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355" r:id="rId3"/>
    <p:sldId id="376" r:id="rId4"/>
    <p:sldId id="367" r:id="rId5"/>
    <p:sldId id="331" r:id="rId6"/>
    <p:sldId id="368" r:id="rId7"/>
    <p:sldId id="394" r:id="rId8"/>
    <p:sldId id="381" r:id="rId9"/>
    <p:sldId id="382" r:id="rId10"/>
    <p:sldId id="384" r:id="rId11"/>
    <p:sldId id="385" r:id="rId12"/>
    <p:sldId id="379" r:id="rId13"/>
    <p:sldId id="380" r:id="rId14"/>
    <p:sldId id="386" r:id="rId15"/>
    <p:sldId id="388" r:id="rId16"/>
    <p:sldId id="390" r:id="rId17"/>
    <p:sldId id="393" r:id="rId18"/>
    <p:sldId id="391" r:id="rId19"/>
    <p:sldId id="392" r:id="rId20"/>
    <p:sldId id="350" r:id="rId21"/>
    <p:sldId id="313" r:id="rId22"/>
    <p:sldId id="311" r:id="rId23"/>
    <p:sldId id="377" r:id="rId24"/>
    <p:sldId id="334" r:id="rId2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2" autoAdjust="0"/>
    <p:restoredTop sz="92520" autoAdjust="0"/>
  </p:normalViewPr>
  <p:slideViewPr>
    <p:cSldViewPr>
      <p:cViewPr varScale="1">
        <p:scale>
          <a:sx n="57" d="100"/>
          <a:sy n="57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B8993-DD20-46A0-B3E6-B04E004B5E2F}" type="datetimeFigureOut">
              <a:rPr kumimoji="1" lang="ja-JP" altLang="en-US" smtClean="0"/>
              <a:t>2015/5/12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F5296-DD1D-4CEB-A196-92ABF5C80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1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361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079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F8A4C58A-8F07-4130-B14A-D28C621C9DEE}" type="slidenum">
              <a:rPr lang="en-US" altLang="ja-JP" sz="1200">
                <a:latin typeface="Times" pitchFamily="18" charset="0"/>
                <a:ea typeface="Osaka" charset="-128"/>
              </a:rPr>
              <a:pPr eaLnBrk="1" hangingPunct="1"/>
              <a:t>10</a:t>
            </a:fld>
            <a:endParaRPr lang="en-US" altLang="ja-JP" sz="1200">
              <a:latin typeface="Times" pitchFamily="18" charset="0"/>
              <a:ea typeface="Osaka" charset="-128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80947" y="8686800"/>
            <a:ext cx="2970620" cy="4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lnSpc>
                <a:spcPct val="95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fld id="{9364FBCE-CE54-4B71-90DA-A0E4CA96C9CA}" type="slidenum">
              <a:rPr kumimoji="0" lang="en-GB" altLang="ja-JP" sz="1400">
                <a:solidFill>
                  <a:srgbClr val="333333"/>
                </a:solidFill>
                <a:latin typeface="Times New Roman" pitchFamily="18" charset="0"/>
              </a:rPr>
              <a:pPr algn="r" eaLnBrk="1" hangingPunct="1">
                <a:lnSpc>
                  <a:spcPct val="95000"/>
                </a:lnSpc>
                <a:buClr>
                  <a:srgbClr val="FFFFFF"/>
                </a:buClr>
                <a:buSzPct val="100000"/>
                <a:buFont typeface="Tahoma" pitchFamily="34" charset="0"/>
                <a:buNone/>
              </a:pPr>
              <a:t>10</a:t>
            </a:fld>
            <a:endParaRPr kumimoji="0" lang="en-GB" altLang="ja-JP" sz="1400">
              <a:solidFill>
                <a:srgbClr val="333333"/>
              </a:solidFill>
              <a:latin typeface="Times New Roman" pitchFamily="18" charset="0"/>
            </a:endParaRPr>
          </a:p>
        </p:txBody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1141928" y="696058"/>
            <a:ext cx="4566103" cy="34231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/>
          </p:nvPr>
        </p:nvSpPr>
        <p:spPr>
          <a:xfrm>
            <a:off x="1059902" y="4349262"/>
            <a:ext cx="4741413" cy="351399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/>
          <a:p>
            <a:pPr eaLnBrk="1" hangingPunct="1">
              <a:spcBef>
                <a:spcPct val="0"/>
              </a:spcBef>
            </a:pPr>
            <a:endParaRPr lang="ja-JP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1CF3-C7E4-46CB-8FFD-E9B0014EE50C}" type="datetime1">
              <a:rPr kumimoji="1" lang="ja-JP" altLang="en-US" smtClean="0"/>
              <a:t>2015/5/12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0062-E614-44AE-BBC0-C623FD2D6330}" type="datetime1">
              <a:rPr kumimoji="1" lang="ja-JP" altLang="en-US" smtClean="0"/>
              <a:t>2015/5/12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ACDB-684C-4BAF-8B3C-419824B21E84}" type="datetime1">
              <a:rPr kumimoji="1" lang="ja-JP" altLang="en-US" smtClean="0"/>
              <a:t>2015/5/12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BB0F4-E4C6-4BF5-BA3A-FFE84EB21D15}" type="datetime1">
              <a:rPr kumimoji="1" lang="ja-JP" altLang="en-US" smtClean="0"/>
              <a:t>2015/5/12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0990-86E7-46C4-B9D5-F749BCEF3311}" type="datetime1">
              <a:rPr kumimoji="1" lang="ja-JP" altLang="en-US" smtClean="0"/>
              <a:t>2015/5/12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5C57-8F44-44BD-8542-D942A811F66F}" type="datetime1">
              <a:rPr kumimoji="1" lang="ja-JP" altLang="en-US" smtClean="0"/>
              <a:t>2015/5/12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18B27-0EBC-438C-8C24-13C6EA4BE12A}" type="datetime1">
              <a:rPr kumimoji="1" lang="ja-JP" altLang="en-US" smtClean="0"/>
              <a:t>2015/5/12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1DAB-D9FD-4A2D-8D52-BF5A76416775}" type="datetime1">
              <a:rPr kumimoji="1" lang="ja-JP" altLang="en-US" smtClean="0"/>
              <a:t>2015/5/12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6C0A6-1B8E-45F3-80A3-293BD241DB14}" type="datetime1">
              <a:rPr kumimoji="1" lang="ja-JP" altLang="en-US" smtClean="0"/>
              <a:t>2015/5/12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ADD8-0411-499E-B106-C754E734504F}" type="datetime1">
              <a:rPr kumimoji="1" lang="ja-JP" altLang="en-US" smtClean="0"/>
              <a:t>2015/5/12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D482-CDAC-4F12-B376-EC0B2DFAECBB}" type="datetime1">
              <a:rPr kumimoji="1" lang="ja-JP" altLang="en-US" smtClean="0"/>
              <a:t>2015/5/12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306AB-7FF2-4361-9A9C-03B442ACE131}" type="datetime1">
              <a:rPr kumimoji="1" lang="ja-JP" altLang="en-US" smtClean="0"/>
              <a:t>2015/5/12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40.png"/><Relationship Id="rId2" Type="http://schemas.openxmlformats.org/officeDocument/2006/relationships/image" Target="../media/image2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44.png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0.png"/><Relationship Id="rId4" Type="http://schemas.openxmlformats.org/officeDocument/2006/relationships/image" Target="../media/image37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6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12.png"/><Relationship Id="rId5" Type="http://schemas.openxmlformats.org/officeDocument/2006/relationships/image" Target="../media/image9.jpe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2.png"/><Relationship Id="rId13" Type="http://schemas.openxmlformats.org/officeDocument/2006/relationships/image" Target="../media/image90.png"/><Relationship Id="rId18" Type="http://schemas.openxmlformats.org/officeDocument/2006/relationships/image" Target="../media/image120.png"/><Relationship Id="rId26" Type="http://schemas.openxmlformats.org/officeDocument/2006/relationships/image" Target="../media/image24.png"/><Relationship Id="rId3" Type="http://schemas.openxmlformats.org/officeDocument/2006/relationships/image" Target="../media/image141.png"/><Relationship Id="rId21" Type="http://schemas.openxmlformats.org/officeDocument/2006/relationships/image" Target="../media/image19.png"/><Relationship Id="rId7" Type="http://schemas.openxmlformats.org/officeDocument/2006/relationships/image" Target="../media/image310.png"/><Relationship Id="rId12" Type="http://schemas.openxmlformats.org/officeDocument/2006/relationships/image" Target="../media/image82.png"/><Relationship Id="rId17" Type="http://schemas.openxmlformats.org/officeDocument/2006/relationships/image" Target="../media/image150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1.png"/><Relationship Id="rId20" Type="http://schemas.openxmlformats.org/officeDocument/2006/relationships/image" Target="../media/image18.png"/><Relationship Id="rId29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1.png"/><Relationship Id="rId11" Type="http://schemas.openxmlformats.org/officeDocument/2006/relationships/image" Target="../media/image70.png"/><Relationship Id="rId24" Type="http://schemas.openxmlformats.org/officeDocument/2006/relationships/image" Target="../media/image160.png"/><Relationship Id="rId5" Type="http://schemas.openxmlformats.org/officeDocument/2006/relationships/image" Target="../media/image211.png"/><Relationship Id="rId15" Type="http://schemas.openxmlformats.org/officeDocument/2006/relationships/image" Target="../media/image130.png"/><Relationship Id="rId28" Type="http://schemas.openxmlformats.org/officeDocument/2006/relationships/image" Target="../media/image95.png"/><Relationship Id="rId10" Type="http://schemas.openxmlformats.org/officeDocument/2006/relationships/image" Target="../media/image60.png"/><Relationship Id="rId4" Type="http://schemas.openxmlformats.org/officeDocument/2006/relationships/image" Target="../media/image210.png"/><Relationship Id="rId9" Type="http://schemas.openxmlformats.org/officeDocument/2006/relationships/image" Target="../media/image57.png"/><Relationship Id="rId14" Type="http://schemas.openxmlformats.org/officeDocument/2006/relationships/image" Target="../media/image100.png"/><Relationship Id="rId30" Type="http://schemas.openxmlformats.org/officeDocument/2006/relationships/image" Target="../media/image121.png"/><Relationship Id="rId27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8.png"/><Relationship Id="rId3" Type="http://schemas.openxmlformats.org/officeDocument/2006/relationships/image" Target="../media/image20.png"/><Relationship Id="rId21" Type="http://schemas.openxmlformats.org/officeDocument/2006/relationships/image" Target="../media/image101.png"/><Relationship Id="rId17" Type="http://schemas.openxmlformats.org/officeDocument/2006/relationships/image" Target="../media/image35.png"/><Relationship Id="rId25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20" Type="http://schemas.openxmlformats.org/officeDocument/2006/relationships/image" Target="../media/image99.png"/><Relationship Id="rId16" Type="http://schemas.openxmlformats.org/officeDocument/2006/relationships/image" Target="../media/image34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26.png"/><Relationship Id="rId24" Type="http://schemas.openxmlformats.org/officeDocument/2006/relationships/image" Target="../media/image113.png"/><Relationship Id="rId15" Type="http://schemas.openxmlformats.org/officeDocument/2006/relationships/image" Target="../media/image33.png"/><Relationship Id="rId28" Type="http://schemas.openxmlformats.org/officeDocument/2006/relationships/image" Target="../media/image30.png"/><Relationship Id="rId10" Type="http://schemas.openxmlformats.org/officeDocument/2006/relationships/image" Target="../media/image22.png"/><Relationship Id="rId19" Type="http://schemas.openxmlformats.org/officeDocument/2006/relationships/image" Target="../media/image98.png"/><Relationship Id="rId4" Type="http://schemas.openxmlformats.org/officeDocument/2006/relationships/image" Target="../media/image14.png"/><Relationship Id="rId27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6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15008" y="332656"/>
            <a:ext cx="8712968" cy="2088232"/>
          </a:xfrm>
        </p:spPr>
        <p:txBody>
          <a:bodyPr>
            <a:normAutofit/>
          </a:bodyPr>
          <a:lstStyle/>
          <a:p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Development of Superconducting 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Tunnel Junction Detectors 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 a 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Far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Infrared Photon-By-Photon 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Spectrometer for Neutrino Decay 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Search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15616" y="2605485"/>
            <a:ext cx="7011533" cy="1111547"/>
          </a:xfrm>
        </p:spPr>
        <p:txBody>
          <a:bodyPr>
            <a:no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May 11-14, 2015 / </a:t>
            </a:r>
            <a:r>
              <a:rPr lang="it-IT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Palazzo dei Congressi di </a:t>
            </a:r>
            <a:r>
              <a:rPr lang="it-IT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Pisa, 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Pisa, Italy</a:t>
            </a:r>
          </a:p>
          <a:p>
            <a:r>
              <a:rPr lang="en-US" altLang="ja-JP" sz="24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Yuji Takeuchi (Univ. of Tsukuba)</a:t>
            </a:r>
          </a:p>
          <a:p>
            <a:pPr algn="r"/>
            <a:r>
              <a:rPr lang="en-US" altLang="ja-JP" sz="1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on behalf of </a:t>
            </a:r>
            <a:r>
              <a:rPr lang="en-US" altLang="ja-JP" sz="18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Neutrino Decay </a:t>
            </a:r>
            <a:r>
              <a:rPr lang="en-US" altLang="ja-JP" sz="1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Collaboration</a:t>
            </a:r>
            <a:endParaRPr lang="en-US" altLang="ja-JP" sz="18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179512" y="3861048"/>
            <a:ext cx="8748464" cy="28083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S.H.Kim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K.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Takemasa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K.Kiuchi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K.Nagata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K.Kasahara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T.Okudaira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T.Ichimura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M.Kanamaru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K.Moriuchi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R.Senzaki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(Univ. of Tsukuba),</a:t>
            </a:r>
          </a:p>
          <a:p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S.Matsuura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Kwansei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gakuin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Univ.),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H.Ikeda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T.Wada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(JAXA/ISAS),</a:t>
            </a:r>
          </a:p>
          <a:p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H.Ishino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A.Kibayashi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(Okayama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Univ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S.Mima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(RIKEN), </a:t>
            </a:r>
            <a:r>
              <a:rPr lang="en-US" altLang="ja-JP" sz="18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Y.Kato</a:t>
            </a:r>
            <a:r>
              <a:rPr lang="en-US" altLang="ja-JP" sz="18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lang="en-US" altLang="ja-JP" sz="18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Kindai</a:t>
            </a:r>
            <a:r>
              <a:rPr lang="en-US" altLang="ja-JP" sz="18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Univ.), </a:t>
            </a:r>
            <a:r>
              <a:rPr lang="en-US" altLang="ja-JP" sz="18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Y.Arai</a:t>
            </a:r>
            <a:r>
              <a:rPr lang="en-US" altLang="ja-JP" sz="18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M.Hazumi</a:t>
            </a:r>
            <a:r>
              <a:rPr lang="en-US" altLang="ja-JP" sz="18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I.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Kurachi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(KEK</a:t>
            </a:r>
            <a:r>
              <a:rPr lang="en-US" altLang="ja-JP" sz="18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</a:t>
            </a:r>
            <a:endParaRPr lang="en-US" altLang="ja-JP" sz="1800" dirty="0" smtClean="0">
              <a:solidFill>
                <a:schemeClr val="bg2">
                  <a:lumMod val="2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T.Yoshida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S.Komura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K.Orikasa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R.Hirose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(Univ. of Fukui),</a:t>
            </a:r>
          </a:p>
          <a:p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 </a:t>
            </a:r>
            <a:r>
              <a:rPr lang="en-US" altLang="ja-JP" sz="18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Shiki, 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 </a:t>
            </a:r>
            <a:r>
              <a:rPr lang="en-US" altLang="ja-JP" sz="1800" dirty="0" err="1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Ukibe</a:t>
            </a:r>
            <a:r>
              <a:rPr lang="en-US" altLang="ja-JP" sz="18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G.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Fujii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T. </a:t>
            </a:r>
            <a:r>
              <a:rPr lang="en-US" altLang="ja-JP" sz="1800" dirty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Adachi, 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 Ohkubo (AIST),</a:t>
            </a:r>
          </a:p>
          <a:p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E.Ramberg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J.H.Yoo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M.Kozlovsky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P.Rubinov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D.Sergatskov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Fermilab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</a:t>
            </a:r>
          </a:p>
          <a:p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err="1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S.B.Kim</a:t>
            </a:r>
            <a:r>
              <a:rPr lang="en-US" altLang="ja-JP" sz="1800" dirty="0" smtClean="0">
                <a:solidFill>
                  <a:schemeClr val="bg2">
                    <a:lumMod val="2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(Seoul National Univ.)</a:t>
            </a:r>
          </a:p>
        </p:txBody>
      </p:sp>
      <p:pic>
        <p:nvPicPr>
          <p:cNvPr id="1026" name="Picture 2" descr="http://imtc.ieee-ims.org/sites/2015.imtc.ieee-ims.org/themes/imtc15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958456"/>
            <a:ext cx="377190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1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76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98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GB" altLang="ja-JP" sz="4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energy resolution</a:t>
            </a:r>
            <a:endParaRPr kumimoji="0" lang="ja-JP" altLang="en-US" sz="4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8" name="Line 31"/>
          <p:cNvSpPr>
            <a:spLocks noChangeShapeType="1"/>
          </p:cNvSpPr>
          <p:nvPr/>
        </p:nvSpPr>
        <p:spPr bwMode="auto">
          <a:xfrm>
            <a:off x="6072188" y="1628800"/>
            <a:ext cx="1587" cy="14081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9" name="Text Box 44"/>
          <p:cNvSpPr txBox="1">
            <a:spLocks noChangeArrowheads="1"/>
          </p:cNvSpPr>
          <p:nvPr/>
        </p:nvSpPr>
        <p:spPr bwMode="auto">
          <a:xfrm>
            <a:off x="0" y="1020591"/>
            <a:ext cx="9125602" cy="75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2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Statistical fluctuation in number of quasi-particles determines energy resolution</a:t>
            </a:r>
            <a:endParaRPr kumimoji="0" lang="ja-JP" altLang="en-US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eaLnBrk="1" hangingPunct="1">
              <a:lnSpc>
                <a:spcPct val="102000"/>
              </a:lnSpc>
              <a:buClr>
                <a:schemeClr val="hlink"/>
              </a:buClr>
              <a:buSzPct val="125000"/>
              <a:buFont typeface="Wingdings" pitchFamily="2" charset="2"/>
              <a:buChar char="è"/>
            </a:pPr>
            <a:r>
              <a:rPr kumimoji="0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Smaller superconducting gap energy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 yields better energy resolution</a:t>
            </a:r>
            <a:endParaRPr kumimoji="0" lang="ja-JP" altLang="en-GB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532485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22345"/>
              </p:ext>
            </p:extLst>
          </p:nvPr>
        </p:nvGraphicFramePr>
        <p:xfrm>
          <a:off x="343373" y="2996952"/>
          <a:ext cx="5153025" cy="1325208"/>
        </p:xfrm>
        <a:graphic>
          <a:graphicData uri="http://schemas.openxmlformats.org/drawingml/2006/table">
            <a:tbl>
              <a:tblPr/>
              <a:tblGrid>
                <a:gridCol w="1238672"/>
                <a:gridCol w="821903"/>
                <a:gridCol w="1031875"/>
                <a:gridCol w="1030288"/>
                <a:gridCol w="1030287"/>
              </a:tblGrid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Si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Nb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Al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Hf</a:t>
                      </a:r>
                      <a:endParaRPr kumimoji="1" lang="en-US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Tc[K]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9.23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0.165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Δ[meV]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1100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1.550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0.172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0.020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21542" name="Rectangle 34"/>
          <p:cNvSpPr>
            <a:spLocks noChangeArrowheads="1"/>
          </p:cNvSpPr>
          <p:nvPr/>
        </p:nvSpPr>
        <p:spPr bwMode="auto">
          <a:xfrm>
            <a:off x="3922189" y="1762993"/>
            <a:ext cx="4546848" cy="102707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 gap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F: </a:t>
            </a:r>
            <a:r>
              <a:rPr kumimoji="0" lang="en-GB" altLang="ja-JP" sz="2000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44" name="AutoShape 41"/>
          <p:cNvSpPr>
            <a:spLocks noChangeArrowheads="1"/>
          </p:cNvSpPr>
          <p:nvPr/>
        </p:nvSpPr>
        <p:spPr bwMode="auto">
          <a:xfrm>
            <a:off x="3922189" y="4387329"/>
            <a:ext cx="5245083" cy="1762435"/>
          </a:xfrm>
          <a:prstGeom prst="roundRect">
            <a:avLst>
              <a:gd name="adj" fmla="val 44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Hf-STJ is not </a:t>
            </a:r>
            <a:r>
              <a:rPr kumimoji="0" lang="en-GB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established as a practical photon detector 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yet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=25meV/1.7Δ=735</a:t>
            </a:r>
            <a:endParaRPr kumimoji="0" lang="ja-JP" altLang="en-US" sz="2100" dirty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lvl="1"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2% energy resolution is achievable if </a:t>
            </a:r>
            <a:r>
              <a:rPr kumimoji="0" lang="en-US" altLang="ja-JP" sz="16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 &lt;0.3</a:t>
            </a:r>
          </a:p>
          <a:p>
            <a:pPr marL="0" lvl="1"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for a single-photon</a:t>
            </a:r>
          </a:p>
        </p:txBody>
      </p:sp>
      <p:sp>
        <p:nvSpPr>
          <p:cNvPr id="14377" name="Rectangle 42"/>
          <p:cNvSpPr>
            <a:spLocks noChangeArrowheads="1"/>
          </p:cNvSpPr>
          <p:nvPr/>
        </p:nvSpPr>
        <p:spPr bwMode="auto">
          <a:xfrm>
            <a:off x="5796136" y="3212976"/>
            <a:ext cx="3237294" cy="106131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GB" altLang="ja-JP" sz="1800" b="1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Tc</a:t>
            </a:r>
            <a:r>
              <a:rPr kumimoji="0" lang="en-GB" altLang="ja-JP" sz="1800" b="1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GB" altLang="ja-JP" sz="1800" b="1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SC critical temperature</a:t>
            </a:r>
            <a:endParaRPr kumimoji="0" lang="en-US" altLang="ja-JP" sz="1800" b="1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~1/10Tc for practical </a:t>
            </a: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operation</a:t>
            </a:r>
          </a:p>
        </p:txBody>
      </p:sp>
      <p:sp>
        <p:nvSpPr>
          <p:cNvPr id="14" name="AutoShape 41"/>
          <p:cNvSpPr>
            <a:spLocks noChangeArrowheads="1"/>
          </p:cNvSpPr>
          <p:nvPr/>
        </p:nvSpPr>
        <p:spPr bwMode="auto">
          <a:xfrm>
            <a:off x="357188" y="4424933"/>
            <a:ext cx="3422724" cy="1944216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Well-established as </a:t>
            </a:r>
            <a:r>
              <a:rPr kumimoji="0" lang="en-GB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(back-</a:t>
            </a:r>
            <a:r>
              <a:rPr kumimoji="0" lang="en-GB" altLang="ja-JP" sz="16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tunneling</a:t>
            </a: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gain from Al-layers)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=25meV/1.7Δ=9.5</a:t>
            </a:r>
            <a:endParaRPr kumimoji="0" lang="en-US" altLang="ja-JP" sz="2100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Poor energy resolution, but a single-photon detection is possible in principle</a:t>
            </a:r>
            <a:endParaRPr kumimoji="0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755574" y="1955187"/>
                <a:ext cx="2819746" cy="614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1" lang="en-US" altLang="ja-JP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kumimoji="1" lang="en-US" altLang="ja-JP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800" b="0" i="1" smtClean="0">
                                  <a:latin typeface="Cambria Math"/>
                                </a:rPr>
                                <m:t>1.7</m:t>
                              </m:r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/>
                                </a:rPr>
                                <m:t>Δ</m:t>
                              </m:r>
                            </m:e>
                          </m:d>
                          <m:r>
                            <a:rPr lang="en-US" altLang="ja-JP" sz="2800" i="1">
                              <a:latin typeface="Cambria Math"/>
                            </a:rPr>
                            <m:t>𝐹𝐸</m:t>
                          </m:r>
                        </m:e>
                      </m:rad>
                    </m:oMath>
                  </m:oMathPara>
                </a14:m>
                <a:endParaRPr kumimoji="1"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4" y="1955187"/>
                <a:ext cx="2819746" cy="61414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正方形/長方形 55"/>
          <p:cNvSpPr>
            <a:spLocks noChangeArrowheads="1"/>
          </p:cNvSpPr>
          <p:nvPr/>
        </p:nvSpPr>
        <p:spPr bwMode="auto">
          <a:xfrm>
            <a:off x="2411760" y="2996952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正方形/長方形 55"/>
          <p:cNvSpPr>
            <a:spLocks noChangeArrowheads="1"/>
          </p:cNvSpPr>
          <p:nvPr/>
        </p:nvSpPr>
        <p:spPr bwMode="auto">
          <a:xfrm>
            <a:off x="4476110" y="2996952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403648" y="6366519"/>
            <a:ext cx="674384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2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 both cases, </a:t>
            </a:r>
            <a:r>
              <a:rPr lang="en-US" altLang="ja-JP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developments are challenging</a:t>
            </a:r>
            <a:endParaRPr lang="ja-JP" altLang="en-US" sz="2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02791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 bwMode="auto">
          <a:xfrm>
            <a:off x="78476" y="128664"/>
            <a:ext cx="8952738" cy="82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Proposal of a rocket experiment</a:t>
            </a:r>
          </a:p>
          <a:p>
            <a:pPr algn="ctr"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with a diffraction grating and Nb/Al-STJ array combination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70295" y="942223"/>
                <a:ext cx="8952737" cy="2777978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Expect 200s measurement at altitude of 200~300km</a:t>
                </a: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 with </a:t>
                </a:r>
                <a:r>
                  <a:rPr lang="en-US" altLang="ja-JP" sz="18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diameter of 15cm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and </a:t>
                </a:r>
                <a:r>
                  <a:rPr lang="en-US" altLang="ja-JP" sz="18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focal length of 1m</a:t>
                </a: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All optics (mirrors, filters, shutters and grating) will be cooled below 4K</a:t>
                </a:r>
              </a:p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Diffraction grating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covering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=40-80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(16-31meV)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and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rray of </a:t>
                </a:r>
                <a:r>
                  <a:rPr lang="en-US" altLang="ja-JP" sz="20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Nb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/Al-STJ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pixels: 50(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x 8(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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U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 each </a:t>
                </a:r>
                <a:r>
                  <a:rPr lang="en-US" altLang="ja-JP" sz="18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Nb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/Al-STJ pixel as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single-photon counting detector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for FIR photon 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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=40−80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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m</m:t>
                    </m:r>
                  </m:oMath>
                </a14:m>
                <a:r>
                  <a:rPr lang="en-US" altLang="ja-JP" sz="1800" dirty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180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sensitive area of </a:t>
                </a:r>
                <a:r>
                  <a:rPr lang="en-US" altLang="ja-JP" sz="18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en-US" altLang="ja-JP" sz="18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for each pixel (</a:t>
                </a:r>
                <a:r>
                  <a:rPr lang="en-US" altLang="ja-JP" sz="18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100rad x 100rad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</a:t>
                </a:r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 eaLnBrk="1" hangingPunct="1">
                  <a:lnSpc>
                    <a:spcPct val="90000"/>
                  </a:lnSpc>
                  <a:buNone/>
                </a:pPr>
                <a:endParaRPr lang="ja-JP" altLang="en-US" sz="18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95" y="942223"/>
                <a:ext cx="8952737" cy="2777978"/>
              </a:xfrm>
              <a:prstGeom prst="rect">
                <a:avLst/>
              </a:prstGeom>
              <a:blipFill rotWithShape="1">
                <a:blip r:embed="rId2"/>
                <a:stretch>
                  <a:fillRect l="-204" t="-2198" r="-3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11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-25556" y="4098345"/>
            <a:ext cx="4368699" cy="2305667"/>
            <a:chOff x="278479" y="4157389"/>
            <a:chExt cx="4964663" cy="2620199"/>
          </a:xfrm>
        </p:grpSpPr>
        <p:sp>
          <p:nvSpPr>
            <p:cNvPr id="31" name="正方形/長方形 30"/>
            <p:cNvSpPr/>
            <p:nvPr/>
          </p:nvSpPr>
          <p:spPr bwMode="auto">
            <a:xfrm rot="20096978">
              <a:off x="955093" y="4572647"/>
              <a:ext cx="614310" cy="65459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0" lon="9600000" rev="15600000"/>
              </a:camera>
              <a:lightRig rig="threePt" dir="t"/>
            </a:scene3d>
            <a:sp3d extrusionH="76200" contourW="25400">
              <a:bevelT w="25400" h="12700"/>
              <a:bevelB w="25400" h="12700"/>
              <a:extrusionClr>
                <a:schemeClr val="tx1">
                  <a:lumMod val="65000"/>
                  <a:lumOff val="35000"/>
                </a:schemeClr>
              </a:extrusionClr>
              <a:contourClr>
                <a:schemeClr val="accent5">
                  <a:lumMod val="25000"/>
                </a:schemeClr>
              </a:contourClr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" name="Freeform 82"/>
            <p:cNvSpPr>
              <a:spLocks/>
            </p:cNvSpPr>
            <p:nvPr/>
          </p:nvSpPr>
          <p:spPr bwMode="auto">
            <a:xfrm rot="8834368">
              <a:off x="1356023" y="4319650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1178695" y="633435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正方形/長方形 24"/>
            <p:cNvSpPr/>
            <p:nvPr/>
          </p:nvSpPr>
          <p:spPr bwMode="auto">
            <a:xfrm>
              <a:off x="1583994" y="622220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1962254" y="610508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正方形/長方形 26"/>
            <p:cNvSpPr/>
            <p:nvPr/>
          </p:nvSpPr>
          <p:spPr bwMode="auto">
            <a:xfrm>
              <a:off x="2376082" y="596268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 bwMode="auto">
            <a:xfrm>
              <a:off x="2763016" y="5848715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正方形/長方形 28"/>
            <p:cNvSpPr/>
            <p:nvPr/>
          </p:nvSpPr>
          <p:spPr bwMode="auto">
            <a:xfrm>
              <a:off x="3154723" y="57166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3559877" y="558757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1011251" y="611832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1416550" y="600617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1794810" y="588905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2208638" y="574666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1" name="正方形/長方形 20"/>
            <p:cNvSpPr/>
            <p:nvPr/>
          </p:nvSpPr>
          <p:spPr bwMode="auto">
            <a:xfrm>
              <a:off x="2595572" y="5632691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2987279" y="550059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3392433" y="5371553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845404" y="589886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1250703" y="57867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1628963" y="566959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2042791" y="552719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2429725" y="541322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2821432" y="528112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3226586" y="5152089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" name="Freeform 82"/>
            <p:cNvSpPr>
              <a:spLocks/>
            </p:cNvSpPr>
            <p:nvPr/>
          </p:nvSpPr>
          <p:spPr bwMode="auto">
            <a:xfrm rot="1801589">
              <a:off x="1528679" y="5139540"/>
              <a:ext cx="1995182" cy="18745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9" name="Freeform 82"/>
            <p:cNvSpPr>
              <a:spLocks/>
            </p:cNvSpPr>
            <p:nvPr/>
          </p:nvSpPr>
          <p:spPr bwMode="auto">
            <a:xfrm rot="3642240">
              <a:off x="932585" y="5309289"/>
              <a:ext cx="1166050" cy="14220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" name="Freeform 82"/>
            <p:cNvSpPr>
              <a:spLocks/>
            </p:cNvSpPr>
            <p:nvPr/>
          </p:nvSpPr>
          <p:spPr bwMode="auto">
            <a:xfrm rot="5193685">
              <a:off x="595707" y="5453651"/>
              <a:ext cx="1003688" cy="1464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32" name="直線矢印コネクタ 31"/>
            <p:cNvCxnSpPr/>
            <p:nvPr/>
          </p:nvCxnSpPr>
          <p:spPr bwMode="auto">
            <a:xfrm flipH="1">
              <a:off x="3680465" y="4445456"/>
              <a:ext cx="311460" cy="623096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テキスト ボックス 34"/>
            <p:cNvSpPr txBox="1"/>
            <p:nvPr/>
          </p:nvSpPr>
          <p:spPr>
            <a:xfrm>
              <a:off x="3007553" y="4157389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Nb</a:t>
              </a:r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/Al-STJ array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ja-JP" i="1" dirty="0">
                          <a:latin typeface="Cambria Math"/>
                        </a:rPr>
                        <m:t>𝜆</m:t>
                      </m:r>
                      <m:r>
                        <a:rPr lang="en-US" altLang="ja-JP" i="1" dirty="0">
                          <a:latin typeface="Cambria Math"/>
                        </a:rPr>
                        <m:t>=40</m:t>
                      </m:r>
                      <m:r>
                        <m:rPr>
                          <m:lit/>
                        </m:rPr>
                        <a:rPr lang="en-US" altLang="ja-JP" i="1" dirty="0">
                          <a:latin typeface="Cambria Math"/>
                        </a:rPr>
                        <m:t>−</m:t>
                      </m:r>
                      <m:r>
                        <a:rPr lang="en-US" altLang="ja-JP" i="1" dirty="0">
                          <a:latin typeface="Cambria Math"/>
                        </a:rPr>
                        <m:t>80</m:t>
                      </m:r>
                      <m:r>
                        <a:rPr lang="en-US" altLang="ja-JP" i="1" dirty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i="1" dirty="0">
                          <a:latin typeface="Cambria Math"/>
                        </a:rPr>
                        <m:t>m</m:t>
                      </m:r>
                    </m:oMath>
                  </a14:m>
                  <a:r>
                    <a:rPr lang="en-US" altLang="ja-JP" dirty="0"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=16~31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36" name="テキスト ボックス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56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直線矢印コネクタ 36"/>
            <p:cNvCxnSpPr/>
            <p:nvPr/>
          </p:nvCxnSpPr>
          <p:spPr bwMode="auto">
            <a:xfrm flipH="1">
              <a:off x="1763361" y="5904035"/>
              <a:ext cx="2084548" cy="637946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Freeform 82"/>
            <p:cNvSpPr>
              <a:spLocks/>
            </p:cNvSpPr>
            <p:nvPr/>
          </p:nvSpPr>
          <p:spPr bwMode="auto">
            <a:xfrm rot="9685105">
              <a:off x="1402136" y="4557684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Freeform 82"/>
            <p:cNvSpPr>
              <a:spLocks/>
            </p:cNvSpPr>
            <p:nvPr/>
          </p:nvSpPr>
          <p:spPr bwMode="auto">
            <a:xfrm rot="4239930">
              <a:off x="618113" y="5503823"/>
              <a:ext cx="1332524" cy="167509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1" name="Freeform 82"/>
            <p:cNvSpPr>
              <a:spLocks/>
            </p:cNvSpPr>
            <p:nvPr/>
          </p:nvSpPr>
          <p:spPr bwMode="auto">
            <a:xfrm rot="3098568">
              <a:off x="1015542" y="5379096"/>
              <a:ext cx="1717422" cy="2187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2" name="Freeform 82"/>
            <p:cNvSpPr>
              <a:spLocks/>
            </p:cNvSpPr>
            <p:nvPr/>
          </p:nvSpPr>
          <p:spPr bwMode="auto">
            <a:xfrm rot="1951799">
              <a:off x="1488399" y="5004699"/>
              <a:ext cx="1335531" cy="20474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44" name="直線矢印コネクタ 43"/>
            <p:cNvCxnSpPr/>
            <p:nvPr/>
          </p:nvCxnSpPr>
          <p:spPr bwMode="auto">
            <a:xfrm>
              <a:off x="629393" y="6125917"/>
              <a:ext cx="403702" cy="52751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/>
                          </a:rPr>
                          <m:t>𝜃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5" name="テキスト ボックス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2146611" y="6265763"/>
                  <a:ext cx="1008112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/>
                          </a:rPr>
                          <m:t>𝜆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6" name="テキスト ボックス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6611" y="6265763"/>
                  <a:ext cx="1008112" cy="41971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718" y="3391794"/>
            <a:ext cx="2828040" cy="340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844" y="4005293"/>
            <a:ext cx="2643072" cy="207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テキスト ボックス 32"/>
          <p:cNvSpPr txBox="1"/>
          <p:nvPr/>
        </p:nvSpPr>
        <p:spPr>
          <a:xfrm>
            <a:off x="41145" y="635912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8 rows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672904" y="6326858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 columns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954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5076052" y="3428999"/>
            <a:ext cx="648075" cy="61268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12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5724128" y="4041681"/>
                <a:ext cx="2274675" cy="436806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4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</p:txBody>
          </p:sp>
        </mc:Choice>
        <mc:Fallback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4041681"/>
                <a:ext cx="2274675" cy="436806"/>
              </a:xfrm>
              <a:prstGeom prst="rect">
                <a:avLst/>
              </a:prstGeom>
              <a:blipFill rotWithShape="1">
                <a:blip r:embed="rId2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95536" y="91440"/>
            <a:ext cx="8568951" cy="692696"/>
          </a:xfrm>
        </p:spPr>
        <p:txBody>
          <a:bodyPr>
            <a:normAutofit fontScale="90000"/>
          </a:bodyPr>
          <a:lstStyle/>
          <a:p>
            <a:r>
              <a:rPr lang="en-US" altLang="ja-JP" sz="3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Expected </a:t>
            </a: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precision in the spectrum measurement</a:t>
            </a:r>
            <a:endParaRPr kumimoji="1" lang="ja-JP" alt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1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5360441" y="692696"/>
                <a:ext cx="3676055" cy="295232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 parameters</a:t>
                </a:r>
              </a:p>
              <a:p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Main mirror</a:t>
                </a:r>
              </a:p>
              <a:p>
                <a:pPr lvl="1"/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D=15cm, F=1m</a:t>
                </a:r>
              </a:p>
              <a:p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detector</a:t>
                </a:r>
              </a:p>
              <a:p>
                <a:pPr lvl="1"/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sensitive area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m/ pixel</a:t>
                </a:r>
              </a:p>
              <a:p>
                <a:pPr lvl="1"/>
                <a:r>
                  <a:rPr lang="en-US" altLang="ja-JP" sz="1800" b="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 x 8 array</a:t>
                </a:r>
              </a:p>
              <a:p>
                <a:pPr marL="457200" lvl="1" indent="0">
                  <a:buNone/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80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𝜇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−40</m:t>
                        </m:r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𝜇</m:t>
                        </m:r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num>
                      <m:den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50</m:t>
                        </m:r>
                      </m:den>
                    </m:f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endParaRPr lang="en-US" altLang="ja-JP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71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60441" y="692696"/>
                <a:ext cx="3676055" cy="2952329"/>
              </a:xfrm>
              <a:blipFill rotWithShape="1">
                <a:blip r:embed="rId3"/>
                <a:stretch>
                  <a:fillRect l="-2488" t="-1446" b="-62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グループ化 6"/>
          <p:cNvGrpSpPr/>
          <p:nvPr/>
        </p:nvGrpSpPr>
        <p:grpSpPr>
          <a:xfrm>
            <a:off x="251520" y="799566"/>
            <a:ext cx="4896598" cy="3458904"/>
            <a:chOff x="-61285" y="960579"/>
            <a:chExt cx="5737059" cy="4052597"/>
          </a:xfrm>
        </p:grpSpPr>
        <p:sp>
          <p:nvSpPr>
            <p:cNvPr id="3" name="正方形/長方形 2"/>
            <p:cNvSpPr/>
            <p:nvPr/>
          </p:nvSpPr>
          <p:spPr>
            <a:xfrm>
              <a:off x="3347864" y="1014933"/>
              <a:ext cx="599101" cy="3873718"/>
            </a:xfrm>
            <a:prstGeom prst="rect">
              <a:avLst/>
            </a:prstGeom>
            <a:gradFill flip="none" rotWithShape="1">
              <a:gsLst>
                <a:gs pos="37000">
                  <a:srgbClr val="A5BDE7">
                    <a:alpha val="50000"/>
                  </a:srgb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Line 7"/>
            <p:cNvSpPr>
              <a:spLocks noChangeShapeType="1"/>
            </p:cNvSpPr>
            <p:nvPr/>
          </p:nvSpPr>
          <p:spPr bwMode="auto">
            <a:xfrm flipV="1">
              <a:off x="912519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"/>
            <p:cNvSpPr>
              <a:spLocks noChangeShapeType="1"/>
            </p:cNvSpPr>
            <p:nvPr/>
          </p:nvSpPr>
          <p:spPr bwMode="auto">
            <a:xfrm>
              <a:off x="912519" y="1006796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9"/>
            <p:cNvSpPr>
              <a:spLocks noChangeShapeType="1"/>
            </p:cNvSpPr>
            <p:nvPr/>
          </p:nvSpPr>
          <p:spPr bwMode="auto">
            <a:xfrm>
              <a:off x="5554453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10"/>
            <p:cNvSpPr>
              <a:spLocks noChangeShapeType="1"/>
            </p:cNvSpPr>
            <p:nvPr/>
          </p:nvSpPr>
          <p:spPr bwMode="auto">
            <a:xfrm flipH="1">
              <a:off x="912519" y="4434088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auto">
            <a:xfrm>
              <a:off x="1149382" y="2943584"/>
              <a:ext cx="687480" cy="361072"/>
            </a:xfrm>
            <a:custGeom>
              <a:avLst/>
              <a:gdLst>
                <a:gd name="T0" fmla="*/ 27 w 476"/>
                <a:gd name="T1" fmla="*/ 0 h 250"/>
                <a:gd name="T2" fmla="*/ 59 w 476"/>
                <a:gd name="T3" fmla="*/ 4 h 250"/>
                <a:gd name="T4" fmla="*/ 112 w 476"/>
                <a:gd name="T5" fmla="*/ 25 h 250"/>
                <a:gd name="T6" fmla="*/ 139 w 476"/>
                <a:gd name="T7" fmla="*/ 47 h 250"/>
                <a:gd name="T8" fmla="*/ 160 w 476"/>
                <a:gd name="T9" fmla="*/ 52 h 250"/>
                <a:gd name="T10" fmla="*/ 187 w 476"/>
                <a:gd name="T11" fmla="*/ 64 h 250"/>
                <a:gd name="T12" fmla="*/ 220 w 476"/>
                <a:gd name="T13" fmla="*/ 84 h 250"/>
                <a:gd name="T14" fmla="*/ 252 w 476"/>
                <a:gd name="T15" fmla="*/ 111 h 250"/>
                <a:gd name="T16" fmla="*/ 273 w 476"/>
                <a:gd name="T17" fmla="*/ 111 h 250"/>
                <a:gd name="T18" fmla="*/ 326 w 476"/>
                <a:gd name="T19" fmla="*/ 116 h 250"/>
                <a:gd name="T20" fmla="*/ 358 w 476"/>
                <a:gd name="T21" fmla="*/ 111 h 250"/>
                <a:gd name="T22" fmla="*/ 379 w 476"/>
                <a:gd name="T23" fmla="*/ 128 h 250"/>
                <a:gd name="T24" fmla="*/ 401 w 476"/>
                <a:gd name="T25" fmla="*/ 138 h 250"/>
                <a:gd name="T26" fmla="*/ 422 w 476"/>
                <a:gd name="T27" fmla="*/ 116 h 250"/>
                <a:gd name="T28" fmla="*/ 454 w 476"/>
                <a:gd name="T29" fmla="*/ 106 h 250"/>
                <a:gd name="T30" fmla="*/ 476 w 476"/>
                <a:gd name="T31" fmla="*/ 84 h 250"/>
                <a:gd name="T32" fmla="*/ 476 w 476"/>
                <a:gd name="T33" fmla="*/ 192 h 250"/>
                <a:gd name="T34" fmla="*/ 459 w 476"/>
                <a:gd name="T35" fmla="*/ 224 h 250"/>
                <a:gd name="T36" fmla="*/ 443 w 476"/>
                <a:gd name="T37" fmla="*/ 250 h 250"/>
                <a:gd name="T38" fmla="*/ 422 w 476"/>
                <a:gd name="T39" fmla="*/ 235 h 250"/>
                <a:gd name="T40" fmla="*/ 390 w 476"/>
                <a:gd name="T41" fmla="*/ 244 h 250"/>
                <a:gd name="T42" fmla="*/ 375 w 476"/>
                <a:gd name="T43" fmla="*/ 206 h 250"/>
                <a:gd name="T44" fmla="*/ 346 w 476"/>
                <a:gd name="T45" fmla="*/ 181 h 250"/>
                <a:gd name="T46" fmla="*/ 316 w 476"/>
                <a:gd name="T47" fmla="*/ 176 h 250"/>
                <a:gd name="T48" fmla="*/ 278 w 476"/>
                <a:gd name="T49" fmla="*/ 176 h 250"/>
                <a:gd name="T50" fmla="*/ 252 w 476"/>
                <a:gd name="T51" fmla="*/ 192 h 250"/>
                <a:gd name="T52" fmla="*/ 235 w 476"/>
                <a:gd name="T53" fmla="*/ 192 h 250"/>
                <a:gd name="T54" fmla="*/ 176 w 476"/>
                <a:gd name="T55" fmla="*/ 133 h 250"/>
                <a:gd name="T56" fmla="*/ 150 w 476"/>
                <a:gd name="T57" fmla="*/ 121 h 250"/>
                <a:gd name="T58" fmla="*/ 112 w 476"/>
                <a:gd name="T59" fmla="*/ 96 h 250"/>
                <a:gd name="T60" fmla="*/ 69 w 476"/>
                <a:gd name="T61" fmla="*/ 70 h 250"/>
                <a:gd name="T62" fmla="*/ 27 w 476"/>
                <a:gd name="T63" fmla="*/ 70 h 250"/>
                <a:gd name="T64" fmla="*/ 0 w 476"/>
                <a:gd name="T65" fmla="*/ 84 h 250"/>
                <a:gd name="T66" fmla="*/ 0 w 476"/>
                <a:gd name="T67" fmla="*/ 15 h 250"/>
                <a:gd name="T68" fmla="*/ 27 w 4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149164" y="2061125"/>
              <a:ext cx="1350408" cy="641263"/>
            </a:xfrm>
            <a:custGeom>
              <a:avLst/>
              <a:gdLst>
                <a:gd name="T0" fmla="*/ 225 w 935"/>
                <a:gd name="T1" fmla="*/ 0 h 444"/>
                <a:gd name="T2" fmla="*/ 300 w 935"/>
                <a:gd name="T3" fmla="*/ 7 h 444"/>
                <a:gd name="T4" fmla="*/ 370 w 935"/>
                <a:gd name="T5" fmla="*/ 33 h 444"/>
                <a:gd name="T6" fmla="*/ 439 w 935"/>
                <a:gd name="T7" fmla="*/ 54 h 444"/>
                <a:gd name="T8" fmla="*/ 525 w 935"/>
                <a:gd name="T9" fmla="*/ 96 h 444"/>
                <a:gd name="T10" fmla="*/ 621 w 935"/>
                <a:gd name="T11" fmla="*/ 157 h 444"/>
                <a:gd name="T12" fmla="*/ 733 w 935"/>
                <a:gd name="T13" fmla="*/ 232 h 444"/>
                <a:gd name="T14" fmla="*/ 844 w 935"/>
                <a:gd name="T15" fmla="*/ 322 h 444"/>
                <a:gd name="T16" fmla="*/ 930 w 935"/>
                <a:gd name="T17" fmla="*/ 380 h 444"/>
                <a:gd name="T18" fmla="*/ 935 w 935"/>
                <a:gd name="T19" fmla="*/ 444 h 444"/>
                <a:gd name="T20" fmla="*/ 803 w 935"/>
                <a:gd name="T21" fmla="*/ 348 h 444"/>
                <a:gd name="T22" fmla="*/ 663 w 935"/>
                <a:gd name="T23" fmla="*/ 269 h 444"/>
                <a:gd name="T24" fmla="*/ 557 w 935"/>
                <a:gd name="T25" fmla="*/ 215 h 444"/>
                <a:gd name="T26" fmla="*/ 448 w 935"/>
                <a:gd name="T27" fmla="*/ 173 h 444"/>
                <a:gd name="T28" fmla="*/ 338 w 935"/>
                <a:gd name="T29" fmla="*/ 161 h 444"/>
                <a:gd name="T30" fmla="*/ 236 w 935"/>
                <a:gd name="T31" fmla="*/ 167 h 444"/>
                <a:gd name="T32" fmla="*/ 129 w 935"/>
                <a:gd name="T33" fmla="*/ 215 h 444"/>
                <a:gd name="T34" fmla="*/ 6 w 935"/>
                <a:gd name="T35" fmla="*/ 315 h 444"/>
                <a:gd name="T36" fmla="*/ 0 w 935"/>
                <a:gd name="T37" fmla="*/ 81 h 444"/>
                <a:gd name="T38" fmla="*/ 38 w 935"/>
                <a:gd name="T39" fmla="*/ 64 h 444"/>
                <a:gd name="T40" fmla="*/ 96 w 935"/>
                <a:gd name="T41" fmla="*/ 33 h 444"/>
                <a:gd name="T42" fmla="*/ 151 w 935"/>
                <a:gd name="T43" fmla="*/ 13 h 444"/>
                <a:gd name="T44" fmla="*/ 225 w 935"/>
                <a:gd name="T4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149164" y="2178113"/>
              <a:ext cx="10110" cy="342296"/>
            </a:xfrm>
            <a:custGeom>
              <a:avLst/>
              <a:gdLst>
                <a:gd name="T0" fmla="*/ 0 w 7"/>
                <a:gd name="T1" fmla="*/ 0 h 237"/>
                <a:gd name="T2" fmla="*/ 1 w 7"/>
                <a:gd name="T3" fmla="*/ 0 h 237"/>
                <a:gd name="T4" fmla="*/ 7 w 7"/>
                <a:gd name="T5" fmla="*/ 234 h 237"/>
                <a:gd name="T6" fmla="*/ 7 w 7"/>
                <a:gd name="T7" fmla="*/ 237 h 237"/>
                <a:gd name="T8" fmla="*/ 6 w 7"/>
                <a:gd name="T9" fmla="*/ 237 h 237"/>
                <a:gd name="T10" fmla="*/ 0 w 7"/>
                <a:gd name="T11" fmla="*/ 2 h 237"/>
                <a:gd name="T12" fmla="*/ 0 w 7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4157829" y="2371647"/>
              <a:ext cx="179091" cy="148762"/>
            </a:xfrm>
            <a:custGeom>
              <a:avLst/>
              <a:gdLst>
                <a:gd name="T0" fmla="*/ 123 w 124"/>
                <a:gd name="T1" fmla="*/ 0 h 103"/>
                <a:gd name="T2" fmla="*/ 124 w 124"/>
                <a:gd name="T3" fmla="*/ 0 h 103"/>
                <a:gd name="T4" fmla="*/ 124 w 124"/>
                <a:gd name="T5" fmla="*/ 1 h 103"/>
                <a:gd name="T6" fmla="*/ 1 w 124"/>
                <a:gd name="T7" fmla="*/ 103 h 103"/>
                <a:gd name="T8" fmla="*/ 0 w 124"/>
                <a:gd name="T9" fmla="*/ 103 h 103"/>
                <a:gd name="T10" fmla="*/ 0 w 124"/>
                <a:gd name="T11" fmla="*/ 100 h 103"/>
                <a:gd name="T12" fmla="*/ 123 w 124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4335476" y="2302321"/>
              <a:ext cx="155983" cy="70770"/>
            </a:xfrm>
            <a:custGeom>
              <a:avLst/>
              <a:gdLst>
                <a:gd name="T0" fmla="*/ 107 w 108"/>
                <a:gd name="T1" fmla="*/ 0 h 49"/>
                <a:gd name="T2" fmla="*/ 108 w 108"/>
                <a:gd name="T3" fmla="*/ 0 h 49"/>
                <a:gd name="T4" fmla="*/ 108 w 108"/>
                <a:gd name="T5" fmla="*/ 1 h 49"/>
                <a:gd name="T6" fmla="*/ 1 w 108"/>
                <a:gd name="T7" fmla="*/ 49 h 49"/>
                <a:gd name="T8" fmla="*/ 0 w 108"/>
                <a:gd name="T9" fmla="*/ 49 h 49"/>
                <a:gd name="T10" fmla="*/ 0 w 108"/>
                <a:gd name="T11" fmla="*/ 48 h 49"/>
                <a:gd name="T12" fmla="*/ 107 w 10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4490015" y="2293656"/>
              <a:ext cx="148762" cy="10110"/>
            </a:xfrm>
            <a:custGeom>
              <a:avLst/>
              <a:gdLst>
                <a:gd name="T0" fmla="*/ 102 w 103"/>
                <a:gd name="T1" fmla="*/ 0 h 7"/>
                <a:gd name="T2" fmla="*/ 103 w 103"/>
                <a:gd name="T3" fmla="*/ 0 h 7"/>
                <a:gd name="T4" fmla="*/ 103 w 103"/>
                <a:gd name="T5" fmla="*/ 3 h 7"/>
                <a:gd name="T6" fmla="*/ 1 w 103"/>
                <a:gd name="T7" fmla="*/ 7 h 7"/>
                <a:gd name="T8" fmla="*/ 0 w 103"/>
                <a:gd name="T9" fmla="*/ 7 h 7"/>
                <a:gd name="T10" fmla="*/ 0 w 103"/>
                <a:gd name="T11" fmla="*/ 6 h 7"/>
                <a:gd name="T12" fmla="*/ 102 w 10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4637332" y="2293656"/>
              <a:ext cx="163205" cy="18776"/>
            </a:xfrm>
            <a:custGeom>
              <a:avLst/>
              <a:gdLst>
                <a:gd name="T0" fmla="*/ 0 w 113"/>
                <a:gd name="T1" fmla="*/ 0 h 13"/>
                <a:gd name="T2" fmla="*/ 1 w 113"/>
                <a:gd name="T3" fmla="*/ 0 h 13"/>
                <a:gd name="T4" fmla="*/ 113 w 113"/>
                <a:gd name="T5" fmla="*/ 12 h 13"/>
                <a:gd name="T6" fmla="*/ 113 w 113"/>
                <a:gd name="T7" fmla="*/ 13 h 13"/>
                <a:gd name="T8" fmla="*/ 110 w 113"/>
                <a:gd name="T9" fmla="*/ 13 h 13"/>
                <a:gd name="T10" fmla="*/ 0 w 113"/>
                <a:gd name="T11" fmla="*/ 3 h 13"/>
                <a:gd name="T12" fmla="*/ 0 w 1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4796204" y="2310987"/>
              <a:ext cx="158871" cy="62105"/>
            </a:xfrm>
            <a:custGeom>
              <a:avLst/>
              <a:gdLst>
                <a:gd name="T0" fmla="*/ 0 w 110"/>
                <a:gd name="T1" fmla="*/ 0 h 43"/>
                <a:gd name="T2" fmla="*/ 3 w 110"/>
                <a:gd name="T3" fmla="*/ 0 h 43"/>
                <a:gd name="T4" fmla="*/ 110 w 110"/>
                <a:gd name="T5" fmla="*/ 42 h 43"/>
                <a:gd name="T6" fmla="*/ 110 w 110"/>
                <a:gd name="T7" fmla="*/ 43 h 43"/>
                <a:gd name="T8" fmla="*/ 109 w 110"/>
                <a:gd name="T9" fmla="*/ 43 h 43"/>
                <a:gd name="T10" fmla="*/ 0 w 110"/>
                <a:gd name="T11" fmla="*/ 1 h 43"/>
                <a:gd name="T12" fmla="*/ 0 w 110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4953630" y="2371647"/>
              <a:ext cx="154539" cy="79436"/>
            </a:xfrm>
            <a:custGeom>
              <a:avLst/>
              <a:gdLst>
                <a:gd name="T0" fmla="*/ 0 w 107"/>
                <a:gd name="T1" fmla="*/ 0 h 55"/>
                <a:gd name="T2" fmla="*/ 1 w 107"/>
                <a:gd name="T3" fmla="*/ 0 h 55"/>
                <a:gd name="T4" fmla="*/ 107 w 107"/>
                <a:gd name="T5" fmla="*/ 54 h 55"/>
                <a:gd name="T6" fmla="*/ 107 w 107"/>
                <a:gd name="T7" fmla="*/ 55 h 55"/>
                <a:gd name="T8" fmla="*/ 106 w 107"/>
                <a:gd name="T9" fmla="*/ 55 h 55"/>
                <a:gd name="T10" fmla="*/ 0 w 107"/>
                <a:gd name="T11" fmla="*/ 1 h 55"/>
                <a:gd name="T12" fmla="*/ 0 w 10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5106725" y="2449638"/>
              <a:ext cx="202200" cy="116988"/>
            </a:xfrm>
            <a:custGeom>
              <a:avLst/>
              <a:gdLst>
                <a:gd name="T0" fmla="*/ 0 w 140"/>
                <a:gd name="T1" fmla="*/ 0 h 81"/>
                <a:gd name="T2" fmla="*/ 1 w 140"/>
                <a:gd name="T3" fmla="*/ 0 h 81"/>
                <a:gd name="T4" fmla="*/ 140 w 140"/>
                <a:gd name="T5" fmla="*/ 79 h 81"/>
                <a:gd name="T6" fmla="*/ 140 w 140"/>
                <a:gd name="T7" fmla="*/ 81 h 81"/>
                <a:gd name="T8" fmla="*/ 140 w 140"/>
                <a:gd name="T9" fmla="*/ 81 h 81"/>
                <a:gd name="T10" fmla="*/ 0 w 140"/>
                <a:gd name="T11" fmla="*/ 1 h 81"/>
                <a:gd name="T12" fmla="*/ 0 w 14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5308925" y="2563737"/>
              <a:ext cx="192090" cy="140096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133 w 133"/>
                <a:gd name="T5" fmla="*/ 96 h 97"/>
                <a:gd name="T6" fmla="*/ 133 w 133"/>
                <a:gd name="T7" fmla="*/ 97 h 97"/>
                <a:gd name="T8" fmla="*/ 132 w 133"/>
                <a:gd name="T9" fmla="*/ 97 h 97"/>
                <a:gd name="T10" fmla="*/ 0 w 133"/>
                <a:gd name="T11" fmla="*/ 2 h 97"/>
                <a:gd name="T12" fmla="*/ 0 w 133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5492349" y="2609954"/>
              <a:ext cx="8666" cy="93879"/>
            </a:xfrm>
            <a:custGeom>
              <a:avLst/>
              <a:gdLst>
                <a:gd name="T0" fmla="*/ 0 w 6"/>
                <a:gd name="T1" fmla="*/ 0 h 65"/>
                <a:gd name="T2" fmla="*/ 1 w 6"/>
                <a:gd name="T3" fmla="*/ 0 h 65"/>
                <a:gd name="T4" fmla="*/ 6 w 6"/>
                <a:gd name="T5" fmla="*/ 64 h 65"/>
                <a:gd name="T6" fmla="*/ 6 w 6"/>
                <a:gd name="T7" fmla="*/ 65 h 65"/>
                <a:gd name="T8" fmla="*/ 5 w 6"/>
                <a:gd name="T9" fmla="*/ 65 h 65"/>
                <a:gd name="T10" fmla="*/ 0 w 6"/>
                <a:gd name="T11" fmla="*/ 2 h 65"/>
                <a:gd name="T12" fmla="*/ 0 w 6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5368141" y="2526185"/>
              <a:ext cx="125653" cy="86657"/>
            </a:xfrm>
            <a:custGeom>
              <a:avLst/>
              <a:gdLst>
                <a:gd name="T0" fmla="*/ 0 w 87"/>
                <a:gd name="T1" fmla="*/ 0 h 60"/>
                <a:gd name="T2" fmla="*/ 3 w 87"/>
                <a:gd name="T3" fmla="*/ 0 h 60"/>
                <a:gd name="T4" fmla="*/ 87 w 87"/>
                <a:gd name="T5" fmla="*/ 58 h 60"/>
                <a:gd name="T6" fmla="*/ 87 w 87"/>
                <a:gd name="T7" fmla="*/ 60 h 60"/>
                <a:gd name="T8" fmla="*/ 86 w 87"/>
                <a:gd name="T9" fmla="*/ 60 h 60"/>
                <a:gd name="T10" fmla="*/ 0 w 87"/>
                <a:gd name="T11" fmla="*/ 2 h 60"/>
                <a:gd name="T12" fmla="*/ 0 w 87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24"/>
            <p:cNvSpPr>
              <a:spLocks/>
            </p:cNvSpPr>
            <p:nvPr/>
          </p:nvSpPr>
          <p:spPr bwMode="auto">
            <a:xfrm>
              <a:off x="5207825" y="2396199"/>
              <a:ext cx="164649" cy="132874"/>
            </a:xfrm>
            <a:custGeom>
              <a:avLst/>
              <a:gdLst>
                <a:gd name="T0" fmla="*/ 0 w 114"/>
                <a:gd name="T1" fmla="*/ 0 h 92"/>
                <a:gd name="T2" fmla="*/ 1 w 114"/>
                <a:gd name="T3" fmla="*/ 0 h 92"/>
                <a:gd name="T4" fmla="*/ 114 w 114"/>
                <a:gd name="T5" fmla="*/ 90 h 92"/>
                <a:gd name="T6" fmla="*/ 114 w 114"/>
                <a:gd name="T7" fmla="*/ 92 h 92"/>
                <a:gd name="T8" fmla="*/ 111 w 114"/>
                <a:gd name="T9" fmla="*/ 92 h 92"/>
                <a:gd name="T10" fmla="*/ 0 w 114"/>
                <a:gd name="T11" fmla="*/ 0 h 92"/>
                <a:gd name="T12" fmla="*/ 0 w 114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25"/>
            <p:cNvSpPr>
              <a:spLocks/>
            </p:cNvSpPr>
            <p:nvPr/>
          </p:nvSpPr>
          <p:spPr bwMode="auto">
            <a:xfrm>
              <a:off x="5046065" y="2287878"/>
              <a:ext cx="163205" cy="108322"/>
            </a:xfrm>
            <a:custGeom>
              <a:avLst/>
              <a:gdLst>
                <a:gd name="T0" fmla="*/ 0 w 113"/>
                <a:gd name="T1" fmla="*/ 0 h 75"/>
                <a:gd name="T2" fmla="*/ 1 w 113"/>
                <a:gd name="T3" fmla="*/ 0 h 75"/>
                <a:gd name="T4" fmla="*/ 113 w 113"/>
                <a:gd name="T5" fmla="*/ 75 h 75"/>
                <a:gd name="T6" fmla="*/ 113 w 113"/>
                <a:gd name="T7" fmla="*/ 75 h 75"/>
                <a:gd name="T8" fmla="*/ 112 w 113"/>
                <a:gd name="T9" fmla="*/ 75 h 75"/>
                <a:gd name="T10" fmla="*/ 0 w 113"/>
                <a:gd name="T11" fmla="*/ 0 h 75"/>
                <a:gd name="T12" fmla="*/ 0 w 11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26"/>
            <p:cNvSpPr>
              <a:spLocks/>
            </p:cNvSpPr>
            <p:nvPr/>
          </p:nvSpPr>
          <p:spPr bwMode="auto">
            <a:xfrm>
              <a:off x="4907413" y="2199776"/>
              <a:ext cx="140096" cy="88102"/>
            </a:xfrm>
            <a:custGeom>
              <a:avLst/>
              <a:gdLst>
                <a:gd name="T0" fmla="*/ 0 w 97"/>
                <a:gd name="T1" fmla="*/ 0 h 61"/>
                <a:gd name="T2" fmla="*/ 1 w 97"/>
                <a:gd name="T3" fmla="*/ 0 h 61"/>
                <a:gd name="T4" fmla="*/ 97 w 97"/>
                <a:gd name="T5" fmla="*/ 61 h 61"/>
                <a:gd name="T6" fmla="*/ 97 w 97"/>
                <a:gd name="T7" fmla="*/ 61 h 61"/>
                <a:gd name="T8" fmla="*/ 96 w 97"/>
                <a:gd name="T9" fmla="*/ 61 h 61"/>
                <a:gd name="T10" fmla="*/ 0 w 97"/>
                <a:gd name="T11" fmla="*/ 3 h 61"/>
                <a:gd name="T12" fmla="*/ 0 w 97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27"/>
            <p:cNvSpPr>
              <a:spLocks/>
            </p:cNvSpPr>
            <p:nvPr/>
          </p:nvSpPr>
          <p:spPr bwMode="auto">
            <a:xfrm>
              <a:off x="4783205" y="2139116"/>
              <a:ext cx="125653" cy="64993"/>
            </a:xfrm>
            <a:custGeom>
              <a:avLst/>
              <a:gdLst>
                <a:gd name="T0" fmla="*/ 0 w 87"/>
                <a:gd name="T1" fmla="*/ 0 h 45"/>
                <a:gd name="T2" fmla="*/ 2 w 87"/>
                <a:gd name="T3" fmla="*/ 0 h 45"/>
                <a:gd name="T4" fmla="*/ 87 w 87"/>
                <a:gd name="T5" fmla="*/ 42 h 45"/>
                <a:gd name="T6" fmla="*/ 87 w 87"/>
                <a:gd name="T7" fmla="*/ 45 h 45"/>
                <a:gd name="T8" fmla="*/ 86 w 87"/>
                <a:gd name="T9" fmla="*/ 45 h 45"/>
                <a:gd name="T10" fmla="*/ 0 w 87"/>
                <a:gd name="T11" fmla="*/ 1 h 45"/>
                <a:gd name="T12" fmla="*/ 0 w 87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28"/>
            <p:cNvSpPr>
              <a:spLocks/>
            </p:cNvSpPr>
            <p:nvPr/>
          </p:nvSpPr>
          <p:spPr bwMode="auto">
            <a:xfrm>
              <a:off x="4683549" y="2108787"/>
              <a:ext cx="102545" cy="31774"/>
            </a:xfrm>
            <a:custGeom>
              <a:avLst/>
              <a:gdLst>
                <a:gd name="T0" fmla="*/ 0 w 71"/>
                <a:gd name="T1" fmla="*/ 0 h 22"/>
                <a:gd name="T2" fmla="*/ 1 w 71"/>
                <a:gd name="T3" fmla="*/ 0 h 22"/>
                <a:gd name="T4" fmla="*/ 71 w 71"/>
                <a:gd name="T5" fmla="*/ 21 h 22"/>
                <a:gd name="T6" fmla="*/ 71 w 71"/>
                <a:gd name="T7" fmla="*/ 22 h 22"/>
                <a:gd name="T8" fmla="*/ 69 w 71"/>
                <a:gd name="T9" fmla="*/ 22 h 22"/>
                <a:gd name="T10" fmla="*/ 0 w 71"/>
                <a:gd name="T11" fmla="*/ 0 h 22"/>
                <a:gd name="T12" fmla="*/ 0 w 7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4582449" y="2071235"/>
              <a:ext cx="102545" cy="37551"/>
            </a:xfrm>
            <a:custGeom>
              <a:avLst/>
              <a:gdLst>
                <a:gd name="T0" fmla="*/ 0 w 71"/>
                <a:gd name="T1" fmla="*/ 0 h 26"/>
                <a:gd name="T2" fmla="*/ 1 w 71"/>
                <a:gd name="T3" fmla="*/ 0 h 26"/>
                <a:gd name="T4" fmla="*/ 71 w 71"/>
                <a:gd name="T5" fmla="*/ 26 h 26"/>
                <a:gd name="T6" fmla="*/ 71 w 71"/>
                <a:gd name="T7" fmla="*/ 26 h 26"/>
                <a:gd name="T8" fmla="*/ 70 w 71"/>
                <a:gd name="T9" fmla="*/ 26 h 26"/>
                <a:gd name="T10" fmla="*/ 0 w 71"/>
                <a:gd name="T11" fmla="*/ 0 h 26"/>
                <a:gd name="T12" fmla="*/ 0 w 71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30"/>
            <p:cNvSpPr>
              <a:spLocks/>
            </p:cNvSpPr>
            <p:nvPr/>
          </p:nvSpPr>
          <p:spPr bwMode="auto">
            <a:xfrm>
              <a:off x="4474127" y="2061125"/>
              <a:ext cx="109766" cy="10110"/>
            </a:xfrm>
            <a:custGeom>
              <a:avLst/>
              <a:gdLst>
                <a:gd name="T0" fmla="*/ 0 w 76"/>
                <a:gd name="T1" fmla="*/ 0 h 7"/>
                <a:gd name="T2" fmla="*/ 1 w 76"/>
                <a:gd name="T3" fmla="*/ 0 h 7"/>
                <a:gd name="T4" fmla="*/ 76 w 76"/>
                <a:gd name="T5" fmla="*/ 7 h 7"/>
                <a:gd name="T6" fmla="*/ 76 w 76"/>
                <a:gd name="T7" fmla="*/ 7 h 7"/>
                <a:gd name="T8" fmla="*/ 75 w 76"/>
                <a:gd name="T9" fmla="*/ 7 h 7"/>
                <a:gd name="T10" fmla="*/ 0 w 76"/>
                <a:gd name="T11" fmla="*/ 3 h 7"/>
                <a:gd name="T12" fmla="*/ 0 w 7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4367250" y="2061125"/>
              <a:ext cx="108322" cy="20220"/>
            </a:xfrm>
            <a:custGeom>
              <a:avLst/>
              <a:gdLst>
                <a:gd name="T0" fmla="*/ 74 w 75"/>
                <a:gd name="T1" fmla="*/ 0 h 14"/>
                <a:gd name="T2" fmla="*/ 75 w 75"/>
                <a:gd name="T3" fmla="*/ 0 h 14"/>
                <a:gd name="T4" fmla="*/ 75 w 75"/>
                <a:gd name="T5" fmla="*/ 3 h 14"/>
                <a:gd name="T6" fmla="*/ 1 w 75"/>
                <a:gd name="T7" fmla="*/ 14 h 14"/>
                <a:gd name="T8" fmla="*/ 0 w 75"/>
                <a:gd name="T9" fmla="*/ 14 h 14"/>
                <a:gd name="T10" fmla="*/ 0 w 75"/>
                <a:gd name="T11" fmla="*/ 13 h 14"/>
                <a:gd name="T12" fmla="*/ 74 w 7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4287815" y="2079901"/>
              <a:ext cx="80880" cy="28886"/>
            </a:xfrm>
            <a:custGeom>
              <a:avLst/>
              <a:gdLst>
                <a:gd name="T0" fmla="*/ 55 w 56"/>
                <a:gd name="T1" fmla="*/ 0 h 20"/>
                <a:gd name="T2" fmla="*/ 56 w 56"/>
                <a:gd name="T3" fmla="*/ 0 h 20"/>
                <a:gd name="T4" fmla="*/ 56 w 56"/>
                <a:gd name="T5" fmla="*/ 1 h 20"/>
                <a:gd name="T6" fmla="*/ 2 w 56"/>
                <a:gd name="T7" fmla="*/ 20 h 20"/>
                <a:gd name="T8" fmla="*/ 0 w 56"/>
                <a:gd name="T9" fmla="*/ 20 h 20"/>
                <a:gd name="T10" fmla="*/ 0 w 56"/>
                <a:gd name="T11" fmla="*/ 20 h 20"/>
                <a:gd name="T12" fmla="*/ 55 w 5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33"/>
            <p:cNvSpPr>
              <a:spLocks/>
            </p:cNvSpPr>
            <p:nvPr/>
          </p:nvSpPr>
          <p:spPr bwMode="auto">
            <a:xfrm>
              <a:off x="4204046" y="2108787"/>
              <a:ext cx="86657" cy="49106"/>
            </a:xfrm>
            <a:custGeom>
              <a:avLst/>
              <a:gdLst>
                <a:gd name="T0" fmla="*/ 58 w 60"/>
                <a:gd name="T1" fmla="*/ 0 h 34"/>
                <a:gd name="T2" fmla="*/ 60 w 60"/>
                <a:gd name="T3" fmla="*/ 0 h 34"/>
                <a:gd name="T4" fmla="*/ 60 w 60"/>
                <a:gd name="T5" fmla="*/ 0 h 34"/>
                <a:gd name="T6" fmla="*/ 0 w 60"/>
                <a:gd name="T7" fmla="*/ 34 h 34"/>
                <a:gd name="T8" fmla="*/ 0 w 60"/>
                <a:gd name="T9" fmla="*/ 34 h 34"/>
                <a:gd name="T10" fmla="*/ 0 w 60"/>
                <a:gd name="T11" fmla="*/ 31 h 34"/>
                <a:gd name="T12" fmla="*/ 58 w 60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6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4149164" y="2153559"/>
              <a:ext cx="54883" cy="27442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38 w 38"/>
                <a:gd name="T5" fmla="*/ 3 h 19"/>
                <a:gd name="T6" fmla="*/ 1 w 38"/>
                <a:gd name="T7" fmla="*/ 19 h 19"/>
                <a:gd name="T8" fmla="*/ 0 w 38"/>
                <a:gd name="T9" fmla="*/ 19 h 19"/>
                <a:gd name="T10" fmla="*/ 0 w 38"/>
                <a:gd name="T11" fmla="*/ 17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35"/>
            <p:cNvSpPr>
              <a:spLocks/>
            </p:cNvSpPr>
            <p:nvPr/>
          </p:nvSpPr>
          <p:spPr bwMode="auto">
            <a:xfrm>
              <a:off x="1887412" y="4309879"/>
              <a:ext cx="31774" cy="124209"/>
            </a:xfrm>
            <a:custGeom>
              <a:avLst/>
              <a:gdLst>
                <a:gd name="T0" fmla="*/ 20 w 22"/>
                <a:gd name="T1" fmla="*/ 0 h 86"/>
                <a:gd name="T2" fmla="*/ 22 w 22"/>
                <a:gd name="T3" fmla="*/ 0 h 86"/>
                <a:gd name="T4" fmla="*/ 22 w 22"/>
                <a:gd name="T5" fmla="*/ 2 h 86"/>
                <a:gd name="T6" fmla="*/ 2 w 22"/>
                <a:gd name="T7" fmla="*/ 86 h 86"/>
                <a:gd name="T8" fmla="*/ 0 w 22"/>
                <a:gd name="T9" fmla="*/ 86 h 86"/>
                <a:gd name="T10" fmla="*/ 0 w 22"/>
                <a:gd name="T11" fmla="*/ 83 h 86"/>
                <a:gd name="T12" fmla="*/ 20 w 22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36"/>
            <p:cNvSpPr>
              <a:spLocks/>
            </p:cNvSpPr>
            <p:nvPr/>
          </p:nvSpPr>
          <p:spPr bwMode="auto">
            <a:xfrm>
              <a:off x="1933629" y="4234776"/>
              <a:ext cx="8666" cy="24553"/>
            </a:xfrm>
            <a:custGeom>
              <a:avLst/>
              <a:gdLst>
                <a:gd name="T0" fmla="*/ 5 w 6"/>
                <a:gd name="T1" fmla="*/ 0 h 17"/>
                <a:gd name="T2" fmla="*/ 6 w 6"/>
                <a:gd name="T3" fmla="*/ 0 h 17"/>
                <a:gd name="T4" fmla="*/ 6 w 6"/>
                <a:gd name="T5" fmla="*/ 2 h 17"/>
                <a:gd name="T6" fmla="*/ 2 w 6"/>
                <a:gd name="T7" fmla="*/ 17 h 17"/>
                <a:gd name="T8" fmla="*/ 0 w 6"/>
                <a:gd name="T9" fmla="*/ 17 h 17"/>
                <a:gd name="T10" fmla="*/ 0 w 6"/>
                <a:gd name="T11" fmla="*/ 14 h 17"/>
                <a:gd name="T12" fmla="*/ 5 w 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1958182" y="4091791"/>
              <a:ext cx="36108" cy="96768"/>
            </a:xfrm>
            <a:custGeom>
              <a:avLst/>
              <a:gdLst>
                <a:gd name="T0" fmla="*/ 23 w 25"/>
                <a:gd name="T1" fmla="*/ 0 h 67"/>
                <a:gd name="T2" fmla="*/ 25 w 25"/>
                <a:gd name="T3" fmla="*/ 0 h 67"/>
                <a:gd name="T4" fmla="*/ 25 w 25"/>
                <a:gd name="T5" fmla="*/ 3 h 67"/>
                <a:gd name="T6" fmla="*/ 3 w 25"/>
                <a:gd name="T7" fmla="*/ 67 h 67"/>
                <a:gd name="T8" fmla="*/ 0 w 25"/>
                <a:gd name="T9" fmla="*/ 67 h 67"/>
                <a:gd name="T10" fmla="*/ 0 w 25"/>
                <a:gd name="T11" fmla="*/ 64 h 67"/>
                <a:gd name="T12" fmla="*/ 23 w 25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38"/>
            <p:cNvSpPr>
              <a:spLocks/>
            </p:cNvSpPr>
            <p:nvPr/>
          </p:nvSpPr>
          <p:spPr bwMode="auto">
            <a:xfrm>
              <a:off x="1991401" y="4062906"/>
              <a:ext cx="15888" cy="33219"/>
            </a:xfrm>
            <a:custGeom>
              <a:avLst/>
              <a:gdLst>
                <a:gd name="T0" fmla="*/ 8 w 11"/>
                <a:gd name="T1" fmla="*/ 0 h 23"/>
                <a:gd name="T2" fmla="*/ 11 w 11"/>
                <a:gd name="T3" fmla="*/ 0 h 23"/>
                <a:gd name="T4" fmla="*/ 11 w 11"/>
                <a:gd name="T5" fmla="*/ 2 h 23"/>
                <a:gd name="T6" fmla="*/ 2 w 11"/>
                <a:gd name="T7" fmla="*/ 23 h 23"/>
                <a:gd name="T8" fmla="*/ 0 w 11"/>
                <a:gd name="T9" fmla="*/ 23 h 23"/>
                <a:gd name="T10" fmla="*/ 0 w 11"/>
                <a:gd name="T11" fmla="*/ 20 h 23"/>
                <a:gd name="T12" fmla="*/ 8 w 1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2027507" y="3987803"/>
              <a:ext cx="12999" cy="27442"/>
            </a:xfrm>
            <a:custGeom>
              <a:avLst/>
              <a:gdLst>
                <a:gd name="T0" fmla="*/ 5 w 9"/>
                <a:gd name="T1" fmla="*/ 0 h 19"/>
                <a:gd name="T2" fmla="*/ 9 w 9"/>
                <a:gd name="T3" fmla="*/ 0 h 19"/>
                <a:gd name="T4" fmla="*/ 9 w 9"/>
                <a:gd name="T5" fmla="*/ 3 h 19"/>
                <a:gd name="T6" fmla="*/ 2 w 9"/>
                <a:gd name="T7" fmla="*/ 19 h 19"/>
                <a:gd name="T8" fmla="*/ 0 w 9"/>
                <a:gd name="T9" fmla="*/ 19 h 19"/>
                <a:gd name="T10" fmla="*/ 0 w 9"/>
                <a:gd name="T11" fmla="*/ 16 h 19"/>
                <a:gd name="T12" fmla="*/ 5 w 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40"/>
            <p:cNvSpPr>
              <a:spLocks/>
            </p:cNvSpPr>
            <p:nvPr/>
          </p:nvSpPr>
          <p:spPr bwMode="auto">
            <a:xfrm>
              <a:off x="2059282" y="3820266"/>
              <a:ext cx="57771" cy="119876"/>
            </a:xfrm>
            <a:custGeom>
              <a:avLst/>
              <a:gdLst>
                <a:gd name="T0" fmla="*/ 38 w 40"/>
                <a:gd name="T1" fmla="*/ 0 h 83"/>
                <a:gd name="T2" fmla="*/ 40 w 40"/>
                <a:gd name="T3" fmla="*/ 0 h 83"/>
                <a:gd name="T4" fmla="*/ 40 w 40"/>
                <a:gd name="T5" fmla="*/ 2 h 83"/>
                <a:gd name="T6" fmla="*/ 4 w 40"/>
                <a:gd name="T7" fmla="*/ 83 h 83"/>
                <a:gd name="T8" fmla="*/ 0 w 40"/>
                <a:gd name="T9" fmla="*/ 83 h 83"/>
                <a:gd name="T10" fmla="*/ 0 w 40"/>
                <a:gd name="T11" fmla="*/ 81 h 83"/>
                <a:gd name="T12" fmla="*/ 38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41"/>
            <p:cNvSpPr>
              <a:spLocks/>
            </p:cNvSpPr>
            <p:nvPr/>
          </p:nvSpPr>
          <p:spPr bwMode="auto">
            <a:xfrm>
              <a:off x="2122830" y="3740830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1 w 4"/>
                <a:gd name="T7" fmla="*/ 20 h 20"/>
                <a:gd name="T8" fmla="*/ 0 w 4"/>
                <a:gd name="T9" fmla="*/ 20 h 20"/>
                <a:gd name="T10" fmla="*/ 0 w 4"/>
                <a:gd name="T11" fmla="*/ 17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42"/>
            <p:cNvSpPr>
              <a:spLocks/>
            </p:cNvSpPr>
            <p:nvPr/>
          </p:nvSpPr>
          <p:spPr bwMode="auto">
            <a:xfrm>
              <a:off x="2127164" y="3576182"/>
              <a:ext cx="5777" cy="118431"/>
            </a:xfrm>
            <a:custGeom>
              <a:avLst/>
              <a:gdLst>
                <a:gd name="T0" fmla="*/ 1 w 4"/>
                <a:gd name="T1" fmla="*/ 0 h 82"/>
                <a:gd name="T2" fmla="*/ 4 w 4"/>
                <a:gd name="T3" fmla="*/ 0 h 82"/>
                <a:gd name="T4" fmla="*/ 4 w 4"/>
                <a:gd name="T5" fmla="*/ 2 h 82"/>
                <a:gd name="T6" fmla="*/ 2 w 4"/>
                <a:gd name="T7" fmla="*/ 82 h 82"/>
                <a:gd name="T8" fmla="*/ 0 w 4"/>
                <a:gd name="T9" fmla="*/ 82 h 82"/>
                <a:gd name="T10" fmla="*/ 0 w 4"/>
                <a:gd name="T11" fmla="*/ 80 h 82"/>
                <a:gd name="T12" fmla="*/ 1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Line 43"/>
            <p:cNvSpPr>
              <a:spLocks noChangeShapeType="1"/>
            </p:cNvSpPr>
            <p:nvPr/>
          </p:nvSpPr>
          <p:spPr bwMode="auto">
            <a:xfrm>
              <a:off x="2132941" y="3499634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44"/>
            <p:cNvSpPr>
              <a:spLocks/>
            </p:cNvSpPr>
            <p:nvPr/>
          </p:nvSpPr>
          <p:spPr bwMode="auto">
            <a:xfrm>
              <a:off x="2132941" y="3327764"/>
              <a:ext cx="5777" cy="119876"/>
            </a:xfrm>
            <a:custGeom>
              <a:avLst/>
              <a:gdLst>
                <a:gd name="T0" fmla="*/ 2 w 4"/>
                <a:gd name="T1" fmla="*/ 0 h 83"/>
                <a:gd name="T2" fmla="*/ 4 w 4"/>
                <a:gd name="T3" fmla="*/ 0 h 83"/>
                <a:gd name="T4" fmla="*/ 4 w 4"/>
                <a:gd name="T5" fmla="*/ 3 h 83"/>
                <a:gd name="T6" fmla="*/ 2 w 4"/>
                <a:gd name="T7" fmla="*/ 83 h 83"/>
                <a:gd name="T8" fmla="*/ 0 w 4"/>
                <a:gd name="T9" fmla="*/ 83 h 83"/>
                <a:gd name="T10" fmla="*/ 0 w 4"/>
                <a:gd name="T11" fmla="*/ 81 h 83"/>
                <a:gd name="T12" fmla="*/ 2 w 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Line 45"/>
            <p:cNvSpPr>
              <a:spLocks noChangeShapeType="1"/>
            </p:cNvSpPr>
            <p:nvPr/>
          </p:nvSpPr>
          <p:spPr bwMode="auto">
            <a:xfrm>
              <a:off x="2138718" y="3319099"/>
              <a:ext cx="0" cy="2599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46"/>
            <p:cNvSpPr>
              <a:spLocks/>
            </p:cNvSpPr>
            <p:nvPr/>
          </p:nvSpPr>
          <p:spPr bwMode="auto">
            <a:xfrm>
              <a:off x="2138718" y="3395645"/>
              <a:ext cx="5777" cy="118431"/>
            </a:xfrm>
            <a:custGeom>
              <a:avLst/>
              <a:gdLst>
                <a:gd name="T0" fmla="*/ 0 w 4"/>
                <a:gd name="T1" fmla="*/ 0 h 82"/>
                <a:gd name="T2" fmla="*/ 2 w 4"/>
                <a:gd name="T3" fmla="*/ 0 h 82"/>
                <a:gd name="T4" fmla="*/ 4 w 4"/>
                <a:gd name="T5" fmla="*/ 80 h 82"/>
                <a:gd name="T6" fmla="*/ 4 w 4"/>
                <a:gd name="T7" fmla="*/ 82 h 82"/>
                <a:gd name="T8" fmla="*/ 0 w 4"/>
                <a:gd name="T9" fmla="*/ 82 h 82"/>
                <a:gd name="T10" fmla="*/ 0 w 4"/>
                <a:gd name="T11" fmla="*/ 2 h 82"/>
                <a:gd name="T12" fmla="*/ 0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Line 47"/>
            <p:cNvSpPr>
              <a:spLocks noChangeShapeType="1"/>
            </p:cNvSpPr>
            <p:nvPr/>
          </p:nvSpPr>
          <p:spPr bwMode="auto">
            <a:xfrm>
              <a:off x="2144495" y="3563183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48"/>
            <p:cNvSpPr>
              <a:spLocks/>
            </p:cNvSpPr>
            <p:nvPr/>
          </p:nvSpPr>
          <p:spPr bwMode="auto">
            <a:xfrm>
              <a:off x="2144495" y="3641174"/>
              <a:ext cx="4333" cy="124209"/>
            </a:xfrm>
            <a:custGeom>
              <a:avLst/>
              <a:gdLst>
                <a:gd name="T0" fmla="*/ 0 w 3"/>
                <a:gd name="T1" fmla="*/ 0 h 86"/>
                <a:gd name="T2" fmla="*/ 2 w 3"/>
                <a:gd name="T3" fmla="*/ 0 h 86"/>
                <a:gd name="T4" fmla="*/ 3 w 3"/>
                <a:gd name="T5" fmla="*/ 85 h 86"/>
                <a:gd name="T6" fmla="*/ 3 w 3"/>
                <a:gd name="T7" fmla="*/ 86 h 86"/>
                <a:gd name="T8" fmla="*/ 1 w 3"/>
                <a:gd name="T9" fmla="*/ 86 h 86"/>
                <a:gd name="T10" fmla="*/ 0 w 3"/>
                <a:gd name="T11" fmla="*/ 3 h 86"/>
                <a:gd name="T12" fmla="*/ 0 w 3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49"/>
            <p:cNvSpPr>
              <a:spLocks/>
            </p:cNvSpPr>
            <p:nvPr/>
          </p:nvSpPr>
          <p:spPr bwMode="auto">
            <a:xfrm>
              <a:off x="2183490" y="3690280"/>
              <a:ext cx="21665" cy="24553"/>
            </a:xfrm>
            <a:custGeom>
              <a:avLst/>
              <a:gdLst>
                <a:gd name="T0" fmla="*/ 13 w 15"/>
                <a:gd name="T1" fmla="*/ 0 h 17"/>
                <a:gd name="T2" fmla="*/ 15 w 15"/>
                <a:gd name="T3" fmla="*/ 0 h 17"/>
                <a:gd name="T4" fmla="*/ 15 w 15"/>
                <a:gd name="T5" fmla="*/ 1 h 17"/>
                <a:gd name="T6" fmla="*/ 3 w 15"/>
                <a:gd name="T7" fmla="*/ 17 h 17"/>
                <a:gd name="T8" fmla="*/ 0 w 15"/>
                <a:gd name="T9" fmla="*/ 17 h 17"/>
                <a:gd name="T10" fmla="*/ 0 w 15"/>
                <a:gd name="T11" fmla="*/ 15 h 17"/>
                <a:gd name="T12" fmla="*/ 13 w 1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50"/>
            <p:cNvSpPr>
              <a:spLocks/>
            </p:cNvSpPr>
            <p:nvPr/>
          </p:nvSpPr>
          <p:spPr bwMode="auto">
            <a:xfrm>
              <a:off x="2236929" y="3596402"/>
              <a:ext cx="30330" cy="46217"/>
            </a:xfrm>
            <a:custGeom>
              <a:avLst/>
              <a:gdLst>
                <a:gd name="T0" fmla="*/ 19 w 21"/>
                <a:gd name="T1" fmla="*/ 0 h 32"/>
                <a:gd name="T2" fmla="*/ 21 w 21"/>
                <a:gd name="T3" fmla="*/ 0 h 32"/>
                <a:gd name="T4" fmla="*/ 21 w 21"/>
                <a:gd name="T5" fmla="*/ 1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30 h 32"/>
                <a:gd name="T12" fmla="*/ 19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52"/>
            <p:cNvSpPr>
              <a:spLocks/>
            </p:cNvSpPr>
            <p:nvPr/>
          </p:nvSpPr>
          <p:spPr bwMode="auto">
            <a:xfrm>
              <a:off x="3523787" y="3062016"/>
              <a:ext cx="2039331" cy="1372072"/>
            </a:xfrm>
            <a:custGeom>
              <a:avLst/>
              <a:gdLst>
                <a:gd name="T0" fmla="*/ 139 w 1412"/>
                <a:gd name="T1" fmla="*/ 22 h 950"/>
                <a:gd name="T2" fmla="*/ 220 w 1412"/>
                <a:gd name="T3" fmla="*/ 42 h 950"/>
                <a:gd name="T4" fmla="*/ 278 w 1412"/>
                <a:gd name="T5" fmla="*/ 65 h 950"/>
                <a:gd name="T6" fmla="*/ 336 w 1412"/>
                <a:gd name="T7" fmla="*/ 87 h 950"/>
                <a:gd name="T8" fmla="*/ 386 w 1412"/>
                <a:gd name="T9" fmla="*/ 110 h 950"/>
                <a:gd name="T10" fmla="*/ 435 w 1412"/>
                <a:gd name="T11" fmla="*/ 131 h 950"/>
                <a:gd name="T12" fmla="*/ 480 w 1412"/>
                <a:gd name="T13" fmla="*/ 154 h 950"/>
                <a:gd name="T14" fmla="*/ 527 w 1412"/>
                <a:gd name="T15" fmla="*/ 176 h 950"/>
                <a:gd name="T16" fmla="*/ 569 w 1412"/>
                <a:gd name="T17" fmla="*/ 199 h 950"/>
                <a:gd name="T18" fmla="*/ 611 w 1412"/>
                <a:gd name="T19" fmla="*/ 220 h 950"/>
                <a:gd name="T20" fmla="*/ 652 w 1412"/>
                <a:gd name="T21" fmla="*/ 243 h 950"/>
                <a:gd name="T22" fmla="*/ 696 w 1412"/>
                <a:gd name="T23" fmla="*/ 265 h 950"/>
                <a:gd name="T24" fmla="*/ 734 w 1412"/>
                <a:gd name="T25" fmla="*/ 288 h 950"/>
                <a:gd name="T26" fmla="*/ 778 w 1412"/>
                <a:gd name="T27" fmla="*/ 308 h 950"/>
                <a:gd name="T28" fmla="*/ 816 w 1412"/>
                <a:gd name="T29" fmla="*/ 332 h 950"/>
                <a:gd name="T30" fmla="*/ 859 w 1412"/>
                <a:gd name="T31" fmla="*/ 353 h 950"/>
                <a:gd name="T32" fmla="*/ 897 w 1412"/>
                <a:gd name="T33" fmla="*/ 376 h 950"/>
                <a:gd name="T34" fmla="*/ 939 w 1412"/>
                <a:gd name="T35" fmla="*/ 397 h 950"/>
                <a:gd name="T36" fmla="*/ 977 w 1412"/>
                <a:gd name="T37" fmla="*/ 420 h 950"/>
                <a:gd name="T38" fmla="*/ 1021 w 1412"/>
                <a:gd name="T39" fmla="*/ 442 h 950"/>
                <a:gd name="T40" fmla="*/ 1059 w 1412"/>
                <a:gd name="T41" fmla="*/ 465 h 950"/>
                <a:gd name="T42" fmla="*/ 1101 w 1412"/>
                <a:gd name="T43" fmla="*/ 486 h 950"/>
                <a:gd name="T44" fmla="*/ 1139 w 1412"/>
                <a:gd name="T45" fmla="*/ 509 h 950"/>
                <a:gd name="T46" fmla="*/ 1182 w 1412"/>
                <a:gd name="T47" fmla="*/ 531 h 950"/>
                <a:gd name="T48" fmla="*/ 1219 w 1412"/>
                <a:gd name="T49" fmla="*/ 554 h 950"/>
                <a:gd name="T50" fmla="*/ 1261 w 1412"/>
                <a:gd name="T51" fmla="*/ 574 h 950"/>
                <a:gd name="T52" fmla="*/ 1300 w 1412"/>
                <a:gd name="T53" fmla="*/ 598 h 950"/>
                <a:gd name="T54" fmla="*/ 1341 w 1412"/>
                <a:gd name="T55" fmla="*/ 619 h 950"/>
                <a:gd name="T56" fmla="*/ 1378 w 1412"/>
                <a:gd name="T57" fmla="*/ 643 h 950"/>
                <a:gd name="T58" fmla="*/ 1398 w 1412"/>
                <a:gd name="T59" fmla="*/ 670 h 950"/>
                <a:gd name="T60" fmla="*/ 1361 w 1412"/>
                <a:gd name="T61" fmla="*/ 647 h 950"/>
                <a:gd name="T62" fmla="*/ 1320 w 1412"/>
                <a:gd name="T63" fmla="*/ 626 h 950"/>
                <a:gd name="T64" fmla="*/ 1281 w 1412"/>
                <a:gd name="T65" fmla="*/ 603 h 950"/>
                <a:gd name="T66" fmla="*/ 1241 w 1412"/>
                <a:gd name="T67" fmla="*/ 581 h 950"/>
                <a:gd name="T68" fmla="*/ 1203 w 1412"/>
                <a:gd name="T69" fmla="*/ 558 h 950"/>
                <a:gd name="T70" fmla="*/ 1161 w 1412"/>
                <a:gd name="T71" fmla="*/ 536 h 950"/>
                <a:gd name="T72" fmla="*/ 1121 w 1412"/>
                <a:gd name="T73" fmla="*/ 514 h 950"/>
                <a:gd name="T74" fmla="*/ 1081 w 1412"/>
                <a:gd name="T75" fmla="*/ 492 h 950"/>
                <a:gd name="T76" fmla="*/ 1042 w 1412"/>
                <a:gd name="T77" fmla="*/ 469 h 950"/>
                <a:gd name="T78" fmla="*/ 999 w 1412"/>
                <a:gd name="T79" fmla="*/ 449 h 950"/>
                <a:gd name="T80" fmla="*/ 960 w 1412"/>
                <a:gd name="T81" fmla="*/ 426 h 950"/>
                <a:gd name="T82" fmla="*/ 919 w 1412"/>
                <a:gd name="T83" fmla="*/ 404 h 950"/>
                <a:gd name="T84" fmla="*/ 880 w 1412"/>
                <a:gd name="T85" fmla="*/ 380 h 950"/>
                <a:gd name="T86" fmla="*/ 838 w 1412"/>
                <a:gd name="T87" fmla="*/ 360 h 950"/>
                <a:gd name="T88" fmla="*/ 799 w 1412"/>
                <a:gd name="T89" fmla="*/ 337 h 950"/>
                <a:gd name="T90" fmla="*/ 756 w 1412"/>
                <a:gd name="T91" fmla="*/ 315 h 950"/>
                <a:gd name="T92" fmla="*/ 718 w 1412"/>
                <a:gd name="T93" fmla="*/ 292 h 950"/>
                <a:gd name="T94" fmla="*/ 675 w 1412"/>
                <a:gd name="T95" fmla="*/ 271 h 950"/>
                <a:gd name="T96" fmla="*/ 635 w 1412"/>
                <a:gd name="T97" fmla="*/ 248 h 950"/>
                <a:gd name="T98" fmla="*/ 591 w 1412"/>
                <a:gd name="T99" fmla="*/ 226 h 950"/>
                <a:gd name="T100" fmla="*/ 549 w 1412"/>
                <a:gd name="T101" fmla="*/ 203 h 950"/>
                <a:gd name="T102" fmla="*/ 505 w 1412"/>
                <a:gd name="T103" fmla="*/ 183 h 950"/>
                <a:gd name="T104" fmla="*/ 460 w 1412"/>
                <a:gd name="T105" fmla="*/ 159 h 950"/>
                <a:gd name="T106" fmla="*/ 413 w 1412"/>
                <a:gd name="T107" fmla="*/ 138 h 950"/>
                <a:gd name="T108" fmla="*/ 367 w 1412"/>
                <a:gd name="T109" fmla="*/ 114 h 950"/>
                <a:gd name="T110" fmla="*/ 312 w 1412"/>
                <a:gd name="T111" fmla="*/ 94 h 950"/>
                <a:gd name="T112" fmla="*/ 256 w 1412"/>
                <a:gd name="T113" fmla="*/ 71 h 950"/>
                <a:gd name="T114" fmla="*/ 190 w 1412"/>
                <a:gd name="T115" fmla="*/ 49 h 950"/>
                <a:gd name="T116" fmla="*/ 114 w 1412"/>
                <a:gd name="T117" fmla="*/ 25 h 950"/>
                <a:gd name="T118" fmla="*/ 33 w 1412"/>
                <a:gd name="T119" fmla="*/ 32 h 950"/>
                <a:gd name="T120" fmla="*/ 14 w 1412"/>
                <a:gd name="T121" fmla="*/ 668 h 950"/>
                <a:gd name="T122" fmla="*/ 16 w 1412"/>
                <a:gd name="T123" fmla="*/ 18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53"/>
            <p:cNvSpPr>
              <a:spLocks/>
            </p:cNvSpPr>
            <p:nvPr/>
          </p:nvSpPr>
          <p:spPr bwMode="auto">
            <a:xfrm>
              <a:off x="2264370" y="3522743"/>
              <a:ext cx="8666" cy="75103"/>
            </a:xfrm>
            <a:custGeom>
              <a:avLst/>
              <a:gdLst>
                <a:gd name="T0" fmla="*/ 2 w 6"/>
                <a:gd name="T1" fmla="*/ 0 h 52"/>
                <a:gd name="T2" fmla="*/ 6 w 6"/>
                <a:gd name="T3" fmla="*/ 0 h 52"/>
                <a:gd name="T4" fmla="*/ 6 w 6"/>
                <a:gd name="T5" fmla="*/ 1 h 52"/>
                <a:gd name="T6" fmla="*/ 2 w 6"/>
                <a:gd name="T7" fmla="*/ 52 h 52"/>
                <a:gd name="T8" fmla="*/ 0 w 6"/>
                <a:gd name="T9" fmla="*/ 52 h 52"/>
                <a:gd name="T10" fmla="*/ 0 w 6"/>
                <a:gd name="T11" fmla="*/ 51 h 52"/>
                <a:gd name="T12" fmla="*/ 2 w 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54"/>
            <p:cNvSpPr>
              <a:spLocks/>
            </p:cNvSpPr>
            <p:nvPr/>
          </p:nvSpPr>
          <p:spPr bwMode="auto">
            <a:xfrm>
              <a:off x="2270147" y="3447640"/>
              <a:ext cx="5777" cy="24553"/>
            </a:xfrm>
            <a:custGeom>
              <a:avLst/>
              <a:gdLst>
                <a:gd name="T0" fmla="*/ 2 w 4"/>
                <a:gd name="T1" fmla="*/ 0 h 17"/>
                <a:gd name="T2" fmla="*/ 4 w 4"/>
                <a:gd name="T3" fmla="*/ 0 h 17"/>
                <a:gd name="T4" fmla="*/ 4 w 4"/>
                <a:gd name="T5" fmla="*/ 1 h 17"/>
                <a:gd name="T6" fmla="*/ 2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2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55"/>
            <p:cNvSpPr>
              <a:spLocks/>
            </p:cNvSpPr>
            <p:nvPr/>
          </p:nvSpPr>
          <p:spPr bwMode="auto">
            <a:xfrm>
              <a:off x="2273036" y="3274325"/>
              <a:ext cx="8666" cy="122765"/>
            </a:xfrm>
            <a:custGeom>
              <a:avLst/>
              <a:gdLst>
                <a:gd name="T0" fmla="*/ 4 w 6"/>
                <a:gd name="T1" fmla="*/ 0 h 85"/>
                <a:gd name="T2" fmla="*/ 6 w 6"/>
                <a:gd name="T3" fmla="*/ 0 h 85"/>
                <a:gd name="T4" fmla="*/ 6 w 6"/>
                <a:gd name="T5" fmla="*/ 4 h 85"/>
                <a:gd name="T6" fmla="*/ 3 w 6"/>
                <a:gd name="T7" fmla="*/ 85 h 85"/>
                <a:gd name="T8" fmla="*/ 0 w 6"/>
                <a:gd name="T9" fmla="*/ 85 h 85"/>
                <a:gd name="T10" fmla="*/ 0 w 6"/>
                <a:gd name="T11" fmla="*/ 82 h 85"/>
                <a:gd name="T12" fmla="*/ 4 w 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56"/>
            <p:cNvSpPr>
              <a:spLocks/>
            </p:cNvSpPr>
            <p:nvPr/>
          </p:nvSpPr>
          <p:spPr bwMode="auto">
            <a:xfrm>
              <a:off x="2281702" y="3264216"/>
              <a:ext cx="5777" cy="27442"/>
            </a:xfrm>
            <a:custGeom>
              <a:avLst/>
              <a:gdLst>
                <a:gd name="T0" fmla="*/ 0 w 4"/>
                <a:gd name="T1" fmla="*/ 0 h 19"/>
                <a:gd name="T2" fmla="*/ 4 w 4"/>
                <a:gd name="T3" fmla="*/ 0 h 19"/>
                <a:gd name="T4" fmla="*/ 4 w 4"/>
                <a:gd name="T5" fmla="*/ 16 h 19"/>
                <a:gd name="T6" fmla="*/ 4 w 4"/>
                <a:gd name="T7" fmla="*/ 19 h 19"/>
                <a:gd name="T8" fmla="*/ 2 w 4"/>
                <a:gd name="T9" fmla="*/ 19 h 19"/>
                <a:gd name="T10" fmla="*/ 0 w 4"/>
                <a:gd name="T11" fmla="*/ 4 h 19"/>
                <a:gd name="T12" fmla="*/ 0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57"/>
            <p:cNvSpPr>
              <a:spLocks/>
            </p:cNvSpPr>
            <p:nvPr/>
          </p:nvSpPr>
          <p:spPr bwMode="auto">
            <a:xfrm>
              <a:off x="2287479" y="3339319"/>
              <a:ext cx="14443" cy="122765"/>
            </a:xfrm>
            <a:custGeom>
              <a:avLst/>
              <a:gdLst>
                <a:gd name="T0" fmla="*/ 0 w 10"/>
                <a:gd name="T1" fmla="*/ 0 h 85"/>
                <a:gd name="T2" fmla="*/ 3 w 10"/>
                <a:gd name="T3" fmla="*/ 0 h 85"/>
                <a:gd name="T4" fmla="*/ 10 w 10"/>
                <a:gd name="T5" fmla="*/ 82 h 85"/>
                <a:gd name="T6" fmla="*/ 10 w 10"/>
                <a:gd name="T7" fmla="*/ 85 h 85"/>
                <a:gd name="T8" fmla="*/ 8 w 10"/>
                <a:gd name="T9" fmla="*/ 85 h 85"/>
                <a:gd name="T10" fmla="*/ 0 w 10"/>
                <a:gd name="T11" fmla="*/ 2 h 85"/>
                <a:gd name="T12" fmla="*/ 0 w 1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58"/>
            <p:cNvSpPr>
              <a:spLocks/>
            </p:cNvSpPr>
            <p:nvPr/>
          </p:nvSpPr>
          <p:spPr bwMode="auto">
            <a:xfrm>
              <a:off x="2301922" y="3514077"/>
              <a:ext cx="7222" cy="27442"/>
            </a:xfrm>
            <a:custGeom>
              <a:avLst/>
              <a:gdLst>
                <a:gd name="T0" fmla="*/ 0 w 5"/>
                <a:gd name="T1" fmla="*/ 0 h 19"/>
                <a:gd name="T2" fmla="*/ 4 w 5"/>
                <a:gd name="T3" fmla="*/ 0 h 19"/>
                <a:gd name="T4" fmla="*/ 5 w 5"/>
                <a:gd name="T5" fmla="*/ 16 h 19"/>
                <a:gd name="T6" fmla="*/ 5 w 5"/>
                <a:gd name="T7" fmla="*/ 19 h 19"/>
                <a:gd name="T8" fmla="*/ 1 w 5"/>
                <a:gd name="T9" fmla="*/ 19 h 19"/>
                <a:gd name="T10" fmla="*/ 0 w 5"/>
                <a:gd name="T11" fmla="*/ 2 h 19"/>
                <a:gd name="T12" fmla="*/ 0 w 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59"/>
            <p:cNvSpPr>
              <a:spLocks/>
            </p:cNvSpPr>
            <p:nvPr/>
          </p:nvSpPr>
          <p:spPr bwMode="auto">
            <a:xfrm>
              <a:off x="2338029" y="3453417"/>
              <a:ext cx="122765" cy="83769"/>
            </a:xfrm>
            <a:custGeom>
              <a:avLst/>
              <a:gdLst>
                <a:gd name="T0" fmla="*/ 81 w 85"/>
                <a:gd name="T1" fmla="*/ 0 h 58"/>
                <a:gd name="T2" fmla="*/ 85 w 85"/>
                <a:gd name="T3" fmla="*/ 0 h 58"/>
                <a:gd name="T4" fmla="*/ 85 w 85"/>
                <a:gd name="T5" fmla="*/ 2 h 58"/>
                <a:gd name="T6" fmla="*/ 3 w 85"/>
                <a:gd name="T7" fmla="*/ 58 h 58"/>
                <a:gd name="T8" fmla="*/ 0 w 85"/>
                <a:gd name="T9" fmla="*/ 58 h 58"/>
                <a:gd name="T10" fmla="*/ 0 w 85"/>
                <a:gd name="T11" fmla="*/ 54 h 58"/>
                <a:gd name="T12" fmla="*/ 81 w 8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60"/>
            <p:cNvSpPr>
              <a:spLocks/>
            </p:cNvSpPr>
            <p:nvPr/>
          </p:nvSpPr>
          <p:spPr bwMode="auto">
            <a:xfrm>
              <a:off x="2512787" y="3427420"/>
              <a:ext cx="10110" cy="8666"/>
            </a:xfrm>
            <a:custGeom>
              <a:avLst/>
              <a:gdLst>
                <a:gd name="T0" fmla="*/ 5 w 7"/>
                <a:gd name="T1" fmla="*/ 0 h 6"/>
                <a:gd name="T2" fmla="*/ 7 w 7"/>
                <a:gd name="T3" fmla="*/ 0 h 6"/>
                <a:gd name="T4" fmla="*/ 7 w 7"/>
                <a:gd name="T5" fmla="*/ 3 h 6"/>
                <a:gd name="T6" fmla="*/ 1 w 7"/>
                <a:gd name="T7" fmla="*/ 6 h 6"/>
                <a:gd name="T8" fmla="*/ 0 w 7"/>
                <a:gd name="T9" fmla="*/ 6 h 6"/>
                <a:gd name="T10" fmla="*/ 0 w 7"/>
                <a:gd name="T11" fmla="*/ 3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Line 61"/>
            <p:cNvSpPr>
              <a:spLocks noChangeShapeType="1"/>
            </p:cNvSpPr>
            <p:nvPr/>
          </p:nvSpPr>
          <p:spPr bwMode="auto">
            <a:xfrm>
              <a:off x="2521453" y="3412977"/>
              <a:ext cx="0" cy="1877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62"/>
            <p:cNvSpPr>
              <a:spLocks/>
            </p:cNvSpPr>
            <p:nvPr/>
          </p:nvSpPr>
          <p:spPr bwMode="auto">
            <a:xfrm>
              <a:off x="2522898" y="3248328"/>
              <a:ext cx="8666" cy="118431"/>
            </a:xfrm>
            <a:custGeom>
              <a:avLst/>
              <a:gdLst>
                <a:gd name="T0" fmla="*/ 5 w 6"/>
                <a:gd name="T1" fmla="*/ 0 h 82"/>
                <a:gd name="T2" fmla="*/ 6 w 6"/>
                <a:gd name="T3" fmla="*/ 0 h 82"/>
                <a:gd name="T4" fmla="*/ 6 w 6"/>
                <a:gd name="T5" fmla="*/ 2 h 82"/>
                <a:gd name="T6" fmla="*/ 2 w 6"/>
                <a:gd name="T7" fmla="*/ 82 h 82"/>
                <a:gd name="T8" fmla="*/ 0 w 6"/>
                <a:gd name="T9" fmla="*/ 82 h 82"/>
                <a:gd name="T10" fmla="*/ 0 w 6"/>
                <a:gd name="T11" fmla="*/ 80 h 82"/>
                <a:gd name="T12" fmla="*/ 5 w 6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63"/>
            <p:cNvSpPr>
              <a:spLocks/>
            </p:cNvSpPr>
            <p:nvPr/>
          </p:nvSpPr>
          <p:spPr bwMode="auto">
            <a:xfrm>
              <a:off x="2530119" y="3170337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3 w 4"/>
                <a:gd name="T7" fmla="*/ 20 h 20"/>
                <a:gd name="T8" fmla="*/ 0 w 4"/>
                <a:gd name="T9" fmla="*/ 20 h 20"/>
                <a:gd name="T10" fmla="*/ 0 w 4"/>
                <a:gd name="T11" fmla="*/ 18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64"/>
            <p:cNvSpPr>
              <a:spLocks/>
            </p:cNvSpPr>
            <p:nvPr/>
          </p:nvSpPr>
          <p:spPr bwMode="auto">
            <a:xfrm>
              <a:off x="2534452" y="3023020"/>
              <a:ext cx="7222" cy="98211"/>
            </a:xfrm>
            <a:custGeom>
              <a:avLst/>
              <a:gdLst>
                <a:gd name="T0" fmla="*/ 1 w 5"/>
                <a:gd name="T1" fmla="*/ 0 h 68"/>
                <a:gd name="T2" fmla="*/ 5 w 5"/>
                <a:gd name="T3" fmla="*/ 0 h 68"/>
                <a:gd name="T4" fmla="*/ 5 w 5"/>
                <a:gd name="T5" fmla="*/ 3 h 68"/>
                <a:gd name="T6" fmla="*/ 1 w 5"/>
                <a:gd name="T7" fmla="*/ 68 h 68"/>
                <a:gd name="T8" fmla="*/ 0 w 5"/>
                <a:gd name="T9" fmla="*/ 68 h 68"/>
                <a:gd name="T10" fmla="*/ 0 w 5"/>
                <a:gd name="T11" fmla="*/ 65 h 68"/>
                <a:gd name="T12" fmla="*/ 1 w 5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65"/>
            <p:cNvSpPr>
              <a:spLocks/>
            </p:cNvSpPr>
            <p:nvPr/>
          </p:nvSpPr>
          <p:spPr bwMode="auto">
            <a:xfrm>
              <a:off x="2535896" y="3023020"/>
              <a:ext cx="8666" cy="25997"/>
            </a:xfrm>
            <a:custGeom>
              <a:avLst/>
              <a:gdLst>
                <a:gd name="T0" fmla="*/ 0 w 6"/>
                <a:gd name="T1" fmla="*/ 0 h 18"/>
                <a:gd name="T2" fmla="*/ 4 w 6"/>
                <a:gd name="T3" fmla="*/ 0 h 18"/>
                <a:gd name="T4" fmla="*/ 6 w 6"/>
                <a:gd name="T5" fmla="*/ 15 h 18"/>
                <a:gd name="T6" fmla="*/ 6 w 6"/>
                <a:gd name="T7" fmla="*/ 18 h 18"/>
                <a:gd name="T8" fmla="*/ 2 w 6"/>
                <a:gd name="T9" fmla="*/ 18 h 18"/>
                <a:gd name="T10" fmla="*/ 0 w 6"/>
                <a:gd name="T11" fmla="*/ 3 h 18"/>
                <a:gd name="T12" fmla="*/ 0 w 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66"/>
            <p:cNvSpPr>
              <a:spLocks/>
            </p:cNvSpPr>
            <p:nvPr/>
          </p:nvSpPr>
          <p:spPr bwMode="auto">
            <a:xfrm>
              <a:off x="2541673" y="3098122"/>
              <a:ext cx="5777" cy="25997"/>
            </a:xfrm>
            <a:custGeom>
              <a:avLst/>
              <a:gdLst>
                <a:gd name="T0" fmla="*/ 0 w 4"/>
                <a:gd name="T1" fmla="*/ 0 h 18"/>
                <a:gd name="T2" fmla="*/ 2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2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67"/>
            <p:cNvSpPr>
              <a:spLocks/>
            </p:cNvSpPr>
            <p:nvPr/>
          </p:nvSpPr>
          <p:spPr bwMode="auto">
            <a:xfrm>
              <a:off x="2544562" y="3174670"/>
              <a:ext cx="10110" cy="119876"/>
            </a:xfrm>
            <a:custGeom>
              <a:avLst/>
              <a:gdLst>
                <a:gd name="T0" fmla="*/ 0 w 7"/>
                <a:gd name="T1" fmla="*/ 0 h 83"/>
                <a:gd name="T2" fmla="*/ 3 w 7"/>
                <a:gd name="T3" fmla="*/ 0 h 83"/>
                <a:gd name="T4" fmla="*/ 7 w 7"/>
                <a:gd name="T5" fmla="*/ 81 h 83"/>
                <a:gd name="T6" fmla="*/ 7 w 7"/>
                <a:gd name="T7" fmla="*/ 83 h 83"/>
                <a:gd name="T8" fmla="*/ 4 w 7"/>
                <a:gd name="T9" fmla="*/ 83 h 83"/>
                <a:gd name="T10" fmla="*/ 0 w 7"/>
                <a:gd name="T11" fmla="*/ 2 h 83"/>
                <a:gd name="T12" fmla="*/ 0 w 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68"/>
            <p:cNvSpPr>
              <a:spLocks/>
            </p:cNvSpPr>
            <p:nvPr/>
          </p:nvSpPr>
          <p:spPr bwMode="auto">
            <a:xfrm>
              <a:off x="2553227" y="3345096"/>
              <a:ext cx="5777" cy="28886"/>
            </a:xfrm>
            <a:custGeom>
              <a:avLst/>
              <a:gdLst>
                <a:gd name="T0" fmla="*/ 0 w 4"/>
                <a:gd name="T1" fmla="*/ 0 h 20"/>
                <a:gd name="T2" fmla="*/ 2 w 4"/>
                <a:gd name="T3" fmla="*/ 0 h 20"/>
                <a:gd name="T4" fmla="*/ 4 w 4"/>
                <a:gd name="T5" fmla="*/ 16 h 20"/>
                <a:gd name="T6" fmla="*/ 4 w 4"/>
                <a:gd name="T7" fmla="*/ 20 h 20"/>
                <a:gd name="T8" fmla="*/ 1 w 4"/>
                <a:gd name="T9" fmla="*/ 20 h 20"/>
                <a:gd name="T10" fmla="*/ 0 w 4"/>
                <a:gd name="T11" fmla="*/ 3 h 20"/>
                <a:gd name="T12" fmla="*/ 0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69"/>
            <p:cNvSpPr>
              <a:spLocks/>
            </p:cNvSpPr>
            <p:nvPr/>
          </p:nvSpPr>
          <p:spPr bwMode="auto">
            <a:xfrm>
              <a:off x="2561893" y="3407200"/>
              <a:ext cx="20220" cy="8666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3 w 14"/>
                <a:gd name="T7" fmla="*/ 6 h 6"/>
                <a:gd name="T8" fmla="*/ 0 w 14"/>
                <a:gd name="T9" fmla="*/ 6 h 6"/>
                <a:gd name="T10" fmla="*/ 0 w 14"/>
                <a:gd name="T11" fmla="*/ 4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Line 70"/>
            <p:cNvSpPr>
              <a:spLocks noChangeShapeType="1"/>
            </p:cNvSpPr>
            <p:nvPr/>
          </p:nvSpPr>
          <p:spPr bwMode="auto">
            <a:xfrm>
              <a:off x="2579225" y="3408644"/>
              <a:ext cx="1039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Line 71"/>
            <p:cNvSpPr>
              <a:spLocks noChangeShapeType="1"/>
            </p:cNvSpPr>
            <p:nvPr/>
          </p:nvSpPr>
          <p:spPr bwMode="auto">
            <a:xfrm>
              <a:off x="2733764" y="3408644"/>
              <a:ext cx="27442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72"/>
            <p:cNvSpPr>
              <a:spLocks/>
            </p:cNvSpPr>
            <p:nvPr/>
          </p:nvSpPr>
          <p:spPr bwMode="auto">
            <a:xfrm>
              <a:off x="2807422" y="3388424"/>
              <a:ext cx="119876" cy="18776"/>
            </a:xfrm>
            <a:custGeom>
              <a:avLst/>
              <a:gdLst>
                <a:gd name="T0" fmla="*/ 80 w 83"/>
                <a:gd name="T1" fmla="*/ 0 h 13"/>
                <a:gd name="T2" fmla="*/ 83 w 83"/>
                <a:gd name="T3" fmla="*/ 0 h 13"/>
                <a:gd name="T4" fmla="*/ 83 w 83"/>
                <a:gd name="T5" fmla="*/ 1 h 13"/>
                <a:gd name="T6" fmla="*/ 3 w 83"/>
                <a:gd name="T7" fmla="*/ 13 h 13"/>
                <a:gd name="T8" fmla="*/ 0 w 83"/>
                <a:gd name="T9" fmla="*/ 13 h 13"/>
                <a:gd name="T10" fmla="*/ 0 w 83"/>
                <a:gd name="T11" fmla="*/ 9 h 13"/>
                <a:gd name="T12" fmla="*/ 80 w 8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73"/>
            <p:cNvSpPr>
              <a:spLocks/>
            </p:cNvSpPr>
            <p:nvPr/>
          </p:nvSpPr>
          <p:spPr bwMode="auto">
            <a:xfrm>
              <a:off x="2922965" y="3385536"/>
              <a:ext cx="10110" cy="4333"/>
            </a:xfrm>
            <a:custGeom>
              <a:avLst/>
              <a:gdLst>
                <a:gd name="T0" fmla="*/ 5 w 7"/>
                <a:gd name="T1" fmla="*/ 0 h 3"/>
                <a:gd name="T2" fmla="*/ 7 w 7"/>
                <a:gd name="T3" fmla="*/ 0 h 3"/>
                <a:gd name="T4" fmla="*/ 7 w 7"/>
                <a:gd name="T5" fmla="*/ 3 h 3"/>
                <a:gd name="T6" fmla="*/ 3 w 7"/>
                <a:gd name="T7" fmla="*/ 3 h 3"/>
                <a:gd name="T8" fmla="*/ 0 w 7"/>
                <a:gd name="T9" fmla="*/ 3 h 3"/>
                <a:gd name="T10" fmla="*/ 0 w 7"/>
                <a:gd name="T11" fmla="*/ 2 h 3"/>
                <a:gd name="T12" fmla="*/ 5 w 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2980736" y="3366760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4 w 18"/>
                <a:gd name="T7" fmla="*/ 6 h 6"/>
                <a:gd name="T8" fmla="*/ 0 w 18"/>
                <a:gd name="T9" fmla="*/ 6 h 6"/>
                <a:gd name="T10" fmla="*/ 0 w 18"/>
                <a:gd name="T11" fmla="*/ 5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3052950" y="3350873"/>
              <a:ext cx="23109" cy="5777"/>
            </a:xfrm>
            <a:custGeom>
              <a:avLst/>
              <a:gdLst>
                <a:gd name="T0" fmla="*/ 14 w 16"/>
                <a:gd name="T1" fmla="*/ 0 h 4"/>
                <a:gd name="T2" fmla="*/ 16 w 16"/>
                <a:gd name="T3" fmla="*/ 0 h 4"/>
                <a:gd name="T4" fmla="*/ 16 w 16"/>
                <a:gd name="T5" fmla="*/ 2 h 4"/>
                <a:gd name="T6" fmla="*/ 4 w 16"/>
                <a:gd name="T7" fmla="*/ 4 h 4"/>
                <a:gd name="T8" fmla="*/ 0 w 16"/>
                <a:gd name="T9" fmla="*/ 4 h 4"/>
                <a:gd name="T10" fmla="*/ 0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76"/>
            <p:cNvSpPr>
              <a:spLocks/>
            </p:cNvSpPr>
            <p:nvPr/>
          </p:nvSpPr>
          <p:spPr bwMode="auto">
            <a:xfrm>
              <a:off x="3073170" y="3298879"/>
              <a:ext cx="102545" cy="54883"/>
            </a:xfrm>
            <a:custGeom>
              <a:avLst/>
              <a:gdLst>
                <a:gd name="T0" fmla="*/ 69 w 71"/>
                <a:gd name="T1" fmla="*/ 0 h 38"/>
                <a:gd name="T2" fmla="*/ 71 w 71"/>
                <a:gd name="T3" fmla="*/ 0 h 38"/>
                <a:gd name="T4" fmla="*/ 71 w 71"/>
                <a:gd name="T5" fmla="*/ 2 h 38"/>
                <a:gd name="T6" fmla="*/ 2 w 71"/>
                <a:gd name="T7" fmla="*/ 38 h 38"/>
                <a:gd name="T8" fmla="*/ 0 w 71"/>
                <a:gd name="T9" fmla="*/ 38 h 38"/>
                <a:gd name="T10" fmla="*/ 0 w 71"/>
                <a:gd name="T11" fmla="*/ 36 h 38"/>
                <a:gd name="T12" fmla="*/ 69 w 7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77"/>
            <p:cNvSpPr>
              <a:spLocks/>
            </p:cNvSpPr>
            <p:nvPr/>
          </p:nvSpPr>
          <p:spPr bwMode="auto">
            <a:xfrm>
              <a:off x="3224821" y="3261327"/>
              <a:ext cx="24553" cy="14443"/>
            </a:xfrm>
            <a:custGeom>
              <a:avLst/>
              <a:gdLst>
                <a:gd name="T0" fmla="*/ 15 w 17"/>
                <a:gd name="T1" fmla="*/ 0 h 10"/>
                <a:gd name="T2" fmla="*/ 17 w 17"/>
                <a:gd name="T3" fmla="*/ 0 h 10"/>
                <a:gd name="T4" fmla="*/ 17 w 17"/>
                <a:gd name="T5" fmla="*/ 2 h 10"/>
                <a:gd name="T6" fmla="*/ 2 w 17"/>
                <a:gd name="T7" fmla="*/ 10 h 10"/>
                <a:gd name="T8" fmla="*/ 0 w 17"/>
                <a:gd name="T9" fmla="*/ 10 h 10"/>
                <a:gd name="T10" fmla="*/ 0 w 17"/>
                <a:gd name="T11" fmla="*/ 7 h 10"/>
                <a:gd name="T12" fmla="*/ 15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78"/>
            <p:cNvSpPr>
              <a:spLocks/>
            </p:cNvSpPr>
            <p:nvPr/>
          </p:nvSpPr>
          <p:spPr bwMode="auto">
            <a:xfrm>
              <a:off x="3301367" y="3197779"/>
              <a:ext cx="89546" cy="43329"/>
            </a:xfrm>
            <a:custGeom>
              <a:avLst/>
              <a:gdLst>
                <a:gd name="T0" fmla="*/ 60 w 62"/>
                <a:gd name="T1" fmla="*/ 0 h 30"/>
                <a:gd name="T2" fmla="*/ 62 w 62"/>
                <a:gd name="T3" fmla="*/ 0 h 30"/>
                <a:gd name="T4" fmla="*/ 62 w 62"/>
                <a:gd name="T5" fmla="*/ 2 h 30"/>
                <a:gd name="T6" fmla="*/ 2 w 62"/>
                <a:gd name="T7" fmla="*/ 30 h 30"/>
                <a:gd name="T8" fmla="*/ 0 w 62"/>
                <a:gd name="T9" fmla="*/ 30 h 30"/>
                <a:gd name="T10" fmla="*/ 0 w 62"/>
                <a:gd name="T11" fmla="*/ 27 h 30"/>
                <a:gd name="T12" fmla="*/ 60 w 6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79"/>
            <p:cNvSpPr>
              <a:spLocks/>
            </p:cNvSpPr>
            <p:nvPr/>
          </p:nvSpPr>
          <p:spPr bwMode="auto">
            <a:xfrm>
              <a:off x="3388025" y="3181891"/>
              <a:ext cx="34663" cy="18776"/>
            </a:xfrm>
            <a:custGeom>
              <a:avLst/>
              <a:gdLst>
                <a:gd name="T0" fmla="*/ 22 w 24"/>
                <a:gd name="T1" fmla="*/ 0 h 13"/>
                <a:gd name="T2" fmla="*/ 24 w 24"/>
                <a:gd name="T3" fmla="*/ 0 h 13"/>
                <a:gd name="T4" fmla="*/ 24 w 24"/>
                <a:gd name="T5" fmla="*/ 3 h 13"/>
                <a:gd name="T6" fmla="*/ 2 w 24"/>
                <a:gd name="T7" fmla="*/ 13 h 13"/>
                <a:gd name="T8" fmla="*/ 0 w 24"/>
                <a:gd name="T9" fmla="*/ 13 h 13"/>
                <a:gd name="T10" fmla="*/ 0 w 24"/>
                <a:gd name="T11" fmla="*/ 11 h 13"/>
                <a:gd name="T12" fmla="*/ 2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80"/>
            <p:cNvSpPr>
              <a:spLocks/>
            </p:cNvSpPr>
            <p:nvPr/>
          </p:nvSpPr>
          <p:spPr bwMode="auto">
            <a:xfrm>
              <a:off x="3473238" y="3142896"/>
              <a:ext cx="28886" cy="14443"/>
            </a:xfrm>
            <a:custGeom>
              <a:avLst/>
              <a:gdLst>
                <a:gd name="T0" fmla="*/ 17 w 20"/>
                <a:gd name="T1" fmla="*/ 0 h 10"/>
                <a:gd name="T2" fmla="*/ 20 w 20"/>
                <a:gd name="T3" fmla="*/ 0 h 10"/>
                <a:gd name="T4" fmla="*/ 20 w 20"/>
                <a:gd name="T5" fmla="*/ 2 h 10"/>
                <a:gd name="T6" fmla="*/ 3 w 20"/>
                <a:gd name="T7" fmla="*/ 10 h 10"/>
                <a:gd name="T8" fmla="*/ 0 w 20"/>
                <a:gd name="T9" fmla="*/ 10 h 10"/>
                <a:gd name="T10" fmla="*/ 0 w 20"/>
                <a:gd name="T11" fmla="*/ 9 h 10"/>
                <a:gd name="T12" fmla="*/ 17 w 2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81"/>
            <p:cNvSpPr>
              <a:spLocks/>
            </p:cNvSpPr>
            <p:nvPr/>
          </p:nvSpPr>
          <p:spPr bwMode="auto">
            <a:xfrm>
              <a:off x="3546896" y="3007133"/>
              <a:ext cx="116988" cy="109766"/>
            </a:xfrm>
            <a:custGeom>
              <a:avLst/>
              <a:gdLst>
                <a:gd name="T0" fmla="*/ 78 w 81"/>
                <a:gd name="T1" fmla="*/ 0 h 76"/>
                <a:gd name="T2" fmla="*/ 81 w 81"/>
                <a:gd name="T3" fmla="*/ 0 h 76"/>
                <a:gd name="T4" fmla="*/ 81 w 81"/>
                <a:gd name="T5" fmla="*/ 3 h 76"/>
                <a:gd name="T6" fmla="*/ 3 w 81"/>
                <a:gd name="T7" fmla="*/ 76 h 76"/>
                <a:gd name="T8" fmla="*/ 0 w 81"/>
                <a:gd name="T9" fmla="*/ 76 h 76"/>
                <a:gd name="T10" fmla="*/ 0 w 81"/>
                <a:gd name="T11" fmla="*/ 73 h 76"/>
                <a:gd name="T12" fmla="*/ 78 w 8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82"/>
            <p:cNvSpPr>
              <a:spLocks/>
            </p:cNvSpPr>
            <p:nvPr/>
          </p:nvSpPr>
          <p:spPr bwMode="auto">
            <a:xfrm>
              <a:off x="3659550" y="2999911"/>
              <a:ext cx="10110" cy="11554"/>
            </a:xfrm>
            <a:custGeom>
              <a:avLst/>
              <a:gdLst>
                <a:gd name="T0" fmla="*/ 5 w 7"/>
                <a:gd name="T1" fmla="*/ 0 h 8"/>
                <a:gd name="T2" fmla="*/ 7 w 7"/>
                <a:gd name="T3" fmla="*/ 0 h 8"/>
                <a:gd name="T4" fmla="*/ 7 w 7"/>
                <a:gd name="T5" fmla="*/ 3 h 8"/>
                <a:gd name="T6" fmla="*/ 3 w 7"/>
                <a:gd name="T7" fmla="*/ 8 h 8"/>
                <a:gd name="T8" fmla="*/ 0 w 7"/>
                <a:gd name="T9" fmla="*/ 8 h 8"/>
                <a:gd name="T10" fmla="*/ 0 w 7"/>
                <a:gd name="T11" fmla="*/ 5 h 8"/>
                <a:gd name="T12" fmla="*/ 5 w 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83"/>
            <p:cNvSpPr>
              <a:spLocks/>
            </p:cNvSpPr>
            <p:nvPr/>
          </p:nvSpPr>
          <p:spPr bwMode="auto">
            <a:xfrm>
              <a:off x="3718766" y="2933474"/>
              <a:ext cx="24553" cy="23109"/>
            </a:xfrm>
            <a:custGeom>
              <a:avLst/>
              <a:gdLst>
                <a:gd name="T0" fmla="*/ 15 w 17"/>
                <a:gd name="T1" fmla="*/ 0 h 16"/>
                <a:gd name="T2" fmla="*/ 17 w 17"/>
                <a:gd name="T3" fmla="*/ 0 h 16"/>
                <a:gd name="T4" fmla="*/ 17 w 17"/>
                <a:gd name="T5" fmla="*/ 4 h 16"/>
                <a:gd name="T6" fmla="*/ 3 w 17"/>
                <a:gd name="T7" fmla="*/ 16 h 16"/>
                <a:gd name="T8" fmla="*/ 0 w 17"/>
                <a:gd name="T9" fmla="*/ 16 h 16"/>
                <a:gd name="T10" fmla="*/ 0 w 17"/>
                <a:gd name="T11" fmla="*/ 15 h 16"/>
                <a:gd name="T12" fmla="*/ 15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84"/>
            <p:cNvSpPr>
              <a:spLocks/>
            </p:cNvSpPr>
            <p:nvPr/>
          </p:nvSpPr>
          <p:spPr bwMode="auto">
            <a:xfrm>
              <a:off x="3793869" y="2836707"/>
              <a:ext cx="63549" cy="56328"/>
            </a:xfrm>
            <a:custGeom>
              <a:avLst/>
              <a:gdLst>
                <a:gd name="T0" fmla="*/ 41 w 44"/>
                <a:gd name="T1" fmla="*/ 0 h 39"/>
                <a:gd name="T2" fmla="*/ 44 w 44"/>
                <a:gd name="T3" fmla="*/ 0 h 39"/>
                <a:gd name="T4" fmla="*/ 44 w 44"/>
                <a:gd name="T5" fmla="*/ 2 h 39"/>
                <a:gd name="T6" fmla="*/ 2 w 44"/>
                <a:gd name="T7" fmla="*/ 39 h 39"/>
                <a:gd name="T8" fmla="*/ 0 w 44"/>
                <a:gd name="T9" fmla="*/ 39 h 39"/>
                <a:gd name="T10" fmla="*/ 0 w 44"/>
                <a:gd name="T11" fmla="*/ 37 h 39"/>
                <a:gd name="T12" fmla="*/ 41 w 4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85"/>
            <p:cNvSpPr>
              <a:spLocks/>
            </p:cNvSpPr>
            <p:nvPr/>
          </p:nvSpPr>
          <p:spPr bwMode="auto">
            <a:xfrm>
              <a:off x="3853085" y="2777491"/>
              <a:ext cx="37551" cy="62105"/>
            </a:xfrm>
            <a:custGeom>
              <a:avLst/>
              <a:gdLst>
                <a:gd name="T0" fmla="*/ 24 w 26"/>
                <a:gd name="T1" fmla="*/ 0 h 43"/>
                <a:gd name="T2" fmla="*/ 26 w 26"/>
                <a:gd name="T3" fmla="*/ 0 h 43"/>
                <a:gd name="T4" fmla="*/ 26 w 26"/>
                <a:gd name="T5" fmla="*/ 2 h 43"/>
                <a:gd name="T6" fmla="*/ 3 w 26"/>
                <a:gd name="T7" fmla="*/ 43 h 43"/>
                <a:gd name="T8" fmla="*/ 0 w 26"/>
                <a:gd name="T9" fmla="*/ 43 h 43"/>
                <a:gd name="T10" fmla="*/ 0 w 26"/>
                <a:gd name="T11" fmla="*/ 41 h 43"/>
                <a:gd name="T12" fmla="*/ 24 w 2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86"/>
            <p:cNvSpPr>
              <a:spLocks/>
            </p:cNvSpPr>
            <p:nvPr/>
          </p:nvSpPr>
          <p:spPr bwMode="auto">
            <a:xfrm>
              <a:off x="3916633" y="2702388"/>
              <a:ext cx="17331" cy="24553"/>
            </a:xfrm>
            <a:custGeom>
              <a:avLst/>
              <a:gdLst>
                <a:gd name="T0" fmla="*/ 9 w 12"/>
                <a:gd name="T1" fmla="*/ 0 h 17"/>
                <a:gd name="T2" fmla="*/ 12 w 12"/>
                <a:gd name="T3" fmla="*/ 0 h 17"/>
                <a:gd name="T4" fmla="*/ 12 w 12"/>
                <a:gd name="T5" fmla="*/ 3 h 17"/>
                <a:gd name="T6" fmla="*/ 3 w 12"/>
                <a:gd name="T7" fmla="*/ 17 h 17"/>
                <a:gd name="T8" fmla="*/ 0 w 12"/>
                <a:gd name="T9" fmla="*/ 17 h 17"/>
                <a:gd name="T10" fmla="*/ 0 w 12"/>
                <a:gd name="T11" fmla="*/ 15 h 17"/>
                <a:gd name="T12" fmla="*/ 9 w 1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87"/>
            <p:cNvSpPr>
              <a:spLocks/>
            </p:cNvSpPr>
            <p:nvPr/>
          </p:nvSpPr>
          <p:spPr bwMode="auto">
            <a:xfrm>
              <a:off x="3959962" y="2570958"/>
              <a:ext cx="47662" cy="82325"/>
            </a:xfrm>
            <a:custGeom>
              <a:avLst/>
              <a:gdLst>
                <a:gd name="T0" fmla="*/ 31 w 33"/>
                <a:gd name="T1" fmla="*/ 0 h 57"/>
                <a:gd name="T2" fmla="*/ 33 w 33"/>
                <a:gd name="T3" fmla="*/ 0 h 57"/>
                <a:gd name="T4" fmla="*/ 33 w 33"/>
                <a:gd name="T5" fmla="*/ 2 h 57"/>
                <a:gd name="T6" fmla="*/ 2 w 33"/>
                <a:gd name="T7" fmla="*/ 57 h 57"/>
                <a:gd name="T8" fmla="*/ 0 w 33"/>
                <a:gd name="T9" fmla="*/ 57 h 57"/>
                <a:gd name="T10" fmla="*/ 0 w 33"/>
                <a:gd name="T11" fmla="*/ 55 h 57"/>
                <a:gd name="T12" fmla="*/ 31 w 3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88"/>
            <p:cNvSpPr>
              <a:spLocks/>
            </p:cNvSpPr>
            <p:nvPr/>
          </p:nvSpPr>
          <p:spPr bwMode="auto">
            <a:xfrm>
              <a:off x="4004735" y="2533407"/>
              <a:ext cx="40440" cy="40440"/>
            </a:xfrm>
            <a:custGeom>
              <a:avLst/>
              <a:gdLst>
                <a:gd name="T0" fmla="*/ 26 w 28"/>
                <a:gd name="T1" fmla="*/ 0 h 28"/>
                <a:gd name="T2" fmla="*/ 28 w 28"/>
                <a:gd name="T3" fmla="*/ 0 h 28"/>
                <a:gd name="T4" fmla="*/ 28 w 28"/>
                <a:gd name="T5" fmla="*/ 2 h 28"/>
                <a:gd name="T6" fmla="*/ 2 w 28"/>
                <a:gd name="T7" fmla="*/ 28 h 28"/>
                <a:gd name="T8" fmla="*/ 0 w 28"/>
                <a:gd name="T9" fmla="*/ 28 h 28"/>
                <a:gd name="T10" fmla="*/ 0 w 28"/>
                <a:gd name="T11" fmla="*/ 26 h 28"/>
                <a:gd name="T12" fmla="*/ 26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89"/>
            <p:cNvSpPr>
              <a:spLocks/>
            </p:cNvSpPr>
            <p:nvPr/>
          </p:nvSpPr>
          <p:spPr bwMode="auto">
            <a:xfrm>
              <a:off x="4097169" y="2455416"/>
              <a:ext cx="27442" cy="28886"/>
            </a:xfrm>
            <a:custGeom>
              <a:avLst/>
              <a:gdLst>
                <a:gd name="T0" fmla="*/ 18 w 19"/>
                <a:gd name="T1" fmla="*/ 0 h 20"/>
                <a:gd name="T2" fmla="*/ 19 w 19"/>
                <a:gd name="T3" fmla="*/ 0 h 20"/>
                <a:gd name="T4" fmla="*/ 19 w 19"/>
                <a:gd name="T5" fmla="*/ 4 h 20"/>
                <a:gd name="T6" fmla="*/ 3 w 19"/>
                <a:gd name="T7" fmla="*/ 20 h 20"/>
                <a:gd name="T8" fmla="*/ 0 w 19"/>
                <a:gd name="T9" fmla="*/ 20 h 20"/>
                <a:gd name="T10" fmla="*/ 0 w 19"/>
                <a:gd name="T11" fmla="*/ 16 h 20"/>
                <a:gd name="T12" fmla="*/ 18 w 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90"/>
            <p:cNvSpPr>
              <a:spLocks/>
            </p:cNvSpPr>
            <p:nvPr/>
          </p:nvSpPr>
          <p:spPr bwMode="auto">
            <a:xfrm>
              <a:off x="4170827" y="2422197"/>
              <a:ext cx="121320" cy="8666"/>
            </a:xfrm>
            <a:custGeom>
              <a:avLst/>
              <a:gdLst>
                <a:gd name="T0" fmla="*/ 81 w 84"/>
                <a:gd name="T1" fmla="*/ 0 h 6"/>
                <a:gd name="T2" fmla="*/ 84 w 84"/>
                <a:gd name="T3" fmla="*/ 0 h 6"/>
                <a:gd name="T4" fmla="*/ 84 w 84"/>
                <a:gd name="T5" fmla="*/ 3 h 6"/>
                <a:gd name="T6" fmla="*/ 2 w 84"/>
                <a:gd name="T7" fmla="*/ 6 h 6"/>
                <a:gd name="T8" fmla="*/ 0 w 84"/>
                <a:gd name="T9" fmla="*/ 6 h 6"/>
                <a:gd name="T10" fmla="*/ 0 w 84"/>
                <a:gd name="T11" fmla="*/ 3 h 6"/>
                <a:gd name="T12" fmla="*/ 81 w 8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91"/>
            <p:cNvSpPr>
              <a:spLocks/>
            </p:cNvSpPr>
            <p:nvPr/>
          </p:nvSpPr>
          <p:spPr bwMode="auto">
            <a:xfrm>
              <a:off x="4342698" y="2414976"/>
              <a:ext cx="25997" cy="5777"/>
            </a:xfrm>
            <a:custGeom>
              <a:avLst/>
              <a:gdLst>
                <a:gd name="T0" fmla="*/ 16 w 18"/>
                <a:gd name="T1" fmla="*/ 0 h 4"/>
                <a:gd name="T2" fmla="*/ 18 w 18"/>
                <a:gd name="T3" fmla="*/ 0 h 4"/>
                <a:gd name="T4" fmla="*/ 18 w 18"/>
                <a:gd name="T5" fmla="*/ 2 h 4"/>
                <a:gd name="T6" fmla="*/ 2 w 18"/>
                <a:gd name="T7" fmla="*/ 4 h 4"/>
                <a:gd name="T8" fmla="*/ 0 w 18"/>
                <a:gd name="T9" fmla="*/ 4 h 4"/>
                <a:gd name="T10" fmla="*/ 0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92"/>
            <p:cNvSpPr>
              <a:spLocks/>
            </p:cNvSpPr>
            <p:nvPr/>
          </p:nvSpPr>
          <p:spPr bwMode="auto">
            <a:xfrm>
              <a:off x="4416356" y="2397644"/>
              <a:ext cx="57771" cy="11554"/>
            </a:xfrm>
            <a:custGeom>
              <a:avLst/>
              <a:gdLst>
                <a:gd name="T0" fmla="*/ 36 w 40"/>
                <a:gd name="T1" fmla="*/ 0 h 8"/>
                <a:gd name="T2" fmla="*/ 40 w 40"/>
                <a:gd name="T3" fmla="*/ 0 h 8"/>
                <a:gd name="T4" fmla="*/ 40 w 40"/>
                <a:gd name="T5" fmla="*/ 4 h 8"/>
                <a:gd name="T6" fmla="*/ 2 w 40"/>
                <a:gd name="T7" fmla="*/ 8 h 8"/>
                <a:gd name="T8" fmla="*/ 0 w 40"/>
                <a:gd name="T9" fmla="*/ 8 h 8"/>
                <a:gd name="T10" fmla="*/ 0 w 40"/>
                <a:gd name="T11" fmla="*/ 6 h 8"/>
                <a:gd name="T12" fmla="*/ 36 w 4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93"/>
            <p:cNvSpPr>
              <a:spLocks/>
            </p:cNvSpPr>
            <p:nvPr/>
          </p:nvSpPr>
          <p:spPr bwMode="auto">
            <a:xfrm>
              <a:off x="4468350" y="2397644"/>
              <a:ext cx="72214" cy="33219"/>
            </a:xfrm>
            <a:custGeom>
              <a:avLst/>
              <a:gdLst>
                <a:gd name="T0" fmla="*/ 0 w 50"/>
                <a:gd name="T1" fmla="*/ 0 h 23"/>
                <a:gd name="T2" fmla="*/ 4 w 50"/>
                <a:gd name="T3" fmla="*/ 0 h 23"/>
                <a:gd name="T4" fmla="*/ 50 w 50"/>
                <a:gd name="T5" fmla="*/ 20 h 23"/>
                <a:gd name="T6" fmla="*/ 50 w 50"/>
                <a:gd name="T7" fmla="*/ 23 h 23"/>
                <a:gd name="T8" fmla="*/ 47 w 50"/>
                <a:gd name="T9" fmla="*/ 23 h 23"/>
                <a:gd name="T10" fmla="*/ 0 w 50"/>
                <a:gd name="T11" fmla="*/ 4 h 23"/>
                <a:gd name="T12" fmla="*/ 0 w 5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94"/>
            <p:cNvSpPr>
              <a:spLocks/>
            </p:cNvSpPr>
            <p:nvPr/>
          </p:nvSpPr>
          <p:spPr bwMode="auto">
            <a:xfrm>
              <a:off x="4588226" y="2446750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3 w 18"/>
                <a:gd name="T3" fmla="*/ 0 h 10"/>
                <a:gd name="T4" fmla="*/ 18 w 18"/>
                <a:gd name="T5" fmla="*/ 6 h 10"/>
                <a:gd name="T6" fmla="*/ 18 w 18"/>
                <a:gd name="T7" fmla="*/ 10 h 10"/>
                <a:gd name="T8" fmla="*/ 16 w 18"/>
                <a:gd name="T9" fmla="*/ 10 h 10"/>
                <a:gd name="T10" fmla="*/ 0 w 18"/>
                <a:gd name="T11" fmla="*/ 3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95"/>
            <p:cNvSpPr>
              <a:spLocks/>
            </p:cNvSpPr>
            <p:nvPr/>
          </p:nvSpPr>
          <p:spPr bwMode="auto">
            <a:xfrm>
              <a:off x="4661885" y="2477079"/>
              <a:ext cx="83769" cy="34663"/>
            </a:xfrm>
            <a:custGeom>
              <a:avLst/>
              <a:gdLst>
                <a:gd name="T0" fmla="*/ 0 w 58"/>
                <a:gd name="T1" fmla="*/ 0 h 24"/>
                <a:gd name="T2" fmla="*/ 3 w 58"/>
                <a:gd name="T3" fmla="*/ 0 h 24"/>
                <a:gd name="T4" fmla="*/ 58 w 58"/>
                <a:gd name="T5" fmla="*/ 22 h 24"/>
                <a:gd name="T6" fmla="*/ 58 w 58"/>
                <a:gd name="T7" fmla="*/ 24 h 24"/>
                <a:gd name="T8" fmla="*/ 56 w 58"/>
                <a:gd name="T9" fmla="*/ 24 h 24"/>
                <a:gd name="T10" fmla="*/ 0 w 58"/>
                <a:gd name="T11" fmla="*/ 2 h 24"/>
                <a:gd name="T12" fmla="*/ 0 w 5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96"/>
            <p:cNvSpPr>
              <a:spLocks/>
            </p:cNvSpPr>
            <p:nvPr/>
          </p:nvSpPr>
          <p:spPr bwMode="auto">
            <a:xfrm>
              <a:off x="4742765" y="2508854"/>
              <a:ext cx="40440" cy="20220"/>
            </a:xfrm>
            <a:custGeom>
              <a:avLst/>
              <a:gdLst>
                <a:gd name="T0" fmla="*/ 0 w 28"/>
                <a:gd name="T1" fmla="*/ 0 h 14"/>
                <a:gd name="T2" fmla="*/ 2 w 28"/>
                <a:gd name="T3" fmla="*/ 0 h 14"/>
                <a:gd name="T4" fmla="*/ 28 w 28"/>
                <a:gd name="T5" fmla="*/ 12 h 14"/>
                <a:gd name="T6" fmla="*/ 28 w 28"/>
                <a:gd name="T7" fmla="*/ 14 h 14"/>
                <a:gd name="T8" fmla="*/ 25 w 28"/>
                <a:gd name="T9" fmla="*/ 14 h 14"/>
                <a:gd name="T10" fmla="*/ 0 w 28"/>
                <a:gd name="T11" fmla="*/ 2 h 14"/>
                <a:gd name="T12" fmla="*/ 0 w 2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97"/>
            <p:cNvSpPr>
              <a:spLocks/>
            </p:cNvSpPr>
            <p:nvPr/>
          </p:nvSpPr>
          <p:spPr bwMode="auto">
            <a:xfrm>
              <a:off x="4833755" y="2555071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2 w 18"/>
                <a:gd name="T3" fmla="*/ 0 h 10"/>
                <a:gd name="T4" fmla="*/ 18 w 18"/>
                <a:gd name="T5" fmla="*/ 8 h 10"/>
                <a:gd name="T6" fmla="*/ 18 w 18"/>
                <a:gd name="T7" fmla="*/ 10 h 10"/>
                <a:gd name="T8" fmla="*/ 14 w 18"/>
                <a:gd name="T9" fmla="*/ 10 h 10"/>
                <a:gd name="T10" fmla="*/ 0 w 18"/>
                <a:gd name="T11" fmla="*/ 2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98"/>
            <p:cNvSpPr>
              <a:spLocks/>
            </p:cNvSpPr>
            <p:nvPr/>
          </p:nvSpPr>
          <p:spPr bwMode="auto">
            <a:xfrm>
              <a:off x="4908858" y="2594067"/>
              <a:ext cx="31774" cy="18776"/>
            </a:xfrm>
            <a:custGeom>
              <a:avLst/>
              <a:gdLst>
                <a:gd name="T0" fmla="*/ 0 w 22"/>
                <a:gd name="T1" fmla="*/ 0 h 13"/>
                <a:gd name="T2" fmla="*/ 2 w 22"/>
                <a:gd name="T3" fmla="*/ 0 h 13"/>
                <a:gd name="T4" fmla="*/ 22 w 22"/>
                <a:gd name="T5" fmla="*/ 9 h 13"/>
                <a:gd name="T6" fmla="*/ 22 w 22"/>
                <a:gd name="T7" fmla="*/ 13 h 13"/>
                <a:gd name="T8" fmla="*/ 19 w 22"/>
                <a:gd name="T9" fmla="*/ 13 h 13"/>
                <a:gd name="T10" fmla="*/ 0 w 22"/>
                <a:gd name="T11" fmla="*/ 1 h 13"/>
                <a:gd name="T12" fmla="*/ 0 w 2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99"/>
            <p:cNvSpPr>
              <a:spLocks/>
            </p:cNvSpPr>
            <p:nvPr/>
          </p:nvSpPr>
          <p:spPr bwMode="auto">
            <a:xfrm>
              <a:off x="4936299" y="2607065"/>
              <a:ext cx="93879" cy="46217"/>
            </a:xfrm>
            <a:custGeom>
              <a:avLst/>
              <a:gdLst>
                <a:gd name="T0" fmla="*/ 0 w 65"/>
                <a:gd name="T1" fmla="*/ 0 h 32"/>
                <a:gd name="T2" fmla="*/ 3 w 65"/>
                <a:gd name="T3" fmla="*/ 0 h 32"/>
                <a:gd name="T4" fmla="*/ 65 w 65"/>
                <a:gd name="T5" fmla="*/ 30 h 32"/>
                <a:gd name="T6" fmla="*/ 65 w 65"/>
                <a:gd name="T7" fmla="*/ 32 h 32"/>
                <a:gd name="T8" fmla="*/ 63 w 65"/>
                <a:gd name="T9" fmla="*/ 32 h 32"/>
                <a:gd name="T10" fmla="*/ 0 w 65"/>
                <a:gd name="T11" fmla="*/ 4 h 32"/>
                <a:gd name="T12" fmla="*/ 0 w 65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100"/>
            <p:cNvSpPr>
              <a:spLocks/>
            </p:cNvSpPr>
            <p:nvPr/>
          </p:nvSpPr>
          <p:spPr bwMode="auto">
            <a:xfrm>
              <a:off x="5080727" y="2674947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1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101"/>
            <p:cNvSpPr>
              <a:spLocks/>
            </p:cNvSpPr>
            <p:nvPr/>
          </p:nvSpPr>
          <p:spPr bwMode="auto">
            <a:xfrm>
              <a:off x="5154386" y="2711054"/>
              <a:ext cx="57771" cy="25997"/>
            </a:xfrm>
            <a:custGeom>
              <a:avLst/>
              <a:gdLst>
                <a:gd name="T0" fmla="*/ 0 w 40"/>
                <a:gd name="T1" fmla="*/ 0 h 18"/>
                <a:gd name="T2" fmla="*/ 3 w 40"/>
                <a:gd name="T3" fmla="*/ 0 h 18"/>
                <a:gd name="T4" fmla="*/ 40 w 40"/>
                <a:gd name="T5" fmla="*/ 16 h 18"/>
                <a:gd name="T6" fmla="*/ 40 w 40"/>
                <a:gd name="T7" fmla="*/ 18 h 18"/>
                <a:gd name="T8" fmla="*/ 38 w 40"/>
                <a:gd name="T9" fmla="*/ 18 h 18"/>
                <a:gd name="T10" fmla="*/ 0 w 40"/>
                <a:gd name="T11" fmla="*/ 1 h 18"/>
                <a:gd name="T12" fmla="*/ 0 w 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102"/>
            <p:cNvSpPr>
              <a:spLocks/>
            </p:cNvSpPr>
            <p:nvPr/>
          </p:nvSpPr>
          <p:spPr bwMode="auto">
            <a:xfrm>
              <a:off x="1543672" y="3798602"/>
              <a:ext cx="106877" cy="635486"/>
            </a:xfrm>
            <a:custGeom>
              <a:avLst/>
              <a:gdLst>
                <a:gd name="T0" fmla="*/ 71 w 74"/>
                <a:gd name="T1" fmla="*/ 0 h 440"/>
                <a:gd name="T2" fmla="*/ 74 w 74"/>
                <a:gd name="T3" fmla="*/ 0 h 440"/>
                <a:gd name="T4" fmla="*/ 74 w 74"/>
                <a:gd name="T5" fmla="*/ 3 h 440"/>
                <a:gd name="T6" fmla="*/ 3 w 74"/>
                <a:gd name="T7" fmla="*/ 440 h 440"/>
                <a:gd name="T8" fmla="*/ 0 w 74"/>
                <a:gd name="T9" fmla="*/ 440 h 440"/>
                <a:gd name="T10" fmla="*/ 0 w 74"/>
                <a:gd name="T11" fmla="*/ 437 h 440"/>
                <a:gd name="T12" fmla="*/ 71 w 74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103"/>
            <p:cNvSpPr>
              <a:spLocks/>
            </p:cNvSpPr>
            <p:nvPr/>
          </p:nvSpPr>
          <p:spPr bwMode="auto">
            <a:xfrm>
              <a:off x="1646216" y="3571848"/>
              <a:ext cx="47662" cy="231086"/>
            </a:xfrm>
            <a:custGeom>
              <a:avLst/>
              <a:gdLst>
                <a:gd name="T0" fmla="*/ 31 w 33"/>
                <a:gd name="T1" fmla="*/ 0 h 160"/>
                <a:gd name="T2" fmla="*/ 33 w 33"/>
                <a:gd name="T3" fmla="*/ 0 h 160"/>
                <a:gd name="T4" fmla="*/ 33 w 33"/>
                <a:gd name="T5" fmla="*/ 2 h 160"/>
                <a:gd name="T6" fmla="*/ 3 w 33"/>
                <a:gd name="T7" fmla="*/ 160 h 160"/>
                <a:gd name="T8" fmla="*/ 0 w 33"/>
                <a:gd name="T9" fmla="*/ 160 h 160"/>
                <a:gd name="T10" fmla="*/ 0 w 33"/>
                <a:gd name="T11" fmla="*/ 157 h 160"/>
                <a:gd name="T12" fmla="*/ 31 w 33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104"/>
            <p:cNvSpPr>
              <a:spLocks/>
            </p:cNvSpPr>
            <p:nvPr/>
          </p:nvSpPr>
          <p:spPr bwMode="auto">
            <a:xfrm>
              <a:off x="1690989" y="3199222"/>
              <a:ext cx="82325" cy="375514"/>
            </a:xfrm>
            <a:custGeom>
              <a:avLst/>
              <a:gdLst>
                <a:gd name="T0" fmla="*/ 55 w 57"/>
                <a:gd name="T1" fmla="*/ 0 h 260"/>
                <a:gd name="T2" fmla="*/ 57 w 57"/>
                <a:gd name="T3" fmla="*/ 0 h 260"/>
                <a:gd name="T4" fmla="*/ 57 w 57"/>
                <a:gd name="T5" fmla="*/ 2 h 260"/>
                <a:gd name="T6" fmla="*/ 2 w 57"/>
                <a:gd name="T7" fmla="*/ 260 h 260"/>
                <a:gd name="T8" fmla="*/ 0 w 57"/>
                <a:gd name="T9" fmla="*/ 260 h 260"/>
                <a:gd name="T10" fmla="*/ 0 w 57"/>
                <a:gd name="T11" fmla="*/ 258 h 260"/>
                <a:gd name="T12" fmla="*/ 55 w 57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105"/>
            <p:cNvSpPr>
              <a:spLocks/>
            </p:cNvSpPr>
            <p:nvPr/>
          </p:nvSpPr>
          <p:spPr bwMode="auto">
            <a:xfrm>
              <a:off x="1770425" y="2910365"/>
              <a:ext cx="73659" cy="291746"/>
            </a:xfrm>
            <a:custGeom>
              <a:avLst/>
              <a:gdLst>
                <a:gd name="T0" fmla="*/ 49 w 51"/>
                <a:gd name="T1" fmla="*/ 0 h 202"/>
                <a:gd name="T2" fmla="*/ 51 w 51"/>
                <a:gd name="T3" fmla="*/ 0 h 202"/>
                <a:gd name="T4" fmla="*/ 51 w 51"/>
                <a:gd name="T5" fmla="*/ 2 h 202"/>
                <a:gd name="T6" fmla="*/ 2 w 51"/>
                <a:gd name="T7" fmla="*/ 202 h 202"/>
                <a:gd name="T8" fmla="*/ 0 w 51"/>
                <a:gd name="T9" fmla="*/ 202 h 202"/>
                <a:gd name="T10" fmla="*/ 0 w 51"/>
                <a:gd name="T11" fmla="*/ 200 h 202"/>
                <a:gd name="T12" fmla="*/ 49 w 5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106"/>
            <p:cNvSpPr>
              <a:spLocks/>
            </p:cNvSpPr>
            <p:nvPr/>
          </p:nvSpPr>
          <p:spPr bwMode="auto">
            <a:xfrm>
              <a:off x="1841195" y="2416419"/>
              <a:ext cx="153094" cy="496834"/>
            </a:xfrm>
            <a:custGeom>
              <a:avLst/>
              <a:gdLst>
                <a:gd name="T0" fmla="*/ 104 w 106"/>
                <a:gd name="T1" fmla="*/ 0 h 344"/>
                <a:gd name="T2" fmla="*/ 106 w 106"/>
                <a:gd name="T3" fmla="*/ 0 h 344"/>
                <a:gd name="T4" fmla="*/ 106 w 106"/>
                <a:gd name="T5" fmla="*/ 2 h 344"/>
                <a:gd name="T6" fmla="*/ 2 w 106"/>
                <a:gd name="T7" fmla="*/ 344 h 344"/>
                <a:gd name="T8" fmla="*/ 0 w 106"/>
                <a:gd name="T9" fmla="*/ 344 h 344"/>
                <a:gd name="T10" fmla="*/ 0 w 106"/>
                <a:gd name="T11" fmla="*/ 342 h 344"/>
                <a:gd name="T12" fmla="*/ 104 w 106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107"/>
            <p:cNvSpPr>
              <a:spLocks/>
            </p:cNvSpPr>
            <p:nvPr/>
          </p:nvSpPr>
          <p:spPr bwMode="auto">
            <a:xfrm>
              <a:off x="1991401" y="2108787"/>
              <a:ext cx="125653" cy="310522"/>
            </a:xfrm>
            <a:custGeom>
              <a:avLst/>
              <a:gdLst>
                <a:gd name="T0" fmla="*/ 85 w 87"/>
                <a:gd name="T1" fmla="*/ 0 h 215"/>
                <a:gd name="T2" fmla="*/ 87 w 87"/>
                <a:gd name="T3" fmla="*/ 0 h 215"/>
                <a:gd name="T4" fmla="*/ 87 w 87"/>
                <a:gd name="T5" fmla="*/ 4 h 215"/>
                <a:gd name="T6" fmla="*/ 2 w 87"/>
                <a:gd name="T7" fmla="*/ 215 h 215"/>
                <a:gd name="T8" fmla="*/ 0 w 87"/>
                <a:gd name="T9" fmla="*/ 215 h 215"/>
                <a:gd name="T10" fmla="*/ 0 w 87"/>
                <a:gd name="T11" fmla="*/ 213 h 215"/>
                <a:gd name="T12" fmla="*/ 85 w 87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108"/>
            <p:cNvSpPr>
              <a:spLocks/>
            </p:cNvSpPr>
            <p:nvPr/>
          </p:nvSpPr>
          <p:spPr bwMode="auto">
            <a:xfrm>
              <a:off x="2114165" y="1770824"/>
              <a:ext cx="196423" cy="343740"/>
            </a:xfrm>
            <a:custGeom>
              <a:avLst/>
              <a:gdLst>
                <a:gd name="T0" fmla="*/ 134 w 136"/>
                <a:gd name="T1" fmla="*/ 0 h 238"/>
                <a:gd name="T2" fmla="*/ 136 w 136"/>
                <a:gd name="T3" fmla="*/ 0 h 238"/>
                <a:gd name="T4" fmla="*/ 136 w 136"/>
                <a:gd name="T5" fmla="*/ 3 h 238"/>
                <a:gd name="T6" fmla="*/ 2 w 136"/>
                <a:gd name="T7" fmla="*/ 238 h 238"/>
                <a:gd name="T8" fmla="*/ 0 w 136"/>
                <a:gd name="T9" fmla="*/ 238 h 238"/>
                <a:gd name="T10" fmla="*/ 0 w 136"/>
                <a:gd name="T11" fmla="*/ 234 h 238"/>
                <a:gd name="T12" fmla="*/ 134 w 136"/>
                <a:gd name="T13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109"/>
            <p:cNvSpPr>
              <a:spLocks/>
            </p:cNvSpPr>
            <p:nvPr/>
          </p:nvSpPr>
          <p:spPr bwMode="auto">
            <a:xfrm>
              <a:off x="2307699" y="1606175"/>
              <a:ext cx="153094" cy="168982"/>
            </a:xfrm>
            <a:custGeom>
              <a:avLst/>
              <a:gdLst>
                <a:gd name="T0" fmla="*/ 102 w 106"/>
                <a:gd name="T1" fmla="*/ 0 h 117"/>
                <a:gd name="T2" fmla="*/ 106 w 106"/>
                <a:gd name="T3" fmla="*/ 0 h 117"/>
                <a:gd name="T4" fmla="*/ 106 w 106"/>
                <a:gd name="T5" fmla="*/ 3 h 117"/>
                <a:gd name="T6" fmla="*/ 2 w 106"/>
                <a:gd name="T7" fmla="*/ 117 h 117"/>
                <a:gd name="T8" fmla="*/ 0 w 106"/>
                <a:gd name="T9" fmla="*/ 117 h 117"/>
                <a:gd name="T10" fmla="*/ 0 w 106"/>
                <a:gd name="T11" fmla="*/ 114 h 117"/>
                <a:gd name="T12" fmla="*/ 102 w 10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110"/>
            <p:cNvSpPr>
              <a:spLocks/>
            </p:cNvSpPr>
            <p:nvPr/>
          </p:nvSpPr>
          <p:spPr bwMode="auto">
            <a:xfrm>
              <a:off x="2455016" y="1519518"/>
              <a:ext cx="127097" cy="90990"/>
            </a:xfrm>
            <a:custGeom>
              <a:avLst/>
              <a:gdLst>
                <a:gd name="T0" fmla="*/ 86 w 88"/>
                <a:gd name="T1" fmla="*/ 0 h 63"/>
                <a:gd name="T2" fmla="*/ 88 w 88"/>
                <a:gd name="T3" fmla="*/ 0 h 63"/>
                <a:gd name="T4" fmla="*/ 88 w 88"/>
                <a:gd name="T5" fmla="*/ 2 h 63"/>
                <a:gd name="T6" fmla="*/ 4 w 88"/>
                <a:gd name="T7" fmla="*/ 63 h 63"/>
                <a:gd name="T8" fmla="*/ 0 w 88"/>
                <a:gd name="T9" fmla="*/ 63 h 63"/>
                <a:gd name="T10" fmla="*/ 0 w 88"/>
                <a:gd name="T11" fmla="*/ 60 h 63"/>
                <a:gd name="T12" fmla="*/ 86 w 88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111"/>
            <p:cNvSpPr>
              <a:spLocks/>
            </p:cNvSpPr>
            <p:nvPr/>
          </p:nvSpPr>
          <p:spPr bwMode="auto">
            <a:xfrm>
              <a:off x="2579225" y="1453081"/>
              <a:ext cx="197868" cy="69326"/>
            </a:xfrm>
            <a:custGeom>
              <a:avLst/>
              <a:gdLst>
                <a:gd name="T0" fmla="*/ 134 w 137"/>
                <a:gd name="T1" fmla="*/ 0 h 48"/>
                <a:gd name="T2" fmla="*/ 137 w 137"/>
                <a:gd name="T3" fmla="*/ 0 h 48"/>
                <a:gd name="T4" fmla="*/ 137 w 137"/>
                <a:gd name="T5" fmla="*/ 3 h 48"/>
                <a:gd name="T6" fmla="*/ 2 w 137"/>
                <a:gd name="T7" fmla="*/ 48 h 48"/>
                <a:gd name="T8" fmla="*/ 0 w 137"/>
                <a:gd name="T9" fmla="*/ 48 h 48"/>
                <a:gd name="T10" fmla="*/ 0 w 137"/>
                <a:gd name="T11" fmla="*/ 46 h 48"/>
                <a:gd name="T12" fmla="*/ 134 w 13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Freeform 112"/>
            <p:cNvSpPr>
              <a:spLocks/>
            </p:cNvSpPr>
            <p:nvPr/>
          </p:nvSpPr>
          <p:spPr bwMode="auto">
            <a:xfrm>
              <a:off x="2772759" y="1442971"/>
              <a:ext cx="154539" cy="14443"/>
            </a:xfrm>
            <a:custGeom>
              <a:avLst/>
              <a:gdLst>
                <a:gd name="T0" fmla="*/ 104 w 107"/>
                <a:gd name="T1" fmla="*/ 0 h 10"/>
                <a:gd name="T2" fmla="*/ 107 w 107"/>
                <a:gd name="T3" fmla="*/ 0 h 10"/>
                <a:gd name="T4" fmla="*/ 107 w 107"/>
                <a:gd name="T5" fmla="*/ 4 h 10"/>
                <a:gd name="T6" fmla="*/ 3 w 107"/>
                <a:gd name="T7" fmla="*/ 10 h 10"/>
                <a:gd name="T8" fmla="*/ 0 w 107"/>
                <a:gd name="T9" fmla="*/ 10 h 10"/>
                <a:gd name="T10" fmla="*/ 0 w 107"/>
                <a:gd name="T11" fmla="*/ 7 h 10"/>
                <a:gd name="T12" fmla="*/ 104 w 10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Freeform 113"/>
            <p:cNvSpPr>
              <a:spLocks/>
            </p:cNvSpPr>
            <p:nvPr/>
          </p:nvSpPr>
          <p:spPr bwMode="auto">
            <a:xfrm>
              <a:off x="2922965" y="1442971"/>
              <a:ext cx="153094" cy="25997"/>
            </a:xfrm>
            <a:custGeom>
              <a:avLst/>
              <a:gdLst>
                <a:gd name="T0" fmla="*/ 0 w 106"/>
                <a:gd name="T1" fmla="*/ 0 h 18"/>
                <a:gd name="T2" fmla="*/ 3 w 106"/>
                <a:gd name="T3" fmla="*/ 0 h 18"/>
                <a:gd name="T4" fmla="*/ 106 w 106"/>
                <a:gd name="T5" fmla="*/ 14 h 18"/>
                <a:gd name="T6" fmla="*/ 106 w 106"/>
                <a:gd name="T7" fmla="*/ 18 h 18"/>
                <a:gd name="T8" fmla="*/ 104 w 106"/>
                <a:gd name="T9" fmla="*/ 18 h 18"/>
                <a:gd name="T10" fmla="*/ 0 w 106"/>
                <a:gd name="T11" fmla="*/ 4 h 18"/>
                <a:gd name="T12" fmla="*/ 0 w 10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Freeform 114"/>
            <p:cNvSpPr>
              <a:spLocks/>
            </p:cNvSpPr>
            <p:nvPr/>
          </p:nvSpPr>
          <p:spPr bwMode="auto">
            <a:xfrm>
              <a:off x="3073170" y="1463191"/>
              <a:ext cx="125653" cy="37551"/>
            </a:xfrm>
            <a:custGeom>
              <a:avLst/>
              <a:gdLst>
                <a:gd name="T0" fmla="*/ 0 w 87"/>
                <a:gd name="T1" fmla="*/ 0 h 26"/>
                <a:gd name="T2" fmla="*/ 2 w 87"/>
                <a:gd name="T3" fmla="*/ 0 h 26"/>
                <a:gd name="T4" fmla="*/ 87 w 87"/>
                <a:gd name="T5" fmla="*/ 24 h 26"/>
                <a:gd name="T6" fmla="*/ 87 w 87"/>
                <a:gd name="T7" fmla="*/ 26 h 26"/>
                <a:gd name="T8" fmla="*/ 85 w 87"/>
                <a:gd name="T9" fmla="*/ 26 h 26"/>
                <a:gd name="T10" fmla="*/ 0 w 87"/>
                <a:gd name="T11" fmla="*/ 4 h 26"/>
                <a:gd name="T12" fmla="*/ 0 w 87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Freeform 115"/>
            <p:cNvSpPr>
              <a:spLocks/>
            </p:cNvSpPr>
            <p:nvPr/>
          </p:nvSpPr>
          <p:spPr bwMode="auto">
            <a:xfrm>
              <a:off x="3195935" y="1497853"/>
              <a:ext cx="194979" cy="76548"/>
            </a:xfrm>
            <a:custGeom>
              <a:avLst/>
              <a:gdLst>
                <a:gd name="T0" fmla="*/ 0 w 135"/>
                <a:gd name="T1" fmla="*/ 0 h 53"/>
                <a:gd name="T2" fmla="*/ 2 w 135"/>
                <a:gd name="T3" fmla="*/ 0 h 53"/>
                <a:gd name="T4" fmla="*/ 135 w 135"/>
                <a:gd name="T5" fmla="*/ 51 h 53"/>
                <a:gd name="T6" fmla="*/ 135 w 135"/>
                <a:gd name="T7" fmla="*/ 53 h 53"/>
                <a:gd name="T8" fmla="*/ 133 w 135"/>
                <a:gd name="T9" fmla="*/ 53 h 53"/>
                <a:gd name="T10" fmla="*/ 0 w 135"/>
                <a:gd name="T11" fmla="*/ 2 h 53"/>
                <a:gd name="T12" fmla="*/ 0 w 13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117"/>
            <p:cNvSpPr>
              <a:spLocks/>
            </p:cNvSpPr>
            <p:nvPr/>
          </p:nvSpPr>
          <p:spPr bwMode="auto">
            <a:xfrm>
              <a:off x="3388025" y="1571512"/>
              <a:ext cx="153094" cy="75103"/>
            </a:xfrm>
            <a:custGeom>
              <a:avLst/>
              <a:gdLst>
                <a:gd name="T0" fmla="*/ 0 w 106"/>
                <a:gd name="T1" fmla="*/ 0 h 52"/>
                <a:gd name="T2" fmla="*/ 2 w 106"/>
                <a:gd name="T3" fmla="*/ 0 h 52"/>
                <a:gd name="T4" fmla="*/ 106 w 106"/>
                <a:gd name="T5" fmla="*/ 48 h 52"/>
                <a:gd name="T6" fmla="*/ 106 w 106"/>
                <a:gd name="T7" fmla="*/ 52 h 52"/>
                <a:gd name="T8" fmla="*/ 103 w 106"/>
                <a:gd name="T9" fmla="*/ 52 h 52"/>
                <a:gd name="T10" fmla="*/ 0 w 106"/>
                <a:gd name="T11" fmla="*/ 2 h 52"/>
                <a:gd name="T12" fmla="*/ 0 w 10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132"/>
            <p:cNvSpPr>
              <a:spLocks/>
            </p:cNvSpPr>
            <p:nvPr/>
          </p:nvSpPr>
          <p:spPr bwMode="auto">
            <a:xfrm>
              <a:off x="3536786" y="1640838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4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135"/>
            <p:cNvSpPr>
              <a:spLocks/>
            </p:cNvSpPr>
            <p:nvPr/>
          </p:nvSpPr>
          <p:spPr bwMode="auto">
            <a:xfrm>
              <a:off x="3659550" y="1705831"/>
              <a:ext cx="197868" cy="115543"/>
            </a:xfrm>
            <a:custGeom>
              <a:avLst/>
              <a:gdLst>
                <a:gd name="T0" fmla="*/ 0 w 137"/>
                <a:gd name="T1" fmla="*/ 0 h 80"/>
                <a:gd name="T2" fmla="*/ 3 w 137"/>
                <a:gd name="T3" fmla="*/ 0 h 80"/>
                <a:gd name="T4" fmla="*/ 137 w 137"/>
                <a:gd name="T5" fmla="*/ 77 h 80"/>
                <a:gd name="T6" fmla="*/ 137 w 137"/>
                <a:gd name="T7" fmla="*/ 80 h 80"/>
                <a:gd name="T8" fmla="*/ 134 w 137"/>
                <a:gd name="T9" fmla="*/ 80 h 80"/>
                <a:gd name="T10" fmla="*/ 0 w 137"/>
                <a:gd name="T11" fmla="*/ 3 h 80"/>
                <a:gd name="T12" fmla="*/ 0 w 13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137"/>
            <p:cNvSpPr>
              <a:spLocks/>
            </p:cNvSpPr>
            <p:nvPr/>
          </p:nvSpPr>
          <p:spPr bwMode="auto">
            <a:xfrm>
              <a:off x="3853085" y="1817041"/>
              <a:ext cx="154539" cy="99656"/>
            </a:xfrm>
            <a:custGeom>
              <a:avLst/>
              <a:gdLst>
                <a:gd name="T0" fmla="*/ 0 w 107"/>
                <a:gd name="T1" fmla="*/ 0 h 69"/>
                <a:gd name="T2" fmla="*/ 3 w 107"/>
                <a:gd name="T3" fmla="*/ 0 h 69"/>
                <a:gd name="T4" fmla="*/ 107 w 107"/>
                <a:gd name="T5" fmla="*/ 66 h 69"/>
                <a:gd name="T6" fmla="*/ 107 w 107"/>
                <a:gd name="T7" fmla="*/ 69 h 69"/>
                <a:gd name="T8" fmla="*/ 105 w 107"/>
                <a:gd name="T9" fmla="*/ 69 h 69"/>
                <a:gd name="T10" fmla="*/ 0 w 107"/>
                <a:gd name="T11" fmla="*/ 3 h 69"/>
                <a:gd name="T12" fmla="*/ 0 w 10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Freeform 142"/>
            <p:cNvSpPr>
              <a:spLocks/>
            </p:cNvSpPr>
            <p:nvPr/>
          </p:nvSpPr>
          <p:spPr bwMode="auto">
            <a:xfrm>
              <a:off x="4004735" y="1912364"/>
              <a:ext cx="153094" cy="99656"/>
            </a:xfrm>
            <a:custGeom>
              <a:avLst/>
              <a:gdLst>
                <a:gd name="T0" fmla="*/ 0 w 106"/>
                <a:gd name="T1" fmla="*/ 0 h 69"/>
                <a:gd name="T2" fmla="*/ 2 w 106"/>
                <a:gd name="T3" fmla="*/ 0 h 69"/>
                <a:gd name="T4" fmla="*/ 106 w 106"/>
                <a:gd name="T5" fmla="*/ 67 h 69"/>
                <a:gd name="T6" fmla="*/ 106 w 106"/>
                <a:gd name="T7" fmla="*/ 69 h 69"/>
                <a:gd name="T8" fmla="*/ 104 w 106"/>
                <a:gd name="T9" fmla="*/ 69 h 69"/>
                <a:gd name="T10" fmla="*/ 0 w 106"/>
                <a:gd name="T11" fmla="*/ 3 h 69"/>
                <a:gd name="T12" fmla="*/ 0 w 106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Freeform 145"/>
            <p:cNvSpPr>
              <a:spLocks/>
            </p:cNvSpPr>
            <p:nvPr/>
          </p:nvSpPr>
          <p:spPr bwMode="auto">
            <a:xfrm>
              <a:off x="4154941" y="2009131"/>
              <a:ext cx="168982" cy="111210"/>
            </a:xfrm>
            <a:custGeom>
              <a:avLst/>
              <a:gdLst>
                <a:gd name="T0" fmla="*/ 0 w 117"/>
                <a:gd name="T1" fmla="*/ 0 h 77"/>
                <a:gd name="T2" fmla="*/ 2 w 117"/>
                <a:gd name="T3" fmla="*/ 0 h 77"/>
                <a:gd name="T4" fmla="*/ 117 w 117"/>
                <a:gd name="T5" fmla="*/ 75 h 77"/>
                <a:gd name="T6" fmla="*/ 117 w 117"/>
                <a:gd name="T7" fmla="*/ 77 h 77"/>
                <a:gd name="T8" fmla="*/ 114 w 117"/>
                <a:gd name="T9" fmla="*/ 77 h 77"/>
                <a:gd name="T10" fmla="*/ 0 w 117"/>
                <a:gd name="T11" fmla="*/ 2 h 77"/>
                <a:gd name="T12" fmla="*/ 0 w 11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Freeform 148"/>
            <p:cNvSpPr>
              <a:spLocks/>
            </p:cNvSpPr>
            <p:nvPr/>
          </p:nvSpPr>
          <p:spPr bwMode="auto">
            <a:xfrm>
              <a:off x="4319589" y="2117453"/>
              <a:ext cx="154539" cy="105433"/>
            </a:xfrm>
            <a:custGeom>
              <a:avLst/>
              <a:gdLst>
                <a:gd name="T0" fmla="*/ 0 w 107"/>
                <a:gd name="T1" fmla="*/ 0 h 73"/>
                <a:gd name="T2" fmla="*/ 3 w 107"/>
                <a:gd name="T3" fmla="*/ 0 h 73"/>
                <a:gd name="T4" fmla="*/ 107 w 107"/>
                <a:gd name="T5" fmla="*/ 71 h 73"/>
                <a:gd name="T6" fmla="*/ 107 w 107"/>
                <a:gd name="T7" fmla="*/ 73 h 73"/>
                <a:gd name="T8" fmla="*/ 103 w 107"/>
                <a:gd name="T9" fmla="*/ 73 h 73"/>
                <a:gd name="T10" fmla="*/ 0 w 107"/>
                <a:gd name="T11" fmla="*/ 2 h 73"/>
                <a:gd name="T12" fmla="*/ 0 w 10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150"/>
            <p:cNvSpPr>
              <a:spLocks/>
            </p:cNvSpPr>
            <p:nvPr/>
          </p:nvSpPr>
          <p:spPr bwMode="auto">
            <a:xfrm>
              <a:off x="4468350" y="2219996"/>
              <a:ext cx="277303" cy="194979"/>
            </a:xfrm>
            <a:custGeom>
              <a:avLst/>
              <a:gdLst>
                <a:gd name="T0" fmla="*/ 0 w 192"/>
                <a:gd name="T1" fmla="*/ 0 h 135"/>
                <a:gd name="T2" fmla="*/ 4 w 192"/>
                <a:gd name="T3" fmla="*/ 0 h 135"/>
                <a:gd name="T4" fmla="*/ 192 w 192"/>
                <a:gd name="T5" fmla="*/ 131 h 135"/>
                <a:gd name="T6" fmla="*/ 192 w 192"/>
                <a:gd name="T7" fmla="*/ 135 h 135"/>
                <a:gd name="T8" fmla="*/ 190 w 192"/>
                <a:gd name="T9" fmla="*/ 135 h 135"/>
                <a:gd name="T10" fmla="*/ 0 w 192"/>
                <a:gd name="T11" fmla="*/ 2 h 135"/>
                <a:gd name="T12" fmla="*/ 0 w 192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Freeform 154"/>
            <p:cNvSpPr>
              <a:spLocks/>
            </p:cNvSpPr>
            <p:nvPr/>
          </p:nvSpPr>
          <p:spPr bwMode="auto">
            <a:xfrm>
              <a:off x="4742765" y="2409198"/>
              <a:ext cx="197868" cy="140096"/>
            </a:xfrm>
            <a:custGeom>
              <a:avLst/>
              <a:gdLst>
                <a:gd name="T0" fmla="*/ 0 w 137"/>
                <a:gd name="T1" fmla="*/ 0 h 97"/>
                <a:gd name="T2" fmla="*/ 2 w 137"/>
                <a:gd name="T3" fmla="*/ 0 h 97"/>
                <a:gd name="T4" fmla="*/ 137 w 137"/>
                <a:gd name="T5" fmla="*/ 94 h 97"/>
                <a:gd name="T6" fmla="*/ 137 w 137"/>
                <a:gd name="T7" fmla="*/ 97 h 97"/>
                <a:gd name="T8" fmla="*/ 134 w 137"/>
                <a:gd name="T9" fmla="*/ 97 h 97"/>
                <a:gd name="T10" fmla="*/ 0 w 137"/>
                <a:gd name="T11" fmla="*/ 4 h 97"/>
                <a:gd name="T12" fmla="*/ 0 w 13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Freeform 157"/>
            <p:cNvSpPr>
              <a:spLocks/>
            </p:cNvSpPr>
            <p:nvPr/>
          </p:nvSpPr>
          <p:spPr bwMode="auto">
            <a:xfrm>
              <a:off x="4936299" y="2544961"/>
              <a:ext cx="275859" cy="199311"/>
            </a:xfrm>
            <a:custGeom>
              <a:avLst/>
              <a:gdLst>
                <a:gd name="T0" fmla="*/ 0 w 191"/>
                <a:gd name="T1" fmla="*/ 0 h 138"/>
                <a:gd name="T2" fmla="*/ 3 w 191"/>
                <a:gd name="T3" fmla="*/ 0 h 138"/>
                <a:gd name="T4" fmla="*/ 191 w 191"/>
                <a:gd name="T5" fmla="*/ 137 h 138"/>
                <a:gd name="T6" fmla="*/ 191 w 191"/>
                <a:gd name="T7" fmla="*/ 138 h 138"/>
                <a:gd name="T8" fmla="*/ 189 w 191"/>
                <a:gd name="T9" fmla="*/ 138 h 138"/>
                <a:gd name="T10" fmla="*/ 0 w 191"/>
                <a:gd name="T11" fmla="*/ 3 h 138"/>
                <a:gd name="T12" fmla="*/ 0 w 191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Freeform 159"/>
            <p:cNvSpPr>
              <a:spLocks/>
            </p:cNvSpPr>
            <p:nvPr/>
          </p:nvSpPr>
          <p:spPr bwMode="auto">
            <a:xfrm>
              <a:off x="5209269" y="2742828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7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1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163"/>
            <p:cNvSpPr>
              <a:spLocks/>
            </p:cNvSpPr>
            <p:nvPr/>
          </p:nvSpPr>
          <p:spPr bwMode="auto">
            <a:xfrm>
              <a:off x="5401359" y="2882924"/>
              <a:ext cx="154539" cy="111210"/>
            </a:xfrm>
            <a:custGeom>
              <a:avLst/>
              <a:gdLst>
                <a:gd name="T0" fmla="*/ 0 w 107"/>
                <a:gd name="T1" fmla="*/ 0 h 77"/>
                <a:gd name="T2" fmla="*/ 2 w 107"/>
                <a:gd name="T3" fmla="*/ 0 h 77"/>
                <a:gd name="T4" fmla="*/ 107 w 107"/>
                <a:gd name="T5" fmla="*/ 75 h 77"/>
                <a:gd name="T6" fmla="*/ 107 w 107"/>
                <a:gd name="T7" fmla="*/ 77 h 77"/>
                <a:gd name="T8" fmla="*/ 105 w 107"/>
                <a:gd name="T9" fmla="*/ 77 h 77"/>
                <a:gd name="T10" fmla="*/ 0 w 107"/>
                <a:gd name="T11" fmla="*/ 2 h 77"/>
                <a:gd name="T12" fmla="*/ 0 w 10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Line 165"/>
            <p:cNvSpPr>
              <a:spLocks noChangeShapeType="1"/>
            </p:cNvSpPr>
            <p:nvPr/>
          </p:nvSpPr>
          <p:spPr bwMode="auto">
            <a:xfrm>
              <a:off x="1061281" y="2991245"/>
              <a:ext cx="0" cy="72214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Line 168"/>
            <p:cNvSpPr>
              <a:spLocks noChangeShapeType="1"/>
            </p:cNvSpPr>
            <p:nvPr/>
          </p:nvSpPr>
          <p:spPr bwMode="auto">
            <a:xfrm>
              <a:off x="1046838" y="299269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Line 170"/>
            <p:cNvSpPr>
              <a:spLocks noChangeShapeType="1"/>
            </p:cNvSpPr>
            <p:nvPr/>
          </p:nvSpPr>
          <p:spPr bwMode="auto">
            <a:xfrm>
              <a:off x="1061281" y="3062016"/>
              <a:ext cx="0" cy="10398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Line 173"/>
            <p:cNvSpPr>
              <a:spLocks noChangeShapeType="1"/>
            </p:cNvSpPr>
            <p:nvPr/>
          </p:nvSpPr>
          <p:spPr bwMode="auto">
            <a:xfrm>
              <a:off x="1046838" y="316456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Line 175"/>
            <p:cNvSpPr>
              <a:spLocks noChangeShapeType="1"/>
            </p:cNvSpPr>
            <p:nvPr/>
          </p:nvSpPr>
          <p:spPr bwMode="auto">
            <a:xfrm>
              <a:off x="1439684" y="3103900"/>
              <a:ext cx="0" cy="5777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Line 178"/>
            <p:cNvSpPr>
              <a:spLocks noChangeShapeType="1"/>
            </p:cNvSpPr>
            <p:nvPr/>
          </p:nvSpPr>
          <p:spPr bwMode="auto">
            <a:xfrm>
              <a:off x="1423796" y="3105344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Line 180"/>
            <p:cNvSpPr>
              <a:spLocks noChangeShapeType="1"/>
            </p:cNvSpPr>
            <p:nvPr/>
          </p:nvSpPr>
          <p:spPr bwMode="auto">
            <a:xfrm>
              <a:off x="1439684" y="315878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Line 184"/>
            <p:cNvSpPr>
              <a:spLocks noChangeShapeType="1"/>
            </p:cNvSpPr>
            <p:nvPr/>
          </p:nvSpPr>
          <p:spPr bwMode="auto">
            <a:xfrm>
              <a:off x="1423796" y="3233885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Line 185"/>
            <p:cNvSpPr>
              <a:spLocks noChangeShapeType="1"/>
            </p:cNvSpPr>
            <p:nvPr/>
          </p:nvSpPr>
          <p:spPr bwMode="auto">
            <a:xfrm>
              <a:off x="1753093" y="3141451"/>
              <a:ext cx="0" cy="5921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Line 188"/>
            <p:cNvSpPr>
              <a:spLocks noChangeShapeType="1"/>
            </p:cNvSpPr>
            <p:nvPr/>
          </p:nvSpPr>
          <p:spPr bwMode="auto">
            <a:xfrm>
              <a:off x="1735762" y="3142896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Line 190"/>
            <p:cNvSpPr>
              <a:spLocks noChangeShapeType="1"/>
            </p:cNvSpPr>
            <p:nvPr/>
          </p:nvSpPr>
          <p:spPr bwMode="auto">
            <a:xfrm>
              <a:off x="1753093" y="319922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Line 193"/>
            <p:cNvSpPr>
              <a:spLocks noChangeShapeType="1"/>
            </p:cNvSpPr>
            <p:nvPr/>
          </p:nvSpPr>
          <p:spPr bwMode="auto">
            <a:xfrm>
              <a:off x="1735762" y="3272882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Line 194"/>
            <p:cNvSpPr>
              <a:spLocks noChangeShapeType="1"/>
            </p:cNvSpPr>
            <p:nvPr/>
          </p:nvSpPr>
          <p:spPr bwMode="auto">
            <a:xfrm>
              <a:off x="4232932" y="2049571"/>
              <a:ext cx="0" cy="6354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Line 197"/>
            <p:cNvSpPr>
              <a:spLocks noChangeShapeType="1"/>
            </p:cNvSpPr>
            <p:nvPr/>
          </p:nvSpPr>
          <p:spPr bwMode="auto">
            <a:xfrm>
              <a:off x="4217045" y="2049571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Line 199"/>
            <p:cNvSpPr>
              <a:spLocks noChangeShapeType="1"/>
            </p:cNvSpPr>
            <p:nvPr/>
          </p:nvSpPr>
          <p:spPr bwMode="auto">
            <a:xfrm>
              <a:off x="4232932" y="2108787"/>
              <a:ext cx="0" cy="85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Line 202"/>
            <p:cNvSpPr>
              <a:spLocks noChangeShapeType="1"/>
            </p:cNvSpPr>
            <p:nvPr/>
          </p:nvSpPr>
          <p:spPr bwMode="auto">
            <a:xfrm>
              <a:off x="4217045" y="2192556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Line 203"/>
            <p:cNvSpPr>
              <a:spLocks noChangeShapeType="1"/>
            </p:cNvSpPr>
            <p:nvPr/>
          </p:nvSpPr>
          <p:spPr bwMode="auto">
            <a:xfrm>
              <a:off x="4595447" y="2071235"/>
              <a:ext cx="0" cy="4910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Line 207"/>
            <p:cNvSpPr>
              <a:spLocks noChangeShapeType="1"/>
            </p:cNvSpPr>
            <p:nvPr/>
          </p:nvSpPr>
          <p:spPr bwMode="auto">
            <a:xfrm>
              <a:off x="4579561" y="2071235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Line 209"/>
            <p:cNvSpPr>
              <a:spLocks noChangeShapeType="1"/>
            </p:cNvSpPr>
            <p:nvPr/>
          </p:nvSpPr>
          <p:spPr bwMode="auto">
            <a:xfrm>
              <a:off x="4595447" y="2118897"/>
              <a:ext cx="0" cy="6499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" name="Line 212"/>
            <p:cNvSpPr>
              <a:spLocks noChangeShapeType="1"/>
            </p:cNvSpPr>
            <p:nvPr/>
          </p:nvSpPr>
          <p:spPr bwMode="auto">
            <a:xfrm>
              <a:off x="4579561" y="2182446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Line 214"/>
            <p:cNvSpPr>
              <a:spLocks noChangeShapeType="1"/>
            </p:cNvSpPr>
            <p:nvPr/>
          </p:nvSpPr>
          <p:spPr bwMode="auto">
            <a:xfrm>
              <a:off x="4007624" y="2108787"/>
              <a:ext cx="0" cy="8954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Line 217"/>
            <p:cNvSpPr>
              <a:spLocks noChangeShapeType="1"/>
            </p:cNvSpPr>
            <p:nvPr/>
          </p:nvSpPr>
          <p:spPr bwMode="auto">
            <a:xfrm>
              <a:off x="3991736" y="2108787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Line 219"/>
            <p:cNvSpPr>
              <a:spLocks noChangeShapeType="1"/>
            </p:cNvSpPr>
            <p:nvPr/>
          </p:nvSpPr>
          <p:spPr bwMode="auto">
            <a:xfrm>
              <a:off x="4007624" y="2198333"/>
              <a:ext cx="0" cy="13865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Line 222"/>
            <p:cNvSpPr>
              <a:spLocks noChangeShapeType="1"/>
            </p:cNvSpPr>
            <p:nvPr/>
          </p:nvSpPr>
          <p:spPr bwMode="auto">
            <a:xfrm>
              <a:off x="3991736" y="2336984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Line 224"/>
            <p:cNvSpPr>
              <a:spLocks noChangeShapeType="1"/>
            </p:cNvSpPr>
            <p:nvPr/>
          </p:nvSpPr>
          <p:spPr bwMode="auto">
            <a:xfrm>
              <a:off x="3660995" y="2231552"/>
              <a:ext cx="0" cy="6066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Line 227"/>
            <p:cNvSpPr>
              <a:spLocks noChangeShapeType="1"/>
            </p:cNvSpPr>
            <p:nvPr/>
          </p:nvSpPr>
          <p:spPr bwMode="auto">
            <a:xfrm>
              <a:off x="3646552" y="223155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Line 228"/>
            <p:cNvSpPr>
              <a:spLocks noChangeShapeType="1"/>
            </p:cNvSpPr>
            <p:nvPr/>
          </p:nvSpPr>
          <p:spPr bwMode="auto">
            <a:xfrm>
              <a:off x="3660995" y="2292212"/>
              <a:ext cx="0" cy="8088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Line 231"/>
            <p:cNvSpPr>
              <a:spLocks noChangeShapeType="1"/>
            </p:cNvSpPr>
            <p:nvPr/>
          </p:nvSpPr>
          <p:spPr bwMode="auto">
            <a:xfrm>
              <a:off x="3646552" y="237309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233"/>
            <p:cNvSpPr>
              <a:spLocks/>
            </p:cNvSpPr>
            <p:nvPr/>
          </p:nvSpPr>
          <p:spPr bwMode="auto">
            <a:xfrm>
              <a:off x="2725098" y="322233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236"/>
            <p:cNvSpPr>
              <a:spLocks/>
            </p:cNvSpPr>
            <p:nvPr/>
          </p:nvSpPr>
          <p:spPr bwMode="auto">
            <a:xfrm>
              <a:off x="2753984" y="3205001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237"/>
            <p:cNvSpPr>
              <a:spLocks/>
            </p:cNvSpPr>
            <p:nvPr/>
          </p:nvSpPr>
          <p:spPr bwMode="auto">
            <a:xfrm>
              <a:off x="2787202" y="3186224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6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239"/>
            <p:cNvSpPr>
              <a:spLocks/>
            </p:cNvSpPr>
            <p:nvPr/>
          </p:nvSpPr>
          <p:spPr bwMode="auto">
            <a:xfrm>
              <a:off x="2816087" y="3167449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241"/>
            <p:cNvSpPr>
              <a:spLocks/>
            </p:cNvSpPr>
            <p:nvPr/>
          </p:nvSpPr>
          <p:spPr bwMode="auto">
            <a:xfrm>
              <a:off x="2846418" y="3147229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243"/>
            <p:cNvSpPr>
              <a:spLocks/>
            </p:cNvSpPr>
            <p:nvPr/>
          </p:nvSpPr>
          <p:spPr bwMode="auto">
            <a:xfrm>
              <a:off x="2878192" y="3131341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245"/>
            <p:cNvSpPr>
              <a:spLocks/>
            </p:cNvSpPr>
            <p:nvPr/>
          </p:nvSpPr>
          <p:spPr bwMode="auto">
            <a:xfrm>
              <a:off x="2909966" y="3111121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Freeform 246"/>
            <p:cNvSpPr>
              <a:spLocks/>
            </p:cNvSpPr>
            <p:nvPr/>
          </p:nvSpPr>
          <p:spPr bwMode="auto">
            <a:xfrm>
              <a:off x="2940296" y="309379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Freeform 248"/>
            <p:cNvSpPr>
              <a:spLocks/>
            </p:cNvSpPr>
            <p:nvPr/>
          </p:nvSpPr>
          <p:spPr bwMode="auto">
            <a:xfrm>
              <a:off x="2970626" y="3073570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Freeform 249"/>
            <p:cNvSpPr>
              <a:spLocks/>
            </p:cNvSpPr>
            <p:nvPr/>
          </p:nvSpPr>
          <p:spPr bwMode="auto">
            <a:xfrm>
              <a:off x="3000956" y="305768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Freeform 250"/>
            <p:cNvSpPr>
              <a:spLocks/>
            </p:cNvSpPr>
            <p:nvPr/>
          </p:nvSpPr>
          <p:spPr bwMode="auto">
            <a:xfrm>
              <a:off x="3032730" y="303746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1" name="Freeform 251"/>
            <p:cNvSpPr>
              <a:spLocks/>
            </p:cNvSpPr>
            <p:nvPr/>
          </p:nvSpPr>
          <p:spPr bwMode="auto">
            <a:xfrm>
              <a:off x="3063061" y="3018687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Freeform 252"/>
            <p:cNvSpPr>
              <a:spLocks/>
            </p:cNvSpPr>
            <p:nvPr/>
          </p:nvSpPr>
          <p:spPr bwMode="auto">
            <a:xfrm>
              <a:off x="3093390" y="299991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5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Freeform 253"/>
            <p:cNvSpPr>
              <a:spLocks/>
            </p:cNvSpPr>
            <p:nvPr/>
          </p:nvSpPr>
          <p:spPr bwMode="auto">
            <a:xfrm>
              <a:off x="3123721" y="2982580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Freeform 254"/>
            <p:cNvSpPr>
              <a:spLocks/>
            </p:cNvSpPr>
            <p:nvPr/>
          </p:nvSpPr>
          <p:spPr bwMode="auto">
            <a:xfrm>
              <a:off x="3155495" y="2963804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Freeform 255"/>
            <p:cNvSpPr>
              <a:spLocks/>
            </p:cNvSpPr>
            <p:nvPr/>
          </p:nvSpPr>
          <p:spPr bwMode="auto">
            <a:xfrm>
              <a:off x="3185825" y="294502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Freeform 256"/>
            <p:cNvSpPr>
              <a:spLocks/>
            </p:cNvSpPr>
            <p:nvPr/>
          </p:nvSpPr>
          <p:spPr bwMode="auto">
            <a:xfrm>
              <a:off x="3216155" y="2924809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10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Freeform 257"/>
            <p:cNvSpPr>
              <a:spLocks/>
            </p:cNvSpPr>
            <p:nvPr/>
          </p:nvSpPr>
          <p:spPr bwMode="auto">
            <a:xfrm>
              <a:off x="3246485" y="2908921"/>
              <a:ext cx="17331" cy="15888"/>
            </a:xfrm>
            <a:custGeom>
              <a:avLst/>
              <a:gdLst>
                <a:gd name="T0" fmla="*/ 6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Freeform 258"/>
            <p:cNvSpPr>
              <a:spLocks/>
            </p:cNvSpPr>
            <p:nvPr/>
          </p:nvSpPr>
          <p:spPr bwMode="auto">
            <a:xfrm>
              <a:off x="3278259" y="2890146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Freeform 259"/>
            <p:cNvSpPr>
              <a:spLocks/>
            </p:cNvSpPr>
            <p:nvPr/>
          </p:nvSpPr>
          <p:spPr bwMode="auto">
            <a:xfrm>
              <a:off x="3308589" y="2871370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3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Freeform 260"/>
            <p:cNvSpPr>
              <a:spLocks/>
            </p:cNvSpPr>
            <p:nvPr/>
          </p:nvSpPr>
          <p:spPr bwMode="auto">
            <a:xfrm>
              <a:off x="3338919" y="2851150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9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Freeform 261"/>
            <p:cNvSpPr>
              <a:spLocks/>
            </p:cNvSpPr>
            <p:nvPr/>
          </p:nvSpPr>
          <p:spPr bwMode="auto">
            <a:xfrm>
              <a:off x="3372138" y="2835263"/>
              <a:ext cx="15888" cy="15888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6 h 11"/>
                <a:gd name="T6" fmla="*/ 8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Freeform 262"/>
            <p:cNvSpPr>
              <a:spLocks/>
            </p:cNvSpPr>
            <p:nvPr/>
          </p:nvSpPr>
          <p:spPr bwMode="auto">
            <a:xfrm>
              <a:off x="3402467" y="2816487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Freeform 263"/>
            <p:cNvSpPr>
              <a:spLocks/>
            </p:cNvSpPr>
            <p:nvPr/>
          </p:nvSpPr>
          <p:spPr bwMode="auto">
            <a:xfrm>
              <a:off x="3432798" y="2796267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Freeform 264"/>
            <p:cNvSpPr>
              <a:spLocks/>
            </p:cNvSpPr>
            <p:nvPr/>
          </p:nvSpPr>
          <p:spPr bwMode="auto">
            <a:xfrm>
              <a:off x="3461684" y="2778936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5" name="Freeform 265"/>
            <p:cNvSpPr>
              <a:spLocks/>
            </p:cNvSpPr>
            <p:nvPr/>
          </p:nvSpPr>
          <p:spPr bwMode="auto">
            <a:xfrm>
              <a:off x="3494902" y="2760160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Freeform 266"/>
            <p:cNvSpPr>
              <a:spLocks/>
            </p:cNvSpPr>
            <p:nvPr/>
          </p:nvSpPr>
          <p:spPr bwMode="auto">
            <a:xfrm>
              <a:off x="3525232" y="2742829"/>
              <a:ext cx="17331" cy="12999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1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Freeform 267"/>
            <p:cNvSpPr>
              <a:spLocks/>
            </p:cNvSpPr>
            <p:nvPr/>
          </p:nvSpPr>
          <p:spPr bwMode="auto">
            <a:xfrm>
              <a:off x="3555562" y="272260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Freeform 268"/>
            <p:cNvSpPr>
              <a:spLocks/>
            </p:cNvSpPr>
            <p:nvPr/>
          </p:nvSpPr>
          <p:spPr bwMode="auto">
            <a:xfrm>
              <a:off x="3587336" y="2703833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9" name="Freeform 269"/>
            <p:cNvSpPr>
              <a:spLocks/>
            </p:cNvSpPr>
            <p:nvPr/>
          </p:nvSpPr>
          <p:spPr bwMode="auto">
            <a:xfrm>
              <a:off x="3617666" y="2686501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Freeform 270"/>
            <p:cNvSpPr>
              <a:spLocks/>
            </p:cNvSpPr>
            <p:nvPr/>
          </p:nvSpPr>
          <p:spPr bwMode="auto">
            <a:xfrm>
              <a:off x="3647996" y="2667726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1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Freeform 271"/>
            <p:cNvSpPr>
              <a:spLocks/>
            </p:cNvSpPr>
            <p:nvPr/>
          </p:nvSpPr>
          <p:spPr bwMode="auto">
            <a:xfrm>
              <a:off x="3678326" y="2644618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8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Freeform 272"/>
            <p:cNvSpPr>
              <a:spLocks/>
            </p:cNvSpPr>
            <p:nvPr/>
          </p:nvSpPr>
          <p:spPr bwMode="auto">
            <a:xfrm>
              <a:off x="3708656" y="2620064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Freeform 273"/>
            <p:cNvSpPr>
              <a:spLocks/>
            </p:cNvSpPr>
            <p:nvPr/>
          </p:nvSpPr>
          <p:spPr bwMode="auto">
            <a:xfrm>
              <a:off x="3738986" y="2595512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Freeform 274"/>
            <p:cNvSpPr>
              <a:spLocks/>
            </p:cNvSpPr>
            <p:nvPr/>
          </p:nvSpPr>
          <p:spPr bwMode="auto">
            <a:xfrm>
              <a:off x="3770761" y="2572403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5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Freeform 275"/>
            <p:cNvSpPr>
              <a:spLocks/>
            </p:cNvSpPr>
            <p:nvPr/>
          </p:nvSpPr>
          <p:spPr bwMode="auto">
            <a:xfrm>
              <a:off x="3801090" y="2549295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Freeform 276"/>
            <p:cNvSpPr>
              <a:spLocks/>
            </p:cNvSpPr>
            <p:nvPr/>
          </p:nvSpPr>
          <p:spPr bwMode="auto">
            <a:xfrm>
              <a:off x="3831421" y="2524741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Freeform 277"/>
            <p:cNvSpPr>
              <a:spLocks/>
            </p:cNvSpPr>
            <p:nvPr/>
          </p:nvSpPr>
          <p:spPr bwMode="auto">
            <a:xfrm>
              <a:off x="3864639" y="250018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4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Freeform 278"/>
            <p:cNvSpPr>
              <a:spLocks/>
            </p:cNvSpPr>
            <p:nvPr/>
          </p:nvSpPr>
          <p:spPr bwMode="auto">
            <a:xfrm>
              <a:off x="3894969" y="247708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Freeform 279"/>
            <p:cNvSpPr>
              <a:spLocks/>
            </p:cNvSpPr>
            <p:nvPr/>
          </p:nvSpPr>
          <p:spPr bwMode="auto">
            <a:xfrm>
              <a:off x="3923855" y="2455416"/>
              <a:ext cx="17331" cy="14443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Freeform 280"/>
            <p:cNvSpPr>
              <a:spLocks/>
            </p:cNvSpPr>
            <p:nvPr/>
          </p:nvSpPr>
          <p:spPr bwMode="auto">
            <a:xfrm>
              <a:off x="3954185" y="2429418"/>
              <a:ext cx="21665" cy="17331"/>
            </a:xfrm>
            <a:custGeom>
              <a:avLst/>
              <a:gdLst>
                <a:gd name="T0" fmla="*/ 7 w 15"/>
                <a:gd name="T1" fmla="*/ 0 h 12"/>
                <a:gd name="T2" fmla="*/ 15 w 15"/>
                <a:gd name="T3" fmla="*/ 0 h 12"/>
                <a:gd name="T4" fmla="*/ 15 w 15"/>
                <a:gd name="T5" fmla="*/ 8 h 12"/>
                <a:gd name="T6" fmla="*/ 8 w 15"/>
                <a:gd name="T7" fmla="*/ 12 h 12"/>
                <a:gd name="T8" fmla="*/ 0 w 15"/>
                <a:gd name="T9" fmla="*/ 12 h 12"/>
                <a:gd name="T10" fmla="*/ 0 w 15"/>
                <a:gd name="T11" fmla="*/ 4 h 12"/>
                <a:gd name="T12" fmla="*/ 7 w 1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Freeform 281"/>
            <p:cNvSpPr>
              <a:spLocks/>
            </p:cNvSpPr>
            <p:nvPr/>
          </p:nvSpPr>
          <p:spPr bwMode="auto">
            <a:xfrm>
              <a:off x="3991736" y="2403421"/>
              <a:ext cx="20220" cy="15888"/>
            </a:xfrm>
            <a:custGeom>
              <a:avLst/>
              <a:gdLst>
                <a:gd name="T0" fmla="*/ 5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6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5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Freeform 282"/>
            <p:cNvSpPr>
              <a:spLocks/>
            </p:cNvSpPr>
            <p:nvPr/>
          </p:nvSpPr>
          <p:spPr bwMode="auto">
            <a:xfrm>
              <a:off x="4022066" y="2386090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Freeform 283"/>
            <p:cNvSpPr>
              <a:spLocks/>
            </p:cNvSpPr>
            <p:nvPr/>
          </p:nvSpPr>
          <p:spPr bwMode="auto">
            <a:xfrm>
              <a:off x="4050952" y="2368758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9 h 11"/>
                <a:gd name="T6" fmla="*/ 9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Freeform 284"/>
            <p:cNvSpPr>
              <a:spLocks/>
            </p:cNvSpPr>
            <p:nvPr/>
          </p:nvSpPr>
          <p:spPr bwMode="auto">
            <a:xfrm>
              <a:off x="4081282" y="2355760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2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Freeform 285"/>
            <p:cNvSpPr>
              <a:spLocks/>
            </p:cNvSpPr>
            <p:nvPr/>
          </p:nvSpPr>
          <p:spPr bwMode="auto">
            <a:xfrm>
              <a:off x="4111612" y="2336984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Freeform 286"/>
            <p:cNvSpPr>
              <a:spLocks/>
            </p:cNvSpPr>
            <p:nvPr/>
          </p:nvSpPr>
          <p:spPr bwMode="auto">
            <a:xfrm>
              <a:off x="4139053" y="2322541"/>
              <a:ext cx="20220" cy="12999"/>
            </a:xfrm>
            <a:custGeom>
              <a:avLst/>
              <a:gdLst>
                <a:gd name="T0" fmla="*/ 6 w 14"/>
                <a:gd name="T1" fmla="*/ 0 h 9"/>
                <a:gd name="T2" fmla="*/ 14 w 14"/>
                <a:gd name="T3" fmla="*/ 0 h 9"/>
                <a:gd name="T4" fmla="*/ 14 w 14"/>
                <a:gd name="T5" fmla="*/ 7 h 9"/>
                <a:gd name="T6" fmla="*/ 8 w 14"/>
                <a:gd name="T7" fmla="*/ 9 h 9"/>
                <a:gd name="T8" fmla="*/ 0 w 14"/>
                <a:gd name="T9" fmla="*/ 9 h 9"/>
                <a:gd name="T10" fmla="*/ 0 w 14"/>
                <a:gd name="T11" fmla="*/ 1 h 9"/>
                <a:gd name="T12" fmla="*/ 6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7" name="Freeform 287"/>
            <p:cNvSpPr>
              <a:spLocks/>
            </p:cNvSpPr>
            <p:nvPr/>
          </p:nvSpPr>
          <p:spPr bwMode="auto">
            <a:xfrm>
              <a:off x="4170827" y="2306655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8" name="Freeform 288"/>
            <p:cNvSpPr>
              <a:spLocks/>
            </p:cNvSpPr>
            <p:nvPr/>
          </p:nvSpPr>
          <p:spPr bwMode="auto">
            <a:xfrm>
              <a:off x="4202602" y="2289323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Freeform 289"/>
            <p:cNvSpPr>
              <a:spLocks/>
            </p:cNvSpPr>
            <p:nvPr/>
          </p:nvSpPr>
          <p:spPr bwMode="auto">
            <a:xfrm>
              <a:off x="4232932" y="2271992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Freeform 290"/>
            <p:cNvSpPr>
              <a:spLocks/>
            </p:cNvSpPr>
            <p:nvPr/>
          </p:nvSpPr>
          <p:spPr bwMode="auto">
            <a:xfrm>
              <a:off x="4264706" y="225754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Freeform 291"/>
            <p:cNvSpPr>
              <a:spLocks/>
            </p:cNvSpPr>
            <p:nvPr/>
          </p:nvSpPr>
          <p:spPr bwMode="auto">
            <a:xfrm>
              <a:off x="4296481" y="2240217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Freeform 292"/>
            <p:cNvSpPr>
              <a:spLocks/>
            </p:cNvSpPr>
            <p:nvPr/>
          </p:nvSpPr>
          <p:spPr bwMode="auto">
            <a:xfrm>
              <a:off x="4325366" y="2222886"/>
              <a:ext cx="20220" cy="14443"/>
            </a:xfrm>
            <a:custGeom>
              <a:avLst/>
              <a:gdLst>
                <a:gd name="T0" fmla="*/ 6 w 14"/>
                <a:gd name="T1" fmla="*/ 0 h 10"/>
                <a:gd name="T2" fmla="*/ 14 w 14"/>
                <a:gd name="T3" fmla="*/ 0 h 10"/>
                <a:gd name="T4" fmla="*/ 14 w 14"/>
                <a:gd name="T5" fmla="*/ 8 h 10"/>
                <a:gd name="T6" fmla="*/ 8 w 14"/>
                <a:gd name="T7" fmla="*/ 10 h 10"/>
                <a:gd name="T8" fmla="*/ 0 w 14"/>
                <a:gd name="T9" fmla="*/ 10 h 10"/>
                <a:gd name="T10" fmla="*/ 0 w 14"/>
                <a:gd name="T11" fmla="*/ 2 h 10"/>
                <a:gd name="T12" fmla="*/ 6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Line 293"/>
            <p:cNvSpPr>
              <a:spLocks noChangeShapeType="1"/>
            </p:cNvSpPr>
            <p:nvPr/>
          </p:nvSpPr>
          <p:spPr bwMode="auto">
            <a:xfrm>
              <a:off x="4357141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Line 294"/>
            <p:cNvSpPr>
              <a:spLocks noChangeShapeType="1"/>
            </p:cNvSpPr>
            <p:nvPr/>
          </p:nvSpPr>
          <p:spPr bwMode="auto">
            <a:xfrm>
              <a:off x="438602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Line 295"/>
            <p:cNvSpPr>
              <a:spLocks noChangeShapeType="1"/>
            </p:cNvSpPr>
            <p:nvPr/>
          </p:nvSpPr>
          <p:spPr bwMode="auto">
            <a:xfrm>
              <a:off x="4416356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Line 296"/>
            <p:cNvSpPr>
              <a:spLocks noChangeShapeType="1"/>
            </p:cNvSpPr>
            <p:nvPr/>
          </p:nvSpPr>
          <p:spPr bwMode="auto">
            <a:xfrm>
              <a:off x="4448130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Line 297"/>
            <p:cNvSpPr>
              <a:spLocks noChangeShapeType="1"/>
            </p:cNvSpPr>
            <p:nvPr/>
          </p:nvSpPr>
          <p:spPr bwMode="auto">
            <a:xfrm>
              <a:off x="447701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Line 298"/>
            <p:cNvSpPr>
              <a:spLocks noChangeShapeType="1"/>
            </p:cNvSpPr>
            <p:nvPr/>
          </p:nvSpPr>
          <p:spPr bwMode="auto">
            <a:xfrm>
              <a:off x="4508790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" name="Line 299"/>
            <p:cNvSpPr>
              <a:spLocks noChangeShapeType="1"/>
            </p:cNvSpPr>
            <p:nvPr/>
          </p:nvSpPr>
          <p:spPr bwMode="auto">
            <a:xfrm>
              <a:off x="4540565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0" name="Line 300"/>
            <p:cNvSpPr>
              <a:spLocks noChangeShapeType="1"/>
            </p:cNvSpPr>
            <p:nvPr/>
          </p:nvSpPr>
          <p:spPr bwMode="auto">
            <a:xfrm>
              <a:off x="4569450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" name="Line 301"/>
            <p:cNvSpPr>
              <a:spLocks noChangeShapeType="1"/>
            </p:cNvSpPr>
            <p:nvPr/>
          </p:nvSpPr>
          <p:spPr bwMode="auto">
            <a:xfrm>
              <a:off x="4602669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" name="Line 302"/>
            <p:cNvSpPr>
              <a:spLocks noChangeShapeType="1"/>
            </p:cNvSpPr>
            <p:nvPr/>
          </p:nvSpPr>
          <p:spPr bwMode="auto">
            <a:xfrm>
              <a:off x="463155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3" name="Line 303"/>
            <p:cNvSpPr>
              <a:spLocks noChangeShapeType="1"/>
            </p:cNvSpPr>
            <p:nvPr/>
          </p:nvSpPr>
          <p:spPr bwMode="auto">
            <a:xfrm>
              <a:off x="466188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4" name="Line 304"/>
            <p:cNvSpPr>
              <a:spLocks noChangeShapeType="1"/>
            </p:cNvSpPr>
            <p:nvPr/>
          </p:nvSpPr>
          <p:spPr bwMode="auto">
            <a:xfrm>
              <a:off x="4695104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5" name="Line 305"/>
            <p:cNvSpPr>
              <a:spLocks noChangeShapeType="1"/>
            </p:cNvSpPr>
            <p:nvPr/>
          </p:nvSpPr>
          <p:spPr bwMode="auto">
            <a:xfrm>
              <a:off x="4725433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Line 306"/>
            <p:cNvSpPr>
              <a:spLocks noChangeShapeType="1"/>
            </p:cNvSpPr>
            <p:nvPr/>
          </p:nvSpPr>
          <p:spPr bwMode="auto">
            <a:xfrm>
              <a:off x="4757207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Line 307"/>
            <p:cNvSpPr>
              <a:spLocks noChangeShapeType="1"/>
            </p:cNvSpPr>
            <p:nvPr/>
          </p:nvSpPr>
          <p:spPr bwMode="auto">
            <a:xfrm>
              <a:off x="4788982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8" name="Line 308"/>
            <p:cNvSpPr>
              <a:spLocks noChangeShapeType="1"/>
            </p:cNvSpPr>
            <p:nvPr/>
          </p:nvSpPr>
          <p:spPr bwMode="auto">
            <a:xfrm>
              <a:off x="4819312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9" name="Freeform 309"/>
            <p:cNvSpPr>
              <a:spLocks/>
            </p:cNvSpPr>
            <p:nvPr/>
          </p:nvSpPr>
          <p:spPr bwMode="auto">
            <a:xfrm>
              <a:off x="4849642" y="2212776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0" name="Freeform 310"/>
            <p:cNvSpPr>
              <a:spLocks/>
            </p:cNvSpPr>
            <p:nvPr/>
          </p:nvSpPr>
          <p:spPr bwMode="auto">
            <a:xfrm>
              <a:off x="4879972" y="2231552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6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4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Freeform 311"/>
            <p:cNvSpPr>
              <a:spLocks/>
            </p:cNvSpPr>
            <p:nvPr/>
          </p:nvSpPr>
          <p:spPr bwMode="auto">
            <a:xfrm>
              <a:off x="4908858" y="2247438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1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7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Freeform 312"/>
            <p:cNvSpPr>
              <a:spLocks/>
            </p:cNvSpPr>
            <p:nvPr/>
          </p:nvSpPr>
          <p:spPr bwMode="auto">
            <a:xfrm>
              <a:off x="4940632" y="2264770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3" name="Freeform 313"/>
            <p:cNvSpPr>
              <a:spLocks/>
            </p:cNvSpPr>
            <p:nvPr/>
          </p:nvSpPr>
          <p:spPr bwMode="auto">
            <a:xfrm>
              <a:off x="4969518" y="2280657"/>
              <a:ext cx="18776" cy="12999"/>
            </a:xfrm>
            <a:custGeom>
              <a:avLst/>
              <a:gdLst>
                <a:gd name="T0" fmla="*/ 0 w 13"/>
                <a:gd name="T1" fmla="*/ 0 h 9"/>
                <a:gd name="T2" fmla="*/ 8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8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4" name="Freeform 314"/>
            <p:cNvSpPr>
              <a:spLocks/>
            </p:cNvSpPr>
            <p:nvPr/>
          </p:nvSpPr>
          <p:spPr bwMode="auto">
            <a:xfrm>
              <a:off x="5001292" y="2297989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5" name="Freeform 315"/>
            <p:cNvSpPr>
              <a:spLocks/>
            </p:cNvSpPr>
            <p:nvPr/>
          </p:nvSpPr>
          <p:spPr bwMode="auto">
            <a:xfrm>
              <a:off x="5033066" y="2313876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6" name="Freeform 316"/>
            <p:cNvSpPr>
              <a:spLocks/>
            </p:cNvSpPr>
            <p:nvPr/>
          </p:nvSpPr>
          <p:spPr bwMode="auto">
            <a:xfrm>
              <a:off x="5061952" y="2332652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6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7" name="Freeform 317"/>
            <p:cNvSpPr>
              <a:spLocks/>
            </p:cNvSpPr>
            <p:nvPr/>
          </p:nvSpPr>
          <p:spPr bwMode="auto">
            <a:xfrm>
              <a:off x="5093726" y="2347095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6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8" name="Freeform 318"/>
            <p:cNvSpPr>
              <a:spLocks/>
            </p:cNvSpPr>
            <p:nvPr/>
          </p:nvSpPr>
          <p:spPr bwMode="auto">
            <a:xfrm>
              <a:off x="5125501" y="2362981"/>
              <a:ext cx="18776" cy="18776"/>
            </a:xfrm>
            <a:custGeom>
              <a:avLst/>
              <a:gdLst>
                <a:gd name="T0" fmla="*/ 0 w 13"/>
                <a:gd name="T1" fmla="*/ 0 h 13"/>
                <a:gd name="T2" fmla="*/ 8 w 13"/>
                <a:gd name="T3" fmla="*/ 0 h 13"/>
                <a:gd name="T4" fmla="*/ 13 w 13"/>
                <a:gd name="T5" fmla="*/ 4 h 13"/>
                <a:gd name="T6" fmla="*/ 13 w 13"/>
                <a:gd name="T7" fmla="*/ 13 h 13"/>
                <a:gd name="T8" fmla="*/ 5 w 13"/>
                <a:gd name="T9" fmla="*/ 13 h 13"/>
                <a:gd name="T10" fmla="*/ 0 w 13"/>
                <a:gd name="T11" fmla="*/ 8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9" name="Freeform 319"/>
            <p:cNvSpPr>
              <a:spLocks/>
            </p:cNvSpPr>
            <p:nvPr/>
          </p:nvSpPr>
          <p:spPr bwMode="auto">
            <a:xfrm>
              <a:off x="5154386" y="2381757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9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0" name="Freeform 320"/>
            <p:cNvSpPr>
              <a:spLocks/>
            </p:cNvSpPr>
            <p:nvPr/>
          </p:nvSpPr>
          <p:spPr bwMode="auto">
            <a:xfrm>
              <a:off x="5186161" y="2400533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1" name="Freeform 321"/>
            <p:cNvSpPr>
              <a:spLocks/>
            </p:cNvSpPr>
            <p:nvPr/>
          </p:nvSpPr>
          <p:spPr bwMode="auto">
            <a:xfrm>
              <a:off x="5215046" y="2417864"/>
              <a:ext cx="20220" cy="14443"/>
            </a:xfrm>
            <a:custGeom>
              <a:avLst/>
              <a:gdLst>
                <a:gd name="T0" fmla="*/ 0 w 14"/>
                <a:gd name="T1" fmla="*/ 0 h 10"/>
                <a:gd name="T2" fmla="*/ 8 w 14"/>
                <a:gd name="T3" fmla="*/ 0 h 10"/>
                <a:gd name="T4" fmla="*/ 14 w 14"/>
                <a:gd name="T5" fmla="*/ 2 h 10"/>
                <a:gd name="T6" fmla="*/ 14 w 14"/>
                <a:gd name="T7" fmla="*/ 10 h 10"/>
                <a:gd name="T8" fmla="*/ 6 w 14"/>
                <a:gd name="T9" fmla="*/ 10 h 10"/>
                <a:gd name="T10" fmla="*/ 0 w 14"/>
                <a:gd name="T11" fmla="*/ 8 h 10"/>
                <a:gd name="T12" fmla="*/ 0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2" name="Freeform 322"/>
            <p:cNvSpPr>
              <a:spLocks/>
            </p:cNvSpPr>
            <p:nvPr/>
          </p:nvSpPr>
          <p:spPr bwMode="auto">
            <a:xfrm>
              <a:off x="5246821" y="2433752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8 w 14"/>
                <a:gd name="T3" fmla="*/ 0 h 11"/>
                <a:gd name="T4" fmla="*/ 14 w 14"/>
                <a:gd name="T5" fmla="*/ 3 h 11"/>
                <a:gd name="T6" fmla="*/ 14 w 14"/>
                <a:gd name="T7" fmla="*/ 11 h 11"/>
                <a:gd name="T8" fmla="*/ 6 w 14"/>
                <a:gd name="T9" fmla="*/ 11 h 11"/>
                <a:gd name="T10" fmla="*/ 0 w 14"/>
                <a:gd name="T11" fmla="*/ 8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3" name="Freeform 323"/>
            <p:cNvSpPr>
              <a:spLocks/>
            </p:cNvSpPr>
            <p:nvPr/>
          </p:nvSpPr>
          <p:spPr bwMode="auto">
            <a:xfrm>
              <a:off x="5278595" y="2451083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3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8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4" name="Freeform 324"/>
            <p:cNvSpPr>
              <a:spLocks/>
            </p:cNvSpPr>
            <p:nvPr/>
          </p:nvSpPr>
          <p:spPr bwMode="auto">
            <a:xfrm>
              <a:off x="5308925" y="2466970"/>
              <a:ext cx="18776" cy="17331"/>
            </a:xfrm>
            <a:custGeom>
              <a:avLst/>
              <a:gdLst>
                <a:gd name="T0" fmla="*/ 0 w 13"/>
                <a:gd name="T1" fmla="*/ 0 h 12"/>
                <a:gd name="T2" fmla="*/ 7 w 13"/>
                <a:gd name="T3" fmla="*/ 0 h 12"/>
                <a:gd name="T4" fmla="*/ 13 w 13"/>
                <a:gd name="T5" fmla="*/ 2 h 12"/>
                <a:gd name="T6" fmla="*/ 13 w 13"/>
                <a:gd name="T7" fmla="*/ 12 h 12"/>
                <a:gd name="T8" fmla="*/ 5 w 13"/>
                <a:gd name="T9" fmla="*/ 12 h 12"/>
                <a:gd name="T10" fmla="*/ 0 w 13"/>
                <a:gd name="T11" fmla="*/ 8 h 12"/>
                <a:gd name="T12" fmla="*/ 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5" name="Freeform 325"/>
            <p:cNvSpPr>
              <a:spLocks/>
            </p:cNvSpPr>
            <p:nvPr/>
          </p:nvSpPr>
          <p:spPr bwMode="auto">
            <a:xfrm>
              <a:off x="5340699" y="2484301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Freeform 326"/>
            <p:cNvSpPr>
              <a:spLocks/>
            </p:cNvSpPr>
            <p:nvPr/>
          </p:nvSpPr>
          <p:spPr bwMode="auto">
            <a:xfrm>
              <a:off x="5372473" y="2500189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4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7" name="Freeform 327"/>
            <p:cNvSpPr>
              <a:spLocks/>
            </p:cNvSpPr>
            <p:nvPr/>
          </p:nvSpPr>
          <p:spPr bwMode="auto">
            <a:xfrm>
              <a:off x="5401359" y="2520409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6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8" name="Freeform 328"/>
            <p:cNvSpPr>
              <a:spLocks/>
            </p:cNvSpPr>
            <p:nvPr/>
          </p:nvSpPr>
          <p:spPr bwMode="auto">
            <a:xfrm>
              <a:off x="5433133" y="2537740"/>
              <a:ext cx="15888" cy="14443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2 h 10"/>
                <a:gd name="T6" fmla="*/ 11 w 11"/>
                <a:gd name="T7" fmla="*/ 10 h 10"/>
                <a:gd name="T8" fmla="*/ 3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9" name="Line 329"/>
            <p:cNvSpPr>
              <a:spLocks noChangeShapeType="1"/>
            </p:cNvSpPr>
            <p:nvPr/>
          </p:nvSpPr>
          <p:spPr bwMode="auto">
            <a:xfrm>
              <a:off x="4344142" y="2014909"/>
              <a:ext cx="0" cy="1155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0" name="Line 330"/>
            <p:cNvSpPr>
              <a:spLocks noChangeShapeType="1"/>
            </p:cNvSpPr>
            <p:nvPr/>
          </p:nvSpPr>
          <p:spPr bwMode="auto">
            <a:xfrm>
              <a:off x="4325366" y="2017797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1" name="Line 331"/>
            <p:cNvSpPr>
              <a:spLocks noChangeShapeType="1"/>
            </p:cNvSpPr>
            <p:nvPr/>
          </p:nvSpPr>
          <p:spPr bwMode="auto">
            <a:xfrm>
              <a:off x="4344142" y="2129007"/>
              <a:ext cx="0" cy="21519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2" name="Line 332"/>
            <p:cNvSpPr>
              <a:spLocks noChangeShapeType="1"/>
            </p:cNvSpPr>
            <p:nvPr/>
          </p:nvSpPr>
          <p:spPr bwMode="auto">
            <a:xfrm>
              <a:off x="4325366" y="2344206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Line 333"/>
            <p:cNvSpPr>
              <a:spLocks noChangeShapeType="1"/>
            </p:cNvSpPr>
            <p:nvPr/>
          </p:nvSpPr>
          <p:spPr bwMode="auto">
            <a:xfrm>
              <a:off x="4622889" y="2188223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4" name="Line 334"/>
            <p:cNvSpPr>
              <a:spLocks noChangeShapeType="1"/>
            </p:cNvSpPr>
            <p:nvPr/>
          </p:nvSpPr>
          <p:spPr bwMode="auto">
            <a:xfrm>
              <a:off x="4607002" y="218822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5" name="Line 335"/>
            <p:cNvSpPr>
              <a:spLocks noChangeShapeType="1"/>
            </p:cNvSpPr>
            <p:nvPr/>
          </p:nvSpPr>
          <p:spPr bwMode="auto">
            <a:xfrm>
              <a:off x="4622889" y="2231552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6" name="Line 336"/>
            <p:cNvSpPr>
              <a:spLocks noChangeShapeType="1"/>
            </p:cNvSpPr>
            <p:nvPr/>
          </p:nvSpPr>
          <p:spPr bwMode="auto">
            <a:xfrm>
              <a:off x="4607002" y="2286435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7" name="Line 337"/>
            <p:cNvSpPr>
              <a:spLocks noChangeShapeType="1"/>
            </p:cNvSpPr>
            <p:nvPr/>
          </p:nvSpPr>
          <p:spPr bwMode="auto">
            <a:xfrm>
              <a:off x="4848198" y="2237329"/>
              <a:ext cx="0" cy="505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8" name="Line 338"/>
            <p:cNvSpPr>
              <a:spLocks noChangeShapeType="1"/>
            </p:cNvSpPr>
            <p:nvPr/>
          </p:nvSpPr>
          <p:spPr bwMode="auto">
            <a:xfrm>
              <a:off x="4833755" y="2240217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9" name="Line 339"/>
            <p:cNvSpPr>
              <a:spLocks noChangeShapeType="1"/>
            </p:cNvSpPr>
            <p:nvPr/>
          </p:nvSpPr>
          <p:spPr bwMode="auto">
            <a:xfrm>
              <a:off x="4848198" y="2287878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0" name="Line 340"/>
            <p:cNvSpPr>
              <a:spLocks noChangeShapeType="1"/>
            </p:cNvSpPr>
            <p:nvPr/>
          </p:nvSpPr>
          <p:spPr bwMode="auto">
            <a:xfrm>
              <a:off x="4833755" y="2345650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1" name="Line 341"/>
            <p:cNvSpPr>
              <a:spLocks noChangeShapeType="1"/>
            </p:cNvSpPr>
            <p:nvPr/>
          </p:nvSpPr>
          <p:spPr bwMode="auto">
            <a:xfrm>
              <a:off x="5087949" y="2335540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2" name="Line 342"/>
            <p:cNvSpPr>
              <a:spLocks noChangeShapeType="1"/>
            </p:cNvSpPr>
            <p:nvPr/>
          </p:nvSpPr>
          <p:spPr bwMode="auto">
            <a:xfrm>
              <a:off x="5072062" y="23355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3" name="Line 343"/>
            <p:cNvSpPr>
              <a:spLocks noChangeShapeType="1"/>
            </p:cNvSpPr>
            <p:nvPr/>
          </p:nvSpPr>
          <p:spPr bwMode="auto">
            <a:xfrm>
              <a:off x="5087949" y="2388978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4" name="Line 344"/>
            <p:cNvSpPr>
              <a:spLocks noChangeShapeType="1"/>
            </p:cNvSpPr>
            <p:nvPr/>
          </p:nvSpPr>
          <p:spPr bwMode="auto">
            <a:xfrm>
              <a:off x="5072062" y="246263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5" name="Freeform 345"/>
            <p:cNvSpPr>
              <a:spLocks/>
            </p:cNvSpPr>
            <p:nvPr/>
          </p:nvSpPr>
          <p:spPr bwMode="auto">
            <a:xfrm>
              <a:off x="4529010" y="3719166"/>
              <a:ext cx="95323" cy="714922"/>
            </a:xfrm>
            <a:custGeom>
              <a:avLst/>
              <a:gdLst>
                <a:gd name="T0" fmla="*/ 63 w 66"/>
                <a:gd name="T1" fmla="*/ 0 h 495"/>
                <a:gd name="T2" fmla="*/ 66 w 66"/>
                <a:gd name="T3" fmla="*/ 0 h 495"/>
                <a:gd name="T4" fmla="*/ 66 w 66"/>
                <a:gd name="T5" fmla="*/ 4 h 495"/>
                <a:gd name="T6" fmla="*/ 2 w 66"/>
                <a:gd name="T7" fmla="*/ 495 h 495"/>
                <a:gd name="T8" fmla="*/ 0 w 66"/>
                <a:gd name="T9" fmla="*/ 495 h 495"/>
                <a:gd name="T10" fmla="*/ 0 w 66"/>
                <a:gd name="T11" fmla="*/ 492 h 495"/>
                <a:gd name="T12" fmla="*/ 63 w 66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6" name="Freeform 346"/>
            <p:cNvSpPr>
              <a:spLocks/>
            </p:cNvSpPr>
            <p:nvPr/>
          </p:nvSpPr>
          <p:spPr bwMode="auto">
            <a:xfrm>
              <a:off x="4620001" y="2984024"/>
              <a:ext cx="125653" cy="740919"/>
            </a:xfrm>
            <a:custGeom>
              <a:avLst/>
              <a:gdLst>
                <a:gd name="T0" fmla="*/ 85 w 87"/>
                <a:gd name="T1" fmla="*/ 0 h 513"/>
                <a:gd name="T2" fmla="*/ 87 w 87"/>
                <a:gd name="T3" fmla="*/ 0 h 513"/>
                <a:gd name="T4" fmla="*/ 87 w 87"/>
                <a:gd name="T5" fmla="*/ 3 h 513"/>
                <a:gd name="T6" fmla="*/ 3 w 87"/>
                <a:gd name="T7" fmla="*/ 513 h 513"/>
                <a:gd name="T8" fmla="*/ 0 w 87"/>
                <a:gd name="T9" fmla="*/ 513 h 513"/>
                <a:gd name="T10" fmla="*/ 0 w 87"/>
                <a:gd name="T11" fmla="*/ 509 h 513"/>
                <a:gd name="T12" fmla="*/ 85 w 87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7" name="Freeform 347"/>
            <p:cNvSpPr>
              <a:spLocks/>
            </p:cNvSpPr>
            <p:nvPr/>
          </p:nvSpPr>
          <p:spPr bwMode="auto">
            <a:xfrm>
              <a:off x="4742765" y="2477080"/>
              <a:ext cx="106877" cy="511277"/>
            </a:xfrm>
            <a:custGeom>
              <a:avLst/>
              <a:gdLst>
                <a:gd name="T0" fmla="*/ 71 w 74"/>
                <a:gd name="T1" fmla="*/ 0 h 354"/>
                <a:gd name="T2" fmla="*/ 74 w 74"/>
                <a:gd name="T3" fmla="*/ 0 h 354"/>
                <a:gd name="T4" fmla="*/ 74 w 74"/>
                <a:gd name="T5" fmla="*/ 2 h 354"/>
                <a:gd name="T6" fmla="*/ 2 w 74"/>
                <a:gd name="T7" fmla="*/ 354 h 354"/>
                <a:gd name="T8" fmla="*/ 0 w 74"/>
                <a:gd name="T9" fmla="*/ 354 h 354"/>
                <a:gd name="T10" fmla="*/ 0 w 74"/>
                <a:gd name="T11" fmla="*/ 351 h 354"/>
                <a:gd name="T12" fmla="*/ 71 w 74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8" name="Freeform 348"/>
            <p:cNvSpPr>
              <a:spLocks/>
            </p:cNvSpPr>
            <p:nvPr/>
          </p:nvSpPr>
          <p:spPr bwMode="auto">
            <a:xfrm>
              <a:off x="4845309" y="2108787"/>
              <a:ext cx="95323" cy="371182"/>
            </a:xfrm>
            <a:custGeom>
              <a:avLst/>
              <a:gdLst>
                <a:gd name="T0" fmla="*/ 63 w 66"/>
                <a:gd name="T1" fmla="*/ 0 h 257"/>
                <a:gd name="T2" fmla="*/ 66 w 66"/>
                <a:gd name="T3" fmla="*/ 0 h 257"/>
                <a:gd name="T4" fmla="*/ 66 w 66"/>
                <a:gd name="T5" fmla="*/ 3 h 257"/>
                <a:gd name="T6" fmla="*/ 3 w 66"/>
                <a:gd name="T7" fmla="*/ 257 h 257"/>
                <a:gd name="T8" fmla="*/ 0 w 66"/>
                <a:gd name="T9" fmla="*/ 257 h 257"/>
                <a:gd name="T10" fmla="*/ 0 w 66"/>
                <a:gd name="T11" fmla="*/ 255 h 257"/>
                <a:gd name="T12" fmla="*/ 63 w 66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9" name="Freeform 349"/>
            <p:cNvSpPr>
              <a:spLocks/>
            </p:cNvSpPr>
            <p:nvPr/>
          </p:nvSpPr>
          <p:spPr bwMode="auto">
            <a:xfrm>
              <a:off x="4936299" y="1832929"/>
              <a:ext cx="80880" cy="280192"/>
            </a:xfrm>
            <a:custGeom>
              <a:avLst/>
              <a:gdLst>
                <a:gd name="T0" fmla="*/ 54 w 56"/>
                <a:gd name="T1" fmla="*/ 0 h 194"/>
                <a:gd name="T2" fmla="*/ 56 w 56"/>
                <a:gd name="T3" fmla="*/ 0 h 194"/>
                <a:gd name="T4" fmla="*/ 56 w 56"/>
                <a:gd name="T5" fmla="*/ 3 h 194"/>
                <a:gd name="T6" fmla="*/ 3 w 56"/>
                <a:gd name="T7" fmla="*/ 194 h 194"/>
                <a:gd name="T8" fmla="*/ 0 w 56"/>
                <a:gd name="T9" fmla="*/ 194 h 194"/>
                <a:gd name="T10" fmla="*/ 0 w 56"/>
                <a:gd name="T11" fmla="*/ 191 h 194"/>
                <a:gd name="T12" fmla="*/ 54 w 56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0" name="Freeform 350"/>
            <p:cNvSpPr>
              <a:spLocks/>
            </p:cNvSpPr>
            <p:nvPr/>
          </p:nvSpPr>
          <p:spPr bwMode="auto">
            <a:xfrm>
              <a:off x="5014290" y="1620618"/>
              <a:ext cx="76548" cy="216643"/>
            </a:xfrm>
            <a:custGeom>
              <a:avLst/>
              <a:gdLst>
                <a:gd name="T0" fmla="*/ 50 w 53"/>
                <a:gd name="T1" fmla="*/ 0 h 150"/>
                <a:gd name="T2" fmla="*/ 53 w 53"/>
                <a:gd name="T3" fmla="*/ 0 h 150"/>
                <a:gd name="T4" fmla="*/ 53 w 53"/>
                <a:gd name="T5" fmla="*/ 2 h 150"/>
                <a:gd name="T6" fmla="*/ 2 w 53"/>
                <a:gd name="T7" fmla="*/ 150 h 150"/>
                <a:gd name="T8" fmla="*/ 0 w 53"/>
                <a:gd name="T9" fmla="*/ 150 h 150"/>
                <a:gd name="T10" fmla="*/ 0 w 53"/>
                <a:gd name="T11" fmla="*/ 147 h 150"/>
                <a:gd name="T12" fmla="*/ 50 w 53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1" name="Freeform 351"/>
            <p:cNvSpPr>
              <a:spLocks/>
            </p:cNvSpPr>
            <p:nvPr/>
          </p:nvSpPr>
          <p:spPr bwMode="auto">
            <a:xfrm>
              <a:off x="5086505" y="1453081"/>
              <a:ext cx="67882" cy="170426"/>
            </a:xfrm>
            <a:custGeom>
              <a:avLst/>
              <a:gdLst>
                <a:gd name="T0" fmla="*/ 44 w 47"/>
                <a:gd name="T1" fmla="*/ 0 h 118"/>
                <a:gd name="T2" fmla="*/ 47 w 47"/>
                <a:gd name="T3" fmla="*/ 0 h 118"/>
                <a:gd name="T4" fmla="*/ 47 w 47"/>
                <a:gd name="T5" fmla="*/ 3 h 118"/>
                <a:gd name="T6" fmla="*/ 3 w 47"/>
                <a:gd name="T7" fmla="*/ 118 h 118"/>
                <a:gd name="T8" fmla="*/ 0 w 47"/>
                <a:gd name="T9" fmla="*/ 118 h 118"/>
                <a:gd name="T10" fmla="*/ 0 w 47"/>
                <a:gd name="T11" fmla="*/ 116 h 118"/>
                <a:gd name="T12" fmla="*/ 44 w 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2" name="Freeform 352"/>
            <p:cNvSpPr>
              <a:spLocks/>
            </p:cNvSpPr>
            <p:nvPr/>
          </p:nvSpPr>
          <p:spPr bwMode="auto">
            <a:xfrm>
              <a:off x="5150053" y="1320207"/>
              <a:ext cx="62105" cy="137208"/>
            </a:xfrm>
            <a:custGeom>
              <a:avLst/>
              <a:gdLst>
                <a:gd name="T0" fmla="*/ 41 w 43"/>
                <a:gd name="T1" fmla="*/ 0 h 95"/>
                <a:gd name="T2" fmla="*/ 43 w 43"/>
                <a:gd name="T3" fmla="*/ 0 h 95"/>
                <a:gd name="T4" fmla="*/ 43 w 43"/>
                <a:gd name="T5" fmla="*/ 2 h 95"/>
                <a:gd name="T6" fmla="*/ 3 w 43"/>
                <a:gd name="T7" fmla="*/ 95 h 95"/>
                <a:gd name="T8" fmla="*/ 0 w 43"/>
                <a:gd name="T9" fmla="*/ 95 h 95"/>
                <a:gd name="T10" fmla="*/ 0 w 43"/>
                <a:gd name="T11" fmla="*/ 92 h 95"/>
                <a:gd name="T12" fmla="*/ 41 w 43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3" name="Freeform 353"/>
            <p:cNvSpPr>
              <a:spLocks/>
            </p:cNvSpPr>
            <p:nvPr/>
          </p:nvSpPr>
          <p:spPr bwMode="auto">
            <a:xfrm>
              <a:off x="5209269" y="1213330"/>
              <a:ext cx="57771" cy="109766"/>
            </a:xfrm>
            <a:custGeom>
              <a:avLst/>
              <a:gdLst>
                <a:gd name="T0" fmla="*/ 37 w 40"/>
                <a:gd name="T1" fmla="*/ 0 h 76"/>
                <a:gd name="T2" fmla="*/ 40 w 40"/>
                <a:gd name="T3" fmla="*/ 0 h 76"/>
                <a:gd name="T4" fmla="*/ 40 w 40"/>
                <a:gd name="T5" fmla="*/ 2 h 76"/>
                <a:gd name="T6" fmla="*/ 2 w 40"/>
                <a:gd name="T7" fmla="*/ 76 h 76"/>
                <a:gd name="T8" fmla="*/ 0 w 40"/>
                <a:gd name="T9" fmla="*/ 76 h 76"/>
                <a:gd name="T10" fmla="*/ 0 w 40"/>
                <a:gd name="T11" fmla="*/ 74 h 76"/>
                <a:gd name="T12" fmla="*/ 37 w 4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4" name="Freeform 354"/>
            <p:cNvSpPr>
              <a:spLocks/>
            </p:cNvSpPr>
            <p:nvPr/>
          </p:nvSpPr>
          <p:spPr bwMode="auto">
            <a:xfrm>
              <a:off x="5262707" y="1123784"/>
              <a:ext cx="53439" cy="92434"/>
            </a:xfrm>
            <a:custGeom>
              <a:avLst/>
              <a:gdLst>
                <a:gd name="T0" fmla="*/ 35 w 37"/>
                <a:gd name="T1" fmla="*/ 0 h 64"/>
                <a:gd name="T2" fmla="*/ 37 w 37"/>
                <a:gd name="T3" fmla="*/ 0 h 64"/>
                <a:gd name="T4" fmla="*/ 37 w 37"/>
                <a:gd name="T5" fmla="*/ 2 h 64"/>
                <a:gd name="T6" fmla="*/ 3 w 37"/>
                <a:gd name="T7" fmla="*/ 64 h 64"/>
                <a:gd name="T8" fmla="*/ 0 w 37"/>
                <a:gd name="T9" fmla="*/ 64 h 64"/>
                <a:gd name="T10" fmla="*/ 0 w 37"/>
                <a:gd name="T11" fmla="*/ 62 h 64"/>
                <a:gd name="T12" fmla="*/ 35 w 3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5" name="Freeform 355"/>
            <p:cNvSpPr>
              <a:spLocks/>
            </p:cNvSpPr>
            <p:nvPr/>
          </p:nvSpPr>
          <p:spPr bwMode="auto">
            <a:xfrm>
              <a:off x="5313258" y="1051569"/>
              <a:ext cx="49106" cy="75103"/>
            </a:xfrm>
            <a:custGeom>
              <a:avLst/>
              <a:gdLst>
                <a:gd name="T0" fmla="*/ 32 w 34"/>
                <a:gd name="T1" fmla="*/ 0 h 52"/>
                <a:gd name="T2" fmla="*/ 34 w 34"/>
                <a:gd name="T3" fmla="*/ 0 h 52"/>
                <a:gd name="T4" fmla="*/ 34 w 34"/>
                <a:gd name="T5" fmla="*/ 2 h 52"/>
                <a:gd name="T6" fmla="*/ 2 w 34"/>
                <a:gd name="T7" fmla="*/ 52 h 52"/>
                <a:gd name="T8" fmla="*/ 0 w 34"/>
                <a:gd name="T9" fmla="*/ 52 h 52"/>
                <a:gd name="T10" fmla="*/ 0 w 34"/>
                <a:gd name="T11" fmla="*/ 50 h 52"/>
                <a:gd name="T12" fmla="*/ 32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6" name="Freeform 356"/>
            <p:cNvSpPr>
              <a:spLocks/>
            </p:cNvSpPr>
            <p:nvPr/>
          </p:nvSpPr>
          <p:spPr bwMode="auto">
            <a:xfrm>
              <a:off x="5359475" y="1005352"/>
              <a:ext cx="31774" cy="49106"/>
            </a:xfrm>
            <a:custGeom>
              <a:avLst/>
              <a:gdLst>
                <a:gd name="T0" fmla="*/ 20 w 22"/>
                <a:gd name="T1" fmla="*/ 0 h 34"/>
                <a:gd name="T2" fmla="*/ 22 w 22"/>
                <a:gd name="T3" fmla="*/ 0 h 34"/>
                <a:gd name="T4" fmla="*/ 22 w 22"/>
                <a:gd name="T5" fmla="*/ 2 h 34"/>
                <a:gd name="T6" fmla="*/ 2 w 22"/>
                <a:gd name="T7" fmla="*/ 34 h 34"/>
                <a:gd name="T8" fmla="*/ 0 w 22"/>
                <a:gd name="T9" fmla="*/ 34 h 34"/>
                <a:gd name="T10" fmla="*/ 0 w 22"/>
                <a:gd name="T11" fmla="*/ 32 h 34"/>
                <a:gd name="T12" fmla="*/ 2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7" name="Freeform 357"/>
            <p:cNvSpPr>
              <a:spLocks/>
            </p:cNvSpPr>
            <p:nvPr/>
          </p:nvSpPr>
          <p:spPr bwMode="auto">
            <a:xfrm>
              <a:off x="909630" y="2534852"/>
              <a:ext cx="153094" cy="33219"/>
            </a:xfrm>
            <a:custGeom>
              <a:avLst/>
              <a:gdLst>
                <a:gd name="T0" fmla="*/ 0 w 106"/>
                <a:gd name="T1" fmla="*/ 0 h 23"/>
                <a:gd name="T2" fmla="*/ 2 w 106"/>
                <a:gd name="T3" fmla="*/ 0 h 23"/>
                <a:gd name="T4" fmla="*/ 106 w 106"/>
                <a:gd name="T5" fmla="*/ 20 h 23"/>
                <a:gd name="T6" fmla="*/ 106 w 106"/>
                <a:gd name="T7" fmla="*/ 23 h 23"/>
                <a:gd name="T8" fmla="*/ 103 w 106"/>
                <a:gd name="T9" fmla="*/ 23 h 23"/>
                <a:gd name="T10" fmla="*/ 0 w 106"/>
                <a:gd name="T11" fmla="*/ 2 h 23"/>
                <a:gd name="T12" fmla="*/ 0 w 106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8" name="Freeform 358"/>
            <p:cNvSpPr>
              <a:spLocks/>
            </p:cNvSpPr>
            <p:nvPr/>
          </p:nvSpPr>
          <p:spPr bwMode="auto">
            <a:xfrm>
              <a:off x="1058392" y="2563737"/>
              <a:ext cx="189202" cy="64993"/>
            </a:xfrm>
            <a:custGeom>
              <a:avLst/>
              <a:gdLst>
                <a:gd name="T0" fmla="*/ 0 w 131"/>
                <a:gd name="T1" fmla="*/ 0 h 45"/>
                <a:gd name="T2" fmla="*/ 3 w 131"/>
                <a:gd name="T3" fmla="*/ 0 h 45"/>
                <a:gd name="T4" fmla="*/ 131 w 131"/>
                <a:gd name="T5" fmla="*/ 42 h 45"/>
                <a:gd name="T6" fmla="*/ 131 w 131"/>
                <a:gd name="T7" fmla="*/ 45 h 45"/>
                <a:gd name="T8" fmla="*/ 129 w 131"/>
                <a:gd name="T9" fmla="*/ 45 h 45"/>
                <a:gd name="T10" fmla="*/ 0 w 131"/>
                <a:gd name="T11" fmla="*/ 3 h 45"/>
                <a:gd name="T12" fmla="*/ 0 w 1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9" name="Freeform 359"/>
            <p:cNvSpPr>
              <a:spLocks/>
            </p:cNvSpPr>
            <p:nvPr/>
          </p:nvSpPr>
          <p:spPr bwMode="auto">
            <a:xfrm>
              <a:off x="1244705" y="2624398"/>
              <a:ext cx="132874" cy="60660"/>
            </a:xfrm>
            <a:custGeom>
              <a:avLst/>
              <a:gdLst>
                <a:gd name="T0" fmla="*/ 0 w 92"/>
                <a:gd name="T1" fmla="*/ 0 h 42"/>
                <a:gd name="T2" fmla="*/ 2 w 92"/>
                <a:gd name="T3" fmla="*/ 0 h 42"/>
                <a:gd name="T4" fmla="*/ 92 w 92"/>
                <a:gd name="T5" fmla="*/ 39 h 42"/>
                <a:gd name="T6" fmla="*/ 92 w 92"/>
                <a:gd name="T7" fmla="*/ 42 h 42"/>
                <a:gd name="T8" fmla="*/ 90 w 92"/>
                <a:gd name="T9" fmla="*/ 42 h 42"/>
                <a:gd name="T10" fmla="*/ 0 w 92"/>
                <a:gd name="T11" fmla="*/ 3 h 42"/>
                <a:gd name="T12" fmla="*/ 0 w 9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0" name="Freeform 360"/>
            <p:cNvSpPr>
              <a:spLocks/>
            </p:cNvSpPr>
            <p:nvPr/>
          </p:nvSpPr>
          <p:spPr bwMode="auto">
            <a:xfrm>
              <a:off x="1374690" y="2680724"/>
              <a:ext cx="67882" cy="31774"/>
            </a:xfrm>
            <a:custGeom>
              <a:avLst/>
              <a:gdLst>
                <a:gd name="T0" fmla="*/ 0 w 47"/>
                <a:gd name="T1" fmla="*/ 0 h 22"/>
                <a:gd name="T2" fmla="*/ 2 w 47"/>
                <a:gd name="T3" fmla="*/ 0 h 22"/>
                <a:gd name="T4" fmla="*/ 47 w 47"/>
                <a:gd name="T5" fmla="*/ 21 h 22"/>
                <a:gd name="T6" fmla="*/ 47 w 47"/>
                <a:gd name="T7" fmla="*/ 22 h 22"/>
                <a:gd name="T8" fmla="*/ 44 w 47"/>
                <a:gd name="T9" fmla="*/ 22 h 22"/>
                <a:gd name="T10" fmla="*/ 0 w 47"/>
                <a:gd name="T11" fmla="*/ 3 h 22"/>
                <a:gd name="T12" fmla="*/ 0 w 4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1" name="Freeform 361"/>
            <p:cNvSpPr>
              <a:spLocks/>
            </p:cNvSpPr>
            <p:nvPr/>
          </p:nvSpPr>
          <p:spPr bwMode="auto">
            <a:xfrm>
              <a:off x="1438239" y="2711055"/>
              <a:ext cx="89546" cy="46217"/>
            </a:xfrm>
            <a:custGeom>
              <a:avLst/>
              <a:gdLst>
                <a:gd name="T0" fmla="*/ 0 w 62"/>
                <a:gd name="T1" fmla="*/ 0 h 32"/>
                <a:gd name="T2" fmla="*/ 3 w 62"/>
                <a:gd name="T3" fmla="*/ 0 h 32"/>
                <a:gd name="T4" fmla="*/ 62 w 62"/>
                <a:gd name="T5" fmla="*/ 31 h 32"/>
                <a:gd name="T6" fmla="*/ 62 w 62"/>
                <a:gd name="T7" fmla="*/ 32 h 32"/>
                <a:gd name="T8" fmla="*/ 59 w 62"/>
                <a:gd name="T9" fmla="*/ 32 h 32"/>
                <a:gd name="T10" fmla="*/ 0 w 62"/>
                <a:gd name="T11" fmla="*/ 1 h 32"/>
                <a:gd name="T12" fmla="*/ 0 w 6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2" name="Freeform 362"/>
            <p:cNvSpPr>
              <a:spLocks/>
            </p:cNvSpPr>
            <p:nvPr/>
          </p:nvSpPr>
          <p:spPr bwMode="auto">
            <a:xfrm>
              <a:off x="1523452" y="2755827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1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3" name="Freeform 363"/>
            <p:cNvSpPr>
              <a:spLocks/>
            </p:cNvSpPr>
            <p:nvPr/>
          </p:nvSpPr>
          <p:spPr bwMode="auto">
            <a:xfrm>
              <a:off x="1646216" y="2820820"/>
              <a:ext cx="47662" cy="28886"/>
            </a:xfrm>
            <a:custGeom>
              <a:avLst/>
              <a:gdLst>
                <a:gd name="T0" fmla="*/ 0 w 33"/>
                <a:gd name="T1" fmla="*/ 0 h 20"/>
                <a:gd name="T2" fmla="*/ 3 w 33"/>
                <a:gd name="T3" fmla="*/ 0 h 20"/>
                <a:gd name="T4" fmla="*/ 33 w 33"/>
                <a:gd name="T5" fmla="*/ 16 h 20"/>
                <a:gd name="T6" fmla="*/ 33 w 33"/>
                <a:gd name="T7" fmla="*/ 20 h 20"/>
                <a:gd name="T8" fmla="*/ 31 w 33"/>
                <a:gd name="T9" fmla="*/ 20 h 20"/>
                <a:gd name="T10" fmla="*/ 0 w 33"/>
                <a:gd name="T11" fmla="*/ 3 h 20"/>
                <a:gd name="T12" fmla="*/ 0 w 33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4" name="Freeform 364"/>
            <p:cNvSpPr>
              <a:spLocks/>
            </p:cNvSpPr>
            <p:nvPr/>
          </p:nvSpPr>
          <p:spPr bwMode="auto">
            <a:xfrm>
              <a:off x="1690989" y="2843929"/>
              <a:ext cx="23109" cy="17331"/>
            </a:xfrm>
            <a:custGeom>
              <a:avLst/>
              <a:gdLst>
                <a:gd name="T0" fmla="*/ 0 w 16"/>
                <a:gd name="T1" fmla="*/ 0 h 12"/>
                <a:gd name="T2" fmla="*/ 2 w 16"/>
                <a:gd name="T3" fmla="*/ 0 h 12"/>
                <a:gd name="T4" fmla="*/ 16 w 16"/>
                <a:gd name="T5" fmla="*/ 11 h 12"/>
                <a:gd name="T6" fmla="*/ 16 w 16"/>
                <a:gd name="T7" fmla="*/ 12 h 12"/>
                <a:gd name="T8" fmla="*/ 14 w 16"/>
                <a:gd name="T9" fmla="*/ 12 h 12"/>
                <a:gd name="T10" fmla="*/ 0 w 16"/>
                <a:gd name="T11" fmla="*/ 4 h 12"/>
                <a:gd name="T12" fmla="*/ 0 w 1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5" name="Freeform 365"/>
            <p:cNvSpPr>
              <a:spLocks/>
            </p:cNvSpPr>
            <p:nvPr/>
          </p:nvSpPr>
          <p:spPr bwMode="auto">
            <a:xfrm>
              <a:off x="1711209" y="2859816"/>
              <a:ext cx="24553" cy="12999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7 h 9"/>
                <a:gd name="T6" fmla="*/ 17 w 17"/>
                <a:gd name="T7" fmla="*/ 9 h 9"/>
                <a:gd name="T8" fmla="*/ 13 w 17"/>
                <a:gd name="T9" fmla="*/ 9 h 9"/>
                <a:gd name="T10" fmla="*/ 0 w 17"/>
                <a:gd name="T11" fmla="*/ 1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6" name="Freeform 366"/>
            <p:cNvSpPr>
              <a:spLocks/>
            </p:cNvSpPr>
            <p:nvPr/>
          </p:nvSpPr>
          <p:spPr bwMode="auto">
            <a:xfrm>
              <a:off x="1729985" y="2869926"/>
              <a:ext cx="43329" cy="25997"/>
            </a:xfrm>
            <a:custGeom>
              <a:avLst/>
              <a:gdLst>
                <a:gd name="T0" fmla="*/ 0 w 30"/>
                <a:gd name="T1" fmla="*/ 0 h 18"/>
                <a:gd name="T2" fmla="*/ 4 w 30"/>
                <a:gd name="T3" fmla="*/ 0 h 18"/>
                <a:gd name="T4" fmla="*/ 30 w 30"/>
                <a:gd name="T5" fmla="*/ 14 h 18"/>
                <a:gd name="T6" fmla="*/ 30 w 30"/>
                <a:gd name="T7" fmla="*/ 18 h 18"/>
                <a:gd name="T8" fmla="*/ 28 w 30"/>
                <a:gd name="T9" fmla="*/ 18 h 18"/>
                <a:gd name="T10" fmla="*/ 0 w 30"/>
                <a:gd name="T11" fmla="*/ 2 h 18"/>
                <a:gd name="T12" fmla="*/ 0 w 3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7" name="Freeform 367"/>
            <p:cNvSpPr>
              <a:spLocks/>
            </p:cNvSpPr>
            <p:nvPr/>
          </p:nvSpPr>
          <p:spPr bwMode="auto">
            <a:xfrm>
              <a:off x="1770425" y="2890146"/>
              <a:ext cx="73659" cy="50550"/>
            </a:xfrm>
            <a:custGeom>
              <a:avLst/>
              <a:gdLst>
                <a:gd name="T0" fmla="*/ 0 w 51"/>
                <a:gd name="T1" fmla="*/ 0 h 35"/>
                <a:gd name="T2" fmla="*/ 2 w 51"/>
                <a:gd name="T3" fmla="*/ 0 h 35"/>
                <a:gd name="T4" fmla="*/ 51 w 51"/>
                <a:gd name="T5" fmla="*/ 31 h 35"/>
                <a:gd name="T6" fmla="*/ 51 w 51"/>
                <a:gd name="T7" fmla="*/ 35 h 35"/>
                <a:gd name="T8" fmla="*/ 49 w 51"/>
                <a:gd name="T9" fmla="*/ 35 h 35"/>
                <a:gd name="T10" fmla="*/ 0 w 51"/>
                <a:gd name="T11" fmla="*/ 4 h 35"/>
                <a:gd name="T12" fmla="*/ 0 w 5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8" name="Freeform 368"/>
            <p:cNvSpPr>
              <a:spLocks/>
            </p:cNvSpPr>
            <p:nvPr/>
          </p:nvSpPr>
          <p:spPr bwMode="auto">
            <a:xfrm>
              <a:off x="1841195" y="2934919"/>
              <a:ext cx="82325" cy="53439"/>
            </a:xfrm>
            <a:custGeom>
              <a:avLst/>
              <a:gdLst>
                <a:gd name="T0" fmla="*/ 0 w 57"/>
                <a:gd name="T1" fmla="*/ 0 h 37"/>
                <a:gd name="T2" fmla="*/ 2 w 57"/>
                <a:gd name="T3" fmla="*/ 0 h 37"/>
                <a:gd name="T4" fmla="*/ 57 w 57"/>
                <a:gd name="T5" fmla="*/ 34 h 37"/>
                <a:gd name="T6" fmla="*/ 57 w 57"/>
                <a:gd name="T7" fmla="*/ 37 h 37"/>
                <a:gd name="T8" fmla="*/ 54 w 57"/>
                <a:gd name="T9" fmla="*/ 37 h 37"/>
                <a:gd name="T10" fmla="*/ 0 w 57"/>
                <a:gd name="T11" fmla="*/ 4 h 37"/>
                <a:gd name="T12" fmla="*/ 0 w 5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9" name="Freeform 369"/>
            <p:cNvSpPr>
              <a:spLocks/>
            </p:cNvSpPr>
            <p:nvPr/>
          </p:nvSpPr>
          <p:spPr bwMode="auto">
            <a:xfrm>
              <a:off x="1919187" y="2984024"/>
              <a:ext cx="75103" cy="46217"/>
            </a:xfrm>
            <a:custGeom>
              <a:avLst/>
              <a:gdLst>
                <a:gd name="T0" fmla="*/ 0 w 52"/>
                <a:gd name="T1" fmla="*/ 0 h 32"/>
                <a:gd name="T2" fmla="*/ 3 w 52"/>
                <a:gd name="T3" fmla="*/ 0 h 32"/>
                <a:gd name="T4" fmla="*/ 52 w 52"/>
                <a:gd name="T5" fmla="*/ 31 h 32"/>
                <a:gd name="T6" fmla="*/ 52 w 52"/>
                <a:gd name="T7" fmla="*/ 32 h 32"/>
                <a:gd name="T8" fmla="*/ 50 w 52"/>
                <a:gd name="T9" fmla="*/ 32 h 32"/>
                <a:gd name="T10" fmla="*/ 0 w 52"/>
                <a:gd name="T11" fmla="*/ 3 h 32"/>
                <a:gd name="T12" fmla="*/ 0 w 5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0" name="Freeform 370"/>
            <p:cNvSpPr>
              <a:spLocks/>
            </p:cNvSpPr>
            <p:nvPr/>
          </p:nvSpPr>
          <p:spPr bwMode="auto">
            <a:xfrm>
              <a:off x="1991401" y="3028798"/>
              <a:ext cx="125653" cy="82325"/>
            </a:xfrm>
            <a:custGeom>
              <a:avLst/>
              <a:gdLst>
                <a:gd name="T0" fmla="*/ 0 w 87"/>
                <a:gd name="T1" fmla="*/ 0 h 57"/>
                <a:gd name="T2" fmla="*/ 2 w 87"/>
                <a:gd name="T3" fmla="*/ 0 h 57"/>
                <a:gd name="T4" fmla="*/ 87 w 87"/>
                <a:gd name="T5" fmla="*/ 55 h 57"/>
                <a:gd name="T6" fmla="*/ 87 w 87"/>
                <a:gd name="T7" fmla="*/ 57 h 57"/>
                <a:gd name="T8" fmla="*/ 85 w 87"/>
                <a:gd name="T9" fmla="*/ 57 h 57"/>
                <a:gd name="T10" fmla="*/ 0 w 87"/>
                <a:gd name="T11" fmla="*/ 1 h 57"/>
                <a:gd name="T12" fmla="*/ 0 w 8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1" name="Freeform 371"/>
            <p:cNvSpPr>
              <a:spLocks/>
            </p:cNvSpPr>
            <p:nvPr/>
          </p:nvSpPr>
          <p:spPr bwMode="auto">
            <a:xfrm>
              <a:off x="2114165" y="3108233"/>
              <a:ext cx="14443" cy="10110"/>
            </a:xfrm>
            <a:custGeom>
              <a:avLst/>
              <a:gdLst>
                <a:gd name="T0" fmla="*/ 0 w 10"/>
                <a:gd name="T1" fmla="*/ 0 h 7"/>
                <a:gd name="T2" fmla="*/ 2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7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2" name="Freeform 372"/>
            <p:cNvSpPr>
              <a:spLocks/>
            </p:cNvSpPr>
            <p:nvPr/>
          </p:nvSpPr>
          <p:spPr bwMode="auto">
            <a:xfrm>
              <a:off x="2124275" y="3115455"/>
              <a:ext cx="14443" cy="11554"/>
            </a:xfrm>
            <a:custGeom>
              <a:avLst/>
              <a:gdLst>
                <a:gd name="T0" fmla="*/ 0 w 10"/>
                <a:gd name="T1" fmla="*/ 0 h 8"/>
                <a:gd name="T2" fmla="*/ 3 w 10"/>
                <a:gd name="T3" fmla="*/ 0 h 8"/>
                <a:gd name="T4" fmla="*/ 10 w 10"/>
                <a:gd name="T5" fmla="*/ 5 h 8"/>
                <a:gd name="T6" fmla="*/ 10 w 10"/>
                <a:gd name="T7" fmla="*/ 8 h 8"/>
                <a:gd name="T8" fmla="*/ 8 w 10"/>
                <a:gd name="T9" fmla="*/ 8 h 8"/>
                <a:gd name="T10" fmla="*/ 0 w 10"/>
                <a:gd name="T11" fmla="*/ 2 h 8"/>
                <a:gd name="T12" fmla="*/ 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3" name="Freeform 373"/>
            <p:cNvSpPr>
              <a:spLocks/>
            </p:cNvSpPr>
            <p:nvPr/>
          </p:nvSpPr>
          <p:spPr bwMode="auto">
            <a:xfrm>
              <a:off x="2135829" y="3122676"/>
              <a:ext cx="12999" cy="11554"/>
            </a:xfrm>
            <a:custGeom>
              <a:avLst/>
              <a:gdLst>
                <a:gd name="T0" fmla="*/ 0 w 9"/>
                <a:gd name="T1" fmla="*/ 0 h 8"/>
                <a:gd name="T2" fmla="*/ 2 w 9"/>
                <a:gd name="T3" fmla="*/ 0 h 8"/>
                <a:gd name="T4" fmla="*/ 9 w 9"/>
                <a:gd name="T5" fmla="*/ 6 h 8"/>
                <a:gd name="T6" fmla="*/ 9 w 9"/>
                <a:gd name="T7" fmla="*/ 8 h 8"/>
                <a:gd name="T8" fmla="*/ 7 w 9"/>
                <a:gd name="T9" fmla="*/ 8 h 8"/>
                <a:gd name="T10" fmla="*/ 0 w 9"/>
                <a:gd name="T11" fmla="*/ 3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Freeform 374"/>
            <p:cNvSpPr>
              <a:spLocks/>
            </p:cNvSpPr>
            <p:nvPr/>
          </p:nvSpPr>
          <p:spPr bwMode="auto">
            <a:xfrm>
              <a:off x="2145939" y="3131341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2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50 w 52"/>
                <a:gd name="T9" fmla="*/ 35 h 35"/>
                <a:gd name="T10" fmla="*/ 0 w 52"/>
                <a:gd name="T11" fmla="*/ 2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Freeform 375"/>
            <p:cNvSpPr>
              <a:spLocks/>
            </p:cNvSpPr>
            <p:nvPr/>
          </p:nvSpPr>
          <p:spPr bwMode="auto">
            <a:xfrm>
              <a:off x="2218153" y="3177559"/>
              <a:ext cx="49106" cy="34663"/>
            </a:xfrm>
            <a:custGeom>
              <a:avLst/>
              <a:gdLst>
                <a:gd name="T0" fmla="*/ 0 w 34"/>
                <a:gd name="T1" fmla="*/ 0 h 24"/>
                <a:gd name="T2" fmla="*/ 2 w 34"/>
                <a:gd name="T3" fmla="*/ 0 h 24"/>
                <a:gd name="T4" fmla="*/ 34 w 34"/>
                <a:gd name="T5" fmla="*/ 22 h 24"/>
                <a:gd name="T6" fmla="*/ 34 w 34"/>
                <a:gd name="T7" fmla="*/ 24 h 24"/>
                <a:gd name="T8" fmla="*/ 32 w 34"/>
                <a:gd name="T9" fmla="*/ 24 h 24"/>
                <a:gd name="T10" fmla="*/ 0 w 34"/>
                <a:gd name="T11" fmla="*/ 3 h 24"/>
                <a:gd name="T12" fmla="*/ 0 w 3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6" name="Freeform 376"/>
            <p:cNvSpPr>
              <a:spLocks/>
            </p:cNvSpPr>
            <p:nvPr/>
          </p:nvSpPr>
          <p:spPr bwMode="auto">
            <a:xfrm>
              <a:off x="2264370" y="3209333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0 h 11"/>
                <a:gd name="T4" fmla="*/ 14 w 14"/>
                <a:gd name="T5" fmla="*/ 8 h 11"/>
                <a:gd name="T6" fmla="*/ 14 w 14"/>
                <a:gd name="T7" fmla="*/ 11 h 11"/>
                <a:gd name="T8" fmla="*/ 11 w 14"/>
                <a:gd name="T9" fmla="*/ 11 h 11"/>
                <a:gd name="T10" fmla="*/ 0 w 14"/>
                <a:gd name="T11" fmla="*/ 2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7" name="Freeform 377"/>
            <p:cNvSpPr>
              <a:spLocks/>
            </p:cNvSpPr>
            <p:nvPr/>
          </p:nvSpPr>
          <p:spPr bwMode="auto">
            <a:xfrm>
              <a:off x="2280258" y="3220887"/>
              <a:ext cx="30330" cy="20220"/>
            </a:xfrm>
            <a:custGeom>
              <a:avLst/>
              <a:gdLst>
                <a:gd name="T0" fmla="*/ 0 w 21"/>
                <a:gd name="T1" fmla="*/ 0 h 14"/>
                <a:gd name="T2" fmla="*/ 3 w 21"/>
                <a:gd name="T3" fmla="*/ 0 h 14"/>
                <a:gd name="T4" fmla="*/ 21 w 21"/>
                <a:gd name="T5" fmla="*/ 11 h 14"/>
                <a:gd name="T6" fmla="*/ 21 w 21"/>
                <a:gd name="T7" fmla="*/ 14 h 14"/>
                <a:gd name="T8" fmla="*/ 19 w 21"/>
                <a:gd name="T9" fmla="*/ 14 h 14"/>
                <a:gd name="T10" fmla="*/ 0 w 21"/>
                <a:gd name="T11" fmla="*/ 3 h 14"/>
                <a:gd name="T12" fmla="*/ 0 w 2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8" name="Freeform 378"/>
            <p:cNvSpPr>
              <a:spLocks/>
            </p:cNvSpPr>
            <p:nvPr/>
          </p:nvSpPr>
          <p:spPr bwMode="auto">
            <a:xfrm>
              <a:off x="2307699" y="3236775"/>
              <a:ext cx="153094" cy="105433"/>
            </a:xfrm>
            <a:custGeom>
              <a:avLst/>
              <a:gdLst>
                <a:gd name="T0" fmla="*/ 0 w 106"/>
                <a:gd name="T1" fmla="*/ 0 h 73"/>
                <a:gd name="T2" fmla="*/ 2 w 106"/>
                <a:gd name="T3" fmla="*/ 0 h 73"/>
                <a:gd name="T4" fmla="*/ 106 w 106"/>
                <a:gd name="T5" fmla="*/ 71 h 73"/>
                <a:gd name="T6" fmla="*/ 106 w 106"/>
                <a:gd name="T7" fmla="*/ 73 h 73"/>
                <a:gd name="T8" fmla="*/ 102 w 106"/>
                <a:gd name="T9" fmla="*/ 73 h 73"/>
                <a:gd name="T10" fmla="*/ 0 w 106"/>
                <a:gd name="T11" fmla="*/ 3 h 73"/>
                <a:gd name="T12" fmla="*/ 0 w 10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9" name="Freeform 379"/>
            <p:cNvSpPr>
              <a:spLocks/>
            </p:cNvSpPr>
            <p:nvPr/>
          </p:nvSpPr>
          <p:spPr bwMode="auto">
            <a:xfrm>
              <a:off x="2455016" y="3339319"/>
              <a:ext cx="67882" cy="50550"/>
            </a:xfrm>
            <a:custGeom>
              <a:avLst/>
              <a:gdLst>
                <a:gd name="T0" fmla="*/ 0 w 47"/>
                <a:gd name="T1" fmla="*/ 0 h 35"/>
                <a:gd name="T2" fmla="*/ 4 w 47"/>
                <a:gd name="T3" fmla="*/ 0 h 35"/>
                <a:gd name="T4" fmla="*/ 47 w 47"/>
                <a:gd name="T5" fmla="*/ 32 h 35"/>
                <a:gd name="T6" fmla="*/ 47 w 47"/>
                <a:gd name="T7" fmla="*/ 35 h 35"/>
                <a:gd name="T8" fmla="*/ 45 w 47"/>
                <a:gd name="T9" fmla="*/ 35 h 35"/>
                <a:gd name="T10" fmla="*/ 0 w 47"/>
                <a:gd name="T11" fmla="*/ 2 h 35"/>
                <a:gd name="T12" fmla="*/ 0 w 4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0" name="Freeform 380"/>
            <p:cNvSpPr>
              <a:spLocks/>
            </p:cNvSpPr>
            <p:nvPr/>
          </p:nvSpPr>
          <p:spPr bwMode="auto">
            <a:xfrm>
              <a:off x="2520009" y="3385536"/>
              <a:ext cx="21665" cy="14443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1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1" name="Freeform 381"/>
            <p:cNvSpPr>
              <a:spLocks/>
            </p:cNvSpPr>
            <p:nvPr/>
          </p:nvSpPr>
          <p:spPr bwMode="auto">
            <a:xfrm>
              <a:off x="2535896" y="3397090"/>
              <a:ext cx="23109" cy="15888"/>
            </a:xfrm>
            <a:custGeom>
              <a:avLst/>
              <a:gdLst>
                <a:gd name="T0" fmla="*/ 0 w 16"/>
                <a:gd name="T1" fmla="*/ 0 h 11"/>
                <a:gd name="T2" fmla="*/ 4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2" name="Freeform 382"/>
            <p:cNvSpPr>
              <a:spLocks/>
            </p:cNvSpPr>
            <p:nvPr/>
          </p:nvSpPr>
          <p:spPr bwMode="auto">
            <a:xfrm>
              <a:off x="2556116" y="3410089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2 w 18"/>
                <a:gd name="T3" fmla="*/ 0 h 15"/>
                <a:gd name="T4" fmla="*/ 18 w 18"/>
                <a:gd name="T5" fmla="*/ 11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2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3" name="Freeform 383"/>
            <p:cNvSpPr>
              <a:spLocks/>
            </p:cNvSpPr>
            <p:nvPr/>
          </p:nvSpPr>
          <p:spPr bwMode="auto">
            <a:xfrm>
              <a:off x="2579225" y="3425976"/>
              <a:ext cx="197868" cy="138651"/>
            </a:xfrm>
            <a:custGeom>
              <a:avLst/>
              <a:gdLst>
                <a:gd name="T0" fmla="*/ 0 w 137"/>
                <a:gd name="T1" fmla="*/ 0 h 96"/>
                <a:gd name="T2" fmla="*/ 2 w 137"/>
                <a:gd name="T3" fmla="*/ 0 h 96"/>
                <a:gd name="T4" fmla="*/ 137 w 137"/>
                <a:gd name="T5" fmla="*/ 94 h 96"/>
                <a:gd name="T6" fmla="*/ 137 w 137"/>
                <a:gd name="T7" fmla="*/ 96 h 96"/>
                <a:gd name="T8" fmla="*/ 134 w 137"/>
                <a:gd name="T9" fmla="*/ 96 h 96"/>
                <a:gd name="T10" fmla="*/ 0 w 137"/>
                <a:gd name="T11" fmla="*/ 4 h 96"/>
                <a:gd name="T12" fmla="*/ 0 w 137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4" name="Freeform 384"/>
            <p:cNvSpPr>
              <a:spLocks/>
            </p:cNvSpPr>
            <p:nvPr/>
          </p:nvSpPr>
          <p:spPr bwMode="auto">
            <a:xfrm>
              <a:off x="2772759" y="3561739"/>
              <a:ext cx="154539" cy="109766"/>
            </a:xfrm>
            <a:custGeom>
              <a:avLst/>
              <a:gdLst>
                <a:gd name="T0" fmla="*/ 0 w 107"/>
                <a:gd name="T1" fmla="*/ 0 h 76"/>
                <a:gd name="T2" fmla="*/ 3 w 107"/>
                <a:gd name="T3" fmla="*/ 0 h 76"/>
                <a:gd name="T4" fmla="*/ 107 w 107"/>
                <a:gd name="T5" fmla="*/ 75 h 76"/>
                <a:gd name="T6" fmla="*/ 107 w 107"/>
                <a:gd name="T7" fmla="*/ 76 h 76"/>
                <a:gd name="T8" fmla="*/ 104 w 107"/>
                <a:gd name="T9" fmla="*/ 76 h 76"/>
                <a:gd name="T10" fmla="*/ 0 w 107"/>
                <a:gd name="T11" fmla="*/ 2 h 76"/>
                <a:gd name="T12" fmla="*/ 0 w 107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5" name="Freeform 385"/>
            <p:cNvSpPr>
              <a:spLocks/>
            </p:cNvSpPr>
            <p:nvPr/>
          </p:nvSpPr>
          <p:spPr bwMode="auto">
            <a:xfrm>
              <a:off x="2922965" y="3670061"/>
              <a:ext cx="153094" cy="109766"/>
            </a:xfrm>
            <a:custGeom>
              <a:avLst/>
              <a:gdLst>
                <a:gd name="T0" fmla="*/ 0 w 106"/>
                <a:gd name="T1" fmla="*/ 0 h 76"/>
                <a:gd name="T2" fmla="*/ 3 w 106"/>
                <a:gd name="T3" fmla="*/ 0 h 76"/>
                <a:gd name="T4" fmla="*/ 106 w 106"/>
                <a:gd name="T5" fmla="*/ 74 h 76"/>
                <a:gd name="T6" fmla="*/ 106 w 106"/>
                <a:gd name="T7" fmla="*/ 76 h 76"/>
                <a:gd name="T8" fmla="*/ 104 w 106"/>
                <a:gd name="T9" fmla="*/ 76 h 76"/>
                <a:gd name="T10" fmla="*/ 0 w 106"/>
                <a:gd name="T11" fmla="*/ 1 h 76"/>
                <a:gd name="T12" fmla="*/ 0 w 10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6" name="Freeform 386"/>
            <p:cNvSpPr>
              <a:spLocks/>
            </p:cNvSpPr>
            <p:nvPr/>
          </p:nvSpPr>
          <p:spPr bwMode="auto">
            <a:xfrm>
              <a:off x="3073170" y="3776938"/>
              <a:ext cx="125653" cy="90990"/>
            </a:xfrm>
            <a:custGeom>
              <a:avLst/>
              <a:gdLst>
                <a:gd name="T0" fmla="*/ 0 w 87"/>
                <a:gd name="T1" fmla="*/ 0 h 63"/>
                <a:gd name="T2" fmla="*/ 2 w 87"/>
                <a:gd name="T3" fmla="*/ 0 h 63"/>
                <a:gd name="T4" fmla="*/ 87 w 87"/>
                <a:gd name="T5" fmla="*/ 61 h 63"/>
                <a:gd name="T6" fmla="*/ 87 w 87"/>
                <a:gd name="T7" fmla="*/ 63 h 63"/>
                <a:gd name="T8" fmla="*/ 85 w 87"/>
                <a:gd name="T9" fmla="*/ 63 h 63"/>
                <a:gd name="T10" fmla="*/ 0 w 87"/>
                <a:gd name="T11" fmla="*/ 2 h 63"/>
                <a:gd name="T12" fmla="*/ 0 w 8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7" name="Freeform 387"/>
            <p:cNvSpPr>
              <a:spLocks/>
            </p:cNvSpPr>
            <p:nvPr/>
          </p:nvSpPr>
          <p:spPr bwMode="auto">
            <a:xfrm>
              <a:off x="3195935" y="3865039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6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2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Freeform 388"/>
            <p:cNvSpPr>
              <a:spLocks/>
            </p:cNvSpPr>
            <p:nvPr/>
          </p:nvSpPr>
          <p:spPr bwMode="auto">
            <a:xfrm>
              <a:off x="3388025" y="4003690"/>
              <a:ext cx="153094" cy="114099"/>
            </a:xfrm>
            <a:custGeom>
              <a:avLst/>
              <a:gdLst>
                <a:gd name="T0" fmla="*/ 0 w 106"/>
                <a:gd name="T1" fmla="*/ 0 h 79"/>
                <a:gd name="T2" fmla="*/ 2 w 106"/>
                <a:gd name="T3" fmla="*/ 0 h 79"/>
                <a:gd name="T4" fmla="*/ 106 w 106"/>
                <a:gd name="T5" fmla="*/ 76 h 79"/>
                <a:gd name="T6" fmla="*/ 106 w 106"/>
                <a:gd name="T7" fmla="*/ 79 h 79"/>
                <a:gd name="T8" fmla="*/ 103 w 106"/>
                <a:gd name="T9" fmla="*/ 79 h 79"/>
                <a:gd name="T10" fmla="*/ 0 w 106"/>
                <a:gd name="T11" fmla="*/ 3 h 79"/>
                <a:gd name="T12" fmla="*/ 0 w 106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9" name="Freeform 389"/>
            <p:cNvSpPr>
              <a:spLocks/>
            </p:cNvSpPr>
            <p:nvPr/>
          </p:nvSpPr>
          <p:spPr bwMode="auto">
            <a:xfrm>
              <a:off x="3536786" y="4113456"/>
              <a:ext cx="127097" cy="92434"/>
            </a:xfrm>
            <a:custGeom>
              <a:avLst/>
              <a:gdLst>
                <a:gd name="T0" fmla="*/ 0 w 88"/>
                <a:gd name="T1" fmla="*/ 0 h 64"/>
                <a:gd name="T2" fmla="*/ 3 w 88"/>
                <a:gd name="T3" fmla="*/ 0 h 64"/>
                <a:gd name="T4" fmla="*/ 88 w 88"/>
                <a:gd name="T5" fmla="*/ 61 h 64"/>
                <a:gd name="T6" fmla="*/ 88 w 88"/>
                <a:gd name="T7" fmla="*/ 64 h 64"/>
                <a:gd name="T8" fmla="*/ 85 w 88"/>
                <a:gd name="T9" fmla="*/ 64 h 64"/>
                <a:gd name="T10" fmla="*/ 0 w 88"/>
                <a:gd name="T11" fmla="*/ 3 h 64"/>
                <a:gd name="T12" fmla="*/ 0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0" name="Freeform 390"/>
            <p:cNvSpPr>
              <a:spLocks/>
            </p:cNvSpPr>
            <p:nvPr/>
          </p:nvSpPr>
          <p:spPr bwMode="auto">
            <a:xfrm>
              <a:off x="3659550" y="4201558"/>
              <a:ext cx="197868" cy="144429"/>
            </a:xfrm>
            <a:custGeom>
              <a:avLst/>
              <a:gdLst>
                <a:gd name="T0" fmla="*/ 0 w 137"/>
                <a:gd name="T1" fmla="*/ 0 h 100"/>
                <a:gd name="T2" fmla="*/ 3 w 137"/>
                <a:gd name="T3" fmla="*/ 0 h 100"/>
                <a:gd name="T4" fmla="*/ 137 w 137"/>
                <a:gd name="T5" fmla="*/ 98 h 100"/>
                <a:gd name="T6" fmla="*/ 137 w 137"/>
                <a:gd name="T7" fmla="*/ 100 h 100"/>
                <a:gd name="T8" fmla="*/ 134 w 137"/>
                <a:gd name="T9" fmla="*/ 100 h 100"/>
                <a:gd name="T10" fmla="*/ 0 w 137"/>
                <a:gd name="T11" fmla="*/ 3 h 100"/>
                <a:gd name="T12" fmla="*/ 0 w 137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1" name="Freeform 391"/>
            <p:cNvSpPr>
              <a:spLocks/>
            </p:cNvSpPr>
            <p:nvPr/>
          </p:nvSpPr>
          <p:spPr bwMode="auto">
            <a:xfrm>
              <a:off x="3853085" y="4343098"/>
              <a:ext cx="122765" cy="90990"/>
            </a:xfrm>
            <a:custGeom>
              <a:avLst/>
              <a:gdLst>
                <a:gd name="T0" fmla="*/ 0 w 85"/>
                <a:gd name="T1" fmla="*/ 0 h 63"/>
                <a:gd name="T2" fmla="*/ 3 w 85"/>
                <a:gd name="T3" fmla="*/ 0 h 63"/>
                <a:gd name="T4" fmla="*/ 85 w 85"/>
                <a:gd name="T5" fmla="*/ 60 h 63"/>
                <a:gd name="T6" fmla="*/ 85 w 85"/>
                <a:gd name="T7" fmla="*/ 63 h 63"/>
                <a:gd name="T8" fmla="*/ 82 w 85"/>
                <a:gd name="T9" fmla="*/ 63 h 63"/>
                <a:gd name="T10" fmla="*/ 0 w 85"/>
                <a:gd name="T11" fmla="*/ 2 h 63"/>
                <a:gd name="T12" fmla="*/ 0 w 85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2" name="Freeform 392"/>
            <p:cNvSpPr>
              <a:spLocks/>
            </p:cNvSpPr>
            <p:nvPr/>
          </p:nvSpPr>
          <p:spPr bwMode="auto">
            <a:xfrm>
              <a:off x="909630" y="3467861"/>
              <a:ext cx="122765" cy="20220"/>
            </a:xfrm>
            <a:custGeom>
              <a:avLst/>
              <a:gdLst>
                <a:gd name="T0" fmla="*/ 82 w 85"/>
                <a:gd name="T1" fmla="*/ 0 h 14"/>
                <a:gd name="T2" fmla="*/ 85 w 85"/>
                <a:gd name="T3" fmla="*/ 0 h 14"/>
                <a:gd name="T4" fmla="*/ 85 w 85"/>
                <a:gd name="T5" fmla="*/ 2 h 14"/>
                <a:gd name="T6" fmla="*/ 2 w 85"/>
                <a:gd name="T7" fmla="*/ 14 h 14"/>
                <a:gd name="T8" fmla="*/ 0 w 85"/>
                <a:gd name="T9" fmla="*/ 14 h 14"/>
                <a:gd name="T10" fmla="*/ 0 w 85"/>
                <a:gd name="T11" fmla="*/ 11 h 14"/>
                <a:gd name="T12" fmla="*/ 82 w 8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3" name="Freeform 393"/>
            <p:cNvSpPr>
              <a:spLocks/>
            </p:cNvSpPr>
            <p:nvPr/>
          </p:nvSpPr>
          <p:spPr bwMode="auto">
            <a:xfrm>
              <a:off x="1081501" y="3464972"/>
              <a:ext cx="25997" cy="5777"/>
            </a:xfrm>
            <a:custGeom>
              <a:avLst/>
              <a:gdLst>
                <a:gd name="T0" fmla="*/ 0 w 18"/>
                <a:gd name="T1" fmla="*/ 0 h 4"/>
                <a:gd name="T2" fmla="*/ 2 w 18"/>
                <a:gd name="T3" fmla="*/ 0 h 4"/>
                <a:gd name="T4" fmla="*/ 18 w 18"/>
                <a:gd name="T5" fmla="*/ 2 h 4"/>
                <a:gd name="T6" fmla="*/ 18 w 18"/>
                <a:gd name="T7" fmla="*/ 4 h 4"/>
                <a:gd name="T8" fmla="*/ 15 w 18"/>
                <a:gd name="T9" fmla="*/ 4 h 4"/>
                <a:gd name="T10" fmla="*/ 0 w 18"/>
                <a:gd name="T11" fmla="*/ 3 h 4"/>
                <a:gd name="T12" fmla="*/ 0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4" name="Freeform 394"/>
            <p:cNvSpPr>
              <a:spLocks/>
            </p:cNvSpPr>
            <p:nvPr/>
          </p:nvSpPr>
          <p:spPr bwMode="auto">
            <a:xfrm>
              <a:off x="1155159" y="3472193"/>
              <a:ext cx="92434" cy="12999"/>
            </a:xfrm>
            <a:custGeom>
              <a:avLst/>
              <a:gdLst>
                <a:gd name="T0" fmla="*/ 0 w 64"/>
                <a:gd name="T1" fmla="*/ 0 h 9"/>
                <a:gd name="T2" fmla="*/ 2 w 64"/>
                <a:gd name="T3" fmla="*/ 0 h 9"/>
                <a:gd name="T4" fmla="*/ 64 w 64"/>
                <a:gd name="T5" fmla="*/ 7 h 9"/>
                <a:gd name="T6" fmla="*/ 64 w 64"/>
                <a:gd name="T7" fmla="*/ 9 h 9"/>
                <a:gd name="T8" fmla="*/ 62 w 64"/>
                <a:gd name="T9" fmla="*/ 9 h 9"/>
                <a:gd name="T10" fmla="*/ 0 w 64"/>
                <a:gd name="T11" fmla="*/ 3 h 9"/>
                <a:gd name="T12" fmla="*/ 0 w 6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5" name="Freeform 395"/>
            <p:cNvSpPr>
              <a:spLocks/>
            </p:cNvSpPr>
            <p:nvPr/>
          </p:nvSpPr>
          <p:spPr bwMode="auto">
            <a:xfrm>
              <a:off x="1244705" y="3482303"/>
              <a:ext cx="33219" cy="10110"/>
            </a:xfrm>
            <a:custGeom>
              <a:avLst/>
              <a:gdLst>
                <a:gd name="T0" fmla="*/ 0 w 23"/>
                <a:gd name="T1" fmla="*/ 0 h 7"/>
                <a:gd name="T2" fmla="*/ 2 w 23"/>
                <a:gd name="T3" fmla="*/ 0 h 7"/>
                <a:gd name="T4" fmla="*/ 23 w 23"/>
                <a:gd name="T5" fmla="*/ 5 h 7"/>
                <a:gd name="T6" fmla="*/ 23 w 23"/>
                <a:gd name="T7" fmla="*/ 7 h 7"/>
                <a:gd name="T8" fmla="*/ 20 w 23"/>
                <a:gd name="T9" fmla="*/ 7 h 7"/>
                <a:gd name="T10" fmla="*/ 0 w 23"/>
                <a:gd name="T11" fmla="*/ 2 h 7"/>
                <a:gd name="T12" fmla="*/ 0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6" name="Freeform 396"/>
            <p:cNvSpPr>
              <a:spLocks/>
            </p:cNvSpPr>
            <p:nvPr/>
          </p:nvSpPr>
          <p:spPr bwMode="auto">
            <a:xfrm>
              <a:off x="1328473" y="3505412"/>
              <a:ext cx="25997" cy="8666"/>
            </a:xfrm>
            <a:custGeom>
              <a:avLst/>
              <a:gdLst>
                <a:gd name="T0" fmla="*/ 0 w 18"/>
                <a:gd name="T1" fmla="*/ 0 h 6"/>
                <a:gd name="T2" fmla="*/ 1 w 18"/>
                <a:gd name="T3" fmla="*/ 0 h 6"/>
                <a:gd name="T4" fmla="*/ 18 w 18"/>
                <a:gd name="T5" fmla="*/ 4 h 6"/>
                <a:gd name="T6" fmla="*/ 18 w 18"/>
                <a:gd name="T7" fmla="*/ 6 h 6"/>
                <a:gd name="T8" fmla="*/ 16 w 18"/>
                <a:gd name="T9" fmla="*/ 6 h 6"/>
                <a:gd name="T10" fmla="*/ 0 w 18"/>
                <a:gd name="T11" fmla="*/ 1 h 6"/>
                <a:gd name="T12" fmla="*/ 0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7" name="Freeform 397"/>
            <p:cNvSpPr>
              <a:spLocks/>
            </p:cNvSpPr>
            <p:nvPr/>
          </p:nvSpPr>
          <p:spPr bwMode="auto">
            <a:xfrm>
              <a:off x="1402132" y="3524187"/>
              <a:ext cx="40440" cy="17331"/>
            </a:xfrm>
            <a:custGeom>
              <a:avLst/>
              <a:gdLst>
                <a:gd name="T0" fmla="*/ 0 w 28"/>
                <a:gd name="T1" fmla="*/ 0 h 12"/>
                <a:gd name="T2" fmla="*/ 1 w 28"/>
                <a:gd name="T3" fmla="*/ 0 h 12"/>
                <a:gd name="T4" fmla="*/ 28 w 28"/>
                <a:gd name="T5" fmla="*/ 9 h 12"/>
                <a:gd name="T6" fmla="*/ 28 w 28"/>
                <a:gd name="T7" fmla="*/ 12 h 12"/>
                <a:gd name="T8" fmla="*/ 25 w 28"/>
                <a:gd name="T9" fmla="*/ 12 h 12"/>
                <a:gd name="T10" fmla="*/ 0 w 28"/>
                <a:gd name="T11" fmla="*/ 3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8" name="Freeform 398"/>
            <p:cNvSpPr>
              <a:spLocks/>
            </p:cNvSpPr>
            <p:nvPr/>
          </p:nvSpPr>
          <p:spPr bwMode="auto">
            <a:xfrm>
              <a:off x="1438239" y="3537186"/>
              <a:ext cx="89546" cy="37551"/>
            </a:xfrm>
            <a:custGeom>
              <a:avLst/>
              <a:gdLst>
                <a:gd name="T0" fmla="*/ 0 w 62"/>
                <a:gd name="T1" fmla="*/ 0 h 26"/>
                <a:gd name="T2" fmla="*/ 3 w 62"/>
                <a:gd name="T3" fmla="*/ 0 h 26"/>
                <a:gd name="T4" fmla="*/ 62 w 62"/>
                <a:gd name="T5" fmla="*/ 24 h 26"/>
                <a:gd name="T6" fmla="*/ 62 w 62"/>
                <a:gd name="T7" fmla="*/ 26 h 26"/>
                <a:gd name="T8" fmla="*/ 59 w 62"/>
                <a:gd name="T9" fmla="*/ 26 h 26"/>
                <a:gd name="T10" fmla="*/ 0 w 62"/>
                <a:gd name="T11" fmla="*/ 3 h 26"/>
                <a:gd name="T12" fmla="*/ 0 w 62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9" name="Freeform 399"/>
            <p:cNvSpPr>
              <a:spLocks/>
            </p:cNvSpPr>
            <p:nvPr/>
          </p:nvSpPr>
          <p:spPr bwMode="auto">
            <a:xfrm>
              <a:off x="1575447" y="3593513"/>
              <a:ext cx="25997" cy="12999"/>
            </a:xfrm>
            <a:custGeom>
              <a:avLst/>
              <a:gdLst>
                <a:gd name="T0" fmla="*/ 0 w 18"/>
                <a:gd name="T1" fmla="*/ 0 h 9"/>
                <a:gd name="T2" fmla="*/ 2 w 18"/>
                <a:gd name="T3" fmla="*/ 0 h 9"/>
                <a:gd name="T4" fmla="*/ 18 w 18"/>
                <a:gd name="T5" fmla="*/ 6 h 9"/>
                <a:gd name="T6" fmla="*/ 18 w 18"/>
                <a:gd name="T7" fmla="*/ 9 h 9"/>
                <a:gd name="T8" fmla="*/ 15 w 18"/>
                <a:gd name="T9" fmla="*/ 9 h 9"/>
                <a:gd name="T10" fmla="*/ 0 w 18"/>
                <a:gd name="T11" fmla="*/ 2 h 9"/>
                <a:gd name="T12" fmla="*/ 0 w 1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0" name="Freeform 400"/>
            <p:cNvSpPr>
              <a:spLocks/>
            </p:cNvSpPr>
            <p:nvPr/>
          </p:nvSpPr>
          <p:spPr bwMode="auto">
            <a:xfrm>
              <a:off x="1646216" y="3623844"/>
              <a:ext cx="47662" cy="24553"/>
            </a:xfrm>
            <a:custGeom>
              <a:avLst/>
              <a:gdLst>
                <a:gd name="T0" fmla="*/ 0 w 33"/>
                <a:gd name="T1" fmla="*/ 0 h 17"/>
                <a:gd name="T2" fmla="*/ 3 w 33"/>
                <a:gd name="T3" fmla="*/ 0 h 17"/>
                <a:gd name="T4" fmla="*/ 33 w 33"/>
                <a:gd name="T5" fmla="*/ 15 h 17"/>
                <a:gd name="T6" fmla="*/ 33 w 33"/>
                <a:gd name="T7" fmla="*/ 17 h 17"/>
                <a:gd name="T8" fmla="*/ 31 w 33"/>
                <a:gd name="T9" fmla="*/ 17 h 17"/>
                <a:gd name="T10" fmla="*/ 0 w 33"/>
                <a:gd name="T11" fmla="*/ 4 h 17"/>
                <a:gd name="T12" fmla="*/ 0 w 3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1" name="Freeform 401"/>
            <p:cNvSpPr>
              <a:spLocks/>
            </p:cNvSpPr>
            <p:nvPr/>
          </p:nvSpPr>
          <p:spPr bwMode="auto">
            <a:xfrm>
              <a:off x="1690989" y="3645507"/>
              <a:ext cx="23109" cy="14443"/>
            </a:xfrm>
            <a:custGeom>
              <a:avLst/>
              <a:gdLst>
                <a:gd name="T0" fmla="*/ 0 w 16"/>
                <a:gd name="T1" fmla="*/ 0 h 10"/>
                <a:gd name="T2" fmla="*/ 2 w 16"/>
                <a:gd name="T3" fmla="*/ 0 h 10"/>
                <a:gd name="T4" fmla="*/ 16 w 16"/>
                <a:gd name="T5" fmla="*/ 7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2" name="Freeform 402"/>
            <p:cNvSpPr>
              <a:spLocks/>
            </p:cNvSpPr>
            <p:nvPr/>
          </p:nvSpPr>
          <p:spPr bwMode="auto">
            <a:xfrm>
              <a:off x="1711209" y="3655618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7 h 10"/>
                <a:gd name="T6" fmla="*/ 17 w 17"/>
                <a:gd name="T7" fmla="*/ 10 h 10"/>
                <a:gd name="T8" fmla="*/ 13 w 17"/>
                <a:gd name="T9" fmla="*/ 10 h 10"/>
                <a:gd name="T10" fmla="*/ 0 w 17"/>
                <a:gd name="T11" fmla="*/ 3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3" name="Freeform 403"/>
            <p:cNvSpPr>
              <a:spLocks/>
            </p:cNvSpPr>
            <p:nvPr/>
          </p:nvSpPr>
          <p:spPr bwMode="auto">
            <a:xfrm>
              <a:off x="1729985" y="3665727"/>
              <a:ext cx="43329" cy="24553"/>
            </a:xfrm>
            <a:custGeom>
              <a:avLst/>
              <a:gdLst>
                <a:gd name="T0" fmla="*/ 0 w 30"/>
                <a:gd name="T1" fmla="*/ 0 h 17"/>
                <a:gd name="T2" fmla="*/ 4 w 30"/>
                <a:gd name="T3" fmla="*/ 0 h 17"/>
                <a:gd name="T4" fmla="*/ 30 w 30"/>
                <a:gd name="T5" fmla="*/ 13 h 17"/>
                <a:gd name="T6" fmla="*/ 30 w 30"/>
                <a:gd name="T7" fmla="*/ 17 h 17"/>
                <a:gd name="T8" fmla="*/ 28 w 30"/>
                <a:gd name="T9" fmla="*/ 17 h 17"/>
                <a:gd name="T10" fmla="*/ 0 w 30"/>
                <a:gd name="T11" fmla="*/ 3 h 17"/>
                <a:gd name="T12" fmla="*/ 0 w 3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4" name="Freeform 404"/>
            <p:cNvSpPr>
              <a:spLocks/>
            </p:cNvSpPr>
            <p:nvPr/>
          </p:nvSpPr>
          <p:spPr bwMode="auto">
            <a:xfrm>
              <a:off x="1819530" y="3711944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5" name="Freeform 405"/>
            <p:cNvSpPr>
              <a:spLocks/>
            </p:cNvSpPr>
            <p:nvPr/>
          </p:nvSpPr>
          <p:spPr bwMode="auto">
            <a:xfrm>
              <a:off x="1893189" y="3752385"/>
              <a:ext cx="30330" cy="18776"/>
            </a:xfrm>
            <a:custGeom>
              <a:avLst/>
              <a:gdLst>
                <a:gd name="T0" fmla="*/ 0 w 21"/>
                <a:gd name="T1" fmla="*/ 0 h 13"/>
                <a:gd name="T2" fmla="*/ 2 w 21"/>
                <a:gd name="T3" fmla="*/ 0 h 13"/>
                <a:gd name="T4" fmla="*/ 21 w 21"/>
                <a:gd name="T5" fmla="*/ 9 h 13"/>
                <a:gd name="T6" fmla="*/ 21 w 21"/>
                <a:gd name="T7" fmla="*/ 13 h 13"/>
                <a:gd name="T8" fmla="*/ 18 w 21"/>
                <a:gd name="T9" fmla="*/ 13 h 13"/>
                <a:gd name="T10" fmla="*/ 0 w 21"/>
                <a:gd name="T11" fmla="*/ 3 h 13"/>
                <a:gd name="T12" fmla="*/ 0 w 2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6" name="Freeform 406"/>
            <p:cNvSpPr>
              <a:spLocks/>
            </p:cNvSpPr>
            <p:nvPr/>
          </p:nvSpPr>
          <p:spPr bwMode="auto">
            <a:xfrm>
              <a:off x="1919187" y="3765384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3 w 52"/>
                <a:gd name="T3" fmla="*/ 0 h 34"/>
                <a:gd name="T4" fmla="*/ 52 w 52"/>
                <a:gd name="T5" fmla="*/ 30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4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7" name="Freeform 408"/>
            <p:cNvSpPr>
              <a:spLocks/>
            </p:cNvSpPr>
            <p:nvPr/>
          </p:nvSpPr>
          <p:spPr bwMode="auto">
            <a:xfrm>
              <a:off x="1991401" y="3808711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7 w 18"/>
                <a:gd name="T9" fmla="*/ 14 h 14"/>
                <a:gd name="T10" fmla="*/ 0 w 18"/>
                <a:gd name="T11" fmla="*/ 4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8" name="Freeform 409"/>
            <p:cNvSpPr>
              <a:spLocks/>
            </p:cNvSpPr>
            <p:nvPr/>
          </p:nvSpPr>
          <p:spPr bwMode="auto">
            <a:xfrm>
              <a:off x="2067947" y="3854928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9" name="Freeform 410"/>
            <p:cNvSpPr>
              <a:spLocks/>
            </p:cNvSpPr>
            <p:nvPr/>
          </p:nvSpPr>
          <p:spPr bwMode="auto">
            <a:xfrm>
              <a:off x="2138718" y="3898257"/>
              <a:ext cx="10110" cy="7222"/>
            </a:xfrm>
            <a:custGeom>
              <a:avLst/>
              <a:gdLst>
                <a:gd name="T0" fmla="*/ 0 w 7"/>
                <a:gd name="T1" fmla="*/ 0 h 5"/>
                <a:gd name="T2" fmla="*/ 4 w 7"/>
                <a:gd name="T3" fmla="*/ 0 h 5"/>
                <a:gd name="T4" fmla="*/ 7 w 7"/>
                <a:gd name="T5" fmla="*/ 3 h 5"/>
                <a:gd name="T6" fmla="*/ 7 w 7"/>
                <a:gd name="T7" fmla="*/ 5 h 5"/>
                <a:gd name="T8" fmla="*/ 5 w 7"/>
                <a:gd name="T9" fmla="*/ 5 h 5"/>
                <a:gd name="T10" fmla="*/ 0 w 7"/>
                <a:gd name="T11" fmla="*/ 3 h 5"/>
                <a:gd name="T12" fmla="*/ 0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0" name="Freeform 411"/>
            <p:cNvSpPr>
              <a:spLocks/>
            </p:cNvSpPr>
            <p:nvPr/>
          </p:nvSpPr>
          <p:spPr bwMode="auto">
            <a:xfrm>
              <a:off x="2145939" y="3902590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2 w 52"/>
                <a:gd name="T3" fmla="*/ 0 h 34"/>
                <a:gd name="T4" fmla="*/ 52 w 52"/>
                <a:gd name="T5" fmla="*/ 32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2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1" name="Freeform 412"/>
            <p:cNvSpPr>
              <a:spLocks/>
            </p:cNvSpPr>
            <p:nvPr/>
          </p:nvSpPr>
          <p:spPr bwMode="auto">
            <a:xfrm>
              <a:off x="2218153" y="3948807"/>
              <a:ext cx="40440" cy="27442"/>
            </a:xfrm>
            <a:custGeom>
              <a:avLst/>
              <a:gdLst>
                <a:gd name="T0" fmla="*/ 0 w 28"/>
                <a:gd name="T1" fmla="*/ 0 h 19"/>
                <a:gd name="T2" fmla="*/ 2 w 28"/>
                <a:gd name="T3" fmla="*/ 0 h 19"/>
                <a:gd name="T4" fmla="*/ 28 w 28"/>
                <a:gd name="T5" fmla="*/ 16 h 19"/>
                <a:gd name="T6" fmla="*/ 28 w 28"/>
                <a:gd name="T7" fmla="*/ 19 h 19"/>
                <a:gd name="T8" fmla="*/ 26 w 28"/>
                <a:gd name="T9" fmla="*/ 19 h 19"/>
                <a:gd name="T10" fmla="*/ 0 w 28"/>
                <a:gd name="T11" fmla="*/ 2 h 19"/>
                <a:gd name="T12" fmla="*/ 0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2" name="Freeform 413"/>
            <p:cNvSpPr>
              <a:spLocks/>
            </p:cNvSpPr>
            <p:nvPr/>
          </p:nvSpPr>
          <p:spPr bwMode="auto">
            <a:xfrm>
              <a:off x="2313476" y="4010911"/>
              <a:ext cx="25997" cy="18776"/>
            </a:xfrm>
            <a:custGeom>
              <a:avLst/>
              <a:gdLst>
                <a:gd name="T0" fmla="*/ 0 w 18"/>
                <a:gd name="T1" fmla="*/ 0 h 13"/>
                <a:gd name="T2" fmla="*/ 2 w 18"/>
                <a:gd name="T3" fmla="*/ 0 h 13"/>
                <a:gd name="T4" fmla="*/ 18 w 18"/>
                <a:gd name="T5" fmla="*/ 11 h 13"/>
                <a:gd name="T6" fmla="*/ 18 w 18"/>
                <a:gd name="T7" fmla="*/ 13 h 13"/>
                <a:gd name="T8" fmla="*/ 16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3" name="Freeform 414"/>
            <p:cNvSpPr>
              <a:spLocks/>
            </p:cNvSpPr>
            <p:nvPr/>
          </p:nvSpPr>
          <p:spPr bwMode="auto">
            <a:xfrm>
              <a:off x="2385690" y="4057128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1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48 w 52"/>
                <a:gd name="T9" fmla="*/ 35 h 35"/>
                <a:gd name="T10" fmla="*/ 0 w 52"/>
                <a:gd name="T11" fmla="*/ 3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4" name="Freeform 415"/>
            <p:cNvSpPr>
              <a:spLocks/>
            </p:cNvSpPr>
            <p:nvPr/>
          </p:nvSpPr>
          <p:spPr bwMode="auto">
            <a:xfrm>
              <a:off x="2455016" y="4103346"/>
              <a:ext cx="53439" cy="36108"/>
            </a:xfrm>
            <a:custGeom>
              <a:avLst/>
              <a:gdLst>
                <a:gd name="T0" fmla="*/ 0 w 37"/>
                <a:gd name="T1" fmla="*/ 0 h 25"/>
                <a:gd name="T2" fmla="*/ 4 w 37"/>
                <a:gd name="T3" fmla="*/ 0 h 25"/>
                <a:gd name="T4" fmla="*/ 37 w 37"/>
                <a:gd name="T5" fmla="*/ 22 h 25"/>
                <a:gd name="T6" fmla="*/ 37 w 37"/>
                <a:gd name="T7" fmla="*/ 25 h 25"/>
                <a:gd name="T8" fmla="*/ 34 w 37"/>
                <a:gd name="T9" fmla="*/ 25 h 25"/>
                <a:gd name="T10" fmla="*/ 0 w 37"/>
                <a:gd name="T11" fmla="*/ 3 h 25"/>
                <a:gd name="T12" fmla="*/ 0 w 37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5" name="Freeform 416"/>
            <p:cNvSpPr>
              <a:spLocks/>
            </p:cNvSpPr>
            <p:nvPr/>
          </p:nvSpPr>
          <p:spPr bwMode="auto">
            <a:xfrm>
              <a:off x="2556116" y="4169783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6" name="Freeform 417"/>
            <p:cNvSpPr>
              <a:spLocks/>
            </p:cNvSpPr>
            <p:nvPr/>
          </p:nvSpPr>
          <p:spPr bwMode="auto">
            <a:xfrm>
              <a:off x="2631219" y="4223222"/>
              <a:ext cx="121320" cy="82325"/>
            </a:xfrm>
            <a:custGeom>
              <a:avLst/>
              <a:gdLst>
                <a:gd name="T0" fmla="*/ 0 w 84"/>
                <a:gd name="T1" fmla="*/ 0 h 57"/>
                <a:gd name="T2" fmla="*/ 4 w 84"/>
                <a:gd name="T3" fmla="*/ 0 h 57"/>
                <a:gd name="T4" fmla="*/ 84 w 84"/>
                <a:gd name="T5" fmla="*/ 54 h 57"/>
                <a:gd name="T6" fmla="*/ 84 w 84"/>
                <a:gd name="T7" fmla="*/ 57 h 57"/>
                <a:gd name="T8" fmla="*/ 81 w 84"/>
                <a:gd name="T9" fmla="*/ 57 h 57"/>
                <a:gd name="T10" fmla="*/ 0 w 84"/>
                <a:gd name="T11" fmla="*/ 2 h 57"/>
                <a:gd name="T12" fmla="*/ 0 w 8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7" name="Freeform 418"/>
            <p:cNvSpPr>
              <a:spLocks/>
            </p:cNvSpPr>
            <p:nvPr/>
          </p:nvSpPr>
          <p:spPr bwMode="auto">
            <a:xfrm>
              <a:off x="2801645" y="4337320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3 w 18"/>
                <a:gd name="T3" fmla="*/ 0 h 15"/>
                <a:gd name="T4" fmla="*/ 18 w 18"/>
                <a:gd name="T5" fmla="*/ 13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4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8" name="Freeform 419"/>
            <p:cNvSpPr>
              <a:spLocks/>
            </p:cNvSpPr>
            <p:nvPr/>
          </p:nvSpPr>
          <p:spPr bwMode="auto">
            <a:xfrm>
              <a:off x="2878192" y="4392203"/>
              <a:ext cx="49106" cy="36108"/>
            </a:xfrm>
            <a:custGeom>
              <a:avLst/>
              <a:gdLst>
                <a:gd name="T0" fmla="*/ 0 w 34"/>
                <a:gd name="T1" fmla="*/ 0 h 25"/>
                <a:gd name="T2" fmla="*/ 3 w 34"/>
                <a:gd name="T3" fmla="*/ 0 h 25"/>
                <a:gd name="T4" fmla="*/ 34 w 34"/>
                <a:gd name="T5" fmla="*/ 22 h 25"/>
                <a:gd name="T6" fmla="*/ 34 w 34"/>
                <a:gd name="T7" fmla="*/ 25 h 25"/>
                <a:gd name="T8" fmla="*/ 31 w 34"/>
                <a:gd name="T9" fmla="*/ 25 h 25"/>
                <a:gd name="T10" fmla="*/ 0 w 34"/>
                <a:gd name="T11" fmla="*/ 4 h 25"/>
                <a:gd name="T12" fmla="*/ 0 w 34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9" name="Freeform 420"/>
            <p:cNvSpPr>
              <a:spLocks/>
            </p:cNvSpPr>
            <p:nvPr/>
          </p:nvSpPr>
          <p:spPr bwMode="auto">
            <a:xfrm>
              <a:off x="2922965" y="4423977"/>
              <a:ext cx="10110" cy="10110"/>
            </a:xfrm>
            <a:custGeom>
              <a:avLst/>
              <a:gdLst>
                <a:gd name="T0" fmla="*/ 0 w 7"/>
                <a:gd name="T1" fmla="*/ 0 h 7"/>
                <a:gd name="T2" fmla="*/ 3 w 7"/>
                <a:gd name="T3" fmla="*/ 0 h 7"/>
                <a:gd name="T4" fmla="*/ 7 w 7"/>
                <a:gd name="T5" fmla="*/ 4 h 7"/>
                <a:gd name="T6" fmla="*/ 7 w 7"/>
                <a:gd name="T7" fmla="*/ 7 h 7"/>
                <a:gd name="T8" fmla="*/ 5 w 7"/>
                <a:gd name="T9" fmla="*/ 7 h 7"/>
                <a:gd name="T10" fmla="*/ 0 w 7"/>
                <a:gd name="T11" fmla="*/ 3 h 7"/>
                <a:gd name="T12" fmla="*/ 0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0" name="Line 421"/>
            <p:cNvSpPr>
              <a:spLocks noChangeShapeType="1"/>
            </p:cNvSpPr>
            <p:nvPr/>
          </p:nvSpPr>
          <p:spPr bwMode="auto">
            <a:xfrm>
              <a:off x="1061281" y="345775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1" name="Line 422"/>
            <p:cNvSpPr>
              <a:spLocks noChangeShapeType="1"/>
            </p:cNvSpPr>
            <p:nvPr/>
          </p:nvSpPr>
          <p:spPr bwMode="auto">
            <a:xfrm>
              <a:off x="1046838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2" name="Line 423"/>
            <p:cNvSpPr>
              <a:spLocks noChangeShapeType="1"/>
            </p:cNvSpPr>
            <p:nvPr/>
          </p:nvSpPr>
          <p:spPr bwMode="auto">
            <a:xfrm>
              <a:off x="1061281" y="3515522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3" name="Line 424"/>
            <p:cNvSpPr>
              <a:spLocks noChangeShapeType="1"/>
            </p:cNvSpPr>
            <p:nvPr/>
          </p:nvSpPr>
          <p:spPr bwMode="auto">
            <a:xfrm>
              <a:off x="1046838" y="3587736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4" name="Line 425"/>
            <p:cNvSpPr>
              <a:spLocks noChangeShapeType="1"/>
            </p:cNvSpPr>
            <p:nvPr/>
          </p:nvSpPr>
          <p:spPr bwMode="auto">
            <a:xfrm>
              <a:off x="1247593" y="3411533"/>
              <a:ext cx="0" cy="5343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5" name="Line 426"/>
            <p:cNvSpPr>
              <a:spLocks noChangeShapeType="1"/>
            </p:cNvSpPr>
            <p:nvPr/>
          </p:nvSpPr>
          <p:spPr bwMode="auto">
            <a:xfrm>
              <a:off x="1231707" y="341153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6" name="Line 427"/>
            <p:cNvSpPr>
              <a:spLocks noChangeShapeType="1"/>
            </p:cNvSpPr>
            <p:nvPr/>
          </p:nvSpPr>
          <p:spPr bwMode="auto">
            <a:xfrm>
              <a:off x="1247593" y="3462083"/>
              <a:ext cx="0" cy="7077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7" name="Line 428"/>
            <p:cNvSpPr>
              <a:spLocks noChangeShapeType="1"/>
            </p:cNvSpPr>
            <p:nvPr/>
          </p:nvSpPr>
          <p:spPr bwMode="auto">
            <a:xfrm>
              <a:off x="1231707" y="353140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8" name="Line 429"/>
            <p:cNvSpPr>
              <a:spLocks noChangeShapeType="1"/>
            </p:cNvSpPr>
            <p:nvPr/>
          </p:nvSpPr>
          <p:spPr bwMode="auto">
            <a:xfrm>
              <a:off x="1439684" y="3378314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9" name="Line 430"/>
            <p:cNvSpPr>
              <a:spLocks noChangeShapeType="1"/>
            </p:cNvSpPr>
            <p:nvPr/>
          </p:nvSpPr>
          <p:spPr bwMode="auto">
            <a:xfrm>
              <a:off x="1423796" y="337831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0" name="Line 431"/>
            <p:cNvSpPr>
              <a:spLocks noChangeShapeType="1"/>
            </p:cNvSpPr>
            <p:nvPr/>
          </p:nvSpPr>
          <p:spPr bwMode="auto">
            <a:xfrm>
              <a:off x="1439684" y="3424531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1" name="Line 432"/>
            <p:cNvSpPr>
              <a:spLocks noChangeShapeType="1"/>
            </p:cNvSpPr>
            <p:nvPr/>
          </p:nvSpPr>
          <p:spPr bwMode="auto">
            <a:xfrm>
              <a:off x="1423796" y="348230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2" name="Line 433"/>
            <p:cNvSpPr>
              <a:spLocks noChangeShapeType="1"/>
            </p:cNvSpPr>
            <p:nvPr/>
          </p:nvSpPr>
          <p:spPr bwMode="auto">
            <a:xfrm>
              <a:off x="1771869" y="3360983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3" name="Line 434"/>
            <p:cNvSpPr>
              <a:spLocks noChangeShapeType="1"/>
            </p:cNvSpPr>
            <p:nvPr/>
          </p:nvSpPr>
          <p:spPr bwMode="auto">
            <a:xfrm>
              <a:off x="1757427" y="3360983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4" name="Line 435"/>
            <p:cNvSpPr>
              <a:spLocks noChangeShapeType="1"/>
            </p:cNvSpPr>
            <p:nvPr/>
          </p:nvSpPr>
          <p:spPr bwMode="auto">
            <a:xfrm>
              <a:off x="1771869" y="3401423"/>
              <a:ext cx="0" cy="5777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5" name="Line 436"/>
            <p:cNvSpPr>
              <a:spLocks noChangeShapeType="1"/>
            </p:cNvSpPr>
            <p:nvPr/>
          </p:nvSpPr>
          <p:spPr bwMode="auto">
            <a:xfrm>
              <a:off x="1757427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6" name="Line 437"/>
            <p:cNvSpPr>
              <a:spLocks noChangeShapeType="1"/>
            </p:cNvSpPr>
            <p:nvPr/>
          </p:nvSpPr>
          <p:spPr bwMode="auto">
            <a:xfrm>
              <a:off x="1922075" y="3375425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" name="Line 438"/>
            <p:cNvSpPr>
              <a:spLocks noChangeShapeType="1"/>
            </p:cNvSpPr>
            <p:nvPr/>
          </p:nvSpPr>
          <p:spPr bwMode="auto">
            <a:xfrm>
              <a:off x="1904744" y="337687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8" name="Line 439"/>
            <p:cNvSpPr>
              <a:spLocks noChangeShapeType="1"/>
            </p:cNvSpPr>
            <p:nvPr/>
          </p:nvSpPr>
          <p:spPr bwMode="auto">
            <a:xfrm>
              <a:off x="1922075" y="3420199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9" name="Line 440"/>
            <p:cNvSpPr>
              <a:spLocks noChangeShapeType="1"/>
            </p:cNvSpPr>
            <p:nvPr/>
          </p:nvSpPr>
          <p:spPr bwMode="auto">
            <a:xfrm>
              <a:off x="1904744" y="34765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0" name="Line 441"/>
            <p:cNvSpPr>
              <a:spLocks noChangeShapeType="1"/>
            </p:cNvSpPr>
            <p:nvPr/>
          </p:nvSpPr>
          <p:spPr bwMode="auto">
            <a:xfrm>
              <a:off x="2092501" y="3431753"/>
              <a:ext cx="0" cy="1733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1" name="Line 442"/>
            <p:cNvSpPr>
              <a:spLocks noChangeShapeType="1"/>
            </p:cNvSpPr>
            <p:nvPr/>
          </p:nvSpPr>
          <p:spPr bwMode="auto">
            <a:xfrm>
              <a:off x="2076613" y="343175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2" name="Line 443"/>
            <p:cNvSpPr>
              <a:spLocks noChangeShapeType="1"/>
            </p:cNvSpPr>
            <p:nvPr/>
          </p:nvSpPr>
          <p:spPr bwMode="auto">
            <a:xfrm>
              <a:off x="2092501" y="3447640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3" name="Line 444"/>
            <p:cNvSpPr>
              <a:spLocks noChangeShapeType="1"/>
            </p:cNvSpPr>
            <p:nvPr/>
          </p:nvSpPr>
          <p:spPr bwMode="auto">
            <a:xfrm>
              <a:off x="2076613" y="3470748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4" name="Line 445"/>
            <p:cNvSpPr>
              <a:spLocks noChangeShapeType="1"/>
            </p:cNvSpPr>
            <p:nvPr/>
          </p:nvSpPr>
          <p:spPr bwMode="auto">
            <a:xfrm>
              <a:off x="2309144" y="3373982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5" name="Line 446"/>
            <p:cNvSpPr>
              <a:spLocks noChangeShapeType="1"/>
            </p:cNvSpPr>
            <p:nvPr/>
          </p:nvSpPr>
          <p:spPr bwMode="auto">
            <a:xfrm>
              <a:off x="2291812" y="33754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6" name="Line 447"/>
            <p:cNvSpPr>
              <a:spLocks noChangeShapeType="1"/>
            </p:cNvSpPr>
            <p:nvPr/>
          </p:nvSpPr>
          <p:spPr bwMode="auto">
            <a:xfrm>
              <a:off x="2309144" y="3395645"/>
              <a:ext cx="0" cy="2455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7" name="Line 448"/>
            <p:cNvSpPr>
              <a:spLocks noChangeShapeType="1"/>
            </p:cNvSpPr>
            <p:nvPr/>
          </p:nvSpPr>
          <p:spPr bwMode="auto">
            <a:xfrm>
              <a:off x="2291812" y="341875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8" name="Line 449"/>
            <p:cNvSpPr>
              <a:spLocks noChangeShapeType="1"/>
            </p:cNvSpPr>
            <p:nvPr/>
          </p:nvSpPr>
          <p:spPr bwMode="auto">
            <a:xfrm>
              <a:off x="2730875" y="3199222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9" name="Line 450"/>
            <p:cNvSpPr>
              <a:spLocks noChangeShapeType="1"/>
            </p:cNvSpPr>
            <p:nvPr/>
          </p:nvSpPr>
          <p:spPr bwMode="auto">
            <a:xfrm>
              <a:off x="2716432" y="3199222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0" name="Line 451"/>
            <p:cNvSpPr>
              <a:spLocks noChangeShapeType="1"/>
            </p:cNvSpPr>
            <p:nvPr/>
          </p:nvSpPr>
          <p:spPr bwMode="auto">
            <a:xfrm>
              <a:off x="2730875" y="324544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1" name="Line 452"/>
            <p:cNvSpPr>
              <a:spLocks noChangeShapeType="1"/>
            </p:cNvSpPr>
            <p:nvPr/>
          </p:nvSpPr>
          <p:spPr bwMode="auto">
            <a:xfrm>
              <a:off x="2716432" y="3303211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2" name="Line 453"/>
            <p:cNvSpPr>
              <a:spLocks noChangeShapeType="1"/>
            </p:cNvSpPr>
            <p:nvPr/>
          </p:nvSpPr>
          <p:spPr bwMode="auto">
            <a:xfrm>
              <a:off x="3048618" y="3027353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3" name="Line 454"/>
            <p:cNvSpPr>
              <a:spLocks noChangeShapeType="1"/>
            </p:cNvSpPr>
            <p:nvPr/>
          </p:nvSpPr>
          <p:spPr bwMode="auto">
            <a:xfrm>
              <a:off x="3028398" y="3027353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4" name="Line 455"/>
            <p:cNvSpPr>
              <a:spLocks noChangeShapeType="1"/>
            </p:cNvSpPr>
            <p:nvPr/>
          </p:nvSpPr>
          <p:spPr bwMode="auto">
            <a:xfrm>
              <a:off x="3048618" y="3098122"/>
              <a:ext cx="0" cy="1025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5" name="Line 456"/>
            <p:cNvSpPr>
              <a:spLocks noChangeShapeType="1"/>
            </p:cNvSpPr>
            <p:nvPr/>
          </p:nvSpPr>
          <p:spPr bwMode="auto">
            <a:xfrm>
              <a:off x="3028398" y="3199222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6" name="Line 457"/>
            <p:cNvSpPr>
              <a:spLocks noChangeShapeType="1"/>
            </p:cNvSpPr>
            <p:nvPr/>
          </p:nvSpPr>
          <p:spPr bwMode="auto">
            <a:xfrm>
              <a:off x="5017179" y="2336984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7" name="Line 458"/>
            <p:cNvSpPr>
              <a:spLocks noChangeShapeType="1"/>
            </p:cNvSpPr>
            <p:nvPr/>
          </p:nvSpPr>
          <p:spPr bwMode="auto">
            <a:xfrm>
              <a:off x="5001292" y="233842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8" name="Line 459"/>
            <p:cNvSpPr>
              <a:spLocks noChangeShapeType="1"/>
            </p:cNvSpPr>
            <p:nvPr/>
          </p:nvSpPr>
          <p:spPr bwMode="auto">
            <a:xfrm>
              <a:off x="5017179" y="2400533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9" name="Line 460"/>
            <p:cNvSpPr>
              <a:spLocks noChangeShapeType="1"/>
            </p:cNvSpPr>
            <p:nvPr/>
          </p:nvSpPr>
          <p:spPr bwMode="auto">
            <a:xfrm>
              <a:off x="5001292" y="2488634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0" name="Line 461"/>
            <p:cNvSpPr>
              <a:spLocks noChangeShapeType="1"/>
            </p:cNvSpPr>
            <p:nvPr/>
          </p:nvSpPr>
          <p:spPr bwMode="auto">
            <a:xfrm>
              <a:off x="5444687" y="25492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1" name="Line 462"/>
            <p:cNvSpPr>
              <a:spLocks noChangeShapeType="1"/>
            </p:cNvSpPr>
            <p:nvPr/>
          </p:nvSpPr>
          <p:spPr bwMode="auto">
            <a:xfrm>
              <a:off x="5430245" y="25492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2" name="Line 463"/>
            <p:cNvSpPr>
              <a:spLocks noChangeShapeType="1"/>
            </p:cNvSpPr>
            <p:nvPr/>
          </p:nvSpPr>
          <p:spPr bwMode="auto">
            <a:xfrm>
              <a:off x="5444687" y="2631618"/>
              <a:ext cx="0" cy="1299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3" name="Line 464"/>
            <p:cNvSpPr>
              <a:spLocks noChangeShapeType="1"/>
            </p:cNvSpPr>
            <p:nvPr/>
          </p:nvSpPr>
          <p:spPr bwMode="auto">
            <a:xfrm>
              <a:off x="5430245" y="2760159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4" name="Freeform 465"/>
            <p:cNvSpPr>
              <a:spLocks/>
            </p:cNvSpPr>
            <p:nvPr/>
          </p:nvSpPr>
          <p:spPr bwMode="auto">
            <a:xfrm>
              <a:off x="1059836" y="3462083"/>
              <a:ext cx="187757" cy="54883"/>
            </a:xfrm>
            <a:custGeom>
              <a:avLst/>
              <a:gdLst>
                <a:gd name="T0" fmla="*/ 129 w 130"/>
                <a:gd name="T1" fmla="*/ 0 h 38"/>
                <a:gd name="T2" fmla="*/ 130 w 130"/>
                <a:gd name="T3" fmla="*/ 0 h 38"/>
                <a:gd name="T4" fmla="*/ 130 w 130"/>
                <a:gd name="T5" fmla="*/ 2 h 38"/>
                <a:gd name="T6" fmla="*/ 2 w 130"/>
                <a:gd name="T7" fmla="*/ 38 h 38"/>
                <a:gd name="T8" fmla="*/ 0 w 130"/>
                <a:gd name="T9" fmla="*/ 38 h 38"/>
                <a:gd name="T10" fmla="*/ 0 w 130"/>
                <a:gd name="T11" fmla="*/ 37 h 38"/>
                <a:gd name="T12" fmla="*/ 129 w 13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5" name="Freeform 466"/>
            <p:cNvSpPr>
              <a:spLocks/>
            </p:cNvSpPr>
            <p:nvPr/>
          </p:nvSpPr>
          <p:spPr bwMode="auto">
            <a:xfrm>
              <a:off x="1246149" y="3424531"/>
              <a:ext cx="196423" cy="40440"/>
            </a:xfrm>
            <a:custGeom>
              <a:avLst/>
              <a:gdLst>
                <a:gd name="T0" fmla="*/ 134 w 136"/>
                <a:gd name="T1" fmla="*/ 0 h 28"/>
                <a:gd name="T2" fmla="*/ 136 w 136"/>
                <a:gd name="T3" fmla="*/ 0 h 28"/>
                <a:gd name="T4" fmla="*/ 136 w 136"/>
                <a:gd name="T5" fmla="*/ 1 h 28"/>
                <a:gd name="T6" fmla="*/ 1 w 136"/>
                <a:gd name="T7" fmla="*/ 28 h 28"/>
                <a:gd name="T8" fmla="*/ 0 w 136"/>
                <a:gd name="T9" fmla="*/ 28 h 28"/>
                <a:gd name="T10" fmla="*/ 0 w 136"/>
                <a:gd name="T11" fmla="*/ 26 h 28"/>
                <a:gd name="T12" fmla="*/ 134 w 13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6" name="Freeform 467"/>
            <p:cNvSpPr>
              <a:spLocks/>
            </p:cNvSpPr>
            <p:nvPr/>
          </p:nvSpPr>
          <p:spPr bwMode="auto">
            <a:xfrm>
              <a:off x="1439684" y="3401423"/>
              <a:ext cx="333630" cy="24553"/>
            </a:xfrm>
            <a:custGeom>
              <a:avLst/>
              <a:gdLst>
                <a:gd name="T0" fmla="*/ 230 w 231"/>
                <a:gd name="T1" fmla="*/ 0 h 17"/>
                <a:gd name="T2" fmla="*/ 231 w 231"/>
                <a:gd name="T3" fmla="*/ 0 h 17"/>
                <a:gd name="T4" fmla="*/ 231 w 231"/>
                <a:gd name="T5" fmla="*/ 2 h 17"/>
                <a:gd name="T6" fmla="*/ 2 w 231"/>
                <a:gd name="T7" fmla="*/ 17 h 17"/>
                <a:gd name="T8" fmla="*/ 0 w 231"/>
                <a:gd name="T9" fmla="*/ 17 h 17"/>
                <a:gd name="T10" fmla="*/ 0 w 231"/>
                <a:gd name="T11" fmla="*/ 16 h 17"/>
                <a:gd name="T12" fmla="*/ 230 w 23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7" name="Freeform 468"/>
            <p:cNvSpPr>
              <a:spLocks/>
            </p:cNvSpPr>
            <p:nvPr/>
          </p:nvSpPr>
          <p:spPr bwMode="auto">
            <a:xfrm>
              <a:off x="1771869" y="3401423"/>
              <a:ext cx="151650" cy="18776"/>
            </a:xfrm>
            <a:custGeom>
              <a:avLst/>
              <a:gdLst>
                <a:gd name="T0" fmla="*/ 0 w 105"/>
                <a:gd name="T1" fmla="*/ 0 h 13"/>
                <a:gd name="T2" fmla="*/ 1 w 105"/>
                <a:gd name="T3" fmla="*/ 0 h 13"/>
                <a:gd name="T4" fmla="*/ 105 w 105"/>
                <a:gd name="T5" fmla="*/ 13 h 13"/>
                <a:gd name="T6" fmla="*/ 105 w 105"/>
                <a:gd name="T7" fmla="*/ 13 h 13"/>
                <a:gd name="T8" fmla="*/ 104 w 105"/>
                <a:gd name="T9" fmla="*/ 13 h 13"/>
                <a:gd name="T10" fmla="*/ 0 w 105"/>
                <a:gd name="T11" fmla="*/ 2 h 13"/>
                <a:gd name="T12" fmla="*/ 0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8" name="Freeform 469"/>
            <p:cNvSpPr>
              <a:spLocks/>
            </p:cNvSpPr>
            <p:nvPr/>
          </p:nvSpPr>
          <p:spPr bwMode="auto">
            <a:xfrm>
              <a:off x="1922075" y="3420199"/>
              <a:ext cx="171870" cy="28886"/>
            </a:xfrm>
            <a:custGeom>
              <a:avLst/>
              <a:gdLst>
                <a:gd name="T0" fmla="*/ 0 w 119"/>
                <a:gd name="T1" fmla="*/ 0 h 20"/>
                <a:gd name="T2" fmla="*/ 1 w 119"/>
                <a:gd name="T3" fmla="*/ 0 h 20"/>
                <a:gd name="T4" fmla="*/ 119 w 119"/>
                <a:gd name="T5" fmla="*/ 19 h 20"/>
                <a:gd name="T6" fmla="*/ 119 w 119"/>
                <a:gd name="T7" fmla="*/ 20 h 20"/>
                <a:gd name="T8" fmla="*/ 117 w 119"/>
                <a:gd name="T9" fmla="*/ 20 h 20"/>
                <a:gd name="T10" fmla="*/ 0 w 119"/>
                <a:gd name="T11" fmla="*/ 0 h 20"/>
                <a:gd name="T12" fmla="*/ 0 w 1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9" name="Freeform 470"/>
            <p:cNvSpPr>
              <a:spLocks/>
            </p:cNvSpPr>
            <p:nvPr/>
          </p:nvSpPr>
          <p:spPr bwMode="auto">
            <a:xfrm>
              <a:off x="2091056" y="3395645"/>
              <a:ext cx="219531" cy="53439"/>
            </a:xfrm>
            <a:custGeom>
              <a:avLst/>
              <a:gdLst>
                <a:gd name="T0" fmla="*/ 151 w 152"/>
                <a:gd name="T1" fmla="*/ 0 h 37"/>
                <a:gd name="T2" fmla="*/ 152 w 152"/>
                <a:gd name="T3" fmla="*/ 0 h 37"/>
                <a:gd name="T4" fmla="*/ 152 w 152"/>
                <a:gd name="T5" fmla="*/ 1 h 37"/>
                <a:gd name="T6" fmla="*/ 2 w 152"/>
                <a:gd name="T7" fmla="*/ 37 h 37"/>
                <a:gd name="T8" fmla="*/ 0 w 152"/>
                <a:gd name="T9" fmla="*/ 37 h 37"/>
                <a:gd name="T10" fmla="*/ 0 w 152"/>
                <a:gd name="T11" fmla="*/ 36 h 37"/>
                <a:gd name="T12" fmla="*/ 151 w 15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0" name="Freeform 471"/>
            <p:cNvSpPr>
              <a:spLocks/>
            </p:cNvSpPr>
            <p:nvPr/>
          </p:nvSpPr>
          <p:spPr bwMode="auto">
            <a:xfrm>
              <a:off x="2309144" y="3245440"/>
              <a:ext cx="423176" cy="151650"/>
            </a:xfrm>
            <a:custGeom>
              <a:avLst/>
              <a:gdLst>
                <a:gd name="T0" fmla="*/ 292 w 293"/>
                <a:gd name="T1" fmla="*/ 0 h 105"/>
                <a:gd name="T2" fmla="*/ 293 w 293"/>
                <a:gd name="T3" fmla="*/ 0 h 105"/>
                <a:gd name="T4" fmla="*/ 293 w 293"/>
                <a:gd name="T5" fmla="*/ 1 h 105"/>
                <a:gd name="T6" fmla="*/ 1 w 293"/>
                <a:gd name="T7" fmla="*/ 105 h 105"/>
                <a:gd name="T8" fmla="*/ 0 w 293"/>
                <a:gd name="T9" fmla="*/ 105 h 105"/>
                <a:gd name="T10" fmla="*/ 0 w 293"/>
                <a:gd name="T11" fmla="*/ 104 h 105"/>
                <a:gd name="T12" fmla="*/ 292 w 2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1" name="Freeform 472"/>
            <p:cNvSpPr>
              <a:spLocks/>
            </p:cNvSpPr>
            <p:nvPr/>
          </p:nvSpPr>
          <p:spPr bwMode="auto">
            <a:xfrm>
              <a:off x="2730875" y="3098122"/>
              <a:ext cx="317743" cy="148762"/>
            </a:xfrm>
            <a:custGeom>
              <a:avLst/>
              <a:gdLst>
                <a:gd name="T0" fmla="*/ 219 w 220"/>
                <a:gd name="T1" fmla="*/ 0 h 103"/>
                <a:gd name="T2" fmla="*/ 220 w 220"/>
                <a:gd name="T3" fmla="*/ 0 h 103"/>
                <a:gd name="T4" fmla="*/ 220 w 220"/>
                <a:gd name="T5" fmla="*/ 2 h 103"/>
                <a:gd name="T6" fmla="*/ 1 w 220"/>
                <a:gd name="T7" fmla="*/ 103 h 103"/>
                <a:gd name="T8" fmla="*/ 0 w 220"/>
                <a:gd name="T9" fmla="*/ 103 h 103"/>
                <a:gd name="T10" fmla="*/ 0 w 220"/>
                <a:gd name="T11" fmla="*/ 102 h 103"/>
                <a:gd name="T12" fmla="*/ 219 w 220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2" name="Freeform 473"/>
            <p:cNvSpPr>
              <a:spLocks/>
            </p:cNvSpPr>
            <p:nvPr/>
          </p:nvSpPr>
          <p:spPr bwMode="auto">
            <a:xfrm>
              <a:off x="3047173" y="3093790"/>
              <a:ext cx="719254" cy="7222"/>
            </a:xfrm>
            <a:custGeom>
              <a:avLst/>
              <a:gdLst>
                <a:gd name="T0" fmla="*/ 496 w 498"/>
                <a:gd name="T1" fmla="*/ 0 h 5"/>
                <a:gd name="T2" fmla="*/ 498 w 498"/>
                <a:gd name="T3" fmla="*/ 0 h 5"/>
                <a:gd name="T4" fmla="*/ 498 w 498"/>
                <a:gd name="T5" fmla="*/ 1 h 5"/>
                <a:gd name="T6" fmla="*/ 1 w 498"/>
                <a:gd name="T7" fmla="*/ 5 h 5"/>
                <a:gd name="T8" fmla="*/ 0 w 498"/>
                <a:gd name="T9" fmla="*/ 5 h 5"/>
                <a:gd name="T10" fmla="*/ 0 w 498"/>
                <a:gd name="T11" fmla="*/ 3 h 5"/>
                <a:gd name="T12" fmla="*/ 496 w 49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3" name="Freeform 474"/>
            <p:cNvSpPr>
              <a:spLocks/>
            </p:cNvSpPr>
            <p:nvPr/>
          </p:nvSpPr>
          <p:spPr bwMode="auto">
            <a:xfrm>
              <a:off x="3763539" y="3047573"/>
              <a:ext cx="174759" cy="47662"/>
            </a:xfrm>
            <a:custGeom>
              <a:avLst/>
              <a:gdLst>
                <a:gd name="T0" fmla="*/ 119 w 121"/>
                <a:gd name="T1" fmla="*/ 0 h 33"/>
                <a:gd name="T2" fmla="*/ 121 w 121"/>
                <a:gd name="T3" fmla="*/ 0 h 33"/>
                <a:gd name="T4" fmla="*/ 121 w 121"/>
                <a:gd name="T5" fmla="*/ 1 h 33"/>
                <a:gd name="T6" fmla="*/ 2 w 121"/>
                <a:gd name="T7" fmla="*/ 33 h 33"/>
                <a:gd name="T8" fmla="*/ 0 w 121"/>
                <a:gd name="T9" fmla="*/ 33 h 33"/>
                <a:gd name="T10" fmla="*/ 0 w 121"/>
                <a:gd name="T11" fmla="*/ 32 h 33"/>
                <a:gd name="T12" fmla="*/ 119 w 12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4" name="Freeform 475"/>
            <p:cNvSpPr>
              <a:spLocks/>
            </p:cNvSpPr>
            <p:nvPr/>
          </p:nvSpPr>
          <p:spPr bwMode="auto">
            <a:xfrm>
              <a:off x="3935409" y="2777491"/>
              <a:ext cx="388513" cy="271526"/>
            </a:xfrm>
            <a:custGeom>
              <a:avLst/>
              <a:gdLst>
                <a:gd name="T0" fmla="*/ 268 w 269"/>
                <a:gd name="T1" fmla="*/ 0 h 188"/>
                <a:gd name="T2" fmla="*/ 269 w 269"/>
                <a:gd name="T3" fmla="*/ 0 h 188"/>
                <a:gd name="T4" fmla="*/ 269 w 269"/>
                <a:gd name="T5" fmla="*/ 1 h 188"/>
                <a:gd name="T6" fmla="*/ 2 w 269"/>
                <a:gd name="T7" fmla="*/ 188 h 188"/>
                <a:gd name="T8" fmla="*/ 0 w 269"/>
                <a:gd name="T9" fmla="*/ 188 h 188"/>
                <a:gd name="T10" fmla="*/ 0 w 269"/>
                <a:gd name="T11" fmla="*/ 187 h 188"/>
                <a:gd name="T12" fmla="*/ 268 w 269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5" name="Freeform 476"/>
            <p:cNvSpPr>
              <a:spLocks/>
            </p:cNvSpPr>
            <p:nvPr/>
          </p:nvSpPr>
          <p:spPr bwMode="auto">
            <a:xfrm>
              <a:off x="4322478" y="2400533"/>
              <a:ext cx="694702" cy="378403"/>
            </a:xfrm>
            <a:custGeom>
              <a:avLst/>
              <a:gdLst>
                <a:gd name="T0" fmla="*/ 480 w 481"/>
                <a:gd name="T1" fmla="*/ 0 h 262"/>
                <a:gd name="T2" fmla="*/ 481 w 481"/>
                <a:gd name="T3" fmla="*/ 0 h 262"/>
                <a:gd name="T4" fmla="*/ 481 w 481"/>
                <a:gd name="T5" fmla="*/ 2 h 262"/>
                <a:gd name="T6" fmla="*/ 1 w 481"/>
                <a:gd name="T7" fmla="*/ 262 h 262"/>
                <a:gd name="T8" fmla="*/ 0 w 481"/>
                <a:gd name="T9" fmla="*/ 262 h 262"/>
                <a:gd name="T10" fmla="*/ 0 w 481"/>
                <a:gd name="T11" fmla="*/ 261 h 262"/>
                <a:gd name="T12" fmla="*/ 480 w 481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6" name="Freeform 477"/>
            <p:cNvSpPr>
              <a:spLocks/>
            </p:cNvSpPr>
            <p:nvPr/>
          </p:nvSpPr>
          <p:spPr bwMode="auto">
            <a:xfrm>
              <a:off x="5015735" y="2400533"/>
              <a:ext cx="430397" cy="232531"/>
            </a:xfrm>
            <a:custGeom>
              <a:avLst/>
              <a:gdLst>
                <a:gd name="T0" fmla="*/ 0 w 298"/>
                <a:gd name="T1" fmla="*/ 0 h 161"/>
                <a:gd name="T2" fmla="*/ 1 w 298"/>
                <a:gd name="T3" fmla="*/ 0 h 161"/>
                <a:gd name="T4" fmla="*/ 298 w 298"/>
                <a:gd name="T5" fmla="*/ 160 h 161"/>
                <a:gd name="T6" fmla="*/ 298 w 298"/>
                <a:gd name="T7" fmla="*/ 161 h 161"/>
                <a:gd name="T8" fmla="*/ 296 w 298"/>
                <a:gd name="T9" fmla="*/ 161 h 161"/>
                <a:gd name="T10" fmla="*/ 0 w 298"/>
                <a:gd name="T11" fmla="*/ 2 h 161"/>
                <a:gd name="T12" fmla="*/ 0 w 298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7" name="Freeform 478"/>
            <p:cNvSpPr>
              <a:spLocks/>
            </p:cNvSpPr>
            <p:nvPr/>
          </p:nvSpPr>
          <p:spPr bwMode="auto">
            <a:xfrm>
              <a:off x="909630" y="3691724"/>
              <a:ext cx="122765" cy="31774"/>
            </a:xfrm>
            <a:custGeom>
              <a:avLst/>
              <a:gdLst>
                <a:gd name="T0" fmla="*/ 0 w 85"/>
                <a:gd name="T1" fmla="*/ 0 h 22"/>
                <a:gd name="T2" fmla="*/ 2 w 85"/>
                <a:gd name="T3" fmla="*/ 0 h 22"/>
                <a:gd name="T4" fmla="*/ 85 w 85"/>
                <a:gd name="T5" fmla="*/ 19 h 22"/>
                <a:gd name="T6" fmla="*/ 85 w 85"/>
                <a:gd name="T7" fmla="*/ 22 h 22"/>
                <a:gd name="T8" fmla="*/ 82 w 85"/>
                <a:gd name="T9" fmla="*/ 22 h 22"/>
                <a:gd name="T10" fmla="*/ 0 w 85"/>
                <a:gd name="T11" fmla="*/ 2 h 22"/>
                <a:gd name="T12" fmla="*/ 0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8" name="Freeform 479"/>
            <p:cNvSpPr>
              <a:spLocks/>
            </p:cNvSpPr>
            <p:nvPr/>
          </p:nvSpPr>
          <p:spPr bwMode="auto">
            <a:xfrm>
              <a:off x="1081501" y="3724943"/>
              <a:ext cx="25997" cy="4333"/>
            </a:xfrm>
            <a:custGeom>
              <a:avLst/>
              <a:gdLst>
                <a:gd name="T0" fmla="*/ 15 w 18"/>
                <a:gd name="T1" fmla="*/ 0 h 3"/>
                <a:gd name="T2" fmla="*/ 18 w 18"/>
                <a:gd name="T3" fmla="*/ 0 h 3"/>
                <a:gd name="T4" fmla="*/ 18 w 18"/>
                <a:gd name="T5" fmla="*/ 2 h 3"/>
                <a:gd name="T6" fmla="*/ 2 w 18"/>
                <a:gd name="T7" fmla="*/ 3 h 3"/>
                <a:gd name="T8" fmla="*/ 0 w 18"/>
                <a:gd name="T9" fmla="*/ 3 h 3"/>
                <a:gd name="T10" fmla="*/ 0 w 18"/>
                <a:gd name="T11" fmla="*/ 1 h 3"/>
                <a:gd name="T12" fmla="*/ 15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9" name="Freeform 480"/>
            <p:cNvSpPr>
              <a:spLocks/>
            </p:cNvSpPr>
            <p:nvPr/>
          </p:nvSpPr>
          <p:spPr bwMode="auto">
            <a:xfrm>
              <a:off x="1155159" y="3719165"/>
              <a:ext cx="92434" cy="7222"/>
            </a:xfrm>
            <a:custGeom>
              <a:avLst/>
              <a:gdLst>
                <a:gd name="T0" fmla="*/ 62 w 64"/>
                <a:gd name="T1" fmla="*/ 0 h 5"/>
                <a:gd name="T2" fmla="*/ 64 w 64"/>
                <a:gd name="T3" fmla="*/ 0 h 5"/>
                <a:gd name="T4" fmla="*/ 64 w 64"/>
                <a:gd name="T5" fmla="*/ 3 h 5"/>
                <a:gd name="T6" fmla="*/ 2 w 64"/>
                <a:gd name="T7" fmla="*/ 5 h 5"/>
                <a:gd name="T8" fmla="*/ 0 w 64"/>
                <a:gd name="T9" fmla="*/ 5 h 5"/>
                <a:gd name="T10" fmla="*/ 0 w 64"/>
                <a:gd name="T11" fmla="*/ 3 h 5"/>
                <a:gd name="T12" fmla="*/ 62 w 6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0" name="Freeform 481"/>
            <p:cNvSpPr>
              <a:spLocks/>
            </p:cNvSpPr>
            <p:nvPr/>
          </p:nvSpPr>
          <p:spPr bwMode="auto">
            <a:xfrm>
              <a:off x="1244705" y="3711944"/>
              <a:ext cx="33219" cy="11554"/>
            </a:xfrm>
            <a:custGeom>
              <a:avLst/>
              <a:gdLst>
                <a:gd name="T0" fmla="*/ 20 w 23"/>
                <a:gd name="T1" fmla="*/ 0 h 8"/>
                <a:gd name="T2" fmla="*/ 23 w 23"/>
                <a:gd name="T3" fmla="*/ 0 h 8"/>
                <a:gd name="T4" fmla="*/ 23 w 23"/>
                <a:gd name="T5" fmla="*/ 2 h 8"/>
                <a:gd name="T6" fmla="*/ 2 w 23"/>
                <a:gd name="T7" fmla="*/ 8 h 8"/>
                <a:gd name="T8" fmla="*/ 0 w 23"/>
                <a:gd name="T9" fmla="*/ 8 h 8"/>
                <a:gd name="T10" fmla="*/ 0 w 23"/>
                <a:gd name="T11" fmla="*/ 5 h 8"/>
                <a:gd name="T12" fmla="*/ 20 w 2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1" name="Freeform 482"/>
            <p:cNvSpPr>
              <a:spLocks/>
            </p:cNvSpPr>
            <p:nvPr/>
          </p:nvSpPr>
          <p:spPr bwMode="auto">
            <a:xfrm>
              <a:off x="1325585" y="3694613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3 w 18"/>
                <a:gd name="T7" fmla="*/ 6 h 6"/>
                <a:gd name="T8" fmla="*/ 0 w 18"/>
                <a:gd name="T9" fmla="*/ 6 h 6"/>
                <a:gd name="T10" fmla="*/ 0 w 18"/>
                <a:gd name="T11" fmla="*/ 4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2" name="Freeform 483"/>
            <p:cNvSpPr>
              <a:spLocks/>
            </p:cNvSpPr>
            <p:nvPr/>
          </p:nvSpPr>
          <p:spPr bwMode="auto">
            <a:xfrm>
              <a:off x="1402132" y="3675837"/>
              <a:ext cx="40440" cy="11554"/>
            </a:xfrm>
            <a:custGeom>
              <a:avLst/>
              <a:gdLst>
                <a:gd name="T0" fmla="*/ 25 w 28"/>
                <a:gd name="T1" fmla="*/ 0 h 8"/>
                <a:gd name="T2" fmla="*/ 28 w 28"/>
                <a:gd name="T3" fmla="*/ 0 h 8"/>
                <a:gd name="T4" fmla="*/ 28 w 28"/>
                <a:gd name="T5" fmla="*/ 3 h 8"/>
                <a:gd name="T6" fmla="*/ 1 w 28"/>
                <a:gd name="T7" fmla="*/ 8 h 8"/>
                <a:gd name="T8" fmla="*/ 0 w 28"/>
                <a:gd name="T9" fmla="*/ 8 h 8"/>
                <a:gd name="T10" fmla="*/ 0 w 28"/>
                <a:gd name="T11" fmla="*/ 5 h 8"/>
                <a:gd name="T12" fmla="*/ 25 w 2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3" name="Freeform 484"/>
            <p:cNvSpPr>
              <a:spLocks/>
            </p:cNvSpPr>
            <p:nvPr/>
          </p:nvSpPr>
          <p:spPr bwMode="auto">
            <a:xfrm>
              <a:off x="1438239" y="3655617"/>
              <a:ext cx="85213" cy="24553"/>
            </a:xfrm>
            <a:custGeom>
              <a:avLst/>
              <a:gdLst>
                <a:gd name="T0" fmla="*/ 56 w 59"/>
                <a:gd name="T1" fmla="*/ 0 h 17"/>
                <a:gd name="T2" fmla="*/ 59 w 59"/>
                <a:gd name="T3" fmla="*/ 0 h 17"/>
                <a:gd name="T4" fmla="*/ 59 w 59"/>
                <a:gd name="T5" fmla="*/ 3 h 17"/>
                <a:gd name="T6" fmla="*/ 3 w 59"/>
                <a:gd name="T7" fmla="*/ 17 h 17"/>
                <a:gd name="T8" fmla="*/ 0 w 59"/>
                <a:gd name="T9" fmla="*/ 17 h 17"/>
                <a:gd name="T10" fmla="*/ 0 w 59"/>
                <a:gd name="T11" fmla="*/ 14 h 17"/>
                <a:gd name="T12" fmla="*/ 56 w 5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4" name="Freeform 485"/>
            <p:cNvSpPr>
              <a:spLocks/>
            </p:cNvSpPr>
            <p:nvPr/>
          </p:nvSpPr>
          <p:spPr bwMode="auto">
            <a:xfrm>
              <a:off x="1572558" y="3636842"/>
              <a:ext cx="24553" cy="10110"/>
            </a:xfrm>
            <a:custGeom>
              <a:avLst/>
              <a:gdLst>
                <a:gd name="T0" fmla="*/ 15 w 17"/>
                <a:gd name="T1" fmla="*/ 0 h 7"/>
                <a:gd name="T2" fmla="*/ 17 w 17"/>
                <a:gd name="T3" fmla="*/ 0 h 7"/>
                <a:gd name="T4" fmla="*/ 17 w 17"/>
                <a:gd name="T5" fmla="*/ 3 h 7"/>
                <a:gd name="T6" fmla="*/ 2 w 17"/>
                <a:gd name="T7" fmla="*/ 7 h 7"/>
                <a:gd name="T8" fmla="*/ 0 w 17"/>
                <a:gd name="T9" fmla="*/ 7 h 7"/>
                <a:gd name="T10" fmla="*/ 0 w 17"/>
                <a:gd name="T11" fmla="*/ 4 h 7"/>
                <a:gd name="T12" fmla="*/ 15 w 1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5" name="Freeform 486"/>
            <p:cNvSpPr>
              <a:spLocks/>
            </p:cNvSpPr>
            <p:nvPr/>
          </p:nvSpPr>
          <p:spPr bwMode="auto">
            <a:xfrm>
              <a:off x="1646216" y="3596402"/>
              <a:ext cx="108322" cy="28886"/>
            </a:xfrm>
            <a:custGeom>
              <a:avLst/>
              <a:gdLst>
                <a:gd name="T0" fmla="*/ 73 w 75"/>
                <a:gd name="T1" fmla="*/ 0 h 20"/>
                <a:gd name="T2" fmla="*/ 75 w 75"/>
                <a:gd name="T3" fmla="*/ 0 h 20"/>
                <a:gd name="T4" fmla="*/ 75 w 75"/>
                <a:gd name="T5" fmla="*/ 1 h 20"/>
                <a:gd name="T6" fmla="*/ 3 w 75"/>
                <a:gd name="T7" fmla="*/ 20 h 20"/>
                <a:gd name="T8" fmla="*/ 0 w 75"/>
                <a:gd name="T9" fmla="*/ 20 h 20"/>
                <a:gd name="T10" fmla="*/ 0 w 75"/>
                <a:gd name="T11" fmla="*/ 18 h 20"/>
                <a:gd name="T12" fmla="*/ 73 w 7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6" name="Line 487"/>
            <p:cNvSpPr>
              <a:spLocks noChangeShapeType="1"/>
            </p:cNvSpPr>
            <p:nvPr/>
          </p:nvSpPr>
          <p:spPr bwMode="auto">
            <a:xfrm>
              <a:off x="1751649" y="3596402"/>
              <a:ext cx="1877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7" name="Line 488"/>
            <p:cNvSpPr>
              <a:spLocks noChangeShapeType="1"/>
            </p:cNvSpPr>
            <p:nvPr/>
          </p:nvSpPr>
          <p:spPr bwMode="auto">
            <a:xfrm>
              <a:off x="1818087" y="3596402"/>
              <a:ext cx="2599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8" name="Freeform 489"/>
            <p:cNvSpPr>
              <a:spLocks/>
            </p:cNvSpPr>
            <p:nvPr/>
          </p:nvSpPr>
          <p:spPr bwMode="auto">
            <a:xfrm>
              <a:off x="1893189" y="3590624"/>
              <a:ext cx="88102" cy="5777"/>
            </a:xfrm>
            <a:custGeom>
              <a:avLst/>
              <a:gdLst>
                <a:gd name="T0" fmla="*/ 58 w 61"/>
                <a:gd name="T1" fmla="*/ 0 h 4"/>
                <a:gd name="T2" fmla="*/ 61 w 61"/>
                <a:gd name="T3" fmla="*/ 0 h 4"/>
                <a:gd name="T4" fmla="*/ 61 w 61"/>
                <a:gd name="T5" fmla="*/ 4 h 4"/>
                <a:gd name="T6" fmla="*/ 2 w 61"/>
                <a:gd name="T7" fmla="*/ 4 h 4"/>
                <a:gd name="T8" fmla="*/ 0 w 61"/>
                <a:gd name="T9" fmla="*/ 4 h 4"/>
                <a:gd name="T10" fmla="*/ 0 w 61"/>
                <a:gd name="T11" fmla="*/ 2 h 4"/>
                <a:gd name="T12" fmla="*/ 58 w 6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9" name="Line 490"/>
            <p:cNvSpPr>
              <a:spLocks noChangeShapeType="1"/>
            </p:cNvSpPr>
            <p:nvPr/>
          </p:nvSpPr>
          <p:spPr bwMode="auto">
            <a:xfrm>
              <a:off x="974624" y="3538630"/>
              <a:ext cx="0" cy="9099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0" name="Line 491"/>
            <p:cNvSpPr>
              <a:spLocks noChangeShapeType="1"/>
            </p:cNvSpPr>
            <p:nvPr/>
          </p:nvSpPr>
          <p:spPr bwMode="auto">
            <a:xfrm>
              <a:off x="958736" y="354007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1" name="Line 492"/>
            <p:cNvSpPr>
              <a:spLocks noChangeShapeType="1"/>
            </p:cNvSpPr>
            <p:nvPr/>
          </p:nvSpPr>
          <p:spPr bwMode="auto">
            <a:xfrm>
              <a:off x="974624" y="3625287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2" name="Line 493"/>
            <p:cNvSpPr>
              <a:spLocks noChangeShapeType="1"/>
            </p:cNvSpPr>
            <p:nvPr/>
          </p:nvSpPr>
          <p:spPr bwMode="auto">
            <a:xfrm>
              <a:off x="958736" y="363973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3" name="Line 494"/>
            <p:cNvSpPr>
              <a:spLocks noChangeShapeType="1"/>
            </p:cNvSpPr>
            <p:nvPr/>
          </p:nvSpPr>
          <p:spPr bwMode="auto">
            <a:xfrm>
              <a:off x="1225929" y="3447640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4" name="Line 495"/>
            <p:cNvSpPr>
              <a:spLocks noChangeShapeType="1"/>
            </p:cNvSpPr>
            <p:nvPr/>
          </p:nvSpPr>
          <p:spPr bwMode="auto">
            <a:xfrm>
              <a:off x="1211487" y="34476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5" name="Line 496"/>
            <p:cNvSpPr>
              <a:spLocks noChangeShapeType="1"/>
            </p:cNvSpPr>
            <p:nvPr/>
          </p:nvSpPr>
          <p:spPr bwMode="auto">
            <a:xfrm>
              <a:off x="1225929" y="3532853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6" name="Line 497"/>
            <p:cNvSpPr>
              <a:spLocks noChangeShapeType="1"/>
            </p:cNvSpPr>
            <p:nvPr/>
          </p:nvSpPr>
          <p:spPr bwMode="auto">
            <a:xfrm>
              <a:off x="1211487" y="354440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7" name="Line 498"/>
            <p:cNvSpPr>
              <a:spLocks noChangeShapeType="1"/>
            </p:cNvSpPr>
            <p:nvPr/>
          </p:nvSpPr>
          <p:spPr bwMode="auto">
            <a:xfrm>
              <a:off x="900965" y="443119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8" name="Line 499"/>
            <p:cNvSpPr>
              <a:spLocks noChangeShapeType="1"/>
            </p:cNvSpPr>
            <p:nvPr/>
          </p:nvSpPr>
          <p:spPr bwMode="auto">
            <a:xfrm>
              <a:off x="900965" y="386215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9" name="Line 500"/>
            <p:cNvSpPr>
              <a:spLocks noChangeShapeType="1"/>
            </p:cNvSpPr>
            <p:nvPr/>
          </p:nvSpPr>
          <p:spPr bwMode="auto">
            <a:xfrm>
              <a:off x="900965" y="3290213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0" name="Line 501"/>
            <p:cNvSpPr>
              <a:spLocks noChangeShapeType="1"/>
            </p:cNvSpPr>
            <p:nvPr/>
          </p:nvSpPr>
          <p:spPr bwMode="auto">
            <a:xfrm>
              <a:off x="900965" y="271971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1" name="Line 502"/>
            <p:cNvSpPr>
              <a:spLocks noChangeShapeType="1"/>
            </p:cNvSpPr>
            <p:nvPr/>
          </p:nvSpPr>
          <p:spPr bwMode="auto">
            <a:xfrm>
              <a:off x="900965" y="2146338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2" name="Line 503"/>
            <p:cNvSpPr>
              <a:spLocks noChangeShapeType="1"/>
            </p:cNvSpPr>
            <p:nvPr/>
          </p:nvSpPr>
          <p:spPr bwMode="auto">
            <a:xfrm>
              <a:off x="900965" y="157729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3" name="Line 504"/>
            <p:cNvSpPr>
              <a:spLocks noChangeShapeType="1"/>
            </p:cNvSpPr>
            <p:nvPr/>
          </p:nvSpPr>
          <p:spPr bwMode="auto">
            <a:xfrm>
              <a:off x="900965" y="1006796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4" name="Line 505"/>
            <p:cNvSpPr>
              <a:spLocks noChangeShapeType="1"/>
            </p:cNvSpPr>
            <p:nvPr/>
          </p:nvSpPr>
          <p:spPr bwMode="auto">
            <a:xfrm>
              <a:off x="900965" y="426221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5" name="Line 506"/>
            <p:cNvSpPr>
              <a:spLocks noChangeShapeType="1"/>
            </p:cNvSpPr>
            <p:nvPr/>
          </p:nvSpPr>
          <p:spPr bwMode="auto">
            <a:xfrm>
              <a:off x="900965" y="41596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6" name="Line 507"/>
            <p:cNvSpPr>
              <a:spLocks noChangeShapeType="1"/>
            </p:cNvSpPr>
            <p:nvPr/>
          </p:nvSpPr>
          <p:spPr bwMode="auto">
            <a:xfrm>
              <a:off x="900965" y="408890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7" name="Line 508"/>
            <p:cNvSpPr>
              <a:spLocks noChangeShapeType="1"/>
            </p:cNvSpPr>
            <p:nvPr/>
          </p:nvSpPr>
          <p:spPr bwMode="auto">
            <a:xfrm>
              <a:off x="900965" y="403113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8" name="Line 509"/>
            <p:cNvSpPr>
              <a:spLocks noChangeShapeType="1"/>
            </p:cNvSpPr>
            <p:nvPr/>
          </p:nvSpPr>
          <p:spPr bwMode="auto">
            <a:xfrm>
              <a:off x="900965" y="398635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9" name="Line 510"/>
            <p:cNvSpPr>
              <a:spLocks noChangeShapeType="1"/>
            </p:cNvSpPr>
            <p:nvPr/>
          </p:nvSpPr>
          <p:spPr bwMode="auto">
            <a:xfrm>
              <a:off x="900965" y="395025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0" name="Line 511"/>
            <p:cNvSpPr>
              <a:spLocks noChangeShapeType="1"/>
            </p:cNvSpPr>
            <p:nvPr/>
          </p:nvSpPr>
          <p:spPr bwMode="auto">
            <a:xfrm>
              <a:off x="900965" y="391703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1" name="Line 512"/>
            <p:cNvSpPr>
              <a:spLocks noChangeShapeType="1"/>
            </p:cNvSpPr>
            <p:nvPr/>
          </p:nvSpPr>
          <p:spPr bwMode="auto">
            <a:xfrm>
              <a:off x="900965" y="38881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2" name="Line 513"/>
            <p:cNvSpPr>
              <a:spLocks noChangeShapeType="1"/>
            </p:cNvSpPr>
            <p:nvPr/>
          </p:nvSpPr>
          <p:spPr bwMode="auto">
            <a:xfrm>
              <a:off x="900965" y="369028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3" name="Line 514"/>
            <p:cNvSpPr>
              <a:spLocks noChangeShapeType="1"/>
            </p:cNvSpPr>
            <p:nvPr/>
          </p:nvSpPr>
          <p:spPr bwMode="auto">
            <a:xfrm>
              <a:off x="900965" y="358773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4" name="Line 515"/>
            <p:cNvSpPr>
              <a:spLocks noChangeShapeType="1"/>
            </p:cNvSpPr>
            <p:nvPr/>
          </p:nvSpPr>
          <p:spPr bwMode="auto">
            <a:xfrm>
              <a:off x="900965" y="35169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5" name="Line 516"/>
            <p:cNvSpPr>
              <a:spLocks noChangeShapeType="1"/>
            </p:cNvSpPr>
            <p:nvPr/>
          </p:nvSpPr>
          <p:spPr bwMode="auto">
            <a:xfrm>
              <a:off x="900965" y="346208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6" name="Line 517"/>
            <p:cNvSpPr>
              <a:spLocks noChangeShapeType="1"/>
            </p:cNvSpPr>
            <p:nvPr/>
          </p:nvSpPr>
          <p:spPr bwMode="auto">
            <a:xfrm>
              <a:off x="900965" y="34158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7" name="Line 518"/>
            <p:cNvSpPr>
              <a:spLocks noChangeShapeType="1"/>
            </p:cNvSpPr>
            <p:nvPr/>
          </p:nvSpPr>
          <p:spPr bwMode="auto">
            <a:xfrm>
              <a:off x="900965" y="337831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8" name="Line 519"/>
            <p:cNvSpPr>
              <a:spLocks noChangeShapeType="1"/>
            </p:cNvSpPr>
            <p:nvPr/>
          </p:nvSpPr>
          <p:spPr bwMode="auto">
            <a:xfrm>
              <a:off x="900965" y="334509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9" name="Line 520"/>
            <p:cNvSpPr>
              <a:spLocks noChangeShapeType="1"/>
            </p:cNvSpPr>
            <p:nvPr/>
          </p:nvSpPr>
          <p:spPr bwMode="auto">
            <a:xfrm>
              <a:off x="900965" y="331621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0" name="Line 521"/>
            <p:cNvSpPr>
              <a:spLocks noChangeShapeType="1"/>
            </p:cNvSpPr>
            <p:nvPr/>
          </p:nvSpPr>
          <p:spPr bwMode="auto">
            <a:xfrm>
              <a:off x="900965" y="3118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1" name="Line 522"/>
            <p:cNvSpPr>
              <a:spLocks noChangeShapeType="1"/>
            </p:cNvSpPr>
            <p:nvPr/>
          </p:nvSpPr>
          <p:spPr bwMode="auto">
            <a:xfrm>
              <a:off x="900965" y="30172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2" name="Line 523"/>
            <p:cNvSpPr>
              <a:spLocks noChangeShapeType="1"/>
            </p:cNvSpPr>
            <p:nvPr/>
          </p:nvSpPr>
          <p:spPr bwMode="auto">
            <a:xfrm>
              <a:off x="900965" y="29464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3" name="Line 524"/>
            <p:cNvSpPr>
              <a:spLocks noChangeShapeType="1"/>
            </p:cNvSpPr>
            <p:nvPr/>
          </p:nvSpPr>
          <p:spPr bwMode="auto">
            <a:xfrm>
              <a:off x="900965" y="289014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4" name="Line 525"/>
            <p:cNvSpPr>
              <a:spLocks noChangeShapeType="1"/>
            </p:cNvSpPr>
            <p:nvPr/>
          </p:nvSpPr>
          <p:spPr bwMode="auto">
            <a:xfrm>
              <a:off x="900965" y="28439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5" name="Line 526"/>
            <p:cNvSpPr>
              <a:spLocks noChangeShapeType="1"/>
            </p:cNvSpPr>
            <p:nvPr/>
          </p:nvSpPr>
          <p:spPr bwMode="auto">
            <a:xfrm>
              <a:off x="900965" y="280782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6" name="Line 527"/>
            <p:cNvSpPr>
              <a:spLocks noChangeShapeType="1"/>
            </p:cNvSpPr>
            <p:nvPr/>
          </p:nvSpPr>
          <p:spPr bwMode="auto">
            <a:xfrm>
              <a:off x="900965" y="27760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7" name="Line 528"/>
            <p:cNvSpPr>
              <a:spLocks noChangeShapeType="1"/>
            </p:cNvSpPr>
            <p:nvPr/>
          </p:nvSpPr>
          <p:spPr bwMode="auto">
            <a:xfrm>
              <a:off x="900965" y="27442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8" name="Line 529"/>
            <p:cNvSpPr>
              <a:spLocks noChangeShapeType="1"/>
            </p:cNvSpPr>
            <p:nvPr/>
          </p:nvSpPr>
          <p:spPr bwMode="auto">
            <a:xfrm>
              <a:off x="900965" y="254640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9" name="Line 530"/>
            <p:cNvSpPr>
              <a:spLocks noChangeShapeType="1"/>
            </p:cNvSpPr>
            <p:nvPr/>
          </p:nvSpPr>
          <p:spPr bwMode="auto">
            <a:xfrm>
              <a:off x="900965" y="24467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0" name="Line 531"/>
            <p:cNvSpPr>
              <a:spLocks noChangeShapeType="1"/>
            </p:cNvSpPr>
            <p:nvPr/>
          </p:nvSpPr>
          <p:spPr bwMode="auto">
            <a:xfrm>
              <a:off x="900965" y="23759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1" name="Line 532"/>
            <p:cNvSpPr>
              <a:spLocks noChangeShapeType="1"/>
            </p:cNvSpPr>
            <p:nvPr/>
          </p:nvSpPr>
          <p:spPr bwMode="auto">
            <a:xfrm>
              <a:off x="900965" y="232109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2" name="Line 533"/>
            <p:cNvSpPr>
              <a:spLocks noChangeShapeType="1"/>
            </p:cNvSpPr>
            <p:nvPr/>
          </p:nvSpPr>
          <p:spPr bwMode="auto">
            <a:xfrm>
              <a:off x="900965" y="22748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3" name="Line 534"/>
            <p:cNvSpPr>
              <a:spLocks noChangeShapeType="1"/>
            </p:cNvSpPr>
            <p:nvPr/>
          </p:nvSpPr>
          <p:spPr bwMode="auto">
            <a:xfrm>
              <a:off x="900965" y="22373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4" name="Line 535"/>
            <p:cNvSpPr>
              <a:spLocks noChangeShapeType="1"/>
            </p:cNvSpPr>
            <p:nvPr/>
          </p:nvSpPr>
          <p:spPr bwMode="auto">
            <a:xfrm>
              <a:off x="900965" y="220555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5" name="Line 536"/>
            <p:cNvSpPr>
              <a:spLocks noChangeShapeType="1"/>
            </p:cNvSpPr>
            <p:nvPr/>
          </p:nvSpPr>
          <p:spPr bwMode="auto">
            <a:xfrm>
              <a:off x="900965" y="21752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6" name="Line 537"/>
            <p:cNvSpPr>
              <a:spLocks noChangeShapeType="1"/>
            </p:cNvSpPr>
            <p:nvPr/>
          </p:nvSpPr>
          <p:spPr bwMode="auto">
            <a:xfrm>
              <a:off x="900965" y="197735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7" name="Line 538"/>
            <p:cNvSpPr>
              <a:spLocks noChangeShapeType="1"/>
            </p:cNvSpPr>
            <p:nvPr/>
          </p:nvSpPr>
          <p:spPr bwMode="auto">
            <a:xfrm>
              <a:off x="900965" y="187481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8" name="Line 539"/>
            <p:cNvSpPr>
              <a:spLocks noChangeShapeType="1"/>
            </p:cNvSpPr>
            <p:nvPr/>
          </p:nvSpPr>
          <p:spPr bwMode="auto">
            <a:xfrm>
              <a:off x="900965" y="18040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9" name="Line 540"/>
            <p:cNvSpPr>
              <a:spLocks noChangeShapeType="1"/>
            </p:cNvSpPr>
            <p:nvPr/>
          </p:nvSpPr>
          <p:spPr bwMode="auto">
            <a:xfrm>
              <a:off x="900965" y="175060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0" name="Line 541"/>
            <p:cNvSpPr>
              <a:spLocks noChangeShapeType="1"/>
            </p:cNvSpPr>
            <p:nvPr/>
          </p:nvSpPr>
          <p:spPr bwMode="auto">
            <a:xfrm>
              <a:off x="900965" y="17029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1" name="Line 542"/>
            <p:cNvSpPr>
              <a:spLocks noChangeShapeType="1"/>
            </p:cNvSpPr>
            <p:nvPr/>
          </p:nvSpPr>
          <p:spPr bwMode="auto">
            <a:xfrm>
              <a:off x="900965" y="166539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2" name="Line 543"/>
            <p:cNvSpPr>
              <a:spLocks noChangeShapeType="1"/>
            </p:cNvSpPr>
            <p:nvPr/>
          </p:nvSpPr>
          <p:spPr bwMode="auto">
            <a:xfrm>
              <a:off x="900965" y="16307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3" name="Line 544"/>
            <p:cNvSpPr>
              <a:spLocks noChangeShapeType="1"/>
            </p:cNvSpPr>
            <p:nvPr/>
          </p:nvSpPr>
          <p:spPr bwMode="auto">
            <a:xfrm>
              <a:off x="900965" y="16018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4" name="Line 545"/>
            <p:cNvSpPr>
              <a:spLocks noChangeShapeType="1"/>
            </p:cNvSpPr>
            <p:nvPr/>
          </p:nvSpPr>
          <p:spPr bwMode="auto">
            <a:xfrm>
              <a:off x="900965" y="14068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5" name="Line 546"/>
            <p:cNvSpPr>
              <a:spLocks noChangeShapeType="1"/>
            </p:cNvSpPr>
            <p:nvPr/>
          </p:nvSpPr>
          <p:spPr bwMode="auto">
            <a:xfrm>
              <a:off x="900965" y="13057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6" name="Line 547"/>
            <p:cNvSpPr>
              <a:spLocks noChangeShapeType="1"/>
            </p:cNvSpPr>
            <p:nvPr/>
          </p:nvSpPr>
          <p:spPr bwMode="auto">
            <a:xfrm>
              <a:off x="900965" y="12335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7" name="Line 548"/>
            <p:cNvSpPr>
              <a:spLocks noChangeShapeType="1"/>
            </p:cNvSpPr>
            <p:nvPr/>
          </p:nvSpPr>
          <p:spPr bwMode="auto">
            <a:xfrm>
              <a:off x="900965" y="117722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8" name="Line 549"/>
            <p:cNvSpPr>
              <a:spLocks noChangeShapeType="1"/>
            </p:cNvSpPr>
            <p:nvPr/>
          </p:nvSpPr>
          <p:spPr bwMode="auto">
            <a:xfrm>
              <a:off x="900965" y="11324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9" name="Line 550"/>
            <p:cNvSpPr>
              <a:spLocks noChangeShapeType="1"/>
            </p:cNvSpPr>
            <p:nvPr/>
          </p:nvSpPr>
          <p:spPr bwMode="auto">
            <a:xfrm>
              <a:off x="900965" y="1096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0" name="Line 551"/>
            <p:cNvSpPr>
              <a:spLocks noChangeShapeType="1"/>
            </p:cNvSpPr>
            <p:nvPr/>
          </p:nvSpPr>
          <p:spPr bwMode="auto">
            <a:xfrm>
              <a:off x="900965" y="10631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1" name="Line 552"/>
            <p:cNvSpPr>
              <a:spLocks noChangeShapeType="1"/>
            </p:cNvSpPr>
            <p:nvPr/>
          </p:nvSpPr>
          <p:spPr bwMode="auto">
            <a:xfrm>
              <a:off x="900965" y="103279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2" name="Line 553"/>
            <p:cNvSpPr>
              <a:spLocks noChangeShapeType="1"/>
            </p:cNvSpPr>
            <p:nvPr/>
          </p:nvSpPr>
          <p:spPr bwMode="auto">
            <a:xfrm>
              <a:off x="5499570" y="443119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3" name="Line 554"/>
            <p:cNvSpPr>
              <a:spLocks noChangeShapeType="1"/>
            </p:cNvSpPr>
            <p:nvPr/>
          </p:nvSpPr>
          <p:spPr bwMode="auto">
            <a:xfrm>
              <a:off x="5499570" y="386215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4" name="Line 555"/>
            <p:cNvSpPr>
              <a:spLocks noChangeShapeType="1"/>
            </p:cNvSpPr>
            <p:nvPr/>
          </p:nvSpPr>
          <p:spPr bwMode="auto">
            <a:xfrm>
              <a:off x="5499570" y="3290213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5" name="Line 556"/>
            <p:cNvSpPr>
              <a:spLocks noChangeShapeType="1"/>
            </p:cNvSpPr>
            <p:nvPr/>
          </p:nvSpPr>
          <p:spPr bwMode="auto">
            <a:xfrm>
              <a:off x="5499570" y="271971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6" name="Line 557"/>
            <p:cNvSpPr>
              <a:spLocks noChangeShapeType="1"/>
            </p:cNvSpPr>
            <p:nvPr/>
          </p:nvSpPr>
          <p:spPr bwMode="auto">
            <a:xfrm>
              <a:off x="5499570" y="2146338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7" name="Line 558"/>
            <p:cNvSpPr>
              <a:spLocks noChangeShapeType="1"/>
            </p:cNvSpPr>
            <p:nvPr/>
          </p:nvSpPr>
          <p:spPr bwMode="auto">
            <a:xfrm>
              <a:off x="5499570" y="157729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8" name="Line 559"/>
            <p:cNvSpPr>
              <a:spLocks noChangeShapeType="1"/>
            </p:cNvSpPr>
            <p:nvPr/>
          </p:nvSpPr>
          <p:spPr bwMode="auto">
            <a:xfrm>
              <a:off x="5499570" y="1006796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9" name="Line 560"/>
            <p:cNvSpPr>
              <a:spLocks noChangeShapeType="1"/>
            </p:cNvSpPr>
            <p:nvPr/>
          </p:nvSpPr>
          <p:spPr bwMode="auto">
            <a:xfrm>
              <a:off x="5521235" y="426221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0" name="Line 561"/>
            <p:cNvSpPr>
              <a:spLocks noChangeShapeType="1"/>
            </p:cNvSpPr>
            <p:nvPr/>
          </p:nvSpPr>
          <p:spPr bwMode="auto">
            <a:xfrm>
              <a:off x="5521235" y="41596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1" name="Line 562"/>
            <p:cNvSpPr>
              <a:spLocks noChangeShapeType="1"/>
            </p:cNvSpPr>
            <p:nvPr/>
          </p:nvSpPr>
          <p:spPr bwMode="auto">
            <a:xfrm>
              <a:off x="5521235" y="408890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2" name="Line 563"/>
            <p:cNvSpPr>
              <a:spLocks noChangeShapeType="1"/>
            </p:cNvSpPr>
            <p:nvPr/>
          </p:nvSpPr>
          <p:spPr bwMode="auto">
            <a:xfrm>
              <a:off x="5521235" y="403113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3" name="Line 564"/>
            <p:cNvSpPr>
              <a:spLocks noChangeShapeType="1"/>
            </p:cNvSpPr>
            <p:nvPr/>
          </p:nvSpPr>
          <p:spPr bwMode="auto">
            <a:xfrm>
              <a:off x="5521235" y="398635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4" name="Line 565"/>
            <p:cNvSpPr>
              <a:spLocks noChangeShapeType="1"/>
            </p:cNvSpPr>
            <p:nvPr/>
          </p:nvSpPr>
          <p:spPr bwMode="auto">
            <a:xfrm>
              <a:off x="5521235" y="395025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5" name="Line 566"/>
            <p:cNvSpPr>
              <a:spLocks noChangeShapeType="1"/>
            </p:cNvSpPr>
            <p:nvPr/>
          </p:nvSpPr>
          <p:spPr bwMode="auto">
            <a:xfrm>
              <a:off x="5521235" y="391703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6" name="Line 567"/>
            <p:cNvSpPr>
              <a:spLocks noChangeShapeType="1"/>
            </p:cNvSpPr>
            <p:nvPr/>
          </p:nvSpPr>
          <p:spPr bwMode="auto">
            <a:xfrm>
              <a:off x="5521235" y="38881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7" name="Line 568"/>
            <p:cNvSpPr>
              <a:spLocks noChangeShapeType="1"/>
            </p:cNvSpPr>
            <p:nvPr/>
          </p:nvSpPr>
          <p:spPr bwMode="auto">
            <a:xfrm>
              <a:off x="5521235" y="369028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8" name="Line 569"/>
            <p:cNvSpPr>
              <a:spLocks noChangeShapeType="1"/>
            </p:cNvSpPr>
            <p:nvPr/>
          </p:nvSpPr>
          <p:spPr bwMode="auto">
            <a:xfrm>
              <a:off x="5521235" y="358773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9" name="Line 570"/>
            <p:cNvSpPr>
              <a:spLocks noChangeShapeType="1"/>
            </p:cNvSpPr>
            <p:nvPr/>
          </p:nvSpPr>
          <p:spPr bwMode="auto">
            <a:xfrm>
              <a:off x="5521235" y="35169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0" name="Line 571"/>
            <p:cNvSpPr>
              <a:spLocks noChangeShapeType="1"/>
            </p:cNvSpPr>
            <p:nvPr/>
          </p:nvSpPr>
          <p:spPr bwMode="auto">
            <a:xfrm>
              <a:off x="5521235" y="346208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1" name="Line 572"/>
            <p:cNvSpPr>
              <a:spLocks noChangeShapeType="1"/>
            </p:cNvSpPr>
            <p:nvPr/>
          </p:nvSpPr>
          <p:spPr bwMode="auto">
            <a:xfrm>
              <a:off x="5521235" y="34158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2" name="Line 573"/>
            <p:cNvSpPr>
              <a:spLocks noChangeShapeType="1"/>
            </p:cNvSpPr>
            <p:nvPr/>
          </p:nvSpPr>
          <p:spPr bwMode="auto">
            <a:xfrm>
              <a:off x="5521235" y="337831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3" name="Line 574"/>
            <p:cNvSpPr>
              <a:spLocks noChangeShapeType="1"/>
            </p:cNvSpPr>
            <p:nvPr/>
          </p:nvSpPr>
          <p:spPr bwMode="auto">
            <a:xfrm>
              <a:off x="5521235" y="334509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4" name="Line 575"/>
            <p:cNvSpPr>
              <a:spLocks noChangeShapeType="1"/>
            </p:cNvSpPr>
            <p:nvPr/>
          </p:nvSpPr>
          <p:spPr bwMode="auto">
            <a:xfrm>
              <a:off x="5521235" y="331621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5" name="Line 576"/>
            <p:cNvSpPr>
              <a:spLocks noChangeShapeType="1"/>
            </p:cNvSpPr>
            <p:nvPr/>
          </p:nvSpPr>
          <p:spPr bwMode="auto">
            <a:xfrm>
              <a:off x="5521235" y="3118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6" name="Line 577"/>
            <p:cNvSpPr>
              <a:spLocks noChangeShapeType="1"/>
            </p:cNvSpPr>
            <p:nvPr/>
          </p:nvSpPr>
          <p:spPr bwMode="auto">
            <a:xfrm>
              <a:off x="5521235" y="30172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7" name="Line 578"/>
            <p:cNvSpPr>
              <a:spLocks noChangeShapeType="1"/>
            </p:cNvSpPr>
            <p:nvPr/>
          </p:nvSpPr>
          <p:spPr bwMode="auto">
            <a:xfrm>
              <a:off x="5521235" y="29464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8" name="Line 579"/>
            <p:cNvSpPr>
              <a:spLocks noChangeShapeType="1"/>
            </p:cNvSpPr>
            <p:nvPr/>
          </p:nvSpPr>
          <p:spPr bwMode="auto">
            <a:xfrm>
              <a:off x="5521235" y="289014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9" name="Line 580"/>
            <p:cNvSpPr>
              <a:spLocks noChangeShapeType="1"/>
            </p:cNvSpPr>
            <p:nvPr/>
          </p:nvSpPr>
          <p:spPr bwMode="auto">
            <a:xfrm>
              <a:off x="5521235" y="28439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0" name="Line 581"/>
            <p:cNvSpPr>
              <a:spLocks noChangeShapeType="1"/>
            </p:cNvSpPr>
            <p:nvPr/>
          </p:nvSpPr>
          <p:spPr bwMode="auto">
            <a:xfrm>
              <a:off x="5521235" y="280782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1" name="Line 582"/>
            <p:cNvSpPr>
              <a:spLocks noChangeShapeType="1"/>
            </p:cNvSpPr>
            <p:nvPr/>
          </p:nvSpPr>
          <p:spPr bwMode="auto">
            <a:xfrm>
              <a:off x="5521235" y="27760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2" name="Line 583"/>
            <p:cNvSpPr>
              <a:spLocks noChangeShapeType="1"/>
            </p:cNvSpPr>
            <p:nvPr/>
          </p:nvSpPr>
          <p:spPr bwMode="auto">
            <a:xfrm>
              <a:off x="5521235" y="27442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3" name="Line 584"/>
            <p:cNvSpPr>
              <a:spLocks noChangeShapeType="1"/>
            </p:cNvSpPr>
            <p:nvPr/>
          </p:nvSpPr>
          <p:spPr bwMode="auto">
            <a:xfrm>
              <a:off x="5521235" y="254640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4" name="Line 585"/>
            <p:cNvSpPr>
              <a:spLocks noChangeShapeType="1"/>
            </p:cNvSpPr>
            <p:nvPr/>
          </p:nvSpPr>
          <p:spPr bwMode="auto">
            <a:xfrm>
              <a:off x="5521235" y="24467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5" name="Line 586"/>
            <p:cNvSpPr>
              <a:spLocks noChangeShapeType="1"/>
            </p:cNvSpPr>
            <p:nvPr/>
          </p:nvSpPr>
          <p:spPr bwMode="auto">
            <a:xfrm>
              <a:off x="5521235" y="23759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6" name="Line 587"/>
            <p:cNvSpPr>
              <a:spLocks noChangeShapeType="1"/>
            </p:cNvSpPr>
            <p:nvPr/>
          </p:nvSpPr>
          <p:spPr bwMode="auto">
            <a:xfrm>
              <a:off x="5521235" y="232109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7" name="Line 588"/>
            <p:cNvSpPr>
              <a:spLocks noChangeShapeType="1"/>
            </p:cNvSpPr>
            <p:nvPr/>
          </p:nvSpPr>
          <p:spPr bwMode="auto">
            <a:xfrm>
              <a:off x="5521235" y="22748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8" name="Line 589"/>
            <p:cNvSpPr>
              <a:spLocks noChangeShapeType="1"/>
            </p:cNvSpPr>
            <p:nvPr/>
          </p:nvSpPr>
          <p:spPr bwMode="auto">
            <a:xfrm>
              <a:off x="5521235" y="22373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9" name="Line 590"/>
            <p:cNvSpPr>
              <a:spLocks noChangeShapeType="1"/>
            </p:cNvSpPr>
            <p:nvPr/>
          </p:nvSpPr>
          <p:spPr bwMode="auto">
            <a:xfrm>
              <a:off x="5521235" y="220555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0" name="Line 591"/>
            <p:cNvSpPr>
              <a:spLocks noChangeShapeType="1"/>
            </p:cNvSpPr>
            <p:nvPr/>
          </p:nvSpPr>
          <p:spPr bwMode="auto">
            <a:xfrm>
              <a:off x="5521235" y="21752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1" name="Line 592"/>
            <p:cNvSpPr>
              <a:spLocks noChangeShapeType="1"/>
            </p:cNvSpPr>
            <p:nvPr/>
          </p:nvSpPr>
          <p:spPr bwMode="auto">
            <a:xfrm>
              <a:off x="5521235" y="197735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2" name="Line 593"/>
            <p:cNvSpPr>
              <a:spLocks noChangeShapeType="1"/>
            </p:cNvSpPr>
            <p:nvPr/>
          </p:nvSpPr>
          <p:spPr bwMode="auto">
            <a:xfrm>
              <a:off x="5521235" y="187481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3" name="Line 594"/>
            <p:cNvSpPr>
              <a:spLocks noChangeShapeType="1"/>
            </p:cNvSpPr>
            <p:nvPr/>
          </p:nvSpPr>
          <p:spPr bwMode="auto">
            <a:xfrm>
              <a:off x="5521235" y="18040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4" name="Line 595"/>
            <p:cNvSpPr>
              <a:spLocks noChangeShapeType="1"/>
            </p:cNvSpPr>
            <p:nvPr/>
          </p:nvSpPr>
          <p:spPr bwMode="auto">
            <a:xfrm>
              <a:off x="5521235" y="175060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5" name="Line 596"/>
            <p:cNvSpPr>
              <a:spLocks noChangeShapeType="1"/>
            </p:cNvSpPr>
            <p:nvPr/>
          </p:nvSpPr>
          <p:spPr bwMode="auto">
            <a:xfrm>
              <a:off x="5521235" y="17029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6" name="Line 597"/>
            <p:cNvSpPr>
              <a:spLocks noChangeShapeType="1"/>
            </p:cNvSpPr>
            <p:nvPr/>
          </p:nvSpPr>
          <p:spPr bwMode="auto">
            <a:xfrm>
              <a:off x="5521235" y="166539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7" name="Line 598"/>
            <p:cNvSpPr>
              <a:spLocks noChangeShapeType="1"/>
            </p:cNvSpPr>
            <p:nvPr/>
          </p:nvSpPr>
          <p:spPr bwMode="auto">
            <a:xfrm>
              <a:off x="5521235" y="16307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8" name="Line 599"/>
            <p:cNvSpPr>
              <a:spLocks noChangeShapeType="1"/>
            </p:cNvSpPr>
            <p:nvPr/>
          </p:nvSpPr>
          <p:spPr bwMode="auto">
            <a:xfrm>
              <a:off x="5521235" y="16018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9" name="Line 600"/>
            <p:cNvSpPr>
              <a:spLocks noChangeShapeType="1"/>
            </p:cNvSpPr>
            <p:nvPr/>
          </p:nvSpPr>
          <p:spPr bwMode="auto">
            <a:xfrm>
              <a:off x="5521235" y="14068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0" name="Line 601"/>
            <p:cNvSpPr>
              <a:spLocks noChangeShapeType="1"/>
            </p:cNvSpPr>
            <p:nvPr/>
          </p:nvSpPr>
          <p:spPr bwMode="auto">
            <a:xfrm>
              <a:off x="5521235" y="13057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1" name="Line 602"/>
            <p:cNvSpPr>
              <a:spLocks noChangeShapeType="1"/>
            </p:cNvSpPr>
            <p:nvPr/>
          </p:nvSpPr>
          <p:spPr bwMode="auto">
            <a:xfrm>
              <a:off x="5521235" y="12335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2" name="Line 603"/>
            <p:cNvSpPr>
              <a:spLocks noChangeShapeType="1"/>
            </p:cNvSpPr>
            <p:nvPr/>
          </p:nvSpPr>
          <p:spPr bwMode="auto">
            <a:xfrm>
              <a:off x="5521235" y="117722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3" name="Line 604"/>
            <p:cNvSpPr>
              <a:spLocks noChangeShapeType="1"/>
            </p:cNvSpPr>
            <p:nvPr/>
          </p:nvSpPr>
          <p:spPr bwMode="auto">
            <a:xfrm>
              <a:off x="5521235" y="11324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4" name="Line 605"/>
            <p:cNvSpPr>
              <a:spLocks noChangeShapeType="1"/>
            </p:cNvSpPr>
            <p:nvPr/>
          </p:nvSpPr>
          <p:spPr bwMode="auto">
            <a:xfrm>
              <a:off x="5521235" y="1096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5" name="Line 606"/>
            <p:cNvSpPr>
              <a:spLocks noChangeShapeType="1"/>
            </p:cNvSpPr>
            <p:nvPr/>
          </p:nvSpPr>
          <p:spPr bwMode="auto">
            <a:xfrm>
              <a:off x="5521235" y="10631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6" name="Line 607"/>
            <p:cNvSpPr>
              <a:spLocks noChangeShapeType="1"/>
            </p:cNvSpPr>
            <p:nvPr/>
          </p:nvSpPr>
          <p:spPr bwMode="auto">
            <a:xfrm>
              <a:off x="5521235" y="103279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7" name="Line 609"/>
            <p:cNvSpPr>
              <a:spLocks noChangeShapeType="1"/>
            </p:cNvSpPr>
            <p:nvPr/>
          </p:nvSpPr>
          <p:spPr bwMode="auto">
            <a:xfrm>
              <a:off x="911075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8" name="Line 610"/>
            <p:cNvSpPr>
              <a:spLocks noChangeShapeType="1"/>
            </p:cNvSpPr>
            <p:nvPr/>
          </p:nvSpPr>
          <p:spPr bwMode="auto">
            <a:xfrm>
              <a:off x="245934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9" name="Line 611"/>
            <p:cNvSpPr>
              <a:spLocks noChangeShapeType="1"/>
            </p:cNvSpPr>
            <p:nvPr/>
          </p:nvSpPr>
          <p:spPr bwMode="auto">
            <a:xfrm>
              <a:off x="400617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0" name="Line 612"/>
            <p:cNvSpPr>
              <a:spLocks noChangeShapeType="1"/>
            </p:cNvSpPr>
            <p:nvPr/>
          </p:nvSpPr>
          <p:spPr bwMode="auto">
            <a:xfrm>
              <a:off x="5554453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1" name="Line 613"/>
            <p:cNvSpPr>
              <a:spLocks noChangeShapeType="1"/>
            </p:cNvSpPr>
            <p:nvPr/>
          </p:nvSpPr>
          <p:spPr bwMode="auto">
            <a:xfrm>
              <a:off x="1374690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2" name="Line 614"/>
            <p:cNvSpPr>
              <a:spLocks noChangeShapeType="1"/>
            </p:cNvSpPr>
            <p:nvPr/>
          </p:nvSpPr>
          <p:spPr bwMode="auto">
            <a:xfrm>
              <a:off x="16491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3" name="Line 615"/>
            <p:cNvSpPr>
              <a:spLocks noChangeShapeType="1"/>
            </p:cNvSpPr>
            <p:nvPr/>
          </p:nvSpPr>
          <p:spPr bwMode="auto">
            <a:xfrm>
              <a:off x="18426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4" name="Line 616"/>
            <p:cNvSpPr>
              <a:spLocks noChangeShapeType="1"/>
            </p:cNvSpPr>
            <p:nvPr/>
          </p:nvSpPr>
          <p:spPr bwMode="auto">
            <a:xfrm>
              <a:off x="199284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5" name="Line 617"/>
            <p:cNvSpPr>
              <a:spLocks noChangeShapeType="1"/>
            </p:cNvSpPr>
            <p:nvPr/>
          </p:nvSpPr>
          <p:spPr bwMode="auto">
            <a:xfrm>
              <a:off x="21156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6" name="Line 618"/>
            <p:cNvSpPr>
              <a:spLocks noChangeShapeType="1"/>
            </p:cNvSpPr>
            <p:nvPr/>
          </p:nvSpPr>
          <p:spPr bwMode="auto">
            <a:xfrm>
              <a:off x="2219598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7" name="Line 619"/>
            <p:cNvSpPr>
              <a:spLocks noChangeShapeType="1"/>
            </p:cNvSpPr>
            <p:nvPr/>
          </p:nvSpPr>
          <p:spPr bwMode="auto">
            <a:xfrm>
              <a:off x="230914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8" name="Line 620"/>
            <p:cNvSpPr>
              <a:spLocks noChangeShapeType="1"/>
            </p:cNvSpPr>
            <p:nvPr/>
          </p:nvSpPr>
          <p:spPr bwMode="auto">
            <a:xfrm>
              <a:off x="238713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9" name="Line 621"/>
            <p:cNvSpPr>
              <a:spLocks noChangeShapeType="1"/>
            </p:cNvSpPr>
            <p:nvPr/>
          </p:nvSpPr>
          <p:spPr bwMode="auto">
            <a:xfrm>
              <a:off x="2924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0" name="Line 622"/>
            <p:cNvSpPr>
              <a:spLocks noChangeShapeType="1"/>
            </p:cNvSpPr>
            <p:nvPr/>
          </p:nvSpPr>
          <p:spPr bwMode="auto">
            <a:xfrm>
              <a:off x="319737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1" name="Line 623"/>
            <p:cNvSpPr>
              <a:spLocks noChangeShapeType="1"/>
            </p:cNvSpPr>
            <p:nvPr/>
          </p:nvSpPr>
          <p:spPr bwMode="auto">
            <a:xfrm>
              <a:off x="338802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2" name="Line 624"/>
            <p:cNvSpPr>
              <a:spLocks noChangeShapeType="1"/>
            </p:cNvSpPr>
            <p:nvPr/>
          </p:nvSpPr>
          <p:spPr bwMode="auto">
            <a:xfrm>
              <a:off x="353967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3" name="Line 625"/>
            <p:cNvSpPr>
              <a:spLocks noChangeShapeType="1"/>
            </p:cNvSpPr>
            <p:nvPr/>
          </p:nvSpPr>
          <p:spPr bwMode="auto">
            <a:xfrm>
              <a:off x="366099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4" name="Line 626"/>
            <p:cNvSpPr>
              <a:spLocks noChangeShapeType="1"/>
            </p:cNvSpPr>
            <p:nvPr/>
          </p:nvSpPr>
          <p:spPr bwMode="auto">
            <a:xfrm>
              <a:off x="37635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5" name="Line 627"/>
            <p:cNvSpPr>
              <a:spLocks noChangeShapeType="1"/>
            </p:cNvSpPr>
            <p:nvPr/>
          </p:nvSpPr>
          <p:spPr bwMode="auto">
            <a:xfrm>
              <a:off x="385597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6" name="Line 628"/>
            <p:cNvSpPr>
              <a:spLocks noChangeShapeType="1"/>
            </p:cNvSpPr>
            <p:nvPr/>
          </p:nvSpPr>
          <p:spPr bwMode="auto">
            <a:xfrm>
              <a:off x="3935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7" name="Line 629"/>
            <p:cNvSpPr>
              <a:spLocks noChangeShapeType="1"/>
            </p:cNvSpPr>
            <p:nvPr/>
          </p:nvSpPr>
          <p:spPr bwMode="auto">
            <a:xfrm>
              <a:off x="447268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8" name="Line 630"/>
            <p:cNvSpPr>
              <a:spLocks noChangeShapeType="1"/>
            </p:cNvSpPr>
            <p:nvPr/>
          </p:nvSpPr>
          <p:spPr bwMode="auto">
            <a:xfrm>
              <a:off x="47442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9" name="Line 631"/>
            <p:cNvSpPr>
              <a:spLocks noChangeShapeType="1"/>
            </p:cNvSpPr>
            <p:nvPr/>
          </p:nvSpPr>
          <p:spPr bwMode="auto">
            <a:xfrm>
              <a:off x="4939187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0" name="Line 632"/>
            <p:cNvSpPr>
              <a:spLocks noChangeShapeType="1"/>
            </p:cNvSpPr>
            <p:nvPr/>
          </p:nvSpPr>
          <p:spPr bwMode="auto">
            <a:xfrm>
              <a:off x="50865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1" name="Line 633"/>
            <p:cNvSpPr>
              <a:spLocks noChangeShapeType="1"/>
            </p:cNvSpPr>
            <p:nvPr/>
          </p:nvSpPr>
          <p:spPr bwMode="auto">
            <a:xfrm>
              <a:off x="521071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2" name="Line 634"/>
            <p:cNvSpPr>
              <a:spLocks noChangeShapeType="1"/>
            </p:cNvSpPr>
            <p:nvPr/>
          </p:nvSpPr>
          <p:spPr bwMode="auto">
            <a:xfrm>
              <a:off x="5314702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3" name="Line 635"/>
            <p:cNvSpPr>
              <a:spLocks noChangeShapeType="1"/>
            </p:cNvSpPr>
            <p:nvPr/>
          </p:nvSpPr>
          <p:spPr bwMode="auto">
            <a:xfrm>
              <a:off x="540280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4" name="Line 636"/>
            <p:cNvSpPr>
              <a:spLocks noChangeShapeType="1"/>
            </p:cNvSpPr>
            <p:nvPr/>
          </p:nvSpPr>
          <p:spPr bwMode="auto">
            <a:xfrm>
              <a:off x="54822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5" name="Line 637"/>
            <p:cNvSpPr>
              <a:spLocks noChangeShapeType="1"/>
            </p:cNvSpPr>
            <p:nvPr/>
          </p:nvSpPr>
          <p:spPr bwMode="auto">
            <a:xfrm>
              <a:off x="911075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6" name="Line 638"/>
            <p:cNvSpPr>
              <a:spLocks noChangeShapeType="1"/>
            </p:cNvSpPr>
            <p:nvPr/>
          </p:nvSpPr>
          <p:spPr bwMode="auto">
            <a:xfrm>
              <a:off x="245934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7" name="Line 639"/>
            <p:cNvSpPr>
              <a:spLocks noChangeShapeType="1"/>
            </p:cNvSpPr>
            <p:nvPr/>
          </p:nvSpPr>
          <p:spPr bwMode="auto">
            <a:xfrm>
              <a:off x="400617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8" name="Line 640"/>
            <p:cNvSpPr>
              <a:spLocks noChangeShapeType="1"/>
            </p:cNvSpPr>
            <p:nvPr/>
          </p:nvSpPr>
          <p:spPr bwMode="auto">
            <a:xfrm>
              <a:off x="5554453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9" name="Line 641"/>
            <p:cNvSpPr>
              <a:spLocks noChangeShapeType="1"/>
            </p:cNvSpPr>
            <p:nvPr/>
          </p:nvSpPr>
          <p:spPr bwMode="auto">
            <a:xfrm>
              <a:off x="1374690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0" name="Line 642"/>
            <p:cNvSpPr>
              <a:spLocks noChangeShapeType="1"/>
            </p:cNvSpPr>
            <p:nvPr/>
          </p:nvSpPr>
          <p:spPr bwMode="auto">
            <a:xfrm>
              <a:off x="16491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1" name="Line 643"/>
            <p:cNvSpPr>
              <a:spLocks noChangeShapeType="1"/>
            </p:cNvSpPr>
            <p:nvPr/>
          </p:nvSpPr>
          <p:spPr bwMode="auto">
            <a:xfrm>
              <a:off x="18426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2" name="Line 644"/>
            <p:cNvSpPr>
              <a:spLocks noChangeShapeType="1"/>
            </p:cNvSpPr>
            <p:nvPr/>
          </p:nvSpPr>
          <p:spPr bwMode="auto">
            <a:xfrm>
              <a:off x="199284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3" name="Line 645"/>
            <p:cNvSpPr>
              <a:spLocks noChangeShapeType="1"/>
            </p:cNvSpPr>
            <p:nvPr/>
          </p:nvSpPr>
          <p:spPr bwMode="auto">
            <a:xfrm>
              <a:off x="21156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4" name="Line 646"/>
            <p:cNvSpPr>
              <a:spLocks noChangeShapeType="1"/>
            </p:cNvSpPr>
            <p:nvPr/>
          </p:nvSpPr>
          <p:spPr bwMode="auto">
            <a:xfrm>
              <a:off x="2219598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5" name="Line 647"/>
            <p:cNvSpPr>
              <a:spLocks noChangeShapeType="1"/>
            </p:cNvSpPr>
            <p:nvPr/>
          </p:nvSpPr>
          <p:spPr bwMode="auto">
            <a:xfrm>
              <a:off x="230914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6" name="Line 648"/>
            <p:cNvSpPr>
              <a:spLocks noChangeShapeType="1"/>
            </p:cNvSpPr>
            <p:nvPr/>
          </p:nvSpPr>
          <p:spPr bwMode="auto">
            <a:xfrm>
              <a:off x="238713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7" name="Line 649"/>
            <p:cNvSpPr>
              <a:spLocks noChangeShapeType="1"/>
            </p:cNvSpPr>
            <p:nvPr/>
          </p:nvSpPr>
          <p:spPr bwMode="auto">
            <a:xfrm>
              <a:off x="2924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8" name="Line 650"/>
            <p:cNvSpPr>
              <a:spLocks noChangeShapeType="1"/>
            </p:cNvSpPr>
            <p:nvPr/>
          </p:nvSpPr>
          <p:spPr bwMode="auto">
            <a:xfrm>
              <a:off x="319737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9" name="Line 651"/>
            <p:cNvSpPr>
              <a:spLocks noChangeShapeType="1"/>
            </p:cNvSpPr>
            <p:nvPr/>
          </p:nvSpPr>
          <p:spPr bwMode="auto">
            <a:xfrm>
              <a:off x="338802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0" name="Line 652"/>
            <p:cNvSpPr>
              <a:spLocks noChangeShapeType="1"/>
            </p:cNvSpPr>
            <p:nvPr/>
          </p:nvSpPr>
          <p:spPr bwMode="auto">
            <a:xfrm>
              <a:off x="353967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1" name="Line 653"/>
            <p:cNvSpPr>
              <a:spLocks noChangeShapeType="1"/>
            </p:cNvSpPr>
            <p:nvPr/>
          </p:nvSpPr>
          <p:spPr bwMode="auto">
            <a:xfrm>
              <a:off x="366099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2" name="Line 654"/>
            <p:cNvSpPr>
              <a:spLocks noChangeShapeType="1"/>
            </p:cNvSpPr>
            <p:nvPr/>
          </p:nvSpPr>
          <p:spPr bwMode="auto">
            <a:xfrm>
              <a:off x="37635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3" name="Line 655"/>
            <p:cNvSpPr>
              <a:spLocks noChangeShapeType="1"/>
            </p:cNvSpPr>
            <p:nvPr/>
          </p:nvSpPr>
          <p:spPr bwMode="auto">
            <a:xfrm>
              <a:off x="385597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4" name="Line 656"/>
            <p:cNvSpPr>
              <a:spLocks noChangeShapeType="1"/>
            </p:cNvSpPr>
            <p:nvPr/>
          </p:nvSpPr>
          <p:spPr bwMode="auto">
            <a:xfrm>
              <a:off x="3935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5" name="Line 657"/>
            <p:cNvSpPr>
              <a:spLocks noChangeShapeType="1"/>
            </p:cNvSpPr>
            <p:nvPr/>
          </p:nvSpPr>
          <p:spPr bwMode="auto">
            <a:xfrm>
              <a:off x="447268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6" name="Line 658"/>
            <p:cNvSpPr>
              <a:spLocks noChangeShapeType="1"/>
            </p:cNvSpPr>
            <p:nvPr/>
          </p:nvSpPr>
          <p:spPr bwMode="auto">
            <a:xfrm>
              <a:off x="47442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7" name="Line 659"/>
            <p:cNvSpPr>
              <a:spLocks noChangeShapeType="1"/>
            </p:cNvSpPr>
            <p:nvPr/>
          </p:nvSpPr>
          <p:spPr bwMode="auto">
            <a:xfrm>
              <a:off x="4939187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8" name="Line 660"/>
            <p:cNvSpPr>
              <a:spLocks noChangeShapeType="1"/>
            </p:cNvSpPr>
            <p:nvPr/>
          </p:nvSpPr>
          <p:spPr bwMode="auto">
            <a:xfrm>
              <a:off x="50865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9" name="Line 661"/>
            <p:cNvSpPr>
              <a:spLocks noChangeShapeType="1"/>
            </p:cNvSpPr>
            <p:nvPr/>
          </p:nvSpPr>
          <p:spPr bwMode="auto">
            <a:xfrm>
              <a:off x="521071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0" name="Line 662"/>
            <p:cNvSpPr>
              <a:spLocks noChangeShapeType="1"/>
            </p:cNvSpPr>
            <p:nvPr/>
          </p:nvSpPr>
          <p:spPr bwMode="auto">
            <a:xfrm>
              <a:off x="5314702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1" name="Line 663"/>
            <p:cNvSpPr>
              <a:spLocks noChangeShapeType="1"/>
            </p:cNvSpPr>
            <p:nvPr/>
          </p:nvSpPr>
          <p:spPr bwMode="auto">
            <a:xfrm>
              <a:off x="540280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2" name="Line 664"/>
            <p:cNvSpPr>
              <a:spLocks noChangeShapeType="1"/>
            </p:cNvSpPr>
            <p:nvPr/>
          </p:nvSpPr>
          <p:spPr bwMode="auto">
            <a:xfrm>
              <a:off x="54822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3" name="Line 665"/>
            <p:cNvSpPr>
              <a:spLocks noChangeShapeType="1"/>
            </p:cNvSpPr>
            <p:nvPr/>
          </p:nvSpPr>
          <p:spPr bwMode="auto">
            <a:xfrm>
              <a:off x="911074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4" name="Line 666"/>
            <p:cNvSpPr>
              <a:spLocks noChangeShapeType="1"/>
            </p:cNvSpPr>
            <p:nvPr/>
          </p:nvSpPr>
          <p:spPr bwMode="auto">
            <a:xfrm>
              <a:off x="5554453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5" name="Line 667"/>
            <p:cNvSpPr>
              <a:spLocks noChangeShapeType="1"/>
            </p:cNvSpPr>
            <p:nvPr/>
          </p:nvSpPr>
          <p:spPr bwMode="auto">
            <a:xfrm>
              <a:off x="900965" y="4431199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6" name="Line 668"/>
            <p:cNvSpPr>
              <a:spLocks noChangeShapeType="1"/>
            </p:cNvSpPr>
            <p:nvPr/>
          </p:nvSpPr>
          <p:spPr bwMode="auto">
            <a:xfrm>
              <a:off x="900965" y="1006797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7" name="Freeform 669"/>
            <p:cNvSpPr>
              <a:spLocks/>
            </p:cNvSpPr>
            <p:nvPr/>
          </p:nvSpPr>
          <p:spPr bwMode="auto">
            <a:xfrm>
              <a:off x="1015064" y="3015799"/>
              <a:ext cx="92434" cy="92434"/>
            </a:xfrm>
            <a:custGeom>
              <a:avLst/>
              <a:gdLst>
                <a:gd name="T0" fmla="*/ 31 w 64"/>
                <a:gd name="T1" fmla="*/ 0 h 64"/>
                <a:gd name="T2" fmla="*/ 64 w 64"/>
                <a:gd name="T3" fmla="*/ 32 h 64"/>
                <a:gd name="T4" fmla="*/ 31 w 64"/>
                <a:gd name="T5" fmla="*/ 64 h 64"/>
                <a:gd name="T6" fmla="*/ 0 w 64"/>
                <a:gd name="T7" fmla="*/ 32 h 64"/>
                <a:gd name="T8" fmla="*/ 31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8" name="Freeform 670"/>
            <p:cNvSpPr>
              <a:spLocks/>
            </p:cNvSpPr>
            <p:nvPr/>
          </p:nvSpPr>
          <p:spPr bwMode="auto">
            <a:xfrm>
              <a:off x="1015064" y="3015799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9" name="Freeform 671"/>
            <p:cNvSpPr>
              <a:spLocks/>
            </p:cNvSpPr>
            <p:nvPr/>
          </p:nvSpPr>
          <p:spPr bwMode="auto">
            <a:xfrm>
              <a:off x="1059836" y="3015799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0" name="Freeform 672"/>
            <p:cNvSpPr>
              <a:spLocks/>
            </p:cNvSpPr>
            <p:nvPr/>
          </p:nvSpPr>
          <p:spPr bwMode="auto">
            <a:xfrm>
              <a:off x="1059836" y="306201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1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1" name="Freeform 673"/>
            <p:cNvSpPr>
              <a:spLocks/>
            </p:cNvSpPr>
            <p:nvPr/>
          </p:nvSpPr>
          <p:spPr bwMode="auto">
            <a:xfrm>
              <a:off x="1015064" y="3062016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2" name="Freeform 674"/>
            <p:cNvSpPr>
              <a:spLocks/>
            </p:cNvSpPr>
            <p:nvPr/>
          </p:nvSpPr>
          <p:spPr bwMode="auto">
            <a:xfrm>
              <a:off x="1394910" y="3112566"/>
              <a:ext cx="90990" cy="92434"/>
            </a:xfrm>
            <a:custGeom>
              <a:avLst/>
              <a:gdLst>
                <a:gd name="T0" fmla="*/ 31 w 63"/>
                <a:gd name="T1" fmla="*/ 0 h 64"/>
                <a:gd name="T2" fmla="*/ 63 w 63"/>
                <a:gd name="T3" fmla="*/ 32 h 64"/>
                <a:gd name="T4" fmla="*/ 31 w 63"/>
                <a:gd name="T5" fmla="*/ 64 h 64"/>
                <a:gd name="T6" fmla="*/ 0 w 63"/>
                <a:gd name="T7" fmla="*/ 32 h 64"/>
                <a:gd name="T8" fmla="*/ 31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3" name="Freeform 675"/>
            <p:cNvSpPr>
              <a:spLocks/>
            </p:cNvSpPr>
            <p:nvPr/>
          </p:nvSpPr>
          <p:spPr bwMode="auto">
            <a:xfrm>
              <a:off x="1394910" y="3112566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4" name="Freeform 676"/>
            <p:cNvSpPr>
              <a:spLocks/>
            </p:cNvSpPr>
            <p:nvPr/>
          </p:nvSpPr>
          <p:spPr bwMode="auto">
            <a:xfrm>
              <a:off x="1439684" y="3112566"/>
              <a:ext cx="49106" cy="49106"/>
            </a:xfrm>
            <a:custGeom>
              <a:avLst/>
              <a:gdLst>
                <a:gd name="T0" fmla="*/ 0 w 34"/>
                <a:gd name="T1" fmla="*/ 0 h 34"/>
                <a:gd name="T2" fmla="*/ 2 w 34"/>
                <a:gd name="T3" fmla="*/ 0 h 34"/>
                <a:gd name="T4" fmla="*/ 34 w 34"/>
                <a:gd name="T5" fmla="*/ 32 h 34"/>
                <a:gd name="T6" fmla="*/ 34 w 34"/>
                <a:gd name="T7" fmla="*/ 34 h 34"/>
                <a:gd name="T8" fmla="*/ 32 w 34"/>
                <a:gd name="T9" fmla="*/ 34 h 34"/>
                <a:gd name="T10" fmla="*/ 0 w 34"/>
                <a:gd name="T11" fmla="*/ 2 h 34"/>
                <a:gd name="T12" fmla="*/ 0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5" name="Freeform 677"/>
            <p:cNvSpPr>
              <a:spLocks/>
            </p:cNvSpPr>
            <p:nvPr/>
          </p:nvSpPr>
          <p:spPr bwMode="auto">
            <a:xfrm>
              <a:off x="1439684" y="3158783"/>
              <a:ext cx="49106" cy="50550"/>
            </a:xfrm>
            <a:custGeom>
              <a:avLst/>
              <a:gdLst>
                <a:gd name="T0" fmla="*/ 32 w 34"/>
                <a:gd name="T1" fmla="*/ 0 h 35"/>
                <a:gd name="T2" fmla="*/ 34 w 34"/>
                <a:gd name="T3" fmla="*/ 0 h 35"/>
                <a:gd name="T4" fmla="*/ 34 w 34"/>
                <a:gd name="T5" fmla="*/ 2 h 35"/>
                <a:gd name="T6" fmla="*/ 2 w 34"/>
                <a:gd name="T7" fmla="*/ 35 h 35"/>
                <a:gd name="T8" fmla="*/ 0 w 34"/>
                <a:gd name="T9" fmla="*/ 35 h 35"/>
                <a:gd name="T10" fmla="*/ 0 w 34"/>
                <a:gd name="T11" fmla="*/ 32 h 35"/>
                <a:gd name="T12" fmla="*/ 32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6" name="Freeform 678"/>
            <p:cNvSpPr>
              <a:spLocks/>
            </p:cNvSpPr>
            <p:nvPr/>
          </p:nvSpPr>
          <p:spPr bwMode="auto">
            <a:xfrm>
              <a:off x="1394910" y="3158783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2 h 35"/>
                <a:gd name="T6" fmla="*/ 33 w 33"/>
                <a:gd name="T7" fmla="*/ 35 h 35"/>
                <a:gd name="T8" fmla="*/ 31 w 33"/>
                <a:gd name="T9" fmla="*/ 35 h 35"/>
                <a:gd name="T10" fmla="*/ 0 w 33"/>
                <a:gd name="T11" fmla="*/ 2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7" name="Freeform 679"/>
            <p:cNvSpPr>
              <a:spLocks/>
            </p:cNvSpPr>
            <p:nvPr/>
          </p:nvSpPr>
          <p:spPr bwMode="auto">
            <a:xfrm>
              <a:off x="1705432" y="3153006"/>
              <a:ext cx="93879" cy="92434"/>
            </a:xfrm>
            <a:custGeom>
              <a:avLst/>
              <a:gdLst>
                <a:gd name="T0" fmla="*/ 33 w 65"/>
                <a:gd name="T1" fmla="*/ 0 h 64"/>
                <a:gd name="T2" fmla="*/ 65 w 65"/>
                <a:gd name="T3" fmla="*/ 32 h 64"/>
                <a:gd name="T4" fmla="*/ 33 w 65"/>
                <a:gd name="T5" fmla="*/ 64 h 64"/>
                <a:gd name="T6" fmla="*/ 0 w 65"/>
                <a:gd name="T7" fmla="*/ 32 h 64"/>
                <a:gd name="T8" fmla="*/ 33 w 65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8" name="Freeform 680"/>
            <p:cNvSpPr>
              <a:spLocks/>
            </p:cNvSpPr>
            <p:nvPr/>
          </p:nvSpPr>
          <p:spPr bwMode="auto">
            <a:xfrm>
              <a:off x="1705432" y="315300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2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9" name="Freeform 681"/>
            <p:cNvSpPr>
              <a:spLocks/>
            </p:cNvSpPr>
            <p:nvPr/>
          </p:nvSpPr>
          <p:spPr bwMode="auto">
            <a:xfrm>
              <a:off x="1753093" y="3153006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2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2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0" name="Freeform 682"/>
            <p:cNvSpPr>
              <a:spLocks/>
            </p:cNvSpPr>
            <p:nvPr/>
          </p:nvSpPr>
          <p:spPr bwMode="auto">
            <a:xfrm>
              <a:off x="1753093" y="3199223"/>
              <a:ext cx="46217" cy="47662"/>
            </a:xfrm>
            <a:custGeom>
              <a:avLst/>
              <a:gdLst>
                <a:gd name="T0" fmla="*/ 32 w 32"/>
                <a:gd name="T1" fmla="*/ 0 h 33"/>
                <a:gd name="T2" fmla="*/ 32 w 32"/>
                <a:gd name="T3" fmla="*/ 0 h 33"/>
                <a:gd name="T4" fmla="*/ 32 w 32"/>
                <a:gd name="T5" fmla="*/ 1 h 33"/>
                <a:gd name="T6" fmla="*/ 1 w 32"/>
                <a:gd name="T7" fmla="*/ 33 h 33"/>
                <a:gd name="T8" fmla="*/ 0 w 32"/>
                <a:gd name="T9" fmla="*/ 33 h 33"/>
                <a:gd name="T10" fmla="*/ 0 w 32"/>
                <a:gd name="T11" fmla="*/ 32 h 33"/>
                <a:gd name="T12" fmla="*/ 32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1" name="Freeform 683"/>
            <p:cNvSpPr>
              <a:spLocks/>
            </p:cNvSpPr>
            <p:nvPr/>
          </p:nvSpPr>
          <p:spPr bwMode="auto">
            <a:xfrm>
              <a:off x="1705432" y="3199223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2" name="Freeform 684"/>
            <p:cNvSpPr>
              <a:spLocks/>
            </p:cNvSpPr>
            <p:nvPr/>
          </p:nvSpPr>
          <p:spPr bwMode="auto">
            <a:xfrm>
              <a:off x="1933629" y="2771715"/>
              <a:ext cx="90990" cy="93879"/>
            </a:xfrm>
            <a:custGeom>
              <a:avLst/>
              <a:gdLst>
                <a:gd name="T0" fmla="*/ 32 w 63"/>
                <a:gd name="T1" fmla="*/ 0 h 65"/>
                <a:gd name="T2" fmla="*/ 63 w 63"/>
                <a:gd name="T3" fmla="*/ 32 h 65"/>
                <a:gd name="T4" fmla="*/ 32 w 63"/>
                <a:gd name="T5" fmla="*/ 65 h 65"/>
                <a:gd name="T6" fmla="*/ 0 w 63"/>
                <a:gd name="T7" fmla="*/ 32 h 65"/>
                <a:gd name="T8" fmla="*/ 32 w 63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3" name="Freeform 685"/>
            <p:cNvSpPr>
              <a:spLocks/>
            </p:cNvSpPr>
            <p:nvPr/>
          </p:nvSpPr>
          <p:spPr bwMode="auto">
            <a:xfrm>
              <a:off x="1933629" y="277171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3 h 34"/>
                <a:gd name="T6" fmla="*/ 0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4" name="Freeform 686"/>
            <p:cNvSpPr>
              <a:spLocks/>
            </p:cNvSpPr>
            <p:nvPr/>
          </p:nvSpPr>
          <p:spPr bwMode="auto">
            <a:xfrm>
              <a:off x="1979847" y="277171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3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5" name="Freeform 687"/>
            <p:cNvSpPr>
              <a:spLocks/>
            </p:cNvSpPr>
            <p:nvPr/>
          </p:nvSpPr>
          <p:spPr bwMode="auto">
            <a:xfrm>
              <a:off x="1979847" y="2817932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6" name="Freeform 688"/>
            <p:cNvSpPr>
              <a:spLocks/>
            </p:cNvSpPr>
            <p:nvPr/>
          </p:nvSpPr>
          <p:spPr bwMode="auto">
            <a:xfrm>
              <a:off x="1933629" y="2817932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7" name="Freeform 689"/>
            <p:cNvSpPr>
              <a:spLocks/>
            </p:cNvSpPr>
            <p:nvPr/>
          </p:nvSpPr>
          <p:spPr bwMode="auto">
            <a:xfrm>
              <a:off x="2534452" y="1944138"/>
              <a:ext cx="92434" cy="93879"/>
            </a:xfrm>
            <a:custGeom>
              <a:avLst/>
              <a:gdLst>
                <a:gd name="T0" fmla="*/ 31 w 64"/>
                <a:gd name="T1" fmla="*/ 0 h 65"/>
                <a:gd name="T2" fmla="*/ 64 w 64"/>
                <a:gd name="T3" fmla="*/ 33 h 65"/>
                <a:gd name="T4" fmla="*/ 31 w 64"/>
                <a:gd name="T5" fmla="*/ 65 h 65"/>
                <a:gd name="T6" fmla="*/ 0 w 64"/>
                <a:gd name="T7" fmla="*/ 33 h 65"/>
                <a:gd name="T8" fmla="*/ 31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8" name="Freeform 690"/>
            <p:cNvSpPr>
              <a:spLocks/>
            </p:cNvSpPr>
            <p:nvPr/>
          </p:nvSpPr>
          <p:spPr bwMode="auto">
            <a:xfrm>
              <a:off x="2534452" y="1944138"/>
              <a:ext cx="47662" cy="50550"/>
            </a:xfrm>
            <a:custGeom>
              <a:avLst/>
              <a:gdLst>
                <a:gd name="T0" fmla="*/ 31 w 33"/>
                <a:gd name="T1" fmla="*/ 0 h 35"/>
                <a:gd name="T2" fmla="*/ 33 w 33"/>
                <a:gd name="T3" fmla="*/ 0 h 35"/>
                <a:gd name="T4" fmla="*/ 33 w 33"/>
                <a:gd name="T5" fmla="*/ 3 h 35"/>
                <a:gd name="T6" fmla="*/ 1 w 33"/>
                <a:gd name="T7" fmla="*/ 35 h 35"/>
                <a:gd name="T8" fmla="*/ 0 w 33"/>
                <a:gd name="T9" fmla="*/ 35 h 35"/>
                <a:gd name="T10" fmla="*/ 0 w 33"/>
                <a:gd name="T11" fmla="*/ 33 h 35"/>
                <a:gd name="T12" fmla="*/ 31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9" name="Freeform 691"/>
            <p:cNvSpPr>
              <a:spLocks/>
            </p:cNvSpPr>
            <p:nvPr/>
          </p:nvSpPr>
          <p:spPr bwMode="auto">
            <a:xfrm>
              <a:off x="2579225" y="1944138"/>
              <a:ext cx="49106" cy="50550"/>
            </a:xfrm>
            <a:custGeom>
              <a:avLst/>
              <a:gdLst>
                <a:gd name="T0" fmla="*/ 0 w 34"/>
                <a:gd name="T1" fmla="*/ 0 h 35"/>
                <a:gd name="T2" fmla="*/ 2 w 34"/>
                <a:gd name="T3" fmla="*/ 0 h 35"/>
                <a:gd name="T4" fmla="*/ 34 w 34"/>
                <a:gd name="T5" fmla="*/ 33 h 35"/>
                <a:gd name="T6" fmla="*/ 34 w 34"/>
                <a:gd name="T7" fmla="*/ 35 h 35"/>
                <a:gd name="T8" fmla="*/ 33 w 34"/>
                <a:gd name="T9" fmla="*/ 35 h 35"/>
                <a:gd name="T10" fmla="*/ 0 w 34"/>
                <a:gd name="T11" fmla="*/ 3 h 35"/>
                <a:gd name="T12" fmla="*/ 0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0" name="Freeform 692"/>
            <p:cNvSpPr>
              <a:spLocks/>
            </p:cNvSpPr>
            <p:nvPr/>
          </p:nvSpPr>
          <p:spPr bwMode="auto">
            <a:xfrm>
              <a:off x="2579225" y="1991800"/>
              <a:ext cx="49106" cy="49106"/>
            </a:xfrm>
            <a:custGeom>
              <a:avLst/>
              <a:gdLst>
                <a:gd name="T0" fmla="*/ 33 w 34"/>
                <a:gd name="T1" fmla="*/ 0 h 34"/>
                <a:gd name="T2" fmla="*/ 34 w 34"/>
                <a:gd name="T3" fmla="*/ 0 h 34"/>
                <a:gd name="T4" fmla="*/ 34 w 34"/>
                <a:gd name="T5" fmla="*/ 2 h 34"/>
                <a:gd name="T6" fmla="*/ 2 w 34"/>
                <a:gd name="T7" fmla="*/ 34 h 34"/>
                <a:gd name="T8" fmla="*/ 0 w 34"/>
                <a:gd name="T9" fmla="*/ 34 h 34"/>
                <a:gd name="T10" fmla="*/ 0 w 34"/>
                <a:gd name="T11" fmla="*/ 32 h 34"/>
                <a:gd name="T12" fmla="*/ 33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1" name="Freeform 693"/>
            <p:cNvSpPr>
              <a:spLocks/>
            </p:cNvSpPr>
            <p:nvPr/>
          </p:nvSpPr>
          <p:spPr bwMode="auto">
            <a:xfrm>
              <a:off x="2534452" y="1991800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2" name="Freeform 694"/>
            <p:cNvSpPr>
              <a:spLocks/>
            </p:cNvSpPr>
            <p:nvPr/>
          </p:nvSpPr>
          <p:spPr bwMode="auto">
            <a:xfrm>
              <a:off x="3028398" y="1744827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3" name="Freeform 695"/>
            <p:cNvSpPr>
              <a:spLocks/>
            </p:cNvSpPr>
            <p:nvPr/>
          </p:nvSpPr>
          <p:spPr bwMode="auto">
            <a:xfrm>
              <a:off x="3028398" y="174482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4" name="Freeform 696"/>
            <p:cNvSpPr>
              <a:spLocks/>
            </p:cNvSpPr>
            <p:nvPr/>
          </p:nvSpPr>
          <p:spPr bwMode="auto">
            <a:xfrm>
              <a:off x="3074615" y="174482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5" name="Freeform 697"/>
            <p:cNvSpPr>
              <a:spLocks/>
            </p:cNvSpPr>
            <p:nvPr/>
          </p:nvSpPr>
          <p:spPr bwMode="auto">
            <a:xfrm>
              <a:off x="3074615" y="1791044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6" name="Freeform 698"/>
            <p:cNvSpPr>
              <a:spLocks/>
            </p:cNvSpPr>
            <p:nvPr/>
          </p:nvSpPr>
          <p:spPr bwMode="auto">
            <a:xfrm>
              <a:off x="3028398" y="1791044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7" name="Freeform 699"/>
            <p:cNvSpPr>
              <a:spLocks/>
            </p:cNvSpPr>
            <p:nvPr/>
          </p:nvSpPr>
          <p:spPr bwMode="auto">
            <a:xfrm>
              <a:off x="4185270" y="2065458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0 h 64"/>
                <a:gd name="T4" fmla="*/ 32 w 64"/>
                <a:gd name="T5" fmla="*/ 64 h 64"/>
                <a:gd name="T6" fmla="*/ 0 w 64"/>
                <a:gd name="T7" fmla="*/ 30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8" name="Freeform 700"/>
            <p:cNvSpPr>
              <a:spLocks/>
            </p:cNvSpPr>
            <p:nvPr/>
          </p:nvSpPr>
          <p:spPr bwMode="auto">
            <a:xfrm>
              <a:off x="4185270" y="2065458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0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9" name="Freeform 701"/>
            <p:cNvSpPr>
              <a:spLocks/>
            </p:cNvSpPr>
            <p:nvPr/>
          </p:nvSpPr>
          <p:spPr bwMode="auto">
            <a:xfrm>
              <a:off x="4231487" y="2065458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0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0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0" name="Freeform 702"/>
            <p:cNvSpPr>
              <a:spLocks/>
            </p:cNvSpPr>
            <p:nvPr/>
          </p:nvSpPr>
          <p:spPr bwMode="auto">
            <a:xfrm>
              <a:off x="4231487" y="2108787"/>
              <a:ext cx="46217" cy="50550"/>
            </a:xfrm>
            <a:custGeom>
              <a:avLst/>
              <a:gdLst>
                <a:gd name="T0" fmla="*/ 32 w 32"/>
                <a:gd name="T1" fmla="*/ 0 h 35"/>
                <a:gd name="T2" fmla="*/ 32 w 32"/>
                <a:gd name="T3" fmla="*/ 0 h 35"/>
                <a:gd name="T4" fmla="*/ 32 w 32"/>
                <a:gd name="T5" fmla="*/ 3 h 35"/>
                <a:gd name="T6" fmla="*/ 1 w 32"/>
                <a:gd name="T7" fmla="*/ 35 h 35"/>
                <a:gd name="T8" fmla="*/ 0 w 32"/>
                <a:gd name="T9" fmla="*/ 35 h 35"/>
                <a:gd name="T10" fmla="*/ 0 w 32"/>
                <a:gd name="T11" fmla="*/ 34 h 35"/>
                <a:gd name="T12" fmla="*/ 32 w 3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1" name="Freeform 703"/>
            <p:cNvSpPr>
              <a:spLocks/>
            </p:cNvSpPr>
            <p:nvPr/>
          </p:nvSpPr>
          <p:spPr bwMode="auto">
            <a:xfrm>
              <a:off x="4185270" y="2108787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4 h 35"/>
                <a:gd name="T6" fmla="*/ 33 w 33"/>
                <a:gd name="T7" fmla="*/ 35 h 35"/>
                <a:gd name="T8" fmla="*/ 32 w 33"/>
                <a:gd name="T9" fmla="*/ 35 h 35"/>
                <a:gd name="T10" fmla="*/ 0 w 33"/>
                <a:gd name="T11" fmla="*/ 3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2" name="Freeform 704"/>
            <p:cNvSpPr>
              <a:spLocks/>
            </p:cNvSpPr>
            <p:nvPr/>
          </p:nvSpPr>
          <p:spPr bwMode="auto">
            <a:xfrm>
              <a:off x="4547786" y="2071235"/>
              <a:ext cx="92434" cy="93879"/>
            </a:xfrm>
            <a:custGeom>
              <a:avLst/>
              <a:gdLst>
                <a:gd name="T0" fmla="*/ 32 w 64"/>
                <a:gd name="T1" fmla="*/ 0 h 65"/>
                <a:gd name="T2" fmla="*/ 64 w 64"/>
                <a:gd name="T3" fmla="*/ 33 h 65"/>
                <a:gd name="T4" fmla="*/ 32 w 64"/>
                <a:gd name="T5" fmla="*/ 65 h 65"/>
                <a:gd name="T6" fmla="*/ 0 w 64"/>
                <a:gd name="T7" fmla="*/ 33 h 65"/>
                <a:gd name="T8" fmla="*/ 32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3" name="Freeform 705"/>
            <p:cNvSpPr>
              <a:spLocks/>
            </p:cNvSpPr>
            <p:nvPr/>
          </p:nvSpPr>
          <p:spPr bwMode="auto">
            <a:xfrm>
              <a:off x="4547786" y="207123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4" name="Freeform 706"/>
            <p:cNvSpPr>
              <a:spLocks/>
            </p:cNvSpPr>
            <p:nvPr/>
          </p:nvSpPr>
          <p:spPr bwMode="auto">
            <a:xfrm>
              <a:off x="4594004" y="207123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5" name="Freeform 707"/>
            <p:cNvSpPr>
              <a:spLocks/>
            </p:cNvSpPr>
            <p:nvPr/>
          </p:nvSpPr>
          <p:spPr bwMode="auto">
            <a:xfrm>
              <a:off x="4594004" y="211889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6" name="Freeform 708"/>
            <p:cNvSpPr>
              <a:spLocks/>
            </p:cNvSpPr>
            <p:nvPr/>
          </p:nvSpPr>
          <p:spPr bwMode="auto">
            <a:xfrm>
              <a:off x="4547786" y="211889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7" name="Freeform 709"/>
            <p:cNvSpPr>
              <a:spLocks/>
            </p:cNvSpPr>
            <p:nvPr/>
          </p:nvSpPr>
          <p:spPr bwMode="auto">
            <a:xfrm>
              <a:off x="3959962" y="2150672"/>
              <a:ext cx="90990" cy="92434"/>
            </a:xfrm>
            <a:custGeom>
              <a:avLst/>
              <a:gdLst>
                <a:gd name="T0" fmla="*/ 32 w 63"/>
                <a:gd name="T1" fmla="*/ 0 h 64"/>
                <a:gd name="T2" fmla="*/ 63 w 63"/>
                <a:gd name="T3" fmla="*/ 33 h 64"/>
                <a:gd name="T4" fmla="*/ 32 w 63"/>
                <a:gd name="T5" fmla="*/ 64 h 64"/>
                <a:gd name="T6" fmla="*/ 0 w 63"/>
                <a:gd name="T7" fmla="*/ 33 h 64"/>
                <a:gd name="T8" fmla="*/ 32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8" name="Freeform 710"/>
            <p:cNvSpPr>
              <a:spLocks/>
            </p:cNvSpPr>
            <p:nvPr/>
          </p:nvSpPr>
          <p:spPr bwMode="auto">
            <a:xfrm>
              <a:off x="3959962" y="215067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2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9" name="Freeform 711"/>
            <p:cNvSpPr>
              <a:spLocks/>
            </p:cNvSpPr>
            <p:nvPr/>
          </p:nvSpPr>
          <p:spPr bwMode="auto">
            <a:xfrm>
              <a:off x="4006179" y="2150672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3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2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0" name="Freeform 712"/>
            <p:cNvSpPr>
              <a:spLocks/>
            </p:cNvSpPr>
            <p:nvPr/>
          </p:nvSpPr>
          <p:spPr bwMode="auto">
            <a:xfrm>
              <a:off x="4006179" y="2198333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1" name="Freeform 713"/>
            <p:cNvSpPr>
              <a:spLocks/>
            </p:cNvSpPr>
            <p:nvPr/>
          </p:nvSpPr>
          <p:spPr bwMode="auto">
            <a:xfrm>
              <a:off x="3959962" y="2198333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1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0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2" name="Freeform 714"/>
            <p:cNvSpPr>
              <a:spLocks/>
            </p:cNvSpPr>
            <p:nvPr/>
          </p:nvSpPr>
          <p:spPr bwMode="auto">
            <a:xfrm>
              <a:off x="3614778" y="2245995"/>
              <a:ext cx="92434" cy="90990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3" name="Freeform 715"/>
            <p:cNvSpPr>
              <a:spLocks/>
            </p:cNvSpPr>
            <p:nvPr/>
          </p:nvSpPr>
          <p:spPr bwMode="auto">
            <a:xfrm>
              <a:off x="3614778" y="2245995"/>
              <a:ext cx="49106" cy="46217"/>
            </a:xfrm>
            <a:custGeom>
              <a:avLst/>
              <a:gdLst>
                <a:gd name="T0" fmla="*/ 32 w 34"/>
                <a:gd name="T1" fmla="*/ 0 h 32"/>
                <a:gd name="T2" fmla="*/ 34 w 34"/>
                <a:gd name="T3" fmla="*/ 0 h 32"/>
                <a:gd name="T4" fmla="*/ 34 w 34"/>
                <a:gd name="T5" fmla="*/ 1 h 32"/>
                <a:gd name="T6" fmla="*/ 2 w 34"/>
                <a:gd name="T7" fmla="*/ 32 h 32"/>
                <a:gd name="T8" fmla="*/ 0 w 34"/>
                <a:gd name="T9" fmla="*/ 32 h 32"/>
                <a:gd name="T10" fmla="*/ 0 w 34"/>
                <a:gd name="T11" fmla="*/ 32 h 32"/>
                <a:gd name="T12" fmla="*/ 32 w 3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4" name="Freeform 716"/>
            <p:cNvSpPr>
              <a:spLocks/>
            </p:cNvSpPr>
            <p:nvPr/>
          </p:nvSpPr>
          <p:spPr bwMode="auto">
            <a:xfrm>
              <a:off x="3660995" y="2245995"/>
              <a:ext cx="47662" cy="46217"/>
            </a:xfrm>
            <a:custGeom>
              <a:avLst/>
              <a:gdLst>
                <a:gd name="T0" fmla="*/ 0 w 33"/>
                <a:gd name="T1" fmla="*/ 0 h 32"/>
                <a:gd name="T2" fmla="*/ 2 w 33"/>
                <a:gd name="T3" fmla="*/ 0 h 32"/>
                <a:gd name="T4" fmla="*/ 33 w 33"/>
                <a:gd name="T5" fmla="*/ 32 h 32"/>
                <a:gd name="T6" fmla="*/ 33 w 33"/>
                <a:gd name="T7" fmla="*/ 32 h 32"/>
                <a:gd name="T8" fmla="*/ 32 w 33"/>
                <a:gd name="T9" fmla="*/ 32 h 32"/>
                <a:gd name="T10" fmla="*/ 0 w 33"/>
                <a:gd name="T11" fmla="*/ 1 h 32"/>
                <a:gd name="T12" fmla="*/ 0 w 3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5" name="Freeform 717"/>
            <p:cNvSpPr>
              <a:spLocks/>
            </p:cNvSpPr>
            <p:nvPr/>
          </p:nvSpPr>
          <p:spPr bwMode="auto">
            <a:xfrm>
              <a:off x="3660995" y="229221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2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6" name="Freeform 718"/>
            <p:cNvSpPr>
              <a:spLocks/>
            </p:cNvSpPr>
            <p:nvPr/>
          </p:nvSpPr>
          <p:spPr bwMode="auto">
            <a:xfrm>
              <a:off x="3614778" y="2292212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1 h 33"/>
                <a:gd name="T6" fmla="*/ 34 w 34"/>
                <a:gd name="T7" fmla="*/ 33 h 33"/>
                <a:gd name="T8" fmla="*/ 32 w 34"/>
                <a:gd name="T9" fmla="*/ 33 h 33"/>
                <a:gd name="T10" fmla="*/ 0 w 34"/>
                <a:gd name="T11" fmla="*/ 0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7" name="Freeform 719"/>
            <p:cNvSpPr>
              <a:spLocks/>
            </p:cNvSpPr>
            <p:nvPr/>
          </p:nvSpPr>
          <p:spPr bwMode="auto">
            <a:xfrm>
              <a:off x="3718766" y="2582513"/>
              <a:ext cx="92434" cy="73659"/>
            </a:xfrm>
            <a:custGeom>
              <a:avLst/>
              <a:gdLst>
                <a:gd name="T0" fmla="*/ 31 w 64"/>
                <a:gd name="T1" fmla="*/ 0 h 51"/>
                <a:gd name="T2" fmla="*/ 64 w 64"/>
                <a:gd name="T3" fmla="*/ 51 h 51"/>
                <a:gd name="T4" fmla="*/ 0 w 64"/>
                <a:gd name="T5" fmla="*/ 51 h 51"/>
                <a:gd name="T6" fmla="*/ 31 w 6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8" name="Freeform 720"/>
            <p:cNvSpPr>
              <a:spLocks/>
            </p:cNvSpPr>
            <p:nvPr/>
          </p:nvSpPr>
          <p:spPr bwMode="auto">
            <a:xfrm>
              <a:off x="3718766" y="2582513"/>
              <a:ext cx="47662" cy="75103"/>
            </a:xfrm>
            <a:custGeom>
              <a:avLst/>
              <a:gdLst>
                <a:gd name="T0" fmla="*/ 31 w 33"/>
                <a:gd name="T1" fmla="*/ 0 h 52"/>
                <a:gd name="T2" fmla="*/ 33 w 33"/>
                <a:gd name="T3" fmla="*/ 0 h 52"/>
                <a:gd name="T4" fmla="*/ 33 w 33"/>
                <a:gd name="T5" fmla="*/ 1 h 52"/>
                <a:gd name="T6" fmla="*/ 1 w 33"/>
                <a:gd name="T7" fmla="*/ 52 h 52"/>
                <a:gd name="T8" fmla="*/ 0 w 33"/>
                <a:gd name="T9" fmla="*/ 52 h 52"/>
                <a:gd name="T10" fmla="*/ 0 w 33"/>
                <a:gd name="T11" fmla="*/ 51 h 52"/>
                <a:gd name="T12" fmla="*/ 31 w 33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9" name="Freeform 721"/>
            <p:cNvSpPr>
              <a:spLocks/>
            </p:cNvSpPr>
            <p:nvPr/>
          </p:nvSpPr>
          <p:spPr bwMode="auto">
            <a:xfrm>
              <a:off x="3763539" y="2582513"/>
              <a:ext cx="49106" cy="75103"/>
            </a:xfrm>
            <a:custGeom>
              <a:avLst/>
              <a:gdLst>
                <a:gd name="T0" fmla="*/ 0 w 34"/>
                <a:gd name="T1" fmla="*/ 0 h 52"/>
                <a:gd name="T2" fmla="*/ 2 w 34"/>
                <a:gd name="T3" fmla="*/ 0 h 52"/>
                <a:gd name="T4" fmla="*/ 34 w 34"/>
                <a:gd name="T5" fmla="*/ 51 h 52"/>
                <a:gd name="T6" fmla="*/ 34 w 34"/>
                <a:gd name="T7" fmla="*/ 52 h 52"/>
                <a:gd name="T8" fmla="*/ 33 w 34"/>
                <a:gd name="T9" fmla="*/ 52 h 52"/>
                <a:gd name="T10" fmla="*/ 0 w 34"/>
                <a:gd name="T11" fmla="*/ 1 h 52"/>
                <a:gd name="T12" fmla="*/ 0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0" name="Line 722"/>
            <p:cNvSpPr>
              <a:spLocks noChangeShapeType="1"/>
            </p:cNvSpPr>
            <p:nvPr/>
          </p:nvSpPr>
          <p:spPr bwMode="auto">
            <a:xfrm>
              <a:off x="3718766" y="2657616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1" name="Freeform 723"/>
            <p:cNvSpPr>
              <a:spLocks/>
            </p:cNvSpPr>
            <p:nvPr/>
          </p:nvSpPr>
          <p:spPr bwMode="auto">
            <a:xfrm>
              <a:off x="4276261" y="2248883"/>
              <a:ext cx="92434" cy="75103"/>
            </a:xfrm>
            <a:custGeom>
              <a:avLst/>
              <a:gdLst>
                <a:gd name="T0" fmla="*/ 32 w 64"/>
                <a:gd name="T1" fmla="*/ 0 h 52"/>
                <a:gd name="T2" fmla="*/ 64 w 64"/>
                <a:gd name="T3" fmla="*/ 52 h 52"/>
                <a:gd name="T4" fmla="*/ 0 w 64"/>
                <a:gd name="T5" fmla="*/ 52 h 52"/>
                <a:gd name="T6" fmla="*/ 32 w 6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2" name="Freeform 724"/>
            <p:cNvSpPr>
              <a:spLocks/>
            </p:cNvSpPr>
            <p:nvPr/>
          </p:nvSpPr>
          <p:spPr bwMode="auto">
            <a:xfrm>
              <a:off x="4276261" y="2248883"/>
              <a:ext cx="47662" cy="77991"/>
            </a:xfrm>
            <a:custGeom>
              <a:avLst/>
              <a:gdLst>
                <a:gd name="T0" fmla="*/ 32 w 33"/>
                <a:gd name="T1" fmla="*/ 0 h 54"/>
                <a:gd name="T2" fmla="*/ 33 w 33"/>
                <a:gd name="T3" fmla="*/ 0 h 54"/>
                <a:gd name="T4" fmla="*/ 33 w 33"/>
                <a:gd name="T5" fmla="*/ 3 h 54"/>
                <a:gd name="T6" fmla="*/ 1 w 33"/>
                <a:gd name="T7" fmla="*/ 54 h 54"/>
                <a:gd name="T8" fmla="*/ 0 w 33"/>
                <a:gd name="T9" fmla="*/ 54 h 54"/>
                <a:gd name="T10" fmla="*/ 0 w 33"/>
                <a:gd name="T11" fmla="*/ 52 h 54"/>
                <a:gd name="T12" fmla="*/ 32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3" name="Freeform 725"/>
            <p:cNvSpPr>
              <a:spLocks/>
            </p:cNvSpPr>
            <p:nvPr/>
          </p:nvSpPr>
          <p:spPr bwMode="auto">
            <a:xfrm>
              <a:off x="4322478" y="2248883"/>
              <a:ext cx="47662" cy="77991"/>
            </a:xfrm>
            <a:custGeom>
              <a:avLst/>
              <a:gdLst>
                <a:gd name="T0" fmla="*/ 0 w 33"/>
                <a:gd name="T1" fmla="*/ 0 h 54"/>
                <a:gd name="T2" fmla="*/ 1 w 33"/>
                <a:gd name="T3" fmla="*/ 0 h 54"/>
                <a:gd name="T4" fmla="*/ 33 w 33"/>
                <a:gd name="T5" fmla="*/ 52 h 54"/>
                <a:gd name="T6" fmla="*/ 33 w 33"/>
                <a:gd name="T7" fmla="*/ 54 h 54"/>
                <a:gd name="T8" fmla="*/ 32 w 33"/>
                <a:gd name="T9" fmla="*/ 54 h 54"/>
                <a:gd name="T10" fmla="*/ 0 w 33"/>
                <a:gd name="T11" fmla="*/ 3 h 54"/>
                <a:gd name="T12" fmla="*/ 0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4" name="Line 726"/>
            <p:cNvSpPr>
              <a:spLocks noChangeShapeType="1"/>
            </p:cNvSpPr>
            <p:nvPr/>
          </p:nvSpPr>
          <p:spPr bwMode="auto">
            <a:xfrm>
              <a:off x="4276261" y="2325430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5" name="Line 727"/>
            <p:cNvSpPr>
              <a:spLocks noChangeShapeType="1"/>
            </p:cNvSpPr>
            <p:nvPr/>
          </p:nvSpPr>
          <p:spPr bwMode="auto">
            <a:xfrm>
              <a:off x="3614778" y="2464081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6" name="Line 728"/>
            <p:cNvSpPr>
              <a:spLocks noChangeShapeType="1"/>
            </p:cNvSpPr>
            <p:nvPr/>
          </p:nvSpPr>
          <p:spPr bwMode="auto">
            <a:xfrm>
              <a:off x="3889192" y="1942694"/>
              <a:ext cx="9532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7" name="Line 729"/>
            <p:cNvSpPr>
              <a:spLocks noChangeShapeType="1"/>
            </p:cNvSpPr>
            <p:nvPr/>
          </p:nvSpPr>
          <p:spPr bwMode="auto">
            <a:xfrm>
              <a:off x="4296481" y="2129007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8" name="Freeform 730"/>
            <p:cNvSpPr>
              <a:spLocks/>
            </p:cNvSpPr>
            <p:nvPr/>
          </p:nvSpPr>
          <p:spPr bwMode="auto">
            <a:xfrm>
              <a:off x="4583893" y="2194000"/>
              <a:ext cx="77991" cy="75103"/>
            </a:xfrm>
            <a:custGeom>
              <a:avLst/>
              <a:gdLst>
                <a:gd name="T0" fmla="*/ 28 w 54"/>
                <a:gd name="T1" fmla="*/ 0 h 52"/>
                <a:gd name="T2" fmla="*/ 32 w 54"/>
                <a:gd name="T3" fmla="*/ 1 h 52"/>
                <a:gd name="T4" fmla="*/ 36 w 54"/>
                <a:gd name="T5" fmla="*/ 1 h 52"/>
                <a:gd name="T6" fmla="*/ 38 w 54"/>
                <a:gd name="T7" fmla="*/ 2 h 52"/>
                <a:gd name="T8" fmla="*/ 43 w 54"/>
                <a:gd name="T9" fmla="*/ 4 h 52"/>
                <a:gd name="T10" fmla="*/ 46 w 54"/>
                <a:gd name="T11" fmla="*/ 7 h 52"/>
                <a:gd name="T12" fmla="*/ 46 w 54"/>
                <a:gd name="T13" fmla="*/ 8 h 52"/>
                <a:gd name="T14" fmla="*/ 49 w 54"/>
                <a:gd name="T15" fmla="*/ 12 h 52"/>
                <a:gd name="T16" fmla="*/ 51 w 54"/>
                <a:gd name="T17" fmla="*/ 14 h 52"/>
                <a:gd name="T18" fmla="*/ 52 w 54"/>
                <a:gd name="T19" fmla="*/ 18 h 52"/>
                <a:gd name="T20" fmla="*/ 53 w 54"/>
                <a:gd name="T21" fmla="*/ 22 h 52"/>
                <a:gd name="T22" fmla="*/ 54 w 54"/>
                <a:gd name="T23" fmla="*/ 26 h 52"/>
                <a:gd name="T24" fmla="*/ 53 w 54"/>
                <a:gd name="T25" fmla="*/ 32 h 52"/>
                <a:gd name="T26" fmla="*/ 52 w 54"/>
                <a:gd name="T27" fmla="*/ 34 h 52"/>
                <a:gd name="T28" fmla="*/ 51 w 54"/>
                <a:gd name="T29" fmla="*/ 36 h 52"/>
                <a:gd name="T30" fmla="*/ 48 w 54"/>
                <a:gd name="T31" fmla="*/ 41 h 52"/>
                <a:gd name="T32" fmla="*/ 46 w 54"/>
                <a:gd name="T33" fmla="*/ 44 h 52"/>
                <a:gd name="T34" fmla="*/ 45 w 54"/>
                <a:gd name="T35" fmla="*/ 45 h 52"/>
                <a:gd name="T36" fmla="*/ 40 w 54"/>
                <a:gd name="T37" fmla="*/ 49 h 52"/>
                <a:gd name="T38" fmla="*/ 39 w 54"/>
                <a:gd name="T39" fmla="*/ 50 h 52"/>
                <a:gd name="T40" fmla="*/ 36 w 54"/>
                <a:gd name="T41" fmla="*/ 51 h 52"/>
                <a:gd name="T42" fmla="*/ 30 w 54"/>
                <a:gd name="T43" fmla="*/ 52 h 52"/>
                <a:gd name="T44" fmla="*/ 27 w 54"/>
                <a:gd name="T45" fmla="*/ 52 h 52"/>
                <a:gd name="T46" fmla="*/ 21 w 54"/>
                <a:gd name="T47" fmla="*/ 51 h 52"/>
                <a:gd name="T48" fmla="*/ 19 w 54"/>
                <a:gd name="T49" fmla="*/ 51 h 52"/>
                <a:gd name="T50" fmla="*/ 15 w 54"/>
                <a:gd name="T51" fmla="*/ 50 h 52"/>
                <a:gd name="T52" fmla="*/ 12 w 54"/>
                <a:gd name="T53" fmla="*/ 48 h 52"/>
                <a:gd name="T54" fmla="*/ 8 w 54"/>
                <a:gd name="T55" fmla="*/ 44 h 52"/>
                <a:gd name="T56" fmla="*/ 7 w 54"/>
                <a:gd name="T57" fmla="*/ 43 h 52"/>
                <a:gd name="T58" fmla="*/ 5 w 54"/>
                <a:gd name="T59" fmla="*/ 38 h 52"/>
                <a:gd name="T60" fmla="*/ 4 w 54"/>
                <a:gd name="T61" fmla="*/ 37 h 52"/>
                <a:gd name="T62" fmla="*/ 3 w 54"/>
                <a:gd name="T63" fmla="*/ 34 h 52"/>
                <a:gd name="T64" fmla="*/ 1 w 54"/>
                <a:gd name="T65" fmla="*/ 29 h 52"/>
                <a:gd name="T66" fmla="*/ 0 w 54"/>
                <a:gd name="T67" fmla="*/ 26 h 52"/>
                <a:gd name="T68" fmla="*/ 1 w 54"/>
                <a:gd name="T69" fmla="*/ 20 h 52"/>
                <a:gd name="T70" fmla="*/ 3 w 54"/>
                <a:gd name="T71" fmla="*/ 18 h 52"/>
                <a:gd name="T72" fmla="*/ 4 w 54"/>
                <a:gd name="T73" fmla="*/ 14 h 52"/>
                <a:gd name="T74" fmla="*/ 6 w 54"/>
                <a:gd name="T75" fmla="*/ 10 h 52"/>
                <a:gd name="T76" fmla="*/ 8 w 54"/>
                <a:gd name="T77" fmla="*/ 7 h 52"/>
                <a:gd name="T78" fmla="*/ 9 w 54"/>
                <a:gd name="T79" fmla="*/ 7 h 52"/>
                <a:gd name="T80" fmla="*/ 14 w 54"/>
                <a:gd name="T81" fmla="*/ 3 h 52"/>
                <a:gd name="T82" fmla="*/ 15 w 54"/>
                <a:gd name="T83" fmla="*/ 2 h 52"/>
                <a:gd name="T84" fmla="*/ 19 w 54"/>
                <a:gd name="T85" fmla="*/ 1 h 52"/>
                <a:gd name="T86" fmla="*/ 23 w 54"/>
                <a:gd name="T8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9" name="Line 731"/>
            <p:cNvSpPr>
              <a:spLocks noChangeShapeType="1"/>
            </p:cNvSpPr>
            <p:nvPr/>
          </p:nvSpPr>
          <p:spPr bwMode="auto">
            <a:xfrm>
              <a:off x="4660441" y="223155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0" name="Line 732"/>
            <p:cNvSpPr>
              <a:spLocks noChangeShapeType="1"/>
            </p:cNvSpPr>
            <p:nvPr/>
          </p:nvSpPr>
          <p:spPr bwMode="auto">
            <a:xfrm>
              <a:off x="4660441" y="223155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1" name="Line 733"/>
            <p:cNvSpPr>
              <a:spLocks noChangeShapeType="1"/>
            </p:cNvSpPr>
            <p:nvPr/>
          </p:nvSpPr>
          <p:spPr bwMode="auto">
            <a:xfrm flipH="1">
              <a:off x="4658996" y="2234440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2" name="Line 734"/>
            <p:cNvSpPr>
              <a:spLocks noChangeShapeType="1"/>
            </p:cNvSpPr>
            <p:nvPr/>
          </p:nvSpPr>
          <p:spPr bwMode="auto">
            <a:xfrm>
              <a:off x="4658996" y="224021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3" name="Line 735"/>
            <p:cNvSpPr>
              <a:spLocks noChangeShapeType="1"/>
            </p:cNvSpPr>
            <p:nvPr/>
          </p:nvSpPr>
          <p:spPr bwMode="auto">
            <a:xfrm>
              <a:off x="4658996" y="224310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4" name="Line 736"/>
            <p:cNvSpPr>
              <a:spLocks noChangeShapeType="1"/>
            </p:cNvSpPr>
            <p:nvPr/>
          </p:nvSpPr>
          <p:spPr bwMode="auto">
            <a:xfrm flipH="1">
              <a:off x="4657552" y="2243106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5" name="Line 737"/>
            <p:cNvSpPr>
              <a:spLocks noChangeShapeType="1"/>
            </p:cNvSpPr>
            <p:nvPr/>
          </p:nvSpPr>
          <p:spPr bwMode="auto">
            <a:xfrm>
              <a:off x="4657552" y="224455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6" name="Line 738"/>
            <p:cNvSpPr>
              <a:spLocks noChangeShapeType="1"/>
            </p:cNvSpPr>
            <p:nvPr/>
          </p:nvSpPr>
          <p:spPr bwMode="auto">
            <a:xfrm flipH="1">
              <a:off x="4654664" y="2245995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7" name="Line 739"/>
            <p:cNvSpPr>
              <a:spLocks noChangeShapeType="1"/>
            </p:cNvSpPr>
            <p:nvPr/>
          </p:nvSpPr>
          <p:spPr bwMode="auto">
            <a:xfrm flipH="1">
              <a:off x="465177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8" name="Line 740"/>
            <p:cNvSpPr>
              <a:spLocks noChangeShapeType="1"/>
            </p:cNvSpPr>
            <p:nvPr/>
          </p:nvSpPr>
          <p:spPr bwMode="auto">
            <a:xfrm flipH="1">
              <a:off x="4650330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9" name="Line 741"/>
            <p:cNvSpPr>
              <a:spLocks noChangeShapeType="1"/>
            </p:cNvSpPr>
            <p:nvPr/>
          </p:nvSpPr>
          <p:spPr bwMode="auto">
            <a:xfrm flipH="1">
              <a:off x="4648886" y="22561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0" name="Line 742"/>
            <p:cNvSpPr>
              <a:spLocks noChangeShapeType="1"/>
            </p:cNvSpPr>
            <p:nvPr/>
          </p:nvSpPr>
          <p:spPr bwMode="auto">
            <a:xfrm>
              <a:off x="4648886" y="225754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1" name="Line 743"/>
            <p:cNvSpPr>
              <a:spLocks noChangeShapeType="1"/>
            </p:cNvSpPr>
            <p:nvPr/>
          </p:nvSpPr>
          <p:spPr bwMode="auto">
            <a:xfrm flipH="1">
              <a:off x="4647442" y="225754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2" name="Line 744"/>
            <p:cNvSpPr>
              <a:spLocks noChangeShapeType="1"/>
            </p:cNvSpPr>
            <p:nvPr/>
          </p:nvSpPr>
          <p:spPr bwMode="auto">
            <a:xfrm flipH="1">
              <a:off x="4643109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3" name="Line 745"/>
            <p:cNvSpPr>
              <a:spLocks noChangeShapeType="1"/>
            </p:cNvSpPr>
            <p:nvPr/>
          </p:nvSpPr>
          <p:spPr bwMode="auto">
            <a:xfrm flipH="1">
              <a:off x="4640221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4" name="Line 746"/>
            <p:cNvSpPr>
              <a:spLocks noChangeShapeType="1"/>
            </p:cNvSpPr>
            <p:nvPr/>
          </p:nvSpPr>
          <p:spPr bwMode="auto">
            <a:xfrm>
              <a:off x="4640221" y="226332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5" name="Line 747"/>
            <p:cNvSpPr>
              <a:spLocks noChangeShapeType="1"/>
            </p:cNvSpPr>
            <p:nvPr/>
          </p:nvSpPr>
          <p:spPr bwMode="auto">
            <a:xfrm flipH="1">
              <a:off x="4638776" y="226477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6" name="Line 748"/>
            <p:cNvSpPr>
              <a:spLocks noChangeShapeType="1"/>
            </p:cNvSpPr>
            <p:nvPr/>
          </p:nvSpPr>
          <p:spPr bwMode="auto">
            <a:xfrm flipH="1">
              <a:off x="4635887" y="226477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7" name="Line 749"/>
            <p:cNvSpPr>
              <a:spLocks noChangeShapeType="1"/>
            </p:cNvSpPr>
            <p:nvPr/>
          </p:nvSpPr>
          <p:spPr bwMode="auto">
            <a:xfrm flipH="1">
              <a:off x="4630110" y="2266215"/>
              <a:ext cx="5777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8" name="Line 750"/>
            <p:cNvSpPr>
              <a:spLocks noChangeShapeType="1"/>
            </p:cNvSpPr>
            <p:nvPr/>
          </p:nvSpPr>
          <p:spPr bwMode="auto">
            <a:xfrm flipH="1">
              <a:off x="4627222" y="2267658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9" name="Line 751"/>
            <p:cNvSpPr>
              <a:spLocks noChangeShapeType="1"/>
            </p:cNvSpPr>
            <p:nvPr/>
          </p:nvSpPr>
          <p:spPr bwMode="auto">
            <a:xfrm flipH="1">
              <a:off x="4625778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0" name="Line 752"/>
            <p:cNvSpPr>
              <a:spLocks noChangeShapeType="1"/>
            </p:cNvSpPr>
            <p:nvPr/>
          </p:nvSpPr>
          <p:spPr bwMode="auto">
            <a:xfrm flipH="1">
              <a:off x="4622889" y="2269103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1" name="Line 753"/>
            <p:cNvSpPr>
              <a:spLocks noChangeShapeType="1"/>
            </p:cNvSpPr>
            <p:nvPr/>
          </p:nvSpPr>
          <p:spPr bwMode="auto">
            <a:xfrm flipH="1" flipV="1">
              <a:off x="4618556" y="2267658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2" name="Line 754"/>
            <p:cNvSpPr>
              <a:spLocks noChangeShapeType="1"/>
            </p:cNvSpPr>
            <p:nvPr/>
          </p:nvSpPr>
          <p:spPr bwMode="auto">
            <a:xfrm flipH="1">
              <a:off x="4614224" y="2267658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3" name="Line 755"/>
            <p:cNvSpPr>
              <a:spLocks noChangeShapeType="1"/>
            </p:cNvSpPr>
            <p:nvPr/>
          </p:nvSpPr>
          <p:spPr bwMode="auto">
            <a:xfrm flipH="1" flipV="1">
              <a:off x="4612779" y="226621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4" name="Line 756"/>
            <p:cNvSpPr>
              <a:spLocks noChangeShapeType="1"/>
            </p:cNvSpPr>
            <p:nvPr/>
          </p:nvSpPr>
          <p:spPr bwMode="auto">
            <a:xfrm flipH="1">
              <a:off x="4611335" y="226621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5" name="Line 757"/>
            <p:cNvSpPr>
              <a:spLocks noChangeShapeType="1"/>
            </p:cNvSpPr>
            <p:nvPr/>
          </p:nvSpPr>
          <p:spPr bwMode="auto">
            <a:xfrm flipH="1">
              <a:off x="4608446" y="226621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6" name="Line 758"/>
            <p:cNvSpPr>
              <a:spLocks noChangeShapeType="1"/>
            </p:cNvSpPr>
            <p:nvPr/>
          </p:nvSpPr>
          <p:spPr bwMode="auto">
            <a:xfrm flipH="1" flipV="1">
              <a:off x="4607002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7" name="Line 759"/>
            <p:cNvSpPr>
              <a:spLocks noChangeShapeType="1"/>
            </p:cNvSpPr>
            <p:nvPr/>
          </p:nvSpPr>
          <p:spPr bwMode="auto">
            <a:xfrm flipH="1" flipV="1">
              <a:off x="4604113" y="226332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8" name="Line 760"/>
            <p:cNvSpPr>
              <a:spLocks noChangeShapeType="1"/>
            </p:cNvSpPr>
            <p:nvPr/>
          </p:nvSpPr>
          <p:spPr bwMode="auto">
            <a:xfrm flipH="1" flipV="1">
              <a:off x="4601225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9" name="Line 761"/>
            <p:cNvSpPr>
              <a:spLocks noChangeShapeType="1"/>
            </p:cNvSpPr>
            <p:nvPr/>
          </p:nvSpPr>
          <p:spPr bwMode="auto">
            <a:xfrm flipH="1" flipV="1">
              <a:off x="4596892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0" name="Line 762"/>
            <p:cNvSpPr>
              <a:spLocks noChangeShapeType="1"/>
            </p:cNvSpPr>
            <p:nvPr/>
          </p:nvSpPr>
          <p:spPr bwMode="auto">
            <a:xfrm flipV="1">
              <a:off x="4596892" y="225754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1" name="Line 763"/>
            <p:cNvSpPr>
              <a:spLocks noChangeShapeType="1"/>
            </p:cNvSpPr>
            <p:nvPr/>
          </p:nvSpPr>
          <p:spPr bwMode="auto">
            <a:xfrm flipH="1">
              <a:off x="4595447" y="225754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2" name="Line 764"/>
            <p:cNvSpPr>
              <a:spLocks noChangeShapeType="1"/>
            </p:cNvSpPr>
            <p:nvPr/>
          </p:nvSpPr>
          <p:spPr bwMode="auto">
            <a:xfrm flipV="1">
              <a:off x="4595447" y="225610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3" name="Line 765"/>
            <p:cNvSpPr>
              <a:spLocks noChangeShapeType="1"/>
            </p:cNvSpPr>
            <p:nvPr/>
          </p:nvSpPr>
          <p:spPr bwMode="auto">
            <a:xfrm flipH="1" flipV="1">
              <a:off x="4594004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4" name="Line 766"/>
            <p:cNvSpPr>
              <a:spLocks noChangeShapeType="1"/>
            </p:cNvSpPr>
            <p:nvPr/>
          </p:nvSpPr>
          <p:spPr bwMode="auto">
            <a:xfrm flipH="1" flipV="1">
              <a:off x="459111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5" name="Line 767"/>
            <p:cNvSpPr>
              <a:spLocks noChangeShapeType="1"/>
            </p:cNvSpPr>
            <p:nvPr/>
          </p:nvSpPr>
          <p:spPr bwMode="auto">
            <a:xfrm>
              <a:off x="4591115" y="224888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6" name="Line 768"/>
            <p:cNvSpPr>
              <a:spLocks noChangeShapeType="1"/>
            </p:cNvSpPr>
            <p:nvPr/>
          </p:nvSpPr>
          <p:spPr bwMode="auto">
            <a:xfrm flipV="1">
              <a:off x="4591115" y="224743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7" name="Line 769"/>
            <p:cNvSpPr>
              <a:spLocks noChangeShapeType="1"/>
            </p:cNvSpPr>
            <p:nvPr/>
          </p:nvSpPr>
          <p:spPr bwMode="auto">
            <a:xfrm flipH="1" flipV="1">
              <a:off x="4589670" y="224599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8" name="Line 770"/>
            <p:cNvSpPr>
              <a:spLocks noChangeShapeType="1"/>
            </p:cNvSpPr>
            <p:nvPr/>
          </p:nvSpPr>
          <p:spPr bwMode="auto">
            <a:xfrm flipH="1" flipV="1">
              <a:off x="4588226" y="224310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9" name="Line 771"/>
            <p:cNvSpPr>
              <a:spLocks noChangeShapeType="1"/>
            </p:cNvSpPr>
            <p:nvPr/>
          </p:nvSpPr>
          <p:spPr bwMode="auto">
            <a:xfrm flipH="1" flipV="1">
              <a:off x="4585338" y="224021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0" name="Line 772"/>
            <p:cNvSpPr>
              <a:spLocks noChangeShapeType="1"/>
            </p:cNvSpPr>
            <p:nvPr/>
          </p:nvSpPr>
          <p:spPr bwMode="auto">
            <a:xfrm flipV="1">
              <a:off x="4585338" y="223588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1" name="Line 773"/>
            <p:cNvSpPr>
              <a:spLocks noChangeShapeType="1"/>
            </p:cNvSpPr>
            <p:nvPr/>
          </p:nvSpPr>
          <p:spPr bwMode="auto">
            <a:xfrm flipV="1">
              <a:off x="4585338" y="223299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2" name="Line 774"/>
            <p:cNvSpPr>
              <a:spLocks noChangeShapeType="1"/>
            </p:cNvSpPr>
            <p:nvPr/>
          </p:nvSpPr>
          <p:spPr bwMode="auto">
            <a:xfrm flipV="1">
              <a:off x="4585338" y="223155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3" name="Line 775"/>
            <p:cNvSpPr>
              <a:spLocks noChangeShapeType="1"/>
            </p:cNvSpPr>
            <p:nvPr/>
          </p:nvSpPr>
          <p:spPr bwMode="auto">
            <a:xfrm flipV="1">
              <a:off x="4585338" y="222866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4" name="Line 776"/>
            <p:cNvSpPr>
              <a:spLocks noChangeShapeType="1"/>
            </p:cNvSpPr>
            <p:nvPr/>
          </p:nvSpPr>
          <p:spPr bwMode="auto">
            <a:xfrm flipV="1">
              <a:off x="4585338" y="2222886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5" name="Line 777"/>
            <p:cNvSpPr>
              <a:spLocks noChangeShapeType="1"/>
            </p:cNvSpPr>
            <p:nvPr/>
          </p:nvSpPr>
          <p:spPr bwMode="auto">
            <a:xfrm flipV="1">
              <a:off x="4588226" y="221999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6" name="Line 778"/>
            <p:cNvSpPr>
              <a:spLocks noChangeShapeType="1"/>
            </p:cNvSpPr>
            <p:nvPr/>
          </p:nvSpPr>
          <p:spPr bwMode="auto">
            <a:xfrm>
              <a:off x="4588226" y="22199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7" name="Line 779"/>
            <p:cNvSpPr>
              <a:spLocks noChangeShapeType="1"/>
            </p:cNvSpPr>
            <p:nvPr/>
          </p:nvSpPr>
          <p:spPr bwMode="auto">
            <a:xfrm flipV="1">
              <a:off x="458822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8" name="Line 780"/>
            <p:cNvSpPr>
              <a:spLocks noChangeShapeType="1"/>
            </p:cNvSpPr>
            <p:nvPr/>
          </p:nvSpPr>
          <p:spPr bwMode="auto">
            <a:xfrm flipV="1">
              <a:off x="4589670" y="221422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9" name="Line 781"/>
            <p:cNvSpPr>
              <a:spLocks noChangeShapeType="1"/>
            </p:cNvSpPr>
            <p:nvPr/>
          </p:nvSpPr>
          <p:spPr bwMode="auto">
            <a:xfrm flipV="1">
              <a:off x="4591115" y="221133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0" name="Line 782"/>
            <p:cNvSpPr>
              <a:spLocks noChangeShapeType="1"/>
            </p:cNvSpPr>
            <p:nvPr/>
          </p:nvSpPr>
          <p:spPr bwMode="auto">
            <a:xfrm flipV="1">
              <a:off x="4591115" y="2208443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1" name="Line 783"/>
            <p:cNvSpPr>
              <a:spLocks noChangeShapeType="1"/>
            </p:cNvSpPr>
            <p:nvPr/>
          </p:nvSpPr>
          <p:spPr bwMode="auto">
            <a:xfrm flipV="1">
              <a:off x="4594004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2" name="Line 784"/>
            <p:cNvSpPr>
              <a:spLocks noChangeShapeType="1"/>
            </p:cNvSpPr>
            <p:nvPr/>
          </p:nvSpPr>
          <p:spPr bwMode="auto">
            <a:xfrm flipV="1">
              <a:off x="4595447" y="220555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3" name="Line 785"/>
            <p:cNvSpPr>
              <a:spLocks noChangeShapeType="1"/>
            </p:cNvSpPr>
            <p:nvPr/>
          </p:nvSpPr>
          <p:spPr bwMode="auto">
            <a:xfrm>
              <a:off x="4595447" y="220555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4" name="Line 786"/>
            <p:cNvSpPr>
              <a:spLocks noChangeShapeType="1"/>
            </p:cNvSpPr>
            <p:nvPr/>
          </p:nvSpPr>
          <p:spPr bwMode="auto">
            <a:xfrm flipV="1">
              <a:off x="4596892" y="220411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5" name="Line 787"/>
            <p:cNvSpPr>
              <a:spLocks noChangeShapeType="1"/>
            </p:cNvSpPr>
            <p:nvPr/>
          </p:nvSpPr>
          <p:spPr bwMode="auto">
            <a:xfrm flipV="1">
              <a:off x="4596892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6" name="Line 788"/>
            <p:cNvSpPr>
              <a:spLocks noChangeShapeType="1"/>
            </p:cNvSpPr>
            <p:nvPr/>
          </p:nvSpPr>
          <p:spPr bwMode="auto">
            <a:xfrm flipV="1">
              <a:off x="4601225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7" name="Line 789"/>
            <p:cNvSpPr>
              <a:spLocks noChangeShapeType="1"/>
            </p:cNvSpPr>
            <p:nvPr/>
          </p:nvSpPr>
          <p:spPr bwMode="auto">
            <a:xfrm>
              <a:off x="4604113" y="219977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8" name="Line 790"/>
            <p:cNvSpPr>
              <a:spLocks noChangeShapeType="1"/>
            </p:cNvSpPr>
            <p:nvPr/>
          </p:nvSpPr>
          <p:spPr bwMode="auto">
            <a:xfrm flipV="1">
              <a:off x="4605558" y="219833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9" name="Line 791"/>
            <p:cNvSpPr>
              <a:spLocks noChangeShapeType="1"/>
            </p:cNvSpPr>
            <p:nvPr/>
          </p:nvSpPr>
          <p:spPr bwMode="auto">
            <a:xfrm>
              <a:off x="4605558" y="2198333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0" name="Line 792"/>
            <p:cNvSpPr>
              <a:spLocks noChangeShapeType="1"/>
            </p:cNvSpPr>
            <p:nvPr/>
          </p:nvSpPr>
          <p:spPr bwMode="auto">
            <a:xfrm flipV="1">
              <a:off x="4607002" y="2196889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1" name="Line 793"/>
            <p:cNvSpPr>
              <a:spLocks noChangeShapeType="1"/>
            </p:cNvSpPr>
            <p:nvPr/>
          </p:nvSpPr>
          <p:spPr bwMode="auto">
            <a:xfrm flipV="1">
              <a:off x="4611335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2" name="Line 794"/>
            <p:cNvSpPr>
              <a:spLocks noChangeShapeType="1"/>
            </p:cNvSpPr>
            <p:nvPr/>
          </p:nvSpPr>
          <p:spPr bwMode="auto">
            <a:xfrm>
              <a:off x="4615667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3" name="Line 795"/>
            <p:cNvSpPr>
              <a:spLocks noChangeShapeType="1"/>
            </p:cNvSpPr>
            <p:nvPr/>
          </p:nvSpPr>
          <p:spPr bwMode="auto">
            <a:xfrm>
              <a:off x="4618556" y="219544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4" name="Line 796"/>
            <p:cNvSpPr>
              <a:spLocks noChangeShapeType="1"/>
            </p:cNvSpPr>
            <p:nvPr/>
          </p:nvSpPr>
          <p:spPr bwMode="auto">
            <a:xfrm>
              <a:off x="4620001" y="2195444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5" name="Line 797"/>
            <p:cNvSpPr>
              <a:spLocks noChangeShapeType="1"/>
            </p:cNvSpPr>
            <p:nvPr/>
          </p:nvSpPr>
          <p:spPr bwMode="auto">
            <a:xfrm>
              <a:off x="4624333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6" name="Line 798"/>
            <p:cNvSpPr>
              <a:spLocks noChangeShapeType="1"/>
            </p:cNvSpPr>
            <p:nvPr/>
          </p:nvSpPr>
          <p:spPr bwMode="auto">
            <a:xfrm>
              <a:off x="4627222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7" name="Line 799"/>
            <p:cNvSpPr>
              <a:spLocks noChangeShapeType="1"/>
            </p:cNvSpPr>
            <p:nvPr/>
          </p:nvSpPr>
          <p:spPr bwMode="auto">
            <a:xfrm>
              <a:off x="4630110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8" name="Line 800"/>
            <p:cNvSpPr>
              <a:spLocks noChangeShapeType="1"/>
            </p:cNvSpPr>
            <p:nvPr/>
          </p:nvSpPr>
          <p:spPr bwMode="auto">
            <a:xfrm>
              <a:off x="4634444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9" name="Line 801"/>
            <p:cNvSpPr>
              <a:spLocks noChangeShapeType="1"/>
            </p:cNvSpPr>
            <p:nvPr/>
          </p:nvSpPr>
          <p:spPr bwMode="auto">
            <a:xfrm>
              <a:off x="4635887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0" name="Line 802"/>
            <p:cNvSpPr>
              <a:spLocks noChangeShapeType="1"/>
            </p:cNvSpPr>
            <p:nvPr/>
          </p:nvSpPr>
          <p:spPr bwMode="auto">
            <a:xfrm>
              <a:off x="4637332" y="219688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1" name="Line 803"/>
            <p:cNvSpPr>
              <a:spLocks noChangeShapeType="1"/>
            </p:cNvSpPr>
            <p:nvPr/>
          </p:nvSpPr>
          <p:spPr bwMode="auto">
            <a:xfrm>
              <a:off x="4638776" y="21983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2" name="Line 804"/>
            <p:cNvSpPr>
              <a:spLocks noChangeShapeType="1"/>
            </p:cNvSpPr>
            <p:nvPr/>
          </p:nvSpPr>
          <p:spPr bwMode="auto">
            <a:xfrm>
              <a:off x="4640221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3" name="Line 805"/>
            <p:cNvSpPr>
              <a:spLocks noChangeShapeType="1"/>
            </p:cNvSpPr>
            <p:nvPr/>
          </p:nvSpPr>
          <p:spPr bwMode="auto">
            <a:xfrm>
              <a:off x="4643109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4" name="Line 806"/>
            <p:cNvSpPr>
              <a:spLocks noChangeShapeType="1"/>
            </p:cNvSpPr>
            <p:nvPr/>
          </p:nvSpPr>
          <p:spPr bwMode="auto">
            <a:xfrm>
              <a:off x="464744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" name="Line 807"/>
            <p:cNvSpPr>
              <a:spLocks noChangeShapeType="1"/>
            </p:cNvSpPr>
            <p:nvPr/>
          </p:nvSpPr>
          <p:spPr bwMode="auto">
            <a:xfrm>
              <a:off x="4648886" y="220555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6" name="Line 808"/>
            <p:cNvSpPr>
              <a:spLocks noChangeShapeType="1"/>
            </p:cNvSpPr>
            <p:nvPr/>
          </p:nvSpPr>
          <p:spPr bwMode="auto">
            <a:xfrm>
              <a:off x="4648886" y="220555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7" name="Line 810"/>
            <p:cNvSpPr>
              <a:spLocks noChangeShapeType="1"/>
            </p:cNvSpPr>
            <p:nvPr/>
          </p:nvSpPr>
          <p:spPr bwMode="auto">
            <a:xfrm>
              <a:off x="4650331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" name="Line 811"/>
            <p:cNvSpPr>
              <a:spLocks noChangeShapeType="1"/>
            </p:cNvSpPr>
            <p:nvPr/>
          </p:nvSpPr>
          <p:spPr bwMode="auto">
            <a:xfrm>
              <a:off x="4651775" y="2208442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" name="Line 812"/>
            <p:cNvSpPr>
              <a:spLocks noChangeShapeType="1"/>
            </p:cNvSpPr>
            <p:nvPr/>
          </p:nvSpPr>
          <p:spPr bwMode="auto">
            <a:xfrm>
              <a:off x="4654664" y="22113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" name="Line 813"/>
            <p:cNvSpPr>
              <a:spLocks noChangeShapeType="1"/>
            </p:cNvSpPr>
            <p:nvPr/>
          </p:nvSpPr>
          <p:spPr bwMode="auto">
            <a:xfrm>
              <a:off x="4654664" y="221277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" name="Line 814"/>
            <p:cNvSpPr>
              <a:spLocks noChangeShapeType="1"/>
            </p:cNvSpPr>
            <p:nvPr/>
          </p:nvSpPr>
          <p:spPr bwMode="auto">
            <a:xfrm>
              <a:off x="4657552" y="221421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2" name="Line 815"/>
            <p:cNvSpPr>
              <a:spLocks noChangeShapeType="1"/>
            </p:cNvSpPr>
            <p:nvPr/>
          </p:nvSpPr>
          <p:spPr bwMode="auto">
            <a:xfrm>
              <a:off x="4657552" y="221710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3" name="Line 816"/>
            <p:cNvSpPr>
              <a:spLocks noChangeShapeType="1"/>
            </p:cNvSpPr>
            <p:nvPr/>
          </p:nvSpPr>
          <p:spPr bwMode="auto">
            <a:xfrm>
              <a:off x="4658997" y="2219996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4" name="Line 817"/>
            <p:cNvSpPr>
              <a:spLocks noChangeShapeType="1"/>
            </p:cNvSpPr>
            <p:nvPr/>
          </p:nvSpPr>
          <p:spPr bwMode="auto">
            <a:xfrm>
              <a:off x="46589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5" name="Line 818"/>
            <p:cNvSpPr>
              <a:spLocks noChangeShapeType="1"/>
            </p:cNvSpPr>
            <p:nvPr/>
          </p:nvSpPr>
          <p:spPr bwMode="auto">
            <a:xfrm>
              <a:off x="4660441" y="222577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6" name="Line 819"/>
            <p:cNvSpPr>
              <a:spLocks noChangeShapeType="1"/>
            </p:cNvSpPr>
            <p:nvPr/>
          </p:nvSpPr>
          <p:spPr bwMode="auto">
            <a:xfrm>
              <a:off x="4660441" y="223010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7" name="Freeform 820"/>
            <p:cNvSpPr>
              <a:spLocks/>
            </p:cNvSpPr>
            <p:nvPr/>
          </p:nvSpPr>
          <p:spPr bwMode="auto">
            <a:xfrm>
              <a:off x="4810646" y="2248882"/>
              <a:ext cx="75103" cy="75103"/>
            </a:xfrm>
            <a:custGeom>
              <a:avLst/>
              <a:gdLst>
                <a:gd name="T0" fmla="*/ 25 w 52"/>
                <a:gd name="T1" fmla="*/ 0 h 52"/>
                <a:gd name="T2" fmla="*/ 28 w 52"/>
                <a:gd name="T3" fmla="*/ 0 h 52"/>
                <a:gd name="T4" fmla="*/ 35 w 52"/>
                <a:gd name="T5" fmla="*/ 0 h 52"/>
                <a:gd name="T6" fmla="*/ 38 w 52"/>
                <a:gd name="T7" fmla="*/ 4 h 52"/>
                <a:gd name="T8" fmla="*/ 44 w 52"/>
                <a:gd name="T9" fmla="*/ 6 h 52"/>
                <a:gd name="T10" fmla="*/ 45 w 52"/>
                <a:gd name="T11" fmla="*/ 7 h 52"/>
                <a:gd name="T12" fmla="*/ 48 w 52"/>
                <a:gd name="T13" fmla="*/ 11 h 52"/>
                <a:gd name="T14" fmla="*/ 50 w 52"/>
                <a:gd name="T15" fmla="*/ 14 h 52"/>
                <a:gd name="T16" fmla="*/ 50 w 52"/>
                <a:gd name="T17" fmla="*/ 15 h 52"/>
                <a:gd name="T18" fmla="*/ 52 w 52"/>
                <a:gd name="T19" fmla="*/ 21 h 52"/>
                <a:gd name="T20" fmla="*/ 52 w 52"/>
                <a:gd name="T21" fmla="*/ 26 h 52"/>
                <a:gd name="T22" fmla="*/ 52 w 52"/>
                <a:gd name="T23" fmla="*/ 29 h 52"/>
                <a:gd name="T24" fmla="*/ 51 w 52"/>
                <a:gd name="T25" fmla="*/ 35 h 52"/>
                <a:gd name="T26" fmla="*/ 51 w 52"/>
                <a:gd name="T27" fmla="*/ 36 h 52"/>
                <a:gd name="T28" fmla="*/ 50 w 52"/>
                <a:gd name="T29" fmla="*/ 40 h 52"/>
                <a:gd name="T30" fmla="*/ 46 w 52"/>
                <a:gd name="T31" fmla="*/ 44 h 52"/>
                <a:gd name="T32" fmla="*/ 44 w 52"/>
                <a:gd name="T33" fmla="*/ 45 h 52"/>
                <a:gd name="T34" fmla="*/ 42 w 52"/>
                <a:gd name="T35" fmla="*/ 47 h 52"/>
                <a:gd name="T36" fmla="*/ 38 w 52"/>
                <a:gd name="T37" fmla="*/ 50 h 52"/>
                <a:gd name="T38" fmla="*/ 37 w 52"/>
                <a:gd name="T39" fmla="*/ 50 h 52"/>
                <a:gd name="T40" fmla="*/ 32 w 52"/>
                <a:gd name="T41" fmla="*/ 52 h 52"/>
                <a:gd name="T42" fmla="*/ 28 w 52"/>
                <a:gd name="T43" fmla="*/ 52 h 52"/>
                <a:gd name="T44" fmla="*/ 24 w 52"/>
                <a:gd name="T45" fmla="*/ 52 h 52"/>
                <a:gd name="T46" fmla="*/ 19 w 52"/>
                <a:gd name="T47" fmla="*/ 51 h 52"/>
                <a:gd name="T48" fmla="*/ 17 w 52"/>
                <a:gd name="T49" fmla="*/ 51 h 52"/>
                <a:gd name="T50" fmla="*/ 13 w 52"/>
                <a:gd name="T51" fmla="*/ 48 h 52"/>
                <a:gd name="T52" fmla="*/ 9 w 52"/>
                <a:gd name="T53" fmla="*/ 46 h 52"/>
                <a:gd name="T54" fmla="*/ 8 w 52"/>
                <a:gd name="T55" fmla="*/ 45 h 52"/>
                <a:gd name="T56" fmla="*/ 5 w 52"/>
                <a:gd name="T57" fmla="*/ 43 h 52"/>
                <a:gd name="T58" fmla="*/ 3 w 52"/>
                <a:gd name="T59" fmla="*/ 39 h 52"/>
                <a:gd name="T60" fmla="*/ 2 w 52"/>
                <a:gd name="T61" fmla="*/ 37 h 52"/>
                <a:gd name="T62" fmla="*/ 1 w 52"/>
                <a:gd name="T63" fmla="*/ 31 h 52"/>
                <a:gd name="T64" fmla="*/ 0 w 52"/>
                <a:gd name="T65" fmla="*/ 28 h 52"/>
                <a:gd name="T66" fmla="*/ 1 w 52"/>
                <a:gd name="T67" fmla="*/ 23 h 52"/>
                <a:gd name="T68" fmla="*/ 1 w 52"/>
                <a:gd name="T69" fmla="*/ 18 h 52"/>
                <a:gd name="T70" fmla="*/ 2 w 52"/>
                <a:gd name="T71" fmla="*/ 16 h 52"/>
                <a:gd name="T72" fmla="*/ 3 w 52"/>
                <a:gd name="T73" fmla="*/ 13 h 52"/>
                <a:gd name="T74" fmla="*/ 6 w 52"/>
                <a:gd name="T75" fmla="*/ 8 h 52"/>
                <a:gd name="T76" fmla="*/ 8 w 52"/>
                <a:gd name="T77" fmla="*/ 7 h 52"/>
                <a:gd name="T78" fmla="*/ 11 w 52"/>
                <a:gd name="T79" fmla="*/ 5 h 52"/>
                <a:gd name="T80" fmla="*/ 14 w 52"/>
                <a:gd name="T81" fmla="*/ 3 h 52"/>
                <a:gd name="T82" fmla="*/ 16 w 52"/>
                <a:gd name="T83" fmla="*/ 2 h 52"/>
                <a:gd name="T84" fmla="*/ 21 w 52"/>
                <a:gd name="T8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8" name="Line 821"/>
            <p:cNvSpPr>
              <a:spLocks noChangeShapeType="1"/>
            </p:cNvSpPr>
            <p:nvPr/>
          </p:nvSpPr>
          <p:spPr bwMode="auto">
            <a:xfrm>
              <a:off x="4885749" y="22878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9" name="Line 822"/>
            <p:cNvSpPr>
              <a:spLocks noChangeShapeType="1"/>
            </p:cNvSpPr>
            <p:nvPr/>
          </p:nvSpPr>
          <p:spPr bwMode="auto">
            <a:xfrm>
              <a:off x="4885749" y="22878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0" name="Line 823"/>
            <p:cNvSpPr>
              <a:spLocks noChangeShapeType="1"/>
            </p:cNvSpPr>
            <p:nvPr/>
          </p:nvSpPr>
          <p:spPr bwMode="auto">
            <a:xfrm flipH="1">
              <a:off x="4884305" y="229076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1" name="Line 824"/>
            <p:cNvSpPr>
              <a:spLocks noChangeShapeType="1"/>
            </p:cNvSpPr>
            <p:nvPr/>
          </p:nvSpPr>
          <p:spPr bwMode="auto">
            <a:xfrm>
              <a:off x="4884305" y="229509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2" name="Line 825"/>
            <p:cNvSpPr>
              <a:spLocks noChangeShapeType="1"/>
            </p:cNvSpPr>
            <p:nvPr/>
          </p:nvSpPr>
          <p:spPr bwMode="auto">
            <a:xfrm>
              <a:off x="4884305" y="229798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3" name="Line 826"/>
            <p:cNvSpPr>
              <a:spLocks noChangeShapeType="1"/>
            </p:cNvSpPr>
            <p:nvPr/>
          </p:nvSpPr>
          <p:spPr bwMode="auto">
            <a:xfrm flipH="1">
              <a:off x="4882861" y="22994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4" name="Line 827"/>
            <p:cNvSpPr>
              <a:spLocks noChangeShapeType="1"/>
            </p:cNvSpPr>
            <p:nvPr/>
          </p:nvSpPr>
          <p:spPr bwMode="auto">
            <a:xfrm>
              <a:off x="4882861" y="230087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5" name="Line 828"/>
            <p:cNvSpPr>
              <a:spLocks noChangeShapeType="1"/>
            </p:cNvSpPr>
            <p:nvPr/>
          </p:nvSpPr>
          <p:spPr bwMode="auto">
            <a:xfrm flipH="1">
              <a:off x="4881417" y="230232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6" name="Line 829"/>
            <p:cNvSpPr>
              <a:spLocks noChangeShapeType="1"/>
            </p:cNvSpPr>
            <p:nvPr/>
          </p:nvSpPr>
          <p:spPr bwMode="auto">
            <a:xfrm flipH="1">
              <a:off x="4877084" y="2305210"/>
              <a:ext cx="4333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7" name="Line 830"/>
            <p:cNvSpPr>
              <a:spLocks noChangeShapeType="1"/>
            </p:cNvSpPr>
            <p:nvPr/>
          </p:nvSpPr>
          <p:spPr bwMode="auto">
            <a:xfrm flipH="1">
              <a:off x="4875640" y="2309542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8" name="Line 831"/>
            <p:cNvSpPr>
              <a:spLocks noChangeShapeType="1"/>
            </p:cNvSpPr>
            <p:nvPr/>
          </p:nvSpPr>
          <p:spPr bwMode="auto">
            <a:xfrm flipH="1">
              <a:off x="4874195" y="231243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9" name="Line 832"/>
            <p:cNvSpPr>
              <a:spLocks noChangeShapeType="1"/>
            </p:cNvSpPr>
            <p:nvPr/>
          </p:nvSpPr>
          <p:spPr bwMode="auto">
            <a:xfrm>
              <a:off x="4874195" y="23138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0" name="Line 833"/>
            <p:cNvSpPr>
              <a:spLocks noChangeShapeType="1"/>
            </p:cNvSpPr>
            <p:nvPr/>
          </p:nvSpPr>
          <p:spPr bwMode="auto">
            <a:xfrm>
              <a:off x="487419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1" name="Line 834"/>
            <p:cNvSpPr>
              <a:spLocks noChangeShapeType="1"/>
            </p:cNvSpPr>
            <p:nvPr/>
          </p:nvSpPr>
          <p:spPr bwMode="auto">
            <a:xfrm flipH="1">
              <a:off x="4871306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2" name="Line 835"/>
            <p:cNvSpPr>
              <a:spLocks noChangeShapeType="1"/>
            </p:cNvSpPr>
            <p:nvPr/>
          </p:nvSpPr>
          <p:spPr bwMode="auto">
            <a:xfrm flipH="1">
              <a:off x="4868418" y="231676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3" name="Line 836"/>
            <p:cNvSpPr>
              <a:spLocks noChangeShapeType="1"/>
            </p:cNvSpPr>
            <p:nvPr/>
          </p:nvSpPr>
          <p:spPr bwMode="auto">
            <a:xfrm flipH="1">
              <a:off x="4865529" y="231820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4" name="Line 837"/>
            <p:cNvSpPr>
              <a:spLocks noChangeShapeType="1"/>
            </p:cNvSpPr>
            <p:nvPr/>
          </p:nvSpPr>
          <p:spPr bwMode="auto">
            <a:xfrm>
              <a:off x="4865529" y="23210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5" name="Line 838"/>
            <p:cNvSpPr>
              <a:spLocks noChangeShapeType="1"/>
            </p:cNvSpPr>
            <p:nvPr/>
          </p:nvSpPr>
          <p:spPr bwMode="auto">
            <a:xfrm flipH="1">
              <a:off x="4864085" y="23210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6" name="Line 839"/>
            <p:cNvSpPr>
              <a:spLocks noChangeShapeType="1"/>
            </p:cNvSpPr>
            <p:nvPr/>
          </p:nvSpPr>
          <p:spPr bwMode="auto">
            <a:xfrm flipH="1">
              <a:off x="4859752" y="232109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" name="Line 840"/>
            <p:cNvSpPr>
              <a:spLocks noChangeShapeType="1"/>
            </p:cNvSpPr>
            <p:nvPr/>
          </p:nvSpPr>
          <p:spPr bwMode="auto">
            <a:xfrm flipH="1">
              <a:off x="4856864" y="232254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" name="Line 841"/>
            <p:cNvSpPr>
              <a:spLocks noChangeShapeType="1"/>
            </p:cNvSpPr>
            <p:nvPr/>
          </p:nvSpPr>
          <p:spPr bwMode="auto">
            <a:xfrm flipH="1">
              <a:off x="4852531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" name="Line 842"/>
            <p:cNvSpPr>
              <a:spLocks noChangeShapeType="1"/>
            </p:cNvSpPr>
            <p:nvPr/>
          </p:nvSpPr>
          <p:spPr bwMode="auto">
            <a:xfrm flipH="1">
              <a:off x="4848198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0" name="Line 843"/>
            <p:cNvSpPr>
              <a:spLocks noChangeShapeType="1"/>
            </p:cNvSpPr>
            <p:nvPr/>
          </p:nvSpPr>
          <p:spPr bwMode="auto">
            <a:xfrm flipH="1">
              <a:off x="4845309" y="232398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1" name="Line 844"/>
            <p:cNvSpPr>
              <a:spLocks noChangeShapeType="1"/>
            </p:cNvSpPr>
            <p:nvPr/>
          </p:nvSpPr>
          <p:spPr bwMode="auto">
            <a:xfrm flipH="1">
              <a:off x="4839532" y="2323985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2" name="Line 845"/>
            <p:cNvSpPr>
              <a:spLocks noChangeShapeType="1"/>
            </p:cNvSpPr>
            <p:nvPr/>
          </p:nvSpPr>
          <p:spPr bwMode="auto">
            <a:xfrm flipH="1" flipV="1">
              <a:off x="4838088" y="232254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3" name="Line 846"/>
            <p:cNvSpPr>
              <a:spLocks noChangeShapeType="1"/>
            </p:cNvSpPr>
            <p:nvPr/>
          </p:nvSpPr>
          <p:spPr bwMode="auto">
            <a:xfrm flipH="1">
              <a:off x="4836644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4" name="Line 847"/>
            <p:cNvSpPr>
              <a:spLocks noChangeShapeType="1"/>
            </p:cNvSpPr>
            <p:nvPr/>
          </p:nvSpPr>
          <p:spPr bwMode="auto">
            <a:xfrm flipH="1">
              <a:off x="4835200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5" name="Line 848"/>
            <p:cNvSpPr>
              <a:spLocks noChangeShapeType="1"/>
            </p:cNvSpPr>
            <p:nvPr/>
          </p:nvSpPr>
          <p:spPr bwMode="auto">
            <a:xfrm flipH="1" flipV="1">
              <a:off x="4833755" y="232109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6" name="Line 849"/>
            <p:cNvSpPr>
              <a:spLocks noChangeShapeType="1"/>
            </p:cNvSpPr>
            <p:nvPr/>
          </p:nvSpPr>
          <p:spPr bwMode="auto">
            <a:xfrm flipH="1">
              <a:off x="4829423" y="2321097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7" name="Line 850"/>
            <p:cNvSpPr>
              <a:spLocks noChangeShapeType="1"/>
            </p:cNvSpPr>
            <p:nvPr/>
          </p:nvSpPr>
          <p:spPr bwMode="auto">
            <a:xfrm flipH="1" flipV="1">
              <a:off x="4826534" y="2316764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8" name="Line 851"/>
            <p:cNvSpPr>
              <a:spLocks noChangeShapeType="1"/>
            </p:cNvSpPr>
            <p:nvPr/>
          </p:nvSpPr>
          <p:spPr bwMode="auto">
            <a:xfrm flipH="1" flipV="1">
              <a:off x="4823645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9" name="Line 852"/>
            <p:cNvSpPr>
              <a:spLocks noChangeShapeType="1"/>
            </p:cNvSpPr>
            <p:nvPr/>
          </p:nvSpPr>
          <p:spPr bwMode="auto">
            <a:xfrm flipV="1">
              <a:off x="482364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0" name="Line 853"/>
            <p:cNvSpPr>
              <a:spLocks noChangeShapeType="1"/>
            </p:cNvSpPr>
            <p:nvPr/>
          </p:nvSpPr>
          <p:spPr bwMode="auto">
            <a:xfrm flipH="1">
              <a:off x="4822201" y="231387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1" name="Line 854"/>
            <p:cNvSpPr>
              <a:spLocks noChangeShapeType="1"/>
            </p:cNvSpPr>
            <p:nvPr/>
          </p:nvSpPr>
          <p:spPr bwMode="auto">
            <a:xfrm flipV="1">
              <a:off x="4822201" y="23124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2" name="Line 855"/>
            <p:cNvSpPr>
              <a:spLocks noChangeShapeType="1"/>
            </p:cNvSpPr>
            <p:nvPr/>
          </p:nvSpPr>
          <p:spPr bwMode="auto">
            <a:xfrm flipH="1" flipV="1">
              <a:off x="4817868" y="230954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3" name="Line 856"/>
            <p:cNvSpPr>
              <a:spLocks noChangeShapeType="1"/>
            </p:cNvSpPr>
            <p:nvPr/>
          </p:nvSpPr>
          <p:spPr bwMode="auto">
            <a:xfrm flipH="1" flipV="1">
              <a:off x="4816424" y="230521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4" name="Line 857"/>
            <p:cNvSpPr>
              <a:spLocks noChangeShapeType="1"/>
            </p:cNvSpPr>
            <p:nvPr/>
          </p:nvSpPr>
          <p:spPr bwMode="auto">
            <a:xfrm flipH="1" flipV="1">
              <a:off x="4814980" y="230376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5" name="Line 858"/>
            <p:cNvSpPr>
              <a:spLocks noChangeShapeType="1"/>
            </p:cNvSpPr>
            <p:nvPr/>
          </p:nvSpPr>
          <p:spPr bwMode="auto">
            <a:xfrm>
              <a:off x="4814980" y="230376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6" name="Line 859"/>
            <p:cNvSpPr>
              <a:spLocks noChangeShapeType="1"/>
            </p:cNvSpPr>
            <p:nvPr/>
          </p:nvSpPr>
          <p:spPr bwMode="auto">
            <a:xfrm flipV="1">
              <a:off x="4814980" y="230232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7" name="Line 860"/>
            <p:cNvSpPr>
              <a:spLocks noChangeShapeType="1"/>
            </p:cNvSpPr>
            <p:nvPr/>
          </p:nvSpPr>
          <p:spPr bwMode="auto">
            <a:xfrm flipH="1" flipV="1">
              <a:off x="4813535" y="229943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8" name="Line 861"/>
            <p:cNvSpPr>
              <a:spLocks noChangeShapeType="1"/>
            </p:cNvSpPr>
            <p:nvPr/>
          </p:nvSpPr>
          <p:spPr bwMode="auto">
            <a:xfrm flipH="1" flipV="1">
              <a:off x="4812091" y="2293656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9" name="Line 862"/>
            <p:cNvSpPr>
              <a:spLocks noChangeShapeType="1"/>
            </p:cNvSpPr>
            <p:nvPr/>
          </p:nvSpPr>
          <p:spPr bwMode="auto">
            <a:xfrm flipV="1">
              <a:off x="4812091" y="22907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0" name="Line 863"/>
            <p:cNvSpPr>
              <a:spLocks noChangeShapeType="1"/>
            </p:cNvSpPr>
            <p:nvPr/>
          </p:nvSpPr>
          <p:spPr bwMode="auto">
            <a:xfrm flipV="1">
              <a:off x="4812091" y="228932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1" name="Line 864"/>
            <p:cNvSpPr>
              <a:spLocks noChangeShapeType="1"/>
            </p:cNvSpPr>
            <p:nvPr/>
          </p:nvSpPr>
          <p:spPr bwMode="auto">
            <a:xfrm flipV="1">
              <a:off x="4812091" y="228643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2" name="Line 865"/>
            <p:cNvSpPr>
              <a:spLocks noChangeShapeType="1"/>
            </p:cNvSpPr>
            <p:nvPr/>
          </p:nvSpPr>
          <p:spPr bwMode="auto">
            <a:xfrm flipV="1">
              <a:off x="4812091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3" name="Line 866"/>
            <p:cNvSpPr>
              <a:spLocks noChangeShapeType="1"/>
            </p:cNvSpPr>
            <p:nvPr/>
          </p:nvSpPr>
          <p:spPr bwMode="auto">
            <a:xfrm flipV="1">
              <a:off x="4812091" y="227776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4" name="Line 867"/>
            <p:cNvSpPr>
              <a:spLocks noChangeShapeType="1"/>
            </p:cNvSpPr>
            <p:nvPr/>
          </p:nvSpPr>
          <p:spPr bwMode="auto">
            <a:xfrm flipV="1">
              <a:off x="4813535" y="227487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5" name="Line 868"/>
            <p:cNvSpPr>
              <a:spLocks noChangeShapeType="1"/>
            </p:cNvSpPr>
            <p:nvPr/>
          </p:nvSpPr>
          <p:spPr bwMode="auto">
            <a:xfrm>
              <a:off x="4813535" y="227487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6" name="Line 869"/>
            <p:cNvSpPr>
              <a:spLocks noChangeShapeType="1"/>
            </p:cNvSpPr>
            <p:nvPr/>
          </p:nvSpPr>
          <p:spPr bwMode="auto">
            <a:xfrm flipV="1">
              <a:off x="4813535" y="2271991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7" name="Line 870"/>
            <p:cNvSpPr>
              <a:spLocks noChangeShapeType="1"/>
            </p:cNvSpPr>
            <p:nvPr/>
          </p:nvSpPr>
          <p:spPr bwMode="auto">
            <a:xfrm flipV="1">
              <a:off x="4813535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8" name="Line 871"/>
            <p:cNvSpPr>
              <a:spLocks noChangeShapeType="1"/>
            </p:cNvSpPr>
            <p:nvPr/>
          </p:nvSpPr>
          <p:spPr bwMode="auto">
            <a:xfrm flipV="1">
              <a:off x="4814980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9" name="Line 872"/>
            <p:cNvSpPr>
              <a:spLocks noChangeShapeType="1"/>
            </p:cNvSpPr>
            <p:nvPr/>
          </p:nvSpPr>
          <p:spPr bwMode="auto">
            <a:xfrm flipV="1">
              <a:off x="4816424" y="226621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" name="Line 873"/>
            <p:cNvSpPr>
              <a:spLocks noChangeShapeType="1"/>
            </p:cNvSpPr>
            <p:nvPr/>
          </p:nvSpPr>
          <p:spPr bwMode="auto">
            <a:xfrm flipV="1">
              <a:off x="4817868" y="2263325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" name="Line 874"/>
            <p:cNvSpPr>
              <a:spLocks noChangeShapeType="1"/>
            </p:cNvSpPr>
            <p:nvPr/>
          </p:nvSpPr>
          <p:spPr bwMode="auto">
            <a:xfrm flipV="1">
              <a:off x="4822201" y="226043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2" name="Line 875"/>
            <p:cNvSpPr>
              <a:spLocks noChangeShapeType="1"/>
            </p:cNvSpPr>
            <p:nvPr/>
          </p:nvSpPr>
          <p:spPr bwMode="auto">
            <a:xfrm>
              <a:off x="4822201" y="226043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" name="Line 876"/>
            <p:cNvSpPr>
              <a:spLocks noChangeShapeType="1"/>
            </p:cNvSpPr>
            <p:nvPr/>
          </p:nvSpPr>
          <p:spPr bwMode="auto">
            <a:xfrm flipV="1">
              <a:off x="482364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" name="Line 877"/>
            <p:cNvSpPr>
              <a:spLocks noChangeShapeType="1"/>
            </p:cNvSpPr>
            <p:nvPr/>
          </p:nvSpPr>
          <p:spPr bwMode="auto">
            <a:xfrm flipV="1">
              <a:off x="4823645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" name="Line 878"/>
            <p:cNvSpPr>
              <a:spLocks noChangeShapeType="1"/>
            </p:cNvSpPr>
            <p:nvPr/>
          </p:nvSpPr>
          <p:spPr bwMode="auto">
            <a:xfrm flipV="1">
              <a:off x="4826534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" name="Line 879"/>
            <p:cNvSpPr>
              <a:spLocks noChangeShapeType="1"/>
            </p:cNvSpPr>
            <p:nvPr/>
          </p:nvSpPr>
          <p:spPr bwMode="auto">
            <a:xfrm>
              <a:off x="4829423" y="225465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" name="Line 880"/>
            <p:cNvSpPr>
              <a:spLocks noChangeShapeType="1"/>
            </p:cNvSpPr>
            <p:nvPr/>
          </p:nvSpPr>
          <p:spPr bwMode="auto">
            <a:xfrm>
              <a:off x="4830866" y="225465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" name="Line 881"/>
            <p:cNvSpPr>
              <a:spLocks noChangeShapeType="1"/>
            </p:cNvSpPr>
            <p:nvPr/>
          </p:nvSpPr>
          <p:spPr bwMode="auto">
            <a:xfrm flipV="1">
              <a:off x="4830866" y="225321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" name="Line 882"/>
            <p:cNvSpPr>
              <a:spLocks noChangeShapeType="1"/>
            </p:cNvSpPr>
            <p:nvPr/>
          </p:nvSpPr>
          <p:spPr bwMode="auto">
            <a:xfrm flipV="1">
              <a:off x="4833755" y="225177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" name="Line 883"/>
            <p:cNvSpPr>
              <a:spLocks noChangeShapeType="1"/>
            </p:cNvSpPr>
            <p:nvPr/>
          </p:nvSpPr>
          <p:spPr bwMode="auto">
            <a:xfrm>
              <a:off x="4836644" y="22517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" name="Line 884"/>
            <p:cNvSpPr>
              <a:spLocks noChangeShapeType="1"/>
            </p:cNvSpPr>
            <p:nvPr/>
          </p:nvSpPr>
          <p:spPr bwMode="auto">
            <a:xfrm flipV="1">
              <a:off x="4840977" y="224888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" name="Line 885"/>
            <p:cNvSpPr>
              <a:spLocks noChangeShapeType="1"/>
            </p:cNvSpPr>
            <p:nvPr/>
          </p:nvSpPr>
          <p:spPr bwMode="auto">
            <a:xfrm>
              <a:off x="4845309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" name="Line 886"/>
            <p:cNvSpPr>
              <a:spLocks noChangeShapeType="1"/>
            </p:cNvSpPr>
            <p:nvPr/>
          </p:nvSpPr>
          <p:spPr bwMode="auto">
            <a:xfrm>
              <a:off x="4846754" y="2248882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" name="Line 887"/>
            <p:cNvSpPr>
              <a:spLocks noChangeShapeType="1"/>
            </p:cNvSpPr>
            <p:nvPr/>
          </p:nvSpPr>
          <p:spPr bwMode="auto">
            <a:xfrm>
              <a:off x="4849643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" name="Line 888"/>
            <p:cNvSpPr>
              <a:spLocks noChangeShapeType="1"/>
            </p:cNvSpPr>
            <p:nvPr/>
          </p:nvSpPr>
          <p:spPr bwMode="auto">
            <a:xfrm>
              <a:off x="4851086" y="2248882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" name="Line 889"/>
            <p:cNvSpPr>
              <a:spLocks noChangeShapeType="1"/>
            </p:cNvSpPr>
            <p:nvPr/>
          </p:nvSpPr>
          <p:spPr bwMode="auto">
            <a:xfrm>
              <a:off x="4856864" y="22517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" name="Line 890"/>
            <p:cNvSpPr>
              <a:spLocks noChangeShapeType="1"/>
            </p:cNvSpPr>
            <p:nvPr/>
          </p:nvSpPr>
          <p:spPr bwMode="auto">
            <a:xfrm>
              <a:off x="4859752" y="22517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" name="Line 891"/>
            <p:cNvSpPr>
              <a:spLocks noChangeShapeType="1"/>
            </p:cNvSpPr>
            <p:nvPr/>
          </p:nvSpPr>
          <p:spPr bwMode="auto">
            <a:xfrm>
              <a:off x="4861197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" name="Line 892"/>
            <p:cNvSpPr>
              <a:spLocks noChangeShapeType="1"/>
            </p:cNvSpPr>
            <p:nvPr/>
          </p:nvSpPr>
          <p:spPr bwMode="auto">
            <a:xfrm>
              <a:off x="4862641" y="225321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0" name="Line 893"/>
            <p:cNvSpPr>
              <a:spLocks noChangeShapeType="1"/>
            </p:cNvSpPr>
            <p:nvPr/>
          </p:nvSpPr>
          <p:spPr bwMode="auto">
            <a:xfrm>
              <a:off x="4864085" y="2253216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1" name="Line 894"/>
            <p:cNvSpPr>
              <a:spLocks noChangeShapeType="1"/>
            </p:cNvSpPr>
            <p:nvPr/>
          </p:nvSpPr>
          <p:spPr bwMode="auto">
            <a:xfrm>
              <a:off x="4868418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2" name="Line 895"/>
            <p:cNvSpPr>
              <a:spLocks noChangeShapeType="1"/>
            </p:cNvSpPr>
            <p:nvPr/>
          </p:nvSpPr>
          <p:spPr bwMode="auto">
            <a:xfrm>
              <a:off x="4871306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3" name="Line 896"/>
            <p:cNvSpPr>
              <a:spLocks noChangeShapeType="1"/>
            </p:cNvSpPr>
            <p:nvPr/>
          </p:nvSpPr>
          <p:spPr bwMode="auto">
            <a:xfrm>
              <a:off x="487419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4" name="Line 897"/>
            <p:cNvSpPr>
              <a:spLocks noChangeShapeType="1"/>
            </p:cNvSpPr>
            <p:nvPr/>
          </p:nvSpPr>
          <p:spPr bwMode="auto">
            <a:xfrm>
              <a:off x="4874195" y="226043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5" name="Line 898"/>
            <p:cNvSpPr>
              <a:spLocks noChangeShapeType="1"/>
            </p:cNvSpPr>
            <p:nvPr/>
          </p:nvSpPr>
          <p:spPr bwMode="auto">
            <a:xfrm>
              <a:off x="4874195" y="226043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6" name="Line 899"/>
            <p:cNvSpPr>
              <a:spLocks noChangeShapeType="1"/>
            </p:cNvSpPr>
            <p:nvPr/>
          </p:nvSpPr>
          <p:spPr bwMode="auto">
            <a:xfrm>
              <a:off x="4875640" y="2263325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7" name="Line 900"/>
            <p:cNvSpPr>
              <a:spLocks noChangeShapeType="1"/>
            </p:cNvSpPr>
            <p:nvPr/>
          </p:nvSpPr>
          <p:spPr bwMode="auto">
            <a:xfrm>
              <a:off x="4877084" y="226621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8" name="Line 901"/>
            <p:cNvSpPr>
              <a:spLocks noChangeShapeType="1"/>
            </p:cNvSpPr>
            <p:nvPr/>
          </p:nvSpPr>
          <p:spPr bwMode="auto">
            <a:xfrm>
              <a:off x="4881417" y="226910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9" name="Line 902"/>
            <p:cNvSpPr>
              <a:spLocks noChangeShapeType="1"/>
            </p:cNvSpPr>
            <p:nvPr/>
          </p:nvSpPr>
          <p:spPr bwMode="auto">
            <a:xfrm>
              <a:off x="4881417" y="226910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0" name="Line 903"/>
            <p:cNvSpPr>
              <a:spLocks noChangeShapeType="1"/>
            </p:cNvSpPr>
            <p:nvPr/>
          </p:nvSpPr>
          <p:spPr bwMode="auto">
            <a:xfrm>
              <a:off x="4882861" y="226910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1" name="Line 904"/>
            <p:cNvSpPr>
              <a:spLocks noChangeShapeType="1"/>
            </p:cNvSpPr>
            <p:nvPr/>
          </p:nvSpPr>
          <p:spPr bwMode="auto">
            <a:xfrm>
              <a:off x="4882861" y="227054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2" name="Line 905"/>
            <p:cNvSpPr>
              <a:spLocks noChangeShapeType="1"/>
            </p:cNvSpPr>
            <p:nvPr/>
          </p:nvSpPr>
          <p:spPr bwMode="auto">
            <a:xfrm>
              <a:off x="4884305" y="2274879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3" name="Line 906"/>
            <p:cNvSpPr>
              <a:spLocks noChangeShapeType="1"/>
            </p:cNvSpPr>
            <p:nvPr/>
          </p:nvSpPr>
          <p:spPr bwMode="auto">
            <a:xfrm>
              <a:off x="4884305" y="227921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4" name="Line 907"/>
            <p:cNvSpPr>
              <a:spLocks noChangeShapeType="1"/>
            </p:cNvSpPr>
            <p:nvPr/>
          </p:nvSpPr>
          <p:spPr bwMode="auto">
            <a:xfrm>
              <a:off x="4885749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5" name="Line 908"/>
            <p:cNvSpPr>
              <a:spLocks noChangeShapeType="1"/>
            </p:cNvSpPr>
            <p:nvPr/>
          </p:nvSpPr>
          <p:spPr bwMode="auto">
            <a:xfrm>
              <a:off x="4885749" y="228643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6" name="Freeform 909"/>
            <p:cNvSpPr>
              <a:spLocks/>
            </p:cNvSpPr>
            <p:nvPr/>
          </p:nvSpPr>
          <p:spPr bwMode="auto">
            <a:xfrm>
              <a:off x="5050398" y="2351427"/>
              <a:ext cx="77991" cy="77991"/>
            </a:xfrm>
            <a:custGeom>
              <a:avLst/>
              <a:gdLst>
                <a:gd name="T0" fmla="*/ 26 w 54"/>
                <a:gd name="T1" fmla="*/ 0 h 54"/>
                <a:gd name="T2" fmla="*/ 33 w 54"/>
                <a:gd name="T3" fmla="*/ 1 h 54"/>
                <a:gd name="T4" fmla="*/ 36 w 54"/>
                <a:gd name="T5" fmla="*/ 3 h 54"/>
                <a:gd name="T6" fmla="*/ 38 w 54"/>
                <a:gd name="T7" fmla="*/ 3 h 54"/>
                <a:gd name="T8" fmla="*/ 42 w 54"/>
                <a:gd name="T9" fmla="*/ 6 h 54"/>
                <a:gd name="T10" fmla="*/ 45 w 54"/>
                <a:gd name="T11" fmla="*/ 8 h 54"/>
                <a:gd name="T12" fmla="*/ 46 w 54"/>
                <a:gd name="T13" fmla="*/ 9 h 54"/>
                <a:gd name="T14" fmla="*/ 49 w 54"/>
                <a:gd name="T15" fmla="*/ 14 h 54"/>
                <a:gd name="T16" fmla="*/ 50 w 54"/>
                <a:gd name="T17" fmla="*/ 15 h 54"/>
                <a:gd name="T18" fmla="*/ 52 w 54"/>
                <a:gd name="T19" fmla="*/ 18 h 54"/>
                <a:gd name="T20" fmla="*/ 53 w 54"/>
                <a:gd name="T21" fmla="*/ 24 h 54"/>
                <a:gd name="T22" fmla="*/ 54 w 54"/>
                <a:gd name="T23" fmla="*/ 26 h 54"/>
                <a:gd name="T24" fmla="*/ 53 w 54"/>
                <a:gd name="T25" fmla="*/ 30 h 54"/>
                <a:gd name="T26" fmla="*/ 52 w 54"/>
                <a:gd name="T27" fmla="*/ 36 h 54"/>
                <a:gd name="T28" fmla="*/ 52 w 54"/>
                <a:gd name="T29" fmla="*/ 37 h 54"/>
                <a:gd name="T30" fmla="*/ 49 w 54"/>
                <a:gd name="T31" fmla="*/ 40 h 54"/>
                <a:gd name="T32" fmla="*/ 46 w 54"/>
                <a:gd name="T33" fmla="*/ 45 h 54"/>
                <a:gd name="T34" fmla="*/ 45 w 54"/>
                <a:gd name="T35" fmla="*/ 46 h 54"/>
                <a:gd name="T36" fmla="*/ 42 w 54"/>
                <a:gd name="T37" fmla="*/ 48 h 54"/>
                <a:gd name="T38" fmla="*/ 39 w 54"/>
                <a:gd name="T39" fmla="*/ 50 h 54"/>
                <a:gd name="T40" fmla="*/ 38 w 54"/>
                <a:gd name="T41" fmla="*/ 52 h 54"/>
                <a:gd name="T42" fmla="*/ 32 w 54"/>
                <a:gd name="T43" fmla="*/ 53 h 54"/>
                <a:gd name="T44" fmla="*/ 29 w 54"/>
                <a:gd name="T45" fmla="*/ 54 h 54"/>
                <a:gd name="T46" fmla="*/ 24 w 54"/>
                <a:gd name="T47" fmla="*/ 53 h 54"/>
                <a:gd name="T48" fmla="*/ 18 w 54"/>
                <a:gd name="T49" fmla="*/ 52 h 54"/>
                <a:gd name="T50" fmla="*/ 17 w 54"/>
                <a:gd name="T51" fmla="*/ 52 h 54"/>
                <a:gd name="T52" fmla="*/ 14 w 54"/>
                <a:gd name="T53" fmla="*/ 50 h 54"/>
                <a:gd name="T54" fmla="*/ 9 w 54"/>
                <a:gd name="T55" fmla="*/ 47 h 54"/>
                <a:gd name="T56" fmla="*/ 8 w 54"/>
                <a:gd name="T57" fmla="*/ 46 h 54"/>
                <a:gd name="T58" fmla="*/ 6 w 54"/>
                <a:gd name="T59" fmla="*/ 42 h 54"/>
                <a:gd name="T60" fmla="*/ 4 w 54"/>
                <a:gd name="T61" fmla="*/ 39 h 54"/>
                <a:gd name="T62" fmla="*/ 4 w 54"/>
                <a:gd name="T63" fmla="*/ 38 h 54"/>
                <a:gd name="T64" fmla="*/ 1 w 54"/>
                <a:gd name="T65" fmla="*/ 32 h 54"/>
                <a:gd name="T66" fmla="*/ 0 w 54"/>
                <a:gd name="T67" fmla="*/ 29 h 54"/>
                <a:gd name="T68" fmla="*/ 0 w 54"/>
                <a:gd name="T69" fmla="*/ 26 h 54"/>
                <a:gd name="T70" fmla="*/ 1 w 54"/>
                <a:gd name="T71" fmla="*/ 21 h 54"/>
                <a:gd name="T72" fmla="*/ 2 w 54"/>
                <a:gd name="T73" fmla="*/ 18 h 54"/>
                <a:gd name="T74" fmla="*/ 4 w 54"/>
                <a:gd name="T75" fmla="*/ 16 h 54"/>
                <a:gd name="T76" fmla="*/ 6 w 54"/>
                <a:gd name="T77" fmla="*/ 12 h 54"/>
                <a:gd name="T78" fmla="*/ 8 w 54"/>
                <a:gd name="T79" fmla="*/ 8 h 54"/>
                <a:gd name="T80" fmla="*/ 9 w 54"/>
                <a:gd name="T81" fmla="*/ 7 h 54"/>
                <a:gd name="T82" fmla="*/ 14 w 54"/>
                <a:gd name="T83" fmla="*/ 4 h 54"/>
                <a:gd name="T84" fmla="*/ 15 w 54"/>
                <a:gd name="T85" fmla="*/ 4 h 54"/>
                <a:gd name="T86" fmla="*/ 18 w 54"/>
                <a:gd name="T87" fmla="*/ 3 h 54"/>
                <a:gd name="T88" fmla="*/ 23 w 54"/>
                <a:gd name="T8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7" name="Line 910"/>
            <p:cNvSpPr>
              <a:spLocks noChangeShapeType="1"/>
            </p:cNvSpPr>
            <p:nvPr/>
          </p:nvSpPr>
          <p:spPr bwMode="auto">
            <a:xfrm>
              <a:off x="5126945" y="23889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8" name="Line 911"/>
            <p:cNvSpPr>
              <a:spLocks noChangeShapeType="1"/>
            </p:cNvSpPr>
            <p:nvPr/>
          </p:nvSpPr>
          <p:spPr bwMode="auto">
            <a:xfrm flipH="1">
              <a:off x="5125501" y="238897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9" name="Line 912"/>
            <p:cNvSpPr>
              <a:spLocks noChangeShapeType="1"/>
            </p:cNvSpPr>
            <p:nvPr/>
          </p:nvSpPr>
          <p:spPr bwMode="auto">
            <a:xfrm>
              <a:off x="5125501" y="239331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0" name="Line 913"/>
            <p:cNvSpPr>
              <a:spLocks noChangeShapeType="1"/>
            </p:cNvSpPr>
            <p:nvPr/>
          </p:nvSpPr>
          <p:spPr bwMode="auto">
            <a:xfrm>
              <a:off x="5125501" y="239764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1" name="Line 914"/>
            <p:cNvSpPr>
              <a:spLocks noChangeShapeType="1"/>
            </p:cNvSpPr>
            <p:nvPr/>
          </p:nvSpPr>
          <p:spPr bwMode="auto">
            <a:xfrm>
              <a:off x="5125501" y="240053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2" name="Line 915"/>
            <p:cNvSpPr>
              <a:spLocks noChangeShapeType="1"/>
            </p:cNvSpPr>
            <p:nvPr/>
          </p:nvSpPr>
          <p:spPr bwMode="auto">
            <a:xfrm>
              <a:off x="5125501" y="240053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3" name="Line 916"/>
            <p:cNvSpPr>
              <a:spLocks noChangeShapeType="1"/>
            </p:cNvSpPr>
            <p:nvPr/>
          </p:nvSpPr>
          <p:spPr bwMode="auto">
            <a:xfrm flipH="1">
              <a:off x="5122612" y="240342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Line 917"/>
            <p:cNvSpPr>
              <a:spLocks noChangeShapeType="1"/>
            </p:cNvSpPr>
            <p:nvPr/>
          </p:nvSpPr>
          <p:spPr bwMode="auto">
            <a:xfrm flipH="1">
              <a:off x="5121168" y="2406310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Line 918"/>
            <p:cNvSpPr>
              <a:spLocks noChangeShapeType="1"/>
            </p:cNvSpPr>
            <p:nvPr/>
          </p:nvSpPr>
          <p:spPr bwMode="auto">
            <a:xfrm flipH="1">
              <a:off x="5119724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6" name="Line 919"/>
            <p:cNvSpPr>
              <a:spLocks noChangeShapeType="1"/>
            </p:cNvSpPr>
            <p:nvPr/>
          </p:nvSpPr>
          <p:spPr bwMode="auto">
            <a:xfrm flipH="1">
              <a:off x="5116835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7" name="Line 920"/>
            <p:cNvSpPr>
              <a:spLocks noChangeShapeType="1"/>
            </p:cNvSpPr>
            <p:nvPr/>
          </p:nvSpPr>
          <p:spPr bwMode="auto">
            <a:xfrm>
              <a:off x="5116835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8" name="Line 921"/>
            <p:cNvSpPr>
              <a:spLocks noChangeShapeType="1"/>
            </p:cNvSpPr>
            <p:nvPr/>
          </p:nvSpPr>
          <p:spPr bwMode="auto">
            <a:xfrm flipH="1">
              <a:off x="5115391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9" name="Line 922"/>
            <p:cNvSpPr>
              <a:spLocks noChangeShapeType="1"/>
            </p:cNvSpPr>
            <p:nvPr/>
          </p:nvSpPr>
          <p:spPr bwMode="auto">
            <a:xfrm>
              <a:off x="5115391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0" name="Line 923"/>
            <p:cNvSpPr>
              <a:spLocks noChangeShapeType="1"/>
            </p:cNvSpPr>
            <p:nvPr/>
          </p:nvSpPr>
          <p:spPr bwMode="auto">
            <a:xfrm flipH="1">
              <a:off x="5111058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1" name="Line 924"/>
            <p:cNvSpPr>
              <a:spLocks noChangeShapeType="1"/>
            </p:cNvSpPr>
            <p:nvPr/>
          </p:nvSpPr>
          <p:spPr bwMode="auto">
            <a:xfrm flipH="1">
              <a:off x="510816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Line 925"/>
            <p:cNvSpPr>
              <a:spLocks noChangeShapeType="1"/>
            </p:cNvSpPr>
            <p:nvPr/>
          </p:nvSpPr>
          <p:spPr bwMode="auto">
            <a:xfrm flipH="1">
              <a:off x="5106725" y="24221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Line 926"/>
            <p:cNvSpPr>
              <a:spLocks noChangeShapeType="1"/>
            </p:cNvSpPr>
            <p:nvPr/>
          </p:nvSpPr>
          <p:spPr bwMode="auto">
            <a:xfrm>
              <a:off x="5106725" y="242219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Line 927"/>
            <p:cNvSpPr>
              <a:spLocks noChangeShapeType="1"/>
            </p:cNvSpPr>
            <p:nvPr/>
          </p:nvSpPr>
          <p:spPr bwMode="auto">
            <a:xfrm flipH="1">
              <a:off x="5105281" y="24236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Line 928"/>
            <p:cNvSpPr>
              <a:spLocks noChangeShapeType="1"/>
            </p:cNvSpPr>
            <p:nvPr/>
          </p:nvSpPr>
          <p:spPr bwMode="auto">
            <a:xfrm flipH="1">
              <a:off x="5099504" y="2423641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Line 929"/>
            <p:cNvSpPr>
              <a:spLocks noChangeShapeType="1"/>
            </p:cNvSpPr>
            <p:nvPr/>
          </p:nvSpPr>
          <p:spPr bwMode="auto">
            <a:xfrm flipH="1">
              <a:off x="5096615" y="2426530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Line 930"/>
            <p:cNvSpPr>
              <a:spLocks noChangeShapeType="1"/>
            </p:cNvSpPr>
            <p:nvPr/>
          </p:nvSpPr>
          <p:spPr bwMode="auto">
            <a:xfrm flipH="1">
              <a:off x="5093726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Line 931"/>
            <p:cNvSpPr>
              <a:spLocks noChangeShapeType="1"/>
            </p:cNvSpPr>
            <p:nvPr/>
          </p:nvSpPr>
          <p:spPr bwMode="auto">
            <a:xfrm flipH="1">
              <a:off x="5087949" y="2427974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Line 932"/>
            <p:cNvSpPr>
              <a:spLocks noChangeShapeType="1"/>
            </p:cNvSpPr>
            <p:nvPr/>
          </p:nvSpPr>
          <p:spPr bwMode="auto">
            <a:xfrm flipH="1" flipV="1">
              <a:off x="5085061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Line 933"/>
            <p:cNvSpPr>
              <a:spLocks noChangeShapeType="1"/>
            </p:cNvSpPr>
            <p:nvPr/>
          </p:nvSpPr>
          <p:spPr bwMode="auto">
            <a:xfrm flipH="1">
              <a:off x="5080728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Line 934"/>
            <p:cNvSpPr>
              <a:spLocks noChangeShapeType="1"/>
            </p:cNvSpPr>
            <p:nvPr/>
          </p:nvSpPr>
          <p:spPr bwMode="auto">
            <a:xfrm flipH="1">
              <a:off x="5076395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Line 935"/>
            <p:cNvSpPr>
              <a:spLocks noChangeShapeType="1"/>
            </p:cNvSpPr>
            <p:nvPr/>
          </p:nvSpPr>
          <p:spPr bwMode="auto">
            <a:xfrm>
              <a:off x="5076395" y="242653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Line 936"/>
            <p:cNvSpPr>
              <a:spLocks noChangeShapeType="1"/>
            </p:cNvSpPr>
            <p:nvPr/>
          </p:nvSpPr>
          <p:spPr bwMode="auto">
            <a:xfrm flipH="1">
              <a:off x="5074951" y="242653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Line 937"/>
            <p:cNvSpPr>
              <a:spLocks noChangeShapeType="1"/>
            </p:cNvSpPr>
            <p:nvPr/>
          </p:nvSpPr>
          <p:spPr bwMode="auto">
            <a:xfrm flipH="1" flipV="1">
              <a:off x="5073506" y="242364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Line 938"/>
            <p:cNvSpPr>
              <a:spLocks noChangeShapeType="1"/>
            </p:cNvSpPr>
            <p:nvPr/>
          </p:nvSpPr>
          <p:spPr bwMode="auto">
            <a:xfrm flipH="1" flipV="1">
              <a:off x="5070618" y="242219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Line 939"/>
            <p:cNvSpPr>
              <a:spLocks noChangeShapeType="1"/>
            </p:cNvSpPr>
            <p:nvPr/>
          </p:nvSpPr>
          <p:spPr bwMode="auto">
            <a:xfrm flipH="1" flipV="1">
              <a:off x="506772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Line 940"/>
            <p:cNvSpPr>
              <a:spLocks noChangeShapeType="1"/>
            </p:cNvSpPr>
            <p:nvPr/>
          </p:nvSpPr>
          <p:spPr bwMode="auto">
            <a:xfrm flipH="1" flipV="1">
              <a:off x="5063397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Line 941"/>
            <p:cNvSpPr>
              <a:spLocks noChangeShapeType="1"/>
            </p:cNvSpPr>
            <p:nvPr/>
          </p:nvSpPr>
          <p:spPr bwMode="auto">
            <a:xfrm>
              <a:off x="5063397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Line 942"/>
            <p:cNvSpPr>
              <a:spLocks noChangeShapeType="1"/>
            </p:cNvSpPr>
            <p:nvPr/>
          </p:nvSpPr>
          <p:spPr bwMode="auto">
            <a:xfrm flipH="1">
              <a:off x="5061952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Line 943"/>
            <p:cNvSpPr>
              <a:spLocks noChangeShapeType="1"/>
            </p:cNvSpPr>
            <p:nvPr/>
          </p:nvSpPr>
          <p:spPr bwMode="auto">
            <a:xfrm flipV="1">
              <a:off x="5061952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Line 944"/>
            <p:cNvSpPr>
              <a:spLocks noChangeShapeType="1"/>
            </p:cNvSpPr>
            <p:nvPr/>
          </p:nvSpPr>
          <p:spPr bwMode="auto">
            <a:xfrm flipH="1" flipV="1">
              <a:off x="5059064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Line 945"/>
            <p:cNvSpPr>
              <a:spLocks noChangeShapeType="1"/>
            </p:cNvSpPr>
            <p:nvPr/>
          </p:nvSpPr>
          <p:spPr bwMode="auto">
            <a:xfrm flipH="1" flipV="1">
              <a:off x="5057620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Line 946"/>
            <p:cNvSpPr>
              <a:spLocks noChangeShapeType="1"/>
            </p:cNvSpPr>
            <p:nvPr/>
          </p:nvSpPr>
          <p:spPr bwMode="auto">
            <a:xfrm flipV="1">
              <a:off x="5057620" y="240775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Line 947"/>
            <p:cNvSpPr>
              <a:spLocks noChangeShapeType="1"/>
            </p:cNvSpPr>
            <p:nvPr/>
          </p:nvSpPr>
          <p:spPr bwMode="auto">
            <a:xfrm flipH="1" flipV="1">
              <a:off x="5056175" y="24063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Line 948"/>
            <p:cNvSpPr>
              <a:spLocks noChangeShapeType="1"/>
            </p:cNvSpPr>
            <p:nvPr/>
          </p:nvSpPr>
          <p:spPr bwMode="auto">
            <a:xfrm>
              <a:off x="5056175" y="240631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Line 949"/>
            <p:cNvSpPr>
              <a:spLocks noChangeShapeType="1"/>
            </p:cNvSpPr>
            <p:nvPr/>
          </p:nvSpPr>
          <p:spPr bwMode="auto">
            <a:xfrm flipH="1" flipV="1">
              <a:off x="5053286" y="2400533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Line 950"/>
            <p:cNvSpPr>
              <a:spLocks noChangeShapeType="1"/>
            </p:cNvSpPr>
            <p:nvPr/>
          </p:nvSpPr>
          <p:spPr bwMode="auto">
            <a:xfrm flipH="1" flipV="1">
              <a:off x="5051843" y="239764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Line 951"/>
            <p:cNvSpPr>
              <a:spLocks noChangeShapeType="1"/>
            </p:cNvSpPr>
            <p:nvPr/>
          </p:nvSpPr>
          <p:spPr bwMode="auto">
            <a:xfrm flipV="1">
              <a:off x="5051843" y="239475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Line 952"/>
            <p:cNvSpPr>
              <a:spLocks noChangeShapeType="1"/>
            </p:cNvSpPr>
            <p:nvPr/>
          </p:nvSpPr>
          <p:spPr bwMode="auto">
            <a:xfrm flipV="1">
              <a:off x="5051843" y="23918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Line 953"/>
            <p:cNvSpPr>
              <a:spLocks noChangeShapeType="1"/>
            </p:cNvSpPr>
            <p:nvPr/>
          </p:nvSpPr>
          <p:spPr bwMode="auto">
            <a:xfrm flipV="1">
              <a:off x="5051843" y="23889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Line 954"/>
            <p:cNvSpPr>
              <a:spLocks noChangeShapeType="1"/>
            </p:cNvSpPr>
            <p:nvPr/>
          </p:nvSpPr>
          <p:spPr bwMode="auto">
            <a:xfrm flipV="1">
              <a:off x="5051843" y="2386090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Line 955"/>
            <p:cNvSpPr>
              <a:spLocks noChangeShapeType="1"/>
            </p:cNvSpPr>
            <p:nvPr/>
          </p:nvSpPr>
          <p:spPr bwMode="auto">
            <a:xfrm flipV="1">
              <a:off x="5051843" y="2381757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3" name="Line 956"/>
            <p:cNvSpPr>
              <a:spLocks noChangeShapeType="1"/>
            </p:cNvSpPr>
            <p:nvPr/>
          </p:nvSpPr>
          <p:spPr bwMode="auto">
            <a:xfrm flipV="1">
              <a:off x="5051843" y="2377424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4" name="Line 957"/>
            <p:cNvSpPr>
              <a:spLocks noChangeShapeType="1"/>
            </p:cNvSpPr>
            <p:nvPr/>
          </p:nvSpPr>
          <p:spPr bwMode="auto">
            <a:xfrm>
              <a:off x="5053286" y="237742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Line 958"/>
            <p:cNvSpPr>
              <a:spLocks noChangeShapeType="1"/>
            </p:cNvSpPr>
            <p:nvPr/>
          </p:nvSpPr>
          <p:spPr bwMode="auto">
            <a:xfrm flipV="1">
              <a:off x="5053286" y="237597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6" name="Line 959"/>
            <p:cNvSpPr>
              <a:spLocks noChangeShapeType="1"/>
            </p:cNvSpPr>
            <p:nvPr/>
          </p:nvSpPr>
          <p:spPr bwMode="auto">
            <a:xfrm flipV="1">
              <a:off x="5053286" y="237453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7" name="Line 960"/>
            <p:cNvSpPr>
              <a:spLocks noChangeShapeType="1"/>
            </p:cNvSpPr>
            <p:nvPr/>
          </p:nvSpPr>
          <p:spPr bwMode="auto">
            <a:xfrm flipV="1">
              <a:off x="5056175" y="237164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8" name="Line 961"/>
            <p:cNvSpPr>
              <a:spLocks noChangeShapeType="1"/>
            </p:cNvSpPr>
            <p:nvPr/>
          </p:nvSpPr>
          <p:spPr bwMode="auto">
            <a:xfrm flipV="1">
              <a:off x="5057620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9" name="Line 962"/>
            <p:cNvSpPr>
              <a:spLocks noChangeShapeType="1"/>
            </p:cNvSpPr>
            <p:nvPr/>
          </p:nvSpPr>
          <p:spPr bwMode="auto">
            <a:xfrm flipV="1">
              <a:off x="5059064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0" name="Line 963"/>
            <p:cNvSpPr>
              <a:spLocks noChangeShapeType="1"/>
            </p:cNvSpPr>
            <p:nvPr/>
          </p:nvSpPr>
          <p:spPr bwMode="auto">
            <a:xfrm flipV="1">
              <a:off x="5061952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1" name="Line 964"/>
            <p:cNvSpPr>
              <a:spLocks noChangeShapeType="1"/>
            </p:cNvSpPr>
            <p:nvPr/>
          </p:nvSpPr>
          <p:spPr bwMode="auto">
            <a:xfrm>
              <a:off x="5061952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2" name="Line 965"/>
            <p:cNvSpPr>
              <a:spLocks noChangeShapeType="1"/>
            </p:cNvSpPr>
            <p:nvPr/>
          </p:nvSpPr>
          <p:spPr bwMode="auto">
            <a:xfrm flipV="1">
              <a:off x="5063397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3" name="Line 966"/>
            <p:cNvSpPr>
              <a:spLocks noChangeShapeType="1"/>
            </p:cNvSpPr>
            <p:nvPr/>
          </p:nvSpPr>
          <p:spPr bwMode="auto">
            <a:xfrm flipV="1">
              <a:off x="5063397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4" name="Line 967"/>
            <p:cNvSpPr>
              <a:spLocks noChangeShapeType="1"/>
            </p:cNvSpPr>
            <p:nvPr/>
          </p:nvSpPr>
          <p:spPr bwMode="auto">
            <a:xfrm flipV="1">
              <a:off x="506772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5" name="Line 968"/>
            <p:cNvSpPr>
              <a:spLocks noChangeShapeType="1"/>
            </p:cNvSpPr>
            <p:nvPr/>
          </p:nvSpPr>
          <p:spPr bwMode="auto">
            <a:xfrm>
              <a:off x="5070618" y="2358648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6" name="Line 969"/>
            <p:cNvSpPr>
              <a:spLocks noChangeShapeType="1"/>
            </p:cNvSpPr>
            <p:nvPr/>
          </p:nvSpPr>
          <p:spPr bwMode="auto">
            <a:xfrm>
              <a:off x="5072063" y="235864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7" name="Line 970"/>
            <p:cNvSpPr>
              <a:spLocks noChangeShapeType="1"/>
            </p:cNvSpPr>
            <p:nvPr/>
          </p:nvSpPr>
          <p:spPr bwMode="auto">
            <a:xfrm flipV="1">
              <a:off x="5072063" y="23572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8" name="Line 971"/>
            <p:cNvSpPr>
              <a:spLocks noChangeShapeType="1"/>
            </p:cNvSpPr>
            <p:nvPr/>
          </p:nvSpPr>
          <p:spPr bwMode="auto">
            <a:xfrm flipV="1">
              <a:off x="5073506" y="235575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9" name="Line 972"/>
            <p:cNvSpPr>
              <a:spLocks noChangeShapeType="1"/>
            </p:cNvSpPr>
            <p:nvPr/>
          </p:nvSpPr>
          <p:spPr bwMode="auto">
            <a:xfrm>
              <a:off x="5076395" y="2355759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0" name="Line 973"/>
            <p:cNvSpPr>
              <a:spLocks noChangeShapeType="1"/>
            </p:cNvSpPr>
            <p:nvPr/>
          </p:nvSpPr>
          <p:spPr bwMode="auto">
            <a:xfrm flipV="1">
              <a:off x="5080728" y="235287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1" name="Line 974"/>
            <p:cNvSpPr>
              <a:spLocks noChangeShapeType="1"/>
            </p:cNvSpPr>
            <p:nvPr/>
          </p:nvSpPr>
          <p:spPr bwMode="auto">
            <a:xfrm>
              <a:off x="5083617" y="23528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2" name="Line 975"/>
            <p:cNvSpPr>
              <a:spLocks noChangeShapeType="1"/>
            </p:cNvSpPr>
            <p:nvPr/>
          </p:nvSpPr>
          <p:spPr bwMode="auto">
            <a:xfrm>
              <a:off x="5086505" y="23528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3" name="Line 976"/>
            <p:cNvSpPr>
              <a:spLocks noChangeShapeType="1"/>
            </p:cNvSpPr>
            <p:nvPr/>
          </p:nvSpPr>
          <p:spPr bwMode="auto">
            <a:xfrm>
              <a:off x="5087949" y="235287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4" name="Line 977"/>
            <p:cNvSpPr>
              <a:spLocks noChangeShapeType="1"/>
            </p:cNvSpPr>
            <p:nvPr/>
          </p:nvSpPr>
          <p:spPr bwMode="auto">
            <a:xfrm>
              <a:off x="5087949" y="23528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5" name="Line 978"/>
            <p:cNvSpPr>
              <a:spLocks noChangeShapeType="1"/>
            </p:cNvSpPr>
            <p:nvPr/>
          </p:nvSpPr>
          <p:spPr bwMode="auto">
            <a:xfrm>
              <a:off x="5092283" y="235287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6" name="Line 979"/>
            <p:cNvSpPr>
              <a:spLocks noChangeShapeType="1"/>
            </p:cNvSpPr>
            <p:nvPr/>
          </p:nvSpPr>
          <p:spPr bwMode="auto">
            <a:xfrm>
              <a:off x="5096615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7" name="Line 980"/>
            <p:cNvSpPr>
              <a:spLocks noChangeShapeType="1"/>
            </p:cNvSpPr>
            <p:nvPr/>
          </p:nvSpPr>
          <p:spPr bwMode="auto">
            <a:xfrm>
              <a:off x="5099504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8" name="Line 981"/>
            <p:cNvSpPr>
              <a:spLocks noChangeShapeType="1"/>
            </p:cNvSpPr>
            <p:nvPr/>
          </p:nvSpPr>
          <p:spPr bwMode="auto">
            <a:xfrm>
              <a:off x="5102392" y="235575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9" name="Line 982"/>
            <p:cNvSpPr>
              <a:spLocks noChangeShapeType="1"/>
            </p:cNvSpPr>
            <p:nvPr/>
          </p:nvSpPr>
          <p:spPr bwMode="auto">
            <a:xfrm>
              <a:off x="5103837" y="235720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0" name="Line 983"/>
            <p:cNvSpPr>
              <a:spLocks noChangeShapeType="1"/>
            </p:cNvSpPr>
            <p:nvPr/>
          </p:nvSpPr>
          <p:spPr bwMode="auto">
            <a:xfrm>
              <a:off x="5105281" y="235720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1" name="Line 984"/>
            <p:cNvSpPr>
              <a:spLocks noChangeShapeType="1"/>
            </p:cNvSpPr>
            <p:nvPr/>
          </p:nvSpPr>
          <p:spPr bwMode="auto">
            <a:xfrm>
              <a:off x="510816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2" name="Line 985"/>
            <p:cNvSpPr>
              <a:spLocks noChangeShapeType="1"/>
            </p:cNvSpPr>
            <p:nvPr/>
          </p:nvSpPr>
          <p:spPr bwMode="auto">
            <a:xfrm>
              <a:off x="5111058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3" name="Line 986"/>
            <p:cNvSpPr>
              <a:spLocks noChangeShapeType="1"/>
            </p:cNvSpPr>
            <p:nvPr/>
          </p:nvSpPr>
          <p:spPr bwMode="auto">
            <a:xfrm>
              <a:off x="5115391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4" name="Line 987"/>
            <p:cNvSpPr>
              <a:spLocks noChangeShapeType="1"/>
            </p:cNvSpPr>
            <p:nvPr/>
          </p:nvSpPr>
          <p:spPr bwMode="auto">
            <a:xfrm>
              <a:off x="5115391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5" name="Line 988"/>
            <p:cNvSpPr>
              <a:spLocks noChangeShapeType="1"/>
            </p:cNvSpPr>
            <p:nvPr/>
          </p:nvSpPr>
          <p:spPr bwMode="auto">
            <a:xfrm>
              <a:off x="5116835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6" name="Line 989"/>
            <p:cNvSpPr>
              <a:spLocks noChangeShapeType="1"/>
            </p:cNvSpPr>
            <p:nvPr/>
          </p:nvSpPr>
          <p:spPr bwMode="auto">
            <a:xfrm>
              <a:off x="5116835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7" name="Line 990"/>
            <p:cNvSpPr>
              <a:spLocks noChangeShapeType="1"/>
            </p:cNvSpPr>
            <p:nvPr/>
          </p:nvSpPr>
          <p:spPr bwMode="auto">
            <a:xfrm>
              <a:off x="5119724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8" name="Line 991"/>
            <p:cNvSpPr>
              <a:spLocks noChangeShapeType="1"/>
            </p:cNvSpPr>
            <p:nvPr/>
          </p:nvSpPr>
          <p:spPr bwMode="auto">
            <a:xfrm>
              <a:off x="5121168" y="23716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9" name="Line 992"/>
            <p:cNvSpPr>
              <a:spLocks noChangeShapeType="1"/>
            </p:cNvSpPr>
            <p:nvPr/>
          </p:nvSpPr>
          <p:spPr bwMode="auto">
            <a:xfrm>
              <a:off x="5122612" y="237309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0" name="Line 993"/>
            <p:cNvSpPr>
              <a:spLocks noChangeShapeType="1"/>
            </p:cNvSpPr>
            <p:nvPr/>
          </p:nvSpPr>
          <p:spPr bwMode="auto">
            <a:xfrm>
              <a:off x="5122612" y="237309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1" name="Line 994"/>
            <p:cNvSpPr>
              <a:spLocks noChangeShapeType="1"/>
            </p:cNvSpPr>
            <p:nvPr/>
          </p:nvSpPr>
          <p:spPr bwMode="auto">
            <a:xfrm>
              <a:off x="5122612" y="2374536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2" name="Line 995"/>
            <p:cNvSpPr>
              <a:spLocks noChangeShapeType="1"/>
            </p:cNvSpPr>
            <p:nvPr/>
          </p:nvSpPr>
          <p:spPr bwMode="auto">
            <a:xfrm>
              <a:off x="5125501" y="2377424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3" name="Line 996"/>
            <p:cNvSpPr>
              <a:spLocks noChangeShapeType="1"/>
            </p:cNvSpPr>
            <p:nvPr/>
          </p:nvSpPr>
          <p:spPr bwMode="auto">
            <a:xfrm>
              <a:off x="5126945" y="2383201"/>
              <a:ext cx="0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4" name="Freeform 997"/>
            <p:cNvSpPr>
              <a:spLocks/>
            </p:cNvSpPr>
            <p:nvPr/>
          </p:nvSpPr>
          <p:spPr bwMode="auto">
            <a:xfrm>
              <a:off x="1023729" y="3485191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5" name="Freeform 998"/>
            <p:cNvSpPr>
              <a:spLocks/>
            </p:cNvSpPr>
            <p:nvPr/>
          </p:nvSpPr>
          <p:spPr bwMode="auto">
            <a:xfrm>
              <a:off x="1023729" y="3485191"/>
              <a:ext cx="38996" cy="62105"/>
            </a:xfrm>
            <a:custGeom>
              <a:avLst/>
              <a:gdLst>
                <a:gd name="T0" fmla="*/ 25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1 w 27"/>
                <a:gd name="T7" fmla="*/ 43 h 43"/>
                <a:gd name="T8" fmla="*/ 0 w 27"/>
                <a:gd name="T9" fmla="*/ 43 h 43"/>
                <a:gd name="T10" fmla="*/ 0 w 27"/>
                <a:gd name="T11" fmla="*/ 40 h 43"/>
                <a:gd name="T12" fmla="*/ 25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6" name="Freeform 1011"/>
            <p:cNvSpPr>
              <a:spLocks/>
            </p:cNvSpPr>
            <p:nvPr/>
          </p:nvSpPr>
          <p:spPr bwMode="auto">
            <a:xfrm>
              <a:off x="900965" y="4497636"/>
              <a:ext cx="38996" cy="103989"/>
            </a:xfrm>
            <a:custGeom>
              <a:avLst/>
              <a:gdLst>
                <a:gd name="T0" fmla="*/ 21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5 h 72"/>
                <a:gd name="T10" fmla="*/ 14 w 27"/>
                <a:gd name="T11" fmla="*/ 18 h 72"/>
                <a:gd name="T12" fmla="*/ 10 w 27"/>
                <a:gd name="T13" fmla="*/ 22 h 72"/>
                <a:gd name="T14" fmla="*/ 5 w 27"/>
                <a:gd name="T15" fmla="*/ 24 h 72"/>
                <a:gd name="T16" fmla="*/ 0 w 27"/>
                <a:gd name="T17" fmla="*/ 26 h 72"/>
                <a:gd name="T18" fmla="*/ 0 w 27"/>
                <a:gd name="T19" fmla="*/ 17 h 72"/>
                <a:gd name="T20" fmla="*/ 7 w 27"/>
                <a:gd name="T21" fmla="*/ 14 h 72"/>
                <a:gd name="T22" fmla="*/ 13 w 27"/>
                <a:gd name="T23" fmla="*/ 9 h 72"/>
                <a:gd name="T24" fmla="*/ 17 w 27"/>
                <a:gd name="T25" fmla="*/ 5 h 72"/>
                <a:gd name="T26" fmla="*/ 21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7" name="Freeform 1012"/>
            <p:cNvSpPr>
              <a:spLocks/>
            </p:cNvSpPr>
            <p:nvPr/>
          </p:nvSpPr>
          <p:spPr bwMode="auto">
            <a:xfrm>
              <a:off x="23813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8" name="Freeform 1013"/>
            <p:cNvSpPr>
              <a:spLocks noEditPoints="1"/>
            </p:cNvSpPr>
            <p:nvPr/>
          </p:nvSpPr>
          <p:spPr bwMode="auto">
            <a:xfrm>
              <a:off x="2452127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28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9" name="Freeform 1014"/>
            <p:cNvSpPr>
              <a:spLocks/>
            </p:cNvSpPr>
            <p:nvPr/>
          </p:nvSpPr>
          <p:spPr bwMode="auto">
            <a:xfrm>
              <a:off x="38978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3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6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0" name="Freeform 1015"/>
            <p:cNvSpPr>
              <a:spLocks noEditPoints="1"/>
            </p:cNvSpPr>
            <p:nvPr/>
          </p:nvSpPr>
          <p:spPr bwMode="auto">
            <a:xfrm>
              <a:off x="3968627" y="4497636"/>
              <a:ext cx="66437" cy="103989"/>
            </a:xfrm>
            <a:custGeom>
              <a:avLst/>
              <a:gdLst>
                <a:gd name="T0" fmla="*/ 22 w 46"/>
                <a:gd name="T1" fmla="*/ 8 h 72"/>
                <a:gd name="T2" fmla="*/ 19 w 46"/>
                <a:gd name="T3" fmla="*/ 8 h 72"/>
                <a:gd name="T4" fmla="*/ 16 w 46"/>
                <a:gd name="T5" fmla="*/ 10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6 h 72"/>
                <a:gd name="T12" fmla="*/ 10 w 46"/>
                <a:gd name="T13" fmla="*/ 50 h 72"/>
                <a:gd name="T14" fmla="*/ 13 w 46"/>
                <a:gd name="T15" fmla="*/ 58 h 72"/>
                <a:gd name="T16" fmla="*/ 16 w 46"/>
                <a:gd name="T17" fmla="*/ 62 h 72"/>
                <a:gd name="T18" fmla="*/ 19 w 46"/>
                <a:gd name="T19" fmla="*/ 64 h 72"/>
                <a:gd name="T20" fmla="*/ 22 w 46"/>
                <a:gd name="T21" fmla="*/ 64 h 72"/>
                <a:gd name="T22" fmla="*/ 27 w 46"/>
                <a:gd name="T23" fmla="*/ 64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6 h 72"/>
                <a:gd name="T32" fmla="*/ 36 w 46"/>
                <a:gd name="T33" fmla="*/ 22 h 72"/>
                <a:gd name="T34" fmla="*/ 33 w 46"/>
                <a:gd name="T35" fmla="*/ 14 h 72"/>
                <a:gd name="T36" fmla="*/ 30 w 46"/>
                <a:gd name="T37" fmla="*/ 10 h 72"/>
                <a:gd name="T38" fmla="*/ 27 w 46"/>
                <a:gd name="T39" fmla="*/ 8 h 72"/>
                <a:gd name="T40" fmla="*/ 22 w 46"/>
                <a:gd name="T41" fmla="*/ 8 h 72"/>
                <a:gd name="T42" fmla="*/ 22 w 46"/>
                <a:gd name="T43" fmla="*/ 0 h 72"/>
                <a:gd name="T44" fmla="*/ 28 w 46"/>
                <a:gd name="T45" fmla="*/ 0 h 72"/>
                <a:gd name="T46" fmla="*/ 34 w 46"/>
                <a:gd name="T47" fmla="*/ 2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4 h 72"/>
                <a:gd name="T54" fmla="*/ 45 w 46"/>
                <a:gd name="T55" fmla="*/ 20 h 72"/>
                <a:gd name="T56" fmla="*/ 45 w 46"/>
                <a:gd name="T57" fmla="*/ 24 h 72"/>
                <a:gd name="T58" fmla="*/ 46 w 46"/>
                <a:gd name="T59" fmla="*/ 30 h 72"/>
                <a:gd name="T60" fmla="*/ 46 w 46"/>
                <a:gd name="T61" fmla="*/ 36 h 72"/>
                <a:gd name="T62" fmla="*/ 45 w 46"/>
                <a:gd name="T63" fmla="*/ 48 h 72"/>
                <a:gd name="T64" fmla="*/ 44 w 46"/>
                <a:gd name="T65" fmla="*/ 56 h 72"/>
                <a:gd name="T66" fmla="*/ 42 w 46"/>
                <a:gd name="T67" fmla="*/ 62 h 72"/>
                <a:gd name="T68" fmla="*/ 40 w 46"/>
                <a:gd name="T69" fmla="*/ 65 h 72"/>
                <a:gd name="T70" fmla="*/ 36 w 46"/>
                <a:gd name="T71" fmla="*/ 69 h 72"/>
                <a:gd name="T72" fmla="*/ 33 w 46"/>
                <a:gd name="T73" fmla="*/ 71 h 72"/>
                <a:gd name="T74" fmla="*/ 28 w 46"/>
                <a:gd name="T75" fmla="*/ 72 h 72"/>
                <a:gd name="T76" fmla="*/ 22 w 46"/>
                <a:gd name="T77" fmla="*/ 72 h 72"/>
                <a:gd name="T78" fmla="*/ 18 w 46"/>
                <a:gd name="T79" fmla="*/ 72 h 72"/>
                <a:gd name="T80" fmla="*/ 13 w 46"/>
                <a:gd name="T81" fmla="*/ 71 h 72"/>
                <a:gd name="T82" fmla="*/ 10 w 46"/>
                <a:gd name="T83" fmla="*/ 69 h 72"/>
                <a:gd name="T84" fmla="*/ 6 w 46"/>
                <a:gd name="T85" fmla="*/ 65 h 72"/>
                <a:gd name="T86" fmla="*/ 2 w 46"/>
                <a:gd name="T87" fmla="*/ 54 h 72"/>
                <a:gd name="T88" fmla="*/ 0 w 46"/>
                <a:gd name="T89" fmla="*/ 36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6 w 46"/>
                <a:gd name="T97" fmla="*/ 7 h 72"/>
                <a:gd name="T98" fmla="*/ 10 w 46"/>
                <a:gd name="T99" fmla="*/ 4 h 72"/>
                <a:gd name="T100" fmla="*/ 13 w 46"/>
                <a:gd name="T101" fmla="*/ 1 h 72"/>
                <a:gd name="T102" fmla="*/ 18 w 46"/>
                <a:gd name="T103" fmla="*/ 0 h 72"/>
                <a:gd name="T104" fmla="*/ 22 w 46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1" name="Freeform 1016"/>
            <p:cNvSpPr>
              <a:spLocks noEditPoints="1"/>
            </p:cNvSpPr>
            <p:nvPr/>
          </p:nvSpPr>
          <p:spPr bwMode="auto">
            <a:xfrm>
              <a:off x="4046619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1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1 w 47"/>
                <a:gd name="T9" fmla="*/ 22 h 72"/>
                <a:gd name="T10" fmla="*/ 11 w 47"/>
                <a:gd name="T11" fmla="*/ 36 h 72"/>
                <a:gd name="T12" fmla="*/ 11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1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5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5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5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5 w 47"/>
                <a:gd name="T65" fmla="*/ 56 h 72"/>
                <a:gd name="T66" fmla="*/ 43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20 w 47"/>
                <a:gd name="T79" fmla="*/ 72 h 72"/>
                <a:gd name="T80" fmla="*/ 15 w 47"/>
                <a:gd name="T81" fmla="*/ 71 h 72"/>
                <a:gd name="T82" fmla="*/ 11 w 47"/>
                <a:gd name="T83" fmla="*/ 69 h 72"/>
                <a:gd name="T84" fmla="*/ 8 w 47"/>
                <a:gd name="T85" fmla="*/ 65 h 72"/>
                <a:gd name="T86" fmla="*/ 3 w 47"/>
                <a:gd name="T87" fmla="*/ 54 h 72"/>
                <a:gd name="T88" fmla="*/ 0 w 47"/>
                <a:gd name="T89" fmla="*/ 36 h 72"/>
                <a:gd name="T90" fmla="*/ 2 w 47"/>
                <a:gd name="T91" fmla="*/ 24 h 72"/>
                <a:gd name="T92" fmla="*/ 4 w 47"/>
                <a:gd name="T93" fmla="*/ 15 h 72"/>
                <a:gd name="T94" fmla="*/ 5 w 47"/>
                <a:gd name="T95" fmla="*/ 10 h 72"/>
                <a:gd name="T96" fmla="*/ 8 w 47"/>
                <a:gd name="T97" fmla="*/ 7 h 72"/>
                <a:gd name="T98" fmla="*/ 11 w 47"/>
                <a:gd name="T99" fmla="*/ 4 h 72"/>
                <a:gd name="T100" fmla="*/ 15 w 47"/>
                <a:gd name="T101" fmla="*/ 1 h 72"/>
                <a:gd name="T102" fmla="*/ 20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2" name="Freeform 1017"/>
            <p:cNvSpPr>
              <a:spLocks/>
            </p:cNvSpPr>
            <p:nvPr/>
          </p:nvSpPr>
          <p:spPr bwMode="auto">
            <a:xfrm>
              <a:off x="5376806" y="4497636"/>
              <a:ext cx="37551" cy="103989"/>
            </a:xfrm>
            <a:custGeom>
              <a:avLst/>
              <a:gdLst>
                <a:gd name="T0" fmla="*/ 21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5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3 w 26"/>
                <a:gd name="T23" fmla="*/ 9 h 72"/>
                <a:gd name="T24" fmla="*/ 17 w 26"/>
                <a:gd name="T25" fmla="*/ 5 h 72"/>
                <a:gd name="T26" fmla="*/ 21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3" name="Freeform 1018"/>
            <p:cNvSpPr>
              <a:spLocks noEditPoints="1"/>
            </p:cNvSpPr>
            <p:nvPr/>
          </p:nvSpPr>
          <p:spPr bwMode="auto">
            <a:xfrm>
              <a:off x="5447576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20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3 w 47"/>
                <a:gd name="T41" fmla="*/ 8 h 72"/>
                <a:gd name="T42" fmla="*/ 24 w 47"/>
                <a:gd name="T43" fmla="*/ 0 h 72"/>
                <a:gd name="T44" fmla="*/ 29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8 h 72"/>
                <a:gd name="T64" fmla="*/ 45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4" name="Freeform 1019"/>
            <p:cNvSpPr>
              <a:spLocks noEditPoints="1"/>
            </p:cNvSpPr>
            <p:nvPr/>
          </p:nvSpPr>
          <p:spPr bwMode="auto">
            <a:xfrm>
              <a:off x="5527012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0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10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4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4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4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9 w 47"/>
                <a:gd name="T79" fmla="*/ 72 h 72"/>
                <a:gd name="T80" fmla="*/ 15 w 47"/>
                <a:gd name="T81" fmla="*/ 71 h 72"/>
                <a:gd name="T82" fmla="*/ 10 w 47"/>
                <a:gd name="T83" fmla="*/ 69 h 72"/>
                <a:gd name="T84" fmla="*/ 8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3 w 47"/>
                <a:gd name="T93" fmla="*/ 15 h 72"/>
                <a:gd name="T94" fmla="*/ 4 w 47"/>
                <a:gd name="T95" fmla="*/ 10 h 72"/>
                <a:gd name="T96" fmla="*/ 8 w 47"/>
                <a:gd name="T97" fmla="*/ 7 h 72"/>
                <a:gd name="T98" fmla="*/ 10 w 47"/>
                <a:gd name="T99" fmla="*/ 4 h 72"/>
                <a:gd name="T100" fmla="*/ 15 w 47"/>
                <a:gd name="T101" fmla="*/ 1 h 72"/>
                <a:gd name="T102" fmla="*/ 19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5" name="Freeform 1020"/>
            <p:cNvSpPr>
              <a:spLocks noEditPoints="1"/>
            </p:cNvSpPr>
            <p:nvPr/>
          </p:nvSpPr>
          <p:spPr bwMode="auto">
            <a:xfrm>
              <a:off x="5607892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2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7 w 47"/>
                <a:gd name="T23" fmla="*/ 64 h 72"/>
                <a:gd name="T24" fmla="*/ 29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8 w 47"/>
                <a:gd name="T45" fmla="*/ 0 h 72"/>
                <a:gd name="T46" fmla="*/ 33 w 47"/>
                <a:gd name="T47" fmla="*/ 2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5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5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6" name="Freeform 1021"/>
            <p:cNvSpPr>
              <a:spLocks/>
            </p:cNvSpPr>
            <p:nvPr/>
          </p:nvSpPr>
          <p:spPr bwMode="auto">
            <a:xfrm>
              <a:off x="757981" y="2078456"/>
              <a:ext cx="36108" cy="103989"/>
            </a:xfrm>
            <a:custGeom>
              <a:avLst/>
              <a:gdLst>
                <a:gd name="T0" fmla="*/ 20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9 h 72"/>
                <a:gd name="T12" fmla="*/ 8 w 25"/>
                <a:gd name="T13" fmla="*/ 21 h 72"/>
                <a:gd name="T14" fmla="*/ 4 w 25"/>
                <a:gd name="T15" fmla="*/ 25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3 h 72"/>
                <a:gd name="T22" fmla="*/ 12 w 25"/>
                <a:gd name="T23" fmla="*/ 9 h 72"/>
                <a:gd name="T24" fmla="*/ 16 w 25"/>
                <a:gd name="T25" fmla="*/ 4 h 72"/>
                <a:gd name="T26" fmla="*/ 20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7" name="Freeform 1022"/>
            <p:cNvSpPr>
              <a:spLocks noEditPoints="1"/>
            </p:cNvSpPr>
            <p:nvPr/>
          </p:nvSpPr>
          <p:spPr bwMode="auto">
            <a:xfrm>
              <a:off x="639549" y="2654727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21 w 47"/>
                <a:gd name="T3" fmla="*/ 9 h 73"/>
                <a:gd name="T4" fmla="*/ 17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10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7 w 47"/>
                <a:gd name="T17" fmla="*/ 63 h 73"/>
                <a:gd name="T18" fmla="*/ 21 w 47"/>
                <a:gd name="T19" fmla="*/ 65 h 73"/>
                <a:gd name="T20" fmla="*/ 24 w 47"/>
                <a:gd name="T21" fmla="*/ 65 h 73"/>
                <a:gd name="T22" fmla="*/ 27 w 47"/>
                <a:gd name="T23" fmla="*/ 65 h 73"/>
                <a:gd name="T24" fmla="*/ 31 w 47"/>
                <a:gd name="T25" fmla="*/ 63 h 73"/>
                <a:gd name="T26" fmla="*/ 34 w 47"/>
                <a:gd name="T27" fmla="*/ 60 h 73"/>
                <a:gd name="T28" fmla="*/ 36 w 47"/>
                <a:gd name="T29" fmla="*/ 52 h 73"/>
                <a:gd name="T30" fmla="*/ 38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4 h 73"/>
                <a:gd name="T48" fmla="*/ 39 w 47"/>
                <a:gd name="T49" fmla="*/ 6 h 73"/>
                <a:gd name="T50" fmla="*/ 41 w 47"/>
                <a:gd name="T51" fmla="*/ 9 h 73"/>
                <a:gd name="T52" fmla="*/ 43 w 47"/>
                <a:gd name="T53" fmla="*/ 15 h 73"/>
                <a:gd name="T54" fmla="*/ 46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8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2 h 73"/>
                <a:gd name="T96" fmla="*/ 8 w 47"/>
                <a:gd name="T97" fmla="*/ 8 h 73"/>
                <a:gd name="T98" fmla="*/ 10 w 47"/>
                <a:gd name="T99" fmla="*/ 5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8" name="Rectangle 1023"/>
            <p:cNvSpPr>
              <a:spLocks noChangeArrowheads="1"/>
            </p:cNvSpPr>
            <p:nvPr/>
          </p:nvSpPr>
          <p:spPr bwMode="auto">
            <a:xfrm>
              <a:off x="726207" y="2745717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9" name="Freeform 1024"/>
            <p:cNvSpPr>
              <a:spLocks/>
            </p:cNvSpPr>
            <p:nvPr/>
          </p:nvSpPr>
          <p:spPr bwMode="auto">
            <a:xfrm>
              <a:off x="769535" y="2654727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6 w 26"/>
                <a:gd name="T7" fmla="*/ 72 h 72"/>
                <a:gd name="T8" fmla="*/ 16 w 26"/>
                <a:gd name="T9" fmla="*/ 16 h 72"/>
                <a:gd name="T10" fmla="*/ 13 w 26"/>
                <a:gd name="T11" fmla="*/ 20 h 72"/>
                <a:gd name="T12" fmla="*/ 9 w 26"/>
                <a:gd name="T13" fmla="*/ 23 h 72"/>
                <a:gd name="T14" fmla="*/ 4 w 26"/>
                <a:gd name="T15" fmla="*/ 25 h 72"/>
                <a:gd name="T16" fmla="*/ 0 w 26"/>
                <a:gd name="T17" fmla="*/ 28 h 72"/>
                <a:gd name="T18" fmla="*/ 0 w 26"/>
                <a:gd name="T19" fmla="*/ 18 h 72"/>
                <a:gd name="T20" fmla="*/ 7 w 26"/>
                <a:gd name="T21" fmla="*/ 15 h 72"/>
                <a:gd name="T22" fmla="*/ 13 w 26"/>
                <a:gd name="T23" fmla="*/ 10 h 72"/>
                <a:gd name="T24" fmla="*/ 17 w 26"/>
                <a:gd name="T25" fmla="*/ 6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0" name="Freeform 1025"/>
            <p:cNvSpPr>
              <a:spLocks noEditPoints="1"/>
            </p:cNvSpPr>
            <p:nvPr/>
          </p:nvSpPr>
          <p:spPr bwMode="auto">
            <a:xfrm>
              <a:off x="568779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2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6 w 47"/>
                <a:gd name="T31" fmla="*/ 36 h 73"/>
                <a:gd name="T32" fmla="*/ 36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3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6 w 47"/>
                <a:gd name="T71" fmla="*/ 68 h 73"/>
                <a:gd name="T72" fmla="*/ 32 w 47"/>
                <a:gd name="T73" fmla="*/ 71 h 73"/>
                <a:gd name="T74" fmla="*/ 27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1" name="Rectangle 1026"/>
            <p:cNvSpPr>
              <a:spLocks noChangeArrowheads="1"/>
            </p:cNvSpPr>
            <p:nvPr/>
          </p:nvSpPr>
          <p:spPr bwMode="auto">
            <a:xfrm>
              <a:off x="653992" y="3324876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2" name="Freeform 1027"/>
            <p:cNvSpPr>
              <a:spLocks noEditPoints="1"/>
            </p:cNvSpPr>
            <p:nvPr/>
          </p:nvSpPr>
          <p:spPr bwMode="auto">
            <a:xfrm>
              <a:off x="688655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3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7 w 47"/>
                <a:gd name="T29" fmla="*/ 50 h 73"/>
                <a:gd name="T30" fmla="*/ 37 w 47"/>
                <a:gd name="T31" fmla="*/ 36 h 73"/>
                <a:gd name="T32" fmla="*/ 37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3" name="Freeform 1028"/>
            <p:cNvSpPr>
              <a:spLocks/>
            </p:cNvSpPr>
            <p:nvPr/>
          </p:nvSpPr>
          <p:spPr bwMode="auto">
            <a:xfrm>
              <a:off x="776756" y="3233885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6 h 72"/>
                <a:gd name="T10" fmla="*/ 13 w 26"/>
                <a:gd name="T11" fmla="*/ 18 h 72"/>
                <a:gd name="T12" fmla="*/ 9 w 26"/>
                <a:gd name="T13" fmla="*/ 21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8 h 72"/>
                <a:gd name="T20" fmla="*/ 7 w 26"/>
                <a:gd name="T21" fmla="*/ 13 h 72"/>
                <a:gd name="T22" fmla="*/ 12 w 26"/>
                <a:gd name="T23" fmla="*/ 9 h 72"/>
                <a:gd name="T24" fmla="*/ 17 w 26"/>
                <a:gd name="T25" fmla="*/ 4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Freeform 1029"/>
            <p:cNvSpPr>
              <a:spLocks noEditPoints="1"/>
            </p:cNvSpPr>
            <p:nvPr/>
          </p:nvSpPr>
          <p:spPr bwMode="auto">
            <a:xfrm>
              <a:off x="496565" y="3810156"/>
              <a:ext cx="66437" cy="105433"/>
            </a:xfrm>
            <a:custGeom>
              <a:avLst/>
              <a:gdLst>
                <a:gd name="T0" fmla="*/ 23 w 46"/>
                <a:gd name="T1" fmla="*/ 9 h 73"/>
                <a:gd name="T2" fmla="*/ 19 w 46"/>
                <a:gd name="T3" fmla="*/ 9 h 73"/>
                <a:gd name="T4" fmla="*/ 16 w 46"/>
                <a:gd name="T5" fmla="*/ 12 h 73"/>
                <a:gd name="T6" fmla="*/ 13 w 46"/>
                <a:gd name="T7" fmla="*/ 14 h 73"/>
                <a:gd name="T8" fmla="*/ 10 w 46"/>
                <a:gd name="T9" fmla="*/ 23 h 73"/>
                <a:gd name="T10" fmla="*/ 9 w 46"/>
                <a:gd name="T11" fmla="*/ 37 h 73"/>
                <a:gd name="T12" fmla="*/ 10 w 46"/>
                <a:gd name="T13" fmla="*/ 52 h 73"/>
                <a:gd name="T14" fmla="*/ 13 w 46"/>
                <a:gd name="T15" fmla="*/ 60 h 73"/>
                <a:gd name="T16" fmla="*/ 16 w 46"/>
                <a:gd name="T17" fmla="*/ 63 h 73"/>
                <a:gd name="T18" fmla="*/ 19 w 46"/>
                <a:gd name="T19" fmla="*/ 64 h 73"/>
                <a:gd name="T20" fmla="*/ 23 w 46"/>
                <a:gd name="T21" fmla="*/ 65 h 73"/>
                <a:gd name="T22" fmla="*/ 27 w 46"/>
                <a:gd name="T23" fmla="*/ 64 h 73"/>
                <a:gd name="T24" fmla="*/ 29 w 46"/>
                <a:gd name="T25" fmla="*/ 63 h 73"/>
                <a:gd name="T26" fmla="*/ 33 w 46"/>
                <a:gd name="T27" fmla="*/ 60 h 73"/>
                <a:gd name="T28" fmla="*/ 36 w 46"/>
                <a:gd name="T29" fmla="*/ 52 h 73"/>
                <a:gd name="T30" fmla="*/ 37 w 46"/>
                <a:gd name="T31" fmla="*/ 37 h 73"/>
                <a:gd name="T32" fmla="*/ 36 w 46"/>
                <a:gd name="T33" fmla="*/ 23 h 73"/>
                <a:gd name="T34" fmla="*/ 33 w 46"/>
                <a:gd name="T35" fmla="*/ 15 h 73"/>
                <a:gd name="T36" fmla="*/ 31 w 46"/>
                <a:gd name="T37" fmla="*/ 12 h 73"/>
                <a:gd name="T38" fmla="*/ 27 w 46"/>
                <a:gd name="T39" fmla="*/ 9 h 73"/>
                <a:gd name="T40" fmla="*/ 23 w 46"/>
                <a:gd name="T41" fmla="*/ 9 h 73"/>
                <a:gd name="T42" fmla="*/ 23 w 46"/>
                <a:gd name="T43" fmla="*/ 0 h 73"/>
                <a:gd name="T44" fmla="*/ 28 w 46"/>
                <a:gd name="T45" fmla="*/ 1 h 73"/>
                <a:gd name="T46" fmla="*/ 33 w 46"/>
                <a:gd name="T47" fmla="*/ 3 h 73"/>
                <a:gd name="T48" fmla="*/ 37 w 46"/>
                <a:gd name="T49" fmla="*/ 6 h 73"/>
                <a:gd name="T50" fmla="*/ 41 w 46"/>
                <a:gd name="T51" fmla="*/ 9 h 73"/>
                <a:gd name="T52" fmla="*/ 43 w 46"/>
                <a:gd name="T53" fmla="*/ 14 h 73"/>
                <a:gd name="T54" fmla="*/ 44 w 46"/>
                <a:gd name="T55" fmla="*/ 21 h 73"/>
                <a:gd name="T56" fmla="*/ 45 w 46"/>
                <a:gd name="T57" fmla="*/ 25 h 73"/>
                <a:gd name="T58" fmla="*/ 46 w 46"/>
                <a:gd name="T59" fmla="*/ 31 h 73"/>
                <a:gd name="T60" fmla="*/ 46 w 46"/>
                <a:gd name="T61" fmla="*/ 37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3 h 73"/>
                <a:gd name="T68" fmla="*/ 40 w 46"/>
                <a:gd name="T69" fmla="*/ 66 h 73"/>
                <a:gd name="T70" fmla="*/ 36 w 46"/>
                <a:gd name="T71" fmla="*/ 70 h 73"/>
                <a:gd name="T72" fmla="*/ 32 w 46"/>
                <a:gd name="T73" fmla="*/ 72 h 73"/>
                <a:gd name="T74" fmla="*/ 28 w 46"/>
                <a:gd name="T75" fmla="*/ 73 h 73"/>
                <a:gd name="T76" fmla="*/ 23 w 46"/>
                <a:gd name="T77" fmla="*/ 73 h 73"/>
                <a:gd name="T78" fmla="*/ 18 w 46"/>
                <a:gd name="T79" fmla="*/ 73 h 73"/>
                <a:gd name="T80" fmla="*/ 13 w 46"/>
                <a:gd name="T81" fmla="*/ 72 h 73"/>
                <a:gd name="T82" fmla="*/ 10 w 46"/>
                <a:gd name="T83" fmla="*/ 70 h 73"/>
                <a:gd name="T84" fmla="*/ 7 w 46"/>
                <a:gd name="T85" fmla="*/ 66 h 73"/>
                <a:gd name="T86" fmla="*/ 1 w 46"/>
                <a:gd name="T87" fmla="*/ 55 h 73"/>
                <a:gd name="T88" fmla="*/ 0 w 46"/>
                <a:gd name="T89" fmla="*/ 37 h 73"/>
                <a:gd name="T90" fmla="*/ 0 w 46"/>
                <a:gd name="T91" fmla="*/ 25 h 73"/>
                <a:gd name="T92" fmla="*/ 2 w 46"/>
                <a:gd name="T93" fmla="*/ 16 h 73"/>
                <a:gd name="T94" fmla="*/ 4 w 46"/>
                <a:gd name="T95" fmla="*/ 12 h 73"/>
                <a:gd name="T96" fmla="*/ 7 w 46"/>
                <a:gd name="T97" fmla="*/ 8 h 73"/>
                <a:gd name="T98" fmla="*/ 10 w 46"/>
                <a:gd name="T99" fmla="*/ 5 h 73"/>
                <a:gd name="T100" fmla="*/ 13 w 46"/>
                <a:gd name="T101" fmla="*/ 3 h 73"/>
                <a:gd name="T102" fmla="*/ 18 w 46"/>
                <a:gd name="T103" fmla="*/ 1 h 73"/>
                <a:gd name="T104" fmla="*/ 23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Rectangle 1030"/>
            <p:cNvSpPr>
              <a:spLocks noChangeArrowheads="1"/>
            </p:cNvSpPr>
            <p:nvPr/>
          </p:nvSpPr>
          <p:spPr bwMode="auto">
            <a:xfrm>
              <a:off x="583222" y="3901146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Freeform 1031"/>
            <p:cNvSpPr>
              <a:spLocks noEditPoints="1"/>
            </p:cNvSpPr>
            <p:nvPr/>
          </p:nvSpPr>
          <p:spPr bwMode="auto">
            <a:xfrm>
              <a:off x="616441" y="3810156"/>
              <a:ext cx="67882" cy="105433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3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7 w 47"/>
                <a:gd name="T29" fmla="*/ 52 h 73"/>
                <a:gd name="T30" fmla="*/ 38 w 47"/>
                <a:gd name="T31" fmla="*/ 37 h 73"/>
                <a:gd name="T32" fmla="*/ 37 w 47"/>
                <a:gd name="T33" fmla="*/ 23 h 73"/>
                <a:gd name="T34" fmla="*/ 33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3 h 73"/>
                <a:gd name="T48" fmla="*/ 38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4 w 47"/>
                <a:gd name="T55" fmla="*/ 21 h 73"/>
                <a:gd name="T56" fmla="*/ 46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7 w 47"/>
                <a:gd name="T71" fmla="*/ 70 h 73"/>
                <a:gd name="T72" fmla="*/ 32 w 47"/>
                <a:gd name="T73" fmla="*/ 72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1 w 47"/>
                <a:gd name="T87" fmla="*/ 55 h 73"/>
                <a:gd name="T88" fmla="*/ 0 w 47"/>
                <a:gd name="T89" fmla="*/ 37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4 w 47"/>
                <a:gd name="T101" fmla="*/ 3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Freeform 1032"/>
            <p:cNvSpPr>
              <a:spLocks noEditPoints="1"/>
            </p:cNvSpPr>
            <p:nvPr/>
          </p:nvSpPr>
          <p:spPr bwMode="auto">
            <a:xfrm>
              <a:off x="695876" y="3810156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3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3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4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6 w 47"/>
                <a:gd name="T29" fmla="*/ 52 h 73"/>
                <a:gd name="T30" fmla="*/ 37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3 h 73"/>
                <a:gd name="T48" fmla="*/ 37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5 w 47"/>
                <a:gd name="T101" fmla="*/ 3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Freeform 1033"/>
            <p:cNvSpPr>
              <a:spLocks/>
            </p:cNvSpPr>
            <p:nvPr/>
          </p:nvSpPr>
          <p:spPr bwMode="auto">
            <a:xfrm>
              <a:off x="783978" y="3810156"/>
              <a:ext cx="38996" cy="103989"/>
            </a:xfrm>
            <a:custGeom>
              <a:avLst/>
              <a:gdLst>
                <a:gd name="T0" fmla="*/ 20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6 h 72"/>
                <a:gd name="T10" fmla="*/ 14 w 27"/>
                <a:gd name="T11" fmla="*/ 20 h 72"/>
                <a:gd name="T12" fmla="*/ 10 w 27"/>
                <a:gd name="T13" fmla="*/ 23 h 72"/>
                <a:gd name="T14" fmla="*/ 5 w 27"/>
                <a:gd name="T15" fmla="*/ 25 h 72"/>
                <a:gd name="T16" fmla="*/ 0 w 27"/>
                <a:gd name="T17" fmla="*/ 28 h 72"/>
                <a:gd name="T18" fmla="*/ 0 w 27"/>
                <a:gd name="T19" fmla="*/ 18 h 72"/>
                <a:gd name="T20" fmla="*/ 7 w 27"/>
                <a:gd name="T21" fmla="*/ 15 h 72"/>
                <a:gd name="T22" fmla="*/ 13 w 27"/>
                <a:gd name="T23" fmla="*/ 10 h 72"/>
                <a:gd name="T24" fmla="*/ 17 w 27"/>
                <a:gd name="T25" fmla="*/ 6 h 72"/>
                <a:gd name="T26" fmla="*/ 20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Freeform 1034"/>
            <p:cNvSpPr>
              <a:spLocks noEditPoints="1"/>
            </p:cNvSpPr>
            <p:nvPr/>
          </p:nvSpPr>
          <p:spPr bwMode="auto">
            <a:xfrm>
              <a:off x="424350" y="4389314"/>
              <a:ext cx="66437" cy="105433"/>
            </a:xfrm>
            <a:custGeom>
              <a:avLst/>
              <a:gdLst>
                <a:gd name="T0" fmla="*/ 22 w 46"/>
                <a:gd name="T1" fmla="*/ 8 h 73"/>
                <a:gd name="T2" fmla="*/ 19 w 46"/>
                <a:gd name="T3" fmla="*/ 9 h 73"/>
                <a:gd name="T4" fmla="*/ 15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9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5 w 46"/>
                <a:gd name="T17" fmla="*/ 61 h 73"/>
                <a:gd name="T18" fmla="*/ 19 w 46"/>
                <a:gd name="T19" fmla="*/ 64 h 73"/>
                <a:gd name="T20" fmla="*/ 22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3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3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2 w 46"/>
                <a:gd name="T41" fmla="*/ 8 h 73"/>
                <a:gd name="T42" fmla="*/ 22 w 46"/>
                <a:gd name="T43" fmla="*/ 0 h 73"/>
                <a:gd name="T44" fmla="*/ 28 w 46"/>
                <a:gd name="T45" fmla="*/ 0 h 73"/>
                <a:gd name="T46" fmla="*/ 34 w 46"/>
                <a:gd name="T47" fmla="*/ 2 h 73"/>
                <a:gd name="T48" fmla="*/ 37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5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2 w 46"/>
                <a:gd name="T77" fmla="*/ 73 h 73"/>
                <a:gd name="T78" fmla="*/ 18 w 46"/>
                <a:gd name="T79" fmla="*/ 72 h 73"/>
                <a:gd name="T80" fmla="*/ 13 w 46"/>
                <a:gd name="T81" fmla="*/ 71 h 73"/>
                <a:gd name="T82" fmla="*/ 10 w 46"/>
                <a:gd name="T83" fmla="*/ 68 h 73"/>
                <a:gd name="T84" fmla="*/ 6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2 w 46"/>
                <a:gd name="T93" fmla="*/ 16 h 73"/>
                <a:gd name="T94" fmla="*/ 4 w 46"/>
                <a:gd name="T95" fmla="*/ 10 h 73"/>
                <a:gd name="T96" fmla="*/ 6 w 46"/>
                <a:gd name="T97" fmla="*/ 7 h 73"/>
                <a:gd name="T98" fmla="*/ 10 w 46"/>
                <a:gd name="T99" fmla="*/ 3 h 73"/>
                <a:gd name="T100" fmla="*/ 13 w 46"/>
                <a:gd name="T101" fmla="*/ 1 h 73"/>
                <a:gd name="T102" fmla="*/ 18 w 46"/>
                <a:gd name="T103" fmla="*/ 0 h 73"/>
                <a:gd name="T104" fmla="*/ 22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Rectangle 1035"/>
            <p:cNvSpPr>
              <a:spLocks noChangeArrowheads="1"/>
            </p:cNvSpPr>
            <p:nvPr/>
          </p:nvSpPr>
          <p:spPr bwMode="auto">
            <a:xfrm>
              <a:off x="511008" y="4480305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Freeform 1036"/>
            <p:cNvSpPr>
              <a:spLocks noEditPoints="1"/>
            </p:cNvSpPr>
            <p:nvPr/>
          </p:nvSpPr>
          <p:spPr bwMode="auto">
            <a:xfrm>
              <a:off x="544227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3 w 47"/>
                <a:gd name="T7" fmla="*/ 12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4 h 73"/>
                <a:gd name="T22" fmla="*/ 27 w 47"/>
                <a:gd name="T23" fmla="*/ 64 h 73"/>
                <a:gd name="T24" fmla="*/ 31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7 w 47"/>
                <a:gd name="T31" fmla="*/ 36 h 73"/>
                <a:gd name="T32" fmla="*/ 36 w 47"/>
                <a:gd name="T33" fmla="*/ 21 h 73"/>
                <a:gd name="T34" fmla="*/ 33 w 47"/>
                <a:gd name="T35" fmla="*/ 14 h 73"/>
                <a:gd name="T36" fmla="*/ 31 w 47"/>
                <a:gd name="T37" fmla="*/ 10 h 73"/>
                <a:gd name="T38" fmla="*/ 27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4 w 47"/>
                <a:gd name="T47" fmla="*/ 2 h 73"/>
                <a:gd name="T48" fmla="*/ 37 w 47"/>
                <a:gd name="T49" fmla="*/ 4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19 h 73"/>
                <a:gd name="T56" fmla="*/ 45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5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40 w 47"/>
                <a:gd name="T69" fmla="*/ 66 h 73"/>
                <a:gd name="T70" fmla="*/ 36 w 47"/>
                <a:gd name="T71" fmla="*/ 68 h 73"/>
                <a:gd name="T72" fmla="*/ 33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3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0 h 73"/>
                <a:gd name="T96" fmla="*/ 7 w 47"/>
                <a:gd name="T97" fmla="*/ 7 h 73"/>
                <a:gd name="T98" fmla="*/ 10 w 47"/>
                <a:gd name="T99" fmla="*/ 3 h 73"/>
                <a:gd name="T100" fmla="*/ 13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2" name="Freeform 1037"/>
            <p:cNvSpPr>
              <a:spLocks noEditPoints="1"/>
            </p:cNvSpPr>
            <p:nvPr/>
          </p:nvSpPr>
          <p:spPr bwMode="auto">
            <a:xfrm>
              <a:off x="623662" y="4389314"/>
              <a:ext cx="66437" cy="105433"/>
            </a:xfrm>
            <a:custGeom>
              <a:avLst/>
              <a:gdLst>
                <a:gd name="T0" fmla="*/ 24 w 46"/>
                <a:gd name="T1" fmla="*/ 8 h 73"/>
                <a:gd name="T2" fmla="*/ 19 w 46"/>
                <a:gd name="T3" fmla="*/ 9 h 73"/>
                <a:gd name="T4" fmla="*/ 17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10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7 w 46"/>
                <a:gd name="T17" fmla="*/ 61 h 73"/>
                <a:gd name="T18" fmla="*/ 20 w 46"/>
                <a:gd name="T19" fmla="*/ 64 h 73"/>
                <a:gd name="T20" fmla="*/ 24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4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4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4 w 46"/>
                <a:gd name="T41" fmla="*/ 8 h 73"/>
                <a:gd name="T42" fmla="*/ 24 w 46"/>
                <a:gd name="T43" fmla="*/ 0 h 73"/>
                <a:gd name="T44" fmla="*/ 29 w 46"/>
                <a:gd name="T45" fmla="*/ 0 h 73"/>
                <a:gd name="T46" fmla="*/ 34 w 46"/>
                <a:gd name="T47" fmla="*/ 2 h 73"/>
                <a:gd name="T48" fmla="*/ 38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6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6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4 w 46"/>
                <a:gd name="T77" fmla="*/ 73 h 73"/>
                <a:gd name="T78" fmla="*/ 19 w 46"/>
                <a:gd name="T79" fmla="*/ 72 h 73"/>
                <a:gd name="T80" fmla="*/ 14 w 46"/>
                <a:gd name="T81" fmla="*/ 71 h 73"/>
                <a:gd name="T82" fmla="*/ 10 w 46"/>
                <a:gd name="T83" fmla="*/ 68 h 73"/>
                <a:gd name="T84" fmla="*/ 8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3 w 46"/>
                <a:gd name="T93" fmla="*/ 16 h 73"/>
                <a:gd name="T94" fmla="*/ 4 w 46"/>
                <a:gd name="T95" fmla="*/ 10 h 73"/>
                <a:gd name="T96" fmla="*/ 8 w 46"/>
                <a:gd name="T97" fmla="*/ 7 h 73"/>
                <a:gd name="T98" fmla="*/ 10 w 46"/>
                <a:gd name="T99" fmla="*/ 3 h 73"/>
                <a:gd name="T100" fmla="*/ 14 w 46"/>
                <a:gd name="T101" fmla="*/ 1 h 73"/>
                <a:gd name="T102" fmla="*/ 19 w 46"/>
                <a:gd name="T103" fmla="*/ 0 h 73"/>
                <a:gd name="T104" fmla="*/ 24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Freeform 1038"/>
            <p:cNvSpPr>
              <a:spLocks noEditPoints="1"/>
            </p:cNvSpPr>
            <p:nvPr/>
          </p:nvSpPr>
          <p:spPr bwMode="auto">
            <a:xfrm>
              <a:off x="703098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4 w 47"/>
                <a:gd name="T7" fmla="*/ 12 h 73"/>
                <a:gd name="T8" fmla="*/ 11 w 47"/>
                <a:gd name="T9" fmla="*/ 21 h 73"/>
                <a:gd name="T10" fmla="*/ 10 w 47"/>
                <a:gd name="T11" fmla="*/ 36 h 73"/>
                <a:gd name="T12" fmla="*/ 11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4 h 73"/>
                <a:gd name="T22" fmla="*/ 28 w 47"/>
                <a:gd name="T23" fmla="*/ 64 h 73"/>
                <a:gd name="T24" fmla="*/ 30 w 47"/>
                <a:gd name="T25" fmla="*/ 61 h 73"/>
                <a:gd name="T26" fmla="*/ 34 w 47"/>
                <a:gd name="T27" fmla="*/ 59 h 73"/>
                <a:gd name="T28" fmla="*/ 37 w 47"/>
                <a:gd name="T29" fmla="*/ 50 h 73"/>
                <a:gd name="T30" fmla="*/ 38 w 47"/>
                <a:gd name="T31" fmla="*/ 36 h 73"/>
                <a:gd name="T32" fmla="*/ 37 w 47"/>
                <a:gd name="T33" fmla="*/ 21 h 73"/>
                <a:gd name="T34" fmla="*/ 34 w 47"/>
                <a:gd name="T35" fmla="*/ 14 h 73"/>
                <a:gd name="T36" fmla="*/ 31 w 47"/>
                <a:gd name="T37" fmla="*/ 10 h 73"/>
                <a:gd name="T38" fmla="*/ 28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4 w 47"/>
                <a:gd name="T47" fmla="*/ 2 h 73"/>
                <a:gd name="T48" fmla="*/ 38 w 47"/>
                <a:gd name="T49" fmla="*/ 4 h 73"/>
                <a:gd name="T50" fmla="*/ 42 w 47"/>
                <a:gd name="T51" fmla="*/ 9 h 73"/>
                <a:gd name="T52" fmla="*/ 44 w 47"/>
                <a:gd name="T53" fmla="*/ 14 h 73"/>
                <a:gd name="T54" fmla="*/ 45 w 47"/>
                <a:gd name="T55" fmla="*/ 19 h 73"/>
                <a:gd name="T56" fmla="*/ 46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3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9 w 47"/>
                <a:gd name="T75" fmla="*/ 72 h 73"/>
                <a:gd name="T76" fmla="*/ 23 w 47"/>
                <a:gd name="T77" fmla="*/ 73 h 73"/>
                <a:gd name="T78" fmla="*/ 19 w 47"/>
                <a:gd name="T79" fmla="*/ 72 h 73"/>
                <a:gd name="T80" fmla="*/ 14 w 47"/>
                <a:gd name="T81" fmla="*/ 71 h 73"/>
                <a:gd name="T82" fmla="*/ 11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0 h 73"/>
                <a:gd name="T96" fmla="*/ 7 w 47"/>
                <a:gd name="T97" fmla="*/ 7 h 73"/>
                <a:gd name="T98" fmla="*/ 11 w 47"/>
                <a:gd name="T99" fmla="*/ 3 h 73"/>
                <a:gd name="T100" fmla="*/ 14 w 47"/>
                <a:gd name="T101" fmla="*/ 1 h 73"/>
                <a:gd name="T102" fmla="*/ 19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Freeform 1039"/>
            <p:cNvSpPr>
              <a:spLocks/>
            </p:cNvSpPr>
            <p:nvPr/>
          </p:nvSpPr>
          <p:spPr bwMode="auto">
            <a:xfrm>
              <a:off x="792644" y="4389314"/>
              <a:ext cx="36108" cy="103989"/>
            </a:xfrm>
            <a:custGeom>
              <a:avLst/>
              <a:gdLst>
                <a:gd name="T0" fmla="*/ 19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8 h 72"/>
                <a:gd name="T12" fmla="*/ 8 w 25"/>
                <a:gd name="T13" fmla="*/ 21 h 72"/>
                <a:gd name="T14" fmla="*/ 4 w 25"/>
                <a:gd name="T15" fmla="*/ 24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4 h 72"/>
                <a:gd name="T22" fmla="*/ 11 w 25"/>
                <a:gd name="T23" fmla="*/ 9 h 72"/>
                <a:gd name="T24" fmla="*/ 16 w 25"/>
                <a:gd name="T25" fmla="*/ 4 h 72"/>
                <a:gd name="T26" fmla="*/ 19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5" name="Freeform 1040"/>
            <p:cNvSpPr>
              <a:spLocks/>
            </p:cNvSpPr>
            <p:nvPr/>
          </p:nvSpPr>
          <p:spPr bwMode="auto">
            <a:xfrm>
              <a:off x="685767" y="1536850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6 w 26"/>
                <a:gd name="T7" fmla="*/ 71 h 71"/>
                <a:gd name="T8" fmla="*/ 16 w 26"/>
                <a:gd name="T9" fmla="*/ 15 h 71"/>
                <a:gd name="T10" fmla="*/ 12 w 26"/>
                <a:gd name="T11" fmla="*/ 19 h 71"/>
                <a:gd name="T12" fmla="*/ 8 w 26"/>
                <a:gd name="T13" fmla="*/ 22 h 71"/>
                <a:gd name="T14" fmla="*/ 3 w 26"/>
                <a:gd name="T15" fmla="*/ 24 h 71"/>
                <a:gd name="T16" fmla="*/ 0 w 26"/>
                <a:gd name="T17" fmla="*/ 27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5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6" name="Freeform 1041"/>
            <p:cNvSpPr>
              <a:spLocks noEditPoints="1"/>
            </p:cNvSpPr>
            <p:nvPr/>
          </p:nvSpPr>
          <p:spPr bwMode="auto">
            <a:xfrm>
              <a:off x="756536" y="1536850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1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1 h 72"/>
                <a:gd name="T14" fmla="*/ 13 w 47"/>
                <a:gd name="T15" fmla="*/ 59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6 w 47"/>
                <a:gd name="T23" fmla="*/ 64 h 72"/>
                <a:gd name="T24" fmla="*/ 30 w 47"/>
                <a:gd name="T25" fmla="*/ 62 h 72"/>
                <a:gd name="T26" fmla="*/ 33 w 47"/>
                <a:gd name="T27" fmla="*/ 59 h 72"/>
                <a:gd name="T28" fmla="*/ 36 w 47"/>
                <a:gd name="T29" fmla="*/ 51 h 72"/>
                <a:gd name="T30" fmla="*/ 36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1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9 w 47"/>
                <a:gd name="T45" fmla="*/ 0 h 72"/>
                <a:gd name="T46" fmla="*/ 33 w 47"/>
                <a:gd name="T47" fmla="*/ 3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7 h 72"/>
                <a:gd name="T64" fmla="*/ 43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9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5 w 47"/>
                <a:gd name="T95" fmla="*/ 11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2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7" name="Freeform 1042"/>
            <p:cNvSpPr>
              <a:spLocks/>
            </p:cNvSpPr>
            <p:nvPr/>
          </p:nvSpPr>
          <p:spPr bwMode="auto">
            <a:xfrm>
              <a:off x="613552" y="960579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5 h 71"/>
                <a:gd name="T10" fmla="*/ 12 w 26"/>
                <a:gd name="T11" fmla="*/ 18 h 71"/>
                <a:gd name="T12" fmla="*/ 9 w 26"/>
                <a:gd name="T13" fmla="*/ 21 h 71"/>
                <a:gd name="T14" fmla="*/ 4 w 26"/>
                <a:gd name="T15" fmla="*/ 24 h 71"/>
                <a:gd name="T16" fmla="*/ 0 w 26"/>
                <a:gd name="T17" fmla="*/ 25 h 71"/>
                <a:gd name="T18" fmla="*/ 0 w 26"/>
                <a:gd name="T19" fmla="*/ 17 h 71"/>
                <a:gd name="T20" fmla="*/ 7 w 26"/>
                <a:gd name="T21" fmla="*/ 13 h 71"/>
                <a:gd name="T22" fmla="*/ 12 w 26"/>
                <a:gd name="T23" fmla="*/ 8 h 71"/>
                <a:gd name="T24" fmla="*/ 17 w 26"/>
                <a:gd name="T25" fmla="*/ 3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8" name="Freeform 1043"/>
            <p:cNvSpPr>
              <a:spLocks noEditPoints="1"/>
            </p:cNvSpPr>
            <p:nvPr/>
          </p:nvSpPr>
          <p:spPr bwMode="auto">
            <a:xfrm>
              <a:off x="684322" y="960579"/>
              <a:ext cx="67882" cy="103989"/>
            </a:xfrm>
            <a:custGeom>
              <a:avLst/>
              <a:gdLst>
                <a:gd name="T0" fmla="*/ 23 w 47"/>
                <a:gd name="T1" fmla="*/ 7 h 72"/>
                <a:gd name="T2" fmla="*/ 19 w 47"/>
                <a:gd name="T3" fmla="*/ 8 h 72"/>
                <a:gd name="T4" fmla="*/ 16 w 47"/>
                <a:gd name="T5" fmla="*/ 9 h 72"/>
                <a:gd name="T6" fmla="*/ 13 w 47"/>
                <a:gd name="T7" fmla="*/ 13 h 72"/>
                <a:gd name="T8" fmla="*/ 10 w 47"/>
                <a:gd name="T9" fmla="*/ 22 h 72"/>
                <a:gd name="T10" fmla="*/ 9 w 47"/>
                <a:gd name="T11" fmla="*/ 35 h 72"/>
                <a:gd name="T12" fmla="*/ 10 w 47"/>
                <a:gd name="T13" fmla="*/ 50 h 72"/>
                <a:gd name="T14" fmla="*/ 13 w 47"/>
                <a:gd name="T15" fmla="*/ 58 h 72"/>
                <a:gd name="T16" fmla="*/ 16 w 47"/>
                <a:gd name="T17" fmla="*/ 62 h 72"/>
                <a:gd name="T18" fmla="*/ 19 w 47"/>
                <a:gd name="T19" fmla="*/ 63 h 72"/>
                <a:gd name="T20" fmla="*/ 23 w 47"/>
                <a:gd name="T21" fmla="*/ 64 h 72"/>
                <a:gd name="T22" fmla="*/ 27 w 47"/>
                <a:gd name="T23" fmla="*/ 63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5 h 72"/>
                <a:gd name="T32" fmla="*/ 36 w 47"/>
                <a:gd name="T33" fmla="*/ 22 h 72"/>
                <a:gd name="T34" fmla="*/ 33 w 47"/>
                <a:gd name="T35" fmla="*/ 13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7 h 72"/>
                <a:gd name="T42" fmla="*/ 17 w 47"/>
                <a:gd name="T43" fmla="*/ 0 h 72"/>
                <a:gd name="T44" fmla="*/ 29 w 47"/>
                <a:gd name="T45" fmla="*/ 0 h 72"/>
                <a:gd name="T46" fmla="*/ 33 w 47"/>
                <a:gd name="T47" fmla="*/ 1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3 h 72"/>
                <a:gd name="T54" fmla="*/ 44 w 47"/>
                <a:gd name="T55" fmla="*/ 18 h 72"/>
                <a:gd name="T56" fmla="*/ 45 w 47"/>
                <a:gd name="T57" fmla="*/ 23 h 72"/>
                <a:gd name="T58" fmla="*/ 47 w 47"/>
                <a:gd name="T59" fmla="*/ 29 h 72"/>
                <a:gd name="T60" fmla="*/ 47 w 47"/>
                <a:gd name="T61" fmla="*/ 35 h 72"/>
                <a:gd name="T62" fmla="*/ 45 w 47"/>
                <a:gd name="T63" fmla="*/ 47 h 72"/>
                <a:gd name="T64" fmla="*/ 44 w 47"/>
                <a:gd name="T65" fmla="*/ 56 h 72"/>
                <a:gd name="T66" fmla="*/ 42 w 47"/>
                <a:gd name="T67" fmla="*/ 60 h 72"/>
                <a:gd name="T68" fmla="*/ 40 w 47"/>
                <a:gd name="T69" fmla="*/ 65 h 72"/>
                <a:gd name="T70" fmla="*/ 36 w 47"/>
                <a:gd name="T71" fmla="*/ 67 h 72"/>
                <a:gd name="T72" fmla="*/ 33 w 47"/>
                <a:gd name="T73" fmla="*/ 70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3 w 47"/>
                <a:gd name="T81" fmla="*/ 70 h 72"/>
                <a:gd name="T82" fmla="*/ 10 w 47"/>
                <a:gd name="T83" fmla="*/ 68 h 72"/>
                <a:gd name="T84" fmla="*/ 7 w 47"/>
                <a:gd name="T85" fmla="*/ 65 h 72"/>
                <a:gd name="T86" fmla="*/ 1 w 47"/>
                <a:gd name="T87" fmla="*/ 52 h 72"/>
                <a:gd name="T88" fmla="*/ 0 w 47"/>
                <a:gd name="T89" fmla="*/ 35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6 h 72"/>
                <a:gd name="T98" fmla="*/ 10 w 47"/>
                <a:gd name="T99" fmla="*/ 3 h 72"/>
                <a:gd name="T100" fmla="*/ 13 w 47"/>
                <a:gd name="T101" fmla="*/ 1 h 72"/>
                <a:gd name="T102" fmla="*/ 17 w 47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9" name="Freeform 1044"/>
            <p:cNvSpPr>
              <a:spLocks noEditPoints="1"/>
            </p:cNvSpPr>
            <p:nvPr/>
          </p:nvSpPr>
          <p:spPr bwMode="auto">
            <a:xfrm>
              <a:off x="763758" y="960579"/>
              <a:ext cx="66437" cy="103989"/>
            </a:xfrm>
            <a:custGeom>
              <a:avLst/>
              <a:gdLst>
                <a:gd name="T0" fmla="*/ 24 w 46"/>
                <a:gd name="T1" fmla="*/ 7 h 72"/>
                <a:gd name="T2" fmla="*/ 19 w 46"/>
                <a:gd name="T3" fmla="*/ 8 h 72"/>
                <a:gd name="T4" fmla="*/ 17 w 46"/>
                <a:gd name="T5" fmla="*/ 9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5 h 72"/>
                <a:gd name="T12" fmla="*/ 10 w 46"/>
                <a:gd name="T13" fmla="*/ 50 h 72"/>
                <a:gd name="T14" fmla="*/ 13 w 46"/>
                <a:gd name="T15" fmla="*/ 58 h 72"/>
                <a:gd name="T16" fmla="*/ 17 w 46"/>
                <a:gd name="T17" fmla="*/ 62 h 72"/>
                <a:gd name="T18" fmla="*/ 19 w 46"/>
                <a:gd name="T19" fmla="*/ 63 h 72"/>
                <a:gd name="T20" fmla="*/ 24 w 46"/>
                <a:gd name="T21" fmla="*/ 64 h 72"/>
                <a:gd name="T22" fmla="*/ 27 w 46"/>
                <a:gd name="T23" fmla="*/ 63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5 h 72"/>
                <a:gd name="T32" fmla="*/ 36 w 46"/>
                <a:gd name="T33" fmla="*/ 22 h 72"/>
                <a:gd name="T34" fmla="*/ 34 w 46"/>
                <a:gd name="T35" fmla="*/ 13 h 72"/>
                <a:gd name="T36" fmla="*/ 30 w 46"/>
                <a:gd name="T37" fmla="*/ 10 h 72"/>
                <a:gd name="T38" fmla="*/ 27 w 46"/>
                <a:gd name="T39" fmla="*/ 8 h 72"/>
                <a:gd name="T40" fmla="*/ 24 w 46"/>
                <a:gd name="T41" fmla="*/ 7 h 72"/>
                <a:gd name="T42" fmla="*/ 17 w 46"/>
                <a:gd name="T43" fmla="*/ 0 h 72"/>
                <a:gd name="T44" fmla="*/ 29 w 46"/>
                <a:gd name="T45" fmla="*/ 0 h 72"/>
                <a:gd name="T46" fmla="*/ 34 w 46"/>
                <a:gd name="T47" fmla="*/ 1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3 h 72"/>
                <a:gd name="T54" fmla="*/ 45 w 46"/>
                <a:gd name="T55" fmla="*/ 18 h 72"/>
                <a:gd name="T56" fmla="*/ 46 w 46"/>
                <a:gd name="T57" fmla="*/ 23 h 72"/>
                <a:gd name="T58" fmla="*/ 46 w 46"/>
                <a:gd name="T59" fmla="*/ 29 h 72"/>
                <a:gd name="T60" fmla="*/ 46 w 46"/>
                <a:gd name="T61" fmla="*/ 35 h 72"/>
                <a:gd name="T62" fmla="*/ 46 w 46"/>
                <a:gd name="T63" fmla="*/ 47 h 72"/>
                <a:gd name="T64" fmla="*/ 44 w 46"/>
                <a:gd name="T65" fmla="*/ 56 h 72"/>
                <a:gd name="T66" fmla="*/ 42 w 46"/>
                <a:gd name="T67" fmla="*/ 60 h 72"/>
                <a:gd name="T68" fmla="*/ 39 w 46"/>
                <a:gd name="T69" fmla="*/ 65 h 72"/>
                <a:gd name="T70" fmla="*/ 36 w 46"/>
                <a:gd name="T71" fmla="*/ 67 h 72"/>
                <a:gd name="T72" fmla="*/ 33 w 46"/>
                <a:gd name="T73" fmla="*/ 70 h 72"/>
                <a:gd name="T74" fmla="*/ 28 w 46"/>
                <a:gd name="T75" fmla="*/ 72 h 72"/>
                <a:gd name="T76" fmla="*/ 24 w 46"/>
                <a:gd name="T77" fmla="*/ 72 h 72"/>
                <a:gd name="T78" fmla="*/ 18 w 46"/>
                <a:gd name="T79" fmla="*/ 72 h 72"/>
                <a:gd name="T80" fmla="*/ 14 w 46"/>
                <a:gd name="T81" fmla="*/ 70 h 72"/>
                <a:gd name="T82" fmla="*/ 10 w 46"/>
                <a:gd name="T83" fmla="*/ 68 h 72"/>
                <a:gd name="T84" fmla="*/ 6 w 46"/>
                <a:gd name="T85" fmla="*/ 65 h 72"/>
                <a:gd name="T86" fmla="*/ 2 w 46"/>
                <a:gd name="T87" fmla="*/ 52 h 72"/>
                <a:gd name="T88" fmla="*/ 0 w 46"/>
                <a:gd name="T89" fmla="*/ 35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8 w 46"/>
                <a:gd name="T97" fmla="*/ 6 h 72"/>
                <a:gd name="T98" fmla="*/ 10 w 46"/>
                <a:gd name="T99" fmla="*/ 3 h 72"/>
                <a:gd name="T100" fmla="*/ 14 w 46"/>
                <a:gd name="T101" fmla="*/ 1 h 72"/>
                <a:gd name="T102" fmla="*/ 17 w 46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0" name="Freeform 1091"/>
            <p:cNvSpPr>
              <a:spLocks/>
            </p:cNvSpPr>
            <p:nvPr/>
          </p:nvSpPr>
          <p:spPr bwMode="auto">
            <a:xfrm>
              <a:off x="1059836" y="3485191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0 h 43"/>
                <a:gd name="T6" fmla="*/ 27 w 27"/>
                <a:gd name="T7" fmla="*/ 43 h 43"/>
                <a:gd name="T8" fmla="*/ 26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1" name="Line 1092"/>
            <p:cNvSpPr>
              <a:spLocks noChangeShapeType="1"/>
            </p:cNvSpPr>
            <p:nvPr/>
          </p:nvSpPr>
          <p:spPr bwMode="auto">
            <a:xfrm>
              <a:off x="1023729" y="354440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2" name="Freeform 1093"/>
            <p:cNvSpPr>
              <a:spLocks/>
            </p:cNvSpPr>
            <p:nvPr/>
          </p:nvSpPr>
          <p:spPr bwMode="auto">
            <a:xfrm>
              <a:off x="1208598" y="3434642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3" name="Freeform 1094"/>
            <p:cNvSpPr>
              <a:spLocks/>
            </p:cNvSpPr>
            <p:nvPr/>
          </p:nvSpPr>
          <p:spPr bwMode="auto">
            <a:xfrm>
              <a:off x="1208598" y="3434642"/>
              <a:ext cx="38996" cy="59216"/>
            </a:xfrm>
            <a:custGeom>
              <a:avLst/>
              <a:gdLst>
                <a:gd name="T0" fmla="*/ 26 w 27"/>
                <a:gd name="T1" fmla="*/ 0 h 41"/>
                <a:gd name="T2" fmla="*/ 27 w 27"/>
                <a:gd name="T3" fmla="*/ 0 h 41"/>
                <a:gd name="T4" fmla="*/ 27 w 27"/>
                <a:gd name="T5" fmla="*/ 1 h 41"/>
                <a:gd name="T6" fmla="*/ 2 w 27"/>
                <a:gd name="T7" fmla="*/ 41 h 41"/>
                <a:gd name="T8" fmla="*/ 0 w 27"/>
                <a:gd name="T9" fmla="*/ 41 h 41"/>
                <a:gd name="T10" fmla="*/ 0 w 27"/>
                <a:gd name="T11" fmla="*/ 40 h 41"/>
                <a:gd name="T12" fmla="*/ 26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4" name="Freeform 1095"/>
            <p:cNvSpPr>
              <a:spLocks/>
            </p:cNvSpPr>
            <p:nvPr/>
          </p:nvSpPr>
          <p:spPr bwMode="auto">
            <a:xfrm>
              <a:off x="1246149" y="3434642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1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5" name="Line 1096"/>
            <p:cNvSpPr>
              <a:spLocks noChangeShapeType="1"/>
            </p:cNvSpPr>
            <p:nvPr/>
          </p:nvSpPr>
          <p:spPr bwMode="auto">
            <a:xfrm>
              <a:off x="1208598" y="349385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6" name="Freeform 1097"/>
            <p:cNvSpPr>
              <a:spLocks/>
            </p:cNvSpPr>
            <p:nvPr/>
          </p:nvSpPr>
          <p:spPr bwMode="auto">
            <a:xfrm>
              <a:off x="1403576" y="3395645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7" name="Freeform 1098"/>
            <p:cNvSpPr>
              <a:spLocks/>
            </p:cNvSpPr>
            <p:nvPr/>
          </p:nvSpPr>
          <p:spPr bwMode="auto">
            <a:xfrm>
              <a:off x="1403576" y="3395645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0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8" name="Freeform 1099"/>
            <p:cNvSpPr>
              <a:spLocks/>
            </p:cNvSpPr>
            <p:nvPr/>
          </p:nvSpPr>
          <p:spPr bwMode="auto">
            <a:xfrm>
              <a:off x="1439684" y="3395645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9" name="Line 1100"/>
            <p:cNvSpPr>
              <a:spLocks noChangeShapeType="1"/>
            </p:cNvSpPr>
            <p:nvPr/>
          </p:nvSpPr>
          <p:spPr bwMode="auto">
            <a:xfrm>
              <a:off x="1403576" y="345630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0" name="Freeform 1101"/>
            <p:cNvSpPr>
              <a:spLocks/>
            </p:cNvSpPr>
            <p:nvPr/>
          </p:nvSpPr>
          <p:spPr bwMode="auto">
            <a:xfrm>
              <a:off x="1735762" y="3373982"/>
              <a:ext cx="72214" cy="57771"/>
            </a:xfrm>
            <a:custGeom>
              <a:avLst/>
              <a:gdLst>
                <a:gd name="T0" fmla="*/ 25 w 50"/>
                <a:gd name="T1" fmla="*/ 0 h 40"/>
                <a:gd name="T2" fmla="*/ 50 w 50"/>
                <a:gd name="T3" fmla="*/ 40 h 40"/>
                <a:gd name="T4" fmla="*/ 0 w 50"/>
                <a:gd name="T5" fmla="*/ 40 h 40"/>
                <a:gd name="T6" fmla="*/ 25 w 5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1" name="Freeform 1102"/>
            <p:cNvSpPr>
              <a:spLocks/>
            </p:cNvSpPr>
            <p:nvPr/>
          </p:nvSpPr>
          <p:spPr bwMode="auto">
            <a:xfrm>
              <a:off x="1735762" y="3373982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0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0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2" name="Freeform 1103"/>
            <p:cNvSpPr>
              <a:spLocks/>
            </p:cNvSpPr>
            <p:nvPr/>
          </p:nvSpPr>
          <p:spPr bwMode="auto">
            <a:xfrm>
              <a:off x="1771869" y="3373982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0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0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3" name="Line 1104"/>
            <p:cNvSpPr>
              <a:spLocks noChangeShapeType="1"/>
            </p:cNvSpPr>
            <p:nvPr/>
          </p:nvSpPr>
          <p:spPr bwMode="auto">
            <a:xfrm>
              <a:off x="1735762" y="3433197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4" name="Freeform 1105"/>
            <p:cNvSpPr>
              <a:spLocks/>
            </p:cNvSpPr>
            <p:nvPr/>
          </p:nvSpPr>
          <p:spPr bwMode="auto">
            <a:xfrm>
              <a:off x="1883079" y="3389868"/>
              <a:ext cx="75103" cy="57771"/>
            </a:xfrm>
            <a:custGeom>
              <a:avLst/>
              <a:gdLst>
                <a:gd name="T0" fmla="*/ 27 w 52"/>
                <a:gd name="T1" fmla="*/ 0 h 40"/>
                <a:gd name="T2" fmla="*/ 52 w 52"/>
                <a:gd name="T3" fmla="*/ 40 h 40"/>
                <a:gd name="T4" fmla="*/ 0 w 52"/>
                <a:gd name="T5" fmla="*/ 40 h 40"/>
                <a:gd name="T6" fmla="*/ 27 w 5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5" name="Freeform 1106"/>
            <p:cNvSpPr>
              <a:spLocks/>
            </p:cNvSpPr>
            <p:nvPr/>
          </p:nvSpPr>
          <p:spPr bwMode="auto">
            <a:xfrm>
              <a:off x="1883079" y="3389868"/>
              <a:ext cx="40440" cy="59216"/>
            </a:xfrm>
            <a:custGeom>
              <a:avLst/>
              <a:gdLst>
                <a:gd name="T0" fmla="*/ 27 w 28"/>
                <a:gd name="T1" fmla="*/ 0 h 41"/>
                <a:gd name="T2" fmla="*/ 28 w 28"/>
                <a:gd name="T3" fmla="*/ 0 h 41"/>
                <a:gd name="T4" fmla="*/ 28 w 28"/>
                <a:gd name="T5" fmla="*/ 0 h 41"/>
                <a:gd name="T6" fmla="*/ 3 w 28"/>
                <a:gd name="T7" fmla="*/ 41 h 41"/>
                <a:gd name="T8" fmla="*/ 0 w 28"/>
                <a:gd name="T9" fmla="*/ 41 h 41"/>
                <a:gd name="T10" fmla="*/ 0 w 28"/>
                <a:gd name="T11" fmla="*/ 40 h 41"/>
                <a:gd name="T12" fmla="*/ 27 w 28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6" name="Freeform 1107"/>
            <p:cNvSpPr>
              <a:spLocks/>
            </p:cNvSpPr>
            <p:nvPr/>
          </p:nvSpPr>
          <p:spPr bwMode="auto">
            <a:xfrm>
              <a:off x="1922075" y="3389868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0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7" name="Line 1108"/>
            <p:cNvSpPr>
              <a:spLocks noChangeShapeType="1"/>
            </p:cNvSpPr>
            <p:nvPr/>
          </p:nvSpPr>
          <p:spPr bwMode="auto">
            <a:xfrm>
              <a:off x="1883079" y="3449084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8" name="Freeform 1109"/>
            <p:cNvSpPr>
              <a:spLocks/>
            </p:cNvSpPr>
            <p:nvPr/>
          </p:nvSpPr>
          <p:spPr bwMode="auto">
            <a:xfrm>
              <a:off x="2054949" y="3420199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9" name="Freeform 1110"/>
            <p:cNvSpPr>
              <a:spLocks/>
            </p:cNvSpPr>
            <p:nvPr/>
          </p:nvSpPr>
          <p:spPr bwMode="auto">
            <a:xfrm>
              <a:off x="2054949" y="3420199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0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0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0" name="Freeform 1111"/>
            <p:cNvSpPr>
              <a:spLocks/>
            </p:cNvSpPr>
            <p:nvPr/>
          </p:nvSpPr>
          <p:spPr bwMode="auto">
            <a:xfrm>
              <a:off x="2091056" y="3420199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0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0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1" name="Line 1112"/>
            <p:cNvSpPr>
              <a:spLocks noChangeShapeType="1"/>
            </p:cNvSpPr>
            <p:nvPr/>
          </p:nvSpPr>
          <p:spPr bwMode="auto">
            <a:xfrm>
              <a:off x="2054949" y="3479414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2" name="Freeform 1113"/>
            <p:cNvSpPr>
              <a:spLocks/>
            </p:cNvSpPr>
            <p:nvPr/>
          </p:nvSpPr>
          <p:spPr bwMode="auto">
            <a:xfrm>
              <a:off x="2273036" y="3365316"/>
              <a:ext cx="72214" cy="59216"/>
            </a:xfrm>
            <a:custGeom>
              <a:avLst/>
              <a:gdLst>
                <a:gd name="T0" fmla="*/ 25 w 50"/>
                <a:gd name="T1" fmla="*/ 0 h 41"/>
                <a:gd name="T2" fmla="*/ 50 w 50"/>
                <a:gd name="T3" fmla="*/ 41 h 41"/>
                <a:gd name="T4" fmla="*/ 0 w 50"/>
                <a:gd name="T5" fmla="*/ 41 h 41"/>
                <a:gd name="T6" fmla="*/ 25 w 5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3" name="Freeform 1114"/>
            <p:cNvSpPr>
              <a:spLocks/>
            </p:cNvSpPr>
            <p:nvPr/>
          </p:nvSpPr>
          <p:spPr bwMode="auto">
            <a:xfrm>
              <a:off x="2273036" y="3365316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4" name="Freeform 1115"/>
            <p:cNvSpPr>
              <a:spLocks/>
            </p:cNvSpPr>
            <p:nvPr/>
          </p:nvSpPr>
          <p:spPr bwMode="auto">
            <a:xfrm>
              <a:off x="2309144" y="3365316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5" name="Line 1116"/>
            <p:cNvSpPr>
              <a:spLocks noChangeShapeType="1"/>
            </p:cNvSpPr>
            <p:nvPr/>
          </p:nvSpPr>
          <p:spPr bwMode="auto">
            <a:xfrm>
              <a:off x="2273036" y="3425976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6" name="Freeform 1117"/>
            <p:cNvSpPr>
              <a:spLocks/>
            </p:cNvSpPr>
            <p:nvPr/>
          </p:nvSpPr>
          <p:spPr bwMode="auto">
            <a:xfrm>
              <a:off x="2693324" y="3215110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7" name="Freeform 1118"/>
            <p:cNvSpPr>
              <a:spLocks/>
            </p:cNvSpPr>
            <p:nvPr/>
          </p:nvSpPr>
          <p:spPr bwMode="auto">
            <a:xfrm>
              <a:off x="2693324" y="3215110"/>
              <a:ext cx="38996" cy="60660"/>
            </a:xfrm>
            <a:custGeom>
              <a:avLst/>
              <a:gdLst>
                <a:gd name="T0" fmla="*/ 26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6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8" name="Freeform 1119"/>
            <p:cNvSpPr>
              <a:spLocks/>
            </p:cNvSpPr>
            <p:nvPr/>
          </p:nvSpPr>
          <p:spPr bwMode="auto">
            <a:xfrm>
              <a:off x="2538785" y="2079901"/>
              <a:ext cx="75103" cy="98211"/>
            </a:xfrm>
            <a:custGeom>
              <a:avLst/>
              <a:gdLst>
                <a:gd name="T0" fmla="*/ 0 w 52"/>
                <a:gd name="T1" fmla="*/ 0 h 68"/>
                <a:gd name="T2" fmla="*/ 27 w 52"/>
                <a:gd name="T3" fmla="*/ 25 h 68"/>
                <a:gd name="T4" fmla="*/ 52 w 52"/>
                <a:gd name="T5" fmla="*/ 0 h 68"/>
                <a:gd name="T6" fmla="*/ 27 w 52"/>
                <a:gd name="T7" fmla="*/ 68 h 68"/>
                <a:gd name="T8" fmla="*/ 0 w 5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9" name="Line 1120"/>
            <p:cNvSpPr>
              <a:spLocks noChangeShapeType="1"/>
            </p:cNvSpPr>
            <p:nvPr/>
          </p:nvSpPr>
          <p:spPr bwMode="auto">
            <a:xfrm>
              <a:off x="2577781" y="2036573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0" name="Freeform 1121"/>
            <p:cNvSpPr>
              <a:spLocks/>
            </p:cNvSpPr>
            <p:nvPr/>
          </p:nvSpPr>
          <p:spPr bwMode="auto">
            <a:xfrm>
              <a:off x="3034175" y="1879145"/>
              <a:ext cx="73659" cy="98211"/>
            </a:xfrm>
            <a:custGeom>
              <a:avLst/>
              <a:gdLst>
                <a:gd name="T0" fmla="*/ 0 w 51"/>
                <a:gd name="T1" fmla="*/ 0 h 68"/>
                <a:gd name="T2" fmla="*/ 26 w 51"/>
                <a:gd name="T3" fmla="*/ 26 h 68"/>
                <a:gd name="T4" fmla="*/ 51 w 51"/>
                <a:gd name="T5" fmla="*/ 0 h 68"/>
                <a:gd name="T6" fmla="*/ 26 w 51"/>
                <a:gd name="T7" fmla="*/ 68 h 68"/>
                <a:gd name="T8" fmla="*/ 0 w 5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1" name="Line 1122"/>
            <p:cNvSpPr>
              <a:spLocks noChangeShapeType="1"/>
            </p:cNvSpPr>
            <p:nvPr/>
          </p:nvSpPr>
          <p:spPr bwMode="auto">
            <a:xfrm>
              <a:off x="3071726" y="1837261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2" name="Freeform 1123"/>
            <p:cNvSpPr>
              <a:spLocks/>
            </p:cNvSpPr>
            <p:nvPr/>
          </p:nvSpPr>
          <p:spPr bwMode="auto">
            <a:xfrm>
              <a:off x="1946627" y="2904588"/>
              <a:ext cx="73659" cy="99656"/>
            </a:xfrm>
            <a:custGeom>
              <a:avLst/>
              <a:gdLst>
                <a:gd name="T0" fmla="*/ 0 w 51"/>
                <a:gd name="T1" fmla="*/ 0 h 69"/>
                <a:gd name="T2" fmla="*/ 25 w 51"/>
                <a:gd name="T3" fmla="*/ 26 h 69"/>
                <a:gd name="T4" fmla="*/ 51 w 51"/>
                <a:gd name="T5" fmla="*/ 0 h 69"/>
                <a:gd name="T6" fmla="*/ 25 w 51"/>
                <a:gd name="T7" fmla="*/ 69 h 69"/>
                <a:gd name="T8" fmla="*/ 0 w 5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3" name="Line 1124"/>
            <p:cNvSpPr>
              <a:spLocks noChangeShapeType="1"/>
            </p:cNvSpPr>
            <p:nvPr/>
          </p:nvSpPr>
          <p:spPr bwMode="auto">
            <a:xfrm>
              <a:off x="1982735" y="2861260"/>
              <a:ext cx="0" cy="8376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4" name="Freeform 1125"/>
            <p:cNvSpPr>
              <a:spLocks/>
            </p:cNvSpPr>
            <p:nvPr/>
          </p:nvSpPr>
          <p:spPr bwMode="auto">
            <a:xfrm>
              <a:off x="2730875" y="3215110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5" name="Line 1126"/>
            <p:cNvSpPr>
              <a:spLocks noChangeShapeType="1"/>
            </p:cNvSpPr>
            <p:nvPr/>
          </p:nvSpPr>
          <p:spPr bwMode="auto">
            <a:xfrm>
              <a:off x="2693324" y="327432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6" name="Freeform 1127"/>
            <p:cNvSpPr>
              <a:spLocks/>
            </p:cNvSpPr>
            <p:nvPr/>
          </p:nvSpPr>
          <p:spPr bwMode="auto">
            <a:xfrm>
              <a:off x="3009622" y="3069237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7" name="Freeform 1128"/>
            <p:cNvSpPr>
              <a:spLocks/>
            </p:cNvSpPr>
            <p:nvPr/>
          </p:nvSpPr>
          <p:spPr bwMode="auto">
            <a:xfrm>
              <a:off x="3009622" y="3069237"/>
              <a:ext cx="38996" cy="62105"/>
            </a:xfrm>
            <a:custGeom>
              <a:avLst/>
              <a:gdLst>
                <a:gd name="T0" fmla="*/ 26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2 w 27"/>
                <a:gd name="T7" fmla="*/ 43 h 43"/>
                <a:gd name="T8" fmla="*/ 0 w 27"/>
                <a:gd name="T9" fmla="*/ 43 h 43"/>
                <a:gd name="T10" fmla="*/ 0 w 27"/>
                <a:gd name="T11" fmla="*/ 41 h 43"/>
                <a:gd name="T12" fmla="*/ 26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8" name="Freeform 1129"/>
            <p:cNvSpPr>
              <a:spLocks/>
            </p:cNvSpPr>
            <p:nvPr/>
          </p:nvSpPr>
          <p:spPr bwMode="auto">
            <a:xfrm>
              <a:off x="3047173" y="3069237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9" name="Line 1130"/>
            <p:cNvSpPr>
              <a:spLocks noChangeShapeType="1"/>
            </p:cNvSpPr>
            <p:nvPr/>
          </p:nvSpPr>
          <p:spPr bwMode="auto">
            <a:xfrm>
              <a:off x="3009622" y="312989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0" name="Freeform 1131"/>
            <p:cNvSpPr>
              <a:spLocks/>
            </p:cNvSpPr>
            <p:nvPr/>
          </p:nvSpPr>
          <p:spPr bwMode="auto">
            <a:xfrm>
              <a:off x="3727432" y="3063460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1" name="Freeform 1132"/>
            <p:cNvSpPr>
              <a:spLocks/>
            </p:cNvSpPr>
            <p:nvPr/>
          </p:nvSpPr>
          <p:spPr bwMode="auto">
            <a:xfrm>
              <a:off x="3727432" y="3063460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2" name="Freeform 1133"/>
            <p:cNvSpPr>
              <a:spLocks/>
            </p:cNvSpPr>
            <p:nvPr/>
          </p:nvSpPr>
          <p:spPr bwMode="auto">
            <a:xfrm>
              <a:off x="3763539" y="3063460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2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3" name="Line 1134"/>
            <p:cNvSpPr>
              <a:spLocks noChangeShapeType="1"/>
            </p:cNvSpPr>
            <p:nvPr/>
          </p:nvSpPr>
          <p:spPr bwMode="auto">
            <a:xfrm>
              <a:off x="3727432" y="3124120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4" name="Freeform 1135"/>
            <p:cNvSpPr>
              <a:spLocks/>
            </p:cNvSpPr>
            <p:nvPr/>
          </p:nvSpPr>
          <p:spPr bwMode="auto">
            <a:xfrm>
              <a:off x="3897858" y="3017242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5" name="Freeform 1136"/>
            <p:cNvSpPr>
              <a:spLocks/>
            </p:cNvSpPr>
            <p:nvPr/>
          </p:nvSpPr>
          <p:spPr bwMode="auto">
            <a:xfrm>
              <a:off x="3897858" y="3017242"/>
              <a:ext cx="40440" cy="62105"/>
            </a:xfrm>
            <a:custGeom>
              <a:avLst/>
              <a:gdLst>
                <a:gd name="T0" fmla="*/ 26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2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6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6" name="Freeform 1137"/>
            <p:cNvSpPr>
              <a:spLocks/>
            </p:cNvSpPr>
            <p:nvPr/>
          </p:nvSpPr>
          <p:spPr bwMode="auto">
            <a:xfrm>
              <a:off x="3935409" y="301724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7" name="Line 1138"/>
            <p:cNvSpPr>
              <a:spLocks noChangeShapeType="1"/>
            </p:cNvSpPr>
            <p:nvPr/>
          </p:nvSpPr>
          <p:spPr bwMode="auto">
            <a:xfrm>
              <a:off x="3897858" y="3076459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8" name="Freeform 1139"/>
            <p:cNvSpPr>
              <a:spLocks/>
            </p:cNvSpPr>
            <p:nvPr/>
          </p:nvSpPr>
          <p:spPr bwMode="auto">
            <a:xfrm>
              <a:off x="4286370" y="2747161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9" name="Freeform 1140"/>
            <p:cNvSpPr>
              <a:spLocks/>
            </p:cNvSpPr>
            <p:nvPr/>
          </p:nvSpPr>
          <p:spPr bwMode="auto">
            <a:xfrm>
              <a:off x="4286370" y="2747161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0" name="Freeform 1141"/>
            <p:cNvSpPr>
              <a:spLocks/>
            </p:cNvSpPr>
            <p:nvPr/>
          </p:nvSpPr>
          <p:spPr bwMode="auto">
            <a:xfrm>
              <a:off x="4322478" y="2747161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6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1" name="Line 1142"/>
            <p:cNvSpPr>
              <a:spLocks noChangeShapeType="1"/>
            </p:cNvSpPr>
            <p:nvPr/>
          </p:nvSpPr>
          <p:spPr bwMode="auto">
            <a:xfrm>
              <a:off x="4286370" y="2807821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2" name="Freeform 1143"/>
            <p:cNvSpPr>
              <a:spLocks/>
            </p:cNvSpPr>
            <p:nvPr/>
          </p:nvSpPr>
          <p:spPr bwMode="auto">
            <a:xfrm>
              <a:off x="4979627" y="2371647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3" name="Freeform 1144"/>
            <p:cNvSpPr>
              <a:spLocks/>
            </p:cNvSpPr>
            <p:nvPr/>
          </p:nvSpPr>
          <p:spPr bwMode="auto">
            <a:xfrm>
              <a:off x="4979627" y="2371647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1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4" name="Freeform 1145"/>
            <p:cNvSpPr>
              <a:spLocks/>
            </p:cNvSpPr>
            <p:nvPr/>
          </p:nvSpPr>
          <p:spPr bwMode="auto">
            <a:xfrm>
              <a:off x="5015735" y="2371647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1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5" name="Line 1146"/>
            <p:cNvSpPr>
              <a:spLocks noChangeShapeType="1"/>
            </p:cNvSpPr>
            <p:nvPr/>
          </p:nvSpPr>
          <p:spPr bwMode="auto">
            <a:xfrm>
              <a:off x="4979627" y="2430862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6" name="Freeform 1147"/>
            <p:cNvSpPr>
              <a:spLocks/>
            </p:cNvSpPr>
            <p:nvPr/>
          </p:nvSpPr>
          <p:spPr bwMode="auto">
            <a:xfrm>
              <a:off x="5407136" y="2602733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7" name="Freeform 1148"/>
            <p:cNvSpPr>
              <a:spLocks/>
            </p:cNvSpPr>
            <p:nvPr/>
          </p:nvSpPr>
          <p:spPr bwMode="auto">
            <a:xfrm>
              <a:off x="5407136" y="2602733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8" name="Freeform 1149"/>
            <p:cNvSpPr>
              <a:spLocks/>
            </p:cNvSpPr>
            <p:nvPr/>
          </p:nvSpPr>
          <p:spPr bwMode="auto">
            <a:xfrm>
              <a:off x="5443244" y="2602733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9" name="Line 1150"/>
            <p:cNvSpPr>
              <a:spLocks noChangeShapeType="1"/>
            </p:cNvSpPr>
            <p:nvPr/>
          </p:nvSpPr>
          <p:spPr bwMode="auto">
            <a:xfrm>
              <a:off x="5407136" y="2661948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0" name="Freeform 1151"/>
            <p:cNvSpPr>
              <a:spLocks/>
            </p:cNvSpPr>
            <p:nvPr/>
          </p:nvSpPr>
          <p:spPr bwMode="auto">
            <a:xfrm>
              <a:off x="935628" y="3596402"/>
              <a:ext cx="75103" cy="59216"/>
            </a:xfrm>
            <a:custGeom>
              <a:avLst/>
              <a:gdLst>
                <a:gd name="T0" fmla="*/ 27 w 52"/>
                <a:gd name="T1" fmla="*/ 0 h 41"/>
                <a:gd name="T2" fmla="*/ 52 w 52"/>
                <a:gd name="T3" fmla="*/ 41 h 41"/>
                <a:gd name="T4" fmla="*/ 0 w 52"/>
                <a:gd name="T5" fmla="*/ 41 h 41"/>
                <a:gd name="T6" fmla="*/ 27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1" name="Freeform 1152"/>
            <p:cNvSpPr>
              <a:spLocks/>
            </p:cNvSpPr>
            <p:nvPr/>
          </p:nvSpPr>
          <p:spPr bwMode="auto">
            <a:xfrm>
              <a:off x="935628" y="3596402"/>
              <a:ext cx="40440" cy="62105"/>
            </a:xfrm>
            <a:custGeom>
              <a:avLst/>
              <a:gdLst>
                <a:gd name="T0" fmla="*/ 27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3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7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2" name="Freeform 1153"/>
            <p:cNvSpPr>
              <a:spLocks/>
            </p:cNvSpPr>
            <p:nvPr/>
          </p:nvSpPr>
          <p:spPr bwMode="auto">
            <a:xfrm>
              <a:off x="974624" y="359640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3" name="Line 1154"/>
            <p:cNvSpPr>
              <a:spLocks noChangeShapeType="1"/>
            </p:cNvSpPr>
            <p:nvPr/>
          </p:nvSpPr>
          <p:spPr bwMode="auto">
            <a:xfrm>
              <a:off x="935628" y="3657062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4" name="Freeform 1155"/>
            <p:cNvSpPr>
              <a:spLocks/>
            </p:cNvSpPr>
            <p:nvPr/>
          </p:nvSpPr>
          <p:spPr bwMode="auto">
            <a:xfrm>
              <a:off x="1188378" y="3505411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5" name="Freeform 1156"/>
            <p:cNvSpPr>
              <a:spLocks/>
            </p:cNvSpPr>
            <p:nvPr/>
          </p:nvSpPr>
          <p:spPr bwMode="auto">
            <a:xfrm>
              <a:off x="1188378" y="3505411"/>
              <a:ext cx="37551" cy="59216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0 h 41"/>
                <a:gd name="T4" fmla="*/ 26 w 26"/>
                <a:gd name="T5" fmla="*/ 0 h 41"/>
                <a:gd name="T6" fmla="*/ 2 w 26"/>
                <a:gd name="T7" fmla="*/ 41 h 41"/>
                <a:gd name="T8" fmla="*/ 0 w 26"/>
                <a:gd name="T9" fmla="*/ 41 h 41"/>
                <a:gd name="T10" fmla="*/ 0 w 26"/>
                <a:gd name="T11" fmla="*/ 40 h 41"/>
                <a:gd name="T12" fmla="*/ 26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6" name="Freeform 1157"/>
            <p:cNvSpPr>
              <a:spLocks/>
            </p:cNvSpPr>
            <p:nvPr/>
          </p:nvSpPr>
          <p:spPr bwMode="auto">
            <a:xfrm>
              <a:off x="1225929" y="3505411"/>
              <a:ext cx="37551" cy="59216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6 w 26"/>
                <a:gd name="T5" fmla="*/ 40 h 41"/>
                <a:gd name="T6" fmla="*/ 26 w 26"/>
                <a:gd name="T7" fmla="*/ 41 h 41"/>
                <a:gd name="T8" fmla="*/ 25 w 26"/>
                <a:gd name="T9" fmla="*/ 41 h 41"/>
                <a:gd name="T10" fmla="*/ 0 w 26"/>
                <a:gd name="T11" fmla="*/ 0 h 41"/>
                <a:gd name="T12" fmla="*/ 0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7" name="Line 1158"/>
            <p:cNvSpPr>
              <a:spLocks noChangeShapeType="1"/>
            </p:cNvSpPr>
            <p:nvPr/>
          </p:nvSpPr>
          <p:spPr bwMode="auto">
            <a:xfrm>
              <a:off x="1188378" y="356462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8" name="Freeform 1159"/>
            <p:cNvSpPr>
              <a:spLocks/>
            </p:cNvSpPr>
            <p:nvPr/>
          </p:nvSpPr>
          <p:spPr bwMode="auto">
            <a:xfrm>
              <a:off x="3897858" y="1986022"/>
              <a:ext cx="72214" cy="99656"/>
            </a:xfrm>
            <a:custGeom>
              <a:avLst/>
              <a:gdLst>
                <a:gd name="T0" fmla="*/ 0 w 50"/>
                <a:gd name="T1" fmla="*/ 0 h 69"/>
                <a:gd name="T2" fmla="*/ 25 w 50"/>
                <a:gd name="T3" fmla="*/ 26 h 69"/>
                <a:gd name="T4" fmla="*/ 50 w 50"/>
                <a:gd name="T5" fmla="*/ 0 h 69"/>
                <a:gd name="T6" fmla="*/ 25 w 50"/>
                <a:gd name="T7" fmla="*/ 69 h 69"/>
                <a:gd name="T8" fmla="*/ 0 w 50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9" name="Line 1160"/>
            <p:cNvSpPr>
              <a:spLocks noChangeShapeType="1"/>
            </p:cNvSpPr>
            <p:nvPr/>
          </p:nvSpPr>
          <p:spPr bwMode="auto">
            <a:xfrm>
              <a:off x="3933965" y="19426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0" name="Freeform 1161"/>
            <p:cNvSpPr>
              <a:spLocks/>
            </p:cNvSpPr>
            <p:nvPr/>
          </p:nvSpPr>
          <p:spPr bwMode="auto">
            <a:xfrm>
              <a:off x="3626332" y="2510298"/>
              <a:ext cx="75103" cy="99656"/>
            </a:xfrm>
            <a:custGeom>
              <a:avLst/>
              <a:gdLst>
                <a:gd name="T0" fmla="*/ 0 w 52"/>
                <a:gd name="T1" fmla="*/ 0 h 69"/>
                <a:gd name="T2" fmla="*/ 27 w 52"/>
                <a:gd name="T3" fmla="*/ 25 h 69"/>
                <a:gd name="T4" fmla="*/ 52 w 52"/>
                <a:gd name="T5" fmla="*/ 0 h 69"/>
                <a:gd name="T6" fmla="*/ 27 w 52"/>
                <a:gd name="T7" fmla="*/ 69 h 69"/>
                <a:gd name="T8" fmla="*/ 0 w 5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1" name="Line 1162"/>
            <p:cNvSpPr>
              <a:spLocks noChangeShapeType="1"/>
            </p:cNvSpPr>
            <p:nvPr/>
          </p:nvSpPr>
          <p:spPr bwMode="auto">
            <a:xfrm>
              <a:off x="3665327" y="2466970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2" name="Freeform 1163"/>
            <p:cNvSpPr>
              <a:spLocks/>
            </p:cNvSpPr>
            <p:nvPr/>
          </p:nvSpPr>
          <p:spPr bwMode="auto">
            <a:xfrm>
              <a:off x="3686992" y="2446750"/>
              <a:ext cx="56328" cy="56328"/>
            </a:xfrm>
            <a:custGeom>
              <a:avLst/>
              <a:gdLst>
                <a:gd name="T0" fmla="*/ 20 w 39"/>
                <a:gd name="T1" fmla="*/ 0 h 39"/>
                <a:gd name="T2" fmla="*/ 23 w 39"/>
                <a:gd name="T3" fmla="*/ 0 h 39"/>
                <a:gd name="T4" fmla="*/ 26 w 39"/>
                <a:gd name="T5" fmla="*/ 2 h 39"/>
                <a:gd name="T6" fmla="*/ 28 w 39"/>
                <a:gd name="T7" fmla="*/ 2 h 39"/>
                <a:gd name="T8" fmla="*/ 31 w 39"/>
                <a:gd name="T9" fmla="*/ 4 h 39"/>
                <a:gd name="T10" fmla="*/ 34 w 39"/>
                <a:gd name="T11" fmla="*/ 5 h 39"/>
                <a:gd name="T12" fmla="*/ 35 w 39"/>
                <a:gd name="T13" fmla="*/ 7 h 39"/>
                <a:gd name="T14" fmla="*/ 37 w 39"/>
                <a:gd name="T15" fmla="*/ 11 h 39"/>
                <a:gd name="T16" fmla="*/ 38 w 39"/>
                <a:gd name="T17" fmla="*/ 12 h 39"/>
                <a:gd name="T18" fmla="*/ 39 w 39"/>
                <a:gd name="T19" fmla="*/ 16 h 39"/>
                <a:gd name="T20" fmla="*/ 39 w 39"/>
                <a:gd name="T21" fmla="*/ 19 h 39"/>
                <a:gd name="T22" fmla="*/ 38 w 39"/>
                <a:gd name="T23" fmla="*/ 23 h 39"/>
                <a:gd name="T24" fmla="*/ 38 w 39"/>
                <a:gd name="T25" fmla="*/ 27 h 39"/>
                <a:gd name="T26" fmla="*/ 37 w 39"/>
                <a:gd name="T27" fmla="*/ 29 h 39"/>
                <a:gd name="T28" fmla="*/ 34 w 39"/>
                <a:gd name="T29" fmla="*/ 32 h 39"/>
                <a:gd name="T30" fmla="*/ 34 w 39"/>
                <a:gd name="T31" fmla="*/ 34 h 39"/>
                <a:gd name="T32" fmla="*/ 31 w 39"/>
                <a:gd name="T33" fmla="*/ 35 h 39"/>
                <a:gd name="T34" fmla="*/ 29 w 39"/>
                <a:gd name="T35" fmla="*/ 37 h 39"/>
                <a:gd name="T36" fmla="*/ 26 w 39"/>
                <a:gd name="T37" fmla="*/ 38 h 39"/>
                <a:gd name="T38" fmla="*/ 19 w 39"/>
                <a:gd name="T39" fmla="*/ 39 h 39"/>
                <a:gd name="T40" fmla="*/ 15 w 39"/>
                <a:gd name="T41" fmla="*/ 38 h 39"/>
                <a:gd name="T42" fmla="*/ 12 w 39"/>
                <a:gd name="T43" fmla="*/ 38 h 39"/>
                <a:gd name="T44" fmla="*/ 9 w 39"/>
                <a:gd name="T45" fmla="*/ 36 h 39"/>
                <a:gd name="T46" fmla="*/ 5 w 39"/>
                <a:gd name="T47" fmla="*/ 34 h 39"/>
                <a:gd name="T48" fmla="*/ 5 w 39"/>
                <a:gd name="T49" fmla="*/ 34 h 39"/>
                <a:gd name="T50" fmla="*/ 3 w 39"/>
                <a:gd name="T51" fmla="*/ 31 h 39"/>
                <a:gd name="T52" fmla="*/ 2 w 39"/>
                <a:gd name="T53" fmla="*/ 29 h 39"/>
                <a:gd name="T54" fmla="*/ 1 w 39"/>
                <a:gd name="T55" fmla="*/ 28 h 39"/>
                <a:gd name="T56" fmla="*/ 0 w 39"/>
                <a:gd name="T57" fmla="*/ 23 h 39"/>
                <a:gd name="T58" fmla="*/ 0 w 39"/>
                <a:gd name="T59" fmla="*/ 20 h 39"/>
                <a:gd name="T60" fmla="*/ 0 w 39"/>
                <a:gd name="T61" fmla="*/ 15 h 39"/>
                <a:gd name="T62" fmla="*/ 1 w 39"/>
                <a:gd name="T63" fmla="*/ 13 h 39"/>
                <a:gd name="T64" fmla="*/ 2 w 39"/>
                <a:gd name="T65" fmla="*/ 10 h 39"/>
                <a:gd name="T66" fmla="*/ 4 w 39"/>
                <a:gd name="T67" fmla="*/ 6 h 39"/>
                <a:gd name="T68" fmla="*/ 5 w 39"/>
                <a:gd name="T69" fmla="*/ 5 h 39"/>
                <a:gd name="T70" fmla="*/ 10 w 39"/>
                <a:gd name="T71" fmla="*/ 2 h 39"/>
                <a:gd name="T72" fmla="*/ 11 w 39"/>
                <a:gd name="T73" fmla="*/ 2 h 39"/>
                <a:gd name="T74" fmla="*/ 15 w 39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3" name="Line 1164"/>
            <p:cNvSpPr>
              <a:spLocks noChangeShapeType="1"/>
            </p:cNvSpPr>
            <p:nvPr/>
          </p:nvSpPr>
          <p:spPr bwMode="auto">
            <a:xfrm>
              <a:off x="3743319" y="24756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4" name="Line 1165"/>
            <p:cNvSpPr>
              <a:spLocks noChangeShapeType="1"/>
            </p:cNvSpPr>
            <p:nvPr/>
          </p:nvSpPr>
          <p:spPr bwMode="auto">
            <a:xfrm flipH="1">
              <a:off x="3741875" y="24756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5" name="Line 1166"/>
            <p:cNvSpPr>
              <a:spLocks noChangeShapeType="1"/>
            </p:cNvSpPr>
            <p:nvPr/>
          </p:nvSpPr>
          <p:spPr bwMode="auto">
            <a:xfrm>
              <a:off x="3741875" y="247707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6" name="Line 1167"/>
            <p:cNvSpPr>
              <a:spLocks noChangeShapeType="1"/>
            </p:cNvSpPr>
            <p:nvPr/>
          </p:nvSpPr>
          <p:spPr bwMode="auto">
            <a:xfrm>
              <a:off x="3741875" y="2479968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7" name="Line 1168"/>
            <p:cNvSpPr>
              <a:spLocks noChangeShapeType="1"/>
            </p:cNvSpPr>
            <p:nvPr/>
          </p:nvSpPr>
          <p:spPr bwMode="auto">
            <a:xfrm>
              <a:off x="3741875" y="248430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8" name="Line 1169"/>
            <p:cNvSpPr>
              <a:spLocks noChangeShapeType="1"/>
            </p:cNvSpPr>
            <p:nvPr/>
          </p:nvSpPr>
          <p:spPr bwMode="auto">
            <a:xfrm flipH="1">
              <a:off x="3740430" y="24843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9" name="Line 1170"/>
            <p:cNvSpPr>
              <a:spLocks noChangeShapeType="1"/>
            </p:cNvSpPr>
            <p:nvPr/>
          </p:nvSpPr>
          <p:spPr bwMode="auto">
            <a:xfrm>
              <a:off x="3740430" y="24857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0" name="Line 1171"/>
            <p:cNvSpPr>
              <a:spLocks noChangeShapeType="1"/>
            </p:cNvSpPr>
            <p:nvPr/>
          </p:nvSpPr>
          <p:spPr bwMode="auto">
            <a:xfrm flipH="1">
              <a:off x="3738986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1" name="Line 1172"/>
            <p:cNvSpPr>
              <a:spLocks noChangeShapeType="1"/>
            </p:cNvSpPr>
            <p:nvPr/>
          </p:nvSpPr>
          <p:spPr bwMode="auto">
            <a:xfrm flipH="1">
              <a:off x="3737542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2" name="Line 1173"/>
            <p:cNvSpPr>
              <a:spLocks noChangeShapeType="1"/>
            </p:cNvSpPr>
            <p:nvPr/>
          </p:nvSpPr>
          <p:spPr bwMode="auto">
            <a:xfrm flipH="1">
              <a:off x="3736098" y="249152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3" name="Line 1174"/>
            <p:cNvSpPr>
              <a:spLocks noChangeShapeType="1"/>
            </p:cNvSpPr>
            <p:nvPr/>
          </p:nvSpPr>
          <p:spPr bwMode="auto">
            <a:xfrm>
              <a:off x="3736098" y="249296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4" name="Line 1175"/>
            <p:cNvSpPr>
              <a:spLocks noChangeShapeType="1"/>
            </p:cNvSpPr>
            <p:nvPr/>
          </p:nvSpPr>
          <p:spPr bwMode="auto">
            <a:xfrm>
              <a:off x="3736098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5" name="Line 1176"/>
            <p:cNvSpPr>
              <a:spLocks noChangeShapeType="1"/>
            </p:cNvSpPr>
            <p:nvPr/>
          </p:nvSpPr>
          <p:spPr bwMode="auto">
            <a:xfrm>
              <a:off x="3736098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6" name="Line 1177"/>
            <p:cNvSpPr>
              <a:spLocks noChangeShapeType="1"/>
            </p:cNvSpPr>
            <p:nvPr/>
          </p:nvSpPr>
          <p:spPr bwMode="auto">
            <a:xfrm flipH="1">
              <a:off x="3731765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7" name="Line 1178"/>
            <p:cNvSpPr>
              <a:spLocks noChangeShapeType="1"/>
            </p:cNvSpPr>
            <p:nvPr/>
          </p:nvSpPr>
          <p:spPr bwMode="auto">
            <a:xfrm flipH="1">
              <a:off x="3730321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8" name="Line 1179"/>
            <p:cNvSpPr>
              <a:spLocks noChangeShapeType="1"/>
            </p:cNvSpPr>
            <p:nvPr/>
          </p:nvSpPr>
          <p:spPr bwMode="auto">
            <a:xfrm flipH="1">
              <a:off x="3728876" y="249874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9" name="Line 1180"/>
            <p:cNvSpPr>
              <a:spLocks noChangeShapeType="1"/>
            </p:cNvSpPr>
            <p:nvPr/>
          </p:nvSpPr>
          <p:spPr bwMode="auto">
            <a:xfrm flipH="1">
              <a:off x="3727432" y="249874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0" name="Line 1181"/>
            <p:cNvSpPr>
              <a:spLocks noChangeShapeType="1"/>
            </p:cNvSpPr>
            <p:nvPr/>
          </p:nvSpPr>
          <p:spPr bwMode="auto">
            <a:xfrm>
              <a:off x="3727432" y="25001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1" name="Line 1182"/>
            <p:cNvSpPr>
              <a:spLocks noChangeShapeType="1"/>
            </p:cNvSpPr>
            <p:nvPr/>
          </p:nvSpPr>
          <p:spPr bwMode="auto">
            <a:xfrm flipH="1">
              <a:off x="3724544" y="250018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2" name="Line 1183"/>
            <p:cNvSpPr>
              <a:spLocks noChangeShapeType="1"/>
            </p:cNvSpPr>
            <p:nvPr/>
          </p:nvSpPr>
          <p:spPr bwMode="auto">
            <a:xfrm flipH="1">
              <a:off x="3720210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3" name="Line 1184"/>
            <p:cNvSpPr>
              <a:spLocks noChangeShapeType="1"/>
            </p:cNvSpPr>
            <p:nvPr/>
          </p:nvSpPr>
          <p:spPr bwMode="auto">
            <a:xfrm flipH="1">
              <a:off x="3714433" y="2501633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4" name="Line 1185"/>
            <p:cNvSpPr>
              <a:spLocks noChangeShapeType="1"/>
            </p:cNvSpPr>
            <p:nvPr/>
          </p:nvSpPr>
          <p:spPr bwMode="auto">
            <a:xfrm flipH="1">
              <a:off x="3712989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5" name="Line 1186"/>
            <p:cNvSpPr>
              <a:spLocks noChangeShapeType="1"/>
            </p:cNvSpPr>
            <p:nvPr/>
          </p:nvSpPr>
          <p:spPr bwMode="auto">
            <a:xfrm flipH="1">
              <a:off x="3708656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6" name="Line 1187"/>
            <p:cNvSpPr>
              <a:spLocks noChangeShapeType="1"/>
            </p:cNvSpPr>
            <p:nvPr/>
          </p:nvSpPr>
          <p:spPr bwMode="auto">
            <a:xfrm flipH="1">
              <a:off x="3705767" y="25016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7" name="Line 1188"/>
            <p:cNvSpPr>
              <a:spLocks noChangeShapeType="1"/>
            </p:cNvSpPr>
            <p:nvPr/>
          </p:nvSpPr>
          <p:spPr bwMode="auto">
            <a:xfrm flipH="1">
              <a:off x="3704324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8" name="Line 1189"/>
            <p:cNvSpPr>
              <a:spLocks noChangeShapeType="1"/>
            </p:cNvSpPr>
            <p:nvPr/>
          </p:nvSpPr>
          <p:spPr bwMode="auto">
            <a:xfrm flipV="1">
              <a:off x="3704324" y="250018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9" name="Line 1190"/>
            <p:cNvSpPr>
              <a:spLocks noChangeShapeType="1"/>
            </p:cNvSpPr>
            <p:nvPr/>
          </p:nvSpPr>
          <p:spPr bwMode="auto">
            <a:xfrm flipH="1">
              <a:off x="3702879" y="250018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0" name="Line 1191"/>
            <p:cNvSpPr>
              <a:spLocks noChangeShapeType="1"/>
            </p:cNvSpPr>
            <p:nvPr/>
          </p:nvSpPr>
          <p:spPr bwMode="auto">
            <a:xfrm flipH="1" flipV="1">
              <a:off x="3699990" y="249874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1" name="Line 1192"/>
            <p:cNvSpPr>
              <a:spLocks noChangeShapeType="1"/>
            </p:cNvSpPr>
            <p:nvPr/>
          </p:nvSpPr>
          <p:spPr bwMode="auto">
            <a:xfrm flipH="1" flipV="1">
              <a:off x="3698546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2" name="Line 1193"/>
            <p:cNvSpPr>
              <a:spLocks noChangeShapeType="1"/>
            </p:cNvSpPr>
            <p:nvPr/>
          </p:nvSpPr>
          <p:spPr bwMode="auto">
            <a:xfrm flipH="1" flipV="1">
              <a:off x="3694213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3" name="Line 1194"/>
            <p:cNvSpPr>
              <a:spLocks noChangeShapeType="1"/>
            </p:cNvSpPr>
            <p:nvPr/>
          </p:nvSpPr>
          <p:spPr bwMode="auto">
            <a:xfrm>
              <a:off x="3694213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4" name="Line 1195"/>
            <p:cNvSpPr>
              <a:spLocks noChangeShapeType="1"/>
            </p:cNvSpPr>
            <p:nvPr/>
          </p:nvSpPr>
          <p:spPr bwMode="auto">
            <a:xfrm flipV="1">
              <a:off x="3694213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5" name="Line 1196"/>
            <p:cNvSpPr>
              <a:spLocks noChangeShapeType="1"/>
            </p:cNvSpPr>
            <p:nvPr/>
          </p:nvSpPr>
          <p:spPr bwMode="auto">
            <a:xfrm flipH="1">
              <a:off x="3692769" y="24929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6" name="Line 1197"/>
            <p:cNvSpPr>
              <a:spLocks noChangeShapeType="1"/>
            </p:cNvSpPr>
            <p:nvPr/>
          </p:nvSpPr>
          <p:spPr bwMode="auto">
            <a:xfrm flipV="1">
              <a:off x="3692769" y="2491522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7" name="Line 1198"/>
            <p:cNvSpPr>
              <a:spLocks noChangeShapeType="1"/>
            </p:cNvSpPr>
            <p:nvPr/>
          </p:nvSpPr>
          <p:spPr bwMode="auto">
            <a:xfrm flipH="1" flipV="1">
              <a:off x="3691325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8" name="Line 1199"/>
            <p:cNvSpPr>
              <a:spLocks noChangeShapeType="1"/>
            </p:cNvSpPr>
            <p:nvPr/>
          </p:nvSpPr>
          <p:spPr bwMode="auto">
            <a:xfrm flipH="1" flipV="1">
              <a:off x="3689881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9" name="Line 1200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0" name="Line 1201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1" name="Line 1202"/>
            <p:cNvSpPr>
              <a:spLocks noChangeShapeType="1"/>
            </p:cNvSpPr>
            <p:nvPr/>
          </p:nvSpPr>
          <p:spPr bwMode="auto">
            <a:xfrm flipH="1" flipV="1">
              <a:off x="3688436" y="248430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2" name="Line 1203"/>
            <p:cNvSpPr>
              <a:spLocks noChangeShapeType="1"/>
            </p:cNvSpPr>
            <p:nvPr/>
          </p:nvSpPr>
          <p:spPr bwMode="auto">
            <a:xfrm flipH="1" flipV="1">
              <a:off x="3686992" y="247996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3" name="Line 1204"/>
            <p:cNvSpPr>
              <a:spLocks noChangeShapeType="1"/>
            </p:cNvSpPr>
            <p:nvPr/>
          </p:nvSpPr>
          <p:spPr bwMode="auto">
            <a:xfrm flipV="1">
              <a:off x="3686992" y="2474191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4" name="Line 1205"/>
            <p:cNvSpPr>
              <a:spLocks noChangeShapeType="1"/>
            </p:cNvSpPr>
            <p:nvPr/>
          </p:nvSpPr>
          <p:spPr bwMode="auto">
            <a:xfrm flipV="1">
              <a:off x="3686992" y="24727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5" name="Line 1206"/>
            <p:cNvSpPr>
              <a:spLocks noChangeShapeType="1"/>
            </p:cNvSpPr>
            <p:nvPr/>
          </p:nvSpPr>
          <p:spPr bwMode="auto">
            <a:xfrm flipV="1">
              <a:off x="3688436" y="246985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6" name="Line 1207"/>
            <p:cNvSpPr>
              <a:spLocks noChangeShapeType="1"/>
            </p:cNvSpPr>
            <p:nvPr/>
          </p:nvSpPr>
          <p:spPr bwMode="auto">
            <a:xfrm flipV="1">
              <a:off x="3688436" y="246841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7" name="Line 1208"/>
            <p:cNvSpPr>
              <a:spLocks noChangeShapeType="1"/>
            </p:cNvSpPr>
            <p:nvPr/>
          </p:nvSpPr>
          <p:spPr bwMode="auto">
            <a:xfrm flipV="1">
              <a:off x="3688436" y="24669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8" name="Line 1209"/>
            <p:cNvSpPr>
              <a:spLocks noChangeShapeType="1"/>
            </p:cNvSpPr>
            <p:nvPr/>
          </p:nvSpPr>
          <p:spPr bwMode="auto">
            <a:xfrm>
              <a:off x="3688436" y="24669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9" name="Line 1210"/>
            <p:cNvSpPr>
              <a:spLocks noChangeShapeType="1"/>
            </p:cNvSpPr>
            <p:nvPr/>
          </p:nvSpPr>
          <p:spPr bwMode="auto">
            <a:xfrm flipV="1">
              <a:off x="3688436" y="246408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0" name="Line 1212"/>
            <p:cNvSpPr>
              <a:spLocks noChangeShapeType="1"/>
            </p:cNvSpPr>
            <p:nvPr/>
          </p:nvSpPr>
          <p:spPr bwMode="auto">
            <a:xfrm flipV="1">
              <a:off x="3689881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1" name="Line 1213"/>
            <p:cNvSpPr>
              <a:spLocks noChangeShapeType="1"/>
            </p:cNvSpPr>
            <p:nvPr/>
          </p:nvSpPr>
          <p:spPr bwMode="auto">
            <a:xfrm flipV="1">
              <a:off x="3691325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2" name="Line 1214"/>
            <p:cNvSpPr>
              <a:spLocks noChangeShapeType="1"/>
            </p:cNvSpPr>
            <p:nvPr/>
          </p:nvSpPr>
          <p:spPr bwMode="auto">
            <a:xfrm flipV="1">
              <a:off x="3692769" y="24568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3" name="Line 1215"/>
            <p:cNvSpPr>
              <a:spLocks noChangeShapeType="1"/>
            </p:cNvSpPr>
            <p:nvPr/>
          </p:nvSpPr>
          <p:spPr bwMode="auto">
            <a:xfrm flipV="1">
              <a:off x="3692769" y="24554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4" name="Line 1216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5" name="Line 1217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6" name="Line 1218"/>
            <p:cNvSpPr>
              <a:spLocks noChangeShapeType="1"/>
            </p:cNvSpPr>
            <p:nvPr/>
          </p:nvSpPr>
          <p:spPr bwMode="auto">
            <a:xfrm flipV="1">
              <a:off x="3694214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7" name="Line 1219"/>
            <p:cNvSpPr>
              <a:spLocks noChangeShapeType="1"/>
            </p:cNvSpPr>
            <p:nvPr/>
          </p:nvSpPr>
          <p:spPr bwMode="auto">
            <a:xfrm flipV="1">
              <a:off x="3698546" y="24525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8" name="Line 1220"/>
            <p:cNvSpPr>
              <a:spLocks noChangeShapeType="1"/>
            </p:cNvSpPr>
            <p:nvPr/>
          </p:nvSpPr>
          <p:spPr bwMode="auto">
            <a:xfrm>
              <a:off x="3699991" y="24525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9" name="Line 1221"/>
            <p:cNvSpPr>
              <a:spLocks noChangeShapeType="1"/>
            </p:cNvSpPr>
            <p:nvPr/>
          </p:nvSpPr>
          <p:spPr bwMode="auto">
            <a:xfrm>
              <a:off x="3701435" y="245252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0" name="Line 1222"/>
            <p:cNvSpPr>
              <a:spLocks noChangeShapeType="1"/>
            </p:cNvSpPr>
            <p:nvPr/>
          </p:nvSpPr>
          <p:spPr bwMode="auto">
            <a:xfrm flipV="1">
              <a:off x="3701435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1" name="Line 1223"/>
            <p:cNvSpPr>
              <a:spLocks noChangeShapeType="1"/>
            </p:cNvSpPr>
            <p:nvPr/>
          </p:nvSpPr>
          <p:spPr bwMode="auto">
            <a:xfrm>
              <a:off x="3702880" y="245108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2" name="Line 1224"/>
            <p:cNvSpPr>
              <a:spLocks noChangeShapeType="1"/>
            </p:cNvSpPr>
            <p:nvPr/>
          </p:nvSpPr>
          <p:spPr bwMode="auto">
            <a:xfrm flipV="1">
              <a:off x="3705768" y="244963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3" name="Line 1225"/>
            <p:cNvSpPr>
              <a:spLocks noChangeShapeType="1"/>
            </p:cNvSpPr>
            <p:nvPr/>
          </p:nvSpPr>
          <p:spPr bwMode="auto">
            <a:xfrm>
              <a:off x="3708657" y="244963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4" name="Line 1226"/>
            <p:cNvSpPr>
              <a:spLocks noChangeShapeType="1"/>
            </p:cNvSpPr>
            <p:nvPr/>
          </p:nvSpPr>
          <p:spPr bwMode="auto">
            <a:xfrm>
              <a:off x="3712989" y="244963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5" name="Line 1227"/>
            <p:cNvSpPr>
              <a:spLocks noChangeShapeType="1"/>
            </p:cNvSpPr>
            <p:nvPr/>
          </p:nvSpPr>
          <p:spPr bwMode="auto">
            <a:xfrm flipV="1">
              <a:off x="3714434" y="2446750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6" name="Line 1228"/>
            <p:cNvSpPr>
              <a:spLocks noChangeShapeType="1"/>
            </p:cNvSpPr>
            <p:nvPr/>
          </p:nvSpPr>
          <p:spPr bwMode="auto">
            <a:xfrm>
              <a:off x="3714434" y="24467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7" name="Line 1229"/>
            <p:cNvSpPr>
              <a:spLocks noChangeShapeType="1"/>
            </p:cNvSpPr>
            <p:nvPr/>
          </p:nvSpPr>
          <p:spPr bwMode="auto">
            <a:xfrm>
              <a:off x="3715878" y="24467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8" name="Line 1230"/>
            <p:cNvSpPr>
              <a:spLocks noChangeShapeType="1"/>
            </p:cNvSpPr>
            <p:nvPr/>
          </p:nvSpPr>
          <p:spPr bwMode="auto">
            <a:xfrm>
              <a:off x="3717323" y="244963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9" name="Line 1231"/>
            <p:cNvSpPr>
              <a:spLocks noChangeShapeType="1"/>
            </p:cNvSpPr>
            <p:nvPr/>
          </p:nvSpPr>
          <p:spPr bwMode="auto">
            <a:xfrm>
              <a:off x="3720211" y="24496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0" name="Line 1232"/>
            <p:cNvSpPr>
              <a:spLocks noChangeShapeType="1"/>
            </p:cNvSpPr>
            <p:nvPr/>
          </p:nvSpPr>
          <p:spPr bwMode="auto">
            <a:xfrm>
              <a:off x="3724544" y="24510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1" name="Line 1233"/>
            <p:cNvSpPr>
              <a:spLocks noChangeShapeType="1"/>
            </p:cNvSpPr>
            <p:nvPr/>
          </p:nvSpPr>
          <p:spPr bwMode="auto">
            <a:xfrm>
              <a:off x="3724544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2" name="Line 1234"/>
            <p:cNvSpPr>
              <a:spLocks noChangeShapeType="1"/>
            </p:cNvSpPr>
            <p:nvPr/>
          </p:nvSpPr>
          <p:spPr bwMode="auto">
            <a:xfrm>
              <a:off x="3725988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3" name="Line 1235"/>
            <p:cNvSpPr>
              <a:spLocks noChangeShapeType="1"/>
            </p:cNvSpPr>
            <p:nvPr/>
          </p:nvSpPr>
          <p:spPr bwMode="auto">
            <a:xfrm>
              <a:off x="3727432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4" name="Line 1236"/>
            <p:cNvSpPr>
              <a:spLocks noChangeShapeType="1"/>
            </p:cNvSpPr>
            <p:nvPr/>
          </p:nvSpPr>
          <p:spPr bwMode="auto">
            <a:xfrm>
              <a:off x="3728877" y="245252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5" name="Line 1237"/>
            <p:cNvSpPr>
              <a:spLocks noChangeShapeType="1"/>
            </p:cNvSpPr>
            <p:nvPr/>
          </p:nvSpPr>
          <p:spPr bwMode="auto">
            <a:xfrm>
              <a:off x="3731765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6" name="Line 1238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7" name="Line 1239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8" name="Line 1240"/>
            <p:cNvSpPr>
              <a:spLocks noChangeShapeType="1"/>
            </p:cNvSpPr>
            <p:nvPr/>
          </p:nvSpPr>
          <p:spPr bwMode="auto">
            <a:xfrm>
              <a:off x="3736098" y="245541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9" name="Line 1241"/>
            <p:cNvSpPr>
              <a:spLocks noChangeShapeType="1"/>
            </p:cNvSpPr>
            <p:nvPr/>
          </p:nvSpPr>
          <p:spPr bwMode="auto">
            <a:xfrm>
              <a:off x="3736098" y="2456859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0" name="Line 1242"/>
            <p:cNvSpPr>
              <a:spLocks noChangeShapeType="1"/>
            </p:cNvSpPr>
            <p:nvPr/>
          </p:nvSpPr>
          <p:spPr bwMode="auto">
            <a:xfrm>
              <a:off x="3737543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1" name="Line 1243"/>
            <p:cNvSpPr>
              <a:spLocks noChangeShapeType="1"/>
            </p:cNvSpPr>
            <p:nvPr/>
          </p:nvSpPr>
          <p:spPr bwMode="auto">
            <a:xfrm>
              <a:off x="3738986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2" name="Line 1244"/>
            <p:cNvSpPr>
              <a:spLocks noChangeShapeType="1"/>
            </p:cNvSpPr>
            <p:nvPr/>
          </p:nvSpPr>
          <p:spPr bwMode="auto">
            <a:xfrm>
              <a:off x="3740431" y="246408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3" name="Line 1245"/>
            <p:cNvSpPr>
              <a:spLocks noChangeShapeType="1"/>
            </p:cNvSpPr>
            <p:nvPr/>
          </p:nvSpPr>
          <p:spPr bwMode="auto">
            <a:xfrm>
              <a:off x="3740431" y="246408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4" name="Line 1246"/>
            <p:cNvSpPr>
              <a:spLocks noChangeShapeType="1"/>
            </p:cNvSpPr>
            <p:nvPr/>
          </p:nvSpPr>
          <p:spPr bwMode="auto">
            <a:xfrm>
              <a:off x="3740431" y="2465525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5" name="Line 1247"/>
            <p:cNvSpPr>
              <a:spLocks noChangeShapeType="1"/>
            </p:cNvSpPr>
            <p:nvPr/>
          </p:nvSpPr>
          <p:spPr bwMode="auto">
            <a:xfrm>
              <a:off x="3741875" y="246985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6" name="Line 1248"/>
            <p:cNvSpPr>
              <a:spLocks noChangeShapeType="1"/>
            </p:cNvSpPr>
            <p:nvPr/>
          </p:nvSpPr>
          <p:spPr bwMode="auto">
            <a:xfrm>
              <a:off x="3743320" y="24727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7" name="Freeform 1249"/>
            <p:cNvSpPr>
              <a:spLocks/>
            </p:cNvSpPr>
            <p:nvPr/>
          </p:nvSpPr>
          <p:spPr bwMode="auto">
            <a:xfrm>
              <a:off x="3905080" y="2218553"/>
              <a:ext cx="57771" cy="56328"/>
            </a:xfrm>
            <a:custGeom>
              <a:avLst/>
              <a:gdLst>
                <a:gd name="T0" fmla="*/ 20 w 40"/>
                <a:gd name="T1" fmla="*/ 1 h 39"/>
                <a:gd name="T2" fmla="*/ 24 w 40"/>
                <a:gd name="T3" fmla="*/ 1 h 39"/>
                <a:gd name="T4" fmla="*/ 28 w 40"/>
                <a:gd name="T5" fmla="*/ 1 h 39"/>
                <a:gd name="T6" fmla="*/ 30 w 40"/>
                <a:gd name="T7" fmla="*/ 3 h 39"/>
                <a:gd name="T8" fmla="*/ 33 w 40"/>
                <a:gd name="T9" fmla="*/ 5 h 39"/>
                <a:gd name="T10" fmla="*/ 34 w 40"/>
                <a:gd name="T11" fmla="*/ 5 h 39"/>
                <a:gd name="T12" fmla="*/ 37 w 40"/>
                <a:gd name="T13" fmla="*/ 8 h 39"/>
                <a:gd name="T14" fmla="*/ 38 w 40"/>
                <a:gd name="T15" fmla="*/ 10 h 39"/>
                <a:gd name="T16" fmla="*/ 39 w 40"/>
                <a:gd name="T17" fmla="*/ 11 h 39"/>
                <a:gd name="T18" fmla="*/ 40 w 40"/>
                <a:gd name="T19" fmla="*/ 16 h 39"/>
                <a:gd name="T20" fmla="*/ 40 w 40"/>
                <a:gd name="T21" fmla="*/ 20 h 39"/>
                <a:gd name="T22" fmla="*/ 39 w 40"/>
                <a:gd name="T23" fmla="*/ 25 h 39"/>
                <a:gd name="T24" fmla="*/ 39 w 40"/>
                <a:gd name="T25" fmla="*/ 26 h 39"/>
                <a:gd name="T26" fmla="*/ 38 w 40"/>
                <a:gd name="T27" fmla="*/ 28 h 39"/>
                <a:gd name="T28" fmla="*/ 34 w 40"/>
                <a:gd name="T29" fmla="*/ 32 h 39"/>
                <a:gd name="T30" fmla="*/ 34 w 40"/>
                <a:gd name="T31" fmla="*/ 34 h 39"/>
                <a:gd name="T32" fmla="*/ 32 w 40"/>
                <a:gd name="T33" fmla="*/ 35 h 39"/>
                <a:gd name="T34" fmla="*/ 28 w 40"/>
                <a:gd name="T35" fmla="*/ 36 h 39"/>
                <a:gd name="T36" fmla="*/ 24 w 40"/>
                <a:gd name="T37" fmla="*/ 37 h 39"/>
                <a:gd name="T38" fmla="*/ 22 w 40"/>
                <a:gd name="T39" fmla="*/ 39 h 39"/>
                <a:gd name="T40" fmla="*/ 20 w 40"/>
                <a:gd name="T41" fmla="*/ 39 h 39"/>
                <a:gd name="T42" fmla="*/ 15 w 40"/>
                <a:gd name="T43" fmla="*/ 37 h 39"/>
                <a:gd name="T44" fmla="*/ 12 w 40"/>
                <a:gd name="T45" fmla="*/ 37 h 39"/>
                <a:gd name="T46" fmla="*/ 8 w 40"/>
                <a:gd name="T47" fmla="*/ 35 h 39"/>
                <a:gd name="T48" fmla="*/ 6 w 40"/>
                <a:gd name="T49" fmla="*/ 34 h 39"/>
                <a:gd name="T50" fmla="*/ 5 w 40"/>
                <a:gd name="T51" fmla="*/ 32 h 39"/>
                <a:gd name="T52" fmla="*/ 3 w 40"/>
                <a:gd name="T53" fmla="*/ 28 h 39"/>
                <a:gd name="T54" fmla="*/ 1 w 40"/>
                <a:gd name="T55" fmla="*/ 28 h 39"/>
                <a:gd name="T56" fmla="*/ 1 w 40"/>
                <a:gd name="T57" fmla="*/ 25 h 39"/>
                <a:gd name="T58" fmla="*/ 0 w 40"/>
                <a:gd name="T59" fmla="*/ 21 h 39"/>
                <a:gd name="T60" fmla="*/ 0 w 40"/>
                <a:gd name="T61" fmla="*/ 17 h 39"/>
                <a:gd name="T62" fmla="*/ 1 w 40"/>
                <a:gd name="T63" fmla="*/ 13 h 39"/>
                <a:gd name="T64" fmla="*/ 1 w 40"/>
                <a:gd name="T65" fmla="*/ 11 h 39"/>
                <a:gd name="T66" fmla="*/ 4 w 40"/>
                <a:gd name="T67" fmla="*/ 8 h 39"/>
                <a:gd name="T68" fmla="*/ 6 w 40"/>
                <a:gd name="T69" fmla="*/ 5 h 39"/>
                <a:gd name="T70" fmla="*/ 8 w 40"/>
                <a:gd name="T71" fmla="*/ 4 h 39"/>
                <a:gd name="T72" fmla="*/ 11 w 40"/>
                <a:gd name="T73" fmla="*/ 2 h 39"/>
                <a:gd name="T74" fmla="*/ 12 w 40"/>
                <a:gd name="T75" fmla="*/ 1 h 39"/>
                <a:gd name="T76" fmla="*/ 16 w 40"/>
                <a:gd name="T7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8" name="Line 1250"/>
            <p:cNvSpPr>
              <a:spLocks noChangeShapeType="1"/>
            </p:cNvSpPr>
            <p:nvPr/>
          </p:nvSpPr>
          <p:spPr bwMode="auto">
            <a:xfrm>
              <a:off x="3962851" y="224599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9" name="Line 1251"/>
            <p:cNvSpPr>
              <a:spLocks noChangeShapeType="1"/>
            </p:cNvSpPr>
            <p:nvPr/>
          </p:nvSpPr>
          <p:spPr bwMode="auto">
            <a:xfrm>
              <a:off x="3962851" y="224599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0" name="Line 1252"/>
            <p:cNvSpPr>
              <a:spLocks noChangeShapeType="1"/>
            </p:cNvSpPr>
            <p:nvPr/>
          </p:nvSpPr>
          <p:spPr bwMode="auto">
            <a:xfrm>
              <a:off x="3962851" y="2247438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1" name="Line 1253"/>
            <p:cNvSpPr>
              <a:spLocks noChangeShapeType="1"/>
            </p:cNvSpPr>
            <p:nvPr/>
          </p:nvSpPr>
          <p:spPr bwMode="auto">
            <a:xfrm flipH="1">
              <a:off x="3961406" y="2253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2" name="Line 1254"/>
            <p:cNvSpPr>
              <a:spLocks noChangeShapeType="1"/>
            </p:cNvSpPr>
            <p:nvPr/>
          </p:nvSpPr>
          <p:spPr bwMode="auto">
            <a:xfrm>
              <a:off x="3961406" y="2254659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3" name="Line 1255"/>
            <p:cNvSpPr>
              <a:spLocks noChangeShapeType="1"/>
            </p:cNvSpPr>
            <p:nvPr/>
          </p:nvSpPr>
          <p:spPr bwMode="auto">
            <a:xfrm>
              <a:off x="3961406" y="225465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4" name="Line 1256"/>
            <p:cNvSpPr>
              <a:spLocks noChangeShapeType="1"/>
            </p:cNvSpPr>
            <p:nvPr/>
          </p:nvSpPr>
          <p:spPr bwMode="auto">
            <a:xfrm>
              <a:off x="3961406" y="225610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5" name="Line 1257"/>
            <p:cNvSpPr>
              <a:spLocks noChangeShapeType="1"/>
            </p:cNvSpPr>
            <p:nvPr/>
          </p:nvSpPr>
          <p:spPr bwMode="auto">
            <a:xfrm flipH="1">
              <a:off x="3959963" y="225754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6" name="Line 1258"/>
            <p:cNvSpPr>
              <a:spLocks noChangeShapeType="1"/>
            </p:cNvSpPr>
            <p:nvPr/>
          </p:nvSpPr>
          <p:spPr bwMode="auto">
            <a:xfrm flipH="1">
              <a:off x="3958518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7" name="Line 1259"/>
            <p:cNvSpPr>
              <a:spLocks noChangeShapeType="1"/>
            </p:cNvSpPr>
            <p:nvPr/>
          </p:nvSpPr>
          <p:spPr bwMode="auto">
            <a:xfrm flipH="1">
              <a:off x="3954185" y="2263325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8" name="Line 1260"/>
            <p:cNvSpPr>
              <a:spLocks noChangeShapeType="1"/>
            </p:cNvSpPr>
            <p:nvPr/>
          </p:nvSpPr>
          <p:spPr bwMode="auto">
            <a:xfrm>
              <a:off x="3954185" y="22647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9" name="Line 1261"/>
            <p:cNvSpPr>
              <a:spLocks noChangeShapeType="1"/>
            </p:cNvSpPr>
            <p:nvPr/>
          </p:nvSpPr>
          <p:spPr bwMode="auto">
            <a:xfrm>
              <a:off x="395418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0" name="Line 1262"/>
            <p:cNvSpPr>
              <a:spLocks noChangeShapeType="1"/>
            </p:cNvSpPr>
            <p:nvPr/>
          </p:nvSpPr>
          <p:spPr bwMode="auto">
            <a:xfrm flipH="1">
              <a:off x="3952741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1" name="Line 1263"/>
            <p:cNvSpPr>
              <a:spLocks noChangeShapeType="1"/>
            </p:cNvSpPr>
            <p:nvPr/>
          </p:nvSpPr>
          <p:spPr bwMode="auto">
            <a:xfrm flipH="1">
              <a:off x="3951297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2" name="Line 1264"/>
            <p:cNvSpPr>
              <a:spLocks noChangeShapeType="1"/>
            </p:cNvSpPr>
            <p:nvPr/>
          </p:nvSpPr>
          <p:spPr bwMode="auto">
            <a:xfrm flipH="1">
              <a:off x="3949852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3" name="Line 1265"/>
            <p:cNvSpPr>
              <a:spLocks noChangeShapeType="1"/>
            </p:cNvSpPr>
            <p:nvPr/>
          </p:nvSpPr>
          <p:spPr bwMode="auto">
            <a:xfrm flipH="1">
              <a:off x="3948408" y="227054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4" name="Line 1266"/>
            <p:cNvSpPr>
              <a:spLocks noChangeShapeType="1"/>
            </p:cNvSpPr>
            <p:nvPr/>
          </p:nvSpPr>
          <p:spPr bwMode="auto">
            <a:xfrm flipH="1">
              <a:off x="3945520" y="227054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5" name="Line 1267"/>
            <p:cNvSpPr>
              <a:spLocks noChangeShapeType="1"/>
            </p:cNvSpPr>
            <p:nvPr/>
          </p:nvSpPr>
          <p:spPr bwMode="auto">
            <a:xfrm flipH="1">
              <a:off x="3942631" y="227054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6" name="Line 1268"/>
            <p:cNvSpPr>
              <a:spLocks noChangeShapeType="1"/>
            </p:cNvSpPr>
            <p:nvPr/>
          </p:nvSpPr>
          <p:spPr bwMode="auto">
            <a:xfrm flipH="1">
              <a:off x="3939743" y="2271991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7" name="Line 1269"/>
            <p:cNvSpPr>
              <a:spLocks noChangeShapeType="1"/>
            </p:cNvSpPr>
            <p:nvPr/>
          </p:nvSpPr>
          <p:spPr bwMode="auto">
            <a:xfrm flipH="1">
              <a:off x="3938298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8" name="Line 1270"/>
            <p:cNvSpPr>
              <a:spLocks noChangeShapeType="1"/>
            </p:cNvSpPr>
            <p:nvPr/>
          </p:nvSpPr>
          <p:spPr bwMode="auto">
            <a:xfrm flipH="1">
              <a:off x="3936854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9" name="Line 1271"/>
            <p:cNvSpPr>
              <a:spLocks noChangeShapeType="1"/>
            </p:cNvSpPr>
            <p:nvPr/>
          </p:nvSpPr>
          <p:spPr bwMode="auto">
            <a:xfrm flipH="1">
              <a:off x="3933965" y="2274879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0" name="Line 1272"/>
            <p:cNvSpPr>
              <a:spLocks noChangeShapeType="1"/>
            </p:cNvSpPr>
            <p:nvPr/>
          </p:nvSpPr>
          <p:spPr bwMode="auto">
            <a:xfrm flipH="1" flipV="1">
              <a:off x="3932521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1" name="Line 1273"/>
            <p:cNvSpPr>
              <a:spLocks noChangeShapeType="1"/>
            </p:cNvSpPr>
            <p:nvPr/>
          </p:nvSpPr>
          <p:spPr bwMode="auto">
            <a:xfrm flipH="1">
              <a:off x="3926744" y="2271991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2" name="Line 1274"/>
            <p:cNvSpPr>
              <a:spLocks noChangeShapeType="1"/>
            </p:cNvSpPr>
            <p:nvPr/>
          </p:nvSpPr>
          <p:spPr bwMode="auto">
            <a:xfrm flipH="1">
              <a:off x="3925300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3" name="Line 1275"/>
            <p:cNvSpPr>
              <a:spLocks noChangeShapeType="1"/>
            </p:cNvSpPr>
            <p:nvPr/>
          </p:nvSpPr>
          <p:spPr bwMode="auto">
            <a:xfrm flipH="1">
              <a:off x="3923855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4" name="Line 1276"/>
            <p:cNvSpPr>
              <a:spLocks noChangeShapeType="1"/>
            </p:cNvSpPr>
            <p:nvPr/>
          </p:nvSpPr>
          <p:spPr bwMode="auto">
            <a:xfrm flipH="1" flipV="1">
              <a:off x="3922411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5" name="Line 1277"/>
            <p:cNvSpPr>
              <a:spLocks noChangeShapeType="1"/>
            </p:cNvSpPr>
            <p:nvPr/>
          </p:nvSpPr>
          <p:spPr bwMode="auto">
            <a:xfrm flipH="1">
              <a:off x="3918078" y="227054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6" name="Line 1278"/>
            <p:cNvSpPr>
              <a:spLocks noChangeShapeType="1"/>
            </p:cNvSpPr>
            <p:nvPr/>
          </p:nvSpPr>
          <p:spPr bwMode="auto">
            <a:xfrm flipH="1" flipV="1">
              <a:off x="3916634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7" name="Line 1279"/>
            <p:cNvSpPr>
              <a:spLocks noChangeShapeType="1"/>
            </p:cNvSpPr>
            <p:nvPr/>
          </p:nvSpPr>
          <p:spPr bwMode="auto">
            <a:xfrm flipH="1" flipV="1">
              <a:off x="3915189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8" name="Line 1280"/>
            <p:cNvSpPr>
              <a:spLocks noChangeShapeType="1"/>
            </p:cNvSpPr>
            <p:nvPr/>
          </p:nvSpPr>
          <p:spPr bwMode="auto">
            <a:xfrm flipH="1" flipV="1">
              <a:off x="3913745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9" name="Line 1281"/>
            <p:cNvSpPr>
              <a:spLocks noChangeShapeType="1"/>
            </p:cNvSpPr>
            <p:nvPr/>
          </p:nvSpPr>
          <p:spPr bwMode="auto">
            <a:xfrm>
              <a:off x="391374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0" name="Line 1282"/>
            <p:cNvSpPr>
              <a:spLocks noChangeShapeType="1"/>
            </p:cNvSpPr>
            <p:nvPr/>
          </p:nvSpPr>
          <p:spPr bwMode="auto">
            <a:xfrm flipH="1" flipV="1">
              <a:off x="3912301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1" name="Line 1283"/>
            <p:cNvSpPr>
              <a:spLocks noChangeShapeType="1"/>
            </p:cNvSpPr>
            <p:nvPr/>
          </p:nvSpPr>
          <p:spPr bwMode="auto">
            <a:xfrm flipH="1" flipV="1">
              <a:off x="3910857" y="226332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2" name="Line 1284"/>
            <p:cNvSpPr>
              <a:spLocks noChangeShapeType="1"/>
            </p:cNvSpPr>
            <p:nvPr/>
          </p:nvSpPr>
          <p:spPr bwMode="auto">
            <a:xfrm flipH="1" flipV="1">
              <a:off x="3909412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3" name="Line 1285"/>
            <p:cNvSpPr>
              <a:spLocks noChangeShapeType="1"/>
            </p:cNvSpPr>
            <p:nvPr/>
          </p:nvSpPr>
          <p:spPr bwMode="auto">
            <a:xfrm>
              <a:off x="3909412" y="225899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4" name="Line 1286"/>
            <p:cNvSpPr>
              <a:spLocks noChangeShapeType="1"/>
            </p:cNvSpPr>
            <p:nvPr/>
          </p:nvSpPr>
          <p:spPr bwMode="auto">
            <a:xfrm flipH="1">
              <a:off x="3906524" y="225899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5" name="Line 1287"/>
            <p:cNvSpPr>
              <a:spLocks noChangeShapeType="1"/>
            </p:cNvSpPr>
            <p:nvPr/>
          </p:nvSpPr>
          <p:spPr bwMode="auto">
            <a:xfrm flipV="1">
              <a:off x="3906524" y="225754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6" name="Line 1288"/>
            <p:cNvSpPr>
              <a:spLocks noChangeShapeType="1"/>
            </p:cNvSpPr>
            <p:nvPr/>
          </p:nvSpPr>
          <p:spPr bwMode="auto">
            <a:xfrm flipV="1">
              <a:off x="3906524" y="225465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7" name="Line 1289"/>
            <p:cNvSpPr>
              <a:spLocks noChangeShapeType="1"/>
            </p:cNvSpPr>
            <p:nvPr/>
          </p:nvSpPr>
          <p:spPr bwMode="auto">
            <a:xfrm flipH="1" flipV="1">
              <a:off x="3905080" y="225177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8" name="Line 1290"/>
            <p:cNvSpPr>
              <a:spLocks noChangeShapeType="1"/>
            </p:cNvSpPr>
            <p:nvPr/>
          </p:nvSpPr>
          <p:spPr bwMode="auto">
            <a:xfrm flipV="1">
              <a:off x="3905080" y="2245994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9" name="Line 1291"/>
            <p:cNvSpPr>
              <a:spLocks noChangeShapeType="1"/>
            </p:cNvSpPr>
            <p:nvPr/>
          </p:nvSpPr>
          <p:spPr bwMode="auto">
            <a:xfrm>
              <a:off x="3905080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0" name="Line 1292"/>
            <p:cNvSpPr>
              <a:spLocks noChangeShapeType="1"/>
            </p:cNvSpPr>
            <p:nvPr/>
          </p:nvSpPr>
          <p:spPr bwMode="auto">
            <a:xfrm flipV="1">
              <a:off x="3906524" y="2237328"/>
              <a:ext cx="0" cy="866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1" name="Line 1293"/>
            <p:cNvSpPr>
              <a:spLocks noChangeShapeType="1"/>
            </p:cNvSpPr>
            <p:nvPr/>
          </p:nvSpPr>
          <p:spPr bwMode="auto">
            <a:xfrm flipV="1">
              <a:off x="3906524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2" name="Line 1294"/>
            <p:cNvSpPr>
              <a:spLocks noChangeShapeType="1"/>
            </p:cNvSpPr>
            <p:nvPr/>
          </p:nvSpPr>
          <p:spPr bwMode="auto">
            <a:xfrm flipV="1">
              <a:off x="3906524" y="223443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3" name="Line 1295"/>
            <p:cNvSpPr>
              <a:spLocks noChangeShapeType="1"/>
            </p:cNvSpPr>
            <p:nvPr/>
          </p:nvSpPr>
          <p:spPr bwMode="auto">
            <a:xfrm flipV="1">
              <a:off x="3906524" y="223155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4" name="Line 1296"/>
            <p:cNvSpPr>
              <a:spLocks noChangeShapeType="1"/>
            </p:cNvSpPr>
            <p:nvPr/>
          </p:nvSpPr>
          <p:spPr bwMode="auto">
            <a:xfrm flipV="1">
              <a:off x="3909412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5" name="Line 1297"/>
            <p:cNvSpPr>
              <a:spLocks noChangeShapeType="1"/>
            </p:cNvSpPr>
            <p:nvPr/>
          </p:nvSpPr>
          <p:spPr bwMode="auto">
            <a:xfrm flipV="1">
              <a:off x="3910857" y="222866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6" name="Line 1298"/>
            <p:cNvSpPr>
              <a:spLocks noChangeShapeType="1"/>
            </p:cNvSpPr>
            <p:nvPr/>
          </p:nvSpPr>
          <p:spPr bwMode="auto">
            <a:xfrm flipV="1">
              <a:off x="3912301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7" name="Line 1299"/>
            <p:cNvSpPr>
              <a:spLocks noChangeShapeType="1"/>
            </p:cNvSpPr>
            <p:nvPr/>
          </p:nvSpPr>
          <p:spPr bwMode="auto">
            <a:xfrm>
              <a:off x="3913745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8" name="Line 1300"/>
            <p:cNvSpPr>
              <a:spLocks noChangeShapeType="1"/>
            </p:cNvSpPr>
            <p:nvPr/>
          </p:nvSpPr>
          <p:spPr bwMode="auto">
            <a:xfrm flipV="1">
              <a:off x="3915189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9" name="Line 1301"/>
            <p:cNvSpPr>
              <a:spLocks noChangeShapeType="1"/>
            </p:cNvSpPr>
            <p:nvPr/>
          </p:nvSpPr>
          <p:spPr bwMode="auto">
            <a:xfrm flipV="1">
              <a:off x="3916634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0" name="Line 1302"/>
            <p:cNvSpPr>
              <a:spLocks noChangeShapeType="1"/>
            </p:cNvSpPr>
            <p:nvPr/>
          </p:nvSpPr>
          <p:spPr bwMode="auto">
            <a:xfrm flipV="1">
              <a:off x="3918078" y="222144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1" name="Line 1303"/>
            <p:cNvSpPr>
              <a:spLocks noChangeShapeType="1"/>
            </p:cNvSpPr>
            <p:nvPr/>
          </p:nvSpPr>
          <p:spPr bwMode="auto">
            <a:xfrm>
              <a:off x="3920966" y="222144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2" name="Line 1304"/>
            <p:cNvSpPr>
              <a:spLocks noChangeShapeType="1"/>
            </p:cNvSpPr>
            <p:nvPr/>
          </p:nvSpPr>
          <p:spPr bwMode="auto">
            <a:xfrm flipV="1">
              <a:off x="3920966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3" name="Line 1305"/>
            <p:cNvSpPr>
              <a:spLocks noChangeShapeType="1"/>
            </p:cNvSpPr>
            <p:nvPr/>
          </p:nvSpPr>
          <p:spPr bwMode="auto">
            <a:xfrm>
              <a:off x="392241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4" name="Line 1306"/>
            <p:cNvSpPr>
              <a:spLocks noChangeShapeType="1"/>
            </p:cNvSpPr>
            <p:nvPr/>
          </p:nvSpPr>
          <p:spPr bwMode="auto">
            <a:xfrm>
              <a:off x="3925300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5" name="Line 1307"/>
            <p:cNvSpPr>
              <a:spLocks noChangeShapeType="1"/>
            </p:cNvSpPr>
            <p:nvPr/>
          </p:nvSpPr>
          <p:spPr bwMode="auto">
            <a:xfrm flipV="1">
              <a:off x="3928188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6" name="Line 1308"/>
            <p:cNvSpPr>
              <a:spLocks noChangeShapeType="1"/>
            </p:cNvSpPr>
            <p:nvPr/>
          </p:nvSpPr>
          <p:spPr bwMode="auto">
            <a:xfrm>
              <a:off x="3929632" y="221855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7" name="Line 1309"/>
            <p:cNvSpPr>
              <a:spLocks noChangeShapeType="1"/>
            </p:cNvSpPr>
            <p:nvPr/>
          </p:nvSpPr>
          <p:spPr bwMode="auto">
            <a:xfrm>
              <a:off x="3933965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8" name="Line 1310"/>
            <p:cNvSpPr>
              <a:spLocks noChangeShapeType="1"/>
            </p:cNvSpPr>
            <p:nvPr/>
          </p:nvSpPr>
          <p:spPr bwMode="auto">
            <a:xfrm>
              <a:off x="3936854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9" name="Line 1311"/>
            <p:cNvSpPr>
              <a:spLocks noChangeShapeType="1"/>
            </p:cNvSpPr>
            <p:nvPr/>
          </p:nvSpPr>
          <p:spPr bwMode="auto">
            <a:xfrm>
              <a:off x="3939743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0" name="Line 1312"/>
            <p:cNvSpPr>
              <a:spLocks noChangeShapeType="1"/>
            </p:cNvSpPr>
            <p:nvPr/>
          </p:nvSpPr>
          <p:spPr bwMode="auto">
            <a:xfrm>
              <a:off x="394263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1" name="Line 1313"/>
            <p:cNvSpPr>
              <a:spLocks noChangeShapeType="1"/>
            </p:cNvSpPr>
            <p:nvPr/>
          </p:nvSpPr>
          <p:spPr bwMode="auto">
            <a:xfrm>
              <a:off x="3945520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2" name="Line 1314"/>
            <p:cNvSpPr>
              <a:spLocks noChangeShapeType="1"/>
            </p:cNvSpPr>
            <p:nvPr/>
          </p:nvSpPr>
          <p:spPr bwMode="auto">
            <a:xfrm>
              <a:off x="3946964" y="222144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3" name="Line 1315"/>
            <p:cNvSpPr>
              <a:spLocks noChangeShapeType="1"/>
            </p:cNvSpPr>
            <p:nvPr/>
          </p:nvSpPr>
          <p:spPr bwMode="auto">
            <a:xfrm>
              <a:off x="3948408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4" name="Line 1316"/>
            <p:cNvSpPr>
              <a:spLocks noChangeShapeType="1"/>
            </p:cNvSpPr>
            <p:nvPr/>
          </p:nvSpPr>
          <p:spPr bwMode="auto">
            <a:xfrm>
              <a:off x="39512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5" name="Line 1317"/>
            <p:cNvSpPr>
              <a:spLocks noChangeShapeType="1"/>
            </p:cNvSpPr>
            <p:nvPr/>
          </p:nvSpPr>
          <p:spPr bwMode="auto">
            <a:xfrm>
              <a:off x="3952741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6" name="Line 1318"/>
            <p:cNvSpPr>
              <a:spLocks noChangeShapeType="1"/>
            </p:cNvSpPr>
            <p:nvPr/>
          </p:nvSpPr>
          <p:spPr bwMode="auto">
            <a:xfrm>
              <a:off x="3954185" y="222577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7" name="Line 1319"/>
            <p:cNvSpPr>
              <a:spLocks noChangeShapeType="1"/>
            </p:cNvSpPr>
            <p:nvPr/>
          </p:nvSpPr>
          <p:spPr bwMode="auto">
            <a:xfrm>
              <a:off x="3954185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8" name="Line 1320"/>
            <p:cNvSpPr>
              <a:spLocks noChangeShapeType="1"/>
            </p:cNvSpPr>
            <p:nvPr/>
          </p:nvSpPr>
          <p:spPr bwMode="auto">
            <a:xfrm>
              <a:off x="3954185" y="2228662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9" name="Line 1321"/>
            <p:cNvSpPr>
              <a:spLocks noChangeShapeType="1"/>
            </p:cNvSpPr>
            <p:nvPr/>
          </p:nvSpPr>
          <p:spPr bwMode="auto">
            <a:xfrm>
              <a:off x="3958518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0" name="Line 1322"/>
            <p:cNvSpPr>
              <a:spLocks noChangeShapeType="1"/>
            </p:cNvSpPr>
            <p:nvPr/>
          </p:nvSpPr>
          <p:spPr bwMode="auto">
            <a:xfrm>
              <a:off x="3959963" y="223155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1" name="Line 1323"/>
            <p:cNvSpPr>
              <a:spLocks noChangeShapeType="1"/>
            </p:cNvSpPr>
            <p:nvPr/>
          </p:nvSpPr>
          <p:spPr bwMode="auto">
            <a:xfrm>
              <a:off x="3959963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2" name="Line 1324"/>
            <p:cNvSpPr>
              <a:spLocks noChangeShapeType="1"/>
            </p:cNvSpPr>
            <p:nvPr/>
          </p:nvSpPr>
          <p:spPr bwMode="auto">
            <a:xfrm>
              <a:off x="3959963" y="223443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3" name="Line 1325"/>
            <p:cNvSpPr>
              <a:spLocks noChangeShapeType="1"/>
            </p:cNvSpPr>
            <p:nvPr/>
          </p:nvSpPr>
          <p:spPr bwMode="auto">
            <a:xfrm>
              <a:off x="3961406" y="223443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4" name="Line 1326"/>
            <p:cNvSpPr>
              <a:spLocks noChangeShapeType="1"/>
            </p:cNvSpPr>
            <p:nvPr/>
          </p:nvSpPr>
          <p:spPr bwMode="auto">
            <a:xfrm>
              <a:off x="3961406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5" name="Line 1327"/>
            <p:cNvSpPr>
              <a:spLocks noChangeShapeType="1"/>
            </p:cNvSpPr>
            <p:nvPr/>
          </p:nvSpPr>
          <p:spPr bwMode="auto">
            <a:xfrm>
              <a:off x="3962851" y="2241661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6" name="Freeform 1328"/>
            <p:cNvSpPr>
              <a:spLocks/>
            </p:cNvSpPr>
            <p:nvPr/>
          </p:nvSpPr>
          <p:spPr bwMode="auto">
            <a:xfrm>
              <a:off x="4205491" y="2136228"/>
              <a:ext cx="54883" cy="53439"/>
            </a:xfrm>
            <a:custGeom>
              <a:avLst/>
              <a:gdLst>
                <a:gd name="T0" fmla="*/ 19 w 38"/>
                <a:gd name="T1" fmla="*/ 0 h 37"/>
                <a:gd name="T2" fmla="*/ 23 w 38"/>
                <a:gd name="T3" fmla="*/ 0 h 37"/>
                <a:gd name="T4" fmla="*/ 25 w 38"/>
                <a:gd name="T5" fmla="*/ 0 h 37"/>
                <a:gd name="T6" fmla="*/ 27 w 38"/>
                <a:gd name="T7" fmla="*/ 1 h 37"/>
                <a:gd name="T8" fmla="*/ 31 w 38"/>
                <a:gd name="T9" fmla="*/ 3 h 37"/>
                <a:gd name="T10" fmla="*/ 33 w 38"/>
                <a:gd name="T11" fmla="*/ 5 h 37"/>
                <a:gd name="T12" fmla="*/ 35 w 38"/>
                <a:gd name="T13" fmla="*/ 7 h 37"/>
                <a:gd name="T14" fmla="*/ 36 w 38"/>
                <a:gd name="T15" fmla="*/ 9 h 37"/>
                <a:gd name="T16" fmla="*/ 36 w 38"/>
                <a:gd name="T17" fmla="*/ 10 h 37"/>
                <a:gd name="T18" fmla="*/ 38 w 38"/>
                <a:gd name="T19" fmla="*/ 15 h 37"/>
                <a:gd name="T20" fmla="*/ 38 w 38"/>
                <a:gd name="T21" fmla="*/ 19 h 37"/>
                <a:gd name="T22" fmla="*/ 38 w 38"/>
                <a:gd name="T23" fmla="*/ 23 h 37"/>
                <a:gd name="T24" fmla="*/ 38 w 38"/>
                <a:gd name="T25" fmla="*/ 25 h 37"/>
                <a:gd name="T26" fmla="*/ 36 w 38"/>
                <a:gd name="T27" fmla="*/ 26 h 37"/>
                <a:gd name="T28" fmla="*/ 35 w 38"/>
                <a:gd name="T29" fmla="*/ 29 h 37"/>
                <a:gd name="T30" fmla="*/ 33 w 38"/>
                <a:gd name="T31" fmla="*/ 32 h 37"/>
                <a:gd name="T32" fmla="*/ 31 w 38"/>
                <a:gd name="T33" fmla="*/ 34 h 37"/>
                <a:gd name="T34" fmla="*/ 28 w 38"/>
                <a:gd name="T35" fmla="*/ 35 h 37"/>
                <a:gd name="T36" fmla="*/ 27 w 38"/>
                <a:gd name="T37" fmla="*/ 36 h 37"/>
                <a:gd name="T38" fmla="*/ 19 w 38"/>
                <a:gd name="T39" fmla="*/ 37 h 37"/>
                <a:gd name="T40" fmla="*/ 15 w 38"/>
                <a:gd name="T41" fmla="*/ 37 h 37"/>
                <a:gd name="T42" fmla="*/ 12 w 38"/>
                <a:gd name="T43" fmla="*/ 36 h 37"/>
                <a:gd name="T44" fmla="*/ 10 w 38"/>
                <a:gd name="T45" fmla="*/ 36 h 37"/>
                <a:gd name="T46" fmla="*/ 7 w 38"/>
                <a:gd name="T47" fmla="*/ 34 h 37"/>
                <a:gd name="T48" fmla="*/ 4 w 38"/>
                <a:gd name="T49" fmla="*/ 32 h 37"/>
                <a:gd name="T50" fmla="*/ 3 w 38"/>
                <a:gd name="T51" fmla="*/ 29 h 37"/>
                <a:gd name="T52" fmla="*/ 1 w 38"/>
                <a:gd name="T53" fmla="*/ 27 h 37"/>
                <a:gd name="T54" fmla="*/ 1 w 38"/>
                <a:gd name="T55" fmla="*/ 26 h 37"/>
                <a:gd name="T56" fmla="*/ 0 w 38"/>
                <a:gd name="T57" fmla="*/ 23 h 37"/>
                <a:gd name="T58" fmla="*/ 0 w 38"/>
                <a:gd name="T59" fmla="*/ 19 h 37"/>
                <a:gd name="T60" fmla="*/ 1 w 38"/>
                <a:gd name="T61" fmla="*/ 11 h 37"/>
                <a:gd name="T62" fmla="*/ 2 w 38"/>
                <a:gd name="T63" fmla="*/ 9 h 37"/>
                <a:gd name="T64" fmla="*/ 4 w 38"/>
                <a:gd name="T65" fmla="*/ 5 h 37"/>
                <a:gd name="T66" fmla="*/ 6 w 38"/>
                <a:gd name="T67" fmla="*/ 4 h 37"/>
                <a:gd name="T68" fmla="*/ 8 w 38"/>
                <a:gd name="T69" fmla="*/ 2 h 37"/>
                <a:gd name="T70" fmla="*/ 10 w 38"/>
                <a:gd name="T71" fmla="*/ 1 h 37"/>
                <a:gd name="T72" fmla="*/ 12 w 38"/>
                <a:gd name="T7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7" name="Line 1329"/>
            <p:cNvSpPr>
              <a:spLocks noChangeShapeType="1"/>
            </p:cNvSpPr>
            <p:nvPr/>
          </p:nvSpPr>
          <p:spPr bwMode="auto">
            <a:xfrm>
              <a:off x="4260374" y="21636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8" name="Line 1330"/>
            <p:cNvSpPr>
              <a:spLocks noChangeShapeType="1"/>
            </p:cNvSpPr>
            <p:nvPr/>
          </p:nvSpPr>
          <p:spPr bwMode="auto">
            <a:xfrm>
              <a:off x="4260374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9" name="Line 1331"/>
            <p:cNvSpPr>
              <a:spLocks noChangeShapeType="1"/>
            </p:cNvSpPr>
            <p:nvPr/>
          </p:nvSpPr>
          <p:spPr bwMode="auto">
            <a:xfrm>
              <a:off x="4260374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0" name="Line 1332"/>
            <p:cNvSpPr>
              <a:spLocks noChangeShapeType="1"/>
            </p:cNvSpPr>
            <p:nvPr/>
          </p:nvSpPr>
          <p:spPr bwMode="auto">
            <a:xfrm>
              <a:off x="4260374" y="216944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1" name="Line 1333"/>
            <p:cNvSpPr>
              <a:spLocks noChangeShapeType="1"/>
            </p:cNvSpPr>
            <p:nvPr/>
          </p:nvSpPr>
          <p:spPr bwMode="auto">
            <a:xfrm>
              <a:off x="4260374" y="217089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2" name="Line 1334"/>
            <p:cNvSpPr>
              <a:spLocks noChangeShapeType="1"/>
            </p:cNvSpPr>
            <p:nvPr/>
          </p:nvSpPr>
          <p:spPr bwMode="auto">
            <a:xfrm>
              <a:off x="4260374" y="21723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3" name="Line 1335"/>
            <p:cNvSpPr>
              <a:spLocks noChangeShapeType="1"/>
            </p:cNvSpPr>
            <p:nvPr/>
          </p:nvSpPr>
          <p:spPr bwMode="auto">
            <a:xfrm flipH="1">
              <a:off x="4257485" y="2172336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4" name="Line 1336"/>
            <p:cNvSpPr>
              <a:spLocks noChangeShapeType="1"/>
            </p:cNvSpPr>
            <p:nvPr/>
          </p:nvSpPr>
          <p:spPr bwMode="auto">
            <a:xfrm flipH="1">
              <a:off x="4256041" y="2173779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5" name="Line 1337"/>
            <p:cNvSpPr>
              <a:spLocks noChangeShapeType="1"/>
            </p:cNvSpPr>
            <p:nvPr/>
          </p:nvSpPr>
          <p:spPr bwMode="auto">
            <a:xfrm>
              <a:off x="4256041" y="217666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6" name="Line 1338"/>
            <p:cNvSpPr>
              <a:spLocks noChangeShapeType="1"/>
            </p:cNvSpPr>
            <p:nvPr/>
          </p:nvSpPr>
          <p:spPr bwMode="auto">
            <a:xfrm flipH="1">
              <a:off x="4254597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7" name="Line 1339"/>
            <p:cNvSpPr>
              <a:spLocks noChangeShapeType="1"/>
            </p:cNvSpPr>
            <p:nvPr/>
          </p:nvSpPr>
          <p:spPr bwMode="auto">
            <a:xfrm flipH="1">
              <a:off x="4253152" y="21810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8" name="Line 1340"/>
            <p:cNvSpPr>
              <a:spLocks noChangeShapeType="1"/>
            </p:cNvSpPr>
            <p:nvPr/>
          </p:nvSpPr>
          <p:spPr bwMode="auto">
            <a:xfrm>
              <a:off x="4253152" y="21824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9" name="Line 1341"/>
            <p:cNvSpPr>
              <a:spLocks noChangeShapeType="1"/>
            </p:cNvSpPr>
            <p:nvPr/>
          </p:nvSpPr>
          <p:spPr bwMode="auto">
            <a:xfrm flipH="1">
              <a:off x="4250264" y="2183890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0" name="Line 1342"/>
            <p:cNvSpPr>
              <a:spLocks noChangeShapeType="1"/>
            </p:cNvSpPr>
            <p:nvPr/>
          </p:nvSpPr>
          <p:spPr bwMode="auto">
            <a:xfrm flipH="1">
              <a:off x="4248820" y="218533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1" name="Line 1343"/>
            <p:cNvSpPr>
              <a:spLocks noChangeShapeType="1"/>
            </p:cNvSpPr>
            <p:nvPr/>
          </p:nvSpPr>
          <p:spPr bwMode="auto">
            <a:xfrm flipH="1">
              <a:off x="4245931" y="218677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2" name="Line 1344"/>
            <p:cNvSpPr>
              <a:spLocks noChangeShapeType="1"/>
            </p:cNvSpPr>
            <p:nvPr/>
          </p:nvSpPr>
          <p:spPr bwMode="auto">
            <a:xfrm flipH="1">
              <a:off x="4244486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3" name="Line 1345"/>
            <p:cNvSpPr>
              <a:spLocks noChangeShapeType="1"/>
            </p:cNvSpPr>
            <p:nvPr/>
          </p:nvSpPr>
          <p:spPr bwMode="auto">
            <a:xfrm>
              <a:off x="4244486" y="218822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4" name="Line 1346"/>
            <p:cNvSpPr>
              <a:spLocks noChangeShapeType="1"/>
            </p:cNvSpPr>
            <p:nvPr/>
          </p:nvSpPr>
          <p:spPr bwMode="auto">
            <a:xfrm flipH="1">
              <a:off x="4241598" y="218822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5" name="Line 1347"/>
            <p:cNvSpPr>
              <a:spLocks noChangeShapeType="1"/>
            </p:cNvSpPr>
            <p:nvPr/>
          </p:nvSpPr>
          <p:spPr bwMode="auto">
            <a:xfrm flipH="1">
              <a:off x="4238709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6" name="Line 1348"/>
            <p:cNvSpPr>
              <a:spLocks noChangeShapeType="1"/>
            </p:cNvSpPr>
            <p:nvPr/>
          </p:nvSpPr>
          <p:spPr bwMode="auto">
            <a:xfrm flipH="1">
              <a:off x="4237265" y="21896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7" name="Line 1349"/>
            <p:cNvSpPr>
              <a:spLocks noChangeShapeType="1"/>
            </p:cNvSpPr>
            <p:nvPr/>
          </p:nvSpPr>
          <p:spPr bwMode="auto">
            <a:xfrm flipH="1">
              <a:off x="4234377" y="218966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8" name="Line 1350"/>
            <p:cNvSpPr>
              <a:spLocks noChangeShapeType="1"/>
            </p:cNvSpPr>
            <p:nvPr/>
          </p:nvSpPr>
          <p:spPr bwMode="auto">
            <a:xfrm flipH="1">
              <a:off x="4230044" y="218966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9" name="Line 1351"/>
            <p:cNvSpPr>
              <a:spLocks noChangeShapeType="1"/>
            </p:cNvSpPr>
            <p:nvPr/>
          </p:nvSpPr>
          <p:spPr bwMode="auto">
            <a:xfrm flipH="1" flipV="1">
              <a:off x="4227155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0" name="Line 1352"/>
            <p:cNvSpPr>
              <a:spLocks noChangeShapeType="1"/>
            </p:cNvSpPr>
            <p:nvPr/>
          </p:nvSpPr>
          <p:spPr bwMode="auto">
            <a:xfrm flipH="1">
              <a:off x="4222823" y="2188222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1" name="Line 1353"/>
            <p:cNvSpPr>
              <a:spLocks noChangeShapeType="1"/>
            </p:cNvSpPr>
            <p:nvPr/>
          </p:nvSpPr>
          <p:spPr bwMode="auto">
            <a:xfrm flipH="1">
              <a:off x="4221378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2" name="Line 1354"/>
            <p:cNvSpPr>
              <a:spLocks noChangeShapeType="1"/>
            </p:cNvSpPr>
            <p:nvPr/>
          </p:nvSpPr>
          <p:spPr bwMode="auto">
            <a:xfrm flipH="1">
              <a:off x="4219934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3" name="Line 1355"/>
            <p:cNvSpPr>
              <a:spLocks noChangeShapeType="1"/>
            </p:cNvSpPr>
            <p:nvPr/>
          </p:nvSpPr>
          <p:spPr bwMode="auto">
            <a:xfrm flipH="1" flipV="1">
              <a:off x="4218489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4" name="Line 1356"/>
            <p:cNvSpPr>
              <a:spLocks noChangeShapeType="1"/>
            </p:cNvSpPr>
            <p:nvPr/>
          </p:nvSpPr>
          <p:spPr bwMode="auto">
            <a:xfrm flipH="1" flipV="1">
              <a:off x="4215601" y="218533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5" name="Line 1357"/>
            <p:cNvSpPr>
              <a:spLocks noChangeShapeType="1"/>
            </p:cNvSpPr>
            <p:nvPr/>
          </p:nvSpPr>
          <p:spPr bwMode="auto">
            <a:xfrm flipH="1" flipV="1">
              <a:off x="4214157" y="21838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6" name="Line 1358"/>
            <p:cNvSpPr>
              <a:spLocks noChangeShapeType="1"/>
            </p:cNvSpPr>
            <p:nvPr/>
          </p:nvSpPr>
          <p:spPr bwMode="auto">
            <a:xfrm flipH="1" flipV="1">
              <a:off x="4211268" y="218244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7" name="Line 1359"/>
            <p:cNvSpPr>
              <a:spLocks noChangeShapeType="1"/>
            </p:cNvSpPr>
            <p:nvPr/>
          </p:nvSpPr>
          <p:spPr bwMode="auto">
            <a:xfrm flipV="1">
              <a:off x="4211268" y="218100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8" name="Line 1360"/>
            <p:cNvSpPr>
              <a:spLocks noChangeShapeType="1"/>
            </p:cNvSpPr>
            <p:nvPr/>
          </p:nvSpPr>
          <p:spPr bwMode="auto">
            <a:xfrm flipH="1" flipV="1">
              <a:off x="4209824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9" name="Line 1361"/>
            <p:cNvSpPr>
              <a:spLocks noChangeShapeType="1"/>
            </p:cNvSpPr>
            <p:nvPr/>
          </p:nvSpPr>
          <p:spPr bwMode="auto">
            <a:xfrm flipH="1" flipV="1">
              <a:off x="4208380" y="217666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0" name="Line 1362"/>
            <p:cNvSpPr>
              <a:spLocks noChangeShapeType="1"/>
            </p:cNvSpPr>
            <p:nvPr/>
          </p:nvSpPr>
          <p:spPr bwMode="auto">
            <a:xfrm flipH="1" flipV="1">
              <a:off x="4206935" y="217522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1" name="Line 1363"/>
            <p:cNvSpPr>
              <a:spLocks noChangeShapeType="1"/>
            </p:cNvSpPr>
            <p:nvPr/>
          </p:nvSpPr>
          <p:spPr bwMode="auto">
            <a:xfrm>
              <a:off x="4206935" y="217522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2" name="Line 1364"/>
            <p:cNvSpPr>
              <a:spLocks noChangeShapeType="1"/>
            </p:cNvSpPr>
            <p:nvPr/>
          </p:nvSpPr>
          <p:spPr bwMode="auto">
            <a:xfrm flipV="1">
              <a:off x="4206935" y="217377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3" name="Line 1365"/>
            <p:cNvSpPr>
              <a:spLocks noChangeShapeType="1"/>
            </p:cNvSpPr>
            <p:nvPr/>
          </p:nvSpPr>
          <p:spPr bwMode="auto">
            <a:xfrm flipH="1" flipV="1">
              <a:off x="4205491" y="21723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4" name="Line 1366"/>
            <p:cNvSpPr>
              <a:spLocks noChangeShapeType="1"/>
            </p:cNvSpPr>
            <p:nvPr/>
          </p:nvSpPr>
          <p:spPr bwMode="auto">
            <a:xfrm flipV="1">
              <a:off x="4205491" y="21694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5" name="Line 1367"/>
            <p:cNvSpPr>
              <a:spLocks noChangeShapeType="1"/>
            </p:cNvSpPr>
            <p:nvPr/>
          </p:nvSpPr>
          <p:spPr bwMode="auto">
            <a:xfrm flipV="1">
              <a:off x="4205491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6" name="Line 1368"/>
            <p:cNvSpPr>
              <a:spLocks noChangeShapeType="1"/>
            </p:cNvSpPr>
            <p:nvPr/>
          </p:nvSpPr>
          <p:spPr bwMode="auto">
            <a:xfrm flipV="1">
              <a:off x="4205491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7" name="Line 1369"/>
            <p:cNvSpPr>
              <a:spLocks noChangeShapeType="1"/>
            </p:cNvSpPr>
            <p:nvPr/>
          </p:nvSpPr>
          <p:spPr bwMode="auto">
            <a:xfrm flipV="1">
              <a:off x="4205491" y="2153559"/>
              <a:ext cx="0" cy="1011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8" name="Line 1370"/>
            <p:cNvSpPr>
              <a:spLocks noChangeShapeType="1"/>
            </p:cNvSpPr>
            <p:nvPr/>
          </p:nvSpPr>
          <p:spPr bwMode="auto">
            <a:xfrm flipV="1">
              <a:off x="4205491" y="215211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9" name="Line 1371"/>
            <p:cNvSpPr>
              <a:spLocks noChangeShapeType="1"/>
            </p:cNvSpPr>
            <p:nvPr/>
          </p:nvSpPr>
          <p:spPr bwMode="auto">
            <a:xfrm flipV="1">
              <a:off x="4206935" y="215067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0" name="Line 1372"/>
            <p:cNvSpPr>
              <a:spLocks noChangeShapeType="1"/>
            </p:cNvSpPr>
            <p:nvPr/>
          </p:nvSpPr>
          <p:spPr bwMode="auto">
            <a:xfrm flipV="1">
              <a:off x="4206935" y="21492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1" name="Line 1373"/>
            <p:cNvSpPr>
              <a:spLocks noChangeShapeType="1"/>
            </p:cNvSpPr>
            <p:nvPr/>
          </p:nvSpPr>
          <p:spPr bwMode="auto">
            <a:xfrm flipV="1">
              <a:off x="4208380" y="214633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2" name="Line 1374"/>
            <p:cNvSpPr>
              <a:spLocks noChangeShapeType="1"/>
            </p:cNvSpPr>
            <p:nvPr/>
          </p:nvSpPr>
          <p:spPr bwMode="auto">
            <a:xfrm flipV="1">
              <a:off x="4209824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3" name="Line 1375"/>
            <p:cNvSpPr>
              <a:spLocks noChangeShapeType="1"/>
            </p:cNvSpPr>
            <p:nvPr/>
          </p:nvSpPr>
          <p:spPr bwMode="auto">
            <a:xfrm>
              <a:off x="4211268" y="2143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4" name="Line 1376"/>
            <p:cNvSpPr>
              <a:spLocks noChangeShapeType="1"/>
            </p:cNvSpPr>
            <p:nvPr/>
          </p:nvSpPr>
          <p:spPr bwMode="auto">
            <a:xfrm flipV="1">
              <a:off x="4211268" y="214200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5" name="Line 1377"/>
            <p:cNvSpPr>
              <a:spLocks noChangeShapeType="1"/>
            </p:cNvSpPr>
            <p:nvPr/>
          </p:nvSpPr>
          <p:spPr bwMode="auto">
            <a:xfrm flipV="1">
              <a:off x="4214157" y="214056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6" name="Line 1378"/>
            <p:cNvSpPr>
              <a:spLocks noChangeShapeType="1"/>
            </p:cNvSpPr>
            <p:nvPr/>
          </p:nvSpPr>
          <p:spPr bwMode="auto">
            <a:xfrm flipV="1">
              <a:off x="4215601" y="21391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7" name="Line 1379"/>
            <p:cNvSpPr>
              <a:spLocks noChangeShapeType="1"/>
            </p:cNvSpPr>
            <p:nvPr/>
          </p:nvSpPr>
          <p:spPr bwMode="auto">
            <a:xfrm>
              <a:off x="4217045" y="21391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8" name="Line 1380"/>
            <p:cNvSpPr>
              <a:spLocks noChangeShapeType="1"/>
            </p:cNvSpPr>
            <p:nvPr/>
          </p:nvSpPr>
          <p:spPr bwMode="auto">
            <a:xfrm flipV="1">
              <a:off x="4218489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9" name="Line 1381"/>
            <p:cNvSpPr>
              <a:spLocks noChangeShapeType="1"/>
            </p:cNvSpPr>
            <p:nvPr/>
          </p:nvSpPr>
          <p:spPr bwMode="auto">
            <a:xfrm>
              <a:off x="4219934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0" name="Line 1382"/>
            <p:cNvSpPr>
              <a:spLocks noChangeShapeType="1"/>
            </p:cNvSpPr>
            <p:nvPr/>
          </p:nvSpPr>
          <p:spPr bwMode="auto">
            <a:xfrm flipV="1">
              <a:off x="422137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1" name="Line 1383"/>
            <p:cNvSpPr>
              <a:spLocks noChangeShapeType="1"/>
            </p:cNvSpPr>
            <p:nvPr/>
          </p:nvSpPr>
          <p:spPr bwMode="auto">
            <a:xfrm>
              <a:off x="4222823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2" name="Line 1384"/>
            <p:cNvSpPr>
              <a:spLocks noChangeShapeType="1"/>
            </p:cNvSpPr>
            <p:nvPr/>
          </p:nvSpPr>
          <p:spPr bwMode="auto">
            <a:xfrm>
              <a:off x="4227155" y="2136228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3" name="Line 1385"/>
            <p:cNvSpPr>
              <a:spLocks noChangeShapeType="1"/>
            </p:cNvSpPr>
            <p:nvPr/>
          </p:nvSpPr>
          <p:spPr bwMode="auto">
            <a:xfrm>
              <a:off x="4232932" y="213622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4" name="Line 1386"/>
            <p:cNvSpPr>
              <a:spLocks noChangeShapeType="1"/>
            </p:cNvSpPr>
            <p:nvPr/>
          </p:nvSpPr>
          <p:spPr bwMode="auto">
            <a:xfrm>
              <a:off x="4234377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5" name="Line 1387"/>
            <p:cNvSpPr>
              <a:spLocks noChangeShapeType="1"/>
            </p:cNvSpPr>
            <p:nvPr/>
          </p:nvSpPr>
          <p:spPr bwMode="auto">
            <a:xfrm>
              <a:off x="4238709" y="213622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6" name="Line 1388"/>
            <p:cNvSpPr>
              <a:spLocks noChangeShapeType="1"/>
            </p:cNvSpPr>
            <p:nvPr/>
          </p:nvSpPr>
          <p:spPr bwMode="auto">
            <a:xfrm>
              <a:off x="4241598" y="21362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7" name="Line 1389"/>
            <p:cNvSpPr>
              <a:spLocks noChangeShapeType="1"/>
            </p:cNvSpPr>
            <p:nvPr/>
          </p:nvSpPr>
          <p:spPr bwMode="auto">
            <a:xfrm>
              <a:off x="424159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8" name="Line 1390"/>
            <p:cNvSpPr>
              <a:spLocks noChangeShapeType="1"/>
            </p:cNvSpPr>
            <p:nvPr/>
          </p:nvSpPr>
          <p:spPr bwMode="auto">
            <a:xfrm>
              <a:off x="4243043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9" name="Line 1391"/>
            <p:cNvSpPr>
              <a:spLocks noChangeShapeType="1"/>
            </p:cNvSpPr>
            <p:nvPr/>
          </p:nvSpPr>
          <p:spPr bwMode="auto">
            <a:xfrm>
              <a:off x="4244486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0" name="Line 1392"/>
            <p:cNvSpPr>
              <a:spLocks noChangeShapeType="1"/>
            </p:cNvSpPr>
            <p:nvPr/>
          </p:nvSpPr>
          <p:spPr bwMode="auto">
            <a:xfrm>
              <a:off x="4245931" y="213911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1" name="Line 1393"/>
            <p:cNvSpPr>
              <a:spLocks noChangeShapeType="1"/>
            </p:cNvSpPr>
            <p:nvPr/>
          </p:nvSpPr>
          <p:spPr bwMode="auto">
            <a:xfrm>
              <a:off x="4250264" y="214056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2" name="Line 1394"/>
            <p:cNvSpPr>
              <a:spLocks noChangeShapeType="1"/>
            </p:cNvSpPr>
            <p:nvPr/>
          </p:nvSpPr>
          <p:spPr bwMode="auto">
            <a:xfrm>
              <a:off x="4253152" y="214200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3" name="Line 1395"/>
            <p:cNvSpPr>
              <a:spLocks noChangeShapeType="1"/>
            </p:cNvSpPr>
            <p:nvPr/>
          </p:nvSpPr>
          <p:spPr bwMode="auto">
            <a:xfrm>
              <a:off x="4253152" y="21434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4" name="Line 1396"/>
            <p:cNvSpPr>
              <a:spLocks noChangeShapeType="1"/>
            </p:cNvSpPr>
            <p:nvPr/>
          </p:nvSpPr>
          <p:spPr bwMode="auto">
            <a:xfrm>
              <a:off x="4254597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5" name="Line 1397"/>
            <p:cNvSpPr>
              <a:spLocks noChangeShapeType="1"/>
            </p:cNvSpPr>
            <p:nvPr/>
          </p:nvSpPr>
          <p:spPr bwMode="auto">
            <a:xfrm>
              <a:off x="4256041" y="214633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6" name="Line 1398"/>
            <p:cNvSpPr>
              <a:spLocks noChangeShapeType="1"/>
            </p:cNvSpPr>
            <p:nvPr/>
          </p:nvSpPr>
          <p:spPr bwMode="auto">
            <a:xfrm>
              <a:off x="4256041" y="21492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7" name="Line 1399"/>
            <p:cNvSpPr>
              <a:spLocks noChangeShapeType="1"/>
            </p:cNvSpPr>
            <p:nvPr/>
          </p:nvSpPr>
          <p:spPr bwMode="auto">
            <a:xfrm>
              <a:off x="4257485" y="214922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8" name="Line 1400"/>
            <p:cNvSpPr>
              <a:spLocks noChangeShapeType="1"/>
            </p:cNvSpPr>
            <p:nvPr/>
          </p:nvSpPr>
          <p:spPr bwMode="auto">
            <a:xfrm>
              <a:off x="4257485" y="215067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9" name="Line 1401"/>
            <p:cNvSpPr>
              <a:spLocks noChangeShapeType="1"/>
            </p:cNvSpPr>
            <p:nvPr/>
          </p:nvSpPr>
          <p:spPr bwMode="auto">
            <a:xfrm>
              <a:off x="4257485" y="215067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0" name="Line 1402"/>
            <p:cNvSpPr>
              <a:spLocks noChangeShapeType="1"/>
            </p:cNvSpPr>
            <p:nvPr/>
          </p:nvSpPr>
          <p:spPr bwMode="auto">
            <a:xfrm>
              <a:off x="4260374" y="21535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1" name="Line 1403"/>
            <p:cNvSpPr>
              <a:spLocks noChangeShapeType="1"/>
            </p:cNvSpPr>
            <p:nvPr/>
          </p:nvSpPr>
          <p:spPr bwMode="auto">
            <a:xfrm>
              <a:off x="4260374" y="2157893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2" name="Line 1404"/>
            <p:cNvSpPr>
              <a:spLocks noChangeShapeType="1"/>
            </p:cNvSpPr>
            <p:nvPr/>
          </p:nvSpPr>
          <p:spPr bwMode="auto">
            <a:xfrm>
              <a:off x="4260374" y="2160781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3" name="Freeform 1405"/>
            <p:cNvSpPr>
              <a:spLocks/>
            </p:cNvSpPr>
            <p:nvPr/>
          </p:nvSpPr>
          <p:spPr bwMode="auto">
            <a:xfrm>
              <a:off x="4292148" y="2198333"/>
              <a:ext cx="57771" cy="54883"/>
            </a:xfrm>
            <a:custGeom>
              <a:avLst/>
              <a:gdLst>
                <a:gd name="T0" fmla="*/ 23 w 40"/>
                <a:gd name="T1" fmla="*/ 0 h 38"/>
                <a:gd name="T2" fmla="*/ 27 w 40"/>
                <a:gd name="T3" fmla="*/ 0 h 38"/>
                <a:gd name="T4" fmla="*/ 29 w 40"/>
                <a:gd name="T5" fmla="*/ 1 h 38"/>
                <a:gd name="T6" fmla="*/ 32 w 40"/>
                <a:gd name="T7" fmla="*/ 4 h 38"/>
                <a:gd name="T8" fmla="*/ 35 w 40"/>
                <a:gd name="T9" fmla="*/ 5 h 38"/>
                <a:gd name="T10" fmla="*/ 35 w 40"/>
                <a:gd name="T11" fmla="*/ 6 h 38"/>
                <a:gd name="T12" fmla="*/ 37 w 40"/>
                <a:gd name="T13" fmla="*/ 9 h 38"/>
                <a:gd name="T14" fmla="*/ 38 w 40"/>
                <a:gd name="T15" fmla="*/ 11 h 38"/>
                <a:gd name="T16" fmla="*/ 39 w 40"/>
                <a:gd name="T17" fmla="*/ 15 h 38"/>
                <a:gd name="T18" fmla="*/ 40 w 40"/>
                <a:gd name="T19" fmla="*/ 18 h 38"/>
                <a:gd name="T20" fmla="*/ 40 w 40"/>
                <a:gd name="T21" fmla="*/ 19 h 38"/>
                <a:gd name="T22" fmla="*/ 39 w 40"/>
                <a:gd name="T23" fmla="*/ 23 h 38"/>
                <a:gd name="T24" fmla="*/ 38 w 40"/>
                <a:gd name="T25" fmla="*/ 26 h 38"/>
                <a:gd name="T26" fmla="*/ 37 w 40"/>
                <a:gd name="T27" fmla="*/ 29 h 38"/>
                <a:gd name="T28" fmla="*/ 35 w 40"/>
                <a:gd name="T29" fmla="*/ 33 h 38"/>
                <a:gd name="T30" fmla="*/ 35 w 40"/>
                <a:gd name="T31" fmla="*/ 33 h 38"/>
                <a:gd name="T32" fmla="*/ 32 w 40"/>
                <a:gd name="T33" fmla="*/ 35 h 38"/>
                <a:gd name="T34" fmla="*/ 29 w 40"/>
                <a:gd name="T35" fmla="*/ 37 h 38"/>
                <a:gd name="T36" fmla="*/ 29 w 40"/>
                <a:gd name="T37" fmla="*/ 37 h 38"/>
                <a:gd name="T38" fmla="*/ 24 w 40"/>
                <a:gd name="T39" fmla="*/ 38 h 38"/>
                <a:gd name="T40" fmla="*/ 16 w 40"/>
                <a:gd name="T41" fmla="*/ 38 h 38"/>
                <a:gd name="T42" fmla="*/ 13 w 40"/>
                <a:gd name="T43" fmla="*/ 37 h 38"/>
                <a:gd name="T44" fmla="*/ 9 w 40"/>
                <a:gd name="T45" fmla="*/ 35 h 38"/>
                <a:gd name="T46" fmla="*/ 7 w 40"/>
                <a:gd name="T47" fmla="*/ 33 h 38"/>
                <a:gd name="T48" fmla="*/ 6 w 40"/>
                <a:gd name="T49" fmla="*/ 33 h 38"/>
                <a:gd name="T50" fmla="*/ 4 w 40"/>
                <a:gd name="T51" fmla="*/ 30 h 38"/>
                <a:gd name="T52" fmla="*/ 3 w 40"/>
                <a:gd name="T53" fmla="*/ 29 h 38"/>
                <a:gd name="T54" fmla="*/ 2 w 40"/>
                <a:gd name="T55" fmla="*/ 25 h 38"/>
                <a:gd name="T56" fmla="*/ 0 w 40"/>
                <a:gd name="T57" fmla="*/ 22 h 38"/>
                <a:gd name="T58" fmla="*/ 0 w 40"/>
                <a:gd name="T59" fmla="*/ 18 h 38"/>
                <a:gd name="T60" fmla="*/ 2 w 40"/>
                <a:gd name="T61" fmla="*/ 15 h 38"/>
                <a:gd name="T62" fmla="*/ 2 w 40"/>
                <a:gd name="T63" fmla="*/ 13 h 38"/>
                <a:gd name="T64" fmla="*/ 3 w 40"/>
                <a:gd name="T65" fmla="*/ 11 h 38"/>
                <a:gd name="T66" fmla="*/ 5 w 40"/>
                <a:gd name="T67" fmla="*/ 7 h 38"/>
                <a:gd name="T68" fmla="*/ 7 w 40"/>
                <a:gd name="T69" fmla="*/ 5 h 38"/>
                <a:gd name="T70" fmla="*/ 8 w 40"/>
                <a:gd name="T71" fmla="*/ 5 h 38"/>
                <a:gd name="T72" fmla="*/ 12 w 40"/>
                <a:gd name="T73" fmla="*/ 2 h 38"/>
                <a:gd name="T74" fmla="*/ 13 w 40"/>
                <a:gd name="T75" fmla="*/ 1 h 38"/>
                <a:gd name="T76" fmla="*/ 16 w 40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4" name="Line 1406"/>
            <p:cNvSpPr>
              <a:spLocks noChangeShapeType="1"/>
            </p:cNvSpPr>
            <p:nvPr/>
          </p:nvSpPr>
          <p:spPr bwMode="auto">
            <a:xfrm>
              <a:off x="4349920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5" name="Line 1407"/>
            <p:cNvSpPr>
              <a:spLocks noChangeShapeType="1"/>
            </p:cNvSpPr>
            <p:nvPr/>
          </p:nvSpPr>
          <p:spPr bwMode="auto">
            <a:xfrm flipH="1">
              <a:off x="4348475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6" name="Line 1408"/>
            <p:cNvSpPr>
              <a:spLocks noChangeShapeType="1"/>
            </p:cNvSpPr>
            <p:nvPr/>
          </p:nvSpPr>
          <p:spPr bwMode="auto">
            <a:xfrm>
              <a:off x="4348475" y="2228662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7" name="Line 1409"/>
            <p:cNvSpPr>
              <a:spLocks noChangeShapeType="1"/>
            </p:cNvSpPr>
            <p:nvPr/>
          </p:nvSpPr>
          <p:spPr bwMode="auto">
            <a:xfrm flipH="1">
              <a:off x="4347031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8" name="Line 1410"/>
            <p:cNvSpPr>
              <a:spLocks noChangeShapeType="1"/>
            </p:cNvSpPr>
            <p:nvPr/>
          </p:nvSpPr>
          <p:spPr bwMode="auto">
            <a:xfrm>
              <a:off x="4347031" y="223299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9" name="Line 1411"/>
            <p:cNvSpPr>
              <a:spLocks noChangeShapeType="1"/>
            </p:cNvSpPr>
            <p:nvPr/>
          </p:nvSpPr>
          <p:spPr bwMode="auto">
            <a:xfrm>
              <a:off x="4347031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0" name="Line 1413"/>
            <p:cNvSpPr>
              <a:spLocks noChangeShapeType="1"/>
            </p:cNvSpPr>
            <p:nvPr/>
          </p:nvSpPr>
          <p:spPr bwMode="auto">
            <a:xfrm flipH="1">
              <a:off x="4345586" y="223443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1" name="Line 1414"/>
            <p:cNvSpPr>
              <a:spLocks noChangeShapeType="1"/>
            </p:cNvSpPr>
            <p:nvPr/>
          </p:nvSpPr>
          <p:spPr bwMode="auto">
            <a:xfrm>
              <a:off x="4345586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2" name="Line 1415"/>
            <p:cNvSpPr>
              <a:spLocks noChangeShapeType="1"/>
            </p:cNvSpPr>
            <p:nvPr/>
          </p:nvSpPr>
          <p:spPr bwMode="auto">
            <a:xfrm flipH="1">
              <a:off x="4344142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3" name="Line 1416"/>
            <p:cNvSpPr>
              <a:spLocks noChangeShapeType="1"/>
            </p:cNvSpPr>
            <p:nvPr/>
          </p:nvSpPr>
          <p:spPr bwMode="auto">
            <a:xfrm flipH="1">
              <a:off x="4342698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4" name="Line 1417"/>
            <p:cNvSpPr>
              <a:spLocks noChangeShapeType="1"/>
            </p:cNvSpPr>
            <p:nvPr/>
          </p:nvSpPr>
          <p:spPr bwMode="auto">
            <a:xfrm flipH="1">
              <a:off x="4339809" y="2244550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5" name="Line 1418"/>
            <p:cNvSpPr>
              <a:spLocks noChangeShapeType="1"/>
            </p:cNvSpPr>
            <p:nvPr/>
          </p:nvSpPr>
          <p:spPr bwMode="auto">
            <a:xfrm>
              <a:off x="4339809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6" name="Line 1419"/>
            <p:cNvSpPr>
              <a:spLocks noChangeShapeType="1"/>
            </p:cNvSpPr>
            <p:nvPr/>
          </p:nvSpPr>
          <p:spPr bwMode="auto">
            <a:xfrm flipH="1">
              <a:off x="4338365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7" name="Line 1420"/>
            <p:cNvSpPr>
              <a:spLocks noChangeShapeType="1"/>
            </p:cNvSpPr>
            <p:nvPr/>
          </p:nvSpPr>
          <p:spPr bwMode="auto">
            <a:xfrm flipH="1">
              <a:off x="4336921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8" name="Line 1421"/>
            <p:cNvSpPr>
              <a:spLocks noChangeShapeType="1"/>
            </p:cNvSpPr>
            <p:nvPr/>
          </p:nvSpPr>
          <p:spPr bwMode="auto">
            <a:xfrm flipH="1">
              <a:off x="4335476" y="224743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9" name="Line 1422"/>
            <p:cNvSpPr>
              <a:spLocks noChangeShapeType="1"/>
            </p:cNvSpPr>
            <p:nvPr/>
          </p:nvSpPr>
          <p:spPr bwMode="auto">
            <a:xfrm flipH="1">
              <a:off x="4334032" y="22488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0" name="Line 1423"/>
            <p:cNvSpPr>
              <a:spLocks noChangeShapeType="1"/>
            </p:cNvSpPr>
            <p:nvPr/>
          </p:nvSpPr>
          <p:spPr bwMode="auto">
            <a:xfrm>
              <a:off x="4334032" y="22488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1" name="Line 1424"/>
            <p:cNvSpPr>
              <a:spLocks noChangeShapeType="1"/>
            </p:cNvSpPr>
            <p:nvPr/>
          </p:nvSpPr>
          <p:spPr bwMode="auto">
            <a:xfrm flipH="1">
              <a:off x="4331144" y="224888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2" name="Line 1425"/>
            <p:cNvSpPr>
              <a:spLocks noChangeShapeType="1"/>
            </p:cNvSpPr>
            <p:nvPr/>
          </p:nvSpPr>
          <p:spPr bwMode="auto">
            <a:xfrm flipH="1">
              <a:off x="4326810" y="2251771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3" name="Line 1426"/>
            <p:cNvSpPr>
              <a:spLocks noChangeShapeType="1"/>
            </p:cNvSpPr>
            <p:nvPr/>
          </p:nvSpPr>
          <p:spPr bwMode="auto">
            <a:xfrm flipH="1">
              <a:off x="4325366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4" name="Line 1427"/>
            <p:cNvSpPr>
              <a:spLocks noChangeShapeType="1"/>
            </p:cNvSpPr>
            <p:nvPr/>
          </p:nvSpPr>
          <p:spPr bwMode="auto">
            <a:xfrm flipH="1">
              <a:off x="4323922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5" name="Line 1428"/>
            <p:cNvSpPr>
              <a:spLocks noChangeShapeType="1"/>
            </p:cNvSpPr>
            <p:nvPr/>
          </p:nvSpPr>
          <p:spPr bwMode="auto">
            <a:xfrm flipH="1">
              <a:off x="4322478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6" name="Line 1429"/>
            <p:cNvSpPr>
              <a:spLocks noChangeShapeType="1"/>
            </p:cNvSpPr>
            <p:nvPr/>
          </p:nvSpPr>
          <p:spPr bwMode="auto">
            <a:xfrm flipH="1">
              <a:off x="4319589" y="225321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7" name="Line 1430"/>
            <p:cNvSpPr>
              <a:spLocks noChangeShapeType="1"/>
            </p:cNvSpPr>
            <p:nvPr/>
          </p:nvSpPr>
          <p:spPr bwMode="auto">
            <a:xfrm flipH="1" flipV="1">
              <a:off x="4315256" y="22517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8" name="Line 1431"/>
            <p:cNvSpPr>
              <a:spLocks noChangeShapeType="1"/>
            </p:cNvSpPr>
            <p:nvPr/>
          </p:nvSpPr>
          <p:spPr bwMode="auto">
            <a:xfrm flipH="1">
              <a:off x="4313812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9" name="Line 1432"/>
            <p:cNvSpPr>
              <a:spLocks noChangeShapeType="1"/>
            </p:cNvSpPr>
            <p:nvPr/>
          </p:nvSpPr>
          <p:spPr bwMode="auto">
            <a:xfrm flipH="1">
              <a:off x="4312367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0" name="Line 1433"/>
            <p:cNvSpPr>
              <a:spLocks noChangeShapeType="1"/>
            </p:cNvSpPr>
            <p:nvPr/>
          </p:nvSpPr>
          <p:spPr bwMode="auto">
            <a:xfrm flipH="1">
              <a:off x="4310924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1" name="Line 1434"/>
            <p:cNvSpPr>
              <a:spLocks noChangeShapeType="1"/>
            </p:cNvSpPr>
            <p:nvPr/>
          </p:nvSpPr>
          <p:spPr bwMode="auto">
            <a:xfrm flipH="1" flipV="1">
              <a:off x="4309479" y="2248882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2" name="Line 1435"/>
            <p:cNvSpPr>
              <a:spLocks noChangeShapeType="1"/>
            </p:cNvSpPr>
            <p:nvPr/>
          </p:nvSpPr>
          <p:spPr bwMode="auto">
            <a:xfrm flipH="1" flipV="1">
              <a:off x="4305146" y="22474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3" name="Line 1436"/>
            <p:cNvSpPr>
              <a:spLocks noChangeShapeType="1"/>
            </p:cNvSpPr>
            <p:nvPr/>
          </p:nvSpPr>
          <p:spPr bwMode="auto">
            <a:xfrm flipH="1" flipV="1">
              <a:off x="4303702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4" name="Line 1437"/>
            <p:cNvSpPr>
              <a:spLocks noChangeShapeType="1"/>
            </p:cNvSpPr>
            <p:nvPr/>
          </p:nvSpPr>
          <p:spPr bwMode="auto">
            <a:xfrm flipH="1">
              <a:off x="4302258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5" name="Line 1438"/>
            <p:cNvSpPr>
              <a:spLocks noChangeShapeType="1"/>
            </p:cNvSpPr>
            <p:nvPr/>
          </p:nvSpPr>
          <p:spPr bwMode="auto">
            <a:xfrm flipV="1">
              <a:off x="4302258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6" name="Line 1439"/>
            <p:cNvSpPr>
              <a:spLocks noChangeShapeType="1"/>
            </p:cNvSpPr>
            <p:nvPr/>
          </p:nvSpPr>
          <p:spPr bwMode="auto">
            <a:xfrm flipH="1">
              <a:off x="4300813" y="22445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7" name="Line 1440"/>
            <p:cNvSpPr>
              <a:spLocks noChangeShapeType="1"/>
            </p:cNvSpPr>
            <p:nvPr/>
          </p:nvSpPr>
          <p:spPr bwMode="auto">
            <a:xfrm flipH="1" flipV="1">
              <a:off x="4299369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8" name="Line 1441"/>
            <p:cNvSpPr>
              <a:spLocks noChangeShapeType="1"/>
            </p:cNvSpPr>
            <p:nvPr/>
          </p:nvSpPr>
          <p:spPr bwMode="auto">
            <a:xfrm flipH="1" flipV="1">
              <a:off x="4297925" y="2240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9" name="Line 1442"/>
            <p:cNvSpPr>
              <a:spLocks noChangeShapeType="1"/>
            </p:cNvSpPr>
            <p:nvPr/>
          </p:nvSpPr>
          <p:spPr bwMode="auto">
            <a:xfrm flipV="1">
              <a:off x="4297925" y="223732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0" name="Line 1443"/>
            <p:cNvSpPr>
              <a:spLocks noChangeShapeType="1"/>
            </p:cNvSpPr>
            <p:nvPr/>
          </p:nvSpPr>
          <p:spPr bwMode="auto">
            <a:xfrm>
              <a:off x="4297925" y="22373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1" name="Line 1444"/>
            <p:cNvSpPr>
              <a:spLocks noChangeShapeType="1"/>
            </p:cNvSpPr>
            <p:nvPr/>
          </p:nvSpPr>
          <p:spPr bwMode="auto">
            <a:xfrm flipH="1" flipV="1">
              <a:off x="4296481" y="223588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2" name="Line 1445"/>
            <p:cNvSpPr>
              <a:spLocks noChangeShapeType="1"/>
            </p:cNvSpPr>
            <p:nvPr/>
          </p:nvSpPr>
          <p:spPr bwMode="auto">
            <a:xfrm flipV="1">
              <a:off x="4296481" y="2232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3" name="Line 1446"/>
            <p:cNvSpPr>
              <a:spLocks noChangeShapeType="1"/>
            </p:cNvSpPr>
            <p:nvPr/>
          </p:nvSpPr>
          <p:spPr bwMode="auto">
            <a:xfrm flipH="1" flipV="1">
              <a:off x="4295036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4" name="Line 1447"/>
            <p:cNvSpPr>
              <a:spLocks noChangeShapeType="1"/>
            </p:cNvSpPr>
            <p:nvPr/>
          </p:nvSpPr>
          <p:spPr bwMode="auto">
            <a:xfrm flipH="1" flipV="1">
              <a:off x="4292147" y="222866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5" name="Line 1448"/>
            <p:cNvSpPr>
              <a:spLocks noChangeShapeType="1"/>
            </p:cNvSpPr>
            <p:nvPr/>
          </p:nvSpPr>
          <p:spPr bwMode="auto">
            <a:xfrm flipV="1">
              <a:off x="4292147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6" name="Line 1449"/>
            <p:cNvSpPr>
              <a:spLocks noChangeShapeType="1"/>
            </p:cNvSpPr>
            <p:nvPr/>
          </p:nvSpPr>
          <p:spPr bwMode="auto">
            <a:xfrm flipV="1">
              <a:off x="4292147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7" name="Line 1450"/>
            <p:cNvSpPr>
              <a:spLocks noChangeShapeType="1"/>
            </p:cNvSpPr>
            <p:nvPr/>
          </p:nvSpPr>
          <p:spPr bwMode="auto">
            <a:xfrm>
              <a:off x="4292147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8" name="Line 1451"/>
            <p:cNvSpPr>
              <a:spLocks noChangeShapeType="1"/>
            </p:cNvSpPr>
            <p:nvPr/>
          </p:nvSpPr>
          <p:spPr bwMode="auto">
            <a:xfrm flipV="1">
              <a:off x="4292147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9" name="Line 1452"/>
            <p:cNvSpPr>
              <a:spLocks noChangeShapeType="1"/>
            </p:cNvSpPr>
            <p:nvPr/>
          </p:nvSpPr>
          <p:spPr bwMode="auto">
            <a:xfrm flipV="1">
              <a:off x="4295036" y="2219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0" name="Line 1453"/>
            <p:cNvSpPr>
              <a:spLocks noChangeShapeType="1"/>
            </p:cNvSpPr>
            <p:nvPr/>
          </p:nvSpPr>
          <p:spPr bwMode="auto">
            <a:xfrm flipV="1">
              <a:off x="429503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1" name="Line 1454"/>
            <p:cNvSpPr>
              <a:spLocks noChangeShapeType="1"/>
            </p:cNvSpPr>
            <p:nvPr/>
          </p:nvSpPr>
          <p:spPr bwMode="auto">
            <a:xfrm>
              <a:off x="4296481" y="221855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2" name="Line 1455"/>
            <p:cNvSpPr>
              <a:spLocks noChangeShapeType="1"/>
            </p:cNvSpPr>
            <p:nvPr/>
          </p:nvSpPr>
          <p:spPr bwMode="auto">
            <a:xfrm flipV="1">
              <a:off x="4296481" y="221710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3" name="Line 1456"/>
            <p:cNvSpPr>
              <a:spLocks noChangeShapeType="1"/>
            </p:cNvSpPr>
            <p:nvPr/>
          </p:nvSpPr>
          <p:spPr bwMode="auto">
            <a:xfrm flipV="1">
              <a:off x="4296481" y="221421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4" name="Line 1457"/>
            <p:cNvSpPr>
              <a:spLocks noChangeShapeType="1"/>
            </p:cNvSpPr>
            <p:nvPr/>
          </p:nvSpPr>
          <p:spPr bwMode="auto">
            <a:xfrm flipV="1">
              <a:off x="4296481" y="221277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5" name="Line 1458"/>
            <p:cNvSpPr>
              <a:spLocks noChangeShapeType="1"/>
            </p:cNvSpPr>
            <p:nvPr/>
          </p:nvSpPr>
          <p:spPr bwMode="auto">
            <a:xfrm flipV="1">
              <a:off x="4297925" y="2209887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6" name="Line 1459"/>
            <p:cNvSpPr>
              <a:spLocks noChangeShapeType="1"/>
            </p:cNvSpPr>
            <p:nvPr/>
          </p:nvSpPr>
          <p:spPr bwMode="auto">
            <a:xfrm flipV="1">
              <a:off x="4299369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7" name="Line 1460"/>
            <p:cNvSpPr>
              <a:spLocks noChangeShapeType="1"/>
            </p:cNvSpPr>
            <p:nvPr/>
          </p:nvSpPr>
          <p:spPr bwMode="auto">
            <a:xfrm flipV="1">
              <a:off x="4300813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8" name="Line 1461"/>
            <p:cNvSpPr>
              <a:spLocks noChangeShapeType="1"/>
            </p:cNvSpPr>
            <p:nvPr/>
          </p:nvSpPr>
          <p:spPr bwMode="auto">
            <a:xfrm>
              <a:off x="4302258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9" name="Line 1462"/>
            <p:cNvSpPr>
              <a:spLocks noChangeShapeType="1"/>
            </p:cNvSpPr>
            <p:nvPr/>
          </p:nvSpPr>
          <p:spPr bwMode="auto">
            <a:xfrm flipV="1">
              <a:off x="4302258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0" name="Line 1463"/>
            <p:cNvSpPr>
              <a:spLocks noChangeShapeType="1"/>
            </p:cNvSpPr>
            <p:nvPr/>
          </p:nvSpPr>
          <p:spPr bwMode="auto">
            <a:xfrm flipV="1">
              <a:off x="430370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1" name="Line 1464"/>
            <p:cNvSpPr>
              <a:spLocks noChangeShapeType="1"/>
            </p:cNvSpPr>
            <p:nvPr/>
          </p:nvSpPr>
          <p:spPr bwMode="auto">
            <a:xfrm flipV="1">
              <a:off x="4305146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2" name="Line 1465"/>
            <p:cNvSpPr>
              <a:spLocks noChangeShapeType="1"/>
            </p:cNvSpPr>
            <p:nvPr/>
          </p:nvSpPr>
          <p:spPr bwMode="auto">
            <a:xfrm>
              <a:off x="4309479" y="220122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3" name="Line 1466"/>
            <p:cNvSpPr>
              <a:spLocks noChangeShapeType="1"/>
            </p:cNvSpPr>
            <p:nvPr/>
          </p:nvSpPr>
          <p:spPr bwMode="auto">
            <a:xfrm flipV="1">
              <a:off x="4309479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4" name="Line 1467"/>
            <p:cNvSpPr>
              <a:spLocks noChangeShapeType="1"/>
            </p:cNvSpPr>
            <p:nvPr/>
          </p:nvSpPr>
          <p:spPr bwMode="auto">
            <a:xfrm>
              <a:off x="4309479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5" name="Line 1468"/>
            <p:cNvSpPr>
              <a:spLocks noChangeShapeType="1"/>
            </p:cNvSpPr>
            <p:nvPr/>
          </p:nvSpPr>
          <p:spPr bwMode="auto">
            <a:xfrm>
              <a:off x="4310924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6" name="Line 1469"/>
            <p:cNvSpPr>
              <a:spLocks noChangeShapeType="1"/>
            </p:cNvSpPr>
            <p:nvPr/>
          </p:nvSpPr>
          <p:spPr bwMode="auto">
            <a:xfrm>
              <a:off x="4313812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7" name="Line 1470"/>
            <p:cNvSpPr>
              <a:spLocks noChangeShapeType="1"/>
            </p:cNvSpPr>
            <p:nvPr/>
          </p:nvSpPr>
          <p:spPr bwMode="auto">
            <a:xfrm flipV="1">
              <a:off x="4315256" y="219833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8" name="Line 1471"/>
            <p:cNvSpPr>
              <a:spLocks noChangeShapeType="1"/>
            </p:cNvSpPr>
            <p:nvPr/>
          </p:nvSpPr>
          <p:spPr bwMode="auto">
            <a:xfrm>
              <a:off x="4319589" y="21983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9" name="Line 1472"/>
            <p:cNvSpPr>
              <a:spLocks noChangeShapeType="1"/>
            </p:cNvSpPr>
            <p:nvPr/>
          </p:nvSpPr>
          <p:spPr bwMode="auto">
            <a:xfrm>
              <a:off x="4322478" y="2198333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0" name="Line 1473"/>
            <p:cNvSpPr>
              <a:spLocks noChangeShapeType="1"/>
            </p:cNvSpPr>
            <p:nvPr/>
          </p:nvSpPr>
          <p:spPr bwMode="auto">
            <a:xfrm>
              <a:off x="4325366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1" name="Line 1474"/>
            <p:cNvSpPr>
              <a:spLocks noChangeShapeType="1"/>
            </p:cNvSpPr>
            <p:nvPr/>
          </p:nvSpPr>
          <p:spPr bwMode="auto">
            <a:xfrm>
              <a:off x="4328255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2" name="Line 1475"/>
            <p:cNvSpPr>
              <a:spLocks noChangeShapeType="1"/>
            </p:cNvSpPr>
            <p:nvPr/>
          </p:nvSpPr>
          <p:spPr bwMode="auto">
            <a:xfrm>
              <a:off x="4331144" y="219977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3" name="Line 1476"/>
            <p:cNvSpPr>
              <a:spLocks noChangeShapeType="1"/>
            </p:cNvSpPr>
            <p:nvPr/>
          </p:nvSpPr>
          <p:spPr bwMode="auto">
            <a:xfrm>
              <a:off x="4331144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4" name="Line 1477"/>
            <p:cNvSpPr>
              <a:spLocks noChangeShapeType="1"/>
            </p:cNvSpPr>
            <p:nvPr/>
          </p:nvSpPr>
          <p:spPr bwMode="auto">
            <a:xfrm>
              <a:off x="4332587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5" name="Line 1478"/>
            <p:cNvSpPr>
              <a:spLocks noChangeShapeType="1"/>
            </p:cNvSpPr>
            <p:nvPr/>
          </p:nvSpPr>
          <p:spPr bwMode="auto">
            <a:xfrm>
              <a:off x="4334032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6" name="Line 1479"/>
            <p:cNvSpPr>
              <a:spLocks noChangeShapeType="1"/>
            </p:cNvSpPr>
            <p:nvPr/>
          </p:nvSpPr>
          <p:spPr bwMode="auto">
            <a:xfrm>
              <a:off x="4334032" y="220122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7" name="Line 1480"/>
            <p:cNvSpPr>
              <a:spLocks noChangeShapeType="1"/>
            </p:cNvSpPr>
            <p:nvPr/>
          </p:nvSpPr>
          <p:spPr bwMode="auto">
            <a:xfrm>
              <a:off x="4336921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8" name="Line 1481"/>
            <p:cNvSpPr>
              <a:spLocks noChangeShapeType="1"/>
            </p:cNvSpPr>
            <p:nvPr/>
          </p:nvSpPr>
          <p:spPr bwMode="auto">
            <a:xfrm>
              <a:off x="4338365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9" name="Line 1482"/>
            <p:cNvSpPr>
              <a:spLocks noChangeShapeType="1"/>
            </p:cNvSpPr>
            <p:nvPr/>
          </p:nvSpPr>
          <p:spPr bwMode="auto">
            <a:xfrm>
              <a:off x="4339809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0" name="Line 1483"/>
            <p:cNvSpPr>
              <a:spLocks noChangeShapeType="1"/>
            </p:cNvSpPr>
            <p:nvPr/>
          </p:nvSpPr>
          <p:spPr bwMode="auto">
            <a:xfrm>
              <a:off x="4339809" y="220699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1" name="Line 1484"/>
            <p:cNvSpPr>
              <a:spLocks noChangeShapeType="1"/>
            </p:cNvSpPr>
            <p:nvPr/>
          </p:nvSpPr>
          <p:spPr bwMode="auto">
            <a:xfrm>
              <a:off x="4342698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2" name="Line 1485"/>
            <p:cNvSpPr>
              <a:spLocks noChangeShapeType="1"/>
            </p:cNvSpPr>
            <p:nvPr/>
          </p:nvSpPr>
          <p:spPr bwMode="auto">
            <a:xfrm>
              <a:off x="4344142" y="220988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3" name="Line 1486"/>
            <p:cNvSpPr>
              <a:spLocks noChangeShapeType="1"/>
            </p:cNvSpPr>
            <p:nvPr/>
          </p:nvSpPr>
          <p:spPr bwMode="auto">
            <a:xfrm>
              <a:off x="4345586" y="221133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4" name="Line 1487"/>
            <p:cNvSpPr>
              <a:spLocks noChangeShapeType="1"/>
            </p:cNvSpPr>
            <p:nvPr/>
          </p:nvSpPr>
          <p:spPr bwMode="auto">
            <a:xfrm>
              <a:off x="4345586" y="2212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5" name="Line 1488"/>
            <p:cNvSpPr>
              <a:spLocks noChangeShapeType="1"/>
            </p:cNvSpPr>
            <p:nvPr/>
          </p:nvSpPr>
          <p:spPr bwMode="auto">
            <a:xfrm>
              <a:off x="4345586" y="221421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6" name="Line 1489"/>
            <p:cNvSpPr>
              <a:spLocks noChangeShapeType="1"/>
            </p:cNvSpPr>
            <p:nvPr/>
          </p:nvSpPr>
          <p:spPr bwMode="auto">
            <a:xfrm>
              <a:off x="4347030" y="221421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7" name="Line 1490"/>
            <p:cNvSpPr>
              <a:spLocks noChangeShapeType="1"/>
            </p:cNvSpPr>
            <p:nvPr/>
          </p:nvSpPr>
          <p:spPr bwMode="auto">
            <a:xfrm>
              <a:off x="4347030" y="221855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8" name="Line 1491"/>
            <p:cNvSpPr>
              <a:spLocks noChangeShapeType="1"/>
            </p:cNvSpPr>
            <p:nvPr/>
          </p:nvSpPr>
          <p:spPr bwMode="auto">
            <a:xfrm>
              <a:off x="4348475" y="222144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9" name="Line 1492"/>
            <p:cNvSpPr>
              <a:spLocks noChangeShapeType="1"/>
            </p:cNvSpPr>
            <p:nvPr/>
          </p:nvSpPr>
          <p:spPr bwMode="auto">
            <a:xfrm>
              <a:off x="4348475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0" name="Line 1493"/>
            <p:cNvSpPr>
              <a:spLocks noChangeShapeType="1"/>
            </p:cNvSpPr>
            <p:nvPr/>
          </p:nvSpPr>
          <p:spPr bwMode="auto">
            <a:xfrm>
              <a:off x="4349919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1" name="Line 1494"/>
            <p:cNvSpPr>
              <a:spLocks noChangeShapeType="1"/>
            </p:cNvSpPr>
            <p:nvPr/>
          </p:nvSpPr>
          <p:spPr bwMode="auto">
            <a:xfrm>
              <a:off x="3714433" y="2318208"/>
              <a:ext cx="0" cy="15453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2" name="Line 1495"/>
            <p:cNvSpPr>
              <a:spLocks noChangeShapeType="1"/>
            </p:cNvSpPr>
            <p:nvPr/>
          </p:nvSpPr>
          <p:spPr bwMode="auto">
            <a:xfrm>
              <a:off x="3708656" y="2321097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3" name="Line 1496"/>
            <p:cNvSpPr>
              <a:spLocks noChangeShapeType="1"/>
            </p:cNvSpPr>
            <p:nvPr/>
          </p:nvSpPr>
          <p:spPr bwMode="auto">
            <a:xfrm>
              <a:off x="3714433" y="2469858"/>
              <a:ext cx="0" cy="47372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4" name="Line 1497"/>
            <p:cNvSpPr>
              <a:spLocks noChangeShapeType="1"/>
            </p:cNvSpPr>
            <p:nvPr/>
          </p:nvSpPr>
          <p:spPr bwMode="auto">
            <a:xfrm>
              <a:off x="3708656" y="294358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5" name="Line 1498"/>
            <p:cNvSpPr>
              <a:spLocks noChangeShapeType="1"/>
            </p:cNvSpPr>
            <p:nvPr/>
          </p:nvSpPr>
          <p:spPr bwMode="auto">
            <a:xfrm>
              <a:off x="3933965" y="2185334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6" name="Line 1499"/>
            <p:cNvSpPr>
              <a:spLocks noChangeShapeType="1"/>
            </p:cNvSpPr>
            <p:nvPr/>
          </p:nvSpPr>
          <p:spPr bwMode="auto">
            <a:xfrm>
              <a:off x="3928187" y="218533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7" name="Line 1500"/>
            <p:cNvSpPr>
              <a:spLocks noChangeShapeType="1"/>
            </p:cNvSpPr>
            <p:nvPr/>
          </p:nvSpPr>
          <p:spPr bwMode="auto">
            <a:xfrm>
              <a:off x="3933965" y="2245994"/>
              <a:ext cx="0" cy="8665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8" name="Line 1501"/>
            <p:cNvSpPr>
              <a:spLocks noChangeShapeType="1"/>
            </p:cNvSpPr>
            <p:nvPr/>
          </p:nvSpPr>
          <p:spPr bwMode="auto">
            <a:xfrm>
              <a:off x="4227155" y="2111675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9" name="Line 1502"/>
            <p:cNvSpPr>
              <a:spLocks noChangeShapeType="1"/>
            </p:cNvSpPr>
            <p:nvPr/>
          </p:nvSpPr>
          <p:spPr bwMode="auto">
            <a:xfrm>
              <a:off x="4227155" y="2224330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0" name="Line 1503"/>
            <p:cNvSpPr>
              <a:spLocks noChangeShapeType="1"/>
            </p:cNvSpPr>
            <p:nvPr/>
          </p:nvSpPr>
          <p:spPr bwMode="auto">
            <a:xfrm>
              <a:off x="4322478" y="2152115"/>
              <a:ext cx="0" cy="7221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1" name="Line 1504"/>
            <p:cNvSpPr>
              <a:spLocks noChangeShapeType="1"/>
            </p:cNvSpPr>
            <p:nvPr/>
          </p:nvSpPr>
          <p:spPr bwMode="auto">
            <a:xfrm>
              <a:off x="4315256" y="2152115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2" name="Line 1505"/>
            <p:cNvSpPr>
              <a:spLocks noChangeShapeType="1"/>
            </p:cNvSpPr>
            <p:nvPr/>
          </p:nvSpPr>
          <p:spPr bwMode="auto">
            <a:xfrm>
              <a:off x="4322478" y="2224330"/>
              <a:ext cx="0" cy="108322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3" name="Line 1506"/>
            <p:cNvSpPr>
              <a:spLocks noChangeShapeType="1"/>
            </p:cNvSpPr>
            <p:nvPr/>
          </p:nvSpPr>
          <p:spPr bwMode="auto">
            <a:xfrm>
              <a:off x="4315256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4" name="Line 1507"/>
            <p:cNvSpPr>
              <a:spLocks noChangeShapeType="1"/>
            </p:cNvSpPr>
            <p:nvPr/>
          </p:nvSpPr>
          <p:spPr bwMode="auto">
            <a:xfrm>
              <a:off x="4231487" y="2111675"/>
              <a:ext cx="0" cy="5199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5" name="Line 1508"/>
            <p:cNvSpPr>
              <a:spLocks noChangeShapeType="1"/>
            </p:cNvSpPr>
            <p:nvPr/>
          </p:nvSpPr>
          <p:spPr bwMode="auto">
            <a:xfrm>
              <a:off x="4231487" y="2163670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6" name="Line 1509"/>
            <p:cNvSpPr>
              <a:spLocks noChangeShapeType="1"/>
            </p:cNvSpPr>
            <p:nvPr/>
          </p:nvSpPr>
          <p:spPr bwMode="auto">
            <a:xfrm>
              <a:off x="3928187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7" name="テキスト ボックス 1556"/>
            <p:cNvSpPr txBox="1"/>
            <p:nvPr/>
          </p:nvSpPr>
          <p:spPr>
            <a:xfrm>
              <a:off x="4644007" y="1072227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CMB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0" name="テキスト ボックス 1559"/>
            <p:cNvSpPr txBox="1"/>
            <p:nvPr/>
          </p:nvSpPr>
          <p:spPr>
            <a:xfrm>
              <a:off x="3007451" y="3304476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ISD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1" name="テキスト ボックス 1560"/>
            <p:cNvSpPr txBox="1"/>
            <p:nvPr/>
          </p:nvSpPr>
          <p:spPr>
            <a:xfrm>
              <a:off x="2259559" y="3761236"/>
              <a:ext cx="4042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2" name="テキスト ボックス 1561"/>
            <p:cNvSpPr txBox="1"/>
            <p:nvPr/>
          </p:nvSpPr>
          <p:spPr>
            <a:xfrm>
              <a:off x="964814" y="3725356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DGL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3" name="テキスト ボックス 1562"/>
            <p:cNvSpPr txBox="1"/>
            <p:nvPr/>
          </p:nvSpPr>
          <p:spPr>
            <a:xfrm>
              <a:off x="3491880" y="3450486"/>
              <a:ext cx="11817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B decay</a:t>
              </a:r>
              <a:endParaRPr kumimoji="1" lang="ja-JP" altLang="en-US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4" name="テキスト ボックス 1563"/>
            <p:cNvSpPr txBox="1"/>
            <p:nvPr/>
          </p:nvSpPr>
          <p:spPr>
            <a:xfrm>
              <a:off x="2198596" y="4551511"/>
              <a:ext cx="24336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wavelength [m]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6" name="テキスト ボックス 1565"/>
            <p:cNvSpPr txBox="1"/>
            <p:nvPr/>
          </p:nvSpPr>
          <p:spPr>
            <a:xfrm rot="16200000">
              <a:off x="-1547750" y="2950007"/>
              <a:ext cx="33730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Surface 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brightness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 </a:t>
              </a:r>
              <a:r>
                <a:rPr lang="en-US" altLang="ja-JP" b="1" i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</a:t>
              </a:r>
              <a:r>
                <a:rPr lang="en-US" altLang="ja-JP" b="1" i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[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MJy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/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sr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]</a:t>
              </a:r>
              <a:endParaRPr kumimoji="1"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72" name="テキスト ボックス 1571"/>
            <p:cNvSpPr txBox="1"/>
            <p:nvPr/>
          </p:nvSpPr>
          <p:spPr>
            <a:xfrm>
              <a:off x="2095175" y="1074996"/>
              <a:ext cx="18517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73" name="テキスト ボックス 1572"/>
            <p:cNvSpPr txBox="1"/>
            <p:nvPr/>
          </p:nvSpPr>
          <p:spPr>
            <a:xfrm>
              <a:off x="1052935" y="2348880"/>
              <a:ext cx="1463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74" name="コンテンツ プレースホルダー 4"/>
              <p:cNvSpPr txBox="1">
                <a:spLocks/>
              </p:cNvSpPr>
              <p:nvPr/>
            </p:nvSpPr>
            <p:spPr>
              <a:xfrm>
                <a:off x="0" y="4290967"/>
                <a:ext cx="8820472" cy="25670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Zodiacal emission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⇒</m:t>
                    </m:r>
                  </m:oMath>
                </a14:m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343Hz / pixel</a:t>
                </a:r>
                <a:endParaRPr lang="en-US" altLang="ja-JP" sz="18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 indent="-342900"/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200sec measurement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0.55M</a:t>
                </a:r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events / 8 pixels (at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 indent="-342900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0.13% accuracy measurement for each wavelength:  </a:t>
                </a:r>
                <a14:m>
                  <m:oMath xmlns:m="http://schemas.openxmlformats.org/officeDocument/2006/math"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𝜹</m:t>
                    </m:r>
                    <m:d>
                      <m:d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Pr>
                          <m:e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𝝂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=11kJy/sr</a:t>
                </a:r>
              </a:p>
              <a:p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decay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200" b="0" i="0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𝜏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=1×</m:t>
                    </m:r>
                    <m:sSup>
                      <m:sSup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yrs)</a:t>
                </a:r>
                <a:r>
                  <a:rPr lang="en-US" altLang="ja-JP" sz="18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=25kJy/sr</a:t>
                </a:r>
              </a:p>
              <a:p>
                <a:pPr lvl="1"/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2.3σ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away from  statistical fluctuation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in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ZE measurement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74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290967"/>
                <a:ext cx="8820472" cy="2567033"/>
              </a:xfrm>
              <a:prstGeom prst="rect">
                <a:avLst/>
              </a:prstGeom>
              <a:blipFill rotWithShape="1">
                <a:blip r:embed="rId4"/>
                <a:stretch>
                  <a:fillRect l="-760" t="-14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9" name="テキスト ボックス 1558"/>
          <p:cNvSpPr txBox="1"/>
          <p:nvPr/>
        </p:nvSpPr>
        <p:spPr>
          <a:xfrm>
            <a:off x="1187624" y="3480573"/>
            <a:ext cx="2234561" cy="2486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Integrated flux from galaxy counts</a:t>
            </a:r>
            <a:endParaRPr kumimoji="1" lang="ja-JP" altLang="en-US" sz="12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565" name="直線矢印コネクタ 1564"/>
          <p:cNvCxnSpPr>
            <a:endCxn id="1157" idx="0"/>
          </p:cNvCxnSpPr>
          <p:nvPr/>
        </p:nvCxnSpPr>
        <p:spPr>
          <a:xfrm flipV="1">
            <a:off x="1841317" y="2923513"/>
            <a:ext cx="69724" cy="61349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67" name="Text Box 6"/>
              <p:cNvSpPr txBox="1">
                <a:spLocks noChangeArrowheads="1"/>
              </p:cNvSpPr>
              <p:nvPr/>
            </p:nvSpPr>
            <p:spPr bwMode="auto">
              <a:xfrm>
                <a:off x="179512" y="6278160"/>
                <a:ext cx="8064896" cy="407099"/>
              </a:xfrm>
              <a:prstGeom prst="rect">
                <a:avLst/>
              </a:prstGeom>
              <a:ln/>
              <a:extLst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b="1" dirty="0" smtClean="0">
                    <a:solidFill>
                      <a:srgbClr val="7030A0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 decay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𝝉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𝝂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7030A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lang="en-US" altLang="ja-JP" sz="2000" b="1" i="1" smtClean="0">
                        <a:solidFill>
                          <a:srgbClr val="7030A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𝟏</m:t>
                    </m:r>
                    <m:sSup>
                      <m:sSupPr>
                        <m:ctrlP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𝟎</m:t>
                        </m:r>
                      </m:e>
                      <m:sup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𝟏𝟒</m:t>
                        </m:r>
                      </m:sup>
                    </m:sSup>
                  </m:oMath>
                </a14:m>
                <a:r>
                  <a:rPr lang="en-US" altLang="ja-JP" sz="2000" b="1" dirty="0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b="1" dirty="0" err="1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yrs</a:t>
                </a:r>
                <a:r>
                  <a:rPr lang="en-US" altLang="ja-JP" sz="2000" b="1" dirty="0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 is possible to detect, or set lower limit!</a:t>
                </a:r>
              </a:p>
            </p:txBody>
          </p:sp>
        </mc:Choice>
        <mc:Fallback xmlns="">
          <p:sp>
            <p:nvSpPr>
              <p:cNvPr id="1567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6278160"/>
                <a:ext cx="8064896" cy="407099"/>
              </a:xfrm>
              <a:prstGeom prst="rect">
                <a:avLst/>
              </a:prstGeom>
              <a:blipFill rotWithShape="1">
                <a:blip r:embed="rId5"/>
                <a:stretch>
                  <a:fillRect t="-4225" b="-21127"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508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695" y="116632"/>
            <a:ext cx="8229600" cy="634082"/>
          </a:xfrm>
        </p:spPr>
        <p:txBody>
          <a:bodyPr>
            <a:noAutofit/>
          </a:bodyPr>
          <a:lstStyle/>
          <a:p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Sensitivity to neutrino decay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4021" y="620688"/>
            <a:ext cx="8367926" cy="18928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</a:t>
            </a:r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arameters in the 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rocket </a:t>
            </a:r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 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simulation</a:t>
            </a:r>
            <a:endParaRPr kumimoji="1" lang="en-US" altLang="ja-JP" sz="16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telescope dia.: 15cm</a:t>
            </a:r>
          </a:p>
          <a:p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50-column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: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40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– 80 m)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8-row array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Viewing angle per single pixel: 100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rad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100rad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Measurement time: 200 sec.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detection efficiency: 100%</a:t>
            </a:r>
            <a:endParaRPr kumimoji="1" lang="ja-JP" altLang="en-US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1034" name="Picture 10" descr="\\130.158.105.2\Linux\yuji\work\root\nudecay\c51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3" t="6763" r="7758" b="8959"/>
          <a:stretch/>
        </p:blipFill>
        <p:spPr bwMode="auto">
          <a:xfrm>
            <a:off x="0" y="2513491"/>
            <a:ext cx="4427984" cy="322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\\130.158.105.2\Linux\yuji\work\root\nudecay\c52.gif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4" t="6668" r="9182" b="9416"/>
          <a:stretch/>
        </p:blipFill>
        <p:spPr bwMode="auto">
          <a:xfrm>
            <a:off x="4572000" y="2492896"/>
            <a:ext cx="4335478" cy="327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179512" y="5743314"/>
            <a:ext cx="8727966" cy="8916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Can set lower limit on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18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3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lifetime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4-6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yrs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if no neutrino decay observed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If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18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3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lifetime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were 2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yrs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, can observe the signal at 5 significance level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0138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3635896" y="3382440"/>
            <a:ext cx="5074979" cy="3502944"/>
            <a:chOff x="66523" y="2265188"/>
            <a:chExt cx="2114884" cy="1460321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2"/>
            <a:srcRect l="15756" t="2816" r="19755" b="14071"/>
            <a:stretch/>
          </p:blipFill>
          <p:spPr>
            <a:xfrm>
              <a:off x="383594" y="2276873"/>
              <a:ext cx="1624497" cy="1296144"/>
            </a:xfrm>
            <a:prstGeom prst="rect">
              <a:avLst/>
            </a:prstGeom>
            <a:ln w="127000" cap="rnd">
              <a:noFill/>
            </a:ln>
            <a:effectLst/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contourClr>
                <a:srgbClr val="C0C0C0"/>
              </a:contourClr>
            </a:sp3d>
          </p:spPr>
        </p:pic>
        <p:sp>
          <p:nvSpPr>
            <p:cNvPr id="22" name="テキスト ボックス 21"/>
            <p:cNvSpPr txBox="1"/>
            <p:nvPr/>
          </p:nvSpPr>
          <p:spPr>
            <a:xfrm>
              <a:off x="1129113" y="3401030"/>
              <a:ext cx="1052294" cy="21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Temperature(K)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02154" y="3544985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0.3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671047" y="3544420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1040002" y="3543010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0.5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1405504" y="3546885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0.6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1773480" y="3542398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0.7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 rot="16200000">
              <a:off x="144644" y="2468001"/>
              <a:ext cx="616728" cy="21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Leakage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66523" y="3194380"/>
              <a:ext cx="409517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100pA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63589" y="2966233"/>
              <a:ext cx="289419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117677" y="2726055"/>
              <a:ext cx="349468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66523" y="2463738"/>
              <a:ext cx="409517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Status of Nb/Al-STJ photon detector development 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0120" y="908720"/>
            <a:ext cx="8784976" cy="1944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Requirements for Nb/Al-STJ</a:t>
            </a:r>
          </a:p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Single-photon detection for E</a:t>
            </a:r>
            <a:r>
              <a:rPr kumimoji="1"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=25meV (=50m)</a:t>
            </a:r>
          </a:p>
          <a:p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Detection efficiency: ~1</a:t>
            </a:r>
            <a:endParaRPr kumimoji="1" lang="en-US" altLang="ja-JP" sz="22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Dark count rate &lt; 30Hz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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 </a:t>
            </a:r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leak current &lt; 0.1nA</a:t>
            </a:r>
            <a:endParaRPr lang="en-US" altLang="ja-JP" sz="2000" b="1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Sensitive area: 100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 100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</a:t>
            </a:r>
          </a:p>
          <a:p>
            <a:pPr lvl="1"/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179512" y="5123376"/>
            <a:ext cx="3672408" cy="15018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 50m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fabricated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CRAVITY at AIST</a:t>
            </a:r>
          </a:p>
          <a:p>
            <a:r>
              <a:rPr lang="en-US" altLang="ja-JP" sz="2200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</a:t>
            </a:r>
            <a:r>
              <a:rPr lang="en-US" altLang="ja-JP" sz="2200" baseline="-25000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leak</a:t>
            </a:r>
            <a:r>
              <a:rPr lang="en-US" altLang="ja-JP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&lt;1nA achieved at AIST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Will test STJs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with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a smaller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junction size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4432501" y="5802924"/>
            <a:ext cx="3863212" cy="0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>
            <a:off x="7658077" y="5466541"/>
            <a:ext cx="216024" cy="317102"/>
          </a:xfrm>
          <a:prstGeom prst="straightConnector1">
            <a:avLst/>
          </a:prstGeom>
          <a:ln w="317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7624187" y="5066431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0.1nA</a:t>
            </a:r>
            <a:endParaRPr kumimoji="1" lang="ja-JP" altLang="en-US" sz="2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14" name="図 13" descr="AISTSTJ21_3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8" t="7866" r="8494" b="6346"/>
          <a:stretch/>
        </p:blipFill>
        <p:spPr>
          <a:xfrm rot="5400000">
            <a:off x="1093741" y="2809434"/>
            <a:ext cx="2167337" cy="2232248"/>
          </a:xfrm>
          <a:prstGeom prst="rect">
            <a:avLst/>
          </a:prstGeom>
        </p:spPr>
      </p:pic>
      <p:cxnSp>
        <p:nvCxnSpPr>
          <p:cNvPr id="15" name="直線矢印コネクタ 14"/>
          <p:cNvCxnSpPr/>
          <p:nvPr/>
        </p:nvCxnSpPr>
        <p:spPr>
          <a:xfrm flipV="1">
            <a:off x="908885" y="2780928"/>
            <a:ext cx="0" cy="2308308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円/楕円 17"/>
          <p:cNvSpPr/>
          <p:nvPr/>
        </p:nvSpPr>
        <p:spPr>
          <a:xfrm>
            <a:off x="2688682" y="3791066"/>
            <a:ext cx="14401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 rot="16200000">
            <a:off x="256142" y="3591011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2.9mm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6" name="直線矢印コネクタ 5"/>
          <p:cNvCxnSpPr>
            <a:stCxn id="18" idx="4"/>
          </p:cNvCxnSpPr>
          <p:nvPr/>
        </p:nvCxnSpPr>
        <p:spPr>
          <a:xfrm flipH="1">
            <a:off x="2555776" y="4079098"/>
            <a:ext cx="204914" cy="328686"/>
          </a:xfrm>
          <a:prstGeom prst="straightConnector1">
            <a:avLst/>
          </a:prstGeom>
          <a:ln w="31750">
            <a:solidFill>
              <a:srgbClr val="FF0000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/>
          <p:cNvSpPr/>
          <p:nvPr/>
        </p:nvSpPr>
        <p:spPr>
          <a:xfrm>
            <a:off x="3868545" y="2772482"/>
            <a:ext cx="52458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Ukibe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et al.,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Jpn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J. Appl. Phys. 51, 010115 (2012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en-US" altLang="ja-JP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 Ohkubo et al., IEEE Trans. Appl. Super, 24, 2400208 (2014)</a:t>
            </a:r>
            <a:endParaRPr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34" name="Picture 2" descr="CRAVITYロゴ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818" y="3257725"/>
            <a:ext cx="2219366" cy="514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796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0" t="17213" r="10113" b="16326"/>
          <a:stretch/>
        </p:blipFill>
        <p:spPr bwMode="auto">
          <a:xfrm>
            <a:off x="4783182" y="1650076"/>
            <a:ext cx="3939084" cy="276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68442" y="221005"/>
            <a:ext cx="8872249" cy="574675"/>
          </a:xfrm>
        </p:spPr>
        <p:txBody>
          <a:bodyPr>
            <a:no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100x100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4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Nb/Al-STJ response to 465nm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multi-photons</a:t>
            </a:r>
            <a:endParaRPr lang="ja-JP" altLang="en-US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756407" y="1271486"/>
            <a:ext cx="20803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Laser pulse trigger</a:t>
            </a:r>
            <a:endParaRPr lang="ja-JP" altLang="en-US" sz="1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3513" y="4875284"/>
            <a:ext cx="8962983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observed a response of Nb/Al-STJs to NIR-VIS photons at nearly single-photon level with a charge amplifier at the room temperature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Response time of STJ: O(1μs)</a:t>
            </a:r>
          </a:p>
          <a:p>
            <a:pPr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Due to the readout noise, we have not achieved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FIR single-photon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detection</a:t>
            </a:r>
          </a:p>
          <a:p>
            <a:pPr marL="342900" indent="-342900">
              <a:buFont typeface="Wingdings" panose="05000000000000000000" pitchFamily="2" charset="2"/>
              <a:buChar char="è"/>
              <a:defRPr/>
            </a:pPr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Need ultra-low noise readout system for STJ signal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lang="en-US" altLang="ja-JP" sz="24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3" name="直線矢印コネクタ 2"/>
          <p:cNvCxnSpPr/>
          <p:nvPr/>
        </p:nvCxnSpPr>
        <p:spPr bwMode="auto">
          <a:xfrm>
            <a:off x="5221288" y="1650076"/>
            <a:ext cx="1024339" cy="1058844"/>
          </a:xfrm>
          <a:prstGeom prst="straightConnector1">
            <a:avLst/>
          </a:prstGeom>
          <a:ln w="31750">
            <a:solidFill>
              <a:srgbClr val="92D050"/>
            </a:solidFill>
            <a:headEnd type="none" w="med" len="med"/>
            <a:tailEnd type="arrow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flipH="1" flipV="1">
            <a:off x="7490421" y="1751666"/>
            <a:ext cx="9524" cy="3747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7490420" y="2135981"/>
            <a:ext cx="60997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4" name="テキスト ボックス 50"/>
          <p:cNvSpPr txBox="1">
            <a:spLocks noChangeArrowheads="1"/>
          </p:cNvSpPr>
          <p:nvPr/>
        </p:nvSpPr>
        <p:spPr bwMode="auto">
          <a:xfrm rot="-5400000">
            <a:off x="6905500" y="1656191"/>
            <a:ext cx="8338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V/DIV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5" name="テキスト ボックス 51"/>
          <p:cNvSpPr txBox="1">
            <a:spLocks noChangeArrowheads="1"/>
          </p:cNvSpPr>
          <p:nvPr/>
        </p:nvSpPr>
        <p:spPr bwMode="auto">
          <a:xfrm>
            <a:off x="7487105" y="2174736"/>
            <a:ext cx="1027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40μs/DIV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8" name="テキスト ボックス 1"/>
          <p:cNvSpPr txBox="1">
            <a:spLocks noChangeArrowheads="1"/>
          </p:cNvSpPr>
          <p:nvPr/>
        </p:nvSpPr>
        <p:spPr bwMode="auto">
          <a:xfrm>
            <a:off x="1667735" y="898574"/>
            <a:ext cx="5599610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100x100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0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Nb/Al-STJ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fabricated at CRAVITY</a:t>
            </a:r>
            <a:endParaRPr lang="en-US" altLang="ja-JP" sz="20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2" name="テキスト ボックス 55"/>
          <p:cNvSpPr txBox="1">
            <a:spLocks noChangeArrowheads="1"/>
          </p:cNvSpPr>
          <p:nvPr/>
        </p:nvSpPr>
        <p:spPr bwMode="auto">
          <a:xfrm>
            <a:off x="5406047" y="3969184"/>
            <a:ext cx="331621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Dispersion of pulse height  is consistent with 10~40-photon detection in STJ</a:t>
            </a:r>
            <a:endParaRPr lang="en-US" altLang="ja-JP" sz="16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8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15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73513" y="1617803"/>
            <a:ext cx="4500521" cy="3242660"/>
            <a:chOff x="158121" y="1617803"/>
            <a:chExt cx="4500521" cy="3242660"/>
          </a:xfrm>
        </p:grpSpPr>
        <p:sp>
          <p:nvSpPr>
            <p:cNvPr id="77" name="テキスト ボックス 76"/>
            <p:cNvSpPr txBox="1"/>
            <p:nvPr/>
          </p:nvSpPr>
          <p:spPr>
            <a:xfrm>
              <a:off x="158121" y="2517615"/>
              <a:ext cx="1908176" cy="1015663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>
                <a:defRPr/>
              </a:pPr>
              <a:r>
                <a:rPr lang="en-US" altLang="ja-JP" sz="20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465nm laser through optical fiber</a:t>
              </a:r>
              <a:r>
                <a: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　</a:t>
              </a:r>
              <a:endParaRPr lang="en-US" altLang="ja-JP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6" name="角丸四角形 65"/>
            <p:cNvSpPr/>
            <p:nvPr/>
          </p:nvSpPr>
          <p:spPr bwMode="auto">
            <a:xfrm>
              <a:off x="1967034" y="3289152"/>
              <a:ext cx="965200" cy="12303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385" name="テキスト ボックス 110"/>
            <p:cNvSpPr txBox="1">
              <a:spLocks noChangeArrowheads="1"/>
            </p:cNvSpPr>
            <p:nvPr/>
          </p:nvSpPr>
          <p:spPr bwMode="auto">
            <a:xfrm>
              <a:off x="2676684" y="3748672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8" name="グループ化 67"/>
            <p:cNvGrpSpPr/>
            <p:nvPr/>
          </p:nvGrpSpPr>
          <p:grpSpPr bwMode="auto">
            <a:xfrm rot="16200000">
              <a:off x="2248362" y="3730100"/>
              <a:ext cx="518124" cy="283871"/>
              <a:chOff x="6012160" y="2708920"/>
              <a:chExt cx="576065" cy="36004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125" name="円/楕円 124"/>
              <p:cNvSpPr/>
              <p:nvPr/>
            </p:nvSpPr>
            <p:spPr>
              <a:xfrm>
                <a:off x="6012160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26" name="円/楕円 125"/>
              <p:cNvSpPr/>
              <p:nvPr/>
            </p:nvSpPr>
            <p:spPr>
              <a:xfrm>
                <a:off x="6228185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cxnSp>
          <p:nvCxnSpPr>
            <p:cNvPr id="69" name="直線コネクタ 68"/>
            <p:cNvCxnSpPr/>
            <p:nvPr/>
          </p:nvCxnSpPr>
          <p:spPr bwMode="auto">
            <a:xfrm flipH="1">
              <a:off x="2483768" y="4140052"/>
              <a:ext cx="3966" cy="49676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/>
            <p:nvPr/>
          </p:nvCxnSpPr>
          <p:spPr bwMode="auto">
            <a:xfrm>
              <a:off x="2478209" y="2960110"/>
              <a:ext cx="0" cy="6528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 bwMode="auto">
            <a:xfrm>
              <a:off x="2478209" y="3492351"/>
              <a:ext cx="64996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 bwMode="auto">
            <a:xfrm>
              <a:off x="3128176" y="3289236"/>
              <a:ext cx="0" cy="379012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 bwMode="auto">
            <a:xfrm>
              <a:off x="2278937" y="1617803"/>
              <a:ext cx="396875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直線コネクタ 81"/>
            <p:cNvCxnSpPr/>
            <p:nvPr/>
          </p:nvCxnSpPr>
          <p:spPr bwMode="auto">
            <a:xfrm flipV="1">
              <a:off x="2477375" y="1628800"/>
              <a:ext cx="834" cy="478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5394" name="グループ化 59"/>
            <p:cNvGrpSpPr>
              <a:grpSpLocks/>
            </p:cNvGrpSpPr>
            <p:nvPr/>
          </p:nvGrpSpPr>
          <p:grpSpPr bwMode="auto">
            <a:xfrm>
              <a:off x="2289024" y="4639046"/>
              <a:ext cx="397419" cy="129531"/>
              <a:chOff x="6876256" y="6381328"/>
              <a:chExt cx="504056" cy="144016"/>
            </a:xfrm>
          </p:grpSpPr>
          <p:cxnSp>
            <p:nvCxnSpPr>
              <p:cNvPr id="111" name="直線コネクタ 110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6" name="二等辺三角形 85"/>
            <p:cNvSpPr/>
            <p:nvPr/>
          </p:nvSpPr>
          <p:spPr bwMode="auto">
            <a:xfrm rot="5400000">
              <a:off x="3220071" y="3269457"/>
              <a:ext cx="711200" cy="455613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1" name="直線矢印コネクタ 100"/>
            <p:cNvCxnSpPr/>
            <p:nvPr/>
          </p:nvCxnSpPr>
          <p:spPr bwMode="auto">
            <a:xfrm>
              <a:off x="4374479" y="3478574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1" name="直線矢印コネクタ 60"/>
            <p:cNvCxnSpPr/>
            <p:nvPr/>
          </p:nvCxnSpPr>
          <p:spPr>
            <a:xfrm>
              <a:off x="1112209" y="3285062"/>
              <a:ext cx="1217613" cy="617499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 11"/>
            <p:cNvSpPr>
              <a:spLocks/>
            </p:cNvSpPr>
            <p:nvPr/>
          </p:nvSpPr>
          <p:spPr bwMode="auto">
            <a:xfrm rot="5400000">
              <a:off x="2035292" y="2384964"/>
              <a:ext cx="884989" cy="265303"/>
            </a:xfrm>
            <a:custGeom>
              <a:avLst/>
              <a:gdLst>
                <a:gd name="T0" fmla="*/ 0 w 1410"/>
                <a:gd name="T1" fmla="*/ 258 h 456"/>
                <a:gd name="T2" fmla="*/ 222 w 1410"/>
                <a:gd name="T3" fmla="*/ 258 h 456"/>
                <a:gd name="T4" fmla="*/ 318 w 1410"/>
                <a:gd name="T5" fmla="*/ 30 h 456"/>
                <a:gd name="T6" fmla="*/ 468 w 1410"/>
                <a:gd name="T7" fmla="*/ 456 h 456"/>
                <a:gd name="T8" fmla="*/ 672 w 1410"/>
                <a:gd name="T9" fmla="*/ 12 h 456"/>
                <a:gd name="T10" fmla="*/ 858 w 1410"/>
                <a:gd name="T11" fmla="*/ 450 h 456"/>
                <a:gd name="T12" fmla="*/ 1020 w 1410"/>
                <a:gd name="T13" fmla="*/ 0 h 456"/>
                <a:gd name="T14" fmla="*/ 1176 w 1410"/>
                <a:gd name="T15" fmla="*/ 246 h 456"/>
                <a:gd name="T16" fmla="*/ 1410 w 1410"/>
                <a:gd name="T17" fmla="*/ 246 h 456"/>
                <a:gd name="connsiteX0" fmla="*/ 0 w 10000"/>
                <a:gd name="connsiteY0" fmla="*/ 5658 h 10000"/>
                <a:gd name="connsiteX1" fmla="*/ 1574 w 10000"/>
                <a:gd name="connsiteY1" fmla="*/ 5658 h 10000"/>
                <a:gd name="connsiteX2" fmla="*/ 2255 w 10000"/>
                <a:gd name="connsiteY2" fmla="*/ 658 h 10000"/>
                <a:gd name="connsiteX3" fmla="*/ 3319 w 10000"/>
                <a:gd name="connsiteY3" fmla="*/ 10000 h 10000"/>
                <a:gd name="connsiteX4" fmla="*/ 4766 w 10000"/>
                <a:gd name="connsiteY4" fmla="*/ 263 h 10000"/>
                <a:gd name="connsiteX5" fmla="*/ 6085 w 10000"/>
                <a:gd name="connsiteY5" fmla="*/ 9868 h 10000"/>
                <a:gd name="connsiteX6" fmla="*/ 7234 w 10000"/>
                <a:gd name="connsiteY6" fmla="*/ 0 h 10000"/>
                <a:gd name="connsiteX7" fmla="*/ 9171 w 10000"/>
                <a:gd name="connsiteY7" fmla="*/ 9677 h 10000"/>
                <a:gd name="connsiteX8" fmla="*/ 10000 w 10000"/>
                <a:gd name="connsiteY8" fmla="*/ 5395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4539 h 10000"/>
                <a:gd name="connsiteX0" fmla="*/ 0 w 11631"/>
                <a:gd name="connsiteY0" fmla="*/ 5658 h 10000"/>
                <a:gd name="connsiteX1" fmla="*/ 1574 w 11631"/>
                <a:gd name="connsiteY1" fmla="*/ 5658 h 10000"/>
                <a:gd name="connsiteX2" fmla="*/ 2255 w 11631"/>
                <a:gd name="connsiteY2" fmla="*/ 658 h 10000"/>
                <a:gd name="connsiteX3" fmla="*/ 3319 w 11631"/>
                <a:gd name="connsiteY3" fmla="*/ 10000 h 10000"/>
                <a:gd name="connsiteX4" fmla="*/ 4766 w 11631"/>
                <a:gd name="connsiteY4" fmla="*/ 263 h 10000"/>
                <a:gd name="connsiteX5" fmla="*/ 6085 w 11631"/>
                <a:gd name="connsiteY5" fmla="*/ 9868 h 10000"/>
                <a:gd name="connsiteX6" fmla="*/ 7234 w 11631"/>
                <a:gd name="connsiteY6" fmla="*/ 0 h 10000"/>
                <a:gd name="connsiteX7" fmla="*/ 8548 w 11631"/>
                <a:gd name="connsiteY7" fmla="*/ 9463 h 10000"/>
                <a:gd name="connsiteX8" fmla="*/ 10065 w 11631"/>
                <a:gd name="connsiteY8" fmla="*/ 5087 h 10000"/>
                <a:gd name="connsiteX9" fmla="*/ 11592 w 11631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180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10065 w 11592"/>
                <a:gd name="connsiteY8" fmla="*/ 5087 h 10000"/>
                <a:gd name="connsiteX9" fmla="*/ 11592 w 11592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9577 w 11592"/>
                <a:gd name="connsiteY8" fmla="*/ 5464 h 10000"/>
                <a:gd name="connsiteX9" fmla="*/ 11592 w 11592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20256"/>
                <a:gd name="connsiteX1" fmla="*/ 1543 w 12933"/>
                <a:gd name="connsiteY1" fmla="*/ 10373 h 20256"/>
                <a:gd name="connsiteX2" fmla="*/ 3230 w 12933"/>
                <a:gd name="connsiteY2" fmla="*/ 0 h 20256"/>
                <a:gd name="connsiteX3" fmla="*/ 4660 w 12933"/>
                <a:gd name="connsiteY3" fmla="*/ 17260 h 20256"/>
                <a:gd name="connsiteX4" fmla="*/ 6469 w 12933"/>
                <a:gd name="connsiteY4" fmla="*/ 20252 h 20256"/>
                <a:gd name="connsiteX5" fmla="*/ 6107 w 12933"/>
                <a:gd name="connsiteY5" fmla="*/ 7523 h 20256"/>
                <a:gd name="connsiteX6" fmla="*/ 7426 w 12933"/>
                <a:gd name="connsiteY6" fmla="*/ 17128 h 20256"/>
                <a:gd name="connsiteX7" fmla="*/ 8575 w 12933"/>
                <a:gd name="connsiteY7" fmla="*/ 7260 h 20256"/>
                <a:gd name="connsiteX8" fmla="*/ 9919 w 12933"/>
                <a:gd name="connsiteY8" fmla="*/ 17006 h 20256"/>
                <a:gd name="connsiteX9" fmla="*/ 10918 w 12933"/>
                <a:gd name="connsiteY9" fmla="*/ 12724 h 20256"/>
                <a:gd name="connsiteX10" fmla="*/ 12933 w 12933"/>
                <a:gd name="connsiteY10" fmla="*/ 12270 h 20256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0918 w 16195"/>
                <a:gd name="connsiteY8" fmla="*/ 12742 h 20270"/>
                <a:gd name="connsiteX9" fmla="*/ 16195 w 16195"/>
                <a:gd name="connsiteY9" fmla="*/ 10214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2961 w 16195"/>
                <a:gd name="connsiteY8" fmla="*/ 10103 h 20270"/>
                <a:gd name="connsiteX9" fmla="*/ 16195 w 16195"/>
                <a:gd name="connsiteY9" fmla="*/ 10214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2961 w 19335"/>
                <a:gd name="connsiteY8" fmla="*/ 10103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6165 w 19335"/>
                <a:gd name="connsiteY6" fmla="*/ 20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323"/>
                <a:gd name="connsiteX1" fmla="*/ 1543 w 19335"/>
                <a:gd name="connsiteY1" fmla="*/ 10391 h 20323"/>
                <a:gd name="connsiteX2" fmla="*/ 3230 w 19335"/>
                <a:gd name="connsiteY2" fmla="*/ 18 h 20323"/>
                <a:gd name="connsiteX3" fmla="*/ 6469 w 19335"/>
                <a:gd name="connsiteY3" fmla="*/ 20270 h 20323"/>
                <a:gd name="connsiteX4" fmla="*/ 9735 w 19335"/>
                <a:gd name="connsiteY4" fmla="*/ 0 h 20323"/>
                <a:gd name="connsiteX5" fmla="*/ 12944 w 19335"/>
                <a:gd name="connsiteY5" fmla="*/ 20162 h 20323"/>
                <a:gd name="connsiteX6" fmla="*/ 16165 w 19335"/>
                <a:gd name="connsiteY6" fmla="*/ 208 h 20323"/>
                <a:gd name="connsiteX7" fmla="*/ 19309 w 19335"/>
                <a:gd name="connsiteY7" fmla="*/ 20323 h 20323"/>
                <a:gd name="connsiteX8" fmla="*/ 17900 w 19335"/>
                <a:gd name="connsiteY8" fmla="*/ 10386 h 20323"/>
                <a:gd name="connsiteX9" fmla="*/ 19335 w 19335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17900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67" h="20323">
                  <a:moveTo>
                    <a:pt x="0" y="10202"/>
                  </a:moveTo>
                  <a:cubicBezTo>
                    <a:pt x="27" y="10170"/>
                    <a:pt x="1486" y="10328"/>
                    <a:pt x="1543" y="10391"/>
                  </a:cubicBezTo>
                  <a:cubicBezTo>
                    <a:pt x="1526" y="10139"/>
                    <a:pt x="3202" y="68"/>
                    <a:pt x="3230" y="18"/>
                  </a:cubicBezTo>
                  <a:cubicBezTo>
                    <a:pt x="3258" y="-32"/>
                    <a:pt x="6447" y="20430"/>
                    <a:pt x="6469" y="20270"/>
                  </a:cubicBezTo>
                  <a:cubicBezTo>
                    <a:pt x="6439" y="20269"/>
                    <a:pt x="9734" y="190"/>
                    <a:pt x="9735" y="0"/>
                  </a:cubicBezTo>
                  <a:cubicBezTo>
                    <a:pt x="9738" y="122"/>
                    <a:pt x="12911" y="19851"/>
                    <a:pt x="12944" y="20162"/>
                  </a:cubicBezTo>
                  <a:cubicBezTo>
                    <a:pt x="12911" y="19890"/>
                    <a:pt x="16138" y="386"/>
                    <a:pt x="16165" y="208"/>
                  </a:cubicBezTo>
                  <a:cubicBezTo>
                    <a:pt x="16146" y="440"/>
                    <a:pt x="19364" y="20354"/>
                    <a:pt x="19309" y="20323"/>
                  </a:cubicBezTo>
                  <a:cubicBezTo>
                    <a:pt x="19419" y="20430"/>
                    <a:pt x="20927" y="10030"/>
                    <a:pt x="20949" y="10386"/>
                  </a:cubicBezTo>
                  <a:cubicBezTo>
                    <a:pt x="20902" y="10100"/>
                    <a:pt x="22580" y="10210"/>
                    <a:pt x="22567" y="10308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1589487" y="2255465"/>
              <a:ext cx="683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10M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368" name="テキスト ボックス 121"/>
            <p:cNvSpPr txBox="1">
              <a:spLocks noChangeArrowheads="1"/>
            </p:cNvSpPr>
            <p:nvPr/>
          </p:nvSpPr>
          <p:spPr bwMode="auto">
            <a:xfrm>
              <a:off x="2928516" y="4214132"/>
              <a:ext cx="164660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T~350m </a:t>
              </a:r>
              <a:endParaRPr lang="en-US" altLang="ja-JP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  <a:p>
              <a:pPr eaLnBrk="1" hangingPunct="1"/>
              <a:r>
                <a: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lang="en-US" altLang="ja-JP" sz="1800" baseline="30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3</a:t>
              </a:r>
              <a:r>
                <a: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He sorption)</a:t>
              </a:r>
              <a:endParaRPr lang="ja-JP" altLang="en-US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63" name="直線コネクタ 62"/>
            <p:cNvCxnSpPr/>
            <p:nvPr/>
          </p:nvCxnSpPr>
          <p:spPr bwMode="auto">
            <a:xfrm>
              <a:off x="3213373" y="3285062"/>
              <a:ext cx="0" cy="379012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 bwMode="auto">
            <a:xfrm>
              <a:off x="3213373" y="3492351"/>
              <a:ext cx="13449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二等辺三角形 66"/>
            <p:cNvSpPr/>
            <p:nvPr/>
          </p:nvSpPr>
          <p:spPr bwMode="auto">
            <a:xfrm rot="5400000">
              <a:off x="3810122" y="3240135"/>
              <a:ext cx="711200" cy="455613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75" name="直線コネクタ 74"/>
            <p:cNvCxnSpPr/>
            <p:nvPr/>
          </p:nvCxnSpPr>
          <p:spPr bwMode="auto">
            <a:xfrm>
              <a:off x="3797813" y="3497114"/>
              <a:ext cx="13449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1" name="テキスト ボックス 110"/>
          <p:cNvSpPr txBox="1">
            <a:spLocks noChangeArrowheads="1"/>
          </p:cNvSpPr>
          <p:nvPr/>
        </p:nvSpPr>
        <p:spPr bwMode="auto">
          <a:xfrm>
            <a:off x="2834955" y="2402999"/>
            <a:ext cx="89570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Charge sensitive</a:t>
            </a:r>
          </a:p>
          <a:p>
            <a:pPr eaLnBrk="1" hangingPunct="1"/>
            <a:r>
              <a:rPr lang="en-US" altLang="ja-JP" sz="1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pre-amp.</a:t>
            </a:r>
            <a:endParaRPr lang="ja-JP" altLang="en-US" sz="14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4" name="テキスト ボックス 110"/>
          <p:cNvSpPr txBox="1">
            <a:spLocks noChangeArrowheads="1"/>
          </p:cNvSpPr>
          <p:nvPr/>
        </p:nvSpPr>
        <p:spPr bwMode="auto">
          <a:xfrm>
            <a:off x="3633262" y="2594530"/>
            <a:ext cx="8957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/>
            <a:r>
              <a:rPr lang="en-US" altLang="ja-JP" sz="1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shaper amp.</a:t>
            </a:r>
            <a:endParaRPr lang="ja-JP" altLang="en-US" sz="14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338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9006" y="58614"/>
            <a:ext cx="8229600" cy="634082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 of SOI-STJ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7630" y="514615"/>
            <a:ext cx="8640960" cy="236662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SOI: Silicon-on-insulator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CMOS in FD-SOI is reported to work at 4K by T. Wada (JAXA), et al.  </a:t>
            </a:r>
          </a:p>
          <a:p>
            <a:pPr marL="457200" lvl="1" indent="0">
              <a:buNone/>
            </a:pPr>
            <a:endParaRPr kumimoji="1"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of SOI-STJ for our application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layer is fabricated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directly on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 pre-amplifier and cooled down together with STJ</a:t>
            </a:r>
          </a:p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Started test with 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on SOI with p-MOS and n-MOS FET</a:t>
            </a:r>
          </a:p>
        </p:txBody>
      </p:sp>
      <p:grpSp>
        <p:nvGrpSpPr>
          <p:cNvPr id="45" name="グループ化 44"/>
          <p:cNvGrpSpPr/>
          <p:nvPr/>
        </p:nvGrpSpPr>
        <p:grpSpPr>
          <a:xfrm>
            <a:off x="428722" y="3246562"/>
            <a:ext cx="3582108" cy="1017609"/>
            <a:chOff x="5287309" y="1229105"/>
            <a:chExt cx="3582108" cy="1017609"/>
          </a:xfrm>
        </p:grpSpPr>
        <p:sp>
          <p:nvSpPr>
            <p:cNvPr id="4" name="正方形/長方形 3"/>
            <p:cNvSpPr/>
            <p:nvPr/>
          </p:nvSpPr>
          <p:spPr bwMode="auto">
            <a:xfrm>
              <a:off x="5287309" y="1586561"/>
              <a:ext cx="2633428" cy="10690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5729033" y="1310823"/>
              <a:ext cx="1070054" cy="39561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5830472" y="1576376"/>
              <a:ext cx="887559" cy="47517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5287309" y="1804402"/>
              <a:ext cx="2633429" cy="44231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SOI</a:t>
              </a:r>
              <a:endPara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5287309" y="1695030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5287309" y="1775472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 flipV="1">
              <a:off x="5532462" y="1693468"/>
              <a:ext cx="298010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 flipV="1">
              <a:off x="7044240" y="1693468"/>
              <a:ext cx="286012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5532462" y="1618544"/>
              <a:ext cx="1184907" cy="74926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5850568" y="1514456"/>
              <a:ext cx="852822" cy="48786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5830472" y="1376962"/>
              <a:ext cx="887559" cy="137494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6472216" y="1229105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6567502" y="1229105"/>
              <a:ext cx="231585" cy="7392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6795837" y="1229105"/>
              <a:ext cx="88121" cy="39561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6838439" y="1544616"/>
              <a:ext cx="408637" cy="8389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7115270" y="1544616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887592" y="1268760"/>
              <a:ext cx="8226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kumimoji="1"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883957" y="1229105"/>
              <a:ext cx="5132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1" name="直線矢印コネクタ 20"/>
            <p:cNvCxnSpPr/>
            <p:nvPr/>
          </p:nvCxnSpPr>
          <p:spPr bwMode="auto">
            <a:xfrm flipH="1">
              <a:off x="7330252" y="1555314"/>
              <a:ext cx="326871" cy="13715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テキスト ボックス 21"/>
            <p:cNvSpPr txBox="1"/>
            <p:nvPr/>
          </p:nvSpPr>
          <p:spPr>
            <a:xfrm>
              <a:off x="7559443" y="1352775"/>
              <a:ext cx="13099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metal pad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16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2"/>
          <a:stretch/>
        </p:blipFill>
        <p:spPr>
          <a:xfrm>
            <a:off x="32786" y="4948270"/>
            <a:ext cx="3161685" cy="1825586"/>
          </a:xfrm>
          <a:prstGeom prst="rect">
            <a:avLst/>
          </a:prstGeom>
        </p:spPr>
      </p:pic>
      <p:cxnSp>
        <p:nvCxnSpPr>
          <p:cNvPr id="38" name="直線矢印コネクタ 37"/>
          <p:cNvCxnSpPr>
            <a:endCxn id="9" idx="0"/>
          </p:cNvCxnSpPr>
          <p:nvPr/>
        </p:nvCxnSpPr>
        <p:spPr>
          <a:xfrm flipV="1">
            <a:off x="625801" y="3753107"/>
            <a:ext cx="197079" cy="6119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100042" y="4329478"/>
            <a:ext cx="3460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lower layer 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has electrical contact with SOI circuit</a:t>
            </a:r>
            <a:endParaRPr kumimoji="1"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7063745" y="1179672"/>
            <a:ext cx="17048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Phys. 167, 602 (2012</a:t>
            </a:r>
            <a:r>
              <a:rPr kumimoji="1" lang="ja-JP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kumimoji="1" lang="ja-JP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ja-JP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4461659" y="2881243"/>
            <a:ext cx="4306931" cy="3632510"/>
            <a:chOff x="7920042" y="53692"/>
            <a:chExt cx="4306931" cy="3632510"/>
          </a:xfrm>
        </p:grpSpPr>
        <p:sp>
          <p:nvSpPr>
            <p:cNvPr id="40" name="テキスト ボックス 39"/>
            <p:cNvSpPr txBox="1"/>
            <p:nvPr/>
          </p:nvSpPr>
          <p:spPr>
            <a:xfrm>
              <a:off x="7920042" y="798847"/>
              <a:ext cx="57606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C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</a:t>
              </a:r>
              <a:r>
                <a:rPr kumimoji="1" lang="en-US" altLang="ja-JP" sz="2000" b="1" dirty="0" smtClean="0">
                  <a:solidFill>
                    <a:srgbClr val="FFC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ia</a:t>
              </a:r>
            </a:p>
          </p:txBody>
        </p:sp>
        <p:pic>
          <p:nvPicPr>
            <p:cNvPr id="46" name="図 4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8709695" y="613197"/>
              <a:ext cx="3203267" cy="2942744"/>
            </a:xfrm>
            <a:prstGeom prst="rect">
              <a:avLst/>
            </a:prstGeom>
            <a:ln w="38100" cap="sq">
              <a:solidFill>
                <a:srgbClr val="FF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47" name="直線矢印コネクタ 46"/>
            <p:cNvCxnSpPr>
              <a:stCxn id="40" idx="3"/>
            </p:cNvCxnSpPr>
            <p:nvPr/>
          </p:nvCxnSpPr>
          <p:spPr>
            <a:xfrm>
              <a:off x="8496106" y="998902"/>
              <a:ext cx="412998" cy="220646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テキスト ボックス 49"/>
            <p:cNvSpPr txBox="1"/>
            <p:nvPr/>
          </p:nvSpPr>
          <p:spPr>
            <a:xfrm>
              <a:off x="8778304" y="369655"/>
              <a:ext cx="6998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b="1" dirty="0" smtClean="0">
                  <a:solidFill>
                    <a:srgbClr val="FFC000"/>
                  </a:solidFill>
                </a:rPr>
                <a:t>STJ</a:t>
              </a:r>
              <a:endParaRPr kumimoji="1" lang="ja-JP" altLang="en-US" sz="3200" b="1" dirty="0">
                <a:solidFill>
                  <a:srgbClr val="FFC000"/>
                </a:solidFill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9155728" y="1607930"/>
              <a:ext cx="1377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C000"/>
                  </a:solidFill>
                </a:rPr>
                <a:t>capacitor</a:t>
              </a:r>
              <a:endParaRPr kumimoji="1" lang="ja-JP" alt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9968637" y="2410478"/>
              <a:ext cx="7471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C000"/>
                  </a:solidFill>
                </a:rPr>
                <a:t>FET</a:t>
              </a:r>
              <a:endParaRPr kumimoji="1" lang="ja-JP" alt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9844640" y="2247978"/>
              <a:ext cx="247995" cy="266492"/>
            </a:xfrm>
            <a:prstGeom prst="ellipse">
              <a:avLst/>
            </a:prstGeom>
            <a:noFill/>
            <a:ln w="28575">
              <a:solidFill>
                <a:srgbClr val="F5DA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テキスト ボックス 56"/>
            <p:cNvSpPr txBox="1"/>
            <p:nvPr/>
          </p:nvSpPr>
          <p:spPr>
            <a:xfrm rot="5400000">
              <a:off x="11492957" y="1788380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FF0000"/>
                  </a:solidFill>
                </a:rPr>
                <a:t>700 um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9713665" y="53692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</a:rPr>
                <a:t>640</a:t>
              </a:r>
              <a:r>
                <a:rPr kumimoji="1" lang="en-US" altLang="ja-JP" sz="2000" b="1" dirty="0" smtClean="0">
                  <a:solidFill>
                    <a:srgbClr val="FF0000"/>
                  </a:solidFill>
                </a:rPr>
                <a:t> um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3422821" y="4561533"/>
            <a:ext cx="1821401" cy="1933620"/>
            <a:chOff x="3707012" y="4061042"/>
            <a:chExt cx="1821401" cy="1933620"/>
          </a:xfrm>
        </p:grpSpPr>
        <p:pic>
          <p:nvPicPr>
            <p:cNvPr id="60" name="図 5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07012" y="4061042"/>
              <a:ext cx="1821401" cy="193362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2" name="テキスト ボックス 61"/>
            <p:cNvSpPr txBox="1"/>
            <p:nvPr/>
          </p:nvSpPr>
          <p:spPr>
            <a:xfrm>
              <a:off x="4014079" y="4698099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C</a:t>
              </a:r>
              <a:endParaRPr kumimoji="1" lang="ja-JP" altLang="en-US" sz="2000" b="1" dirty="0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3707013" y="4081123"/>
              <a:ext cx="13126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/>
                <a:t>SOI-STJ</a:t>
              </a:r>
              <a:r>
                <a:rPr lang="en-US" altLang="ja-JP" sz="1400" b="1" dirty="0" smtClean="0"/>
                <a:t>2</a:t>
              </a:r>
              <a:r>
                <a:rPr lang="ja-JP" altLang="en-US" sz="1400" b="1" dirty="0"/>
                <a:t> </a:t>
              </a:r>
              <a:r>
                <a:rPr lang="en-US" altLang="ja-JP" sz="1400" b="1" dirty="0" smtClean="0"/>
                <a:t>circuit</a:t>
              </a:r>
              <a:endParaRPr kumimoji="1" lang="ja-JP" altLang="en-US" sz="1400" b="1" dirty="0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5094905" y="4149194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D</a:t>
              </a:r>
              <a:endParaRPr kumimoji="1" lang="ja-JP" altLang="en-US" sz="1800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5107729" y="495330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S</a:t>
              </a:r>
              <a:endParaRPr kumimoji="1" lang="ja-JP" altLang="en-US" sz="1800" dirty="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4837555" y="4425493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G</a:t>
              </a:r>
              <a:endParaRPr kumimoji="1" lang="ja-JP" alt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2652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3808" y="144368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FD-SOI on which STJ is fabricated</a:t>
            </a:r>
            <a:endParaRPr kumimoji="1" lang="ja-JP" altLang="en-US" sz="36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191000" y="4797152"/>
            <a:ext cx="8640960" cy="19442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Both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nMOS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pMOS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-FET in FD-SOI wafer on which a STJ is fabricated work fine at temperature down to ~100mK</a:t>
            </a:r>
          </a:p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are also developing SOI-STJ where STJ is fabricated at CRAVITY</a:t>
            </a:r>
          </a:p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charge sensitive pre-amplifier in SOI for STJ readout is also under development</a:t>
            </a:r>
            <a:endParaRPr lang="en-US" altLang="ja-JP" sz="1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6073538" y="882429"/>
            <a:ext cx="2700830" cy="2479912"/>
            <a:chOff x="5204526" y="867697"/>
            <a:chExt cx="3649975" cy="3351419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20582" t="21975" r="21146" b="21757"/>
            <a:stretch/>
          </p:blipFill>
          <p:spPr>
            <a:xfrm>
              <a:off x="5204526" y="1025741"/>
              <a:ext cx="3300568" cy="3193375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6715146" y="3279475"/>
              <a:ext cx="2139355" cy="499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B~150Gauss</a:t>
              </a:r>
              <a:endPara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4" name="直線矢印コネクタ 13"/>
            <p:cNvCxnSpPr/>
            <p:nvPr/>
          </p:nvCxnSpPr>
          <p:spPr>
            <a:xfrm flipV="1">
              <a:off x="5767162" y="2051701"/>
              <a:ext cx="577693" cy="10997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 flipH="1" flipV="1">
              <a:off x="5745350" y="1483017"/>
              <a:ext cx="1" cy="59457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5681370" y="2051701"/>
              <a:ext cx="1775733" cy="54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</a:rPr>
                <a:t>2mV/DIV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 rot="16200000">
              <a:off x="4637708" y="1446144"/>
              <a:ext cx="1639225" cy="482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chemeClr val="accent1">
                      <a:lumMod val="75000"/>
                    </a:schemeClr>
                  </a:solidFill>
                </a:rPr>
                <a:t>1mA/DIV</a:t>
              </a:r>
              <a:endParaRPr lang="ja-JP" altLang="en-US" sz="20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5580112" y="3429373"/>
            <a:ext cx="3563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I-V curve of a STJ fabricated at KEK on a FD-SOI wafer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55577" y="3954376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nMOS</a:t>
            </a:r>
            <a:r>
              <a:rPr lang="en-US" altLang="ja-JP" sz="2000" dirty="0" smtClean="0"/>
              <a:t>-FET in FD-SOI wafer on which a STJ is fabricated at KEK</a:t>
            </a:r>
            <a:endParaRPr kumimoji="1" lang="ja-JP" altLang="en-US" sz="2000" dirty="0"/>
          </a:p>
        </p:txBody>
      </p:sp>
      <p:grpSp>
        <p:nvGrpSpPr>
          <p:cNvPr id="18" name="グループ化 17"/>
          <p:cNvGrpSpPr/>
          <p:nvPr/>
        </p:nvGrpSpPr>
        <p:grpSpPr>
          <a:xfrm>
            <a:off x="755577" y="767196"/>
            <a:ext cx="3646764" cy="3084473"/>
            <a:chOff x="2388909" y="1764189"/>
            <a:chExt cx="4936199" cy="4175083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97214" y="1811547"/>
              <a:ext cx="3647647" cy="3485072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 rotWithShape="1">
            <a:blip r:embed="rId5" cstate="email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553" r="10277"/>
            <a:stretch/>
          </p:blipFill>
          <p:spPr>
            <a:xfrm>
              <a:off x="3770621" y="1915967"/>
              <a:ext cx="1340859" cy="1656985"/>
            </a:xfrm>
            <a:prstGeom prst="rect">
              <a:avLst/>
            </a:prstGeom>
            <a:solidFill>
              <a:schemeClr val="bg1"/>
            </a:solidFill>
            <a:ln w="38100" cap="sq">
              <a:noFill/>
              <a:prstDash val="solid"/>
              <a:miter lim="800000"/>
            </a:ln>
            <a:effectLst/>
          </p:spPr>
        </p:pic>
        <p:sp>
          <p:nvSpPr>
            <p:cNvPr id="23" name="テキスト ボックス 22"/>
            <p:cNvSpPr txBox="1"/>
            <p:nvPr/>
          </p:nvSpPr>
          <p:spPr>
            <a:xfrm>
              <a:off x="3462436" y="5397691"/>
              <a:ext cx="3862672" cy="541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gate-source voltage</a:t>
              </a:r>
              <a:r>
                <a:rPr kumimoji="1"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(V)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 rot="16200000">
              <a:off x="981147" y="3283292"/>
              <a:ext cx="3357105" cy="541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drain-source current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4131168" y="5166738"/>
              <a:ext cx="404017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4675581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0.2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5322634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5969241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0.6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6637674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0.8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3242337" y="5166738"/>
              <a:ext cx="729486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-0.2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2835424" y="4751022"/>
              <a:ext cx="74250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1pA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2835423" y="3754535"/>
              <a:ext cx="74250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1nA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2831538" y="2763677"/>
              <a:ext cx="74901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</a:t>
              </a:r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2754334" y="1764189"/>
              <a:ext cx="820617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</a:t>
              </a:r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177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-STJ development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404" y="1121331"/>
            <a:ext cx="6080033" cy="1195931"/>
          </a:xfrm>
        </p:spPr>
        <p:txBody>
          <a:bodyPr>
            <a:norm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succeeded in observation of Josephson current by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Hf-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HfOx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-Hf barrier layer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2010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S.H.Kim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et. al, TIPP2011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コンテンツ プレースホルダー 2"/>
              <p:cNvSpPr txBox="1">
                <a:spLocks/>
              </p:cNvSpPr>
              <p:nvPr/>
            </p:nvSpPr>
            <p:spPr>
              <a:xfrm>
                <a:off x="469218" y="5517232"/>
                <a:ext cx="8280920" cy="10081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However, to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use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this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 a detector, 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much improvement in leak current is required.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1" smtClean="0">
                            <a:latin typeface="Cambria Math"/>
                          </a:rPr>
                          <m:t>leak</m:t>
                        </m:r>
                      </m:sub>
                    </m:sSub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is required to be at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pA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level or less)</a:t>
                </a:r>
                <a:endParaRPr lang="ja-JP" altLang="en-US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7" name="コンテンツ プレースホルダー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218" y="5517232"/>
                <a:ext cx="8280920" cy="1008111"/>
              </a:xfrm>
              <a:prstGeom prst="rect">
                <a:avLst/>
              </a:prstGeom>
              <a:blipFill rotWithShape="1">
                <a:blip r:embed="rId2"/>
                <a:stretch>
                  <a:fillRect l="-957" t="-363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スライド番号プレースホルダー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18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54" y="2725243"/>
            <a:ext cx="3058364" cy="2863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178" y="2717407"/>
            <a:ext cx="2713966" cy="272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直線矢印コネクタ 25"/>
          <p:cNvCxnSpPr/>
          <p:nvPr/>
        </p:nvCxnSpPr>
        <p:spPr>
          <a:xfrm>
            <a:off x="2700801" y="3939379"/>
            <a:ext cx="62969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3330495" y="2862344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B=10 Gauss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21470" y="2876062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B=0 Gauss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6375932" y="2779269"/>
            <a:ext cx="2278581" cy="79374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err="1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HfOx</a:t>
            </a:r>
            <a:r>
              <a:rPr lang="ja-JP" altLang="en-US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：</a:t>
            </a: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20Torr,1hour</a:t>
            </a:r>
          </a:p>
          <a:p>
            <a:pPr algn="ctr"/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anodic oxidation</a:t>
            </a:r>
            <a:r>
              <a:rPr lang="ja-JP" altLang="en-US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：</a:t>
            </a: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45nm</a:t>
            </a:r>
            <a:endParaRPr kumimoji="1" lang="en-US" altLang="ja-JP" sz="1600" dirty="0" smtClean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5868144" y="1268612"/>
            <a:ext cx="3052082" cy="1394750"/>
            <a:chOff x="5921604" y="941897"/>
            <a:chExt cx="3052082" cy="1394750"/>
          </a:xfrm>
        </p:grpSpPr>
        <p:cxnSp>
          <p:nvCxnSpPr>
            <p:cNvPr id="11" name="直線コネクタ 10"/>
            <p:cNvCxnSpPr/>
            <p:nvPr/>
          </p:nvCxnSpPr>
          <p:spPr>
            <a:xfrm flipH="1">
              <a:off x="8602305" y="1253563"/>
              <a:ext cx="105668" cy="53421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flipH="1">
              <a:off x="8662408" y="1253563"/>
              <a:ext cx="235696" cy="538766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flipH="1">
              <a:off x="7817823" y="941897"/>
              <a:ext cx="376487" cy="33369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flipH="1">
              <a:off x="7865165" y="946510"/>
              <a:ext cx="658292" cy="31068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グループ化 29"/>
            <p:cNvGrpSpPr/>
            <p:nvPr/>
          </p:nvGrpSpPr>
          <p:grpSpPr>
            <a:xfrm>
              <a:off x="5921604" y="1277091"/>
              <a:ext cx="3052082" cy="1059556"/>
              <a:chOff x="3606397" y="2379611"/>
              <a:chExt cx="4093428" cy="1479613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3606397" y="2379611"/>
                <a:ext cx="4093428" cy="1479613"/>
                <a:chOff x="3665198" y="2816636"/>
                <a:chExt cx="3817528" cy="1479613"/>
              </a:xfrm>
            </p:grpSpPr>
            <p:grpSp>
              <p:nvGrpSpPr>
                <p:cNvPr id="37" name="グループ化 36"/>
                <p:cNvGrpSpPr/>
                <p:nvPr/>
              </p:nvGrpSpPr>
              <p:grpSpPr>
                <a:xfrm>
                  <a:off x="3665198" y="2816636"/>
                  <a:ext cx="3817528" cy="1479613"/>
                  <a:chOff x="2546405" y="4581128"/>
                  <a:chExt cx="4384394" cy="1213284"/>
                </a:xfrm>
              </p:grpSpPr>
              <p:sp>
                <p:nvSpPr>
                  <p:cNvPr id="40" name="1 つの角を丸めた四角形 39"/>
                  <p:cNvSpPr/>
                  <p:nvPr/>
                </p:nvSpPr>
                <p:spPr>
                  <a:xfrm>
                    <a:off x="2546405" y="5157192"/>
                    <a:ext cx="4384394" cy="410344"/>
                  </a:xfrm>
                  <a:prstGeom prst="round1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Hf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(350nm)</a:t>
                    </a:r>
                    <a:endParaRPr kumimoji="1" lang="ja-JP" altLang="en-US" dirty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  <p:sp>
                <p:nvSpPr>
                  <p:cNvPr id="41" name="正方形/長方形 40"/>
                  <p:cNvSpPr/>
                  <p:nvPr/>
                </p:nvSpPr>
                <p:spPr>
                  <a:xfrm>
                    <a:off x="3275855" y="4581128"/>
                    <a:ext cx="2520280" cy="55436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Hf</a:t>
                    </a:r>
                    <a:r>
                      <a:rPr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(25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0nm)</a:t>
                    </a:r>
                    <a:endParaRPr kumimoji="1" lang="ja-JP" altLang="en-US" dirty="0">
                      <a:solidFill>
                        <a:schemeClr val="tx1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  <p:sp>
                <p:nvSpPr>
                  <p:cNvPr id="42" name="1 つの角を丸めた四角形 41"/>
                  <p:cNvSpPr/>
                  <p:nvPr/>
                </p:nvSpPr>
                <p:spPr>
                  <a:xfrm>
                    <a:off x="2546405" y="5589240"/>
                    <a:ext cx="4384394" cy="205172"/>
                  </a:xfrm>
                  <a:prstGeom prst="round1Rect">
                    <a:avLst>
                      <a:gd name="adj" fmla="val 0"/>
                    </a:avLst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Si wafer</a:t>
                    </a:r>
                    <a:endParaRPr kumimoji="1" lang="ja-JP" altLang="en-US" dirty="0">
                      <a:solidFill>
                        <a:schemeClr val="tx1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</p:grpSp>
            <p:cxnSp>
              <p:nvCxnSpPr>
                <p:cNvPr id="38" name="直線コネクタ 37"/>
                <p:cNvCxnSpPr/>
                <p:nvPr/>
              </p:nvCxnSpPr>
              <p:spPr>
                <a:xfrm flipV="1">
                  <a:off x="4293775" y="3338689"/>
                  <a:ext cx="2207549" cy="8816"/>
                </a:xfrm>
                <a:prstGeom prst="line">
                  <a:avLst/>
                </a:prstGeom>
                <a:ln w="317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5" name="直線コネクタ 34"/>
              <p:cNvCxnSpPr/>
              <p:nvPr/>
            </p:nvCxnSpPr>
            <p:spPr>
              <a:xfrm flipV="1">
                <a:off x="6640462" y="3111082"/>
                <a:ext cx="246168" cy="11166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3606397" y="3082130"/>
                <a:ext cx="711387" cy="0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直線コネクタ 30"/>
            <p:cNvCxnSpPr/>
            <p:nvPr/>
          </p:nvCxnSpPr>
          <p:spPr>
            <a:xfrm flipV="1">
              <a:off x="8189062" y="1253563"/>
              <a:ext cx="5248" cy="526604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 flipV="1">
              <a:off x="6428645" y="1257197"/>
              <a:ext cx="0" cy="564949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8820472" y="1772816"/>
              <a:ext cx="152400" cy="1954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テキスト ボックス 50"/>
          <p:cNvSpPr txBox="1"/>
          <p:nvPr/>
        </p:nvSpPr>
        <p:spPr>
          <a:xfrm>
            <a:off x="78063" y="2493012"/>
            <a:ext cx="2170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sample in 2012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868144" y="3717032"/>
            <a:ext cx="29439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200×200μm</a:t>
            </a:r>
            <a:r>
              <a:rPr lang="en-US" altLang="ja-JP" sz="2400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T=80~177mK</a:t>
            </a:r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kumimoji="1"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=60μA</a:t>
            </a:r>
          </a:p>
          <a:p>
            <a:pPr algn="ctr"/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leak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=50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A@V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bias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=10V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kumimoji="1"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=0.2Ω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289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0" t="34505" r="49015" b="25840"/>
          <a:stretch/>
        </p:blipFill>
        <p:spPr>
          <a:xfrm>
            <a:off x="676351" y="1122653"/>
            <a:ext cx="7975389" cy="4843693"/>
          </a:xfr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5" t="34740" r="49234" b="25876"/>
          <a:stretch/>
        </p:blipFill>
        <p:spPr>
          <a:xfrm>
            <a:off x="683568" y="1134332"/>
            <a:ext cx="7939573" cy="4821803"/>
          </a:xfrm>
          <a:prstGeom prst="rect">
            <a:avLst/>
          </a:prstGeom>
        </p:spPr>
      </p:pic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7544"/>
          </a:xfrm>
        </p:spPr>
        <p:txBody>
          <a:bodyPr/>
          <a:lstStyle/>
          <a:p>
            <a:r>
              <a:rPr kumimoji="1" lang="en-US" altLang="ja-JP" sz="32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-STJ Response to DC-like VIS light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5489302" y="4399501"/>
            <a:ext cx="0" cy="74570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>
            <a:off x="5489302" y="5145206"/>
            <a:ext cx="81089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5417841" y="5270544"/>
            <a:ext cx="1530423" cy="41017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20μV/DIV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 rot="5400000">
            <a:off x="4345322" y="4807762"/>
            <a:ext cx="1688763" cy="4103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0μA/DIV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3" name="直線矢印コネクタ 12"/>
          <p:cNvCxnSpPr>
            <a:stCxn id="17" idx="1"/>
          </p:cNvCxnSpPr>
          <p:nvPr/>
        </p:nvCxnSpPr>
        <p:spPr bwMode="auto">
          <a:xfrm flipH="1">
            <a:off x="5709802" y="943001"/>
            <a:ext cx="590390" cy="142535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テキスト ボックス 16"/>
          <p:cNvSpPr txBox="1"/>
          <p:nvPr/>
        </p:nvSpPr>
        <p:spPr>
          <a:xfrm>
            <a:off x="6300192" y="712168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aser ON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484161" y="2872408"/>
            <a:ext cx="165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r>
              <a:rPr lang="en-US" altLang="ja-JP" sz="2400" dirty="0" smtClean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aser OFF</a:t>
            </a:r>
            <a:endParaRPr kumimoji="1" lang="ja-JP" altLang="en-US" sz="2400" dirty="0">
              <a:solidFill>
                <a:schemeClr val="tx2">
                  <a:lumMod val="7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20" name="直線矢印コネクタ 19"/>
          <p:cNvCxnSpPr/>
          <p:nvPr/>
        </p:nvCxnSpPr>
        <p:spPr bwMode="auto">
          <a:xfrm flipH="1" flipV="1">
            <a:off x="6183052" y="2728392"/>
            <a:ext cx="405172" cy="37484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テキスト ボックス 14"/>
          <p:cNvSpPr txBox="1"/>
          <p:nvPr/>
        </p:nvSpPr>
        <p:spPr>
          <a:xfrm>
            <a:off x="102178" y="773723"/>
            <a:ext cx="3906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Laser pulse: 465nm, 100kHz</a:t>
            </a:r>
          </a:p>
        </p:txBody>
      </p:sp>
      <p:grpSp>
        <p:nvGrpSpPr>
          <p:cNvPr id="16" name="グループ化 15"/>
          <p:cNvGrpSpPr/>
          <p:nvPr/>
        </p:nvGrpSpPr>
        <p:grpSpPr>
          <a:xfrm>
            <a:off x="161571" y="1771561"/>
            <a:ext cx="3402317" cy="3231305"/>
            <a:chOff x="1547664" y="382748"/>
            <a:chExt cx="3046270" cy="2893155"/>
          </a:xfrm>
        </p:grpSpPr>
        <p:sp>
          <p:nvSpPr>
            <p:cNvPr id="22" name="正方形/長方形 21"/>
            <p:cNvSpPr/>
            <p:nvPr/>
          </p:nvSpPr>
          <p:spPr>
            <a:xfrm>
              <a:off x="1547664" y="413744"/>
              <a:ext cx="3046270" cy="2862159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19" name="コンテンツ プレースホルダー 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35" t="44703" r="65941" b="42738"/>
            <a:stretch/>
          </p:blipFill>
          <p:spPr>
            <a:xfrm>
              <a:off x="1547664" y="382748"/>
              <a:ext cx="3046270" cy="2862159"/>
            </a:xfrm>
            <a:prstGeom prst="rect">
              <a:avLst/>
            </a:prstGeom>
          </p:spPr>
        </p:pic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53" t="44819" r="65946" b="42651"/>
            <a:stretch/>
          </p:blipFill>
          <p:spPr>
            <a:xfrm>
              <a:off x="1547664" y="413744"/>
              <a:ext cx="3046270" cy="2862159"/>
            </a:xfrm>
            <a:prstGeom prst="rect">
              <a:avLst/>
            </a:prstGeom>
          </p:spPr>
        </p:pic>
      </p:grpSp>
      <p:sp>
        <p:nvSpPr>
          <p:cNvPr id="2" name="正方形/長方形 1"/>
          <p:cNvSpPr/>
          <p:nvPr/>
        </p:nvSpPr>
        <p:spPr>
          <a:xfrm>
            <a:off x="4427984" y="2512368"/>
            <a:ext cx="1281818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H="1" flipV="1">
            <a:off x="3563888" y="1806180"/>
            <a:ext cx="864096" cy="7061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H="1">
            <a:off x="3563888" y="3808512"/>
            <a:ext cx="864096" cy="119435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V="1">
            <a:off x="2689776" y="3047168"/>
            <a:ext cx="0" cy="74570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2689776" y="2003529"/>
            <a:ext cx="0" cy="82238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472629" y="4643602"/>
            <a:ext cx="3244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10uA/100kHz=6.2×10</a:t>
            </a:r>
            <a:r>
              <a:rPr lang="en-US" altLang="ja-JP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8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e/pulse</a:t>
            </a:r>
            <a:endParaRPr kumimoji="1"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2550" y="5978150"/>
            <a:ext cx="8816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 observed an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increase of tunnel current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in Hf-STJ response to visible light</a:t>
            </a:r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5" name="スライド番号プレースホルダー 2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19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 rot="16200000">
            <a:off x="1874971" y="2163994"/>
            <a:ext cx="1188270" cy="410344"/>
          </a:xfrm>
          <a:prstGeom prst="rect">
            <a:avLst/>
          </a:prstGeom>
          <a:noFill/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~1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0μA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105747" y="355945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</a:t>
            </a:r>
            <a:endParaRPr kumimoji="1" lang="ja-JP" altLang="en-US" sz="28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285958" y="1134332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endParaRPr kumimoji="1" lang="ja-JP" altLang="en-US" sz="28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351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4896544"/>
          </a:xfrm>
        </p:spPr>
        <p:txBody>
          <a:bodyPr/>
          <a:lstStyle/>
          <a:p>
            <a:r>
              <a:rPr lang="en-US" altLang="ja-JP" dirty="0" smtClean="0"/>
              <a:t>Introduction to neutrino decay search</a:t>
            </a:r>
          </a:p>
          <a:p>
            <a:pPr lvl="1"/>
            <a:r>
              <a:rPr lang="en-US" altLang="ja-JP" dirty="0" smtClean="0"/>
              <a:t>Proposed </a:t>
            </a:r>
            <a:r>
              <a:rPr lang="en-US" altLang="ja-JP" dirty="0"/>
              <a:t>r</a:t>
            </a:r>
            <a:r>
              <a:rPr lang="en-US" altLang="ja-JP" dirty="0" smtClean="0"/>
              <a:t>ocket experiment</a:t>
            </a:r>
          </a:p>
          <a:p>
            <a:pPr lvl="1"/>
            <a:r>
              <a:rPr lang="en-US" altLang="ja-JP" dirty="0" smtClean="0"/>
              <a:t>Prospects for the neutrino decay search</a:t>
            </a:r>
          </a:p>
          <a:p>
            <a:r>
              <a:rPr lang="en-US" altLang="ja-JP" dirty="0" smtClean="0"/>
              <a:t>Candidates for photon-by-photon spectrometer in the far-infrared region</a:t>
            </a:r>
          </a:p>
          <a:p>
            <a:pPr lvl="1"/>
            <a:r>
              <a:rPr kumimoji="1" lang="en-US" altLang="ja-JP" dirty="0" smtClean="0"/>
              <a:t>Nb/Al-STJ with diffraction grating</a:t>
            </a:r>
          </a:p>
          <a:p>
            <a:pPr lvl="1"/>
            <a:r>
              <a:rPr lang="en-US" altLang="ja-JP" dirty="0" smtClean="0"/>
              <a:t>Hf-STJ</a:t>
            </a:r>
            <a:endParaRPr kumimoji="1" lang="en-US" altLang="ja-JP" dirty="0" smtClean="0"/>
          </a:p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14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1716" y="1124744"/>
                <a:ext cx="8928992" cy="5040560"/>
              </a:xfrm>
            </p:spPr>
            <p:txBody>
              <a:bodyPr>
                <a:noAutofit/>
              </a:bodyPr>
              <a:lstStyle/>
              <a:p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We propose an experiment to search for neutrino radiative decay in cosmic neutrino background.</a:t>
                </a:r>
              </a:p>
              <a:p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Requirements for the detector is an ability of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photon-by-photon 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energy measurement with better than 2%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energy resolution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𝐸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𝛾</m:t>
                        </m:r>
                      </m:sub>
                    </m:sSub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=25</m:t>
                    </m:r>
                  </m:oMath>
                </a14:m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meV (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</a:rPr>
                      <m:t>𝜆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</a:rPr>
                      <m:t>=50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</a:rPr>
                      <m:t>𝜇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</a:rPr>
                      <m:t>𝑚</m:t>
                    </m:r>
                  </m:oMath>
                </a14:m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kumimoji="1"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Nb/Al-STJ array with a diffractive grating and Hf-STJ are considered for the experiments, and under development.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Nb/Al-STJ fabricated at CRAVITY almost meets our requirement.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FD-SOI readout for STJ signal is promising and under development.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Hf-STJ development is in progress, but need much improvement.</a:t>
                </a:r>
              </a:p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It is possible to improve the neutrino lifetime lower limit up to O(10</a:t>
                </a:r>
                <a:r>
                  <a:rPr lang="en-US" altLang="ja-JP" sz="24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yrs) for 200-sec measurement in a rocket experiment with the detector.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1716" y="1124744"/>
                <a:ext cx="8928992" cy="5040560"/>
              </a:xfrm>
              <a:blipFill rotWithShape="1">
                <a:blip r:embed="rId2"/>
                <a:stretch>
                  <a:fillRect l="-887" t="-847" b="-411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697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8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2800" dirty="0" smtClean="0"/>
              <a:t>Energy/Wavelength/</a:t>
            </a:r>
            <a:r>
              <a:rPr lang="en-US" altLang="ja-JP" sz="2800" dirty="0" smtClean="0"/>
              <a:t>Frequency</a:t>
            </a:r>
            <a:endParaRPr kumimoji="1" lang="ja-JP" altLang="en-US" sz="2800" dirty="0"/>
          </a:p>
        </p:txBody>
      </p:sp>
      <p:pic>
        <p:nvPicPr>
          <p:cNvPr id="3083" name="Picture 11" descr="C:\Users\yuji\Desktop\axis2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86"/>
          <a:stretch/>
        </p:blipFill>
        <p:spPr bwMode="auto">
          <a:xfrm>
            <a:off x="460375" y="980728"/>
            <a:ext cx="7984430" cy="359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コネクタ 9"/>
          <p:cNvCxnSpPr/>
          <p:nvPr/>
        </p:nvCxnSpPr>
        <p:spPr bwMode="auto">
          <a:xfrm flipV="1">
            <a:off x="4608004" y="1268760"/>
            <a:ext cx="0" cy="2952328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=25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𝜈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=6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THz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=50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038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43"/>
          <a:stretch/>
        </p:blipFill>
        <p:spPr bwMode="auto">
          <a:xfrm>
            <a:off x="2688762" y="2341565"/>
            <a:ext cx="3672408" cy="361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9463" y="188640"/>
            <a:ext cx="8229600" cy="720080"/>
          </a:xfrm>
        </p:spPr>
        <p:txBody>
          <a:bodyPr/>
          <a:lstStyle/>
          <a:p>
            <a:pPr eaLnBrk="1" hangingPunct="1"/>
            <a:r>
              <a:rPr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I-V curve</a:t>
            </a:r>
            <a:endParaRPr lang="ja-JP" altLang="en-US" sz="4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1881" y="908720"/>
            <a:ext cx="7992888" cy="16561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ja-JP" sz="2400" dirty="0"/>
              <a:t>Sketch of a current-voltage (I-V) curve for </a:t>
            </a:r>
            <a:r>
              <a:rPr lang="en-US" altLang="ja-JP" sz="2400" dirty="0" smtClean="0"/>
              <a:t>STJ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è"/>
            </a:pPr>
            <a:r>
              <a:rPr lang="en-US" altLang="ja-JP" sz="2000" dirty="0"/>
              <a:t>The Cooper pair tunneling </a:t>
            </a:r>
            <a:r>
              <a:rPr lang="en-US" altLang="ja-JP" sz="2000" dirty="0" smtClean="0"/>
              <a:t>current (DC Josephson current) is </a:t>
            </a:r>
            <a:r>
              <a:rPr lang="en-US" altLang="ja-JP" sz="2000" dirty="0"/>
              <a:t>seen at V = 0, and the </a:t>
            </a:r>
            <a:r>
              <a:rPr lang="en-US" altLang="ja-JP" sz="2000" dirty="0" smtClean="0"/>
              <a:t>quasi-particle </a:t>
            </a:r>
            <a:r>
              <a:rPr lang="en-US" altLang="ja-JP" sz="2000" dirty="0"/>
              <a:t>tunneling current is seen for </a:t>
            </a:r>
            <a:r>
              <a:rPr lang="en-US" altLang="ja-JP" sz="2000" dirty="0" smtClean="0"/>
              <a:t>|V|&gt;2</a:t>
            </a:r>
            <a:r>
              <a:rPr lang="en-US" altLang="ja-JP" sz="2000" dirty="0" smtClean="0">
                <a:sym typeface="Symbol"/>
              </a:rPr>
              <a:t></a:t>
            </a:r>
            <a:endParaRPr lang="ja-JP" altLang="en-US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368545" y="2060848"/>
            <a:ext cx="2016224" cy="1656184"/>
            <a:chOff x="2015839" y="4725144"/>
            <a:chExt cx="2016224" cy="1656184"/>
          </a:xfrm>
        </p:grpSpPr>
        <p:cxnSp>
          <p:nvCxnSpPr>
            <p:cNvPr id="80" name="直線コネクタ 79"/>
            <p:cNvCxnSpPr/>
            <p:nvPr/>
          </p:nvCxnSpPr>
          <p:spPr bwMode="auto">
            <a:xfrm>
              <a:off x="2015839" y="491136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直線コネクタ 80"/>
            <p:cNvCxnSpPr/>
            <p:nvPr/>
          </p:nvCxnSpPr>
          <p:spPr bwMode="auto">
            <a:xfrm>
              <a:off x="2015839" y="548742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正方形/長方形 81"/>
            <p:cNvSpPr/>
            <p:nvPr/>
          </p:nvSpPr>
          <p:spPr bwMode="auto">
            <a:xfrm>
              <a:off x="2951943" y="4725144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3" name="円/楕円 82"/>
            <p:cNvSpPr/>
            <p:nvPr/>
          </p:nvSpPr>
          <p:spPr bwMode="auto">
            <a:xfrm>
              <a:off x="3464260" y="551103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4" name="グループ化 83"/>
            <p:cNvGrpSpPr/>
            <p:nvPr/>
          </p:nvGrpSpPr>
          <p:grpSpPr>
            <a:xfrm>
              <a:off x="2259483" y="5343412"/>
              <a:ext cx="448816" cy="288032"/>
              <a:chOff x="2483768" y="4725144"/>
              <a:chExt cx="448816" cy="288032"/>
            </a:xfrm>
          </p:grpSpPr>
          <p:sp>
            <p:nvSpPr>
              <p:cNvPr id="85" name="円/楕円 8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6" name="円/楕円 8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7" name="円/楕円 8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92" name="直線コネクタ 91"/>
            <p:cNvCxnSpPr/>
            <p:nvPr/>
          </p:nvCxnSpPr>
          <p:spPr bwMode="auto">
            <a:xfrm>
              <a:off x="3089882" y="566124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/>
            <p:cNvCxnSpPr/>
            <p:nvPr/>
          </p:nvCxnSpPr>
          <p:spPr bwMode="auto">
            <a:xfrm>
              <a:off x="3095959" y="6237312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4" name="グループ化 93"/>
            <p:cNvGrpSpPr/>
            <p:nvPr/>
          </p:nvGrpSpPr>
          <p:grpSpPr>
            <a:xfrm>
              <a:off x="3375730" y="6093296"/>
              <a:ext cx="448816" cy="288032"/>
              <a:chOff x="2483768" y="4725144"/>
              <a:chExt cx="448816" cy="288032"/>
            </a:xfrm>
          </p:grpSpPr>
          <p:sp>
            <p:nvSpPr>
              <p:cNvPr id="95" name="円/楕円 9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6" name="円/楕円 9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98" name="円/楕円 97"/>
            <p:cNvSpPr/>
            <p:nvPr/>
          </p:nvSpPr>
          <p:spPr bwMode="auto">
            <a:xfrm>
              <a:off x="3657548" y="5508719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99" name="直線矢印コネクタ 98"/>
            <p:cNvCxnSpPr/>
            <p:nvPr/>
          </p:nvCxnSpPr>
          <p:spPr bwMode="auto">
            <a:xfrm>
              <a:off x="2663911" y="5440374"/>
              <a:ext cx="783827" cy="94108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" name="グループ化 5"/>
          <p:cNvGrpSpPr/>
          <p:nvPr/>
        </p:nvGrpSpPr>
        <p:grpSpPr>
          <a:xfrm>
            <a:off x="1319525" y="2341565"/>
            <a:ext cx="2016224" cy="1572125"/>
            <a:chOff x="3095959" y="2978246"/>
            <a:chExt cx="2016224" cy="1572125"/>
          </a:xfrm>
        </p:grpSpPr>
        <p:cxnSp>
          <p:nvCxnSpPr>
            <p:cNvPr id="71" name="直線コネクタ 70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コネクタ 71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9" name="正方形/長方形 78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89" name="円/楕円 88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0" name="円/楕円 89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0" name="直線コネクタ 99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1" name="直線コネクタ 100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2" name="グループ化 101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03" name="円/楕円 102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5" name="円/楕円 104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6" name="直線矢印コネクタ 105"/>
            <p:cNvCxnSpPr/>
            <p:nvPr/>
          </p:nvCxnSpPr>
          <p:spPr bwMode="auto">
            <a:xfrm>
              <a:off x="3807778" y="4141652"/>
              <a:ext cx="64807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" name="右矢印 7"/>
          <p:cNvSpPr/>
          <p:nvPr/>
        </p:nvSpPr>
        <p:spPr bwMode="auto">
          <a:xfrm rot="1268261">
            <a:off x="3340448" y="3268921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8" name="右矢印 107"/>
          <p:cNvSpPr/>
          <p:nvPr/>
        </p:nvSpPr>
        <p:spPr bwMode="auto">
          <a:xfrm rot="11409327">
            <a:off x="5819372" y="3006469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09" name="グループ化 108"/>
          <p:cNvGrpSpPr/>
          <p:nvPr/>
        </p:nvGrpSpPr>
        <p:grpSpPr>
          <a:xfrm>
            <a:off x="555057" y="4477535"/>
            <a:ext cx="2016224" cy="1572125"/>
            <a:chOff x="3095959" y="2978246"/>
            <a:chExt cx="2016224" cy="1572125"/>
          </a:xfrm>
        </p:grpSpPr>
        <p:cxnSp>
          <p:nvCxnSpPr>
            <p:cNvPr id="110" name="直線コネクタ 109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直線コネクタ 110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" name="正方形/長方形 111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113" name="グループ化 112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121" name="円/楕円 120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2" name="円/楕円 121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3" name="円/楕円 122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14" name="直線コネクタ 113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5" name="直線コネクタ 114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16" name="グループ化 115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18" name="円/楕円 117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9" name="円/楕円 118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0" name="円/楕円 119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</p:grpSp>
      <p:sp>
        <p:nvSpPr>
          <p:cNvPr id="11" name="円弧 10"/>
          <p:cNvSpPr/>
          <p:nvPr/>
        </p:nvSpPr>
        <p:spPr bwMode="auto">
          <a:xfrm>
            <a:off x="1259632" y="4215812"/>
            <a:ext cx="315652" cy="212423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4" name="円弧 123"/>
          <p:cNvSpPr/>
          <p:nvPr/>
        </p:nvSpPr>
        <p:spPr bwMode="auto">
          <a:xfrm flipH="1">
            <a:off x="1547664" y="4200092"/>
            <a:ext cx="239913" cy="213995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5" name="円弧 124"/>
          <p:cNvSpPr/>
          <p:nvPr/>
        </p:nvSpPr>
        <p:spPr bwMode="auto">
          <a:xfrm>
            <a:off x="1517450" y="4193618"/>
            <a:ext cx="57834" cy="2302735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6" name="Rectangle 4"/>
          <p:cNvSpPr txBox="1">
            <a:spLocks noChangeArrowheads="1"/>
          </p:cNvSpPr>
          <p:nvPr/>
        </p:nvSpPr>
        <p:spPr bwMode="auto">
          <a:xfrm>
            <a:off x="1877610" y="6049660"/>
            <a:ext cx="5939356" cy="39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90000"/>
              </a:lnSpc>
              <a:buClrTx/>
              <a:buNone/>
            </a:pPr>
            <a:r>
              <a:rPr lang="en-US" altLang="ja-JP" sz="2000" kern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Josephson current is suppressed by magnetic field</a:t>
            </a:r>
            <a:endParaRPr lang="ja-JP" altLang="en-US" sz="2000" kern="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23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テキスト ボックス 57"/>
              <p:cNvSpPr txBox="1"/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8" name="テキスト ボックス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線矢印コネクタ 14"/>
          <p:cNvCxnSpPr/>
          <p:nvPr/>
        </p:nvCxnSpPr>
        <p:spPr>
          <a:xfrm flipV="1">
            <a:off x="5066040" y="4215812"/>
            <a:ext cx="0" cy="56477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>
            <a:off x="5066040" y="3663969"/>
            <a:ext cx="0" cy="51621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4952780" y="4756502"/>
            <a:ext cx="135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Leak current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1534" y="4131186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B field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420714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直線コネクタ 104"/>
          <p:cNvCxnSpPr/>
          <p:nvPr/>
        </p:nvCxnSpPr>
        <p:spPr bwMode="auto">
          <a:xfrm>
            <a:off x="5045875" y="5661248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3600" dirty="0" smtClean="0"/>
              <a:t>STJ back-tunneling effect</a:t>
            </a:r>
            <a:endParaRPr lang="ja-JP" altLang="en-US" sz="3600" dirty="0" smtClean="0"/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755576" y="5589240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正方形/長方形 9"/>
          <p:cNvSpPr/>
          <p:nvPr/>
        </p:nvSpPr>
        <p:spPr bwMode="auto">
          <a:xfrm>
            <a:off x="2448254" y="4307905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円/楕円 24"/>
          <p:cNvSpPr/>
          <p:nvPr/>
        </p:nvSpPr>
        <p:spPr bwMode="auto">
          <a:xfrm>
            <a:off x="2059299" y="460979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755794" y="5445224"/>
            <a:ext cx="448816" cy="288032"/>
            <a:chOff x="2483768" y="4725144"/>
            <a:chExt cx="448816" cy="288032"/>
          </a:xfrm>
        </p:grpSpPr>
        <p:sp>
          <p:nvSpPr>
            <p:cNvPr id="19" name="円/楕円 1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28" name="円/楕円 27"/>
          <p:cNvSpPr/>
          <p:nvPr/>
        </p:nvSpPr>
        <p:spPr bwMode="auto">
          <a:xfrm>
            <a:off x="1806696" y="4628931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23" name="直線矢印コネクタ 22"/>
          <p:cNvCxnSpPr>
            <a:stCxn id="24" idx="0"/>
            <a:endCxn id="25" idx="4"/>
          </p:cNvCxnSpPr>
          <p:nvPr/>
        </p:nvCxnSpPr>
        <p:spPr bwMode="auto">
          <a:xfrm flipV="1">
            <a:off x="2052210" y="4753806"/>
            <a:ext cx="79097" cy="76342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線矢印コネクタ 31"/>
          <p:cNvCxnSpPr>
            <a:stCxn id="19" idx="0"/>
            <a:endCxn id="28" idx="4"/>
          </p:cNvCxnSpPr>
          <p:nvPr/>
        </p:nvCxnSpPr>
        <p:spPr bwMode="auto">
          <a:xfrm flipH="1" flipV="1">
            <a:off x="1878704" y="4772947"/>
            <a:ext cx="21106" cy="7442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直線コネクタ 35"/>
          <p:cNvCxnSpPr/>
          <p:nvPr/>
        </p:nvCxnSpPr>
        <p:spPr bwMode="auto">
          <a:xfrm flipV="1">
            <a:off x="2592270" y="5790454"/>
            <a:ext cx="1716034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" name="グループ化 37"/>
          <p:cNvGrpSpPr/>
          <p:nvPr/>
        </p:nvGrpSpPr>
        <p:grpSpPr>
          <a:xfrm>
            <a:off x="3347864" y="5661248"/>
            <a:ext cx="448816" cy="288032"/>
            <a:chOff x="2483768" y="4725144"/>
            <a:chExt cx="448816" cy="288032"/>
          </a:xfrm>
        </p:grpSpPr>
        <p:sp>
          <p:nvSpPr>
            <p:cNvPr id="39" name="円/楕円 3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42" name="円/楕円 41"/>
          <p:cNvSpPr/>
          <p:nvPr/>
        </p:nvSpPr>
        <p:spPr bwMode="auto">
          <a:xfrm>
            <a:off x="3016057" y="5013072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48" name="直線矢印コネクタ 47"/>
          <p:cNvCxnSpPr>
            <a:stCxn id="25" idx="6"/>
            <a:endCxn id="42" idx="1"/>
          </p:cNvCxnSpPr>
          <p:nvPr/>
        </p:nvCxnSpPr>
        <p:spPr bwMode="auto">
          <a:xfrm>
            <a:off x="2203315" y="4681798"/>
            <a:ext cx="833833" cy="35236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正方形/長方形 52"/>
          <p:cNvSpPr/>
          <p:nvPr/>
        </p:nvSpPr>
        <p:spPr bwMode="auto">
          <a:xfrm>
            <a:off x="6732240" y="4365104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5923384" y="5517232"/>
            <a:ext cx="448816" cy="288032"/>
            <a:chOff x="2483768" y="4725144"/>
            <a:chExt cx="448816" cy="288032"/>
          </a:xfrm>
        </p:grpSpPr>
        <p:sp>
          <p:nvSpPr>
            <p:cNvPr id="56" name="円/楕円 55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8" name="円/楕円 57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59" name="円/楕円 58"/>
          <p:cNvSpPr/>
          <p:nvPr/>
        </p:nvSpPr>
        <p:spPr bwMode="auto">
          <a:xfrm>
            <a:off x="7304962" y="508508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 bwMode="auto">
          <a:xfrm>
            <a:off x="6876256" y="5877272"/>
            <a:ext cx="171603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円/楕円 68"/>
          <p:cNvSpPr/>
          <p:nvPr/>
        </p:nvSpPr>
        <p:spPr bwMode="auto">
          <a:xfrm>
            <a:off x="6139408" y="4708861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70" name="直線矢印コネクタ 69"/>
          <p:cNvCxnSpPr>
            <a:stCxn id="59" idx="3"/>
            <a:endCxn id="75" idx="7"/>
          </p:cNvCxnSpPr>
          <p:nvPr/>
        </p:nvCxnSpPr>
        <p:spPr bwMode="auto">
          <a:xfrm>
            <a:off x="7326053" y="5208005"/>
            <a:ext cx="126596" cy="61835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3" name="グループ化 72"/>
          <p:cNvGrpSpPr/>
          <p:nvPr/>
        </p:nvGrpSpPr>
        <p:grpSpPr>
          <a:xfrm>
            <a:off x="7105316" y="5733256"/>
            <a:ext cx="448816" cy="288032"/>
            <a:chOff x="2483768" y="4725144"/>
            <a:chExt cx="448816" cy="288032"/>
          </a:xfrm>
        </p:grpSpPr>
        <p:sp>
          <p:nvSpPr>
            <p:cNvPr id="74" name="円/楕円 7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5" name="円/楕円 7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cxnSp>
        <p:nvCxnSpPr>
          <p:cNvPr id="77" name="直線矢印コネクタ 76"/>
          <p:cNvCxnSpPr>
            <a:stCxn id="56" idx="0"/>
            <a:endCxn id="69" idx="4"/>
          </p:cNvCxnSpPr>
          <p:nvPr/>
        </p:nvCxnSpPr>
        <p:spPr bwMode="auto">
          <a:xfrm flipV="1">
            <a:off x="6067400" y="4852877"/>
            <a:ext cx="144016" cy="73636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直線矢印コネクタ 77"/>
          <p:cNvCxnSpPr>
            <a:stCxn id="57" idx="6"/>
            <a:endCxn id="74" idx="2"/>
          </p:cNvCxnSpPr>
          <p:nvPr/>
        </p:nvCxnSpPr>
        <p:spPr bwMode="auto">
          <a:xfrm>
            <a:off x="6291808" y="5661248"/>
            <a:ext cx="885516" cy="21602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正方形/長方形 88"/>
          <p:cNvSpPr/>
          <p:nvPr/>
        </p:nvSpPr>
        <p:spPr>
          <a:xfrm>
            <a:off x="265890" y="4087202"/>
            <a:ext cx="879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P</a:t>
            </a:r>
            <a:r>
              <a:rPr lang="en-US" altLang="ja-JP" b="1" dirty="0" smtClean="0"/>
              <a:t>hoton</a:t>
            </a:r>
            <a:endParaRPr lang="ja-JP" altLang="en-US" sz="1800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40764" y="1268760"/>
            <a:ext cx="8649277" cy="1872208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400" dirty="0" smtClean="0"/>
              <a:t>Quasi-particles near the barrier can mediate Cooper pairs, resulting in true signal gain</a:t>
            </a:r>
            <a:endParaRPr kumimoji="1" lang="en-US" altLang="ja-JP" sz="2400" dirty="0" smtClean="0"/>
          </a:p>
          <a:p>
            <a:pPr lvl="1"/>
            <a:r>
              <a:rPr lang="en-US" altLang="ja-JP" sz="2000" dirty="0" smtClean="0"/>
              <a:t>Bi-layer fabricated with superconductors of different gaps </a:t>
            </a:r>
            <a:r>
              <a:rPr lang="en-US" altLang="ja-JP" sz="2000" dirty="0" smtClean="0">
                <a:sym typeface="Symbol"/>
              </a:rPr>
              <a:t></a:t>
            </a:r>
            <a:r>
              <a:rPr lang="en-US" altLang="ja-JP" sz="2000" baseline="-25000" dirty="0" err="1" smtClean="0">
                <a:sym typeface="Symbol"/>
              </a:rPr>
              <a:t>Nb</a:t>
            </a:r>
            <a:r>
              <a:rPr lang="en-US" altLang="ja-JP" sz="2000" dirty="0" smtClean="0">
                <a:sym typeface="Symbol"/>
              </a:rPr>
              <a:t>&gt;</a:t>
            </a:r>
            <a:r>
              <a:rPr lang="en-US" altLang="ja-JP" sz="2000" baseline="-25000" dirty="0" smtClean="0">
                <a:sym typeface="Symbol"/>
              </a:rPr>
              <a:t>Al</a:t>
            </a:r>
            <a:r>
              <a:rPr lang="en-US" altLang="ja-JP" sz="2000" dirty="0" smtClean="0">
                <a:sym typeface="Symbol"/>
              </a:rPr>
              <a:t> to enhance quasi-particle density near the barrier</a:t>
            </a:r>
            <a:endParaRPr lang="en-US" altLang="ja-JP" sz="2000" dirty="0" smtClean="0"/>
          </a:p>
          <a:p>
            <a:pPr lvl="1"/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/Al-STJ   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(200nm)/Al(10nm)/</a:t>
            </a:r>
            <a:r>
              <a:rPr lang="en-US" altLang="ja-JP" sz="2000" dirty="0" err="1" smtClean="0">
                <a:sym typeface="Wingdings"/>
              </a:rPr>
              <a:t>AlOx</a:t>
            </a:r>
            <a:r>
              <a:rPr lang="en-US" altLang="ja-JP" sz="2000" dirty="0" smtClean="0">
                <a:sym typeface="Wingdings"/>
              </a:rPr>
              <a:t>/Al(10nm)/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(100nm)</a:t>
            </a:r>
          </a:p>
          <a:p>
            <a:r>
              <a:rPr lang="en-US" altLang="ja-JP" sz="2400" dirty="0" smtClean="0"/>
              <a:t>Gain:</a:t>
            </a:r>
            <a:r>
              <a:rPr lang="ja-JP" altLang="en-US" sz="2400" dirty="0" smtClean="0"/>
              <a:t> </a:t>
            </a:r>
            <a:r>
              <a:rPr lang="en-US" altLang="ja-JP" sz="2400" dirty="0"/>
              <a:t>2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200</a:t>
            </a:r>
            <a:endParaRPr kumimoji="1" lang="en-US" altLang="ja-JP" sz="2400" dirty="0" smtClean="0"/>
          </a:p>
        </p:txBody>
      </p:sp>
      <p:grpSp>
        <p:nvGrpSpPr>
          <p:cNvPr id="83" name="グループ化 82"/>
          <p:cNvGrpSpPr/>
          <p:nvPr/>
        </p:nvGrpSpPr>
        <p:grpSpPr>
          <a:xfrm>
            <a:off x="1178576" y="5445224"/>
            <a:ext cx="448816" cy="288032"/>
            <a:chOff x="2483768" y="4725144"/>
            <a:chExt cx="448816" cy="288032"/>
          </a:xfrm>
        </p:grpSpPr>
        <p:sp>
          <p:nvSpPr>
            <p:cNvPr id="84" name="円/楕円 8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6" name="円/楕円 8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87" name="円/楕円 86"/>
          <p:cNvSpPr/>
          <p:nvPr/>
        </p:nvSpPr>
        <p:spPr bwMode="auto">
          <a:xfrm>
            <a:off x="6535241" y="4713964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92" name="グループ化 91"/>
          <p:cNvGrpSpPr/>
          <p:nvPr/>
        </p:nvGrpSpPr>
        <p:grpSpPr>
          <a:xfrm>
            <a:off x="7795592" y="5733256"/>
            <a:ext cx="448816" cy="288032"/>
            <a:chOff x="2483768" y="4725144"/>
            <a:chExt cx="448816" cy="288032"/>
          </a:xfrm>
        </p:grpSpPr>
        <p:sp>
          <p:nvSpPr>
            <p:cNvPr id="93" name="円/楕円 92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4" name="円/楕円 9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755576" y="4883969"/>
            <a:ext cx="1716034" cy="253716"/>
            <a:chOff x="755576" y="4883969"/>
            <a:chExt cx="1716034" cy="253716"/>
          </a:xfrm>
        </p:grpSpPr>
        <p:cxnSp>
          <p:nvCxnSpPr>
            <p:cNvPr id="9" name="直線コネクタ 8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コネクタ 95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コネクタ 96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4" name="グループ化 33"/>
          <p:cNvGrpSpPr/>
          <p:nvPr/>
        </p:nvGrpSpPr>
        <p:grpSpPr>
          <a:xfrm flipH="1">
            <a:off x="2592270" y="5085184"/>
            <a:ext cx="1716034" cy="253716"/>
            <a:chOff x="1169430" y="6177769"/>
            <a:chExt cx="1716034" cy="253716"/>
          </a:xfrm>
        </p:grpSpPr>
        <p:cxnSp>
          <p:nvCxnSpPr>
            <p:cNvPr id="98" name="直線コネクタ 97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直線コネクタ 98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コネクタ 99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1" name="稲妻 70"/>
          <p:cNvSpPr/>
          <p:nvPr/>
        </p:nvSpPr>
        <p:spPr bwMode="auto">
          <a:xfrm>
            <a:off x="974857" y="4458816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5012064" y="4946340"/>
            <a:ext cx="1716034" cy="253716"/>
            <a:chOff x="755576" y="4883969"/>
            <a:chExt cx="1716034" cy="253716"/>
          </a:xfrm>
        </p:grpSpPr>
        <p:cxnSp>
          <p:nvCxnSpPr>
            <p:cNvPr id="102" name="直線コネクタ 101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グループ化 113"/>
          <p:cNvGrpSpPr/>
          <p:nvPr/>
        </p:nvGrpSpPr>
        <p:grpSpPr>
          <a:xfrm flipH="1">
            <a:off x="6876256" y="5125220"/>
            <a:ext cx="1716034" cy="253716"/>
            <a:chOff x="1169430" y="6177769"/>
            <a:chExt cx="1716034" cy="253716"/>
          </a:xfrm>
        </p:grpSpPr>
        <p:cxnSp>
          <p:nvCxnSpPr>
            <p:cNvPr id="115" name="直線コネクタ 114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" name="直線コネクタ 115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直線コネクタ 116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8" name="テキスト ボックス 117"/>
          <p:cNvSpPr txBox="1"/>
          <p:nvPr/>
        </p:nvSpPr>
        <p:spPr>
          <a:xfrm>
            <a:off x="827154" y="6021288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806696" y="6021288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3532486" y="6002124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2764225" y="6010251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6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502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altLang="ja-JP" dirty="0" smtClean="0"/>
              <a:t>N</a:t>
            </a:r>
            <a:r>
              <a:rPr kumimoji="1" lang="en-US" altLang="ja-JP" dirty="0" smtClean="0"/>
              <a:t>eutrino 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16344" y="1059959"/>
                <a:ext cx="8766770" cy="5540497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has 3 mass generations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2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3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 </a:t>
                </a:r>
                <a:endPara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flavor states (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e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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 are not  mass </a:t>
                </a:r>
                <a:r>
                  <a:rPr lang="en-US" altLang="ja-JP" sz="24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eigenstates</a:t>
                </a:r>
                <a:endParaRPr lang="en-US" altLang="ja-JP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2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altLang="ja-JP" sz="24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2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2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flavor oscillates during the flight, and squared mass differences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4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ja-JP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24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400">
                            <a:latin typeface="Cambria Math"/>
                          </a:rPr>
                          <m:t>Δ</m:t>
                        </m:r>
                        <m:sSubSup>
                          <m:sSubSupPr>
                            <m:ctrlPr>
                              <a:rPr lang="en-US" altLang="ja-JP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ja-JP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/>
                              </a:rPr>
                              <m:t>23</m:t>
                            </m:r>
                          </m:sub>
                          <m:sup>
                            <m:r>
                              <a:rPr lang="en-US" altLang="ja-JP" sz="2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have been measured, </a:t>
                </a:r>
                <a:r>
                  <a:rPr kumimoji="1"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but their absolute masses 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are</a:t>
                </a:r>
                <a:r>
                  <a:rPr kumimoji="1"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not measured yet!</a:t>
                </a:r>
              </a:p>
              <a:p>
                <a:pPr marL="0" indent="0">
                  <a:buNone/>
                </a:pPr>
                <a:endParaRPr lang="en-US" altLang="ja-JP" sz="2400" b="1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p"/>
                </a:pP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Heavier neutrinos (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="1" baseline="-25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2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="1" baseline="-25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3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are not stable</a:t>
                </a:r>
              </a:p>
              <a:p>
                <a:pPr lvl="1">
                  <a:buFont typeface="Arial Unicode MS" panose="020B0604020202020204" pitchFamily="50" charset="-128"/>
                  <a:buChar char="─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can decay through the loop diagram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3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→</m:t>
                    </m:r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1,2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+</m:t>
                    </m:r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𝛾</m:t>
                    </m:r>
                  </m:oMath>
                </a14:m>
                <a:endParaRPr kumimoji="1" lang="en-US" altLang="ja-JP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However,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eutrino lifetime is expected to be very long (much longer than the age of universe)</a:t>
                </a: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We will adopt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Cosmic neutrino background (C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B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as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the neutrino source for neutrino decay search</a:t>
                </a:r>
                <a:endParaRPr kumimoji="1" lang="ja-JP" altLang="en-US" sz="24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6344" y="1059959"/>
                <a:ext cx="8766770" cy="5540497"/>
              </a:xfrm>
              <a:blipFill rotWithShape="1">
                <a:blip r:embed="rId2"/>
                <a:stretch>
                  <a:fillRect l="-765" t="-198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</a:t>
            </a:fld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6498671" y="3641035"/>
            <a:ext cx="2384443" cy="1619849"/>
            <a:chOff x="1316887" y="4534031"/>
            <a:chExt cx="1716456" cy="1166058"/>
          </a:xfrm>
        </p:grpSpPr>
        <p:sp>
          <p:nvSpPr>
            <p:cNvPr id="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フリーフォーム 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 smtClean="0">
                <a:ln>
                  <a:noFill/>
                </a:ln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テキスト ボックス 9"/>
                <p:cNvSpPr txBox="1"/>
                <p:nvPr/>
              </p:nvSpPr>
              <p:spPr>
                <a:xfrm>
                  <a:off x="1698155" y="5272368"/>
                  <a:ext cx="412784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𝑊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" name="テキスト ボックス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412784" cy="332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>
                  <a:off x="2484690" y="5312100"/>
                  <a:ext cx="405492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4690" y="5312100"/>
                  <a:ext cx="405492" cy="332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316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テキスト ボックス 11"/>
                <p:cNvSpPr txBox="1"/>
                <p:nvPr/>
              </p:nvSpPr>
              <p:spPr>
                <a:xfrm>
                  <a:off x="1573115" y="4733387"/>
                  <a:ext cx="306022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sz="2400" b="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2" name="テキスト ボックス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06022" cy="332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9211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Line 3"/>
            <p:cNvSpPr>
              <a:spLocks noChangeShapeType="1"/>
            </p:cNvSpPr>
            <p:nvPr/>
          </p:nvSpPr>
          <p:spPr bwMode="auto">
            <a:xfrm rot="12740918">
              <a:off x="2355957" y="5656091"/>
              <a:ext cx="491724" cy="26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2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2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1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テキスト ボックス 16"/>
                <p:cNvSpPr txBox="1"/>
                <p:nvPr/>
              </p:nvSpPr>
              <p:spPr>
                <a:xfrm>
                  <a:off x="2249756" y="4902942"/>
                  <a:ext cx="699836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e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𝜏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7" name="テキスト ボックス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9756" y="4902942"/>
                  <a:ext cx="699836" cy="332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9211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テキスト ボックス 17"/>
                <p:cNvSpPr txBox="1"/>
                <p:nvPr/>
              </p:nvSpPr>
              <p:spPr>
                <a:xfrm>
                  <a:off x="2506043" y="4534031"/>
                  <a:ext cx="527300" cy="344011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1,2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8" name="テキスト ボックス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6043" y="4534031"/>
                  <a:ext cx="527300" cy="34401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894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Cosmic neutrino background (C</a:t>
                </a:r>
                <a14:m>
                  <m:oMath xmlns:m="http://schemas.openxmlformats.org/officeDocument/2006/math">
                    <m:r>
                      <a:rPr lang="en-US" altLang="ja-JP" sz="36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B)</a:t>
                </a:r>
                <a:endParaRPr kumimoji="1" lang="ja-JP" altLang="en-US" sz="3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  <a:blipFill rotWithShape="1">
                <a:blip r:embed="rId2"/>
                <a:stretch>
                  <a:fillRect t="-7759" b="-284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fld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07501" y="1096191"/>
            <a:ext cx="6075332" cy="3806463"/>
            <a:chOff x="12961342" y="7056761"/>
            <a:chExt cx="7965847" cy="4764139"/>
          </a:xfrm>
        </p:grpSpPr>
        <p:pic>
          <p:nvPicPr>
            <p:cNvPr id="6" name="Picture 3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1342" y="7056761"/>
              <a:ext cx="5472112" cy="4556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Line 11"/>
            <p:cNvSpPr>
              <a:spLocks noChangeShapeType="1"/>
            </p:cNvSpPr>
            <p:nvPr/>
          </p:nvSpPr>
          <p:spPr bwMode="auto">
            <a:xfrm flipH="1">
              <a:off x="16676752" y="7991798"/>
              <a:ext cx="1949512" cy="345703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ja-JP" sz="2800" b="1" dirty="0" smtClean="0">
                      <a:solidFill>
                        <a:srgbClr val="0070C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CMB</a:t>
                  </a:r>
                  <a:endParaRPr lang="ja-JP" altLang="en-US" sz="2000" b="1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=411/</m:t>
                        </m:r>
                        <m:sSup>
                          <m:sSupPr>
                            <m:ctrlPr>
                              <a:rPr lang="en-US" altLang="ja-JP" sz="200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000" b="0" i="0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altLang="ja-JP" sz="2000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=2.73 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K</m:t>
                        </m:r>
                      </m:oMath>
                    </m:oMathPara>
                  </a14:m>
                  <a:endParaRPr lang="en-US" altLang="ja-JP" sz="2000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5102" b="-102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Picture 15" descr="新規ビットマップ イメージ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6263" y="7076715"/>
              <a:ext cx="1963737" cy="1139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正方形/長方形 9"/>
            <p:cNvSpPr/>
            <p:nvPr/>
          </p:nvSpPr>
          <p:spPr>
            <a:xfrm>
              <a:off x="18818739" y="10294265"/>
              <a:ext cx="242215" cy="500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ja-JP" altLang="en-US" sz="2000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𝑘𝑇</m:t>
                        </m:r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~1</m:t>
                        </m:r>
                        <m:r>
                          <m:rPr>
                            <m:sty m:val="p"/>
                          </m:rP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MeV</m:t>
                        </m:r>
                      </m:oMath>
                    </m:oMathPara>
                  </a14:m>
                  <a:endParaRPr kumimoji="1" lang="ja-JP" altLang="en-US" sz="2000" dirty="0">
                    <a:solidFill>
                      <a:srgbClr val="FFFF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H="1" flipV="1">
              <a:off x="15869701" y="9940747"/>
              <a:ext cx="396183" cy="1880153"/>
            </a:xfrm>
            <a:prstGeom prst="line">
              <a:avLst/>
            </a:prstGeom>
            <a:noFill/>
            <a:ln w="50800">
              <a:solidFill>
                <a:srgbClr val="FFC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90380" y="5502027"/>
                <a:ext cx="4841659" cy="10029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sub>
                      </m:sSub>
                      <m:r>
                        <a:rPr lang="en-US" altLang="ja-JP" sz="24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𝜈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𝛾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40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110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ja-JP" sz="2400" b="0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cm</m:t>
                              </m:r>
                            </m:e>
                            <m:sup>
                              <m: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380" y="5502027"/>
                <a:ext cx="4841659" cy="100290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円弧 14"/>
          <p:cNvSpPr/>
          <p:nvPr/>
        </p:nvSpPr>
        <p:spPr>
          <a:xfrm>
            <a:off x="1540841" y="1717988"/>
            <a:ext cx="864736" cy="2010929"/>
          </a:xfrm>
          <a:prstGeom prst="arc">
            <a:avLst>
              <a:gd name="adj1" fmla="val 17258220"/>
              <a:gd name="adj2" fmla="val 4416483"/>
            </a:avLst>
          </a:prstGeom>
          <a:ln w="50800" cmpd="sng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円弧 15"/>
          <p:cNvSpPr/>
          <p:nvPr/>
        </p:nvSpPr>
        <p:spPr>
          <a:xfrm>
            <a:off x="1718211" y="1365802"/>
            <a:ext cx="1222935" cy="2706778"/>
          </a:xfrm>
          <a:prstGeom prst="arc">
            <a:avLst>
              <a:gd name="adj1" fmla="val 17427132"/>
              <a:gd name="adj2" fmla="val 4232032"/>
            </a:avLst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672" y="908720"/>
            <a:ext cx="3218328" cy="457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7565832" y="1297752"/>
            <a:ext cx="1224136" cy="47746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17805" y="4902655"/>
            <a:ext cx="47019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8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lang="en-US" altLang="ja-JP" sz="28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 (~1s after the big bang)</a:t>
            </a:r>
            <a:endParaRPr lang="ja-JP" altLang="en-US" sz="28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13"/>
              <p:cNvSpPr txBox="1">
                <a:spLocks noChangeArrowheads="1"/>
              </p:cNvSpPr>
              <p:nvPr/>
            </p:nvSpPr>
            <p:spPr bwMode="auto">
              <a:xfrm>
                <a:off x="5083053" y="5349889"/>
                <a:ext cx="3168355" cy="9964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4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400">
                          <a:solidFill>
                            <a:srgbClr val="FF0000"/>
                          </a:solidFill>
                          <a:latin typeface="Cambria Math"/>
                        </a:rPr>
                        <m:t>=1.95</m:t>
                      </m:r>
                      <m:r>
                        <m:rPr>
                          <m:sty m:val="p"/>
                        </m:rPr>
                        <a:rPr lang="en-US" altLang="ja-JP" sz="2400" smtClean="0">
                          <a:solidFill>
                            <a:srgbClr val="FF0000"/>
                          </a:solidFill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9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83053" y="5349889"/>
                <a:ext cx="3168355" cy="99642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 Box 13"/>
              <p:cNvSpPr txBox="1">
                <a:spLocks noChangeArrowheads="1"/>
              </p:cNvSpPr>
              <p:nvPr/>
            </p:nvSpPr>
            <p:spPr bwMode="auto">
              <a:xfrm>
                <a:off x="5083053" y="6274097"/>
                <a:ext cx="2398317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ja-JP" sz="24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US" altLang="ja-JP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0.5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  <m: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c</m:t>
                      </m:r>
                    </m:oMath>
                  </m:oMathPara>
                </a14:m>
                <a:endPara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20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83053" y="6274097"/>
                <a:ext cx="2398317" cy="461665"/>
              </a:xfrm>
              <a:prstGeom prst="rect">
                <a:avLst/>
              </a:prstGeom>
              <a:blipFill rotWithShape="1">
                <a:blip r:embed="rId11"/>
                <a:stretch>
                  <a:fillRect b="-1842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上矢印吹き出し 16"/>
          <p:cNvSpPr/>
          <p:nvPr/>
        </p:nvSpPr>
        <p:spPr>
          <a:xfrm>
            <a:off x="6804248" y="1863939"/>
            <a:ext cx="2212072" cy="2019016"/>
          </a:xfrm>
          <a:prstGeom prst="upArrowCallout">
            <a:avLst>
              <a:gd name="adj1" fmla="val 16672"/>
              <a:gd name="adj2" fmla="val 25843"/>
              <a:gd name="adj3" fmla="val 16700"/>
              <a:gd name="adj4" fmla="val 71621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universe is filled with neutrinos.</a:t>
            </a:r>
          </a:p>
          <a:p>
            <a:pPr algn="ctr"/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However,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they have not been  detected yet!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 rot="16200000">
            <a:off x="5284154" y="3181867"/>
            <a:ext cx="177805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Density (cm</a:t>
            </a:r>
            <a:r>
              <a:rPr kumimoji="1" lang="en-US" altLang="ja-JP" sz="2000" b="1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-3</a:t>
            </a:r>
            <a:r>
              <a:rPr kumimoji="1"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kumimoji="1" lang="ja-JP" altLang="en-US" sz="20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/>
              <p:cNvSpPr txBox="1"/>
              <p:nvPr/>
            </p:nvSpPr>
            <p:spPr>
              <a:xfrm>
                <a:off x="6084168" y="4551788"/>
                <a:ext cx="58306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/>
                            </a:rPr>
                            <m:t>−7</m:t>
                          </m:r>
                        </m:sup>
                      </m:sSup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4" name="テキスト ボックス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4551788"/>
                <a:ext cx="583062" cy="369332"/>
              </a:xfrm>
              <a:prstGeom prst="rect">
                <a:avLst/>
              </a:prstGeom>
              <a:blipFill rotWithShape="1">
                <a:blip r:embed="rId12"/>
                <a:stretch>
                  <a:fillRect r="-72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/>
              <p:cNvSpPr txBox="1"/>
              <p:nvPr/>
            </p:nvSpPr>
            <p:spPr>
              <a:xfrm>
                <a:off x="6182832" y="1602393"/>
                <a:ext cx="48439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5" name="テキスト ボックス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832" y="1602393"/>
                <a:ext cx="484397" cy="369332"/>
              </a:xfrm>
              <a:prstGeom prst="rect">
                <a:avLst/>
              </a:prstGeom>
              <a:blipFill rotWithShape="1">
                <a:blip r:embed="rId13"/>
                <a:stretch>
                  <a:fillRect r="-3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287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7322" y="116632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Motivation of 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-decay search in C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B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0" y="836712"/>
                <a:ext cx="8992729" cy="330386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Search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in cosmic neutrino background (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transition magnetic dipole moment of neutrino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measurement of neutrino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Aiming at </a:t>
                </a:r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sensitivity of detecting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decay for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2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0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</a:rPr>
                      <m:t>Ο</m:t>
                    </m:r>
                    <m:d>
                      <m:dPr>
                        <m:ctrlPr>
                          <a:rPr lang="en-US" altLang="ja-JP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i="1">
                                <a:latin typeface="Cambria Math"/>
                              </a:rPr>
                              <m:t>17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yr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SM expectation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Current experimental lower limit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latin typeface="Cambria Math"/>
                          </a:rPr>
                          <m:t>&gt;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L-R symmetric model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(for Dirac neutrino) predicts down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mixing angle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&lt;0.02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36712"/>
                <a:ext cx="8992729" cy="3303860"/>
              </a:xfrm>
              <a:blipFill rotWithShape="1">
                <a:blip r:embed="rId3"/>
                <a:stretch>
                  <a:fillRect l="-746" t="-1107" b="-110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正方形/長方形 44"/>
          <p:cNvSpPr/>
          <p:nvPr/>
        </p:nvSpPr>
        <p:spPr>
          <a:xfrm>
            <a:off x="4845717" y="4351901"/>
            <a:ext cx="3312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S: 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B-L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2332902" y="4741408"/>
            <a:ext cx="2010535" cy="1369608"/>
            <a:chOff x="1316887" y="4557275"/>
            <a:chExt cx="2010535" cy="1369608"/>
          </a:xfrm>
        </p:grpSpPr>
        <p:sp>
          <p:nvSpPr>
            <p:cNvPr id="4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9" name="フリーフォーム 4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テキスト ボックス 49"/>
                <p:cNvSpPr txBox="1"/>
                <p:nvPr/>
              </p:nvSpPr>
              <p:spPr>
                <a:xfrm>
                  <a:off x="1698155" y="5272368"/>
                  <a:ext cx="543162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0" name="テキスト ボックス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53194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2236268" y="5169517"/>
                  <a:ext cx="564514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1" name="テキスト ボックス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6268" y="5169517"/>
                  <a:ext cx="564514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1573115" y="4733387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54584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500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4" name="Line 3"/>
            <p:cNvSpPr>
              <a:spLocks noChangeShapeType="1"/>
            </p:cNvSpPr>
            <p:nvPr/>
          </p:nvSpPr>
          <p:spPr bwMode="auto">
            <a:xfrm rot="12740918" flipV="1">
              <a:off x="2567790" y="5720187"/>
              <a:ext cx="259906" cy="4807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5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6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6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5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2249756" y="4902942"/>
                  <a:ext cx="1077666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9756" y="4902942"/>
                  <a:ext cx="1077666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4918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444195" y="4557275"/>
                  <a:ext cx="692241" cy="3815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1,2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44195" y="4557275"/>
                  <a:ext cx="692241" cy="38151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2581408" y="5353042"/>
                  <a:ext cx="58432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1408" y="5353042"/>
                  <a:ext cx="584327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 rot="21030663">
              <a:off x="2467327" y="5550693"/>
              <a:ext cx="110674" cy="115944"/>
              <a:chOff x="10911491" y="2464014"/>
              <a:chExt cx="393668" cy="393668"/>
            </a:xfrm>
          </p:grpSpPr>
          <p:cxnSp>
            <p:nvCxnSpPr>
              <p:cNvPr id="63" name="直線コネクタ 62"/>
              <p:cNvCxnSpPr/>
              <p:nvPr/>
            </p:nvCxnSpPr>
            <p:spPr>
              <a:xfrm>
                <a:off x="10911491" y="2655943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 rot="5400000">
                <a:off x="10908064" y="2660848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テキスト ボックス 61"/>
                <p:cNvSpPr txBox="1"/>
                <p:nvPr/>
              </p:nvSpPr>
              <p:spPr>
                <a:xfrm>
                  <a:off x="2155179" y="5532480"/>
                  <a:ext cx="637546" cy="394403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62" name="テキスト ボックス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5179" y="5532480"/>
                  <a:ext cx="637546" cy="394403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8" name="グループ化 87"/>
          <p:cNvGrpSpPr/>
          <p:nvPr/>
        </p:nvGrpSpPr>
        <p:grpSpPr>
          <a:xfrm>
            <a:off x="5026845" y="4737400"/>
            <a:ext cx="1887883" cy="1247591"/>
            <a:chOff x="5414463" y="4737400"/>
            <a:chExt cx="1887883" cy="1247591"/>
          </a:xfrm>
        </p:grpSpPr>
        <p:sp>
          <p:nvSpPr>
            <p:cNvPr id="68" name="Freeform 82"/>
            <p:cNvSpPr>
              <a:spLocks/>
            </p:cNvSpPr>
            <p:nvPr/>
          </p:nvSpPr>
          <p:spPr bwMode="auto">
            <a:xfrm>
              <a:off x="5414463" y="5304040"/>
              <a:ext cx="683008" cy="12459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9" name="フリーフォーム 68"/>
            <p:cNvSpPr/>
            <p:nvPr/>
          </p:nvSpPr>
          <p:spPr bwMode="auto">
            <a:xfrm rot="16200000">
              <a:off x="5902249" y="5267983"/>
              <a:ext cx="608906" cy="2771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gradFill flip="none" rotWithShape="1">
                <a:gsLst>
                  <a:gs pos="0">
                    <a:srgbClr val="0070C0">
                      <a:lumMod val="100000"/>
                    </a:srgbClr>
                  </a:gs>
                  <a:gs pos="75000">
                    <a:schemeClr val="accent2">
                      <a:lumMod val="75000"/>
                    </a:schemeClr>
                  </a:gs>
                  <a:gs pos="100000">
                    <a:srgbClr val="FF0000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5726327" y="5524210"/>
                  <a:ext cx="53976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1" lang="en-US" altLang="ja-JP" b="0" i="1" dirty="0" smtClean="0">
                    <a:solidFill>
                      <a:srgbClr val="7030A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0" name="テキスト ボックス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6327" y="5524210"/>
                  <a:ext cx="539763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テキスト ボックス 70"/>
                <p:cNvSpPr txBox="1"/>
                <p:nvPr/>
              </p:nvSpPr>
              <p:spPr>
                <a:xfrm>
                  <a:off x="6718019" y="5615659"/>
                  <a:ext cx="58432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1" name="テキスト ボックス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8019" y="5615659"/>
                  <a:ext cx="584327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テキスト ボックス 71"/>
                <p:cNvSpPr txBox="1"/>
                <p:nvPr/>
              </p:nvSpPr>
              <p:spPr>
                <a:xfrm>
                  <a:off x="6573361" y="4737400"/>
                  <a:ext cx="692241" cy="3815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1,2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2" name="テキスト ボックス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3361" y="4737400"/>
                  <a:ext cx="692241" cy="381515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テキスト ボックス 72"/>
                <p:cNvSpPr txBox="1"/>
                <p:nvPr/>
              </p:nvSpPr>
              <p:spPr>
                <a:xfrm>
                  <a:off x="6274456" y="5033630"/>
                  <a:ext cx="459998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3" name="テキスト ボックス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4456" y="5033630"/>
                  <a:ext cx="459998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b="-1667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5653476" y="4994265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4" name="テキスト ボックス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3476" y="4994265"/>
                  <a:ext cx="354584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3279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5" name="Group 5"/>
            <p:cNvGrpSpPr>
              <a:grpSpLocks/>
            </p:cNvGrpSpPr>
            <p:nvPr/>
          </p:nvGrpSpPr>
          <p:grpSpPr bwMode="auto">
            <a:xfrm rot="12740918" flipV="1">
              <a:off x="6279481" y="5840186"/>
              <a:ext cx="618318" cy="31642"/>
              <a:chOff x="1392" y="1488"/>
              <a:chExt cx="1584" cy="0"/>
            </a:xfrm>
          </p:grpSpPr>
          <p:sp>
            <p:nvSpPr>
              <p:cNvPr id="86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7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76" name="Group 5"/>
            <p:cNvGrpSpPr>
              <a:grpSpLocks/>
            </p:cNvGrpSpPr>
            <p:nvPr/>
          </p:nvGrpSpPr>
          <p:grpSpPr bwMode="auto">
            <a:xfrm rot="19002571" flipV="1">
              <a:off x="6245588" y="4905886"/>
              <a:ext cx="618318" cy="31642"/>
              <a:chOff x="1392" y="1488"/>
              <a:chExt cx="1584" cy="0"/>
            </a:xfrm>
          </p:grpSpPr>
          <p:sp>
            <p:nvSpPr>
              <p:cNvPr id="84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5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77" name="Line 4"/>
            <p:cNvSpPr>
              <a:spLocks noChangeShapeType="1"/>
            </p:cNvSpPr>
            <p:nvPr/>
          </p:nvSpPr>
          <p:spPr bwMode="auto">
            <a:xfrm rot="16200000">
              <a:off x="6213244" y="5551073"/>
              <a:ext cx="255474" cy="1822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テキスト ボックス 77"/>
                <p:cNvSpPr txBox="1"/>
                <p:nvPr/>
              </p:nvSpPr>
              <p:spPr>
                <a:xfrm>
                  <a:off x="6314363" y="5438261"/>
                  <a:ext cx="479810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8" name="テキスト ボックス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14363" y="5438261"/>
                  <a:ext cx="479810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Line 4"/>
            <p:cNvSpPr>
              <a:spLocks noChangeShapeType="1"/>
            </p:cNvSpPr>
            <p:nvPr/>
          </p:nvSpPr>
          <p:spPr bwMode="auto">
            <a:xfrm rot="16200000">
              <a:off x="6199236" y="5278188"/>
              <a:ext cx="288717" cy="340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80" name="グループ化 79"/>
            <p:cNvGrpSpPr/>
            <p:nvPr/>
          </p:nvGrpSpPr>
          <p:grpSpPr>
            <a:xfrm rot="19047103">
              <a:off x="6289037" y="5366662"/>
              <a:ext cx="107082" cy="112179"/>
              <a:chOff x="10922224" y="2473868"/>
              <a:chExt cx="393668" cy="393668"/>
            </a:xfrm>
          </p:grpSpPr>
          <p:cxnSp>
            <p:nvCxnSpPr>
              <p:cNvPr id="82" name="直線コネクタ 81"/>
              <p:cNvCxnSpPr/>
              <p:nvPr/>
            </p:nvCxnSpPr>
            <p:spPr>
              <a:xfrm>
                <a:off x="10922224" y="2665796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/>
              <p:nvPr/>
            </p:nvCxnSpPr>
            <p:spPr>
              <a:xfrm rot="5400000">
                <a:off x="10918801" y="2670702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テキスト ボックス 80"/>
                <p:cNvSpPr txBox="1"/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1" name="テキスト ボックス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テキスト ボックス 88"/>
              <p:cNvSpPr txBox="1"/>
              <p:nvPr/>
            </p:nvSpPr>
            <p:spPr>
              <a:xfrm>
                <a:off x="5365206" y="5869563"/>
                <a:ext cx="10543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2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≃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𝜁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kumimoji="1" lang="ja-JP" altLang="en-US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89" name="テキスト ボックス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206" y="5869563"/>
                <a:ext cx="1054391" cy="276999"/>
              </a:xfrm>
              <a:prstGeom prst="rect">
                <a:avLst/>
              </a:prstGeom>
              <a:blipFill rotWithShape="1">
                <a:blip r:embed="rId1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正方形/長方形 90"/>
          <p:cNvSpPr/>
          <p:nvPr/>
        </p:nvSpPr>
        <p:spPr>
          <a:xfrm>
            <a:off x="2313358" y="4351901"/>
            <a:ext cx="21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SM: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正方形/長方形 91"/>
              <p:cNvSpPr/>
              <p:nvPr/>
            </p:nvSpPr>
            <p:spPr>
              <a:xfrm>
                <a:off x="2488597" y="6385526"/>
                <a:ext cx="240168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Suppressed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and GIM</a:t>
                </a:r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2" name="正方形/長方形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8597" y="6385526"/>
                <a:ext cx="2401683" cy="307777"/>
              </a:xfrm>
              <a:prstGeom prst="rect">
                <a:avLst/>
              </a:prstGeom>
              <a:blipFill rotWithShape="1">
                <a:blip r:embed="rId28"/>
                <a:stretch>
                  <a:fillRect l="-508" t="-1961" r="-254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正方形/長方形 92"/>
              <p:cNvSpPr/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𝟒𝟑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3" name="正方形/長方形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正方形/長方形 93"/>
              <p:cNvSpPr/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𝟏𝟕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4" name="正方形/長方形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正方形/長方形 94"/>
              <p:cNvSpPr/>
              <p:nvPr/>
            </p:nvSpPr>
            <p:spPr>
              <a:xfrm>
                <a:off x="4958999" y="6370808"/>
                <a:ext cx="298248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Only suppressed  by L-R mixing (</a:t>
                </a:r>
                <a14:m>
                  <m:oMath xmlns:m="http://schemas.openxmlformats.org/officeDocument/2006/math">
                    <m:r>
                      <a:rPr lang="en-US" altLang="ja-JP" sz="1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5" name="正方形/長方形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8999" y="6370808"/>
                <a:ext cx="2982483" cy="307777"/>
              </a:xfrm>
              <a:prstGeom prst="rect">
                <a:avLst/>
              </a:prstGeom>
              <a:blipFill rotWithShape="1">
                <a:blip r:embed="rId29"/>
                <a:stretch>
                  <a:fillRect l="-408" t="-1961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正方形/長方形 95"/>
          <p:cNvSpPr/>
          <p:nvPr/>
        </p:nvSpPr>
        <p:spPr>
          <a:xfrm>
            <a:off x="7054851" y="5370524"/>
            <a:ext cx="1851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324422" algn="ctr">
              <a:spcBef>
                <a:spcPts val="2400"/>
              </a:spcBef>
            </a:pP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r>
            <a:r>
              <a:rPr lang="en-US" altLang="ja-JP" b="1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enhancement to SM</a:t>
            </a:r>
            <a:endParaRPr lang="en-US" altLang="ja-JP" b="1" baseline="300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正方形/長方形 96"/>
              <p:cNvSpPr/>
              <p:nvPr/>
            </p:nvSpPr>
            <p:spPr>
              <a:xfrm>
                <a:off x="35359" y="4237084"/>
                <a:ext cx="2133846" cy="1230080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Magnetic 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moment 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term</a:t>
                </a:r>
              </a:p>
              <a:p>
                <a:pPr algn="ctr"/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(need L-R coupling)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altLang="ja-JP" sz="2400" i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𝑗𝐿</m:t>
                          </m:r>
                        </m:sub>
                      </m:sSub>
                      <m:sSub>
                        <m:sSubPr>
                          <m:ctrlPr>
                            <a:rPr lang="en-US" altLang="ja-JP" sz="24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ja-JP" sz="2400" i="1" dirty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ja-JP" sz="2400" i="1" dirty="0">
                              <a:latin typeface="Cambria Math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altLang="ja-JP" sz="2400" b="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𝜈</m:t>
                          </m:r>
                        </m:sup>
                      </m:sSup>
                      <m:sSub>
                        <m:sSubPr>
                          <m:ctrlPr>
                            <a:rPr lang="en-US" altLang="ja-JP" sz="240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2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𝑖𝑅</m:t>
                          </m:r>
                        </m:sub>
                      </m:sSub>
                    </m:oMath>
                  </m:oMathPara>
                </a14:m>
                <a:endParaRPr lang="ja-JP" altLang="en-US" sz="1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7" name="正方形/長方形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9" y="4237084"/>
                <a:ext cx="2133846" cy="1230080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正方形/長方形 97"/>
          <p:cNvSpPr/>
          <p:nvPr/>
        </p:nvSpPr>
        <p:spPr>
          <a:xfrm>
            <a:off x="6793815" y="4680068"/>
            <a:ext cx="22493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PRL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38,(1977)1252, </a:t>
            </a:r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PRD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17(1978)1395</a:t>
            </a:r>
            <a:endParaRPr lang="en-US" altLang="ja-JP" sz="9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正方形/長方形 98"/>
              <p:cNvSpPr/>
              <p:nvPr/>
            </p:nvSpPr>
            <p:spPr>
              <a:xfrm>
                <a:off x="6716733" y="4809802"/>
                <a:ext cx="2538055" cy="4921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1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1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1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c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os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1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ja-JP" altLang="en-US" sz="11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9" name="正方形/長方形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733" y="4809802"/>
                <a:ext cx="2538055" cy="492122"/>
              </a:xfrm>
              <a:prstGeom prst="rect">
                <a:avLst/>
              </a:prstGeom>
              <a:blipFill rotWithShape="1">
                <a:blip r:embed="rId24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" name="グループ化 111"/>
          <p:cNvGrpSpPr/>
          <p:nvPr/>
        </p:nvGrpSpPr>
        <p:grpSpPr>
          <a:xfrm>
            <a:off x="402566" y="5466576"/>
            <a:ext cx="1507929" cy="1076855"/>
            <a:chOff x="-254869" y="4909197"/>
            <a:chExt cx="2839958" cy="2028092"/>
          </a:xfrm>
        </p:grpSpPr>
        <p:sp>
          <p:nvSpPr>
            <p:cNvPr id="101" name="Freeform 82"/>
            <p:cNvSpPr>
              <a:spLocks/>
            </p:cNvSpPr>
            <p:nvPr/>
          </p:nvSpPr>
          <p:spPr bwMode="auto">
            <a:xfrm>
              <a:off x="-254869" y="5801849"/>
              <a:ext cx="1111926" cy="146683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02" name="グループ化 101"/>
            <p:cNvGrpSpPr/>
            <p:nvPr/>
          </p:nvGrpSpPr>
          <p:grpSpPr>
            <a:xfrm rot="18866562">
              <a:off x="931203" y="5388727"/>
              <a:ext cx="918503" cy="14314"/>
              <a:chOff x="2196371" y="3537583"/>
              <a:chExt cx="1127250" cy="19697"/>
            </a:xfrm>
          </p:grpSpPr>
          <p:sp>
            <p:nvSpPr>
              <p:cNvPr id="109" name="Line 4"/>
              <p:cNvSpPr>
                <a:spLocks noChangeShapeType="1"/>
              </p:cNvSpPr>
              <p:nvPr/>
            </p:nvSpPr>
            <p:spPr bwMode="auto">
              <a:xfrm rot="20688" flipV="1">
                <a:off x="2196371" y="3539744"/>
                <a:ext cx="1127250" cy="679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10" name="Line 3"/>
              <p:cNvSpPr>
                <a:spLocks noChangeShapeType="1"/>
              </p:cNvSpPr>
              <p:nvPr/>
            </p:nvSpPr>
            <p:spPr bwMode="auto">
              <a:xfrm rot="20688">
                <a:off x="2505265" y="3537583"/>
                <a:ext cx="536280" cy="1969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 rot="13405480">
              <a:off x="920995" y="6513645"/>
              <a:ext cx="1175987" cy="10775"/>
              <a:chOff x="4124974" y="4366486"/>
              <a:chExt cx="1618327" cy="13224"/>
            </a:xfrm>
          </p:grpSpPr>
          <p:sp>
            <p:nvSpPr>
              <p:cNvPr id="107" name="Line 4"/>
              <p:cNvSpPr>
                <a:spLocks noChangeShapeType="1"/>
              </p:cNvSpPr>
              <p:nvPr/>
            </p:nvSpPr>
            <p:spPr bwMode="auto">
              <a:xfrm rot="20688">
                <a:off x="4124974" y="4366486"/>
                <a:ext cx="1618327" cy="132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08" name="Line 3"/>
              <p:cNvSpPr>
                <a:spLocks noChangeShapeType="1"/>
              </p:cNvSpPr>
              <p:nvPr/>
            </p:nvSpPr>
            <p:spPr bwMode="auto">
              <a:xfrm rot="20688" flipV="1">
                <a:off x="4734514" y="4370338"/>
                <a:ext cx="399248" cy="55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テキスト ボックス 103"/>
                <p:cNvSpPr txBox="1"/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4" name="テキスト ボックス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テキスト ボックス 104"/>
                <p:cNvSpPr txBox="1"/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5" name="テキスト ボックス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781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テキスト ボックス 105"/>
                <p:cNvSpPr txBox="1"/>
                <p:nvPr/>
              </p:nvSpPr>
              <p:spPr>
                <a:xfrm>
                  <a:off x="42853" y="5198133"/>
                  <a:ext cx="412382" cy="695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6" name="テキスト ボックス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52" y="5198133"/>
                  <a:ext cx="412383" cy="523220"/>
                </a:xfrm>
                <a:prstGeom prst="rect">
                  <a:avLst/>
                </a:prstGeom>
                <a:blipFill rotWithShape="1">
                  <a:blip r:embed="rId27"/>
                  <a:stretch>
                    <a:fillRect r="-30556" b="-4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円/楕円 110"/>
            <p:cNvSpPr/>
            <p:nvPr/>
          </p:nvSpPr>
          <p:spPr bwMode="auto">
            <a:xfrm>
              <a:off x="611559" y="5538085"/>
              <a:ext cx="627525" cy="629443"/>
            </a:xfrm>
            <a:prstGeom prst="ellipse">
              <a:avLst/>
            </a:prstGeom>
            <a:solidFill>
              <a:srgbClr val="00B05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094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323528" y="233372"/>
            <a:ext cx="8282233" cy="6858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Photon 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nergy in Neutrino Decay</a:t>
            </a:r>
            <a:endParaRPr lang="ja-JP" altLang="en-US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1" name="Line 2054"/>
          <p:cNvSpPr>
            <a:spLocks noChangeShapeType="1"/>
          </p:cNvSpPr>
          <p:nvPr/>
        </p:nvSpPr>
        <p:spPr bwMode="auto">
          <a:xfrm>
            <a:off x="1606908" y="40047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2" name="Line 2055"/>
          <p:cNvSpPr>
            <a:spLocks noChangeShapeType="1"/>
          </p:cNvSpPr>
          <p:nvPr/>
        </p:nvSpPr>
        <p:spPr bwMode="auto">
          <a:xfrm>
            <a:off x="1683108" y="58335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3" name="Line 2056"/>
          <p:cNvSpPr>
            <a:spLocks noChangeShapeType="1"/>
          </p:cNvSpPr>
          <p:nvPr/>
        </p:nvSpPr>
        <p:spPr bwMode="auto">
          <a:xfrm>
            <a:off x="1683108" y="62907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4" name="Text Box 2057"/>
          <p:cNvSpPr txBox="1">
            <a:spLocks noChangeArrowheads="1"/>
          </p:cNvSpPr>
          <p:nvPr/>
        </p:nvSpPr>
        <p:spPr bwMode="auto">
          <a:xfrm>
            <a:off x="82908" y="3776142"/>
            <a:ext cx="14542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=50meV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5" name="Text Box 2058"/>
          <p:cNvSpPr txBox="1">
            <a:spLocks noChangeArrowheads="1"/>
          </p:cNvSpPr>
          <p:nvPr/>
        </p:nvSpPr>
        <p:spPr bwMode="auto">
          <a:xfrm>
            <a:off x="161508" y="6042487"/>
            <a:ext cx="13115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=1meV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6" name="Text Box 2059"/>
          <p:cNvSpPr txBox="1">
            <a:spLocks noChangeArrowheads="1"/>
          </p:cNvSpPr>
          <p:nvPr/>
        </p:nvSpPr>
        <p:spPr bwMode="auto">
          <a:xfrm>
            <a:off x="131109" y="5630094"/>
            <a:ext cx="15247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=8.7meV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7" name="Line 2060"/>
          <p:cNvSpPr>
            <a:spLocks noChangeShapeType="1"/>
          </p:cNvSpPr>
          <p:nvPr/>
        </p:nvSpPr>
        <p:spPr bwMode="auto">
          <a:xfrm>
            <a:off x="2520132" y="4004742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8" name="Line 2061"/>
          <p:cNvSpPr>
            <a:spLocks noChangeShapeType="1"/>
          </p:cNvSpPr>
          <p:nvPr/>
        </p:nvSpPr>
        <p:spPr bwMode="auto">
          <a:xfrm>
            <a:off x="2826108" y="5833542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0" name="Text Box 2063"/>
          <p:cNvSpPr txBox="1">
            <a:spLocks noChangeArrowheads="1"/>
          </p:cNvSpPr>
          <p:nvPr/>
        </p:nvSpPr>
        <p:spPr bwMode="auto">
          <a:xfrm>
            <a:off x="2920840" y="5862087"/>
            <a:ext cx="1507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=4.4meV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8" name="Line 2084"/>
          <p:cNvSpPr>
            <a:spLocks noChangeShapeType="1"/>
          </p:cNvSpPr>
          <p:nvPr/>
        </p:nvSpPr>
        <p:spPr bwMode="auto">
          <a:xfrm>
            <a:off x="2049821" y="4012680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2037225" y="1956453"/>
                <a:ext cx="2339358" cy="9044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ja-JP" sz="24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ja-JP" sz="24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ja-JP" sz="2400" i="1">
                                  <a:latin typeface="Cambria Math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altLang="ja-JP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ja-JP" sz="24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1" lang="en-US" altLang="ja-JP" sz="24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1,2</m:t>
                              </m:r>
                            </m:sub>
                            <m:sup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kumimoji="1" lang="en-US" altLang="ja-JP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7225" y="1956453"/>
                <a:ext cx="2339358" cy="90447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5" name="Text Box 2062"/>
          <p:cNvSpPr txBox="1">
            <a:spLocks noChangeArrowheads="1"/>
          </p:cNvSpPr>
          <p:nvPr/>
        </p:nvSpPr>
        <p:spPr bwMode="auto">
          <a:xfrm>
            <a:off x="2605830" y="4531367"/>
            <a:ext cx="14718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749" y="3597903"/>
            <a:ext cx="3893635" cy="2727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Line 5"/>
          <p:cNvSpPr>
            <a:spLocks noChangeShapeType="1"/>
          </p:cNvSpPr>
          <p:nvPr/>
        </p:nvSpPr>
        <p:spPr bwMode="auto">
          <a:xfrm flipH="1" flipV="1">
            <a:off x="7244803" y="4246129"/>
            <a:ext cx="292155" cy="22234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Line 6"/>
          <p:cNvSpPr>
            <a:spLocks noChangeShapeType="1"/>
          </p:cNvSpPr>
          <p:nvPr/>
        </p:nvSpPr>
        <p:spPr bwMode="auto">
          <a:xfrm flipV="1">
            <a:off x="6194976" y="4300794"/>
            <a:ext cx="5439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7258056" y="4519034"/>
            <a:ext cx="15337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Sharp Edge with 1.9K smearing</a:t>
            </a:r>
            <a:endParaRPr lang="en-US" altLang="ja-JP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5423101" y="4706468"/>
            <a:ext cx="158886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Red Shift effect</a:t>
            </a:r>
            <a:endParaRPr lang="en-US" altLang="ja-JP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 rot="16200000">
            <a:off x="4268648" y="4345824"/>
            <a:ext cx="149432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dN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a.u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.)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33"/>
              <p:cNvSpPr txBox="1"/>
              <p:nvPr/>
            </p:nvSpPr>
            <p:spPr>
              <a:xfrm>
                <a:off x="5913601" y="6237368"/>
                <a:ext cx="223054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/>
                        </a:rPr>
                        <m:t>25</m:t>
                      </m:r>
                      <m:r>
                        <m:rPr>
                          <m:sty m:val="p"/>
                        </m:rPr>
                        <a:rPr kumimoji="1" lang="en-US" altLang="ja-JP" sz="2400" b="0" i="1" smtClean="0">
                          <a:latin typeface="Cambria Math"/>
                        </a:rPr>
                        <m:t>meV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(50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𝑚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4" name="テキスト ボックス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601" y="6237368"/>
                <a:ext cx="2230547" cy="461665"/>
              </a:xfrm>
              <a:prstGeom prst="rect">
                <a:avLst/>
              </a:prstGeom>
              <a:blipFill rotWithShape="1">
                <a:blip r:embed="rId10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Line 6"/>
          <p:cNvSpPr>
            <a:spLocks noChangeShapeType="1"/>
          </p:cNvSpPr>
          <p:nvPr/>
        </p:nvSpPr>
        <p:spPr bwMode="auto">
          <a:xfrm flipV="1">
            <a:off x="7244804" y="5956909"/>
            <a:ext cx="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4987439" y="3284984"/>
                <a:ext cx="4049057" cy="4911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</m:oMath>
                </a14:m>
                <a:r>
                  <a:rPr kumimoji="1"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distribution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ja-JP" sz="240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7439" y="3284984"/>
                <a:ext cx="4049057" cy="491160"/>
              </a:xfrm>
              <a:prstGeom prst="rect">
                <a:avLst/>
              </a:prstGeom>
              <a:blipFill rotWithShape="1">
                <a:blip r:embed="rId11"/>
                <a:stretch>
                  <a:fillRect l="-301" t="-8750" b="-23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/>
              <p:cNvSpPr/>
              <p:nvPr/>
            </p:nvSpPr>
            <p:spPr>
              <a:xfrm>
                <a:off x="7536958" y="5962176"/>
                <a:ext cx="1337867" cy="4911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400" b="0" i="0" smtClean="0">
                        <a:latin typeface="Cambria Math"/>
                      </a:rPr>
                      <m:t>[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meV]</a:t>
                </a:r>
                <a:endParaRPr lang="ja-JP" altLang="en-US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" name="正方形/長方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6958" y="5962176"/>
                <a:ext cx="1337867" cy="491160"/>
              </a:xfrm>
              <a:prstGeom prst="rect">
                <a:avLst/>
              </a:prstGeom>
              <a:blipFill rotWithShape="1">
                <a:blip r:embed="rId19"/>
                <a:stretch>
                  <a:fillRect l="-909" t="-8642" r="-6364" b="-2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6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7308304" y="3717032"/>
                <a:ext cx="17596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=50 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304" y="3717032"/>
                <a:ext cx="1759649" cy="400110"/>
              </a:xfrm>
              <a:prstGeom prst="rect">
                <a:avLst/>
              </a:prstGeom>
              <a:blipFill rotWithShape="1">
                <a:blip r:embed="rId20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 Box 2062"/>
          <p:cNvSpPr txBox="1">
            <a:spLocks noChangeArrowheads="1"/>
          </p:cNvSpPr>
          <p:nvPr/>
        </p:nvSpPr>
        <p:spPr bwMode="auto">
          <a:xfrm>
            <a:off x="463894" y="4531367"/>
            <a:ext cx="16498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=24.8meV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390266" y="2962905"/>
            <a:ext cx="2427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Two body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 Box 2062"/>
              <p:cNvSpPr txBox="1">
                <a:spLocks noChangeArrowheads="1"/>
              </p:cNvSpPr>
              <p:nvPr/>
            </p:nvSpPr>
            <p:spPr bwMode="auto">
              <a:xfrm>
                <a:off x="1037079" y="4865114"/>
                <a:ext cx="100014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50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3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37079" y="4865114"/>
                <a:ext cx="1000146" cy="400110"/>
              </a:xfrm>
              <a:prstGeom prst="rect">
                <a:avLst/>
              </a:prstGeom>
              <a:blipFill rotWithShape="1">
                <a:blip r:embed="rId15"/>
                <a:stretch>
                  <a:fillRect l="-6098" t="-7576" r="-6098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 Box 2062"/>
              <p:cNvSpPr txBox="1">
                <a:spLocks noChangeArrowheads="1"/>
              </p:cNvSpPr>
              <p:nvPr/>
            </p:nvSpPr>
            <p:spPr bwMode="auto">
              <a:xfrm>
                <a:off x="3224032" y="4883960"/>
                <a:ext cx="100014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52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4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24032" y="4883960"/>
                <a:ext cx="1000146" cy="400110"/>
              </a:xfrm>
              <a:prstGeom prst="rect">
                <a:avLst/>
              </a:prstGeom>
              <a:blipFill rotWithShape="1">
                <a:blip r:embed="rId16"/>
                <a:stretch>
                  <a:fillRect l="-6707" t="-7576" r="-5488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 Box 2062"/>
              <p:cNvSpPr txBox="1">
                <a:spLocks noChangeArrowheads="1"/>
              </p:cNvSpPr>
              <p:nvPr/>
            </p:nvSpPr>
            <p:spPr bwMode="auto">
              <a:xfrm>
                <a:off x="3246128" y="6197242"/>
                <a:ext cx="1142813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82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5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6128" y="6197242"/>
                <a:ext cx="1142813" cy="400110"/>
              </a:xfrm>
              <a:prstGeom prst="rect">
                <a:avLst/>
              </a:prstGeom>
              <a:blipFill rotWithShape="1">
                <a:blip r:embed="rId17"/>
                <a:stretch>
                  <a:fillRect l="-5882" t="-7692" r="-4813" b="-2769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コンテンツ プレースホルダー 4"/>
              <p:cNvSpPr txBox="1">
                <a:spLocks/>
              </p:cNvSpPr>
              <p:nvPr/>
            </p:nvSpPr>
            <p:spPr>
              <a:xfrm>
                <a:off x="4607572" y="867638"/>
                <a:ext cx="4428924" cy="2346933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800" b="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From neutrino oscillation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1600" b="0" i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  <m:sSubSup>
                          <m:sSubSupPr>
                            <m:ctrlP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SupPr>
                          <m:e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23</m:t>
                            </m:r>
                          </m:sub>
                          <m:sup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|</m:t>
                        </m:r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−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| ~ 2.4</m:t>
                    </m:r>
                    <m:r>
                      <a:rPr lang="en-US" altLang="ja-JP" sz="1600" i="1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</a:rPr>
                      <m:t> ~ </m:t>
                    </m:r>
                    <m:r>
                      <a:rPr lang="en-US" altLang="ja-JP" sz="1600" i="1">
                        <a:latin typeface="Cambria Math"/>
                      </a:rPr>
                      <m:t>7.65×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Planck+WP+highL+BAO</a:t>
                </a:r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∑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𝑖</m:t>
                        </m:r>
                      </m:sub>
                    </m:sSub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&lt;0.23 </m:t>
                    </m:r>
                    <m:r>
                      <m:rPr>
                        <m:sty m:val="p"/>
                      </m:rP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eV</m:t>
                    </m:r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>
                  <a:buFont typeface="Wingdings" pitchFamily="2" charset="2"/>
                  <a:buChar char="è"/>
                </a:pP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50meV&lt;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&lt;87meV</a:t>
                </a:r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𝑬</m:t>
                        </m:r>
                      </m:e>
                      <m:sub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18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14~24meV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𝝀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51~89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m)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6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572" y="867638"/>
                <a:ext cx="4428924" cy="2346933"/>
              </a:xfrm>
              <a:prstGeom prst="rect">
                <a:avLst/>
              </a:prstGeom>
              <a:blipFill rotWithShape="1">
                <a:blip r:embed="rId21"/>
                <a:stretch>
                  <a:fillRect l="-1240" t="-1299" b="-493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正方形/長方形 9"/>
              <p:cNvSpPr/>
              <p:nvPr/>
            </p:nvSpPr>
            <p:spPr>
              <a:xfrm>
                <a:off x="171095" y="962912"/>
                <a:ext cx="2603982" cy="60638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brightRoom" dir="t"/>
                </a:scene3d>
                <a:sp3d contourW="6350" prstMaterial="plastic">
                  <a:bevelT w="20320" h="20320" prst="angle"/>
                  <a:contourClr>
                    <a:schemeClr val="accent1">
                      <a:tint val="100000"/>
                      <a:shade val="100000"/>
                      <a:hueMod val="100000"/>
                      <a:satMod val="100000"/>
                    </a:schemeClr>
                  </a:contourClr>
                </a:sp3d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200" b="1" i="1" cap="all" smtClean="0">
                              <a:ln/>
                              <a:solidFill>
                                <a:schemeClr val="tx2"/>
                              </a:solidFill>
                              <a:effectLst>
                                <a:outerShdw blurRad="19685" dist="12700" dir="5400000" algn="tl" rotWithShape="0">
                                  <a:schemeClr val="accent1">
                                    <a:satMod val="130000"/>
                                    <a:alpha val="60000"/>
                                  </a:schemeClr>
                                </a:outerShdw>
                                <a:reflection blurRad="10000" stA="55000" endPos="48000" dist="500" dir="5400000" sy="-100000" algn="bl" rotWithShape="0"/>
                              </a:effectLst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3200" b="1" i="1" cap="all" smtClean="0">
                              <a:ln/>
                              <a:solidFill>
                                <a:schemeClr val="tx2"/>
                              </a:solidFill>
                              <a:effectLst>
                                <a:outerShdw blurRad="19685" dist="12700" dir="5400000" algn="tl" rotWithShape="0">
                                  <a:schemeClr val="accent1">
                                    <a:satMod val="130000"/>
                                    <a:alpha val="60000"/>
                                  </a:schemeClr>
                                </a:outerShdw>
                                <a:reflection blurRad="10000" stA="55000" endPos="48000" dist="500" dir="5400000" sy="-100000" algn="bl" rotWithShape="0"/>
                              </a:effectLst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3200" b="1" i="0" cap="all" smtClean="0">
                              <a:ln/>
                              <a:solidFill>
                                <a:schemeClr val="tx2"/>
                              </a:solidFill>
                              <a:effectLst>
                                <a:outerShdw blurRad="19685" dist="12700" dir="5400000" algn="tl" rotWithShape="0">
                                  <a:schemeClr val="accent1">
                                    <a:satMod val="130000"/>
                                    <a:alpha val="60000"/>
                                  </a:schemeClr>
                                </a:outerShdw>
                                <a:reflection blurRad="10000" stA="55000" endPos="48000" dist="500" dir="5400000" sy="-100000" algn="bl" rotWithShape="0"/>
                              </a:effectLst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altLang="ja-JP" sz="3200" b="1" i="0" cap="all" smtClean="0">
                          <a:ln/>
                          <a:solidFill>
                            <a:schemeClr val="tx2"/>
                          </a:solidFill>
                          <a:effectLst>
                            <a:outerShdw blurRad="19685" dist="12700" dir="5400000" algn="tl" rotWithShape="0">
                              <a:schemeClr val="accent1">
                                <a:satMod val="130000"/>
                                <a:alpha val="60000"/>
                              </a:schemeClr>
                            </a:outerShdw>
                            <a:reflection blurRad="10000" stA="55000" endPos="48000" dist="500" dir="5400000" sy="-100000" algn="bl" rotWithShape="0"/>
                          </a:effectLst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ja-JP" sz="3200" b="1" i="1" cap="all" smtClean="0">
                              <a:ln/>
                              <a:solidFill>
                                <a:schemeClr val="tx2"/>
                              </a:solidFill>
                              <a:effectLst>
                                <a:outerShdw blurRad="19685" dist="12700" dir="5400000" algn="tl" rotWithShape="0">
                                  <a:schemeClr val="accent1">
                                    <a:satMod val="130000"/>
                                    <a:alpha val="60000"/>
                                  </a:schemeClr>
                                </a:outerShdw>
                                <a:reflection blurRad="10000" stA="55000" endPos="48000" dist="500" dir="5400000" sy="-100000" algn="bl" rotWithShape="0"/>
                              </a:effectLst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3200" b="1" i="1" cap="all" smtClean="0">
                              <a:ln/>
                              <a:solidFill>
                                <a:schemeClr val="tx2"/>
                              </a:solidFill>
                              <a:effectLst>
                                <a:outerShdw blurRad="19685" dist="12700" dir="5400000" algn="tl" rotWithShape="0">
                                  <a:schemeClr val="accent1">
                                    <a:satMod val="130000"/>
                                    <a:alpha val="60000"/>
                                  </a:schemeClr>
                                </a:outerShdw>
                                <a:reflection blurRad="10000" stA="55000" endPos="48000" dist="500" dir="5400000" sy="-100000" algn="bl" rotWithShape="0"/>
                              </a:effectLst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3200" b="1" i="1" cap="all" smtClean="0">
                              <a:ln/>
                              <a:solidFill>
                                <a:schemeClr val="tx2"/>
                              </a:solidFill>
                              <a:effectLst>
                                <a:outerShdw blurRad="19685" dist="12700" dir="5400000" algn="tl" rotWithShape="0">
                                  <a:schemeClr val="accent1">
                                    <a:satMod val="130000"/>
                                    <a:alpha val="60000"/>
                                  </a:schemeClr>
                                </a:outerShdw>
                                <a:reflection blurRad="10000" stA="55000" endPos="48000" dist="500" dir="5400000" sy="-100000" algn="bl" rotWithShape="0"/>
                              </a:effectLst>
                              <a:latin typeface="Cambria Math"/>
                            </a:rPr>
                            <m:t>1,2</m:t>
                          </m:r>
                        </m:sub>
                      </m:sSub>
                      <m:r>
                        <a:rPr lang="en-US" altLang="ja-JP" sz="3200" b="1" i="1" cap="all" smtClean="0">
                          <a:ln/>
                          <a:solidFill>
                            <a:schemeClr val="tx2"/>
                          </a:solidFill>
                          <a:effectLst>
                            <a:outerShdw blurRad="19685" dist="12700" dir="5400000" algn="tl" rotWithShape="0">
                              <a:schemeClr val="accent1">
                                <a:satMod val="130000"/>
                                <a:alpha val="60000"/>
                              </a:schemeClr>
                            </a:outerShdw>
                            <a:reflection blurRad="10000" stA="55000" endPos="48000" dist="500" dir="5400000" sy="-100000" algn="bl" rotWithShape="0"/>
                          </a:effectLst>
                          <a:latin typeface="Cambria Math"/>
                        </a:rPr>
                        <m:t>+</m:t>
                      </m:r>
                      <m:r>
                        <a:rPr lang="en-US" altLang="ja-JP" sz="3200" b="1" i="1" cap="all" smtClean="0">
                          <a:ln/>
                          <a:solidFill>
                            <a:schemeClr val="tx2"/>
                          </a:solidFill>
                          <a:effectLst>
                            <a:outerShdw blurRad="19685" dist="12700" dir="5400000" algn="tl" rotWithShape="0">
                              <a:schemeClr val="accent1">
                                <a:satMod val="130000"/>
                                <a:alpha val="60000"/>
                              </a:schemeClr>
                            </a:outerShdw>
                            <a:reflection blurRad="10000" stA="55000" endPos="48000" dist="500" dir="5400000" sy="-100000" algn="bl" rotWithShape="0"/>
                          </a:effectLst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ja-JP" altLang="en-US" sz="3200" b="1" cap="all" dirty="0">
                  <a:ln/>
                  <a:solidFill>
                    <a:schemeClr val="tx2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endParaRPr>
              </a:p>
            </p:txBody>
          </p:sp>
        </mc:Choice>
        <mc:Fallback xmlns="">
          <p:sp>
            <p:nvSpPr>
              <p:cNvPr id="10" name="正方形/長方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095" y="962912"/>
                <a:ext cx="2603982" cy="606384"/>
              </a:xfrm>
              <a:prstGeom prst="rect">
                <a:avLst/>
              </a:prstGeom>
              <a:blipFill rotWithShape="1">
                <a:blip r:embed="rId24"/>
                <a:stretch>
                  <a:fillRect b="-1717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グループ化 49"/>
          <p:cNvGrpSpPr/>
          <p:nvPr/>
        </p:nvGrpSpPr>
        <p:grpSpPr>
          <a:xfrm>
            <a:off x="344794" y="1617377"/>
            <a:ext cx="2159915" cy="1991871"/>
            <a:chOff x="344794" y="1617377"/>
            <a:chExt cx="2159915" cy="1991871"/>
          </a:xfrm>
        </p:grpSpPr>
        <p:pic>
          <p:nvPicPr>
            <p:cNvPr id="51" name="Picture 114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603" y="3212976"/>
              <a:ext cx="397606" cy="396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344794" y="3140968"/>
                  <a:ext cx="4996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794" y="3140968"/>
                  <a:ext cx="499688" cy="400110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3" name="Picture 180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1678401"/>
              <a:ext cx="452989" cy="400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p:sp>
          <p:nvSpPr>
            <p:cNvPr id="54" name="Line 2052"/>
            <p:cNvSpPr>
              <a:spLocks noChangeShapeType="1"/>
            </p:cNvSpPr>
            <p:nvPr/>
          </p:nvSpPr>
          <p:spPr bwMode="auto">
            <a:xfrm flipH="1">
              <a:off x="664846" y="26319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5" name="Line 2051"/>
            <p:cNvSpPr>
              <a:spLocks noChangeShapeType="1"/>
            </p:cNvSpPr>
            <p:nvPr/>
          </p:nvSpPr>
          <p:spPr bwMode="auto">
            <a:xfrm flipV="1">
              <a:off x="1426846" y="19461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56" name="Picture 114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632" y="2325044"/>
              <a:ext cx="537691" cy="53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1227733" y="2316981"/>
                  <a:ext cx="56329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27733" y="2316981"/>
                  <a:ext cx="563295" cy="461665"/>
                </a:xfrm>
                <a:prstGeom prst="rect">
                  <a:avLst/>
                </a:prstGeom>
                <a:blipFill rotWithShape="1">
                  <a:blip r:embed="rId28"/>
                  <a:stretch>
                    <a:fillRect b="-131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064909" y="1617377"/>
                  <a:ext cx="43980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4909" y="1617377"/>
                  <a:ext cx="439800" cy="461665"/>
                </a:xfrm>
                <a:prstGeom prst="rect">
                  <a:avLst/>
                </a:prstGeom>
                <a:blipFill rotWithShape="1">
                  <a:blip r:embed="rId29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78148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6" name="正方形/長方形 2885"/>
          <p:cNvSpPr/>
          <p:nvPr/>
        </p:nvSpPr>
        <p:spPr>
          <a:xfrm>
            <a:off x="3323931" y="979770"/>
            <a:ext cx="599101" cy="3889390"/>
          </a:xfrm>
          <a:prstGeom prst="rect">
            <a:avLst/>
          </a:prstGeom>
          <a:gradFill flip="none" rotWithShape="1">
            <a:gsLst>
              <a:gs pos="37000">
                <a:srgbClr val="A5BDE7">
                  <a:alpha val="50000"/>
                </a:srgbClr>
              </a:gs>
              <a:gs pos="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Line 7"/>
          <p:cNvSpPr>
            <a:spLocks noChangeShapeType="1"/>
          </p:cNvSpPr>
          <p:nvPr/>
        </p:nvSpPr>
        <p:spPr bwMode="auto">
          <a:xfrm flipH="1" flipV="1">
            <a:off x="4860031" y="2794372"/>
            <a:ext cx="1007763" cy="1588647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4860032" y="3646206"/>
            <a:ext cx="1057944" cy="197628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32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 decay signal and Backgrounds</a:t>
                </a:r>
                <a:endParaRPr kumimoji="1" lang="ja-JP" altLang="en-US" sz="3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  <a:blipFill rotWithShape="1">
                <a:blip r:embed="rId2"/>
                <a:stretch>
                  <a:fillRect b="-6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7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7078568" y="764704"/>
            <a:ext cx="19867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λ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＝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50μm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コンテンツ プレースホルダー 4"/>
              <p:cNvSpPr txBox="1">
                <a:spLocks/>
              </p:cNvSpPr>
              <p:nvPr/>
            </p:nvSpPr>
            <p:spPr>
              <a:xfrm>
                <a:off x="5724128" y="1216119"/>
                <a:ext cx="3333991" cy="858631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Zodiacal Emission(ZE)</a:t>
                </a:r>
                <a:endParaRPr lang="en-US" altLang="ja-JP" sz="2400" b="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8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MJy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sr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1216119"/>
                <a:ext cx="3333991" cy="858631"/>
              </a:xfrm>
              <a:prstGeom prst="rect">
                <a:avLst/>
              </a:prstGeom>
              <a:blipFill rotWithShape="1">
                <a:blip r:embed="rId3"/>
                <a:stretch>
                  <a:fillRect l="-1645" t="-4965" r="-1645" b="-85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コンテンツ プレースホルダー 4"/>
              <p:cNvSpPr txBox="1">
                <a:spLocks/>
              </p:cNvSpPr>
              <p:nvPr/>
            </p:nvSpPr>
            <p:spPr>
              <a:xfrm>
                <a:off x="5724129" y="2261180"/>
                <a:ext cx="3333990" cy="84850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CIB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0.1-0.5 MJy/sr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9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9" y="2261180"/>
                <a:ext cx="3333990" cy="848500"/>
              </a:xfrm>
              <a:prstGeom prst="rect">
                <a:avLst/>
              </a:prstGeom>
              <a:blipFill rotWithShape="1">
                <a:blip r:embed="rId4"/>
                <a:stretch>
                  <a:fillRect t="-5036" b="-1007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コンテンツ プレースホルダー 4"/>
              <p:cNvSpPr txBox="1">
                <a:spLocks/>
              </p:cNvSpPr>
              <p:nvPr/>
            </p:nvSpPr>
            <p:spPr>
              <a:xfrm>
                <a:off x="5879103" y="4383021"/>
                <a:ext cx="3179016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0.8MJy/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sr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1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103" y="4383021"/>
                <a:ext cx="3179016" cy="87361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5912863" y="5622490"/>
                <a:ext cx="3179016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25kJy/sr</a:t>
                </a:r>
              </a:p>
            </p:txBody>
          </p:sp>
        </mc:Choice>
        <mc:Fallback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2863" y="5622490"/>
                <a:ext cx="3179016" cy="87361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テキスト ボックス 147"/>
              <p:cNvSpPr txBox="1"/>
              <p:nvPr/>
            </p:nvSpPr>
            <p:spPr>
              <a:xfrm>
                <a:off x="6511004" y="3646206"/>
                <a:ext cx="2523845" cy="699615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b="1" i="1" smtClean="0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kumimoji="1" lang="en-US" altLang="ja-JP" b="1" i="1" smtClean="0">
                            <a:latin typeface="Cambria Math"/>
                          </a:rPr>
                          <m:t>𝜸</m:t>
                        </m:r>
                      </m:sub>
                    </m:sSub>
                  </m:oMath>
                </a14:m>
                <a:r>
                  <a: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spectrum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=50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8" name="テキスト ボックス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1004" y="3646206"/>
                <a:ext cx="2523845" cy="699615"/>
              </a:xfrm>
              <a:prstGeom prst="rect">
                <a:avLst/>
              </a:prstGeom>
              <a:blipFill rotWithShape="1">
                <a:blip r:embed="rId16"/>
                <a:stretch>
                  <a:fillRect l="-1435" t="-25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66" name="テキスト ボックス 1565"/>
          <p:cNvSpPr txBox="1"/>
          <p:nvPr/>
        </p:nvSpPr>
        <p:spPr>
          <a:xfrm rot="16200000">
            <a:off x="-1724968" y="2563541"/>
            <a:ext cx="3938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Surface brightness</a:t>
            </a:r>
            <a:r>
              <a:rPr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 </a:t>
            </a:r>
            <a:r>
              <a:rPr lang="en-US" altLang="ja-JP" sz="2000" b="1" i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</a:t>
            </a:r>
            <a:r>
              <a:rPr lang="en-US" altLang="ja-JP" sz="2000" b="1" i="1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[</a:t>
            </a:r>
            <a:r>
              <a:rPr lang="en-US" altLang="ja-JP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MJy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/</a:t>
            </a:r>
            <a:r>
              <a:rPr lang="en-US" altLang="ja-JP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sr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]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1" name="テキスト ボックス 1570"/>
          <p:cNvSpPr txBox="1"/>
          <p:nvPr/>
        </p:nvSpPr>
        <p:spPr>
          <a:xfrm>
            <a:off x="5917975" y="3282041"/>
            <a:ext cx="1431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</a:t>
            </a:r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B decay</a:t>
            </a:r>
            <a:endParaRPr kumimoji="1" lang="ja-JP" altLang="en-US" sz="20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2" name="Line 7"/>
          <p:cNvSpPr>
            <a:spLocks noChangeShapeType="1"/>
          </p:cNvSpPr>
          <p:nvPr/>
        </p:nvSpPr>
        <p:spPr bwMode="auto">
          <a:xfrm flipH="1" flipV="1">
            <a:off x="3550240" y="4439999"/>
            <a:ext cx="0" cy="110016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3" name="Text Box 5"/>
          <p:cNvSpPr txBox="1">
            <a:spLocks noChangeArrowheads="1"/>
          </p:cNvSpPr>
          <p:nvPr/>
        </p:nvSpPr>
        <p:spPr bwMode="auto">
          <a:xfrm>
            <a:off x="2556863" y="5540160"/>
            <a:ext cx="198675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λ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＝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μm</a:t>
            </a:r>
            <a:endParaRPr lang="en-US" altLang="ja-JP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4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=25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meV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4" name="Text Box 5"/>
          <p:cNvSpPr txBox="1">
            <a:spLocks noChangeArrowheads="1"/>
          </p:cNvSpPr>
          <p:nvPr/>
        </p:nvSpPr>
        <p:spPr bwMode="auto">
          <a:xfrm>
            <a:off x="5917976" y="5071968"/>
            <a:ext cx="31326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excluded by </a:t>
            </a:r>
            <a:r>
              <a:rPr lang="en-US" altLang="ja-JP" sz="1600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S.H.Kim</a:t>
            </a:r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et. al 2012</a:t>
            </a:r>
            <a:endParaRPr lang="en-US" altLang="ja-JP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2887" name="グループ化 2886"/>
          <p:cNvGrpSpPr/>
          <p:nvPr/>
        </p:nvGrpSpPr>
        <p:grpSpPr>
          <a:xfrm>
            <a:off x="401638" y="911225"/>
            <a:ext cx="5291138" cy="4111626"/>
            <a:chOff x="401638" y="911225"/>
            <a:chExt cx="5291138" cy="4111626"/>
          </a:xfrm>
        </p:grpSpPr>
        <p:sp>
          <p:nvSpPr>
            <p:cNvPr id="2687" name="Freeform 7"/>
            <p:cNvSpPr>
              <a:spLocks/>
            </p:cNvSpPr>
            <p:nvPr/>
          </p:nvSpPr>
          <p:spPr bwMode="auto">
            <a:xfrm>
              <a:off x="1133476" y="2909888"/>
              <a:ext cx="690563" cy="365125"/>
            </a:xfrm>
            <a:custGeom>
              <a:avLst/>
              <a:gdLst>
                <a:gd name="T0" fmla="*/ 24 w 435"/>
                <a:gd name="T1" fmla="*/ 0 h 230"/>
                <a:gd name="T2" fmla="*/ 54 w 435"/>
                <a:gd name="T3" fmla="*/ 6 h 230"/>
                <a:gd name="T4" fmla="*/ 103 w 435"/>
                <a:gd name="T5" fmla="*/ 24 h 230"/>
                <a:gd name="T6" fmla="*/ 127 w 435"/>
                <a:gd name="T7" fmla="*/ 44 h 230"/>
                <a:gd name="T8" fmla="*/ 147 w 435"/>
                <a:gd name="T9" fmla="*/ 49 h 230"/>
                <a:gd name="T10" fmla="*/ 170 w 435"/>
                <a:gd name="T11" fmla="*/ 59 h 230"/>
                <a:gd name="T12" fmla="*/ 201 w 435"/>
                <a:gd name="T13" fmla="*/ 79 h 230"/>
                <a:gd name="T14" fmla="*/ 230 w 435"/>
                <a:gd name="T15" fmla="*/ 103 h 230"/>
                <a:gd name="T16" fmla="*/ 250 w 435"/>
                <a:gd name="T17" fmla="*/ 103 h 230"/>
                <a:gd name="T18" fmla="*/ 298 w 435"/>
                <a:gd name="T19" fmla="*/ 107 h 230"/>
                <a:gd name="T20" fmla="*/ 328 w 435"/>
                <a:gd name="T21" fmla="*/ 103 h 230"/>
                <a:gd name="T22" fmla="*/ 348 w 435"/>
                <a:gd name="T23" fmla="*/ 118 h 230"/>
                <a:gd name="T24" fmla="*/ 367 w 435"/>
                <a:gd name="T25" fmla="*/ 127 h 230"/>
                <a:gd name="T26" fmla="*/ 386 w 435"/>
                <a:gd name="T27" fmla="*/ 107 h 230"/>
                <a:gd name="T28" fmla="*/ 416 w 435"/>
                <a:gd name="T29" fmla="*/ 98 h 230"/>
                <a:gd name="T30" fmla="*/ 435 w 435"/>
                <a:gd name="T31" fmla="*/ 79 h 230"/>
                <a:gd name="T32" fmla="*/ 435 w 435"/>
                <a:gd name="T33" fmla="*/ 177 h 230"/>
                <a:gd name="T34" fmla="*/ 420 w 435"/>
                <a:gd name="T35" fmla="*/ 207 h 230"/>
                <a:gd name="T36" fmla="*/ 406 w 435"/>
                <a:gd name="T37" fmla="*/ 230 h 230"/>
                <a:gd name="T38" fmla="*/ 386 w 435"/>
                <a:gd name="T39" fmla="*/ 216 h 230"/>
                <a:gd name="T40" fmla="*/ 357 w 435"/>
                <a:gd name="T41" fmla="*/ 225 h 230"/>
                <a:gd name="T42" fmla="*/ 343 w 435"/>
                <a:gd name="T43" fmla="*/ 190 h 230"/>
                <a:gd name="T44" fmla="*/ 317 w 435"/>
                <a:gd name="T45" fmla="*/ 167 h 230"/>
                <a:gd name="T46" fmla="*/ 288 w 435"/>
                <a:gd name="T47" fmla="*/ 162 h 230"/>
                <a:gd name="T48" fmla="*/ 255 w 435"/>
                <a:gd name="T49" fmla="*/ 162 h 230"/>
                <a:gd name="T50" fmla="*/ 230 w 435"/>
                <a:gd name="T51" fmla="*/ 177 h 230"/>
                <a:gd name="T52" fmla="*/ 215 w 435"/>
                <a:gd name="T53" fmla="*/ 177 h 230"/>
                <a:gd name="T54" fmla="*/ 161 w 435"/>
                <a:gd name="T55" fmla="*/ 123 h 230"/>
                <a:gd name="T56" fmla="*/ 137 w 435"/>
                <a:gd name="T57" fmla="*/ 112 h 230"/>
                <a:gd name="T58" fmla="*/ 103 w 435"/>
                <a:gd name="T59" fmla="*/ 89 h 230"/>
                <a:gd name="T60" fmla="*/ 63 w 435"/>
                <a:gd name="T61" fmla="*/ 64 h 230"/>
                <a:gd name="T62" fmla="*/ 24 w 435"/>
                <a:gd name="T63" fmla="*/ 64 h 230"/>
                <a:gd name="T64" fmla="*/ 0 w 435"/>
                <a:gd name="T65" fmla="*/ 79 h 230"/>
                <a:gd name="T66" fmla="*/ 0 w 435"/>
                <a:gd name="T67" fmla="*/ 15 h 230"/>
                <a:gd name="T68" fmla="*/ 24 w 435"/>
                <a:gd name="T6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5" h="230">
                  <a:moveTo>
                    <a:pt x="24" y="0"/>
                  </a:moveTo>
                  <a:lnTo>
                    <a:pt x="54" y="6"/>
                  </a:lnTo>
                  <a:lnTo>
                    <a:pt x="103" y="24"/>
                  </a:lnTo>
                  <a:lnTo>
                    <a:pt x="127" y="44"/>
                  </a:lnTo>
                  <a:lnTo>
                    <a:pt x="147" y="49"/>
                  </a:lnTo>
                  <a:lnTo>
                    <a:pt x="170" y="59"/>
                  </a:lnTo>
                  <a:lnTo>
                    <a:pt x="201" y="79"/>
                  </a:lnTo>
                  <a:lnTo>
                    <a:pt x="230" y="103"/>
                  </a:lnTo>
                  <a:lnTo>
                    <a:pt x="250" y="103"/>
                  </a:lnTo>
                  <a:lnTo>
                    <a:pt x="298" y="107"/>
                  </a:lnTo>
                  <a:lnTo>
                    <a:pt x="328" y="103"/>
                  </a:lnTo>
                  <a:lnTo>
                    <a:pt x="348" y="118"/>
                  </a:lnTo>
                  <a:lnTo>
                    <a:pt x="367" y="127"/>
                  </a:lnTo>
                  <a:lnTo>
                    <a:pt x="386" y="107"/>
                  </a:lnTo>
                  <a:lnTo>
                    <a:pt x="416" y="98"/>
                  </a:lnTo>
                  <a:lnTo>
                    <a:pt x="435" y="79"/>
                  </a:lnTo>
                  <a:lnTo>
                    <a:pt x="435" y="177"/>
                  </a:lnTo>
                  <a:lnTo>
                    <a:pt x="420" y="207"/>
                  </a:lnTo>
                  <a:lnTo>
                    <a:pt x="406" y="230"/>
                  </a:lnTo>
                  <a:lnTo>
                    <a:pt x="386" y="216"/>
                  </a:lnTo>
                  <a:lnTo>
                    <a:pt x="357" y="225"/>
                  </a:lnTo>
                  <a:lnTo>
                    <a:pt x="343" y="190"/>
                  </a:lnTo>
                  <a:lnTo>
                    <a:pt x="317" y="167"/>
                  </a:lnTo>
                  <a:lnTo>
                    <a:pt x="288" y="162"/>
                  </a:lnTo>
                  <a:lnTo>
                    <a:pt x="255" y="162"/>
                  </a:lnTo>
                  <a:lnTo>
                    <a:pt x="230" y="177"/>
                  </a:lnTo>
                  <a:lnTo>
                    <a:pt x="215" y="177"/>
                  </a:lnTo>
                  <a:lnTo>
                    <a:pt x="161" y="123"/>
                  </a:lnTo>
                  <a:lnTo>
                    <a:pt x="137" y="112"/>
                  </a:lnTo>
                  <a:lnTo>
                    <a:pt x="103" y="89"/>
                  </a:lnTo>
                  <a:lnTo>
                    <a:pt x="63" y="64"/>
                  </a:lnTo>
                  <a:lnTo>
                    <a:pt x="24" y="64"/>
                  </a:lnTo>
                  <a:lnTo>
                    <a:pt x="0" y="79"/>
                  </a:lnTo>
                  <a:lnTo>
                    <a:pt x="0" y="15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8" name="Freeform 8"/>
            <p:cNvSpPr>
              <a:spLocks/>
            </p:cNvSpPr>
            <p:nvPr/>
          </p:nvSpPr>
          <p:spPr bwMode="auto">
            <a:xfrm>
              <a:off x="4156076" y="2024063"/>
              <a:ext cx="1360488" cy="644525"/>
            </a:xfrm>
            <a:custGeom>
              <a:avLst/>
              <a:gdLst>
                <a:gd name="T0" fmla="*/ 205 w 857"/>
                <a:gd name="T1" fmla="*/ 0 h 406"/>
                <a:gd name="T2" fmla="*/ 275 w 857"/>
                <a:gd name="T3" fmla="*/ 6 h 406"/>
                <a:gd name="T4" fmla="*/ 339 w 857"/>
                <a:gd name="T5" fmla="*/ 29 h 406"/>
                <a:gd name="T6" fmla="*/ 402 w 857"/>
                <a:gd name="T7" fmla="*/ 49 h 406"/>
                <a:gd name="T8" fmla="*/ 481 w 857"/>
                <a:gd name="T9" fmla="*/ 87 h 406"/>
                <a:gd name="T10" fmla="*/ 569 w 857"/>
                <a:gd name="T11" fmla="*/ 142 h 406"/>
                <a:gd name="T12" fmla="*/ 671 w 857"/>
                <a:gd name="T13" fmla="*/ 211 h 406"/>
                <a:gd name="T14" fmla="*/ 774 w 857"/>
                <a:gd name="T15" fmla="*/ 294 h 406"/>
                <a:gd name="T16" fmla="*/ 852 w 857"/>
                <a:gd name="T17" fmla="*/ 348 h 406"/>
                <a:gd name="T18" fmla="*/ 857 w 857"/>
                <a:gd name="T19" fmla="*/ 406 h 406"/>
                <a:gd name="T20" fmla="*/ 735 w 857"/>
                <a:gd name="T21" fmla="*/ 318 h 406"/>
                <a:gd name="T22" fmla="*/ 607 w 857"/>
                <a:gd name="T23" fmla="*/ 245 h 406"/>
                <a:gd name="T24" fmla="*/ 510 w 857"/>
                <a:gd name="T25" fmla="*/ 196 h 406"/>
                <a:gd name="T26" fmla="*/ 412 w 857"/>
                <a:gd name="T27" fmla="*/ 156 h 406"/>
                <a:gd name="T28" fmla="*/ 309 w 857"/>
                <a:gd name="T29" fmla="*/ 147 h 406"/>
                <a:gd name="T30" fmla="*/ 217 w 857"/>
                <a:gd name="T31" fmla="*/ 152 h 406"/>
                <a:gd name="T32" fmla="*/ 118 w 857"/>
                <a:gd name="T33" fmla="*/ 196 h 406"/>
                <a:gd name="T34" fmla="*/ 4 w 857"/>
                <a:gd name="T35" fmla="*/ 288 h 406"/>
                <a:gd name="T36" fmla="*/ 0 w 857"/>
                <a:gd name="T37" fmla="*/ 73 h 406"/>
                <a:gd name="T38" fmla="*/ 35 w 857"/>
                <a:gd name="T39" fmla="*/ 58 h 406"/>
                <a:gd name="T40" fmla="*/ 89 w 857"/>
                <a:gd name="T41" fmla="*/ 29 h 406"/>
                <a:gd name="T42" fmla="*/ 138 w 857"/>
                <a:gd name="T43" fmla="*/ 10 h 406"/>
                <a:gd name="T44" fmla="*/ 205 w 857"/>
                <a:gd name="T45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57" h="406">
                  <a:moveTo>
                    <a:pt x="205" y="0"/>
                  </a:moveTo>
                  <a:lnTo>
                    <a:pt x="275" y="6"/>
                  </a:lnTo>
                  <a:lnTo>
                    <a:pt x="339" y="29"/>
                  </a:lnTo>
                  <a:lnTo>
                    <a:pt x="402" y="49"/>
                  </a:lnTo>
                  <a:lnTo>
                    <a:pt x="481" y="87"/>
                  </a:lnTo>
                  <a:lnTo>
                    <a:pt x="569" y="142"/>
                  </a:lnTo>
                  <a:lnTo>
                    <a:pt x="671" y="211"/>
                  </a:lnTo>
                  <a:lnTo>
                    <a:pt x="774" y="294"/>
                  </a:lnTo>
                  <a:lnTo>
                    <a:pt x="852" y="348"/>
                  </a:lnTo>
                  <a:lnTo>
                    <a:pt x="857" y="406"/>
                  </a:lnTo>
                  <a:lnTo>
                    <a:pt x="735" y="318"/>
                  </a:lnTo>
                  <a:lnTo>
                    <a:pt x="607" y="245"/>
                  </a:lnTo>
                  <a:lnTo>
                    <a:pt x="510" y="196"/>
                  </a:lnTo>
                  <a:lnTo>
                    <a:pt x="412" y="156"/>
                  </a:lnTo>
                  <a:lnTo>
                    <a:pt x="309" y="147"/>
                  </a:lnTo>
                  <a:lnTo>
                    <a:pt x="217" y="152"/>
                  </a:lnTo>
                  <a:lnTo>
                    <a:pt x="118" y="196"/>
                  </a:lnTo>
                  <a:lnTo>
                    <a:pt x="4" y="288"/>
                  </a:lnTo>
                  <a:lnTo>
                    <a:pt x="0" y="73"/>
                  </a:lnTo>
                  <a:lnTo>
                    <a:pt x="35" y="58"/>
                  </a:lnTo>
                  <a:lnTo>
                    <a:pt x="89" y="29"/>
                  </a:lnTo>
                  <a:lnTo>
                    <a:pt x="138" y="1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9" name="Freeform 9"/>
            <p:cNvSpPr>
              <a:spLocks/>
            </p:cNvSpPr>
            <p:nvPr/>
          </p:nvSpPr>
          <p:spPr bwMode="auto">
            <a:xfrm>
              <a:off x="4156076" y="2139950"/>
              <a:ext cx="9525" cy="344488"/>
            </a:xfrm>
            <a:custGeom>
              <a:avLst/>
              <a:gdLst>
                <a:gd name="T0" fmla="*/ 0 w 6"/>
                <a:gd name="T1" fmla="*/ 0 h 217"/>
                <a:gd name="T2" fmla="*/ 1 w 6"/>
                <a:gd name="T3" fmla="*/ 0 h 217"/>
                <a:gd name="T4" fmla="*/ 6 w 6"/>
                <a:gd name="T5" fmla="*/ 215 h 217"/>
                <a:gd name="T6" fmla="*/ 6 w 6"/>
                <a:gd name="T7" fmla="*/ 217 h 217"/>
                <a:gd name="T8" fmla="*/ 4 w 6"/>
                <a:gd name="T9" fmla="*/ 217 h 217"/>
                <a:gd name="T10" fmla="*/ 0 w 6"/>
                <a:gd name="T11" fmla="*/ 2 h 217"/>
                <a:gd name="T12" fmla="*/ 0 w 6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17">
                  <a:moveTo>
                    <a:pt x="0" y="0"/>
                  </a:moveTo>
                  <a:lnTo>
                    <a:pt x="1" y="0"/>
                  </a:lnTo>
                  <a:lnTo>
                    <a:pt x="6" y="215"/>
                  </a:lnTo>
                  <a:lnTo>
                    <a:pt x="6" y="217"/>
                  </a:lnTo>
                  <a:lnTo>
                    <a:pt x="4" y="21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0" name="Freeform 10"/>
            <p:cNvSpPr>
              <a:spLocks/>
            </p:cNvSpPr>
            <p:nvPr/>
          </p:nvSpPr>
          <p:spPr bwMode="auto">
            <a:xfrm>
              <a:off x="4162426" y="2335213"/>
              <a:ext cx="182563" cy="149225"/>
            </a:xfrm>
            <a:custGeom>
              <a:avLst/>
              <a:gdLst>
                <a:gd name="T0" fmla="*/ 114 w 115"/>
                <a:gd name="T1" fmla="*/ 0 h 94"/>
                <a:gd name="T2" fmla="*/ 115 w 115"/>
                <a:gd name="T3" fmla="*/ 0 h 94"/>
                <a:gd name="T4" fmla="*/ 115 w 115"/>
                <a:gd name="T5" fmla="*/ 1 h 94"/>
                <a:gd name="T6" fmla="*/ 2 w 115"/>
                <a:gd name="T7" fmla="*/ 94 h 94"/>
                <a:gd name="T8" fmla="*/ 0 w 115"/>
                <a:gd name="T9" fmla="*/ 94 h 94"/>
                <a:gd name="T10" fmla="*/ 0 w 115"/>
                <a:gd name="T11" fmla="*/ 92 h 94"/>
                <a:gd name="T12" fmla="*/ 114 w 115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94">
                  <a:moveTo>
                    <a:pt x="114" y="0"/>
                  </a:moveTo>
                  <a:lnTo>
                    <a:pt x="115" y="0"/>
                  </a:lnTo>
                  <a:lnTo>
                    <a:pt x="115" y="1"/>
                  </a:lnTo>
                  <a:lnTo>
                    <a:pt x="2" y="94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1" name="Freeform 11"/>
            <p:cNvSpPr>
              <a:spLocks/>
            </p:cNvSpPr>
            <p:nvPr/>
          </p:nvSpPr>
          <p:spPr bwMode="auto">
            <a:xfrm>
              <a:off x="4343401" y="2265363"/>
              <a:ext cx="158750" cy="71438"/>
            </a:xfrm>
            <a:custGeom>
              <a:avLst/>
              <a:gdLst>
                <a:gd name="T0" fmla="*/ 99 w 100"/>
                <a:gd name="T1" fmla="*/ 0 h 45"/>
                <a:gd name="T2" fmla="*/ 100 w 100"/>
                <a:gd name="T3" fmla="*/ 0 h 45"/>
                <a:gd name="T4" fmla="*/ 100 w 100"/>
                <a:gd name="T5" fmla="*/ 1 h 45"/>
                <a:gd name="T6" fmla="*/ 1 w 100"/>
                <a:gd name="T7" fmla="*/ 45 h 45"/>
                <a:gd name="T8" fmla="*/ 0 w 100"/>
                <a:gd name="T9" fmla="*/ 45 h 45"/>
                <a:gd name="T10" fmla="*/ 0 w 100"/>
                <a:gd name="T11" fmla="*/ 44 h 45"/>
                <a:gd name="T12" fmla="*/ 99 w 100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45">
                  <a:moveTo>
                    <a:pt x="99" y="0"/>
                  </a:moveTo>
                  <a:lnTo>
                    <a:pt x="100" y="0"/>
                  </a:lnTo>
                  <a:lnTo>
                    <a:pt x="100" y="1"/>
                  </a:lnTo>
                  <a:lnTo>
                    <a:pt x="1" y="45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2" name="Freeform 12"/>
            <p:cNvSpPr>
              <a:spLocks/>
            </p:cNvSpPr>
            <p:nvPr/>
          </p:nvSpPr>
          <p:spPr bwMode="auto">
            <a:xfrm>
              <a:off x="4500563" y="2257425"/>
              <a:ext cx="149225" cy="9525"/>
            </a:xfrm>
            <a:custGeom>
              <a:avLst/>
              <a:gdLst>
                <a:gd name="T0" fmla="*/ 92 w 94"/>
                <a:gd name="T1" fmla="*/ 0 h 6"/>
                <a:gd name="T2" fmla="*/ 94 w 94"/>
                <a:gd name="T3" fmla="*/ 0 h 6"/>
                <a:gd name="T4" fmla="*/ 94 w 94"/>
                <a:gd name="T5" fmla="*/ 2 h 6"/>
                <a:gd name="T6" fmla="*/ 1 w 94"/>
                <a:gd name="T7" fmla="*/ 6 h 6"/>
                <a:gd name="T8" fmla="*/ 0 w 94"/>
                <a:gd name="T9" fmla="*/ 6 h 6"/>
                <a:gd name="T10" fmla="*/ 0 w 94"/>
                <a:gd name="T11" fmla="*/ 5 h 6"/>
                <a:gd name="T12" fmla="*/ 92 w 9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6">
                  <a:moveTo>
                    <a:pt x="92" y="0"/>
                  </a:moveTo>
                  <a:lnTo>
                    <a:pt x="94" y="0"/>
                  </a:lnTo>
                  <a:lnTo>
                    <a:pt x="94" y="2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3" name="Freeform 13"/>
            <p:cNvSpPr>
              <a:spLocks/>
            </p:cNvSpPr>
            <p:nvPr/>
          </p:nvSpPr>
          <p:spPr bwMode="auto">
            <a:xfrm>
              <a:off x="4646613" y="2257425"/>
              <a:ext cx="165100" cy="15875"/>
            </a:xfrm>
            <a:custGeom>
              <a:avLst/>
              <a:gdLst>
                <a:gd name="T0" fmla="*/ 0 w 104"/>
                <a:gd name="T1" fmla="*/ 0 h 10"/>
                <a:gd name="T2" fmla="*/ 2 w 104"/>
                <a:gd name="T3" fmla="*/ 0 h 10"/>
                <a:gd name="T4" fmla="*/ 104 w 104"/>
                <a:gd name="T5" fmla="*/ 9 h 10"/>
                <a:gd name="T6" fmla="*/ 104 w 104"/>
                <a:gd name="T7" fmla="*/ 10 h 10"/>
                <a:gd name="T8" fmla="*/ 103 w 104"/>
                <a:gd name="T9" fmla="*/ 10 h 10"/>
                <a:gd name="T10" fmla="*/ 0 w 104"/>
                <a:gd name="T11" fmla="*/ 2 h 10"/>
                <a:gd name="T12" fmla="*/ 0 w 10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0">
                  <a:moveTo>
                    <a:pt x="0" y="0"/>
                  </a:moveTo>
                  <a:lnTo>
                    <a:pt x="2" y="0"/>
                  </a:lnTo>
                  <a:lnTo>
                    <a:pt x="104" y="9"/>
                  </a:lnTo>
                  <a:lnTo>
                    <a:pt x="104" y="10"/>
                  </a:lnTo>
                  <a:lnTo>
                    <a:pt x="103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4" name="Freeform 14"/>
            <p:cNvSpPr>
              <a:spLocks/>
            </p:cNvSpPr>
            <p:nvPr/>
          </p:nvSpPr>
          <p:spPr bwMode="auto">
            <a:xfrm>
              <a:off x="4810126" y="2271713"/>
              <a:ext cx="158750" cy="65088"/>
            </a:xfrm>
            <a:custGeom>
              <a:avLst/>
              <a:gdLst>
                <a:gd name="T0" fmla="*/ 0 w 100"/>
                <a:gd name="T1" fmla="*/ 0 h 41"/>
                <a:gd name="T2" fmla="*/ 1 w 100"/>
                <a:gd name="T3" fmla="*/ 0 h 41"/>
                <a:gd name="T4" fmla="*/ 100 w 100"/>
                <a:gd name="T5" fmla="*/ 40 h 41"/>
                <a:gd name="T6" fmla="*/ 100 w 100"/>
                <a:gd name="T7" fmla="*/ 41 h 41"/>
                <a:gd name="T8" fmla="*/ 98 w 100"/>
                <a:gd name="T9" fmla="*/ 41 h 41"/>
                <a:gd name="T10" fmla="*/ 0 w 100"/>
                <a:gd name="T11" fmla="*/ 1 h 41"/>
                <a:gd name="T12" fmla="*/ 0 w 100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41">
                  <a:moveTo>
                    <a:pt x="0" y="0"/>
                  </a:moveTo>
                  <a:lnTo>
                    <a:pt x="1" y="0"/>
                  </a:lnTo>
                  <a:lnTo>
                    <a:pt x="100" y="40"/>
                  </a:lnTo>
                  <a:lnTo>
                    <a:pt x="100" y="41"/>
                  </a:lnTo>
                  <a:lnTo>
                    <a:pt x="98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5" name="Freeform 15"/>
            <p:cNvSpPr>
              <a:spLocks/>
            </p:cNvSpPr>
            <p:nvPr/>
          </p:nvSpPr>
          <p:spPr bwMode="auto">
            <a:xfrm>
              <a:off x="4965701" y="2335213"/>
              <a:ext cx="157163" cy="80963"/>
            </a:xfrm>
            <a:custGeom>
              <a:avLst/>
              <a:gdLst>
                <a:gd name="T0" fmla="*/ 0 w 99"/>
                <a:gd name="T1" fmla="*/ 0 h 51"/>
                <a:gd name="T2" fmla="*/ 2 w 99"/>
                <a:gd name="T3" fmla="*/ 0 h 51"/>
                <a:gd name="T4" fmla="*/ 99 w 99"/>
                <a:gd name="T5" fmla="*/ 49 h 51"/>
                <a:gd name="T6" fmla="*/ 99 w 99"/>
                <a:gd name="T7" fmla="*/ 51 h 51"/>
                <a:gd name="T8" fmla="*/ 97 w 99"/>
                <a:gd name="T9" fmla="*/ 51 h 51"/>
                <a:gd name="T10" fmla="*/ 0 w 99"/>
                <a:gd name="T11" fmla="*/ 1 h 51"/>
                <a:gd name="T12" fmla="*/ 0 w 99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51">
                  <a:moveTo>
                    <a:pt x="0" y="0"/>
                  </a:moveTo>
                  <a:lnTo>
                    <a:pt x="2" y="0"/>
                  </a:lnTo>
                  <a:lnTo>
                    <a:pt x="99" y="49"/>
                  </a:lnTo>
                  <a:lnTo>
                    <a:pt x="99" y="51"/>
                  </a:lnTo>
                  <a:lnTo>
                    <a:pt x="97" y="5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6" name="Freeform 16"/>
            <p:cNvSpPr>
              <a:spLocks/>
            </p:cNvSpPr>
            <p:nvPr/>
          </p:nvSpPr>
          <p:spPr bwMode="auto">
            <a:xfrm>
              <a:off x="5119688" y="2413000"/>
              <a:ext cx="204788" cy="119063"/>
            </a:xfrm>
            <a:custGeom>
              <a:avLst/>
              <a:gdLst>
                <a:gd name="T0" fmla="*/ 0 w 129"/>
                <a:gd name="T1" fmla="*/ 0 h 75"/>
                <a:gd name="T2" fmla="*/ 2 w 129"/>
                <a:gd name="T3" fmla="*/ 0 h 75"/>
                <a:gd name="T4" fmla="*/ 129 w 129"/>
                <a:gd name="T5" fmla="*/ 73 h 75"/>
                <a:gd name="T6" fmla="*/ 129 w 129"/>
                <a:gd name="T7" fmla="*/ 75 h 75"/>
                <a:gd name="T8" fmla="*/ 128 w 129"/>
                <a:gd name="T9" fmla="*/ 75 h 75"/>
                <a:gd name="T10" fmla="*/ 0 w 129"/>
                <a:gd name="T11" fmla="*/ 2 h 75"/>
                <a:gd name="T12" fmla="*/ 0 w 129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75">
                  <a:moveTo>
                    <a:pt x="0" y="0"/>
                  </a:moveTo>
                  <a:lnTo>
                    <a:pt x="2" y="0"/>
                  </a:lnTo>
                  <a:lnTo>
                    <a:pt x="129" y="73"/>
                  </a:lnTo>
                  <a:lnTo>
                    <a:pt x="129" y="75"/>
                  </a:lnTo>
                  <a:lnTo>
                    <a:pt x="128" y="7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7" name="Freeform 17"/>
            <p:cNvSpPr>
              <a:spLocks/>
            </p:cNvSpPr>
            <p:nvPr/>
          </p:nvSpPr>
          <p:spPr bwMode="auto">
            <a:xfrm>
              <a:off x="5322888" y="2528888"/>
              <a:ext cx="195263" cy="142875"/>
            </a:xfrm>
            <a:custGeom>
              <a:avLst/>
              <a:gdLst>
                <a:gd name="T0" fmla="*/ 0 w 123"/>
                <a:gd name="T1" fmla="*/ 0 h 90"/>
                <a:gd name="T2" fmla="*/ 1 w 123"/>
                <a:gd name="T3" fmla="*/ 0 h 90"/>
                <a:gd name="T4" fmla="*/ 123 w 123"/>
                <a:gd name="T5" fmla="*/ 88 h 90"/>
                <a:gd name="T6" fmla="*/ 123 w 123"/>
                <a:gd name="T7" fmla="*/ 90 h 90"/>
                <a:gd name="T8" fmla="*/ 122 w 123"/>
                <a:gd name="T9" fmla="*/ 90 h 90"/>
                <a:gd name="T10" fmla="*/ 0 w 123"/>
                <a:gd name="T11" fmla="*/ 2 h 90"/>
                <a:gd name="T12" fmla="*/ 0 w 123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90">
                  <a:moveTo>
                    <a:pt x="0" y="0"/>
                  </a:moveTo>
                  <a:lnTo>
                    <a:pt x="1" y="0"/>
                  </a:lnTo>
                  <a:lnTo>
                    <a:pt x="123" y="88"/>
                  </a:lnTo>
                  <a:lnTo>
                    <a:pt x="123" y="90"/>
                  </a:lnTo>
                  <a:lnTo>
                    <a:pt x="122" y="9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8" name="Freeform 18"/>
            <p:cNvSpPr>
              <a:spLocks/>
            </p:cNvSpPr>
            <p:nvPr/>
          </p:nvSpPr>
          <p:spPr bwMode="auto">
            <a:xfrm>
              <a:off x="5508626" y="2576513"/>
              <a:ext cx="9525" cy="95250"/>
            </a:xfrm>
            <a:custGeom>
              <a:avLst/>
              <a:gdLst>
                <a:gd name="T0" fmla="*/ 0 w 6"/>
                <a:gd name="T1" fmla="*/ 0 h 60"/>
                <a:gd name="T2" fmla="*/ 1 w 6"/>
                <a:gd name="T3" fmla="*/ 0 h 60"/>
                <a:gd name="T4" fmla="*/ 6 w 6"/>
                <a:gd name="T5" fmla="*/ 58 h 60"/>
                <a:gd name="T6" fmla="*/ 6 w 6"/>
                <a:gd name="T7" fmla="*/ 60 h 60"/>
                <a:gd name="T8" fmla="*/ 5 w 6"/>
                <a:gd name="T9" fmla="*/ 60 h 60"/>
                <a:gd name="T10" fmla="*/ 0 w 6"/>
                <a:gd name="T11" fmla="*/ 0 h 60"/>
                <a:gd name="T12" fmla="*/ 0 w 6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0">
                  <a:moveTo>
                    <a:pt x="0" y="0"/>
                  </a:moveTo>
                  <a:lnTo>
                    <a:pt x="1" y="0"/>
                  </a:lnTo>
                  <a:lnTo>
                    <a:pt x="6" y="58"/>
                  </a:lnTo>
                  <a:lnTo>
                    <a:pt x="6" y="60"/>
                  </a:lnTo>
                  <a:lnTo>
                    <a:pt x="5" y="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9" name="Freeform 19"/>
            <p:cNvSpPr>
              <a:spLocks/>
            </p:cNvSpPr>
            <p:nvPr/>
          </p:nvSpPr>
          <p:spPr bwMode="auto">
            <a:xfrm>
              <a:off x="5384801" y="2490788"/>
              <a:ext cx="125413" cy="85725"/>
            </a:xfrm>
            <a:custGeom>
              <a:avLst/>
              <a:gdLst>
                <a:gd name="T0" fmla="*/ 0 w 79"/>
                <a:gd name="T1" fmla="*/ 0 h 54"/>
                <a:gd name="T2" fmla="*/ 2 w 79"/>
                <a:gd name="T3" fmla="*/ 0 h 54"/>
                <a:gd name="T4" fmla="*/ 79 w 79"/>
                <a:gd name="T5" fmla="*/ 54 h 54"/>
                <a:gd name="T6" fmla="*/ 79 w 79"/>
                <a:gd name="T7" fmla="*/ 54 h 54"/>
                <a:gd name="T8" fmla="*/ 78 w 79"/>
                <a:gd name="T9" fmla="*/ 54 h 54"/>
                <a:gd name="T10" fmla="*/ 0 w 79"/>
                <a:gd name="T11" fmla="*/ 1 h 54"/>
                <a:gd name="T12" fmla="*/ 0 w 79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4">
                  <a:moveTo>
                    <a:pt x="0" y="0"/>
                  </a:moveTo>
                  <a:lnTo>
                    <a:pt x="2" y="0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8" y="5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0" name="Freeform 20"/>
            <p:cNvSpPr>
              <a:spLocks/>
            </p:cNvSpPr>
            <p:nvPr/>
          </p:nvSpPr>
          <p:spPr bwMode="auto">
            <a:xfrm>
              <a:off x="5221288" y="2359025"/>
              <a:ext cx="166688" cy="133350"/>
            </a:xfrm>
            <a:custGeom>
              <a:avLst/>
              <a:gdLst>
                <a:gd name="T0" fmla="*/ 0 w 105"/>
                <a:gd name="T1" fmla="*/ 0 h 84"/>
                <a:gd name="T2" fmla="*/ 1 w 105"/>
                <a:gd name="T3" fmla="*/ 0 h 84"/>
                <a:gd name="T4" fmla="*/ 105 w 105"/>
                <a:gd name="T5" fmla="*/ 83 h 84"/>
                <a:gd name="T6" fmla="*/ 105 w 105"/>
                <a:gd name="T7" fmla="*/ 84 h 84"/>
                <a:gd name="T8" fmla="*/ 103 w 105"/>
                <a:gd name="T9" fmla="*/ 84 h 84"/>
                <a:gd name="T10" fmla="*/ 0 w 105"/>
                <a:gd name="T11" fmla="*/ 1 h 84"/>
                <a:gd name="T12" fmla="*/ 0 w 105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84">
                  <a:moveTo>
                    <a:pt x="0" y="0"/>
                  </a:moveTo>
                  <a:lnTo>
                    <a:pt x="1" y="0"/>
                  </a:lnTo>
                  <a:lnTo>
                    <a:pt x="105" y="83"/>
                  </a:lnTo>
                  <a:lnTo>
                    <a:pt x="105" y="84"/>
                  </a:lnTo>
                  <a:lnTo>
                    <a:pt x="103" y="8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1" name="Freeform 21"/>
            <p:cNvSpPr>
              <a:spLocks/>
            </p:cNvSpPr>
            <p:nvPr/>
          </p:nvSpPr>
          <p:spPr bwMode="auto">
            <a:xfrm>
              <a:off x="5059363" y="2249488"/>
              <a:ext cx="163513" cy="111125"/>
            </a:xfrm>
            <a:custGeom>
              <a:avLst/>
              <a:gdLst>
                <a:gd name="T0" fmla="*/ 0 w 103"/>
                <a:gd name="T1" fmla="*/ 0 h 70"/>
                <a:gd name="T2" fmla="*/ 1 w 103"/>
                <a:gd name="T3" fmla="*/ 0 h 70"/>
                <a:gd name="T4" fmla="*/ 103 w 103"/>
                <a:gd name="T5" fmla="*/ 69 h 70"/>
                <a:gd name="T6" fmla="*/ 103 w 103"/>
                <a:gd name="T7" fmla="*/ 70 h 70"/>
                <a:gd name="T8" fmla="*/ 102 w 103"/>
                <a:gd name="T9" fmla="*/ 70 h 70"/>
                <a:gd name="T10" fmla="*/ 0 w 103"/>
                <a:gd name="T11" fmla="*/ 0 h 70"/>
                <a:gd name="T12" fmla="*/ 0 w 103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0">
                  <a:moveTo>
                    <a:pt x="0" y="0"/>
                  </a:moveTo>
                  <a:lnTo>
                    <a:pt x="1" y="0"/>
                  </a:lnTo>
                  <a:lnTo>
                    <a:pt x="103" y="69"/>
                  </a:lnTo>
                  <a:lnTo>
                    <a:pt x="103" y="70"/>
                  </a:lnTo>
                  <a:lnTo>
                    <a:pt x="102" y="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2" name="Freeform 22"/>
            <p:cNvSpPr>
              <a:spLocks/>
            </p:cNvSpPr>
            <p:nvPr/>
          </p:nvSpPr>
          <p:spPr bwMode="auto">
            <a:xfrm>
              <a:off x="4919663" y="2162175"/>
              <a:ext cx="141288" cy="87313"/>
            </a:xfrm>
            <a:custGeom>
              <a:avLst/>
              <a:gdLst>
                <a:gd name="T0" fmla="*/ 0 w 89"/>
                <a:gd name="T1" fmla="*/ 0 h 55"/>
                <a:gd name="T2" fmla="*/ 1 w 89"/>
                <a:gd name="T3" fmla="*/ 0 h 55"/>
                <a:gd name="T4" fmla="*/ 89 w 89"/>
                <a:gd name="T5" fmla="*/ 55 h 55"/>
                <a:gd name="T6" fmla="*/ 89 w 89"/>
                <a:gd name="T7" fmla="*/ 55 h 55"/>
                <a:gd name="T8" fmla="*/ 88 w 89"/>
                <a:gd name="T9" fmla="*/ 55 h 55"/>
                <a:gd name="T10" fmla="*/ 0 w 89"/>
                <a:gd name="T11" fmla="*/ 2 h 55"/>
                <a:gd name="T12" fmla="*/ 0 w 89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5">
                  <a:moveTo>
                    <a:pt x="0" y="0"/>
                  </a:moveTo>
                  <a:lnTo>
                    <a:pt x="1" y="0"/>
                  </a:lnTo>
                  <a:lnTo>
                    <a:pt x="89" y="55"/>
                  </a:lnTo>
                  <a:lnTo>
                    <a:pt x="89" y="55"/>
                  </a:lnTo>
                  <a:lnTo>
                    <a:pt x="88" y="5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3" name="Freeform 23"/>
            <p:cNvSpPr>
              <a:spLocks/>
            </p:cNvSpPr>
            <p:nvPr/>
          </p:nvSpPr>
          <p:spPr bwMode="auto">
            <a:xfrm>
              <a:off x="4794251" y="2101850"/>
              <a:ext cx="127000" cy="63500"/>
            </a:xfrm>
            <a:custGeom>
              <a:avLst/>
              <a:gdLst>
                <a:gd name="T0" fmla="*/ 0 w 80"/>
                <a:gd name="T1" fmla="*/ 0 h 40"/>
                <a:gd name="T2" fmla="*/ 1 w 80"/>
                <a:gd name="T3" fmla="*/ 0 h 40"/>
                <a:gd name="T4" fmla="*/ 80 w 80"/>
                <a:gd name="T5" fmla="*/ 38 h 40"/>
                <a:gd name="T6" fmla="*/ 80 w 80"/>
                <a:gd name="T7" fmla="*/ 40 h 40"/>
                <a:gd name="T8" fmla="*/ 79 w 80"/>
                <a:gd name="T9" fmla="*/ 40 h 40"/>
                <a:gd name="T10" fmla="*/ 0 w 80"/>
                <a:gd name="T11" fmla="*/ 1 h 40"/>
                <a:gd name="T12" fmla="*/ 0 w 80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0">
                  <a:moveTo>
                    <a:pt x="0" y="0"/>
                  </a:moveTo>
                  <a:lnTo>
                    <a:pt x="1" y="0"/>
                  </a:lnTo>
                  <a:lnTo>
                    <a:pt x="80" y="38"/>
                  </a:lnTo>
                  <a:lnTo>
                    <a:pt x="80" y="40"/>
                  </a:lnTo>
                  <a:lnTo>
                    <a:pt x="79" y="4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4" name="Freeform 24"/>
            <p:cNvSpPr>
              <a:spLocks/>
            </p:cNvSpPr>
            <p:nvPr/>
          </p:nvSpPr>
          <p:spPr bwMode="auto">
            <a:xfrm>
              <a:off x="4694238" y="2070100"/>
              <a:ext cx="101600" cy="33338"/>
            </a:xfrm>
            <a:custGeom>
              <a:avLst/>
              <a:gdLst>
                <a:gd name="T0" fmla="*/ 0 w 64"/>
                <a:gd name="T1" fmla="*/ 0 h 21"/>
                <a:gd name="T2" fmla="*/ 0 w 64"/>
                <a:gd name="T3" fmla="*/ 0 h 21"/>
                <a:gd name="T4" fmla="*/ 64 w 64"/>
                <a:gd name="T5" fmla="*/ 20 h 21"/>
                <a:gd name="T6" fmla="*/ 64 w 64"/>
                <a:gd name="T7" fmla="*/ 21 h 21"/>
                <a:gd name="T8" fmla="*/ 63 w 64"/>
                <a:gd name="T9" fmla="*/ 21 h 21"/>
                <a:gd name="T10" fmla="*/ 0 w 64"/>
                <a:gd name="T11" fmla="*/ 0 h 21"/>
                <a:gd name="T12" fmla="*/ 0 w 64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">
                  <a:moveTo>
                    <a:pt x="0" y="0"/>
                  </a:moveTo>
                  <a:lnTo>
                    <a:pt x="0" y="0"/>
                  </a:lnTo>
                  <a:lnTo>
                    <a:pt x="64" y="20"/>
                  </a:lnTo>
                  <a:lnTo>
                    <a:pt x="64" y="21"/>
                  </a:lnTo>
                  <a:lnTo>
                    <a:pt x="63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5" name="Freeform 25"/>
            <p:cNvSpPr>
              <a:spLocks/>
            </p:cNvSpPr>
            <p:nvPr/>
          </p:nvSpPr>
          <p:spPr bwMode="auto">
            <a:xfrm>
              <a:off x="4592638" y="2033588"/>
              <a:ext cx="101600" cy="36513"/>
            </a:xfrm>
            <a:custGeom>
              <a:avLst/>
              <a:gdLst>
                <a:gd name="T0" fmla="*/ 0 w 64"/>
                <a:gd name="T1" fmla="*/ 0 h 23"/>
                <a:gd name="T2" fmla="*/ 1 w 64"/>
                <a:gd name="T3" fmla="*/ 0 h 23"/>
                <a:gd name="T4" fmla="*/ 64 w 64"/>
                <a:gd name="T5" fmla="*/ 23 h 23"/>
                <a:gd name="T6" fmla="*/ 64 w 64"/>
                <a:gd name="T7" fmla="*/ 23 h 23"/>
                <a:gd name="T8" fmla="*/ 64 w 64"/>
                <a:gd name="T9" fmla="*/ 23 h 23"/>
                <a:gd name="T10" fmla="*/ 0 w 64"/>
                <a:gd name="T11" fmla="*/ 0 h 23"/>
                <a:gd name="T12" fmla="*/ 0 w 64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3">
                  <a:moveTo>
                    <a:pt x="0" y="0"/>
                  </a:moveTo>
                  <a:lnTo>
                    <a:pt x="1" y="0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6" name="Freeform 26"/>
            <p:cNvSpPr>
              <a:spLocks/>
            </p:cNvSpPr>
            <p:nvPr/>
          </p:nvSpPr>
          <p:spPr bwMode="auto">
            <a:xfrm>
              <a:off x="4481513" y="2024063"/>
              <a:ext cx="112713" cy="9525"/>
            </a:xfrm>
            <a:custGeom>
              <a:avLst/>
              <a:gdLst>
                <a:gd name="T0" fmla="*/ 0 w 71"/>
                <a:gd name="T1" fmla="*/ 0 h 6"/>
                <a:gd name="T2" fmla="*/ 2 w 71"/>
                <a:gd name="T3" fmla="*/ 0 h 6"/>
                <a:gd name="T4" fmla="*/ 71 w 71"/>
                <a:gd name="T5" fmla="*/ 6 h 6"/>
                <a:gd name="T6" fmla="*/ 71 w 71"/>
                <a:gd name="T7" fmla="*/ 6 h 6"/>
                <a:gd name="T8" fmla="*/ 70 w 71"/>
                <a:gd name="T9" fmla="*/ 6 h 6"/>
                <a:gd name="T10" fmla="*/ 0 w 71"/>
                <a:gd name="T11" fmla="*/ 1 h 6"/>
                <a:gd name="T12" fmla="*/ 0 w 7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">
                  <a:moveTo>
                    <a:pt x="0" y="0"/>
                  </a:moveTo>
                  <a:lnTo>
                    <a:pt x="2" y="0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0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7" name="Freeform 27"/>
            <p:cNvSpPr>
              <a:spLocks/>
            </p:cNvSpPr>
            <p:nvPr/>
          </p:nvSpPr>
          <p:spPr bwMode="auto">
            <a:xfrm>
              <a:off x="4375151" y="2024063"/>
              <a:ext cx="109538" cy="17463"/>
            </a:xfrm>
            <a:custGeom>
              <a:avLst/>
              <a:gdLst>
                <a:gd name="T0" fmla="*/ 67 w 69"/>
                <a:gd name="T1" fmla="*/ 0 h 11"/>
                <a:gd name="T2" fmla="*/ 69 w 69"/>
                <a:gd name="T3" fmla="*/ 0 h 11"/>
                <a:gd name="T4" fmla="*/ 69 w 69"/>
                <a:gd name="T5" fmla="*/ 1 h 11"/>
                <a:gd name="T6" fmla="*/ 0 w 69"/>
                <a:gd name="T7" fmla="*/ 11 h 11"/>
                <a:gd name="T8" fmla="*/ 0 w 69"/>
                <a:gd name="T9" fmla="*/ 11 h 11"/>
                <a:gd name="T10" fmla="*/ 0 w 69"/>
                <a:gd name="T11" fmla="*/ 10 h 11"/>
                <a:gd name="T12" fmla="*/ 67 w 69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1">
                  <a:moveTo>
                    <a:pt x="67" y="0"/>
                  </a:moveTo>
                  <a:lnTo>
                    <a:pt x="69" y="0"/>
                  </a:lnTo>
                  <a:lnTo>
                    <a:pt x="69" y="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8" name="Freeform 28"/>
            <p:cNvSpPr>
              <a:spLocks/>
            </p:cNvSpPr>
            <p:nvPr/>
          </p:nvSpPr>
          <p:spPr bwMode="auto">
            <a:xfrm>
              <a:off x="4297363" y="2039938"/>
              <a:ext cx="77788" cy="30163"/>
            </a:xfrm>
            <a:custGeom>
              <a:avLst/>
              <a:gdLst>
                <a:gd name="T0" fmla="*/ 49 w 49"/>
                <a:gd name="T1" fmla="*/ 0 h 19"/>
                <a:gd name="T2" fmla="*/ 49 w 49"/>
                <a:gd name="T3" fmla="*/ 0 h 19"/>
                <a:gd name="T4" fmla="*/ 49 w 49"/>
                <a:gd name="T5" fmla="*/ 1 h 19"/>
                <a:gd name="T6" fmla="*/ 1 w 49"/>
                <a:gd name="T7" fmla="*/ 19 h 19"/>
                <a:gd name="T8" fmla="*/ 0 w 49"/>
                <a:gd name="T9" fmla="*/ 19 h 19"/>
                <a:gd name="T10" fmla="*/ 0 w 49"/>
                <a:gd name="T11" fmla="*/ 19 h 19"/>
                <a:gd name="T12" fmla="*/ 49 w 4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9">
                  <a:moveTo>
                    <a:pt x="49" y="0"/>
                  </a:moveTo>
                  <a:lnTo>
                    <a:pt x="49" y="0"/>
                  </a:lnTo>
                  <a:lnTo>
                    <a:pt x="49" y="1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9" name="Freeform 29"/>
            <p:cNvSpPr>
              <a:spLocks/>
            </p:cNvSpPr>
            <p:nvPr/>
          </p:nvSpPr>
          <p:spPr bwMode="auto">
            <a:xfrm>
              <a:off x="4211638" y="2070100"/>
              <a:ext cx="87313" cy="49213"/>
            </a:xfrm>
            <a:custGeom>
              <a:avLst/>
              <a:gdLst>
                <a:gd name="T0" fmla="*/ 54 w 55"/>
                <a:gd name="T1" fmla="*/ 0 h 31"/>
                <a:gd name="T2" fmla="*/ 55 w 55"/>
                <a:gd name="T3" fmla="*/ 0 h 31"/>
                <a:gd name="T4" fmla="*/ 55 w 55"/>
                <a:gd name="T5" fmla="*/ 0 h 31"/>
                <a:gd name="T6" fmla="*/ 0 w 55"/>
                <a:gd name="T7" fmla="*/ 31 h 31"/>
                <a:gd name="T8" fmla="*/ 0 w 55"/>
                <a:gd name="T9" fmla="*/ 31 h 31"/>
                <a:gd name="T10" fmla="*/ 0 w 55"/>
                <a:gd name="T11" fmla="*/ 29 h 31"/>
                <a:gd name="T12" fmla="*/ 54 w 55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1">
                  <a:moveTo>
                    <a:pt x="54" y="0"/>
                  </a:moveTo>
                  <a:lnTo>
                    <a:pt x="55" y="0"/>
                  </a:lnTo>
                  <a:lnTo>
                    <a:pt x="55" y="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0" name="Freeform 30"/>
            <p:cNvSpPr>
              <a:spLocks/>
            </p:cNvSpPr>
            <p:nvPr/>
          </p:nvSpPr>
          <p:spPr bwMode="auto">
            <a:xfrm>
              <a:off x="4156076" y="2116138"/>
              <a:ext cx="55563" cy="26988"/>
            </a:xfrm>
            <a:custGeom>
              <a:avLst/>
              <a:gdLst>
                <a:gd name="T0" fmla="*/ 35 w 35"/>
                <a:gd name="T1" fmla="*/ 0 h 17"/>
                <a:gd name="T2" fmla="*/ 35 w 35"/>
                <a:gd name="T3" fmla="*/ 0 h 17"/>
                <a:gd name="T4" fmla="*/ 35 w 35"/>
                <a:gd name="T5" fmla="*/ 2 h 17"/>
                <a:gd name="T6" fmla="*/ 1 w 35"/>
                <a:gd name="T7" fmla="*/ 17 h 17"/>
                <a:gd name="T8" fmla="*/ 0 w 35"/>
                <a:gd name="T9" fmla="*/ 17 h 17"/>
                <a:gd name="T10" fmla="*/ 0 w 35"/>
                <a:gd name="T11" fmla="*/ 15 h 17"/>
                <a:gd name="T12" fmla="*/ 35 w 3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35" y="0"/>
                  </a:moveTo>
                  <a:lnTo>
                    <a:pt x="35" y="0"/>
                  </a:lnTo>
                  <a:lnTo>
                    <a:pt x="35" y="2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1" name="Freeform 31"/>
            <p:cNvSpPr>
              <a:spLocks/>
            </p:cNvSpPr>
            <p:nvPr/>
          </p:nvSpPr>
          <p:spPr bwMode="auto">
            <a:xfrm>
              <a:off x="1874838" y="4287838"/>
              <a:ext cx="33338" cy="125413"/>
            </a:xfrm>
            <a:custGeom>
              <a:avLst/>
              <a:gdLst>
                <a:gd name="T0" fmla="*/ 19 w 21"/>
                <a:gd name="T1" fmla="*/ 0 h 79"/>
                <a:gd name="T2" fmla="*/ 21 w 21"/>
                <a:gd name="T3" fmla="*/ 0 h 79"/>
                <a:gd name="T4" fmla="*/ 21 w 21"/>
                <a:gd name="T5" fmla="*/ 3 h 79"/>
                <a:gd name="T6" fmla="*/ 2 w 21"/>
                <a:gd name="T7" fmla="*/ 79 h 79"/>
                <a:gd name="T8" fmla="*/ 0 w 21"/>
                <a:gd name="T9" fmla="*/ 79 h 79"/>
                <a:gd name="T10" fmla="*/ 0 w 21"/>
                <a:gd name="T11" fmla="*/ 76 h 79"/>
                <a:gd name="T12" fmla="*/ 19 w 21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9">
                  <a:moveTo>
                    <a:pt x="19" y="0"/>
                  </a:moveTo>
                  <a:lnTo>
                    <a:pt x="21" y="0"/>
                  </a:lnTo>
                  <a:lnTo>
                    <a:pt x="21" y="3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2" name="Freeform 32"/>
            <p:cNvSpPr>
              <a:spLocks/>
            </p:cNvSpPr>
            <p:nvPr/>
          </p:nvSpPr>
          <p:spPr bwMode="auto">
            <a:xfrm>
              <a:off x="1922463" y="4211638"/>
              <a:ext cx="9525" cy="25400"/>
            </a:xfrm>
            <a:custGeom>
              <a:avLst/>
              <a:gdLst>
                <a:gd name="T0" fmla="*/ 5 w 6"/>
                <a:gd name="T1" fmla="*/ 0 h 16"/>
                <a:gd name="T2" fmla="*/ 6 w 6"/>
                <a:gd name="T3" fmla="*/ 0 h 16"/>
                <a:gd name="T4" fmla="*/ 6 w 6"/>
                <a:gd name="T5" fmla="*/ 2 h 16"/>
                <a:gd name="T6" fmla="*/ 2 w 6"/>
                <a:gd name="T7" fmla="*/ 16 h 16"/>
                <a:gd name="T8" fmla="*/ 0 w 6"/>
                <a:gd name="T9" fmla="*/ 16 h 16"/>
                <a:gd name="T10" fmla="*/ 0 w 6"/>
                <a:gd name="T11" fmla="*/ 14 h 16"/>
                <a:gd name="T12" fmla="*/ 5 w 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6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3" name="Freeform 33"/>
            <p:cNvSpPr>
              <a:spLocks/>
            </p:cNvSpPr>
            <p:nvPr/>
          </p:nvSpPr>
          <p:spPr bwMode="auto">
            <a:xfrm>
              <a:off x="1949451" y="4070350"/>
              <a:ext cx="33338" cy="95250"/>
            </a:xfrm>
            <a:custGeom>
              <a:avLst/>
              <a:gdLst>
                <a:gd name="T0" fmla="*/ 19 w 21"/>
                <a:gd name="T1" fmla="*/ 0 h 60"/>
                <a:gd name="T2" fmla="*/ 21 w 21"/>
                <a:gd name="T3" fmla="*/ 0 h 60"/>
                <a:gd name="T4" fmla="*/ 21 w 21"/>
                <a:gd name="T5" fmla="*/ 2 h 60"/>
                <a:gd name="T6" fmla="*/ 2 w 21"/>
                <a:gd name="T7" fmla="*/ 60 h 60"/>
                <a:gd name="T8" fmla="*/ 0 w 21"/>
                <a:gd name="T9" fmla="*/ 60 h 60"/>
                <a:gd name="T10" fmla="*/ 0 w 21"/>
                <a:gd name="T11" fmla="*/ 58 h 60"/>
                <a:gd name="T12" fmla="*/ 19 w 21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0">
                  <a:moveTo>
                    <a:pt x="19" y="0"/>
                  </a:moveTo>
                  <a:lnTo>
                    <a:pt x="21" y="0"/>
                  </a:lnTo>
                  <a:lnTo>
                    <a:pt x="21" y="2"/>
                  </a:lnTo>
                  <a:lnTo>
                    <a:pt x="2" y="60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4" name="Freeform 34"/>
            <p:cNvSpPr>
              <a:spLocks/>
            </p:cNvSpPr>
            <p:nvPr/>
          </p:nvSpPr>
          <p:spPr bwMode="auto">
            <a:xfrm>
              <a:off x="1979613" y="4038600"/>
              <a:ext cx="17463" cy="34925"/>
            </a:xfrm>
            <a:custGeom>
              <a:avLst/>
              <a:gdLst>
                <a:gd name="T0" fmla="*/ 8 w 11"/>
                <a:gd name="T1" fmla="*/ 0 h 22"/>
                <a:gd name="T2" fmla="*/ 11 w 11"/>
                <a:gd name="T3" fmla="*/ 0 h 22"/>
                <a:gd name="T4" fmla="*/ 11 w 11"/>
                <a:gd name="T5" fmla="*/ 3 h 22"/>
                <a:gd name="T6" fmla="*/ 2 w 11"/>
                <a:gd name="T7" fmla="*/ 22 h 22"/>
                <a:gd name="T8" fmla="*/ 0 w 11"/>
                <a:gd name="T9" fmla="*/ 22 h 22"/>
                <a:gd name="T10" fmla="*/ 0 w 11"/>
                <a:gd name="T11" fmla="*/ 20 h 22"/>
                <a:gd name="T12" fmla="*/ 8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8" y="0"/>
                  </a:moveTo>
                  <a:lnTo>
                    <a:pt x="11" y="0"/>
                  </a:lnTo>
                  <a:lnTo>
                    <a:pt x="11" y="3"/>
                  </a:lnTo>
                  <a:lnTo>
                    <a:pt x="2" y="22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5" name="Freeform 35"/>
            <p:cNvSpPr>
              <a:spLocks/>
            </p:cNvSpPr>
            <p:nvPr/>
          </p:nvSpPr>
          <p:spPr bwMode="auto">
            <a:xfrm>
              <a:off x="2017713" y="3965575"/>
              <a:ext cx="11113" cy="25400"/>
            </a:xfrm>
            <a:custGeom>
              <a:avLst/>
              <a:gdLst>
                <a:gd name="T0" fmla="*/ 5 w 7"/>
                <a:gd name="T1" fmla="*/ 0 h 16"/>
                <a:gd name="T2" fmla="*/ 7 w 7"/>
                <a:gd name="T3" fmla="*/ 0 h 16"/>
                <a:gd name="T4" fmla="*/ 7 w 7"/>
                <a:gd name="T5" fmla="*/ 2 h 16"/>
                <a:gd name="T6" fmla="*/ 2 w 7"/>
                <a:gd name="T7" fmla="*/ 16 h 16"/>
                <a:gd name="T8" fmla="*/ 0 w 7"/>
                <a:gd name="T9" fmla="*/ 16 h 16"/>
                <a:gd name="T10" fmla="*/ 0 w 7"/>
                <a:gd name="T11" fmla="*/ 14 h 16"/>
                <a:gd name="T12" fmla="*/ 5 w 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5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6" name="Freeform 36"/>
            <p:cNvSpPr>
              <a:spLocks/>
            </p:cNvSpPr>
            <p:nvPr/>
          </p:nvSpPr>
          <p:spPr bwMode="auto">
            <a:xfrm>
              <a:off x="2051051" y="3795713"/>
              <a:ext cx="57150" cy="120650"/>
            </a:xfrm>
            <a:custGeom>
              <a:avLst/>
              <a:gdLst>
                <a:gd name="T0" fmla="*/ 34 w 36"/>
                <a:gd name="T1" fmla="*/ 0 h 76"/>
                <a:gd name="T2" fmla="*/ 36 w 36"/>
                <a:gd name="T3" fmla="*/ 0 h 76"/>
                <a:gd name="T4" fmla="*/ 36 w 36"/>
                <a:gd name="T5" fmla="*/ 2 h 76"/>
                <a:gd name="T6" fmla="*/ 3 w 36"/>
                <a:gd name="T7" fmla="*/ 76 h 76"/>
                <a:gd name="T8" fmla="*/ 0 w 36"/>
                <a:gd name="T9" fmla="*/ 76 h 76"/>
                <a:gd name="T10" fmla="*/ 0 w 36"/>
                <a:gd name="T11" fmla="*/ 74 h 76"/>
                <a:gd name="T12" fmla="*/ 34 w 3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76">
                  <a:moveTo>
                    <a:pt x="34" y="0"/>
                  </a:moveTo>
                  <a:lnTo>
                    <a:pt x="36" y="0"/>
                  </a:lnTo>
                  <a:lnTo>
                    <a:pt x="36" y="2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7" name="Freeform 37"/>
            <p:cNvSpPr>
              <a:spLocks/>
            </p:cNvSpPr>
            <p:nvPr/>
          </p:nvSpPr>
          <p:spPr bwMode="auto">
            <a:xfrm>
              <a:off x="2112963" y="3714750"/>
              <a:ext cx="6350" cy="30163"/>
            </a:xfrm>
            <a:custGeom>
              <a:avLst/>
              <a:gdLst>
                <a:gd name="T0" fmla="*/ 1 w 4"/>
                <a:gd name="T1" fmla="*/ 0 h 19"/>
                <a:gd name="T2" fmla="*/ 4 w 4"/>
                <a:gd name="T3" fmla="*/ 0 h 19"/>
                <a:gd name="T4" fmla="*/ 4 w 4"/>
                <a:gd name="T5" fmla="*/ 2 h 19"/>
                <a:gd name="T6" fmla="*/ 1 w 4"/>
                <a:gd name="T7" fmla="*/ 19 h 19"/>
                <a:gd name="T8" fmla="*/ 0 w 4"/>
                <a:gd name="T9" fmla="*/ 19 h 19"/>
                <a:gd name="T10" fmla="*/ 0 w 4"/>
                <a:gd name="T11" fmla="*/ 16 h 19"/>
                <a:gd name="T12" fmla="*/ 1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8" name="Freeform 38"/>
            <p:cNvSpPr>
              <a:spLocks/>
            </p:cNvSpPr>
            <p:nvPr/>
          </p:nvSpPr>
          <p:spPr bwMode="auto">
            <a:xfrm>
              <a:off x="2117726" y="3549650"/>
              <a:ext cx="4763" cy="120650"/>
            </a:xfrm>
            <a:custGeom>
              <a:avLst/>
              <a:gdLst>
                <a:gd name="T0" fmla="*/ 1 w 3"/>
                <a:gd name="T1" fmla="*/ 0 h 76"/>
                <a:gd name="T2" fmla="*/ 3 w 3"/>
                <a:gd name="T3" fmla="*/ 0 h 76"/>
                <a:gd name="T4" fmla="*/ 3 w 3"/>
                <a:gd name="T5" fmla="*/ 3 h 76"/>
                <a:gd name="T6" fmla="*/ 3 w 3"/>
                <a:gd name="T7" fmla="*/ 76 h 76"/>
                <a:gd name="T8" fmla="*/ 0 w 3"/>
                <a:gd name="T9" fmla="*/ 76 h 76"/>
                <a:gd name="T10" fmla="*/ 0 w 3"/>
                <a:gd name="T11" fmla="*/ 73 h 76"/>
                <a:gd name="T12" fmla="*/ 1 w 3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6">
                  <a:moveTo>
                    <a:pt x="1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9" name="Line 39"/>
            <p:cNvSpPr>
              <a:spLocks noChangeShapeType="1"/>
            </p:cNvSpPr>
            <p:nvPr/>
          </p:nvSpPr>
          <p:spPr bwMode="auto">
            <a:xfrm>
              <a:off x="2122488" y="3471863"/>
              <a:ext cx="0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0" name="Freeform 40"/>
            <p:cNvSpPr>
              <a:spLocks/>
            </p:cNvSpPr>
            <p:nvPr/>
          </p:nvSpPr>
          <p:spPr bwMode="auto">
            <a:xfrm>
              <a:off x="2122488" y="3298825"/>
              <a:ext cx="7938" cy="120650"/>
            </a:xfrm>
            <a:custGeom>
              <a:avLst/>
              <a:gdLst>
                <a:gd name="T0" fmla="*/ 3 w 5"/>
                <a:gd name="T1" fmla="*/ 0 h 76"/>
                <a:gd name="T2" fmla="*/ 5 w 5"/>
                <a:gd name="T3" fmla="*/ 0 h 76"/>
                <a:gd name="T4" fmla="*/ 5 w 5"/>
                <a:gd name="T5" fmla="*/ 2 h 76"/>
                <a:gd name="T6" fmla="*/ 3 w 5"/>
                <a:gd name="T7" fmla="*/ 76 h 76"/>
                <a:gd name="T8" fmla="*/ 0 w 5"/>
                <a:gd name="T9" fmla="*/ 76 h 76"/>
                <a:gd name="T10" fmla="*/ 0 w 5"/>
                <a:gd name="T11" fmla="*/ 74 h 76"/>
                <a:gd name="T12" fmla="*/ 3 w 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6">
                  <a:moveTo>
                    <a:pt x="3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1" name="Line 41"/>
            <p:cNvSpPr>
              <a:spLocks noChangeShapeType="1"/>
            </p:cNvSpPr>
            <p:nvPr/>
          </p:nvSpPr>
          <p:spPr bwMode="auto">
            <a:xfrm>
              <a:off x="2128838" y="3290888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2" name="Freeform 42"/>
            <p:cNvSpPr>
              <a:spLocks/>
            </p:cNvSpPr>
            <p:nvPr/>
          </p:nvSpPr>
          <p:spPr bwMode="auto">
            <a:xfrm>
              <a:off x="2128838" y="3367088"/>
              <a:ext cx="4763" cy="119063"/>
            </a:xfrm>
            <a:custGeom>
              <a:avLst/>
              <a:gdLst>
                <a:gd name="T0" fmla="*/ 0 w 3"/>
                <a:gd name="T1" fmla="*/ 0 h 75"/>
                <a:gd name="T2" fmla="*/ 2 w 3"/>
                <a:gd name="T3" fmla="*/ 0 h 75"/>
                <a:gd name="T4" fmla="*/ 3 w 3"/>
                <a:gd name="T5" fmla="*/ 73 h 75"/>
                <a:gd name="T6" fmla="*/ 3 w 3"/>
                <a:gd name="T7" fmla="*/ 75 h 75"/>
                <a:gd name="T8" fmla="*/ 1 w 3"/>
                <a:gd name="T9" fmla="*/ 75 h 75"/>
                <a:gd name="T10" fmla="*/ 0 w 3"/>
                <a:gd name="T11" fmla="*/ 2 h 75"/>
                <a:gd name="T12" fmla="*/ 0 w 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5">
                  <a:moveTo>
                    <a:pt x="0" y="0"/>
                  </a:moveTo>
                  <a:lnTo>
                    <a:pt x="2" y="0"/>
                  </a:lnTo>
                  <a:lnTo>
                    <a:pt x="3" y="73"/>
                  </a:lnTo>
                  <a:lnTo>
                    <a:pt x="3" y="75"/>
                  </a:lnTo>
                  <a:lnTo>
                    <a:pt x="1" y="7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3" name="Line 43"/>
            <p:cNvSpPr>
              <a:spLocks noChangeShapeType="1"/>
            </p:cNvSpPr>
            <p:nvPr/>
          </p:nvSpPr>
          <p:spPr bwMode="auto">
            <a:xfrm>
              <a:off x="2133601" y="3536950"/>
              <a:ext cx="0" cy="285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4" name="Freeform 44"/>
            <p:cNvSpPr>
              <a:spLocks/>
            </p:cNvSpPr>
            <p:nvPr/>
          </p:nvSpPr>
          <p:spPr bwMode="auto">
            <a:xfrm>
              <a:off x="2133601" y="3614738"/>
              <a:ext cx="6350" cy="127000"/>
            </a:xfrm>
            <a:custGeom>
              <a:avLst/>
              <a:gdLst>
                <a:gd name="T0" fmla="*/ 0 w 4"/>
                <a:gd name="T1" fmla="*/ 0 h 80"/>
                <a:gd name="T2" fmla="*/ 2 w 4"/>
                <a:gd name="T3" fmla="*/ 0 h 80"/>
                <a:gd name="T4" fmla="*/ 4 w 4"/>
                <a:gd name="T5" fmla="*/ 79 h 80"/>
                <a:gd name="T6" fmla="*/ 4 w 4"/>
                <a:gd name="T7" fmla="*/ 80 h 80"/>
                <a:gd name="T8" fmla="*/ 2 w 4"/>
                <a:gd name="T9" fmla="*/ 80 h 80"/>
                <a:gd name="T10" fmla="*/ 0 w 4"/>
                <a:gd name="T11" fmla="*/ 2 h 80"/>
                <a:gd name="T12" fmla="*/ 0 w 4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0">
                  <a:moveTo>
                    <a:pt x="0" y="0"/>
                  </a:moveTo>
                  <a:lnTo>
                    <a:pt x="2" y="0"/>
                  </a:lnTo>
                  <a:lnTo>
                    <a:pt x="4" y="79"/>
                  </a:lnTo>
                  <a:lnTo>
                    <a:pt x="4" y="80"/>
                  </a:lnTo>
                  <a:lnTo>
                    <a:pt x="2" y="8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5" name="Freeform 45"/>
            <p:cNvSpPr>
              <a:spLocks/>
            </p:cNvSpPr>
            <p:nvPr/>
          </p:nvSpPr>
          <p:spPr bwMode="auto">
            <a:xfrm>
              <a:off x="2176463" y="3663950"/>
              <a:ext cx="20638" cy="25400"/>
            </a:xfrm>
            <a:custGeom>
              <a:avLst/>
              <a:gdLst>
                <a:gd name="T0" fmla="*/ 10 w 13"/>
                <a:gd name="T1" fmla="*/ 0 h 16"/>
                <a:gd name="T2" fmla="*/ 13 w 13"/>
                <a:gd name="T3" fmla="*/ 0 h 16"/>
                <a:gd name="T4" fmla="*/ 13 w 13"/>
                <a:gd name="T5" fmla="*/ 2 h 16"/>
                <a:gd name="T6" fmla="*/ 2 w 13"/>
                <a:gd name="T7" fmla="*/ 16 h 16"/>
                <a:gd name="T8" fmla="*/ 0 w 13"/>
                <a:gd name="T9" fmla="*/ 16 h 16"/>
                <a:gd name="T10" fmla="*/ 0 w 13"/>
                <a:gd name="T11" fmla="*/ 14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lnTo>
                    <a:pt x="13" y="0"/>
                  </a:lnTo>
                  <a:lnTo>
                    <a:pt x="13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6" name="Freeform 46"/>
            <p:cNvSpPr>
              <a:spLocks/>
            </p:cNvSpPr>
            <p:nvPr/>
          </p:nvSpPr>
          <p:spPr bwMode="auto">
            <a:xfrm>
              <a:off x="3524251" y="3032125"/>
              <a:ext cx="2055813" cy="1381125"/>
            </a:xfrm>
            <a:custGeom>
              <a:avLst/>
              <a:gdLst>
                <a:gd name="T0" fmla="*/ 128 w 1295"/>
                <a:gd name="T1" fmla="*/ 19 h 870"/>
                <a:gd name="T2" fmla="*/ 201 w 1295"/>
                <a:gd name="T3" fmla="*/ 38 h 870"/>
                <a:gd name="T4" fmla="*/ 255 w 1295"/>
                <a:gd name="T5" fmla="*/ 60 h 870"/>
                <a:gd name="T6" fmla="*/ 309 w 1295"/>
                <a:gd name="T7" fmla="*/ 79 h 870"/>
                <a:gd name="T8" fmla="*/ 355 w 1295"/>
                <a:gd name="T9" fmla="*/ 100 h 870"/>
                <a:gd name="T10" fmla="*/ 400 w 1295"/>
                <a:gd name="T11" fmla="*/ 119 h 870"/>
                <a:gd name="T12" fmla="*/ 441 w 1295"/>
                <a:gd name="T13" fmla="*/ 141 h 870"/>
                <a:gd name="T14" fmla="*/ 483 w 1295"/>
                <a:gd name="T15" fmla="*/ 160 h 870"/>
                <a:gd name="T16" fmla="*/ 522 w 1295"/>
                <a:gd name="T17" fmla="*/ 181 h 870"/>
                <a:gd name="T18" fmla="*/ 561 w 1295"/>
                <a:gd name="T19" fmla="*/ 201 h 870"/>
                <a:gd name="T20" fmla="*/ 598 w 1295"/>
                <a:gd name="T21" fmla="*/ 222 h 870"/>
                <a:gd name="T22" fmla="*/ 639 w 1295"/>
                <a:gd name="T23" fmla="*/ 241 h 870"/>
                <a:gd name="T24" fmla="*/ 674 w 1295"/>
                <a:gd name="T25" fmla="*/ 263 h 870"/>
                <a:gd name="T26" fmla="*/ 713 w 1295"/>
                <a:gd name="T27" fmla="*/ 282 h 870"/>
                <a:gd name="T28" fmla="*/ 750 w 1295"/>
                <a:gd name="T29" fmla="*/ 303 h 870"/>
                <a:gd name="T30" fmla="*/ 788 w 1295"/>
                <a:gd name="T31" fmla="*/ 323 h 870"/>
                <a:gd name="T32" fmla="*/ 824 w 1295"/>
                <a:gd name="T33" fmla="*/ 344 h 870"/>
                <a:gd name="T34" fmla="*/ 861 w 1295"/>
                <a:gd name="T35" fmla="*/ 363 h 870"/>
                <a:gd name="T36" fmla="*/ 897 w 1295"/>
                <a:gd name="T37" fmla="*/ 385 h 870"/>
                <a:gd name="T38" fmla="*/ 936 w 1295"/>
                <a:gd name="T39" fmla="*/ 404 h 870"/>
                <a:gd name="T40" fmla="*/ 972 w 1295"/>
                <a:gd name="T41" fmla="*/ 426 h 870"/>
                <a:gd name="T42" fmla="*/ 1009 w 1295"/>
                <a:gd name="T43" fmla="*/ 446 h 870"/>
                <a:gd name="T44" fmla="*/ 1045 w 1295"/>
                <a:gd name="T45" fmla="*/ 467 h 870"/>
                <a:gd name="T46" fmla="*/ 1084 w 1295"/>
                <a:gd name="T47" fmla="*/ 486 h 870"/>
                <a:gd name="T48" fmla="*/ 1118 w 1295"/>
                <a:gd name="T49" fmla="*/ 507 h 870"/>
                <a:gd name="T50" fmla="*/ 1157 w 1295"/>
                <a:gd name="T51" fmla="*/ 527 h 870"/>
                <a:gd name="T52" fmla="*/ 1193 w 1295"/>
                <a:gd name="T53" fmla="*/ 547 h 870"/>
                <a:gd name="T54" fmla="*/ 1230 w 1295"/>
                <a:gd name="T55" fmla="*/ 567 h 870"/>
                <a:gd name="T56" fmla="*/ 1264 w 1295"/>
                <a:gd name="T57" fmla="*/ 589 h 870"/>
                <a:gd name="T58" fmla="*/ 1283 w 1295"/>
                <a:gd name="T59" fmla="*/ 613 h 870"/>
                <a:gd name="T60" fmla="*/ 1249 w 1295"/>
                <a:gd name="T61" fmla="*/ 592 h 870"/>
                <a:gd name="T62" fmla="*/ 1212 w 1295"/>
                <a:gd name="T63" fmla="*/ 572 h 870"/>
                <a:gd name="T64" fmla="*/ 1176 w 1295"/>
                <a:gd name="T65" fmla="*/ 551 h 870"/>
                <a:gd name="T66" fmla="*/ 1138 w 1295"/>
                <a:gd name="T67" fmla="*/ 532 h 870"/>
                <a:gd name="T68" fmla="*/ 1104 w 1295"/>
                <a:gd name="T69" fmla="*/ 511 h 870"/>
                <a:gd name="T70" fmla="*/ 1065 w 1295"/>
                <a:gd name="T71" fmla="*/ 491 h 870"/>
                <a:gd name="T72" fmla="*/ 1029 w 1295"/>
                <a:gd name="T73" fmla="*/ 470 h 870"/>
                <a:gd name="T74" fmla="*/ 992 w 1295"/>
                <a:gd name="T75" fmla="*/ 451 h 870"/>
                <a:gd name="T76" fmla="*/ 957 w 1295"/>
                <a:gd name="T77" fmla="*/ 429 h 870"/>
                <a:gd name="T78" fmla="*/ 917 w 1295"/>
                <a:gd name="T79" fmla="*/ 410 h 870"/>
                <a:gd name="T80" fmla="*/ 882 w 1295"/>
                <a:gd name="T81" fmla="*/ 389 h 870"/>
                <a:gd name="T82" fmla="*/ 844 w 1295"/>
                <a:gd name="T83" fmla="*/ 369 h 870"/>
                <a:gd name="T84" fmla="*/ 808 w 1295"/>
                <a:gd name="T85" fmla="*/ 348 h 870"/>
                <a:gd name="T86" fmla="*/ 769 w 1295"/>
                <a:gd name="T87" fmla="*/ 329 h 870"/>
                <a:gd name="T88" fmla="*/ 733 w 1295"/>
                <a:gd name="T89" fmla="*/ 307 h 870"/>
                <a:gd name="T90" fmla="*/ 695 w 1295"/>
                <a:gd name="T91" fmla="*/ 288 h 870"/>
                <a:gd name="T92" fmla="*/ 659 w 1295"/>
                <a:gd name="T93" fmla="*/ 267 h 870"/>
                <a:gd name="T94" fmla="*/ 620 w 1295"/>
                <a:gd name="T95" fmla="*/ 247 h 870"/>
                <a:gd name="T96" fmla="*/ 583 w 1295"/>
                <a:gd name="T97" fmla="*/ 226 h 870"/>
                <a:gd name="T98" fmla="*/ 543 w 1295"/>
                <a:gd name="T99" fmla="*/ 207 h 870"/>
                <a:gd name="T100" fmla="*/ 505 w 1295"/>
                <a:gd name="T101" fmla="*/ 186 h 870"/>
                <a:gd name="T102" fmla="*/ 464 w 1295"/>
                <a:gd name="T103" fmla="*/ 166 h 870"/>
                <a:gd name="T104" fmla="*/ 424 w 1295"/>
                <a:gd name="T105" fmla="*/ 145 h 870"/>
                <a:gd name="T106" fmla="*/ 379 w 1295"/>
                <a:gd name="T107" fmla="*/ 126 h 870"/>
                <a:gd name="T108" fmla="*/ 337 w 1295"/>
                <a:gd name="T109" fmla="*/ 104 h 870"/>
                <a:gd name="T110" fmla="*/ 287 w 1295"/>
                <a:gd name="T111" fmla="*/ 85 h 870"/>
                <a:gd name="T112" fmla="*/ 236 w 1295"/>
                <a:gd name="T113" fmla="*/ 64 h 870"/>
                <a:gd name="T114" fmla="*/ 175 w 1295"/>
                <a:gd name="T115" fmla="*/ 44 h 870"/>
                <a:gd name="T116" fmla="*/ 105 w 1295"/>
                <a:gd name="T117" fmla="*/ 23 h 870"/>
                <a:gd name="T118" fmla="*/ 31 w 1295"/>
                <a:gd name="T119" fmla="*/ 28 h 870"/>
                <a:gd name="T120" fmla="*/ 14 w 1295"/>
                <a:gd name="T121" fmla="*/ 612 h 870"/>
                <a:gd name="T122" fmla="*/ 16 w 1295"/>
                <a:gd name="T123" fmla="*/ 1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5" h="870">
                  <a:moveTo>
                    <a:pt x="27" y="0"/>
                  </a:moveTo>
                  <a:lnTo>
                    <a:pt x="49" y="0"/>
                  </a:lnTo>
                  <a:lnTo>
                    <a:pt x="49" y="2"/>
                  </a:lnTo>
                  <a:lnTo>
                    <a:pt x="57" y="2"/>
                  </a:lnTo>
                  <a:lnTo>
                    <a:pt x="57" y="3"/>
                  </a:lnTo>
                  <a:lnTo>
                    <a:pt x="67" y="3"/>
                  </a:lnTo>
                  <a:lnTo>
                    <a:pt x="67" y="5"/>
                  </a:lnTo>
                  <a:lnTo>
                    <a:pt x="77" y="5"/>
                  </a:lnTo>
                  <a:lnTo>
                    <a:pt x="77" y="7"/>
                  </a:lnTo>
                  <a:lnTo>
                    <a:pt x="85" y="7"/>
                  </a:lnTo>
                  <a:lnTo>
                    <a:pt x="85" y="9"/>
                  </a:lnTo>
                  <a:lnTo>
                    <a:pt x="92" y="9"/>
                  </a:lnTo>
                  <a:lnTo>
                    <a:pt x="92" y="10"/>
                  </a:lnTo>
                  <a:lnTo>
                    <a:pt x="101" y="10"/>
                  </a:lnTo>
                  <a:lnTo>
                    <a:pt x="101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4" y="14"/>
                  </a:lnTo>
                  <a:lnTo>
                    <a:pt x="114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28" y="17"/>
                  </a:lnTo>
                  <a:lnTo>
                    <a:pt x="128" y="19"/>
                  </a:lnTo>
                  <a:lnTo>
                    <a:pt x="135" y="19"/>
                  </a:lnTo>
                  <a:lnTo>
                    <a:pt x="135" y="21"/>
                  </a:lnTo>
                  <a:lnTo>
                    <a:pt x="144" y="21"/>
                  </a:lnTo>
                  <a:lnTo>
                    <a:pt x="144" y="23"/>
                  </a:lnTo>
                  <a:lnTo>
                    <a:pt x="147" y="23"/>
                  </a:lnTo>
                  <a:lnTo>
                    <a:pt x="147" y="24"/>
                  </a:lnTo>
                  <a:lnTo>
                    <a:pt x="156" y="24"/>
                  </a:lnTo>
                  <a:lnTo>
                    <a:pt x="156" y="26"/>
                  </a:lnTo>
                  <a:lnTo>
                    <a:pt x="162" y="26"/>
                  </a:lnTo>
                  <a:lnTo>
                    <a:pt x="162" y="27"/>
                  </a:lnTo>
                  <a:lnTo>
                    <a:pt x="168" y="27"/>
                  </a:lnTo>
                  <a:lnTo>
                    <a:pt x="168" y="30"/>
                  </a:lnTo>
                  <a:lnTo>
                    <a:pt x="173" y="30"/>
                  </a:lnTo>
                  <a:lnTo>
                    <a:pt x="173" y="31"/>
                  </a:lnTo>
                  <a:lnTo>
                    <a:pt x="179" y="31"/>
                  </a:lnTo>
                  <a:lnTo>
                    <a:pt x="179" y="33"/>
                  </a:lnTo>
                  <a:lnTo>
                    <a:pt x="184" y="33"/>
                  </a:lnTo>
                  <a:lnTo>
                    <a:pt x="184" y="35"/>
                  </a:lnTo>
                  <a:lnTo>
                    <a:pt x="189" y="35"/>
                  </a:lnTo>
                  <a:lnTo>
                    <a:pt x="189" y="36"/>
                  </a:lnTo>
                  <a:lnTo>
                    <a:pt x="195" y="36"/>
                  </a:lnTo>
                  <a:lnTo>
                    <a:pt x="195" y="38"/>
                  </a:lnTo>
                  <a:lnTo>
                    <a:pt x="201" y="38"/>
                  </a:lnTo>
                  <a:lnTo>
                    <a:pt x="201" y="40"/>
                  </a:lnTo>
                  <a:lnTo>
                    <a:pt x="207" y="40"/>
                  </a:lnTo>
                  <a:lnTo>
                    <a:pt x="207" y="42"/>
                  </a:lnTo>
                  <a:lnTo>
                    <a:pt x="212" y="42"/>
                  </a:lnTo>
                  <a:lnTo>
                    <a:pt x="212" y="43"/>
                  </a:lnTo>
                  <a:lnTo>
                    <a:pt x="219" y="43"/>
                  </a:lnTo>
                  <a:lnTo>
                    <a:pt x="219" y="45"/>
                  </a:lnTo>
                  <a:lnTo>
                    <a:pt x="223" y="45"/>
                  </a:lnTo>
                  <a:lnTo>
                    <a:pt x="223" y="47"/>
                  </a:lnTo>
                  <a:lnTo>
                    <a:pt x="228" y="47"/>
                  </a:lnTo>
                  <a:lnTo>
                    <a:pt x="228" y="48"/>
                  </a:lnTo>
                  <a:lnTo>
                    <a:pt x="233" y="48"/>
                  </a:lnTo>
                  <a:lnTo>
                    <a:pt x="233" y="51"/>
                  </a:lnTo>
                  <a:lnTo>
                    <a:pt x="238" y="51"/>
                  </a:lnTo>
                  <a:lnTo>
                    <a:pt x="238" y="52"/>
                  </a:lnTo>
                  <a:lnTo>
                    <a:pt x="242" y="52"/>
                  </a:lnTo>
                  <a:lnTo>
                    <a:pt x="242" y="54"/>
                  </a:lnTo>
                  <a:lnTo>
                    <a:pt x="245" y="54"/>
                  </a:lnTo>
                  <a:lnTo>
                    <a:pt x="245" y="56"/>
                  </a:lnTo>
                  <a:lnTo>
                    <a:pt x="250" y="56"/>
                  </a:lnTo>
                  <a:lnTo>
                    <a:pt x="250" y="58"/>
                  </a:lnTo>
                  <a:lnTo>
                    <a:pt x="255" y="58"/>
                  </a:lnTo>
                  <a:lnTo>
                    <a:pt x="255" y="60"/>
                  </a:lnTo>
                  <a:lnTo>
                    <a:pt x="260" y="60"/>
                  </a:lnTo>
                  <a:lnTo>
                    <a:pt x="260" y="62"/>
                  </a:lnTo>
                  <a:lnTo>
                    <a:pt x="265" y="62"/>
                  </a:lnTo>
                  <a:lnTo>
                    <a:pt x="265" y="64"/>
                  </a:lnTo>
                  <a:lnTo>
                    <a:pt x="270" y="64"/>
                  </a:lnTo>
                  <a:lnTo>
                    <a:pt x="270" y="65"/>
                  </a:lnTo>
                  <a:lnTo>
                    <a:pt x="275" y="65"/>
                  </a:lnTo>
                  <a:lnTo>
                    <a:pt x="275" y="67"/>
                  </a:lnTo>
                  <a:lnTo>
                    <a:pt x="279" y="67"/>
                  </a:lnTo>
                  <a:lnTo>
                    <a:pt x="279" y="69"/>
                  </a:lnTo>
                  <a:lnTo>
                    <a:pt x="283" y="69"/>
                  </a:lnTo>
                  <a:lnTo>
                    <a:pt x="283" y="70"/>
                  </a:lnTo>
                  <a:lnTo>
                    <a:pt x="288" y="70"/>
                  </a:lnTo>
                  <a:lnTo>
                    <a:pt x="288" y="72"/>
                  </a:lnTo>
                  <a:lnTo>
                    <a:pt x="293" y="72"/>
                  </a:lnTo>
                  <a:lnTo>
                    <a:pt x="293" y="74"/>
                  </a:lnTo>
                  <a:lnTo>
                    <a:pt x="296" y="74"/>
                  </a:lnTo>
                  <a:lnTo>
                    <a:pt x="296" y="76"/>
                  </a:lnTo>
                  <a:lnTo>
                    <a:pt x="301" y="76"/>
                  </a:lnTo>
                  <a:lnTo>
                    <a:pt x="301" y="77"/>
                  </a:lnTo>
                  <a:lnTo>
                    <a:pt x="304" y="77"/>
                  </a:lnTo>
                  <a:lnTo>
                    <a:pt x="304" y="79"/>
                  </a:lnTo>
                  <a:lnTo>
                    <a:pt x="309" y="79"/>
                  </a:lnTo>
                  <a:lnTo>
                    <a:pt x="309" y="81"/>
                  </a:lnTo>
                  <a:lnTo>
                    <a:pt x="314" y="81"/>
                  </a:lnTo>
                  <a:lnTo>
                    <a:pt x="314" y="83"/>
                  </a:lnTo>
                  <a:lnTo>
                    <a:pt x="317" y="83"/>
                  </a:lnTo>
                  <a:lnTo>
                    <a:pt x="317" y="84"/>
                  </a:lnTo>
                  <a:lnTo>
                    <a:pt x="322" y="84"/>
                  </a:lnTo>
                  <a:lnTo>
                    <a:pt x="322" y="86"/>
                  </a:lnTo>
                  <a:lnTo>
                    <a:pt x="325" y="86"/>
                  </a:lnTo>
                  <a:lnTo>
                    <a:pt x="325" y="88"/>
                  </a:lnTo>
                  <a:lnTo>
                    <a:pt x="330" y="88"/>
                  </a:lnTo>
                  <a:lnTo>
                    <a:pt x="330" y="90"/>
                  </a:lnTo>
                  <a:lnTo>
                    <a:pt x="335" y="90"/>
                  </a:lnTo>
                  <a:lnTo>
                    <a:pt x="335" y="91"/>
                  </a:lnTo>
                  <a:lnTo>
                    <a:pt x="338" y="91"/>
                  </a:lnTo>
                  <a:lnTo>
                    <a:pt x="338" y="93"/>
                  </a:lnTo>
                  <a:lnTo>
                    <a:pt x="342" y="93"/>
                  </a:lnTo>
                  <a:lnTo>
                    <a:pt x="342" y="95"/>
                  </a:lnTo>
                  <a:lnTo>
                    <a:pt x="347" y="95"/>
                  </a:lnTo>
                  <a:lnTo>
                    <a:pt x="347" y="97"/>
                  </a:lnTo>
                  <a:lnTo>
                    <a:pt x="350" y="97"/>
                  </a:lnTo>
                  <a:lnTo>
                    <a:pt x="350" y="98"/>
                  </a:lnTo>
                  <a:lnTo>
                    <a:pt x="355" y="98"/>
                  </a:lnTo>
                  <a:lnTo>
                    <a:pt x="355" y="100"/>
                  </a:lnTo>
                  <a:lnTo>
                    <a:pt x="358" y="100"/>
                  </a:lnTo>
                  <a:lnTo>
                    <a:pt x="358" y="102"/>
                  </a:lnTo>
                  <a:lnTo>
                    <a:pt x="363" y="102"/>
                  </a:lnTo>
                  <a:lnTo>
                    <a:pt x="363" y="104"/>
                  </a:lnTo>
                  <a:lnTo>
                    <a:pt x="366" y="104"/>
                  </a:lnTo>
                  <a:lnTo>
                    <a:pt x="366" y="105"/>
                  </a:lnTo>
                  <a:lnTo>
                    <a:pt x="369" y="105"/>
                  </a:lnTo>
                  <a:lnTo>
                    <a:pt x="369" y="107"/>
                  </a:lnTo>
                  <a:lnTo>
                    <a:pt x="374" y="107"/>
                  </a:lnTo>
                  <a:lnTo>
                    <a:pt x="374" y="109"/>
                  </a:lnTo>
                  <a:lnTo>
                    <a:pt x="377" y="109"/>
                  </a:lnTo>
                  <a:lnTo>
                    <a:pt x="377" y="110"/>
                  </a:lnTo>
                  <a:lnTo>
                    <a:pt x="380" y="110"/>
                  </a:lnTo>
                  <a:lnTo>
                    <a:pt x="380" y="112"/>
                  </a:lnTo>
                  <a:lnTo>
                    <a:pt x="385" y="112"/>
                  </a:lnTo>
                  <a:lnTo>
                    <a:pt x="385" y="114"/>
                  </a:lnTo>
                  <a:lnTo>
                    <a:pt x="388" y="114"/>
                  </a:lnTo>
                  <a:lnTo>
                    <a:pt x="388" y="116"/>
                  </a:lnTo>
                  <a:lnTo>
                    <a:pt x="391" y="116"/>
                  </a:lnTo>
                  <a:lnTo>
                    <a:pt x="391" y="117"/>
                  </a:lnTo>
                  <a:lnTo>
                    <a:pt x="397" y="117"/>
                  </a:lnTo>
                  <a:lnTo>
                    <a:pt x="397" y="119"/>
                  </a:lnTo>
                  <a:lnTo>
                    <a:pt x="400" y="119"/>
                  </a:lnTo>
                  <a:lnTo>
                    <a:pt x="400" y="122"/>
                  </a:lnTo>
                  <a:lnTo>
                    <a:pt x="404" y="122"/>
                  </a:lnTo>
                  <a:lnTo>
                    <a:pt x="404" y="124"/>
                  </a:lnTo>
                  <a:lnTo>
                    <a:pt x="409" y="124"/>
                  </a:lnTo>
                  <a:lnTo>
                    <a:pt x="409" y="126"/>
                  </a:lnTo>
                  <a:lnTo>
                    <a:pt x="412" y="126"/>
                  </a:lnTo>
                  <a:lnTo>
                    <a:pt x="412" y="127"/>
                  </a:lnTo>
                  <a:lnTo>
                    <a:pt x="415" y="127"/>
                  </a:lnTo>
                  <a:lnTo>
                    <a:pt x="415" y="129"/>
                  </a:lnTo>
                  <a:lnTo>
                    <a:pt x="418" y="129"/>
                  </a:lnTo>
                  <a:lnTo>
                    <a:pt x="418" y="131"/>
                  </a:lnTo>
                  <a:lnTo>
                    <a:pt x="423" y="131"/>
                  </a:lnTo>
                  <a:lnTo>
                    <a:pt x="423" y="132"/>
                  </a:lnTo>
                  <a:lnTo>
                    <a:pt x="426" y="132"/>
                  </a:lnTo>
                  <a:lnTo>
                    <a:pt x="426" y="134"/>
                  </a:lnTo>
                  <a:lnTo>
                    <a:pt x="429" y="134"/>
                  </a:lnTo>
                  <a:lnTo>
                    <a:pt x="429" y="136"/>
                  </a:lnTo>
                  <a:lnTo>
                    <a:pt x="433" y="136"/>
                  </a:lnTo>
                  <a:lnTo>
                    <a:pt x="433" y="138"/>
                  </a:lnTo>
                  <a:lnTo>
                    <a:pt x="436" y="138"/>
                  </a:lnTo>
                  <a:lnTo>
                    <a:pt x="436" y="139"/>
                  </a:lnTo>
                  <a:lnTo>
                    <a:pt x="441" y="139"/>
                  </a:lnTo>
                  <a:lnTo>
                    <a:pt x="441" y="141"/>
                  </a:lnTo>
                  <a:lnTo>
                    <a:pt x="444" y="141"/>
                  </a:lnTo>
                  <a:lnTo>
                    <a:pt x="444" y="143"/>
                  </a:lnTo>
                  <a:lnTo>
                    <a:pt x="447" y="143"/>
                  </a:lnTo>
                  <a:lnTo>
                    <a:pt x="447" y="144"/>
                  </a:lnTo>
                  <a:lnTo>
                    <a:pt x="452" y="144"/>
                  </a:lnTo>
                  <a:lnTo>
                    <a:pt x="452" y="146"/>
                  </a:lnTo>
                  <a:lnTo>
                    <a:pt x="454" y="146"/>
                  </a:lnTo>
                  <a:lnTo>
                    <a:pt x="454" y="148"/>
                  </a:lnTo>
                  <a:lnTo>
                    <a:pt x="458" y="148"/>
                  </a:lnTo>
                  <a:lnTo>
                    <a:pt x="458" y="150"/>
                  </a:lnTo>
                  <a:lnTo>
                    <a:pt x="462" y="150"/>
                  </a:lnTo>
                  <a:lnTo>
                    <a:pt x="462" y="152"/>
                  </a:lnTo>
                  <a:lnTo>
                    <a:pt x="465" y="152"/>
                  </a:lnTo>
                  <a:lnTo>
                    <a:pt x="465" y="153"/>
                  </a:lnTo>
                  <a:lnTo>
                    <a:pt x="469" y="153"/>
                  </a:lnTo>
                  <a:lnTo>
                    <a:pt x="469" y="155"/>
                  </a:lnTo>
                  <a:lnTo>
                    <a:pt x="473" y="155"/>
                  </a:lnTo>
                  <a:lnTo>
                    <a:pt x="473" y="157"/>
                  </a:lnTo>
                  <a:lnTo>
                    <a:pt x="477" y="157"/>
                  </a:lnTo>
                  <a:lnTo>
                    <a:pt x="477" y="159"/>
                  </a:lnTo>
                  <a:lnTo>
                    <a:pt x="480" y="159"/>
                  </a:lnTo>
                  <a:lnTo>
                    <a:pt x="480" y="160"/>
                  </a:lnTo>
                  <a:lnTo>
                    <a:pt x="483" y="160"/>
                  </a:lnTo>
                  <a:lnTo>
                    <a:pt x="483" y="162"/>
                  </a:lnTo>
                  <a:lnTo>
                    <a:pt x="486" y="162"/>
                  </a:lnTo>
                  <a:lnTo>
                    <a:pt x="486" y="164"/>
                  </a:lnTo>
                  <a:lnTo>
                    <a:pt x="489" y="164"/>
                  </a:lnTo>
                  <a:lnTo>
                    <a:pt x="489" y="165"/>
                  </a:lnTo>
                  <a:lnTo>
                    <a:pt x="493" y="165"/>
                  </a:lnTo>
                  <a:lnTo>
                    <a:pt x="493" y="167"/>
                  </a:lnTo>
                  <a:lnTo>
                    <a:pt x="498" y="167"/>
                  </a:lnTo>
                  <a:lnTo>
                    <a:pt x="498" y="169"/>
                  </a:lnTo>
                  <a:lnTo>
                    <a:pt x="501" y="169"/>
                  </a:lnTo>
                  <a:lnTo>
                    <a:pt x="501" y="171"/>
                  </a:lnTo>
                  <a:lnTo>
                    <a:pt x="504" y="171"/>
                  </a:lnTo>
                  <a:lnTo>
                    <a:pt x="504" y="172"/>
                  </a:lnTo>
                  <a:lnTo>
                    <a:pt x="507" y="172"/>
                  </a:lnTo>
                  <a:lnTo>
                    <a:pt x="507" y="174"/>
                  </a:lnTo>
                  <a:lnTo>
                    <a:pt x="510" y="174"/>
                  </a:lnTo>
                  <a:lnTo>
                    <a:pt x="510" y="176"/>
                  </a:lnTo>
                  <a:lnTo>
                    <a:pt x="514" y="176"/>
                  </a:lnTo>
                  <a:lnTo>
                    <a:pt x="514" y="178"/>
                  </a:lnTo>
                  <a:lnTo>
                    <a:pt x="517" y="178"/>
                  </a:lnTo>
                  <a:lnTo>
                    <a:pt x="517" y="180"/>
                  </a:lnTo>
                  <a:lnTo>
                    <a:pt x="522" y="180"/>
                  </a:lnTo>
                  <a:lnTo>
                    <a:pt x="522" y="181"/>
                  </a:lnTo>
                  <a:lnTo>
                    <a:pt x="525" y="181"/>
                  </a:lnTo>
                  <a:lnTo>
                    <a:pt x="525" y="183"/>
                  </a:lnTo>
                  <a:lnTo>
                    <a:pt x="528" y="183"/>
                  </a:lnTo>
                  <a:lnTo>
                    <a:pt x="528" y="184"/>
                  </a:lnTo>
                  <a:lnTo>
                    <a:pt x="530" y="184"/>
                  </a:lnTo>
                  <a:lnTo>
                    <a:pt x="530" y="187"/>
                  </a:lnTo>
                  <a:lnTo>
                    <a:pt x="534" y="187"/>
                  </a:lnTo>
                  <a:lnTo>
                    <a:pt x="534" y="189"/>
                  </a:lnTo>
                  <a:lnTo>
                    <a:pt x="538" y="189"/>
                  </a:lnTo>
                  <a:lnTo>
                    <a:pt x="538" y="191"/>
                  </a:lnTo>
                  <a:lnTo>
                    <a:pt x="542" y="191"/>
                  </a:lnTo>
                  <a:lnTo>
                    <a:pt x="542" y="193"/>
                  </a:lnTo>
                  <a:lnTo>
                    <a:pt x="545" y="193"/>
                  </a:lnTo>
                  <a:lnTo>
                    <a:pt x="545" y="194"/>
                  </a:lnTo>
                  <a:lnTo>
                    <a:pt x="548" y="194"/>
                  </a:lnTo>
                  <a:lnTo>
                    <a:pt x="548" y="196"/>
                  </a:lnTo>
                  <a:lnTo>
                    <a:pt x="552" y="196"/>
                  </a:lnTo>
                  <a:lnTo>
                    <a:pt x="552" y="198"/>
                  </a:lnTo>
                  <a:lnTo>
                    <a:pt x="555" y="198"/>
                  </a:lnTo>
                  <a:lnTo>
                    <a:pt x="555" y="200"/>
                  </a:lnTo>
                  <a:lnTo>
                    <a:pt x="558" y="200"/>
                  </a:lnTo>
                  <a:lnTo>
                    <a:pt x="558" y="201"/>
                  </a:lnTo>
                  <a:lnTo>
                    <a:pt x="561" y="201"/>
                  </a:lnTo>
                  <a:lnTo>
                    <a:pt x="561" y="203"/>
                  </a:lnTo>
                  <a:lnTo>
                    <a:pt x="566" y="203"/>
                  </a:lnTo>
                  <a:lnTo>
                    <a:pt x="566" y="205"/>
                  </a:lnTo>
                  <a:lnTo>
                    <a:pt x="567" y="205"/>
                  </a:lnTo>
                  <a:lnTo>
                    <a:pt x="567" y="206"/>
                  </a:lnTo>
                  <a:lnTo>
                    <a:pt x="572" y="206"/>
                  </a:lnTo>
                  <a:lnTo>
                    <a:pt x="572" y="208"/>
                  </a:lnTo>
                  <a:lnTo>
                    <a:pt x="575" y="208"/>
                  </a:lnTo>
                  <a:lnTo>
                    <a:pt x="575" y="210"/>
                  </a:lnTo>
                  <a:lnTo>
                    <a:pt x="579" y="210"/>
                  </a:lnTo>
                  <a:lnTo>
                    <a:pt x="579" y="212"/>
                  </a:lnTo>
                  <a:lnTo>
                    <a:pt x="582" y="212"/>
                  </a:lnTo>
                  <a:lnTo>
                    <a:pt x="582" y="213"/>
                  </a:lnTo>
                  <a:lnTo>
                    <a:pt x="585" y="213"/>
                  </a:lnTo>
                  <a:lnTo>
                    <a:pt x="585" y="215"/>
                  </a:lnTo>
                  <a:lnTo>
                    <a:pt x="589" y="215"/>
                  </a:lnTo>
                  <a:lnTo>
                    <a:pt x="589" y="217"/>
                  </a:lnTo>
                  <a:lnTo>
                    <a:pt x="592" y="217"/>
                  </a:lnTo>
                  <a:lnTo>
                    <a:pt x="592" y="218"/>
                  </a:lnTo>
                  <a:lnTo>
                    <a:pt x="595" y="218"/>
                  </a:lnTo>
                  <a:lnTo>
                    <a:pt x="595" y="221"/>
                  </a:lnTo>
                  <a:lnTo>
                    <a:pt x="598" y="221"/>
                  </a:lnTo>
                  <a:lnTo>
                    <a:pt x="598" y="222"/>
                  </a:lnTo>
                  <a:lnTo>
                    <a:pt x="601" y="222"/>
                  </a:lnTo>
                  <a:lnTo>
                    <a:pt x="601" y="224"/>
                  </a:lnTo>
                  <a:lnTo>
                    <a:pt x="604" y="224"/>
                  </a:lnTo>
                  <a:lnTo>
                    <a:pt x="604" y="226"/>
                  </a:lnTo>
                  <a:lnTo>
                    <a:pt x="607" y="226"/>
                  </a:lnTo>
                  <a:lnTo>
                    <a:pt x="607" y="227"/>
                  </a:lnTo>
                  <a:lnTo>
                    <a:pt x="612" y="227"/>
                  </a:lnTo>
                  <a:lnTo>
                    <a:pt x="612" y="229"/>
                  </a:lnTo>
                  <a:lnTo>
                    <a:pt x="616" y="229"/>
                  </a:lnTo>
                  <a:lnTo>
                    <a:pt x="616" y="231"/>
                  </a:lnTo>
                  <a:lnTo>
                    <a:pt x="618" y="231"/>
                  </a:lnTo>
                  <a:lnTo>
                    <a:pt x="618" y="233"/>
                  </a:lnTo>
                  <a:lnTo>
                    <a:pt x="621" y="233"/>
                  </a:lnTo>
                  <a:lnTo>
                    <a:pt x="621" y="234"/>
                  </a:lnTo>
                  <a:lnTo>
                    <a:pt x="626" y="234"/>
                  </a:lnTo>
                  <a:lnTo>
                    <a:pt x="626" y="236"/>
                  </a:lnTo>
                  <a:lnTo>
                    <a:pt x="629" y="236"/>
                  </a:lnTo>
                  <a:lnTo>
                    <a:pt x="629" y="238"/>
                  </a:lnTo>
                  <a:lnTo>
                    <a:pt x="633" y="238"/>
                  </a:lnTo>
                  <a:lnTo>
                    <a:pt x="633" y="239"/>
                  </a:lnTo>
                  <a:lnTo>
                    <a:pt x="636" y="239"/>
                  </a:lnTo>
                  <a:lnTo>
                    <a:pt x="636" y="241"/>
                  </a:lnTo>
                  <a:lnTo>
                    <a:pt x="639" y="241"/>
                  </a:lnTo>
                  <a:lnTo>
                    <a:pt x="639" y="243"/>
                  </a:lnTo>
                  <a:lnTo>
                    <a:pt x="642" y="243"/>
                  </a:lnTo>
                  <a:lnTo>
                    <a:pt x="642" y="245"/>
                  </a:lnTo>
                  <a:lnTo>
                    <a:pt x="645" y="245"/>
                  </a:lnTo>
                  <a:lnTo>
                    <a:pt x="645" y="246"/>
                  </a:lnTo>
                  <a:lnTo>
                    <a:pt x="649" y="246"/>
                  </a:lnTo>
                  <a:lnTo>
                    <a:pt x="649" y="248"/>
                  </a:lnTo>
                  <a:lnTo>
                    <a:pt x="650" y="248"/>
                  </a:lnTo>
                  <a:lnTo>
                    <a:pt x="650" y="251"/>
                  </a:lnTo>
                  <a:lnTo>
                    <a:pt x="655" y="251"/>
                  </a:lnTo>
                  <a:lnTo>
                    <a:pt x="655" y="253"/>
                  </a:lnTo>
                  <a:lnTo>
                    <a:pt x="658" y="253"/>
                  </a:lnTo>
                  <a:lnTo>
                    <a:pt x="658" y="255"/>
                  </a:lnTo>
                  <a:lnTo>
                    <a:pt x="661" y="255"/>
                  </a:lnTo>
                  <a:lnTo>
                    <a:pt x="661" y="256"/>
                  </a:lnTo>
                  <a:lnTo>
                    <a:pt x="664" y="256"/>
                  </a:lnTo>
                  <a:lnTo>
                    <a:pt x="664" y="258"/>
                  </a:lnTo>
                  <a:lnTo>
                    <a:pt x="668" y="258"/>
                  </a:lnTo>
                  <a:lnTo>
                    <a:pt x="668" y="260"/>
                  </a:lnTo>
                  <a:lnTo>
                    <a:pt x="671" y="260"/>
                  </a:lnTo>
                  <a:lnTo>
                    <a:pt x="671" y="261"/>
                  </a:lnTo>
                  <a:lnTo>
                    <a:pt x="674" y="261"/>
                  </a:lnTo>
                  <a:lnTo>
                    <a:pt x="674" y="263"/>
                  </a:lnTo>
                  <a:lnTo>
                    <a:pt x="678" y="263"/>
                  </a:lnTo>
                  <a:lnTo>
                    <a:pt x="678" y="265"/>
                  </a:lnTo>
                  <a:lnTo>
                    <a:pt x="681" y="265"/>
                  </a:lnTo>
                  <a:lnTo>
                    <a:pt x="681" y="267"/>
                  </a:lnTo>
                  <a:lnTo>
                    <a:pt x="684" y="267"/>
                  </a:lnTo>
                  <a:lnTo>
                    <a:pt x="684" y="269"/>
                  </a:lnTo>
                  <a:lnTo>
                    <a:pt x="688" y="269"/>
                  </a:lnTo>
                  <a:lnTo>
                    <a:pt x="688" y="270"/>
                  </a:lnTo>
                  <a:lnTo>
                    <a:pt x="691" y="270"/>
                  </a:lnTo>
                  <a:lnTo>
                    <a:pt x="691" y="272"/>
                  </a:lnTo>
                  <a:lnTo>
                    <a:pt x="694" y="272"/>
                  </a:lnTo>
                  <a:lnTo>
                    <a:pt x="694" y="274"/>
                  </a:lnTo>
                  <a:lnTo>
                    <a:pt x="698" y="274"/>
                  </a:lnTo>
                  <a:lnTo>
                    <a:pt x="698" y="275"/>
                  </a:lnTo>
                  <a:lnTo>
                    <a:pt x="701" y="275"/>
                  </a:lnTo>
                  <a:lnTo>
                    <a:pt x="701" y="277"/>
                  </a:lnTo>
                  <a:lnTo>
                    <a:pt x="704" y="277"/>
                  </a:lnTo>
                  <a:lnTo>
                    <a:pt x="704" y="279"/>
                  </a:lnTo>
                  <a:lnTo>
                    <a:pt x="707" y="279"/>
                  </a:lnTo>
                  <a:lnTo>
                    <a:pt x="707" y="281"/>
                  </a:lnTo>
                  <a:lnTo>
                    <a:pt x="710" y="281"/>
                  </a:lnTo>
                  <a:lnTo>
                    <a:pt x="710" y="282"/>
                  </a:lnTo>
                  <a:lnTo>
                    <a:pt x="713" y="282"/>
                  </a:lnTo>
                  <a:lnTo>
                    <a:pt x="713" y="284"/>
                  </a:lnTo>
                  <a:lnTo>
                    <a:pt x="717" y="284"/>
                  </a:lnTo>
                  <a:lnTo>
                    <a:pt x="717" y="286"/>
                  </a:lnTo>
                  <a:lnTo>
                    <a:pt x="720" y="286"/>
                  </a:lnTo>
                  <a:lnTo>
                    <a:pt x="720" y="287"/>
                  </a:lnTo>
                  <a:lnTo>
                    <a:pt x="723" y="287"/>
                  </a:lnTo>
                  <a:lnTo>
                    <a:pt x="723" y="289"/>
                  </a:lnTo>
                  <a:lnTo>
                    <a:pt x="726" y="289"/>
                  </a:lnTo>
                  <a:lnTo>
                    <a:pt x="726" y="291"/>
                  </a:lnTo>
                  <a:lnTo>
                    <a:pt x="730" y="291"/>
                  </a:lnTo>
                  <a:lnTo>
                    <a:pt x="730" y="293"/>
                  </a:lnTo>
                  <a:lnTo>
                    <a:pt x="733" y="293"/>
                  </a:lnTo>
                  <a:lnTo>
                    <a:pt x="733" y="295"/>
                  </a:lnTo>
                  <a:lnTo>
                    <a:pt x="736" y="295"/>
                  </a:lnTo>
                  <a:lnTo>
                    <a:pt x="736" y="297"/>
                  </a:lnTo>
                  <a:lnTo>
                    <a:pt x="739" y="297"/>
                  </a:lnTo>
                  <a:lnTo>
                    <a:pt x="739" y="298"/>
                  </a:lnTo>
                  <a:lnTo>
                    <a:pt x="743" y="298"/>
                  </a:lnTo>
                  <a:lnTo>
                    <a:pt x="743" y="300"/>
                  </a:lnTo>
                  <a:lnTo>
                    <a:pt x="746" y="300"/>
                  </a:lnTo>
                  <a:lnTo>
                    <a:pt x="746" y="301"/>
                  </a:lnTo>
                  <a:lnTo>
                    <a:pt x="750" y="301"/>
                  </a:lnTo>
                  <a:lnTo>
                    <a:pt x="750" y="303"/>
                  </a:lnTo>
                  <a:lnTo>
                    <a:pt x="753" y="303"/>
                  </a:lnTo>
                  <a:lnTo>
                    <a:pt x="753" y="305"/>
                  </a:lnTo>
                  <a:lnTo>
                    <a:pt x="756" y="305"/>
                  </a:lnTo>
                  <a:lnTo>
                    <a:pt x="756" y="307"/>
                  </a:lnTo>
                  <a:lnTo>
                    <a:pt x="759" y="307"/>
                  </a:lnTo>
                  <a:lnTo>
                    <a:pt x="759" y="309"/>
                  </a:lnTo>
                  <a:lnTo>
                    <a:pt x="762" y="309"/>
                  </a:lnTo>
                  <a:lnTo>
                    <a:pt x="762" y="310"/>
                  </a:lnTo>
                  <a:lnTo>
                    <a:pt x="766" y="310"/>
                  </a:lnTo>
                  <a:lnTo>
                    <a:pt x="766" y="312"/>
                  </a:lnTo>
                  <a:lnTo>
                    <a:pt x="769" y="312"/>
                  </a:lnTo>
                  <a:lnTo>
                    <a:pt x="769" y="315"/>
                  </a:lnTo>
                  <a:lnTo>
                    <a:pt x="772" y="315"/>
                  </a:lnTo>
                  <a:lnTo>
                    <a:pt x="772" y="316"/>
                  </a:lnTo>
                  <a:lnTo>
                    <a:pt x="775" y="316"/>
                  </a:lnTo>
                  <a:lnTo>
                    <a:pt x="775" y="318"/>
                  </a:lnTo>
                  <a:lnTo>
                    <a:pt x="778" y="318"/>
                  </a:lnTo>
                  <a:lnTo>
                    <a:pt x="778" y="320"/>
                  </a:lnTo>
                  <a:lnTo>
                    <a:pt x="781" y="320"/>
                  </a:lnTo>
                  <a:lnTo>
                    <a:pt x="781" y="322"/>
                  </a:lnTo>
                  <a:lnTo>
                    <a:pt x="785" y="322"/>
                  </a:lnTo>
                  <a:lnTo>
                    <a:pt x="785" y="323"/>
                  </a:lnTo>
                  <a:lnTo>
                    <a:pt x="788" y="323"/>
                  </a:lnTo>
                  <a:lnTo>
                    <a:pt x="788" y="325"/>
                  </a:lnTo>
                  <a:lnTo>
                    <a:pt x="791" y="325"/>
                  </a:lnTo>
                  <a:lnTo>
                    <a:pt x="791" y="327"/>
                  </a:lnTo>
                  <a:lnTo>
                    <a:pt x="795" y="327"/>
                  </a:lnTo>
                  <a:lnTo>
                    <a:pt x="795" y="329"/>
                  </a:lnTo>
                  <a:lnTo>
                    <a:pt x="798" y="329"/>
                  </a:lnTo>
                  <a:lnTo>
                    <a:pt x="798" y="330"/>
                  </a:lnTo>
                  <a:lnTo>
                    <a:pt x="801" y="330"/>
                  </a:lnTo>
                  <a:lnTo>
                    <a:pt x="801" y="332"/>
                  </a:lnTo>
                  <a:lnTo>
                    <a:pt x="804" y="332"/>
                  </a:lnTo>
                  <a:lnTo>
                    <a:pt x="804" y="334"/>
                  </a:lnTo>
                  <a:lnTo>
                    <a:pt x="807" y="334"/>
                  </a:lnTo>
                  <a:lnTo>
                    <a:pt x="807" y="335"/>
                  </a:lnTo>
                  <a:lnTo>
                    <a:pt x="811" y="335"/>
                  </a:lnTo>
                  <a:lnTo>
                    <a:pt x="811" y="338"/>
                  </a:lnTo>
                  <a:lnTo>
                    <a:pt x="815" y="338"/>
                  </a:lnTo>
                  <a:lnTo>
                    <a:pt x="815" y="339"/>
                  </a:lnTo>
                  <a:lnTo>
                    <a:pt x="818" y="339"/>
                  </a:lnTo>
                  <a:lnTo>
                    <a:pt x="818" y="341"/>
                  </a:lnTo>
                  <a:lnTo>
                    <a:pt x="821" y="341"/>
                  </a:lnTo>
                  <a:lnTo>
                    <a:pt x="821" y="343"/>
                  </a:lnTo>
                  <a:lnTo>
                    <a:pt x="824" y="343"/>
                  </a:lnTo>
                  <a:lnTo>
                    <a:pt x="824" y="344"/>
                  </a:lnTo>
                  <a:lnTo>
                    <a:pt x="828" y="344"/>
                  </a:lnTo>
                  <a:lnTo>
                    <a:pt x="828" y="346"/>
                  </a:lnTo>
                  <a:lnTo>
                    <a:pt x="831" y="346"/>
                  </a:lnTo>
                  <a:lnTo>
                    <a:pt x="831" y="348"/>
                  </a:lnTo>
                  <a:lnTo>
                    <a:pt x="834" y="348"/>
                  </a:lnTo>
                  <a:lnTo>
                    <a:pt x="834" y="350"/>
                  </a:lnTo>
                  <a:lnTo>
                    <a:pt x="837" y="350"/>
                  </a:lnTo>
                  <a:lnTo>
                    <a:pt x="837" y="351"/>
                  </a:lnTo>
                  <a:lnTo>
                    <a:pt x="840" y="351"/>
                  </a:lnTo>
                  <a:lnTo>
                    <a:pt x="840" y="353"/>
                  </a:lnTo>
                  <a:lnTo>
                    <a:pt x="843" y="353"/>
                  </a:lnTo>
                  <a:lnTo>
                    <a:pt x="843" y="355"/>
                  </a:lnTo>
                  <a:lnTo>
                    <a:pt x="845" y="355"/>
                  </a:lnTo>
                  <a:lnTo>
                    <a:pt x="845" y="356"/>
                  </a:lnTo>
                  <a:lnTo>
                    <a:pt x="850" y="356"/>
                  </a:lnTo>
                  <a:lnTo>
                    <a:pt x="850" y="358"/>
                  </a:lnTo>
                  <a:lnTo>
                    <a:pt x="853" y="358"/>
                  </a:lnTo>
                  <a:lnTo>
                    <a:pt x="853" y="360"/>
                  </a:lnTo>
                  <a:lnTo>
                    <a:pt x="856" y="360"/>
                  </a:lnTo>
                  <a:lnTo>
                    <a:pt x="856" y="362"/>
                  </a:lnTo>
                  <a:lnTo>
                    <a:pt x="858" y="362"/>
                  </a:lnTo>
                  <a:lnTo>
                    <a:pt x="858" y="363"/>
                  </a:lnTo>
                  <a:lnTo>
                    <a:pt x="861" y="363"/>
                  </a:lnTo>
                  <a:lnTo>
                    <a:pt x="861" y="365"/>
                  </a:lnTo>
                  <a:lnTo>
                    <a:pt x="866" y="365"/>
                  </a:lnTo>
                  <a:lnTo>
                    <a:pt x="866" y="367"/>
                  </a:lnTo>
                  <a:lnTo>
                    <a:pt x="867" y="367"/>
                  </a:lnTo>
                  <a:lnTo>
                    <a:pt x="867" y="369"/>
                  </a:lnTo>
                  <a:lnTo>
                    <a:pt x="871" y="369"/>
                  </a:lnTo>
                  <a:lnTo>
                    <a:pt x="871" y="371"/>
                  </a:lnTo>
                  <a:lnTo>
                    <a:pt x="874" y="371"/>
                  </a:lnTo>
                  <a:lnTo>
                    <a:pt x="874" y="372"/>
                  </a:lnTo>
                  <a:lnTo>
                    <a:pt x="878" y="372"/>
                  </a:lnTo>
                  <a:lnTo>
                    <a:pt x="878" y="374"/>
                  </a:lnTo>
                  <a:lnTo>
                    <a:pt x="881" y="374"/>
                  </a:lnTo>
                  <a:lnTo>
                    <a:pt x="881" y="375"/>
                  </a:lnTo>
                  <a:lnTo>
                    <a:pt x="885" y="375"/>
                  </a:lnTo>
                  <a:lnTo>
                    <a:pt x="885" y="377"/>
                  </a:lnTo>
                  <a:lnTo>
                    <a:pt x="888" y="377"/>
                  </a:lnTo>
                  <a:lnTo>
                    <a:pt x="888" y="380"/>
                  </a:lnTo>
                  <a:lnTo>
                    <a:pt x="891" y="380"/>
                  </a:lnTo>
                  <a:lnTo>
                    <a:pt x="891" y="382"/>
                  </a:lnTo>
                  <a:lnTo>
                    <a:pt x="894" y="382"/>
                  </a:lnTo>
                  <a:lnTo>
                    <a:pt x="894" y="384"/>
                  </a:lnTo>
                  <a:lnTo>
                    <a:pt x="897" y="384"/>
                  </a:lnTo>
                  <a:lnTo>
                    <a:pt x="897" y="385"/>
                  </a:lnTo>
                  <a:lnTo>
                    <a:pt x="901" y="385"/>
                  </a:lnTo>
                  <a:lnTo>
                    <a:pt x="901" y="387"/>
                  </a:lnTo>
                  <a:lnTo>
                    <a:pt x="904" y="387"/>
                  </a:lnTo>
                  <a:lnTo>
                    <a:pt x="904" y="389"/>
                  </a:lnTo>
                  <a:lnTo>
                    <a:pt x="907" y="389"/>
                  </a:lnTo>
                  <a:lnTo>
                    <a:pt x="907" y="391"/>
                  </a:lnTo>
                  <a:lnTo>
                    <a:pt x="910" y="391"/>
                  </a:lnTo>
                  <a:lnTo>
                    <a:pt x="910" y="392"/>
                  </a:lnTo>
                  <a:lnTo>
                    <a:pt x="913" y="392"/>
                  </a:lnTo>
                  <a:lnTo>
                    <a:pt x="913" y="394"/>
                  </a:lnTo>
                  <a:lnTo>
                    <a:pt x="916" y="394"/>
                  </a:lnTo>
                  <a:lnTo>
                    <a:pt x="916" y="396"/>
                  </a:lnTo>
                  <a:lnTo>
                    <a:pt x="920" y="396"/>
                  </a:lnTo>
                  <a:lnTo>
                    <a:pt x="920" y="398"/>
                  </a:lnTo>
                  <a:lnTo>
                    <a:pt x="923" y="398"/>
                  </a:lnTo>
                  <a:lnTo>
                    <a:pt x="923" y="399"/>
                  </a:lnTo>
                  <a:lnTo>
                    <a:pt x="926" y="399"/>
                  </a:lnTo>
                  <a:lnTo>
                    <a:pt x="926" y="401"/>
                  </a:lnTo>
                  <a:lnTo>
                    <a:pt x="929" y="401"/>
                  </a:lnTo>
                  <a:lnTo>
                    <a:pt x="929" y="403"/>
                  </a:lnTo>
                  <a:lnTo>
                    <a:pt x="933" y="403"/>
                  </a:lnTo>
                  <a:lnTo>
                    <a:pt x="933" y="404"/>
                  </a:lnTo>
                  <a:lnTo>
                    <a:pt x="936" y="404"/>
                  </a:lnTo>
                  <a:lnTo>
                    <a:pt x="936" y="406"/>
                  </a:lnTo>
                  <a:lnTo>
                    <a:pt x="939" y="406"/>
                  </a:lnTo>
                  <a:lnTo>
                    <a:pt x="939" y="408"/>
                  </a:lnTo>
                  <a:lnTo>
                    <a:pt x="942" y="408"/>
                  </a:lnTo>
                  <a:lnTo>
                    <a:pt x="942" y="410"/>
                  </a:lnTo>
                  <a:lnTo>
                    <a:pt x="946" y="410"/>
                  </a:lnTo>
                  <a:lnTo>
                    <a:pt x="946" y="412"/>
                  </a:lnTo>
                  <a:lnTo>
                    <a:pt x="950" y="412"/>
                  </a:lnTo>
                  <a:lnTo>
                    <a:pt x="950" y="413"/>
                  </a:lnTo>
                  <a:lnTo>
                    <a:pt x="953" y="413"/>
                  </a:lnTo>
                  <a:lnTo>
                    <a:pt x="953" y="415"/>
                  </a:lnTo>
                  <a:lnTo>
                    <a:pt x="956" y="415"/>
                  </a:lnTo>
                  <a:lnTo>
                    <a:pt x="956" y="417"/>
                  </a:lnTo>
                  <a:lnTo>
                    <a:pt x="959" y="417"/>
                  </a:lnTo>
                  <a:lnTo>
                    <a:pt x="959" y="418"/>
                  </a:lnTo>
                  <a:lnTo>
                    <a:pt x="962" y="418"/>
                  </a:lnTo>
                  <a:lnTo>
                    <a:pt x="962" y="420"/>
                  </a:lnTo>
                  <a:lnTo>
                    <a:pt x="966" y="420"/>
                  </a:lnTo>
                  <a:lnTo>
                    <a:pt x="966" y="422"/>
                  </a:lnTo>
                  <a:lnTo>
                    <a:pt x="969" y="422"/>
                  </a:lnTo>
                  <a:lnTo>
                    <a:pt x="969" y="424"/>
                  </a:lnTo>
                  <a:lnTo>
                    <a:pt x="972" y="424"/>
                  </a:lnTo>
                  <a:lnTo>
                    <a:pt x="972" y="426"/>
                  </a:lnTo>
                  <a:lnTo>
                    <a:pt x="973" y="426"/>
                  </a:lnTo>
                  <a:lnTo>
                    <a:pt x="973" y="427"/>
                  </a:lnTo>
                  <a:lnTo>
                    <a:pt x="978" y="427"/>
                  </a:lnTo>
                  <a:lnTo>
                    <a:pt x="978" y="429"/>
                  </a:lnTo>
                  <a:lnTo>
                    <a:pt x="981" y="429"/>
                  </a:lnTo>
                  <a:lnTo>
                    <a:pt x="981" y="430"/>
                  </a:lnTo>
                  <a:lnTo>
                    <a:pt x="985" y="430"/>
                  </a:lnTo>
                  <a:lnTo>
                    <a:pt x="985" y="432"/>
                  </a:lnTo>
                  <a:lnTo>
                    <a:pt x="988" y="432"/>
                  </a:lnTo>
                  <a:lnTo>
                    <a:pt x="988" y="434"/>
                  </a:lnTo>
                  <a:lnTo>
                    <a:pt x="991" y="434"/>
                  </a:lnTo>
                  <a:lnTo>
                    <a:pt x="991" y="436"/>
                  </a:lnTo>
                  <a:lnTo>
                    <a:pt x="993" y="436"/>
                  </a:lnTo>
                  <a:lnTo>
                    <a:pt x="993" y="438"/>
                  </a:lnTo>
                  <a:lnTo>
                    <a:pt x="998" y="438"/>
                  </a:lnTo>
                  <a:lnTo>
                    <a:pt x="998" y="439"/>
                  </a:lnTo>
                  <a:lnTo>
                    <a:pt x="1001" y="439"/>
                  </a:lnTo>
                  <a:lnTo>
                    <a:pt x="1001" y="441"/>
                  </a:lnTo>
                  <a:lnTo>
                    <a:pt x="1004" y="441"/>
                  </a:lnTo>
                  <a:lnTo>
                    <a:pt x="1004" y="443"/>
                  </a:lnTo>
                  <a:lnTo>
                    <a:pt x="1005" y="443"/>
                  </a:lnTo>
                  <a:lnTo>
                    <a:pt x="1005" y="446"/>
                  </a:lnTo>
                  <a:lnTo>
                    <a:pt x="1009" y="446"/>
                  </a:lnTo>
                  <a:lnTo>
                    <a:pt x="1009" y="447"/>
                  </a:lnTo>
                  <a:lnTo>
                    <a:pt x="1014" y="447"/>
                  </a:lnTo>
                  <a:lnTo>
                    <a:pt x="1014" y="449"/>
                  </a:lnTo>
                  <a:lnTo>
                    <a:pt x="1018" y="449"/>
                  </a:lnTo>
                  <a:lnTo>
                    <a:pt x="1018" y="451"/>
                  </a:lnTo>
                  <a:lnTo>
                    <a:pt x="1021" y="451"/>
                  </a:lnTo>
                  <a:lnTo>
                    <a:pt x="1021" y="452"/>
                  </a:lnTo>
                  <a:lnTo>
                    <a:pt x="1023" y="452"/>
                  </a:lnTo>
                  <a:lnTo>
                    <a:pt x="1023" y="454"/>
                  </a:lnTo>
                  <a:lnTo>
                    <a:pt x="1026" y="454"/>
                  </a:lnTo>
                  <a:lnTo>
                    <a:pt x="1026" y="456"/>
                  </a:lnTo>
                  <a:lnTo>
                    <a:pt x="1029" y="456"/>
                  </a:lnTo>
                  <a:lnTo>
                    <a:pt x="1029" y="458"/>
                  </a:lnTo>
                  <a:lnTo>
                    <a:pt x="1032" y="458"/>
                  </a:lnTo>
                  <a:lnTo>
                    <a:pt x="1032" y="459"/>
                  </a:lnTo>
                  <a:lnTo>
                    <a:pt x="1035" y="459"/>
                  </a:lnTo>
                  <a:lnTo>
                    <a:pt x="1035" y="461"/>
                  </a:lnTo>
                  <a:lnTo>
                    <a:pt x="1038" y="461"/>
                  </a:lnTo>
                  <a:lnTo>
                    <a:pt x="1038" y="463"/>
                  </a:lnTo>
                  <a:lnTo>
                    <a:pt x="1042" y="463"/>
                  </a:lnTo>
                  <a:lnTo>
                    <a:pt x="1042" y="465"/>
                  </a:lnTo>
                  <a:lnTo>
                    <a:pt x="1045" y="465"/>
                  </a:lnTo>
                  <a:lnTo>
                    <a:pt x="1045" y="467"/>
                  </a:lnTo>
                  <a:lnTo>
                    <a:pt x="1048" y="467"/>
                  </a:lnTo>
                  <a:lnTo>
                    <a:pt x="1048" y="468"/>
                  </a:lnTo>
                  <a:lnTo>
                    <a:pt x="1051" y="468"/>
                  </a:lnTo>
                  <a:lnTo>
                    <a:pt x="1051" y="470"/>
                  </a:lnTo>
                  <a:lnTo>
                    <a:pt x="1054" y="470"/>
                  </a:lnTo>
                  <a:lnTo>
                    <a:pt x="1054" y="472"/>
                  </a:lnTo>
                  <a:lnTo>
                    <a:pt x="1058" y="472"/>
                  </a:lnTo>
                  <a:lnTo>
                    <a:pt x="1058" y="473"/>
                  </a:lnTo>
                  <a:lnTo>
                    <a:pt x="1061" y="473"/>
                  </a:lnTo>
                  <a:lnTo>
                    <a:pt x="1061" y="475"/>
                  </a:lnTo>
                  <a:lnTo>
                    <a:pt x="1064" y="475"/>
                  </a:lnTo>
                  <a:lnTo>
                    <a:pt x="1064" y="477"/>
                  </a:lnTo>
                  <a:lnTo>
                    <a:pt x="1067" y="477"/>
                  </a:lnTo>
                  <a:lnTo>
                    <a:pt x="1067" y="479"/>
                  </a:lnTo>
                  <a:lnTo>
                    <a:pt x="1069" y="479"/>
                  </a:lnTo>
                  <a:lnTo>
                    <a:pt x="1069" y="480"/>
                  </a:lnTo>
                  <a:lnTo>
                    <a:pt x="1074" y="480"/>
                  </a:lnTo>
                  <a:lnTo>
                    <a:pt x="1074" y="482"/>
                  </a:lnTo>
                  <a:lnTo>
                    <a:pt x="1078" y="482"/>
                  </a:lnTo>
                  <a:lnTo>
                    <a:pt x="1078" y="484"/>
                  </a:lnTo>
                  <a:lnTo>
                    <a:pt x="1081" y="484"/>
                  </a:lnTo>
                  <a:lnTo>
                    <a:pt x="1081" y="486"/>
                  </a:lnTo>
                  <a:lnTo>
                    <a:pt x="1084" y="486"/>
                  </a:lnTo>
                  <a:lnTo>
                    <a:pt x="1084" y="487"/>
                  </a:lnTo>
                  <a:lnTo>
                    <a:pt x="1088" y="487"/>
                  </a:lnTo>
                  <a:lnTo>
                    <a:pt x="1088" y="489"/>
                  </a:lnTo>
                  <a:lnTo>
                    <a:pt x="1091" y="489"/>
                  </a:lnTo>
                  <a:lnTo>
                    <a:pt x="1091" y="491"/>
                  </a:lnTo>
                  <a:lnTo>
                    <a:pt x="1094" y="491"/>
                  </a:lnTo>
                  <a:lnTo>
                    <a:pt x="1094" y="492"/>
                  </a:lnTo>
                  <a:lnTo>
                    <a:pt x="1097" y="492"/>
                  </a:lnTo>
                  <a:lnTo>
                    <a:pt x="1097" y="494"/>
                  </a:lnTo>
                  <a:lnTo>
                    <a:pt x="1100" y="494"/>
                  </a:lnTo>
                  <a:lnTo>
                    <a:pt x="1100" y="496"/>
                  </a:lnTo>
                  <a:lnTo>
                    <a:pt x="1102" y="496"/>
                  </a:lnTo>
                  <a:lnTo>
                    <a:pt x="1102" y="498"/>
                  </a:lnTo>
                  <a:lnTo>
                    <a:pt x="1105" y="498"/>
                  </a:lnTo>
                  <a:lnTo>
                    <a:pt x="1105" y="500"/>
                  </a:lnTo>
                  <a:lnTo>
                    <a:pt x="1110" y="500"/>
                  </a:lnTo>
                  <a:lnTo>
                    <a:pt x="1110" y="501"/>
                  </a:lnTo>
                  <a:lnTo>
                    <a:pt x="1113" y="501"/>
                  </a:lnTo>
                  <a:lnTo>
                    <a:pt x="1113" y="503"/>
                  </a:lnTo>
                  <a:lnTo>
                    <a:pt x="1115" y="503"/>
                  </a:lnTo>
                  <a:lnTo>
                    <a:pt x="1115" y="504"/>
                  </a:lnTo>
                  <a:lnTo>
                    <a:pt x="1118" y="504"/>
                  </a:lnTo>
                  <a:lnTo>
                    <a:pt x="1118" y="507"/>
                  </a:lnTo>
                  <a:lnTo>
                    <a:pt x="1123" y="507"/>
                  </a:lnTo>
                  <a:lnTo>
                    <a:pt x="1123" y="508"/>
                  </a:lnTo>
                  <a:lnTo>
                    <a:pt x="1125" y="508"/>
                  </a:lnTo>
                  <a:lnTo>
                    <a:pt x="1125" y="511"/>
                  </a:lnTo>
                  <a:lnTo>
                    <a:pt x="1128" y="511"/>
                  </a:lnTo>
                  <a:lnTo>
                    <a:pt x="1128" y="513"/>
                  </a:lnTo>
                  <a:lnTo>
                    <a:pt x="1132" y="513"/>
                  </a:lnTo>
                  <a:lnTo>
                    <a:pt x="1132" y="514"/>
                  </a:lnTo>
                  <a:lnTo>
                    <a:pt x="1136" y="514"/>
                  </a:lnTo>
                  <a:lnTo>
                    <a:pt x="1136" y="516"/>
                  </a:lnTo>
                  <a:lnTo>
                    <a:pt x="1137" y="516"/>
                  </a:lnTo>
                  <a:lnTo>
                    <a:pt x="1137" y="518"/>
                  </a:lnTo>
                  <a:lnTo>
                    <a:pt x="1140" y="518"/>
                  </a:lnTo>
                  <a:lnTo>
                    <a:pt x="1140" y="520"/>
                  </a:lnTo>
                  <a:lnTo>
                    <a:pt x="1145" y="520"/>
                  </a:lnTo>
                  <a:lnTo>
                    <a:pt x="1145" y="521"/>
                  </a:lnTo>
                  <a:lnTo>
                    <a:pt x="1148" y="521"/>
                  </a:lnTo>
                  <a:lnTo>
                    <a:pt x="1148" y="523"/>
                  </a:lnTo>
                  <a:lnTo>
                    <a:pt x="1151" y="523"/>
                  </a:lnTo>
                  <a:lnTo>
                    <a:pt x="1151" y="525"/>
                  </a:lnTo>
                  <a:lnTo>
                    <a:pt x="1154" y="525"/>
                  </a:lnTo>
                  <a:lnTo>
                    <a:pt x="1154" y="527"/>
                  </a:lnTo>
                  <a:lnTo>
                    <a:pt x="1157" y="527"/>
                  </a:lnTo>
                  <a:lnTo>
                    <a:pt x="1157" y="529"/>
                  </a:lnTo>
                  <a:lnTo>
                    <a:pt x="1161" y="529"/>
                  </a:lnTo>
                  <a:lnTo>
                    <a:pt x="1161" y="530"/>
                  </a:lnTo>
                  <a:lnTo>
                    <a:pt x="1164" y="530"/>
                  </a:lnTo>
                  <a:lnTo>
                    <a:pt x="1164" y="532"/>
                  </a:lnTo>
                  <a:lnTo>
                    <a:pt x="1167" y="532"/>
                  </a:lnTo>
                  <a:lnTo>
                    <a:pt x="1167" y="533"/>
                  </a:lnTo>
                  <a:lnTo>
                    <a:pt x="1168" y="533"/>
                  </a:lnTo>
                  <a:lnTo>
                    <a:pt x="1168" y="535"/>
                  </a:lnTo>
                  <a:lnTo>
                    <a:pt x="1173" y="535"/>
                  </a:lnTo>
                  <a:lnTo>
                    <a:pt x="1173" y="537"/>
                  </a:lnTo>
                  <a:lnTo>
                    <a:pt x="1175" y="537"/>
                  </a:lnTo>
                  <a:lnTo>
                    <a:pt x="1175" y="539"/>
                  </a:lnTo>
                  <a:lnTo>
                    <a:pt x="1178" y="539"/>
                  </a:lnTo>
                  <a:lnTo>
                    <a:pt x="1178" y="541"/>
                  </a:lnTo>
                  <a:lnTo>
                    <a:pt x="1181" y="541"/>
                  </a:lnTo>
                  <a:lnTo>
                    <a:pt x="1181" y="542"/>
                  </a:lnTo>
                  <a:lnTo>
                    <a:pt x="1185" y="542"/>
                  </a:lnTo>
                  <a:lnTo>
                    <a:pt x="1185" y="544"/>
                  </a:lnTo>
                  <a:lnTo>
                    <a:pt x="1189" y="544"/>
                  </a:lnTo>
                  <a:lnTo>
                    <a:pt x="1189" y="546"/>
                  </a:lnTo>
                  <a:lnTo>
                    <a:pt x="1193" y="546"/>
                  </a:lnTo>
                  <a:lnTo>
                    <a:pt x="1193" y="547"/>
                  </a:lnTo>
                  <a:lnTo>
                    <a:pt x="1194" y="547"/>
                  </a:lnTo>
                  <a:lnTo>
                    <a:pt x="1194" y="549"/>
                  </a:lnTo>
                  <a:lnTo>
                    <a:pt x="1197" y="549"/>
                  </a:lnTo>
                  <a:lnTo>
                    <a:pt x="1197" y="551"/>
                  </a:lnTo>
                  <a:lnTo>
                    <a:pt x="1200" y="551"/>
                  </a:lnTo>
                  <a:lnTo>
                    <a:pt x="1200" y="553"/>
                  </a:lnTo>
                  <a:lnTo>
                    <a:pt x="1204" y="553"/>
                  </a:lnTo>
                  <a:lnTo>
                    <a:pt x="1204" y="554"/>
                  </a:lnTo>
                  <a:lnTo>
                    <a:pt x="1207" y="554"/>
                  </a:lnTo>
                  <a:lnTo>
                    <a:pt x="1207" y="556"/>
                  </a:lnTo>
                  <a:lnTo>
                    <a:pt x="1210" y="556"/>
                  </a:lnTo>
                  <a:lnTo>
                    <a:pt x="1210" y="558"/>
                  </a:lnTo>
                  <a:lnTo>
                    <a:pt x="1214" y="558"/>
                  </a:lnTo>
                  <a:lnTo>
                    <a:pt x="1214" y="560"/>
                  </a:lnTo>
                  <a:lnTo>
                    <a:pt x="1218" y="560"/>
                  </a:lnTo>
                  <a:lnTo>
                    <a:pt x="1218" y="561"/>
                  </a:lnTo>
                  <a:lnTo>
                    <a:pt x="1221" y="561"/>
                  </a:lnTo>
                  <a:lnTo>
                    <a:pt x="1221" y="563"/>
                  </a:lnTo>
                  <a:lnTo>
                    <a:pt x="1224" y="563"/>
                  </a:lnTo>
                  <a:lnTo>
                    <a:pt x="1224" y="565"/>
                  </a:lnTo>
                  <a:lnTo>
                    <a:pt x="1227" y="565"/>
                  </a:lnTo>
                  <a:lnTo>
                    <a:pt x="1227" y="567"/>
                  </a:lnTo>
                  <a:lnTo>
                    <a:pt x="1230" y="567"/>
                  </a:lnTo>
                  <a:lnTo>
                    <a:pt x="1230" y="568"/>
                  </a:lnTo>
                  <a:lnTo>
                    <a:pt x="1234" y="568"/>
                  </a:lnTo>
                  <a:lnTo>
                    <a:pt x="1234" y="570"/>
                  </a:lnTo>
                  <a:lnTo>
                    <a:pt x="1237" y="570"/>
                  </a:lnTo>
                  <a:lnTo>
                    <a:pt x="1237" y="572"/>
                  </a:lnTo>
                  <a:lnTo>
                    <a:pt x="1240" y="572"/>
                  </a:lnTo>
                  <a:lnTo>
                    <a:pt x="1240" y="575"/>
                  </a:lnTo>
                  <a:lnTo>
                    <a:pt x="1242" y="575"/>
                  </a:lnTo>
                  <a:lnTo>
                    <a:pt x="1242" y="576"/>
                  </a:lnTo>
                  <a:lnTo>
                    <a:pt x="1245" y="576"/>
                  </a:lnTo>
                  <a:lnTo>
                    <a:pt x="1245" y="578"/>
                  </a:lnTo>
                  <a:lnTo>
                    <a:pt x="1248" y="578"/>
                  </a:lnTo>
                  <a:lnTo>
                    <a:pt x="1248" y="580"/>
                  </a:lnTo>
                  <a:lnTo>
                    <a:pt x="1251" y="580"/>
                  </a:lnTo>
                  <a:lnTo>
                    <a:pt x="1251" y="582"/>
                  </a:lnTo>
                  <a:lnTo>
                    <a:pt x="1255" y="582"/>
                  </a:lnTo>
                  <a:lnTo>
                    <a:pt x="1255" y="583"/>
                  </a:lnTo>
                  <a:lnTo>
                    <a:pt x="1258" y="583"/>
                  </a:lnTo>
                  <a:lnTo>
                    <a:pt x="1258" y="585"/>
                  </a:lnTo>
                  <a:lnTo>
                    <a:pt x="1261" y="585"/>
                  </a:lnTo>
                  <a:lnTo>
                    <a:pt x="1261" y="587"/>
                  </a:lnTo>
                  <a:lnTo>
                    <a:pt x="1264" y="587"/>
                  </a:lnTo>
                  <a:lnTo>
                    <a:pt x="1264" y="589"/>
                  </a:lnTo>
                  <a:lnTo>
                    <a:pt x="1267" y="589"/>
                  </a:lnTo>
                  <a:lnTo>
                    <a:pt x="1267" y="590"/>
                  </a:lnTo>
                  <a:lnTo>
                    <a:pt x="1270" y="590"/>
                  </a:lnTo>
                  <a:lnTo>
                    <a:pt x="1270" y="592"/>
                  </a:lnTo>
                  <a:lnTo>
                    <a:pt x="1273" y="592"/>
                  </a:lnTo>
                  <a:lnTo>
                    <a:pt x="1273" y="594"/>
                  </a:lnTo>
                  <a:lnTo>
                    <a:pt x="1277" y="594"/>
                  </a:lnTo>
                  <a:lnTo>
                    <a:pt x="1277" y="596"/>
                  </a:lnTo>
                  <a:lnTo>
                    <a:pt x="1279" y="596"/>
                  </a:lnTo>
                  <a:lnTo>
                    <a:pt x="1279" y="597"/>
                  </a:lnTo>
                  <a:lnTo>
                    <a:pt x="1283" y="597"/>
                  </a:lnTo>
                  <a:lnTo>
                    <a:pt x="1283" y="599"/>
                  </a:lnTo>
                  <a:lnTo>
                    <a:pt x="1286" y="599"/>
                  </a:lnTo>
                  <a:lnTo>
                    <a:pt x="1286" y="601"/>
                  </a:lnTo>
                  <a:lnTo>
                    <a:pt x="1289" y="601"/>
                  </a:lnTo>
                  <a:lnTo>
                    <a:pt x="1289" y="603"/>
                  </a:lnTo>
                  <a:lnTo>
                    <a:pt x="1292" y="603"/>
                  </a:lnTo>
                  <a:lnTo>
                    <a:pt x="1292" y="604"/>
                  </a:lnTo>
                  <a:lnTo>
                    <a:pt x="1295" y="604"/>
                  </a:lnTo>
                  <a:lnTo>
                    <a:pt x="1295" y="610"/>
                  </a:lnTo>
                  <a:lnTo>
                    <a:pt x="1290" y="610"/>
                  </a:lnTo>
                  <a:lnTo>
                    <a:pt x="1290" y="613"/>
                  </a:lnTo>
                  <a:lnTo>
                    <a:pt x="1283" y="613"/>
                  </a:lnTo>
                  <a:lnTo>
                    <a:pt x="1283" y="612"/>
                  </a:lnTo>
                  <a:lnTo>
                    <a:pt x="1280" y="612"/>
                  </a:lnTo>
                  <a:lnTo>
                    <a:pt x="1280" y="610"/>
                  </a:lnTo>
                  <a:lnTo>
                    <a:pt x="1276" y="610"/>
                  </a:lnTo>
                  <a:lnTo>
                    <a:pt x="1276" y="608"/>
                  </a:lnTo>
                  <a:lnTo>
                    <a:pt x="1273" y="608"/>
                  </a:lnTo>
                  <a:lnTo>
                    <a:pt x="1273" y="606"/>
                  </a:lnTo>
                  <a:lnTo>
                    <a:pt x="1269" y="606"/>
                  </a:lnTo>
                  <a:lnTo>
                    <a:pt x="1269" y="605"/>
                  </a:lnTo>
                  <a:lnTo>
                    <a:pt x="1268" y="605"/>
                  </a:lnTo>
                  <a:lnTo>
                    <a:pt x="1268" y="603"/>
                  </a:lnTo>
                  <a:lnTo>
                    <a:pt x="1264" y="603"/>
                  </a:lnTo>
                  <a:lnTo>
                    <a:pt x="1264" y="601"/>
                  </a:lnTo>
                  <a:lnTo>
                    <a:pt x="1261" y="601"/>
                  </a:lnTo>
                  <a:lnTo>
                    <a:pt x="1261" y="599"/>
                  </a:lnTo>
                  <a:lnTo>
                    <a:pt x="1258" y="599"/>
                  </a:lnTo>
                  <a:lnTo>
                    <a:pt x="1258" y="598"/>
                  </a:lnTo>
                  <a:lnTo>
                    <a:pt x="1255" y="598"/>
                  </a:lnTo>
                  <a:lnTo>
                    <a:pt x="1255" y="596"/>
                  </a:lnTo>
                  <a:lnTo>
                    <a:pt x="1252" y="596"/>
                  </a:lnTo>
                  <a:lnTo>
                    <a:pt x="1252" y="594"/>
                  </a:lnTo>
                  <a:lnTo>
                    <a:pt x="1249" y="594"/>
                  </a:lnTo>
                  <a:lnTo>
                    <a:pt x="1249" y="592"/>
                  </a:lnTo>
                  <a:lnTo>
                    <a:pt x="1246" y="592"/>
                  </a:lnTo>
                  <a:lnTo>
                    <a:pt x="1246" y="591"/>
                  </a:lnTo>
                  <a:lnTo>
                    <a:pt x="1242" y="591"/>
                  </a:lnTo>
                  <a:lnTo>
                    <a:pt x="1242" y="589"/>
                  </a:lnTo>
                  <a:lnTo>
                    <a:pt x="1239" y="589"/>
                  </a:lnTo>
                  <a:lnTo>
                    <a:pt x="1239" y="587"/>
                  </a:lnTo>
                  <a:lnTo>
                    <a:pt x="1236" y="587"/>
                  </a:lnTo>
                  <a:lnTo>
                    <a:pt x="1236" y="585"/>
                  </a:lnTo>
                  <a:lnTo>
                    <a:pt x="1233" y="585"/>
                  </a:lnTo>
                  <a:lnTo>
                    <a:pt x="1233" y="584"/>
                  </a:lnTo>
                  <a:lnTo>
                    <a:pt x="1231" y="584"/>
                  </a:lnTo>
                  <a:lnTo>
                    <a:pt x="1231" y="582"/>
                  </a:lnTo>
                  <a:lnTo>
                    <a:pt x="1228" y="582"/>
                  </a:lnTo>
                  <a:lnTo>
                    <a:pt x="1228" y="580"/>
                  </a:lnTo>
                  <a:lnTo>
                    <a:pt x="1225" y="580"/>
                  </a:lnTo>
                  <a:lnTo>
                    <a:pt x="1225" y="578"/>
                  </a:lnTo>
                  <a:lnTo>
                    <a:pt x="1221" y="578"/>
                  </a:lnTo>
                  <a:lnTo>
                    <a:pt x="1221" y="577"/>
                  </a:lnTo>
                  <a:lnTo>
                    <a:pt x="1218" y="577"/>
                  </a:lnTo>
                  <a:lnTo>
                    <a:pt x="1218" y="575"/>
                  </a:lnTo>
                  <a:lnTo>
                    <a:pt x="1215" y="575"/>
                  </a:lnTo>
                  <a:lnTo>
                    <a:pt x="1215" y="572"/>
                  </a:lnTo>
                  <a:lnTo>
                    <a:pt x="1212" y="572"/>
                  </a:lnTo>
                  <a:lnTo>
                    <a:pt x="1212" y="570"/>
                  </a:lnTo>
                  <a:lnTo>
                    <a:pt x="1208" y="570"/>
                  </a:lnTo>
                  <a:lnTo>
                    <a:pt x="1208" y="569"/>
                  </a:lnTo>
                  <a:lnTo>
                    <a:pt x="1204" y="569"/>
                  </a:lnTo>
                  <a:lnTo>
                    <a:pt x="1204" y="567"/>
                  </a:lnTo>
                  <a:lnTo>
                    <a:pt x="1201" y="567"/>
                  </a:lnTo>
                  <a:lnTo>
                    <a:pt x="1201" y="565"/>
                  </a:lnTo>
                  <a:lnTo>
                    <a:pt x="1198" y="565"/>
                  </a:lnTo>
                  <a:lnTo>
                    <a:pt x="1198" y="563"/>
                  </a:lnTo>
                  <a:lnTo>
                    <a:pt x="1195" y="563"/>
                  </a:lnTo>
                  <a:lnTo>
                    <a:pt x="1195" y="562"/>
                  </a:lnTo>
                  <a:lnTo>
                    <a:pt x="1191" y="562"/>
                  </a:lnTo>
                  <a:lnTo>
                    <a:pt x="1191" y="560"/>
                  </a:lnTo>
                  <a:lnTo>
                    <a:pt x="1188" y="560"/>
                  </a:lnTo>
                  <a:lnTo>
                    <a:pt x="1188" y="558"/>
                  </a:lnTo>
                  <a:lnTo>
                    <a:pt x="1185" y="558"/>
                  </a:lnTo>
                  <a:lnTo>
                    <a:pt x="1185" y="556"/>
                  </a:lnTo>
                  <a:lnTo>
                    <a:pt x="1184" y="556"/>
                  </a:lnTo>
                  <a:lnTo>
                    <a:pt x="1184" y="555"/>
                  </a:lnTo>
                  <a:lnTo>
                    <a:pt x="1180" y="555"/>
                  </a:lnTo>
                  <a:lnTo>
                    <a:pt x="1180" y="553"/>
                  </a:lnTo>
                  <a:lnTo>
                    <a:pt x="1176" y="553"/>
                  </a:lnTo>
                  <a:lnTo>
                    <a:pt x="1176" y="551"/>
                  </a:lnTo>
                  <a:lnTo>
                    <a:pt x="1172" y="551"/>
                  </a:lnTo>
                  <a:lnTo>
                    <a:pt x="1172" y="550"/>
                  </a:lnTo>
                  <a:lnTo>
                    <a:pt x="1169" y="550"/>
                  </a:lnTo>
                  <a:lnTo>
                    <a:pt x="1169" y="548"/>
                  </a:lnTo>
                  <a:lnTo>
                    <a:pt x="1166" y="548"/>
                  </a:lnTo>
                  <a:lnTo>
                    <a:pt x="1166" y="546"/>
                  </a:lnTo>
                  <a:lnTo>
                    <a:pt x="1164" y="546"/>
                  </a:lnTo>
                  <a:lnTo>
                    <a:pt x="1164" y="544"/>
                  </a:lnTo>
                  <a:lnTo>
                    <a:pt x="1159" y="544"/>
                  </a:lnTo>
                  <a:lnTo>
                    <a:pt x="1159" y="542"/>
                  </a:lnTo>
                  <a:lnTo>
                    <a:pt x="1158" y="542"/>
                  </a:lnTo>
                  <a:lnTo>
                    <a:pt x="1158" y="541"/>
                  </a:lnTo>
                  <a:lnTo>
                    <a:pt x="1155" y="541"/>
                  </a:lnTo>
                  <a:lnTo>
                    <a:pt x="1155" y="539"/>
                  </a:lnTo>
                  <a:lnTo>
                    <a:pt x="1152" y="539"/>
                  </a:lnTo>
                  <a:lnTo>
                    <a:pt x="1152" y="538"/>
                  </a:lnTo>
                  <a:lnTo>
                    <a:pt x="1148" y="538"/>
                  </a:lnTo>
                  <a:lnTo>
                    <a:pt x="1148" y="536"/>
                  </a:lnTo>
                  <a:lnTo>
                    <a:pt x="1145" y="536"/>
                  </a:lnTo>
                  <a:lnTo>
                    <a:pt x="1145" y="534"/>
                  </a:lnTo>
                  <a:lnTo>
                    <a:pt x="1141" y="534"/>
                  </a:lnTo>
                  <a:lnTo>
                    <a:pt x="1141" y="532"/>
                  </a:lnTo>
                  <a:lnTo>
                    <a:pt x="1138" y="532"/>
                  </a:lnTo>
                  <a:lnTo>
                    <a:pt x="1138" y="530"/>
                  </a:lnTo>
                  <a:lnTo>
                    <a:pt x="1135" y="530"/>
                  </a:lnTo>
                  <a:lnTo>
                    <a:pt x="1135" y="529"/>
                  </a:lnTo>
                  <a:lnTo>
                    <a:pt x="1131" y="529"/>
                  </a:lnTo>
                  <a:lnTo>
                    <a:pt x="1131" y="527"/>
                  </a:lnTo>
                  <a:lnTo>
                    <a:pt x="1128" y="527"/>
                  </a:lnTo>
                  <a:lnTo>
                    <a:pt x="1128" y="525"/>
                  </a:lnTo>
                  <a:lnTo>
                    <a:pt x="1127" y="525"/>
                  </a:lnTo>
                  <a:lnTo>
                    <a:pt x="1127" y="523"/>
                  </a:lnTo>
                  <a:lnTo>
                    <a:pt x="1123" y="523"/>
                  </a:lnTo>
                  <a:lnTo>
                    <a:pt x="1123" y="522"/>
                  </a:lnTo>
                  <a:lnTo>
                    <a:pt x="1119" y="522"/>
                  </a:lnTo>
                  <a:lnTo>
                    <a:pt x="1119" y="520"/>
                  </a:lnTo>
                  <a:lnTo>
                    <a:pt x="1116" y="520"/>
                  </a:lnTo>
                  <a:lnTo>
                    <a:pt x="1116" y="518"/>
                  </a:lnTo>
                  <a:lnTo>
                    <a:pt x="1114" y="518"/>
                  </a:lnTo>
                  <a:lnTo>
                    <a:pt x="1114" y="517"/>
                  </a:lnTo>
                  <a:lnTo>
                    <a:pt x="1109" y="517"/>
                  </a:lnTo>
                  <a:lnTo>
                    <a:pt x="1109" y="514"/>
                  </a:lnTo>
                  <a:lnTo>
                    <a:pt x="1106" y="514"/>
                  </a:lnTo>
                  <a:lnTo>
                    <a:pt x="1106" y="513"/>
                  </a:lnTo>
                  <a:lnTo>
                    <a:pt x="1104" y="513"/>
                  </a:lnTo>
                  <a:lnTo>
                    <a:pt x="1104" y="511"/>
                  </a:lnTo>
                  <a:lnTo>
                    <a:pt x="1101" y="511"/>
                  </a:lnTo>
                  <a:lnTo>
                    <a:pt x="1101" y="510"/>
                  </a:lnTo>
                  <a:lnTo>
                    <a:pt x="1096" y="510"/>
                  </a:lnTo>
                  <a:lnTo>
                    <a:pt x="1096" y="507"/>
                  </a:lnTo>
                  <a:lnTo>
                    <a:pt x="1093" y="507"/>
                  </a:lnTo>
                  <a:lnTo>
                    <a:pt x="1093" y="505"/>
                  </a:lnTo>
                  <a:lnTo>
                    <a:pt x="1091" y="505"/>
                  </a:lnTo>
                  <a:lnTo>
                    <a:pt x="1091" y="503"/>
                  </a:lnTo>
                  <a:lnTo>
                    <a:pt x="1088" y="503"/>
                  </a:lnTo>
                  <a:lnTo>
                    <a:pt x="1088" y="501"/>
                  </a:lnTo>
                  <a:lnTo>
                    <a:pt x="1085" y="501"/>
                  </a:lnTo>
                  <a:lnTo>
                    <a:pt x="1085" y="500"/>
                  </a:lnTo>
                  <a:lnTo>
                    <a:pt x="1082" y="500"/>
                  </a:lnTo>
                  <a:lnTo>
                    <a:pt x="1082" y="498"/>
                  </a:lnTo>
                  <a:lnTo>
                    <a:pt x="1079" y="498"/>
                  </a:lnTo>
                  <a:lnTo>
                    <a:pt x="1079" y="496"/>
                  </a:lnTo>
                  <a:lnTo>
                    <a:pt x="1074" y="496"/>
                  </a:lnTo>
                  <a:lnTo>
                    <a:pt x="1074" y="495"/>
                  </a:lnTo>
                  <a:lnTo>
                    <a:pt x="1071" y="495"/>
                  </a:lnTo>
                  <a:lnTo>
                    <a:pt x="1071" y="493"/>
                  </a:lnTo>
                  <a:lnTo>
                    <a:pt x="1068" y="493"/>
                  </a:lnTo>
                  <a:lnTo>
                    <a:pt x="1068" y="491"/>
                  </a:lnTo>
                  <a:lnTo>
                    <a:pt x="1065" y="491"/>
                  </a:lnTo>
                  <a:lnTo>
                    <a:pt x="1065" y="489"/>
                  </a:lnTo>
                  <a:lnTo>
                    <a:pt x="1060" y="489"/>
                  </a:lnTo>
                  <a:lnTo>
                    <a:pt x="1060" y="488"/>
                  </a:lnTo>
                  <a:lnTo>
                    <a:pt x="1058" y="488"/>
                  </a:lnTo>
                  <a:lnTo>
                    <a:pt x="1058" y="486"/>
                  </a:lnTo>
                  <a:lnTo>
                    <a:pt x="1055" y="486"/>
                  </a:lnTo>
                  <a:lnTo>
                    <a:pt x="1055" y="484"/>
                  </a:lnTo>
                  <a:lnTo>
                    <a:pt x="1052" y="484"/>
                  </a:lnTo>
                  <a:lnTo>
                    <a:pt x="1052" y="482"/>
                  </a:lnTo>
                  <a:lnTo>
                    <a:pt x="1049" y="482"/>
                  </a:lnTo>
                  <a:lnTo>
                    <a:pt x="1049" y="481"/>
                  </a:lnTo>
                  <a:lnTo>
                    <a:pt x="1045" y="481"/>
                  </a:lnTo>
                  <a:lnTo>
                    <a:pt x="1045" y="479"/>
                  </a:lnTo>
                  <a:lnTo>
                    <a:pt x="1042" y="479"/>
                  </a:lnTo>
                  <a:lnTo>
                    <a:pt x="1042" y="477"/>
                  </a:lnTo>
                  <a:lnTo>
                    <a:pt x="1039" y="477"/>
                  </a:lnTo>
                  <a:lnTo>
                    <a:pt x="1039" y="476"/>
                  </a:lnTo>
                  <a:lnTo>
                    <a:pt x="1036" y="476"/>
                  </a:lnTo>
                  <a:lnTo>
                    <a:pt x="1036" y="474"/>
                  </a:lnTo>
                  <a:lnTo>
                    <a:pt x="1033" y="474"/>
                  </a:lnTo>
                  <a:lnTo>
                    <a:pt x="1033" y="472"/>
                  </a:lnTo>
                  <a:lnTo>
                    <a:pt x="1029" y="472"/>
                  </a:lnTo>
                  <a:lnTo>
                    <a:pt x="1029" y="470"/>
                  </a:lnTo>
                  <a:lnTo>
                    <a:pt x="1026" y="470"/>
                  </a:lnTo>
                  <a:lnTo>
                    <a:pt x="1026" y="468"/>
                  </a:lnTo>
                  <a:lnTo>
                    <a:pt x="1023" y="468"/>
                  </a:lnTo>
                  <a:lnTo>
                    <a:pt x="1023" y="467"/>
                  </a:lnTo>
                  <a:lnTo>
                    <a:pt x="1020" y="467"/>
                  </a:lnTo>
                  <a:lnTo>
                    <a:pt x="1020" y="465"/>
                  </a:lnTo>
                  <a:lnTo>
                    <a:pt x="1017" y="465"/>
                  </a:lnTo>
                  <a:lnTo>
                    <a:pt x="1017" y="463"/>
                  </a:lnTo>
                  <a:lnTo>
                    <a:pt x="1014" y="463"/>
                  </a:lnTo>
                  <a:lnTo>
                    <a:pt x="1014" y="461"/>
                  </a:lnTo>
                  <a:lnTo>
                    <a:pt x="1012" y="461"/>
                  </a:lnTo>
                  <a:lnTo>
                    <a:pt x="1012" y="460"/>
                  </a:lnTo>
                  <a:lnTo>
                    <a:pt x="1008" y="460"/>
                  </a:lnTo>
                  <a:lnTo>
                    <a:pt x="1008" y="458"/>
                  </a:lnTo>
                  <a:lnTo>
                    <a:pt x="1004" y="458"/>
                  </a:lnTo>
                  <a:lnTo>
                    <a:pt x="1004" y="456"/>
                  </a:lnTo>
                  <a:lnTo>
                    <a:pt x="1000" y="456"/>
                  </a:lnTo>
                  <a:lnTo>
                    <a:pt x="1000" y="455"/>
                  </a:lnTo>
                  <a:lnTo>
                    <a:pt x="996" y="455"/>
                  </a:lnTo>
                  <a:lnTo>
                    <a:pt x="996" y="453"/>
                  </a:lnTo>
                  <a:lnTo>
                    <a:pt x="995" y="453"/>
                  </a:lnTo>
                  <a:lnTo>
                    <a:pt x="995" y="451"/>
                  </a:lnTo>
                  <a:lnTo>
                    <a:pt x="992" y="451"/>
                  </a:lnTo>
                  <a:lnTo>
                    <a:pt x="992" y="449"/>
                  </a:lnTo>
                  <a:lnTo>
                    <a:pt x="989" y="449"/>
                  </a:lnTo>
                  <a:lnTo>
                    <a:pt x="989" y="448"/>
                  </a:lnTo>
                  <a:lnTo>
                    <a:pt x="984" y="448"/>
                  </a:lnTo>
                  <a:lnTo>
                    <a:pt x="984" y="446"/>
                  </a:lnTo>
                  <a:lnTo>
                    <a:pt x="982" y="446"/>
                  </a:lnTo>
                  <a:lnTo>
                    <a:pt x="982" y="443"/>
                  </a:lnTo>
                  <a:lnTo>
                    <a:pt x="979" y="443"/>
                  </a:lnTo>
                  <a:lnTo>
                    <a:pt x="979" y="441"/>
                  </a:lnTo>
                  <a:lnTo>
                    <a:pt x="976" y="441"/>
                  </a:lnTo>
                  <a:lnTo>
                    <a:pt x="976" y="439"/>
                  </a:lnTo>
                  <a:lnTo>
                    <a:pt x="972" y="439"/>
                  </a:lnTo>
                  <a:lnTo>
                    <a:pt x="972" y="438"/>
                  </a:lnTo>
                  <a:lnTo>
                    <a:pt x="969" y="438"/>
                  </a:lnTo>
                  <a:lnTo>
                    <a:pt x="969" y="436"/>
                  </a:lnTo>
                  <a:lnTo>
                    <a:pt x="964" y="436"/>
                  </a:lnTo>
                  <a:lnTo>
                    <a:pt x="964" y="435"/>
                  </a:lnTo>
                  <a:lnTo>
                    <a:pt x="963" y="435"/>
                  </a:lnTo>
                  <a:lnTo>
                    <a:pt x="963" y="433"/>
                  </a:lnTo>
                  <a:lnTo>
                    <a:pt x="960" y="433"/>
                  </a:lnTo>
                  <a:lnTo>
                    <a:pt x="960" y="431"/>
                  </a:lnTo>
                  <a:lnTo>
                    <a:pt x="957" y="431"/>
                  </a:lnTo>
                  <a:lnTo>
                    <a:pt x="957" y="429"/>
                  </a:lnTo>
                  <a:lnTo>
                    <a:pt x="953" y="429"/>
                  </a:lnTo>
                  <a:lnTo>
                    <a:pt x="953" y="427"/>
                  </a:lnTo>
                  <a:lnTo>
                    <a:pt x="950" y="427"/>
                  </a:lnTo>
                  <a:lnTo>
                    <a:pt x="950" y="426"/>
                  </a:lnTo>
                  <a:lnTo>
                    <a:pt x="947" y="426"/>
                  </a:lnTo>
                  <a:lnTo>
                    <a:pt x="947" y="424"/>
                  </a:lnTo>
                  <a:lnTo>
                    <a:pt x="944" y="424"/>
                  </a:lnTo>
                  <a:lnTo>
                    <a:pt x="944" y="422"/>
                  </a:lnTo>
                  <a:lnTo>
                    <a:pt x="940" y="422"/>
                  </a:lnTo>
                  <a:lnTo>
                    <a:pt x="940" y="421"/>
                  </a:lnTo>
                  <a:lnTo>
                    <a:pt x="936" y="421"/>
                  </a:lnTo>
                  <a:lnTo>
                    <a:pt x="936" y="419"/>
                  </a:lnTo>
                  <a:lnTo>
                    <a:pt x="933" y="419"/>
                  </a:lnTo>
                  <a:lnTo>
                    <a:pt x="933" y="417"/>
                  </a:lnTo>
                  <a:lnTo>
                    <a:pt x="930" y="417"/>
                  </a:lnTo>
                  <a:lnTo>
                    <a:pt x="930" y="415"/>
                  </a:lnTo>
                  <a:lnTo>
                    <a:pt x="927" y="415"/>
                  </a:lnTo>
                  <a:lnTo>
                    <a:pt x="927" y="413"/>
                  </a:lnTo>
                  <a:lnTo>
                    <a:pt x="924" y="413"/>
                  </a:lnTo>
                  <a:lnTo>
                    <a:pt x="924" y="412"/>
                  </a:lnTo>
                  <a:lnTo>
                    <a:pt x="920" y="412"/>
                  </a:lnTo>
                  <a:lnTo>
                    <a:pt x="920" y="410"/>
                  </a:lnTo>
                  <a:lnTo>
                    <a:pt x="917" y="410"/>
                  </a:lnTo>
                  <a:lnTo>
                    <a:pt x="917" y="408"/>
                  </a:lnTo>
                  <a:lnTo>
                    <a:pt x="914" y="408"/>
                  </a:lnTo>
                  <a:lnTo>
                    <a:pt x="914" y="407"/>
                  </a:lnTo>
                  <a:lnTo>
                    <a:pt x="911" y="407"/>
                  </a:lnTo>
                  <a:lnTo>
                    <a:pt x="911" y="405"/>
                  </a:lnTo>
                  <a:lnTo>
                    <a:pt x="907" y="405"/>
                  </a:lnTo>
                  <a:lnTo>
                    <a:pt x="907" y="403"/>
                  </a:lnTo>
                  <a:lnTo>
                    <a:pt x="904" y="403"/>
                  </a:lnTo>
                  <a:lnTo>
                    <a:pt x="904" y="401"/>
                  </a:lnTo>
                  <a:lnTo>
                    <a:pt x="901" y="401"/>
                  </a:lnTo>
                  <a:lnTo>
                    <a:pt x="901" y="400"/>
                  </a:lnTo>
                  <a:lnTo>
                    <a:pt x="898" y="400"/>
                  </a:lnTo>
                  <a:lnTo>
                    <a:pt x="898" y="398"/>
                  </a:lnTo>
                  <a:lnTo>
                    <a:pt x="895" y="398"/>
                  </a:lnTo>
                  <a:lnTo>
                    <a:pt x="895" y="396"/>
                  </a:lnTo>
                  <a:lnTo>
                    <a:pt x="892" y="396"/>
                  </a:lnTo>
                  <a:lnTo>
                    <a:pt x="892" y="394"/>
                  </a:lnTo>
                  <a:lnTo>
                    <a:pt x="888" y="394"/>
                  </a:lnTo>
                  <a:lnTo>
                    <a:pt x="888" y="393"/>
                  </a:lnTo>
                  <a:lnTo>
                    <a:pt x="885" y="393"/>
                  </a:lnTo>
                  <a:lnTo>
                    <a:pt x="885" y="391"/>
                  </a:lnTo>
                  <a:lnTo>
                    <a:pt x="882" y="391"/>
                  </a:lnTo>
                  <a:lnTo>
                    <a:pt x="882" y="389"/>
                  </a:lnTo>
                  <a:lnTo>
                    <a:pt x="879" y="389"/>
                  </a:lnTo>
                  <a:lnTo>
                    <a:pt x="879" y="387"/>
                  </a:lnTo>
                  <a:lnTo>
                    <a:pt x="875" y="387"/>
                  </a:lnTo>
                  <a:lnTo>
                    <a:pt x="875" y="385"/>
                  </a:lnTo>
                  <a:lnTo>
                    <a:pt x="871" y="385"/>
                  </a:lnTo>
                  <a:lnTo>
                    <a:pt x="871" y="384"/>
                  </a:lnTo>
                  <a:lnTo>
                    <a:pt x="868" y="384"/>
                  </a:lnTo>
                  <a:lnTo>
                    <a:pt x="868" y="382"/>
                  </a:lnTo>
                  <a:lnTo>
                    <a:pt x="865" y="382"/>
                  </a:lnTo>
                  <a:lnTo>
                    <a:pt x="865" y="381"/>
                  </a:lnTo>
                  <a:lnTo>
                    <a:pt x="862" y="381"/>
                  </a:lnTo>
                  <a:lnTo>
                    <a:pt x="862" y="378"/>
                  </a:lnTo>
                  <a:lnTo>
                    <a:pt x="858" y="378"/>
                  </a:lnTo>
                  <a:lnTo>
                    <a:pt x="858" y="376"/>
                  </a:lnTo>
                  <a:lnTo>
                    <a:pt x="857" y="376"/>
                  </a:lnTo>
                  <a:lnTo>
                    <a:pt x="857" y="374"/>
                  </a:lnTo>
                  <a:lnTo>
                    <a:pt x="852" y="374"/>
                  </a:lnTo>
                  <a:lnTo>
                    <a:pt x="852" y="372"/>
                  </a:lnTo>
                  <a:lnTo>
                    <a:pt x="849" y="372"/>
                  </a:lnTo>
                  <a:lnTo>
                    <a:pt x="849" y="371"/>
                  </a:lnTo>
                  <a:lnTo>
                    <a:pt x="847" y="371"/>
                  </a:lnTo>
                  <a:lnTo>
                    <a:pt x="847" y="369"/>
                  </a:lnTo>
                  <a:lnTo>
                    <a:pt x="844" y="369"/>
                  </a:lnTo>
                  <a:lnTo>
                    <a:pt x="844" y="367"/>
                  </a:lnTo>
                  <a:lnTo>
                    <a:pt x="841" y="367"/>
                  </a:lnTo>
                  <a:lnTo>
                    <a:pt x="841" y="365"/>
                  </a:lnTo>
                  <a:lnTo>
                    <a:pt x="836" y="365"/>
                  </a:lnTo>
                  <a:lnTo>
                    <a:pt x="836" y="364"/>
                  </a:lnTo>
                  <a:lnTo>
                    <a:pt x="834" y="364"/>
                  </a:lnTo>
                  <a:lnTo>
                    <a:pt x="834" y="362"/>
                  </a:lnTo>
                  <a:lnTo>
                    <a:pt x="831" y="362"/>
                  </a:lnTo>
                  <a:lnTo>
                    <a:pt x="831" y="360"/>
                  </a:lnTo>
                  <a:lnTo>
                    <a:pt x="828" y="360"/>
                  </a:lnTo>
                  <a:lnTo>
                    <a:pt x="828" y="359"/>
                  </a:lnTo>
                  <a:lnTo>
                    <a:pt x="825" y="359"/>
                  </a:lnTo>
                  <a:lnTo>
                    <a:pt x="825" y="357"/>
                  </a:lnTo>
                  <a:lnTo>
                    <a:pt x="822" y="357"/>
                  </a:lnTo>
                  <a:lnTo>
                    <a:pt x="822" y="355"/>
                  </a:lnTo>
                  <a:lnTo>
                    <a:pt x="819" y="355"/>
                  </a:lnTo>
                  <a:lnTo>
                    <a:pt x="819" y="353"/>
                  </a:lnTo>
                  <a:lnTo>
                    <a:pt x="815" y="353"/>
                  </a:lnTo>
                  <a:lnTo>
                    <a:pt x="815" y="352"/>
                  </a:lnTo>
                  <a:lnTo>
                    <a:pt x="812" y="352"/>
                  </a:lnTo>
                  <a:lnTo>
                    <a:pt x="812" y="350"/>
                  </a:lnTo>
                  <a:lnTo>
                    <a:pt x="808" y="350"/>
                  </a:lnTo>
                  <a:lnTo>
                    <a:pt x="808" y="348"/>
                  </a:lnTo>
                  <a:lnTo>
                    <a:pt x="805" y="348"/>
                  </a:lnTo>
                  <a:lnTo>
                    <a:pt x="805" y="347"/>
                  </a:lnTo>
                  <a:lnTo>
                    <a:pt x="801" y="347"/>
                  </a:lnTo>
                  <a:lnTo>
                    <a:pt x="801" y="344"/>
                  </a:lnTo>
                  <a:lnTo>
                    <a:pt x="798" y="344"/>
                  </a:lnTo>
                  <a:lnTo>
                    <a:pt x="798" y="343"/>
                  </a:lnTo>
                  <a:lnTo>
                    <a:pt x="795" y="343"/>
                  </a:lnTo>
                  <a:lnTo>
                    <a:pt x="795" y="341"/>
                  </a:lnTo>
                  <a:lnTo>
                    <a:pt x="792" y="341"/>
                  </a:lnTo>
                  <a:lnTo>
                    <a:pt x="792" y="339"/>
                  </a:lnTo>
                  <a:lnTo>
                    <a:pt x="789" y="339"/>
                  </a:lnTo>
                  <a:lnTo>
                    <a:pt x="789" y="338"/>
                  </a:lnTo>
                  <a:lnTo>
                    <a:pt x="786" y="338"/>
                  </a:lnTo>
                  <a:lnTo>
                    <a:pt x="786" y="336"/>
                  </a:lnTo>
                  <a:lnTo>
                    <a:pt x="782" y="336"/>
                  </a:lnTo>
                  <a:lnTo>
                    <a:pt x="782" y="334"/>
                  </a:lnTo>
                  <a:lnTo>
                    <a:pt x="779" y="334"/>
                  </a:lnTo>
                  <a:lnTo>
                    <a:pt x="779" y="332"/>
                  </a:lnTo>
                  <a:lnTo>
                    <a:pt x="776" y="332"/>
                  </a:lnTo>
                  <a:lnTo>
                    <a:pt x="776" y="331"/>
                  </a:lnTo>
                  <a:lnTo>
                    <a:pt x="772" y="331"/>
                  </a:lnTo>
                  <a:lnTo>
                    <a:pt x="772" y="329"/>
                  </a:lnTo>
                  <a:lnTo>
                    <a:pt x="769" y="329"/>
                  </a:lnTo>
                  <a:lnTo>
                    <a:pt x="769" y="327"/>
                  </a:lnTo>
                  <a:lnTo>
                    <a:pt x="766" y="327"/>
                  </a:lnTo>
                  <a:lnTo>
                    <a:pt x="766" y="325"/>
                  </a:lnTo>
                  <a:lnTo>
                    <a:pt x="763" y="325"/>
                  </a:lnTo>
                  <a:lnTo>
                    <a:pt x="763" y="324"/>
                  </a:lnTo>
                  <a:lnTo>
                    <a:pt x="760" y="324"/>
                  </a:lnTo>
                  <a:lnTo>
                    <a:pt x="760" y="322"/>
                  </a:lnTo>
                  <a:lnTo>
                    <a:pt x="757" y="322"/>
                  </a:lnTo>
                  <a:lnTo>
                    <a:pt x="757" y="320"/>
                  </a:lnTo>
                  <a:lnTo>
                    <a:pt x="753" y="320"/>
                  </a:lnTo>
                  <a:lnTo>
                    <a:pt x="753" y="319"/>
                  </a:lnTo>
                  <a:lnTo>
                    <a:pt x="750" y="319"/>
                  </a:lnTo>
                  <a:lnTo>
                    <a:pt x="750" y="317"/>
                  </a:lnTo>
                  <a:lnTo>
                    <a:pt x="747" y="317"/>
                  </a:lnTo>
                  <a:lnTo>
                    <a:pt x="747" y="315"/>
                  </a:lnTo>
                  <a:lnTo>
                    <a:pt x="744" y="315"/>
                  </a:lnTo>
                  <a:lnTo>
                    <a:pt x="744" y="312"/>
                  </a:lnTo>
                  <a:lnTo>
                    <a:pt x="740" y="312"/>
                  </a:lnTo>
                  <a:lnTo>
                    <a:pt x="740" y="310"/>
                  </a:lnTo>
                  <a:lnTo>
                    <a:pt x="736" y="310"/>
                  </a:lnTo>
                  <a:lnTo>
                    <a:pt x="736" y="309"/>
                  </a:lnTo>
                  <a:lnTo>
                    <a:pt x="733" y="309"/>
                  </a:lnTo>
                  <a:lnTo>
                    <a:pt x="733" y="307"/>
                  </a:lnTo>
                  <a:lnTo>
                    <a:pt x="730" y="307"/>
                  </a:lnTo>
                  <a:lnTo>
                    <a:pt x="730" y="306"/>
                  </a:lnTo>
                  <a:lnTo>
                    <a:pt x="727" y="306"/>
                  </a:lnTo>
                  <a:lnTo>
                    <a:pt x="727" y="304"/>
                  </a:lnTo>
                  <a:lnTo>
                    <a:pt x="724" y="304"/>
                  </a:lnTo>
                  <a:lnTo>
                    <a:pt x="724" y="302"/>
                  </a:lnTo>
                  <a:lnTo>
                    <a:pt x="721" y="302"/>
                  </a:lnTo>
                  <a:lnTo>
                    <a:pt x="721" y="300"/>
                  </a:lnTo>
                  <a:lnTo>
                    <a:pt x="717" y="300"/>
                  </a:lnTo>
                  <a:lnTo>
                    <a:pt x="717" y="298"/>
                  </a:lnTo>
                  <a:lnTo>
                    <a:pt x="714" y="298"/>
                  </a:lnTo>
                  <a:lnTo>
                    <a:pt x="714" y="296"/>
                  </a:lnTo>
                  <a:lnTo>
                    <a:pt x="711" y="296"/>
                  </a:lnTo>
                  <a:lnTo>
                    <a:pt x="711" y="295"/>
                  </a:lnTo>
                  <a:lnTo>
                    <a:pt x="708" y="295"/>
                  </a:lnTo>
                  <a:lnTo>
                    <a:pt x="708" y="293"/>
                  </a:lnTo>
                  <a:lnTo>
                    <a:pt x="704" y="293"/>
                  </a:lnTo>
                  <a:lnTo>
                    <a:pt x="704" y="291"/>
                  </a:lnTo>
                  <a:lnTo>
                    <a:pt x="701" y="291"/>
                  </a:lnTo>
                  <a:lnTo>
                    <a:pt x="701" y="290"/>
                  </a:lnTo>
                  <a:lnTo>
                    <a:pt x="698" y="290"/>
                  </a:lnTo>
                  <a:lnTo>
                    <a:pt x="698" y="288"/>
                  </a:lnTo>
                  <a:lnTo>
                    <a:pt x="695" y="288"/>
                  </a:lnTo>
                  <a:lnTo>
                    <a:pt x="695" y="286"/>
                  </a:lnTo>
                  <a:lnTo>
                    <a:pt x="692" y="286"/>
                  </a:lnTo>
                  <a:lnTo>
                    <a:pt x="692" y="284"/>
                  </a:lnTo>
                  <a:lnTo>
                    <a:pt x="689" y="284"/>
                  </a:lnTo>
                  <a:lnTo>
                    <a:pt x="689" y="283"/>
                  </a:lnTo>
                  <a:lnTo>
                    <a:pt x="685" y="283"/>
                  </a:lnTo>
                  <a:lnTo>
                    <a:pt x="685" y="281"/>
                  </a:lnTo>
                  <a:lnTo>
                    <a:pt x="682" y="281"/>
                  </a:lnTo>
                  <a:lnTo>
                    <a:pt x="682" y="279"/>
                  </a:lnTo>
                  <a:lnTo>
                    <a:pt x="679" y="279"/>
                  </a:lnTo>
                  <a:lnTo>
                    <a:pt x="679" y="278"/>
                  </a:lnTo>
                  <a:lnTo>
                    <a:pt x="674" y="278"/>
                  </a:lnTo>
                  <a:lnTo>
                    <a:pt x="674" y="276"/>
                  </a:lnTo>
                  <a:lnTo>
                    <a:pt x="671" y="276"/>
                  </a:lnTo>
                  <a:lnTo>
                    <a:pt x="671" y="274"/>
                  </a:lnTo>
                  <a:lnTo>
                    <a:pt x="668" y="274"/>
                  </a:lnTo>
                  <a:lnTo>
                    <a:pt x="668" y="272"/>
                  </a:lnTo>
                  <a:lnTo>
                    <a:pt x="665" y="272"/>
                  </a:lnTo>
                  <a:lnTo>
                    <a:pt x="665" y="270"/>
                  </a:lnTo>
                  <a:lnTo>
                    <a:pt x="662" y="270"/>
                  </a:lnTo>
                  <a:lnTo>
                    <a:pt x="662" y="269"/>
                  </a:lnTo>
                  <a:lnTo>
                    <a:pt x="659" y="269"/>
                  </a:lnTo>
                  <a:lnTo>
                    <a:pt x="659" y="267"/>
                  </a:lnTo>
                  <a:lnTo>
                    <a:pt x="655" y="267"/>
                  </a:lnTo>
                  <a:lnTo>
                    <a:pt x="655" y="265"/>
                  </a:lnTo>
                  <a:lnTo>
                    <a:pt x="652" y="265"/>
                  </a:lnTo>
                  <a:lnTo>
                    <a:pt x="652" y="264"/>
                  </a:lnTo>
                  <a:lnTo>
                    <a:pt x="649" y="264"/>
                  </a:lnTo>
                  <a:lnTo>
                    <a:pt x="649" y="262"/>
                  </a:lnTo>
                  <a:lnTo>
                    <a:pt x="646" y="262"/>
                  </a:lnTo>
                  <a:lnTo>
                    <a:pt x="646" y="260"/>
                  </a:lnTo>
                  <a:lnTo>
                    <a:pt x="641" y="260"/>
                  </a:lnTo>
                  <a:lnTo>
                    <a:pt x="641" y="258"/>
                  </a:lnTo>
                  <a:lnTo>
                    <a:pt x="640" y="258"/>
                  </a:lnTo>
                  <a:lnTo>
                    <a:pt x="640" y="256"/>
                  </a:lnTo>
                  <a:lnTo>
                    <a:pt x="636" y="256"/>
                  </a:lnTo>
                  <a:lnTo>
                    <a:pt x="636" y="255"/>
                  </a:lnTo>
                  <a:lnTo>
                    <a:pt x="633" y="255"/>
                  </a:lnTo>
                  <a:lnTo>
                    <a:pt x="633" y="253"/>
                  </a:lnTo>
                  <a:lnTo>
                    <a:pt x="630" y="253"/>
                  </a:lnTo>
                  <a:lnTo>
                    <a:pt x="630" y="251"/>
                  </a:lnTo>
                  <a:lnTo>
                    <a:pt x="627" y="251"/>
                  </a:lnTo>
                  <a:lnTo>
                    <a:pt x="627" y="248"/>
                  </a:lnTo>
                  <a:lnTo>
                    <a:pt x="624" y="248"/>
                  </a:lnTo>
                  <a:lnTo>
                    <a:pt x="624" y="247"/>
                  </a:lnTo>
                  <a:lnTo>
                    <a:pt x="620" y="247"/>
                  </a:lnTo>
                  <a:lnTo>
                    <a:pt x="620" y="245"/>
                  </a:lnTo>
                  <a:lnTo>
                    <a:pt x="617" y="245"/>
                  </a:lnTo>
                  <a:lnTo>
                    <a:pt x="617" y="243"/>
                  </a:lnTo>
                  <a:lnTo>
                    <a:pt x="612" y="243"/>
                  </a:lnTo>
                  <a:lnTo>
                    <a:pt x="612" y="242"/>
                  </a:lnTo>
                  <a:lnTo>
                    <a:pt x="609" y="242"/>
                  </a:lnTo>
                  <a:lnTo>
                    <a:pt x="609" y="240"/>
                  </a:lnTo>
                  <a:lnTo>
                    <a:pt x="606" y="240"/>
                  </a:lnTo>
                  <a:lnTo>
                    <a:pt x="606" y="238"/>
                  </a:lnTo>
                  <a:lnTo>
                    <a:pt x="602" y="238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8" y="235"/>
                  </a:lnTo>
                  <a:lnTo>
                    <a:pt x="595" y="235"/>
                  </a:lnTo>
                  <a:lnTo>
                    <a:pt x="595" y="233"/>
                  </a:lnTo>
                  <a:lnTo>
                    <a:pt x="592" y="233"/>
                  </a:lnTo>
                  <a:lnTo>
                    <a:pt x="592" y="231"/>
                  </a:lnTo>
                  <a:lnTo>
                    <a:pt x="589" y="231"/>
                  </a:lnTo>
                  <a:lnTo>
                    <a:pt x="589" y="230"/>
                  </a:lnTo>
                  <a:lnTo>
                    <a:pt x="586" y="230"/>
                  </a:lnTo>
                  <a:lnTo>
                    <a:pt x="586" y="227"/>
                  </a:lnTo>
                  <a:lnTo>
                    <a:pt x="583" y="227"/>
                  </a:lnTo>
                  <a:lnTo>
                    <a:pt x="583" y="226"/>
                  </a:lnTo>
                  <a:lnTo>
                    <a:pt x="580" y="226"/>
                  </a:lnTo>
                  <a:lnTo>
                    <a:pt x="580" y="224"/>
                  </a:lnTo>
                  <a:lnTo>
                    <a:pt x="576" y="224"/>
                  </a:lnTo>
                  <a:lnTo>
                    <a:pt x="576" y="222"/>
                  </a:lnTo>
                  <a:lnTo>
                    <a:pt x="573" y="222"/>
                  </a:lnTo>
                  <a:lnTo>
                    <a:pt x="573" y="221"/>
                  </a:lnTo>
                  <a:lnTo>
                    <a:pt x="570" y="221"/>
                  </a:lnTo>
                  <a:lnTo>
                    <a:pt x="570" y="219"/>
                  </a:lnTo>
                  <a:lnTo>
                    <a:pt x="566" y="219"/>
                  </a:lnTo>
                  <a:lnTo>
                    <a:pt x="566" y="217"/>
                  </a:lnTo>
                  <a:lnTo>
                    <a:pt x="563" y="217"/>
                  </a:lnTo>
                  <a:lnTo>
                    <a:pt x="563" y="215"/>
                  </a:lnTo>
                  <a:lnTo>
                    <a:pt x="558" y="215"/>
                  </a:lnTo>
                  <a:lnTo>
                    <a:pt x="558" y="214"/>
                  </a:lnTo>
                  <a:lnTo>
                    <a:pt x="557" y="214"/>
                  </a:lnTo>
                  <a:lnTo>
                    <a:pt x="557" y="212"/>
                  </a:lnTo>
                  <a:lnTo>
                    <a:pt x="552" y="212"/>
                  </a:lnTo>
                  <a:lnTo>
                    <a:pt x="552" y="210"/>
                  </a:lnTo>
                  <a:lnTo>
                    <a:pt x="549" y="210"/>
                  </a:lnTo>
                  <a:lnTo>
                    <a:pt x="549" y="209"/>
                  </a:lnTo>
                  <a:lnTo>
                    <a:pt x="546" y="209"/>
                  </a:lnTo>
                  <a:lnTo>
                    <a:pt x="546" y="207"/>
                  </a:lnTo>
                  <a:lnTo>
                    <a:pt x="543" y="207"/>
                  </a:lnTo>
                  <a:lnTo>
                    <a:pt x="543" y="205"/>
                  </a:lnTo>
                  <a:lnTo>
                    <a:pt x="538" y="205"/>
                  </a:lnTo>
                  <a:lnTo>
                    <a:pt x="538" y="203"/>
                  </a:lnTo>
                  <a:lnTo>
                    <a:pt x="535" y="203"/>
                  </a:lnTo>
                  <a:lnTo>
                    <a:pt x="535" y="202"/>
                  </a:lnTo>
                  <a:lnTo>
                    <a:pt x="532" y="202"/>
                  </a:lnTo>
                  <a:lnTo>
                    <a:pt x="532" y="200"/>
                  </a:lnTo>
                  <a:lnTo>
                    <a:pt x="529" y="200"/>
                  </a:lnTo>
                  <a:lnTo>
                    <a:pt x="529" y="198"/>
                  </a:lnTo>
                  <a:lnTo>
                    <a:pt x="525" y="198"/>
                  </a:lnTo>
                  <a:lnTo>
                    <a:pt x="525" y="196"/>
                  </a:lnTo>
                  <a:lnTo>
                    <a:pt x="521" y="196"/>
                  </a:lnTo>
                  <a:lnTo>
                    <a:pt x="521" y="194"/>
                  </a:lnTo>
                  <a:lnTo>
                    <a:pt x="519" y="194"/>
                  </a:lnTo>
                  <a:lnTo>
                    <a:pt x="519" y="193"/>
                  </a:lnTo>
                  <a:lnTo>
                    <a:pt x="516" y="193"/>
                  </a:lnTo>
                  <a:lnTo>
                    <a:pt x="516" y="191"/>
                  </a:lnTo>
                  <a:lnTo>
                    <a:pt x="513" y="191"/>
                  </a:lnTo>
                  <a:lnTo>
                    <a:pt x="513" y="190"/>
                  </a:lnTo>
                  <a:lnTo>
                    <a:pt x="508" y="190"/>
                  </a:lnTo>
                  <a:lnTo>
                    <a:pt x="508" y="188"/>
                  </a:lnTo>
                  <a:lnTo>
                    <a:pt x="505" y="188"/>
                  </a:lnTo>
                  <a:lnTo>
                    <a:pt x="505" y="186"/>
                  </a:lnTo>
                  <a:lnTo>
                    <a:pt x="501" y="186"/>
                  </a:lnTo>
                  <a:lnTo>
                    <a:pt x="501" y="183"/>
                  </a:lnTo>
                  <a:lnTo>
                    <a:pt x="498" y="183"/>
                  </a:lnTo>
                  <a:lnTo>
                    <a:pt x="498" y="181"/>
                  </a:lnTo>
                  <a:lnTo>
                    <a:pt x="495" y="181"/>
                  </a:lnTo>
                  <a:lnTo>
                    <a:pt x="495" y="180"/>
                  </a:lnTo>
                  <a:lnTo>
                    <a:pt x="492" y="180"/>
                  </a:lnTo>
                  <a:lnTo>
                    <a:pt x="492" y="178"/>
                  </a:lnTo>
                  <a:lnTo>
                    <a:pt x="489" y="178"/>
                  </a:lnTo>
                  <a:lnTo>
                    <a:pt x="489" y="176"/>
                  </a:lnTo>
                  <a:lnTo>
                    <a:pt x="484" y="176"/>
                  </a:lnTo>
                  <a:lnTo>
                    <a:pt x="484" y="174"/>
                  </a:lnTo>
                  <a:lnTo>
                    <a:pt x="480" y="174"/>
                  </a:lnTo>
                  <a:lnTo>
                    <a:pt x="480" y="173"/>
                  </a:lnTo>
                  <a:lnTo>
                    <a:pt x="477" y="173"/>
                  </a:lnTo>
                  <a:lnTo>
                    <a:pt x="477" y="171"/>
                  </a:lnTo>
                  <a:lnTo>
                    <a:pt x="473" y="171"/>
                  </a:lnTo>
                  <a:lnTo>
                    <a:pt x="473" y="169"/>
                  </a:lnTo>
                  <a:lnTo>
                    <a:pt x="470" y="169"/>
                  </a:lnTo>
                  <a:lnTo>
                    <a:pt x="470" y="168"/>
                  </a:lnTo>
                  <a:lnTo>
                    <a:pt x="467" y="168"/>
                  </a:lnTo>
                  <a:lnTo>
                    <a:pt x="467" y="166"/>
                  </a:lnTo>
                  <a:lnTo>
                    <a:pt x="464" y="166"/>
                  </a:lnTo>
                  <a:lnTo>
                    <a:pt x="464" y="164"/>
                  </a:lnTo>
                  <a:lnTo>
                    <a:pt x="460" y="164"/>
                  </a:lnTo>
                  <a:lnTo>
                    <a:pt x="460" y="162"/>
                  </a:lnTo>
                  <a:lnTo>
                    <a:pt x="456" y="162"/>
                  </a:lnTo>
                  <a:lnTo>
                    <a:pt x="456" y="161"/>
                  </a:lnTo>
                  <a:lnTo>
                    <a:pt x="453" y="161"/>
                  </a:lnTo>
                  <a:lnTo>
                    <a:pt x="453" y="159"/>
                  </a:lnTo>
                  <a:lnTo>
                    <a:pt x="449" y="159"/>
                  </a:lnTo>
                  <a:lnTo>
                    <a:pt x="449" y="157"/>
                  </a:lnTo>
                  <a:lnTo>
                    <a:pt x="445" y="157"/>
                  </a:lnTo>
                  <a:lnTo>
                    <a:pt x="445" y="155"/>
                  </a:lnTo>
                  <a:lnTo>
                    <a:pt x="443" y="155"/>
                  </a:lnTo>
                  <a:lnTo>
                    <a:pt x="443" y="153"/>
                  </a:lnTo>
                  <a:lnTo>
                    <a:pt x="438" y="153"/>
                  </a:lnTo>
                  <a:lnTo>
                    <a:pt x="438" y="152"/>
                  </a:lnTo>
                  <a:lnTo>
                    <a:pt x="435" y="152"/>
                  </a:lnTo>
                  <a:lnTo>
                    <a:pt x="435" y="150"/>
                  </a:lnTo>
                  <a:lnTo>
                    <a:pt x="432" y="150"/>
                  </a:lnTo>
                  <a:lnTo>
                    <a:pt x="432" y="148"/>
                  </a:lnTo>
                  <a:lnTo>
                    <a:pt x="427" y="148"/>
                  </a:lnTo>
                  <a:lnTo>
                    <a:pt x="427" y="147"/>
                  </a:lnTo>
                  <a:lnTo>
                    <a:pt x="424" y="147"/>
                  </a:lnTo>
                  <a:lnTo>
                    <a:pt x="424" y="145"/>
                  </a:lnTo>
                  <a:lnTo>
                    <a:pt x="420" y="145"/>
                  </a:lnTo>
                  <a:lnTo>
                    <a:pt x="420" y="143"/>
                  </a:lnTo>
                  <a:lnTo>
                    <a:pt x="417" y="143"/>
                  </a:lnTo>
                  <a:lnTo>
                    <a:pt x="417" y="141"/>
                  </a:lnTo>
                  <a:lnTo>
                    <a:pt x="414" y="141"/>
                  </a:lnTo>
                  <a:lnTo>
                    <a:pt x="414" y="140"/>
                  </a:lnTo>
                  <a:lnTo>
                    <a:pt x="409" y="140"/>
                  </a:lnTo>
                  <a:lnTo>
                    <a:pt x="409" y="138"/>
                  </a:lnTo>
                  <a:lnTo>
                    <a:pt x="405" y="138"/>
                  </a:lnTo>
                  <a:lnTo>
                    <a:pt x="405" y="136"/>
                  </a:lnTo>
                  <a:lnTo>
                    <a:pt x="402" y="136"/>
                  </a:lnTo>
                  <a:lnTo>
                    <a:pt x="402" y="135"/>
                  </a:lnTo>
                  <a:lnTo>
                    <a:pt x="399" y="135"/>
                  </a:lnTo>
                  <a:lnTo>
                    <a:pt x="399" y="133"/>
                  </a:lnTo>
                  <a:lnTo>
                    <a:pt x="395" y="133"/>
                  </a:lnTo>
                  <a:lnTo>
                    <a:pt x="395" y="131"/>
                  </a:lnTo>
                  <a:lnTo>
                    <a:pt x="391" y="131"/>
                  </a:lnTo>
                  <a:lnTo>
                    <a:pt x="391" y="129"/>
                  </a:lnTo>
                  <a:lnTo>
                    <a:pt x="388" y="129"/>
                  </a:lnTo>
                  <a:lnTo>
                    <a:pt x="388" y="127"/>
                  </a:lnTo>
                  <a:lnTo>
                    <a:pt x="382" y="127"/>
                  </a:lnTo>
                  <a:lnTo>
                    <a:pt x="382" y="126"/>
                  </a:lnTo>
                  <a:lnTo>
                    <a:pt x="379" y="126"/>
                  </a:lnTo>
                  <a:lnTo>
                    <a:pt x="379" y="124"/>
                  </a:lnTo>
                  <a:lnTo>
                    <a:pt x="376" y="124"/>
                  </a:lnTo>
                  <a:lnTo>
                    <a:pt x="376" y="122"/>
                  </a:lnTo>
                  <a:lnTo>
                    <a:pt x="371" y="122"/>
                  </a:lnTo>
                  <a:lnTo>
                    <a:pt x="371" y="119"/>
                  </a:lnTo>
                  <a:lnTo>
                    <a:pt x="368" y="119"/>
                  </a:lnTo>
                  <a:lnTo>
                    <a:pt x="368" y="118"/>
                  </a:lnTo>
                  <a:lnTo>
                    <a:pt x="365" y="118"/>
                  </a:lnTo>
                  <a:lnTo>
                    <a:pt x="365" y="116"/>
                  </a:lnTo>
                  <a:lnTo>
                    <a:pt x="360" y="116"/>
                  </a:lnTo>
                  <a:lnTo>
                    <a:pt x="360" y="114"/>
                  </a:lnTo>
                  <a:lnTo>
                    <a:pt x="357" y="114"/>
                  </a:lnTo>
                  <a:lnTo>
                    <a:pt x="357" y="113"/>
                  </a:lnTo>
                  <a:lnTo>
                    <a:pt x="354" y="113"/>
                  </a:lnTo>
                  <a:lnTo>
                    <a:pt x="354" y="111"/>
                  </a:lnTo>
                  <a:lnTo>
                    <a:pt x="349" y="111"/>
                  </a:lnTo>
                  <a:lnTo>
                    <a:pt x="349" y="109"/>
                  </a:lnTo>
                  <a:lnTo>
                    <a:pt x="346" y="109"/>
                  </a:lnTo>
                  <a:lnTo>
                    <a:pt x="346" y="107"/>
                  </a:lnTo>
                  <a:lnTo>
                    <a:pt x="341" y="107"/>
                  </a:lnTo>
                  <a:lnTo>
                    <a:pt x="341" y="106"/>
                  </a:lnTo>
                  <a:lnTo>
                    <a:pt x="337" y="106"/>
                  </a:lnTo>
                  <a:lnTo>
                    <a:pt x="337" y="104"/>
                  </a:lnTo>
                  <a:lnTo>
                    <a:pt x="332" y="104"/>
                  </a:lnTo>
                  <a:lnTo>
                    <a:pt x="332" y="102"/>
                  </a:lnTo>
                  <a:lnTo>
                    <a:pt x="329" y="102"/>
                  </a:lnTo>
                  <a:lnTo>
                    <a:pt x="329" y="100"/>
                  </a:lnTo>
                  <a:lnTo>
                    <a:pt x="326" y="100"/>
                  </a:lnTo>
                  <a:lnTo>
                    <a:pt x="326" y="99"/>
                  </a:lnTo>
                  <a:lnTo>
                    <a:pt x="321" y="99"/>
                  </a:lnTo>
                  <a:lnTo>
                    <a:pt x="321" y="97"/>
                  </a:lnTo>
                  <a:lnTo>
                    <a:pt x="316" y="97"/>
                  </a:lnTo>
                  <a:lnTo>
                    <a:pt x="316" y="95"/>
                  </a:lnTo>
                  <a:lnTo>
                    <a:pt x="313" y="95"/>
                  </a:lnTo>
                  <a:lnTo>
                    <a:pt x="313" y="93"/>
                  </a:lnTo>
                  <a:lnTo>
                    <a:pt x="308" y="93"/>
                  </a:lnTo>
                  <a:lnTo>
                    <a:pt x="308" y="92"/>
                  </a:lnTo>
                  <a:lnTo>
                    <a:pt x="305" y="92"/>
                  </a:lnTo>
                  <a:lnTo>
                    <a:pt x="305" y="90"/>
                  </a:lnTo>
                  <a:lnTo>
                    <a:pt x="300" y="90"/>
                  </a:lnTo>
                  <a:lnTo>
                    <a:pt x="300" y="88"/>
                  </a:lnTo>
                  <a:lnTo>
                    <a:pt x="295" y="88"/>
                  </a:lnTo>
                  <a:lnTo>
                    <a:pt x="295" y="86"/>
                  </a:lnTo>
                  <a:lnTo>
                    <a:pt x="292" y="86"/>
                  </a:lnTo>
                  <a:lnTo>
                    <a:pt x="292" y="85"/>
                  </a:lnTo>
                  <a:lnTo>
                    <a:pt x="287" y="85"/>
                  </a:lnTo>
                  <a:lnTo>
                    <a:pt x="287" y="83"/>
                  </a:lnTo>
                  <a:lnTo>
                    <a:pt x="284" y="83"/>
                  </a:lnTo>
                  <a:lnTo>
                    <a:pt x="284" y="81"/>
                  </a:lnTo>
                  <a:lnTo>
                    <a:pt x="279" y="81"/>
                  </a:lnTo>
                  <a:lnTo>
                    <a:pt x="279" y="79"/>
                  </a:lnTo>
                  <a:lnTo>
                    <a:pt x="274" y="79"/>
                  </a:lnTo>
                  <a:lnTo>
                    <a:pt x="274" y="78"/>
                  </a:lnTo>
                  <a:lnTo>
                    <a:pt x="269" y="78"/>
                  </a:lnTo>
                  <a:lnTo>
                    <a:pt x="269" y="76"/>
                  </a:lnTo>
                  <a:lnTo>
                    <a:pt x="265" y="76"/>
                  </a:lnTo>
                  <a:lnTo>
                    <a:pt x="265" y="74"/>
                  </a:lnTo>
                  <a:lnTo>
                    <a:pt x="261" y="74"/>
                  </a:lnTo>
                  <a:lnTo>
                    <a:pt x="261" y="73"/>
                  </a:lnTo>
                  <a:lnTo>
                    <a:pt x="256" y="73"/>
                  </a:lnTo>
                  <a:lnTo>
                    <a:pt x="256" y="71"/>
                  </a:lnTo>
                  <a:lnTo>
                    <a:pt x="251" y="71"/>
                  </a:lnTo>
                  <a:lnTo>
                    <a:pt x="251" y="69"/>
                  </a:lnTo>
                  <a:lnTo>
                    <a:pt x="246" y="69"/>
                  </a:lnTo>
                  <a:lnTo>
                    <a:pt x="246" y="67"/>
                  </a:lnTo>
                  <a:lnTo>
                    <a:pt x="241" y="67"/>
                  </a:lnTo>
                  <a:lnTo>
                    <a:pt x="241" y="65"/>
                  </a:lnTo>
                  <a:lnTo>
                    <a:pt x="236" y="65"/>
                  </a:lnTo>
                  <a:lnTo>
                    <a:pt x="236" y="64"/>
                  </a:lnTo>
                  <a:lnTo>
                    <a:pt x="233" y="64"/>
                  </a:lnTo>
                  <a:lnTo>
                    <a:pt x="233" y="62"/>
                  </a:lnTo>
                  <a:lnTo>
                    <a:pt x="229" y="62"/>
                  </a:lnTo>
                  <a:lnTo>
                    <a:pt x="229" y="61"/>
                  </a:lnTo>
                  <a:lnTo>
                    <a:pt x="224" y="61"/>
                  </a:lnTo>
                  <a:lnTo>
                    <a:pt x="224" y="58"/>
                  </a:lnTo>
                  <a:lnTo>
                    <a:pt x="219" y="58"/>
                  </a:lnTo>
                  <a:lnTo>
                    <a:pt x="219" y="57"/>
                  </a:lnTo>
                  <a:lnTo>
                    <a:pt x="214" y="57"/>
                  </a:lnTo>
                  <a:lnTo>
                    <a:pt x="214" y="54"/>
                  </a:lnTo>
                  <a:lnTo>
                    <a:pt x="210" y="54"/>
                  </a:lnTo>
                  <a:lnTo>
                    <a:pt x="210" y="52"/>
                  </a:lnTo>
                  <a:lnTo>
                    <a:pt x="202" y="52"/>
                  </a:lnTo>
                  <a:lnTo>
                    <a:pt x="202" y="51"/>
                  </a:lnTo>
                  <a:lnTo>
                    <a:pt x="197" y="51"/>
                  </a:lnTo>
                  <a:lnTo>
                    <a:pt x="197" y="49"/>
                  </a:lnTo>
                  <a:lnTo>
                    <a:pt x="192" y="49"/>
                  </a:lnTo>
                  <a:lnTo>
                    <a:pt x="192" y="47"/>
                  </a:lnTo>
                  <a:lnTo>
                    <a:pt x="186" y="47"/>
                  </a:lnTo>
                  <a:lnTo>
                    <a:pt x="186" y="45"/>
                  </a:lnTo>
                  <a:lnTo>
                    <a:pt x="180" y="45"/>
                  </a:lnTo>
                  <a:lnTo>
                    <a:pt x="180" y="44"/>
                  </a:lnTo>
                  <a:lnTo>
                    <a:pt x="175" y="44"/>
                  </a:lnTo>
                  <a:lnTo>
                    <a:pt x="175" y="42"/>
                  </a:lnTo>
                  <a:lnTo>
                    <a:pt x="170" y="42"/>
                  </a:lnTo>
                  <a:lnTo>
                    <a:pt x="170" y="40"/>
                  </a:lnTo>
                  <a:lnTo>
                    <a:pt x="164" y="40"/>
                  </a:lnTo>
                  <a:lnTo>
                    <a:pt x="164" y="39"/>
                  </a:lnTo>
                  <a:lnTo>
                    <a:pt x="159" y="39"/>
                  </a:lnTo>
                  <a:lnTo>
                    <a:pt x="159" y="36"/>
                  </a:lnTo>
                  <a:lnTo>
                    <a:pt x="153" y="36"/>
                  </a:lnTo>
                  <a:lnTo>
                    <a:pt x="153" y="35"/>
                  </a:lnTo>
                  <a:lnTo>
                    <a:pt x="147" y="35"/>
                  </a:lnTo>
                  <a:lnTo>
                    <a:pt x="147" y="33"/>
                  </a:lnTo>
                  <a:lnTo>
                    <a:pt x="137" y="33"/>
                  </a:lnTo>
                  <a:lnTo>
                    <a:pt x="137" y="32"/>
                  </a:lnTo>
                  <a:lnTo>
                    <a:pt x="134" y="32"/>
                  </a:lnTo>
                  <a:lnTo>
                    <a:pt x="134" y="30"/>
                  </a:lnTo>
                  <a:lnTo>
                    <a:pt x="126" y="30"/>
                  </a:lnTo>
                  <a:lnTo>
                    <a:pt x="126" y="28"/>
                  </a:lnTo>
                  <a:lnTo>
                    <a:pt x="119" y="28"/>
                  </a:lnTo>
                  <a:lnTo>
                    <a:pt x="119" y="26"/>
                  </a:lnTo>
                  <a:lnTo>
                    <a:pt x="115" y="26"/>
                  </a:lnTo>
                  <a:lnTo>
                    <a:pt x="115" y="24"/>
                  </a:lnTo>
                  <a:lnTo>
                    <a:pt x="105" y="24"/>
                  </a:lnTo>
                  <a:lnTo>
                    <a:pt x="105" y="23"/>
                  </a:lnTo>
                  <a:lnTo>
                    <a:pt x="100" y="23"/>
                  </a:lnTo>
                  <a:lnTo>
                    <a:pt x="100" y="21"/>
                  </a:lnTo>
                  <a:lnTo>
                    <a:pt x="92" y="21"/>
                  </a:lnTo>
                  <a:lnTo>
                    <a:pt x="92" y="19"/>
                  </a:lnTo>
                  <a:lnTo>
                    <a:pt x="83" y="19"/>
                  </a:lnTo>
                  <a:lnTo>
                    <a:pt x="83" y="18"/>
                  </a:lnTo>
                  <a:lnTo>
                    <a:pt x="76" y="18"/>
                  </a:lnTo>
                  <a:lnTo>
                    <a:pt x="76" y="16"/>
                  </a:lnTo>
                  <a:lnTo>
                    <a:pt x="67" y="16"/>
                  </a:lnTo>
                  <a:lnTo>
                    <a:pt x="67" y="14"/>
                  </a:lnTo>
                  <a:lnTo>
                    <a:pt x="58" y="14"/>
                  </a:lnTo>
                  <a:lnTo>
                    <a:pt x="58" y="12"/>
                  </a:lnTo>
                  <a:lnTo>
                    <a:pt x="48" y="12"/>
                  </a:lnTo>
                  <a:lnTo>
                    <a:pt x="48" y="11"/>
                  </a:lnTo>
                  <a:lnTo>
                    <a:pt x="37" y="11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28"/>
                  </a:lnTo>
                  <a:lnTo>
                    <a:pt x="31" y="28"/>
                  </a:lnTo>
                  <a:lnTo>
                    <a:pt x="31" y="52"/>
                  </a:lnTo>
                  <a:lnTo>
                    <a:pt x="30" y="52"/>
                  </a:lnTo>
                  <a:lnTo>
                    <a:pt x="30" y="93"/>
                  </a:lnTo>
                  <a:lnTo>
                    <a:pt x="28" y="93"/>
                  </a:lnTo>
                  <a:lnTo>
                    <a:pt x="28" y="136"/>
                  </a:lnTo>
                  <a:lnTo>
                    <a:pt x="27" y="136"/>
                  </a:lnTo>
                  <a:lnTo>
                    <a:pt x="27" y="162"/>
                  </a:lnTo>
                  <a:lnTo>
                    <a:pt x="25" y="162"/>
                  </a:lnTo>
                  <a:lnTo>
                    <a:pt x="25" y="178"/>
                  </a:lnTo>
                  <a:lnTo>
                    <a:pt x="24" y="178"/>
                  </a:lnTo>
                  <a:lnTo>
                    <a:pt x="24" y="186"/>
                  </a:lnTo>
                  <a:lnTo>
                    <a:pt x="21" y="186"/>
                  </a:lnTo>
                  <a:lnTo>
                    <a:pt x="21" y="196"/>
                  </a:lnTo>
                  <a:lnTo>
                    <a:pt x="20" y="196"/>
                  </a:lnTo>
                  <a:lnTo>
                    <a:pt x="20" y="214"/>
                  </a:lnTo>
                  <a:lnTo>
                    <a:pt x="18" y="214"/>
                  </a:lnTo>
                  <a:lnTo>
                    <a:pt x="18" y="258"/>
                  </a:lnTo>
                  <a:lnTo>
                    <a:pt x="17" y="258"/>
                  </a:lnTo>
                  <a:lnTo>
                    <a:pt x="17" y="343"/>
                  </a:lnTo>
                  <a:lnTo>
                    <a:pt x="15" y="343"/>
                  </a:lnTo>
                  <a:lnTo>
                    <a:pt x="15" y="468"/>
                  </a:lnTo>
                  <a:lnTo>
                    <a:pt x="14" y="468"/>
                  </a:lnTo>
                  <a:lnTo>
                    <a:pt x="14" y="612"/>
                  </a:lnTo>
                  <a:lnTo>
                    <a:pt x="12" y="612"/>
                  </a:lnTo>
                  <a:lnTo>
                    <a:pt x="12" y="773"/>
                  </a:lnTo>
                  <a:lnTo>
                    <a:pt x="10" y="773"/>
                  </a:lnTo>
                  <a:lnTo>
                    <a:pt x="10" y="870"/>
                  </a:lnTo>
                  <a:lnTo>
                    <a:pt x="0" y="870"/>
                  </a:lnTo>
                  <a:lnTo>
                    <a:pt x="0" y="763"/>
                  </a:lnTo>
                  <a:lnTo>
                    <a:pt x="2" y="763"/>
                  </a:lnTo>
                  <a:lnTo>
                    <a:pt x="2" y="603"/>
                  </a:lnTo>
                  <a:lnTo>
                    <a:pt x="4" y="603"/>
                  </a:lnTo>
                  <a:lnTo>
                    <a:pt x="4" y="459"/>
                  </a:lnTo>
                  <a:lnTo>
                    <a:pt x="6" y="459"/>
                  </a:lnTo>
                  <a:lnTo>
                    <a:pt x="6" y="334"/>
                  </a:lnTo>
                  <a:lnTo>
                    <a:pt x="8" y="334"/>
                  </a:lnTo>
                  <a:lnTo>
                    <a:pt x="8" y="248"/>
                  </a:lnTo>
                  <a:lnTo>
                    <a:pt x="9" y="24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187"/>
                  </a:lnTo>
                  <a:lnTo>
                    <a:pt x="12" y="187"/>
                  </a:lnTo>
                  <a:lnTo>
                    <a:pt x="12" y="176"/>
                  </a:lnTo>
                  <a:lnTo>
                    <a:pt x="15" y="176"/>
                  </a:lnTo>
                  <a:lnTo>
                    <a:pt x="15" y="169"/>
                  </a:lnTo>
                  <a:lnTo>
                    <a:pt x="16" y="169"/>
                  </a:lnTo>
                  <a:lnTo>
                    <a:pt x="16" y="153"/>
                  </a:lnTo>
                  <a:lnTo>
                    <a:pt x="18" y="153"/>
                  </a:lnTo>
                  <a:lnTo>
                    <a:pt x="18" y="127"/>
                  </a:lnTo>
                  <a:lnTo>
                    <a:pt x="19" y="127"/>
                  </a:lnTo>
                  <a:lnTo>
                    <a:pt x="19" y="84"/>
                  </a:lnTo>
                  <a:lnTo>
                    <a:pt x="21" y="84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2" y="19"/>
                  </a:lnTo>
                  <a:lnTo>
                    <a:pt x="24" y="19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7" name="Freeform 47"/>
            <p:cNvSpPr>
              <a:spLocks/>
            </p:cNvSpPr>
            <p:nvPr/>
          </p:nvSpPr>
          <p:spPr bwMode="auto">
            <a:xfrm>
              <a:off x="2227263" y="3568700"/>
              <a:ext cx="33338" cy="47625"/>
            </a:xfrm>
            <a:custGeom>
              <a:avLst/>
              <a:gdLst>
                <a:gd name="T0" fmla="*/ 19 w 21"/>
                <a:gd name="T1" fmla="*/ 0 h 30"/>
                <a:gd name="T2" fmla="*/ 21 w 21"/>
                <a:gd name="T3" fmla="*/ 0 h 30"/>
                <a:gd name="T4" fmla="*/ 21 w 21"/>
                <a:gd name="T5" fmla="*/ 2 h 30"/>
                <a:gd name="T6" fmla="*/ 3 w 21"/>
                <a:gd name="T7" fmla="*/ 30 h 30"/>
                <a:gd name="T8" fmla="*/ 0 w 21"/>
                <a:gd name="T9" fmla="*/ 30 h 30"/>
                <a:gd name="T10" fmla="*/ 0 w 21"/>
                <a:gd name="T11" fmla="*/ 27 h 30"/>
                <a:gd name="T12" fmla="*/ 19 w 2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0">
                  <a:moveTo>
                    <a:pt x="19" y="0"/>
                  </a:moveTo>
                  <a:lnTo>
                    <a:pt x="21" y="0"/>
                  </a:lnTo>
                  <a:lnTo>
                    <a:pt x="21" y="2"/>
                  </a:lnTo>
                  <a:lnTo>
                    <a:pt x="3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8" name="Freeform 48"/>
            <p:cNvSpPr>
              <a:spLocks noEditPoints="1"/>
            </p:cNvSpPr>
            <p:nvPr/>
          </p:nvSpPr>
          <p:spPr bwMode="auto">
            <a:xfrm>
              <a:off x="3516313" y="2146300"/>
              <a:ext cx="2047875" cy="2262188"/>
            </a:xfrm>
            <a:custGeom>
              <a:avLst/>
              <a:gdLst>
                <a:gd name="T0" fmla="*/ 0 w 1290"/>
                <a:gd name="T1" fmla="*/ 1297 h 1425"/>
                <a:gd name="T2" fmla="*/ 1 w 1290"/>
                <a:gd name="T3" fmla="*/ 1151 h 1425"/>
                <a:gd name="T4" fmla="*/ 3 w 1290"/>
                <a:gd name="T5" fmla="*/ 1007 h 1425"/>
                <a:gd name="T6" fmla="*/ 14 w 1290"/>
                <a:gd name="T7" fmla="*/ 897 h 1425"/>
                <a:gd name="T8" fmla="*/ 16 w 1290"/>
                <a:gd name="T9" fmla="*/ 753 h 1425"/>
                <a:gd name="T10" fmla="*/ 16 w 1290"/>
                <a:gd name="T11" fmla="*/ 661 h 1425"/>
                <a:gd name="T12" fmla="*/ 1256 w 1290"/>
                <a:gd name="T13" fmla="*/ 587 h 1425"/>
                <a:gd name="T14" fmla="*/ 1285 w 1290"/>
                <a:gd name="T15" fmla="*/ 611 h 1425"/>
                <a:gd name="T16" fmla="*/ 1247 w 1290"/>
                <a:gd name="T17" fmla="*/ 581 h 1425"/>
                <a:gd name="T18" fmla="*/ 1231 w 1290"/>
                <a:gd name="T19" fmla="*/ 576 h 1425"/>
                <a:gd name="T20" fmla="*/ 1201 w 1290"/>
                <a:gd name="T21" fmla="*/ 552 h 1425"/>
                <a:gd name="T22" fmla="*/ 1187 w 1290"/>
                <a:gd name="T23" fmla="*/ 555 h 1425"/>
                <a:gd name="T24" fmla="*/ 8 w 1290"/>
                <a:gd name="T25" fmla="*/ 534 h 1425"/>
                <a:gd name="T26" fmla="*/ 1158 w 1290"/>
                <a:gd name="T27" fmla="*/ 536 h 1425"/>
                <a:gd name="T28" fmla="*/ 1125 w 1290"/>
                <a:gd name="T29" fmla="*/ 510 h 1425"/>
                <a:gd name="T30" fmla="*/ 8 w 1290"/>
                <a:gd name="T31" fmla="*/ 516 h 1425"/>
                <a:gd name="T32" fmla="*/ 1100 w 1290"/>
                <a:gd name="T33" fmla="*/ 504 h 1425"/>
                <a:gd name="T34" fmla="*/ 1067 w 1290"/>
                <a:gd name="T35" fmla="*/ 493 h 1425"/>
                <a:gd name="T36" fmla="*/ 1046 w 1290"/>
                <a:gd name="T37" fmla="*/ 464 h 1425"/>
                <a:gd name="T38" fmla="*/ 15 w 1290"/>
                <a:gd name="T39" fmla="*/ 463 h 1425"/>
                <a:gd name="T40" fmla="*/ 1011 w 1290"/>
                <a:gd name="T41" fmla="*/ 450 h 1425"/>
                <a:gd name="T42" fmla="*/ 998 w 1290"/>
                <a:gd name="T43" fmla="*/ 447 h 1425"/>
                <a:gd name="T44" fmla="*/ 972 w 1290"/>
                <a:gd name="T45" fmla="*/ 438 h 1425"/>
                <a:gd name="T46" fmla="*/ 962 w 1290"/>
                <a:gd name="T47" fmla="*/ 420 h 1425"/>
                <a:gd name="T48" fmla="*/ 940 w 1290"/>
                <a:gd name="T49" fmla="*/ 405 h 1425"/>
                <a:gd name="T50" fmla="*/ 919 w 1290"/>
                <a:gd name="T51" fmla="*/ 401 h 1425"/>
                <a:gd name="T52" fmla="*/ 899 w 1290"/>
                <a:gd name="T53" fmla="*/ 398 h 1425"/>
                <a:gd name="T54" fmla="*/ 880 w 1290"/>
                <a:gd name="T55" fmla="*/ 377 h 1425"/>
                <a:gd name="T56" fmla="*/ 849 w 1290"/>
                <a:gd name="T57" fmla="*/ 358 h 1425"/>
                <a:gd name="T58" fmla="*/ 832 w 1290"/>
                <a:gd name="T59" fmla="*/ 347 h 1425"/>
                <a:gd name="T60" fmla="*/ 821 w 1290"/>
                <a:gd name="T61" fmla="*/ 340 h 1425"/>
                <a:gd name="T62" fmla="*/ 799 w 1290"/>
                <a:gd name="T63" fmla="*/ 332 h 1425"/>
                <a:gd name="T64" fmla="*/ 771 w 1290"/>
                <a:gd name="T65" fmla="*/ 315 h 1425"/>
                <a:gd name="T66" fmla="*/ 752 w 1290"/>
                <a:gd name="T67" fmla="*/ 303 h 1425"/>
                <a:gd name="T68" fmla="*/ 734 w 1290"/>
                <a:gd name="T69" fmla="*/ 299 h 1425"/>
                <a:gd name="T70" fmla="*/ 710 w 1290"/>
                <a:gd name="T71" fmla="*/ 281 h 1425"/>
                <a:gd name="T72" fmla="*/ 692 w 1290"/>
                <a:gd name="T73" fmla="*/ 269 h 1425"/>
                <a:gd name="T74" fmla="*/ 669 w 1290"/>
                <a:gd name="T75" fmla="*/ 270 h 1425"/>
                <a:gd name="T76" fmla="*/ 649 w 1290"/>
                <a:gd name="T77" fmla="*/ 248 h 1425"/>
                <a:gd name="T78" fmla="*/ 626 w 1290"/>
                <a:gd name="T79" fmla="*/ 234 h 1425"/>
                <a:gd name="T80" fmla="*/ 606 w 1290"/>
                <a:gd name="T81" fmla="*/ 225 h 1425"/>
                <a:gd name="T82" fmla="*/ 576 w 1290"/>
                <a:gd name="T83" fmla="*/ 208 h 1425"/>
                <a:gd name="T84" fmla="*/ 559 w 1290"/>
                <a:gd name="T85" fmla="*/ 198 h 1425"/>
                <a:gd name="T86" fmla="*/ 536 w 1290"/>
                <a:gd name="T87" fmla="*/ 192 h 1425"/>
                <a:gd name="T88" fmla="*/ 17 w 1290"/>
                <a:gd name="T89" fmla="*/ 186 h 1425"/>
                <a:gd name="T90" fmla="*/ 495 w 1290"/>
                <a:gd name="T91" fmla="*/ 175 h 1425"/>
                <a:gd name="T92" fmla="*/ 476 w 1290"/>
                <a:gd name="T93" fmla="*/ 164 h 1425"/>
                <a:gd name="T94" fmla="*/ 452 w 1290"/>
                <a:gd name="T95" fmla="*/ 147 h 1425"/>
                <a:gd name="T96" fmla="*/ 440 w 1290"/>
                <a:gd name="T97" fmla="*/ 150 h 1425"/>
                <a:gd name="T98" fmla="*/ 410 w 1290"/>
                <a:gd name="T99" fmla="*/ 138 h 1425"/>
                <a:gd name="T100" fmla="*/ 384 w 1290"/>
                <a:gd name="T101" fmla="*/ 125 h 1425"/>
                <a:gd name="T102" fmla="*/ 367 w 1290"/>
                <a:gd name="T103" fmla="*/ 105 h 1425"/>
                <a:gd name="T104" fmla="*/ 340 w 1290"/>
                <a:gd name="T105" fmla="*/ 98 h 1425"/>
                <a:gd name="T106" fmla="*/ 310 w 1290"/>
                <a:gd name="T107" fmla="*/ 90 h 1425"/>
                <a:gd name="T108" fmla="*/ 293 w 1290"/>
                <a:gd name="T109" fmla="*/ 77 h 1425"/>
                <a:gd name="T110" fmla="*/ 252 w 1290"/>
                <a:gd name="T111" fmla="*/ 69 h 1425"/>
                <a:gd name="T112" fmla="*/ 205 w 1290"/>
                <a:gd name="T113" fmla="*/ 39 h 1425"/>
                <a:gd name="T114" fmla="*/ 25 w 1290"/>
                <a:gd name="T115" fmla="*/ 44 h 1425"/>
                <a:gd name="T116" fmla="*/ 137 w 1290"/>
                <a:gd name="T117" fmla="*/ 21 h 1425"/>
                <a:gd name="T118" fmla="*/ 123 w 1290"/>
                <a:gd name="T119" fmla="*/ 21 h 1425"/>
                <a:gd name="T120" fmla="*/ 34 w 1290"/>
                <a:gd name="T121" fmla="*/ 1 h 1425"/>
                <a:gd name="T122" fmla="*/ 49 w 1290"/>
                <a:gd name="T123" fmla="*/ 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0" h="1425">
                  <a:moveTo>
                    <a:pt x="0" y="1407"/>
                  </a:moveTo>
                  <a:lnTo>
                    <a:pt x="9" y="1407"/>
                  </a:lnTo>
                  <a:lnTo>
                    <a:pt x="9" y="1425"/>
                  </a:lnTo>
                  <a:lnTo>
                    <a:pt x="0" y="1425"/>
                  </a:lnTo>
                  <a:lnTo>
                    <a:pt x="0" y="1407"/>
                  </a:lnTo>
                  <a:close/>
                  <a:moveTo>
                    <a:pt x="0" y="1370"/>
                  </a:moveTo>
                  <a:lnTo>
                    <a:pt x="9" y="1370"/>
                  </a:lnTo>
                  <a:lnTo>
                    <a:pt x="9" y="1388"/>
                  </a:lnTo>
                  <a:lnTo>
                    <a:pt x="0" y="1388"/>
                  </a:lnTo>
                  <a:lnTo>
                    <a:pt x="0" y="1370"/>
                  </a:lnTo>
                  <a:close/>
                  <a:moveTo>
                    <a:pt x="0" y="1334"/>
                  </a:moveTo>
                  <a:lnTo>
                    <a:pt x="9" y="1334"/>
                  </a:lnTo>
                  <a:lnTo>
                    <a:pt x="9" y="1352"/>
                  </a:lnTo>
                  <a:lnTo>
                    <a:pt x="0" y="1352"/>
                  </a:lnTo>
                  <a:lnTo>
                    <a:pt x="0" y="1334"/>
                  </a:lnTo>
                  <a:close/>
                  <a:moveTo>
                    <a:pt x="0" y="1297"/>
                  </a:moveTo>
                  <a:lnTo>
                    <a:pt x="9" y="1297"/>
                  </a:lnTo>
                  <a:lnTo>
                    <a:pt x="9" y="1315"/>
                  </a:lnTo>
                  <a:lnTo>
                    <a:pt x="0" y="1315"/>
                  </a:lnTo>
                  <a:lnTo>
                    <a:pt x="0" y="1297"/>
                  </a:lnTo>
                  <a:close/>
                  <a:moveTo>
                    <a:pt x="1" y="1262"/>
                  </a:moveTo>
                  <a:lnTo>
                    <a:pt x="11" y="1262"/>
                  </a:lnTo>
                  <a:lnTo>
                    <a:pt x="11" y="1281"/>
                  </a:lnTo>
                  <a:lnTo>
                    <a:pt x="4" y="1281"/>
                  </a:lnTo>
                  <a:lnTo>
                    <a:pt x="4" y="1279"/>
                  </a:lnTo>
                  <a:lnTo>
                    <a:pt x="0" y="1279"/>
                  </a:lnTo>
                  <a:lnTo>
                    <a:pt x="0" y="1272"/>
                  </a:lnTo>
                  <a:lnTo>
                    <a:pt x="1" y="1272"/>
                  </a:lnTo>
                  <a:lnTo>
                    <a:pt x="1" y="1262"/>
                  </a:lnTo>
                  <a:close/>
                  <a:moveTo>
                    <a:pt x="1" y="1224"/>
                  </a:moveTo>
                  <a:lnTo>
                    <a:pt x="11" y="1224"/>
                  </a:lnTo>
                  <a:lnTo>
                    <a:pt x="11" y="1242"/>
                  </a:lnTo>
                  <a:lnTo>
                    <a:pt x="1" y="1242"/>
                  </a:lnTo>
                  <a:lnTo>
                    <a:pt x="1" y="1224"/>
                  </a:lnTo>
                  <a:close/>
                  <a:moveTo>
                    <a:pt x="1" y="1187"/>
                  </a:moveTo>
                  <a:lnTo>
                    <a:pt x="11" y="1187"/>
                  </a:lnTo>
                  <a:lnTo>
                    <a:pt x="11" y="1206"/>
                  </a:lnTo>
                  <a:lnTo>
                    <a:pt x="1" y="1206"/>
                  </a:lnTo>
                  <a:lnTo>
                    <a:pt x="1" y="1187"/>
                  </a:lnTo>
                  <a:close/>
                  <a:moveTo>
                    <a:pt x="1" y="1151"/>
                  </a:moveTo>
                  <a:lnTo>
                    <a:pt x="11" y="1151"/>
                  </a:lnTo>
                  <a:lnTo>
                    <a:pt x="11" y="1169"/>
                  </a:lnTo>
                  <a:lnTo>
                    <a:pt x="1" y="1169"/>
                  </a:lnTo>
                  <a:lnTo>
                    <a:pt x="1" y="1151"/>
                  </a:lnTo>
                  <a:close/>
                  <a:moveTo>
                    <a:pt x="1" y="1114"/>
                  </a:moveTo>
                  <a:lnTo>
                    <a:pt x="11" y="1114"/>
                  </a:lnTo>
                  <a:lnTo>
                    <a:pt x="11" y="1133"/>
                  </a:lnTo>
                  <a:lnTo>
                    <a:pt x="1" y="1133"/>
                  </a:lnTo>
                  <a:lnTo>
                    <a:pt x="1" y="1114"/>
                  </a:lnTo>
                  <a:close/>
                  <a:moveTo>
                    <a:pt x="3" y="1080"/>
                  </a:moveTo>
                  <a:lnTo>
                    <a:pt x="13" y="1080"/>
                  </a:lnTo>
                  <a:lnTo>
                    <a:pt x="13" y="1098"/>
                  </a:lnTo>
                  <a:lnTo>
                    <a:pt x="3" y="1098"/>
                  </a:lnTo>
                  <a:lnTo>
                    <a:pt x="3" y="1080"/>
                  </a:lnTo>
                  <a:close/>
                  <a:moveTo>
                    <a:pt x="3" y="1043"/>
                  </a:moveTo>
                  <a:lnTo>
                    <a:pt x="13" y="1043"/>
                  </a:lnTo>
                  <a:lnTo>
                    <a:pt x="13" y="1061"/>
                  </a:lnTo>
                  <a:lnTo>
                    <a:pt x="3" y="1061"/>
                  </a:lnTo>
                  <a:lnTo>
                    <a:pt x="3" y="1043"/>
                  </a:lnTo>
                  <a:close/>
                  <a:moveTo>
                    <a:pt x="3" y="1007"/>
                  </a:moveTo>
                  <a:lnTo>
                    <a:pt x="13" y="1007"/>
                  </a:lnTo>
                  <a:lnTo>
                    <a:pt x="13" y="1025"/>
                  </a:lnTo>
                  <a:lnTo>
                    <a:pt x="3" y="1025"/>
                  </a:lnTo>
                  <a:lnTo>
                    <a:pt x="3" y="1007"/>
                  </a:lnTo>
                  <a:close/>
                  <a:moveTo>
                    <a:pt x="3" y="970"/>
                  </a:moveTo>
                  <a:lnTo>
                    <a:pt x="13" y="970"/>
                  </a:lnTo>
                  <a:lnTo>
                    <a:pt x="13" y="988"/>
                  </a:lnTo>
                  <a:lnTo>
                    <a:pt x="3" y="988"/>
                  </a:lnTo>
                  <a:lnTo>
                    <a:pt x="3" y="970"/>
                  </a:lnTo>
                  <a:close/>
                  <a:moveTo>
                    <a:pt x="3" y="933"/>
                  </a:moveTo>
                  <a:lnTo>
                    <a:pt x="8" y="933"/>
                  </a:lnTo>
                  <a:lnTo>
                    <a:pt x="8" y="934"/>
                  </a:lnTo>
                  <a:lnTo>
                    <a:pt x="14" y="934"/>
                  </a:lnTo>
                  <a:lnTo>
                    <a:pt x="14" y="943"/>
                  </a:lnTo>
                  <a:lnTo>
                    <a:pt x="13" y="943"/>
                  </a:lnTo>
                  <a:lnTo>
                    <a:pt x="13" y="952"/>
                  </a:lnTo>
                  <a:lnTo>
                    <a:pt x="3" y="952"/>
                  </a:lnTo>
                  <a:lnTo>
                    <a:pt x="3" y="933"/>
                  </a:lnTo>
                  <a:close/>
                  <a:moveTo>
                    <a:pt x="4" y="897"/>
                  </a:moveTo>
                  <a:lnTo>
                    <a:pt x="14" y="897"/>
                  </a:lnTo>
                  <a:lnTo>
                    <a:pt x="14" y="915"/>
                  </a:lnTo>
                  <a:lnTo>
                    <a:pt x="4" y="915"/>
                  </a:lnTo>
                  <a:lnTo>
                    <a:pt x="4" y="897"/>
                  </a:lnTo>
                  <a:close/>
                  <a:moveTo>
                    <a:pt x="4" y="860"/>
                  </a:moveTo>
                  <a:lnTo>
                    <a:pt x="14" y="860"/>
                  </a:lnTo>
                  <a:lnTo>
                    <a:pt x="14" y="879"/>
                  </a:lnTo>
                  <a:lnTo>
                    <a:pt x="4" y="879"/>
                  </a:lnTo>
                  <a:lnTo>
                    <a:pt x="4" y="860"/>
                  </a:lnTo>
                  <a:close/>
                  <a:moveTo>
                    <a:pt x="4" y="824"/>
                  </a:moveTo>
                  <a:lnTo>
                    <a:pt x="14" y="824"/>
                  </a:lnTo>
                  <a:lnTo>
                    <a:pt x="14" y="842"/>
                  </a:lnTo>
                  <a:lnTo>
                    <a:pt x="4" y="842"/>
                  </a:lnTo>
                  <a:lnTo>
                    <a:pt x="4" y="824"/>
                  </a:lnTo>
                  <a:close/>
                  <a:moveTo>
                    <a:pt x="4" y="787"/>
                  </a:moveTo>
                  <a:lnTo>
                    <a:pt x="14" y="787"/>
                  </a:lnTo>
                  <a:lnTo>
                    <a:pt x="14" y="805"/>
                  </a:lnTo>
                  <a:lnTo>
                    <a:pt x="4" y="805"/>
                  </a:lnTo>
                  <a:lnTo>
                    <a:pt x="4" y="787"/>
                  </a:lnTo>
                  <a:close/>
                  <a:moveTo>
                    <a:pt x="6" y="753"/>
                  </a:moveTo>
                  <a:lnTo>
                    <a:pt x="16" y="753"/>
                  </a:lnTo>
                  <a:lnTo>
                    <a:pt x="16" y="773"/>
                  </a:lnTo>
                  <a:lnTo>
                    <a:pt x="8" y="773"/>
                  </a:lnTo>
                  <a:lnTo>
                    <a:pt x="8" y="769"/>
                  </a:lnTo>
                  <a:lnTo>
                    <a:pt x="4" y="769"/>
                  </a:lnTo>
                  <a:lnTo>
                    <a:pt x="4" y="764"/>
                  </a:lnTo>
                  <a:lnTo>
                    <a:pt x="6" y="764"/>
                  </a:lnTo>
                  <a:lnTo>
                    <a:pt x="6" y="753"/>
                  </a:lnTo>
                  <a:close/>
                  <a:moveTo>
                    <a:pt x="6" y="716"/>
                  </a:moveTo>
                  <a:lnTo>
                    <a:pt x="16" y="716"/>
                  </a:lnTo>
                  <a:lnTo>
                    <a:pt x="16" y="734"/>
                  </a:lnTo>
                  <a:lnTo>
                    <a:pt x="6" y="734"/>
                  </a:lnTo>
                  <a:lnTo>
                    <a:pt x="6" y="716"/>
                  </a:lnTo>
                  <a:close/>
                  <a:moveTo>
                    <a:pt x="6" y="680"/>
                  </a:moveTo>
                  <a:lnTo>
                    <a:pt x="16" y="680"/>
                  </a:lnTo>
                  <a:lnTo>
                    <a:pt x="16" y="698"/>
                  </a:lnTo>
                  <a:lnTo>
                    <a:pt x="6" y="698"/>
                  </a:lnTo>
                  <a:lnTo>
                    <a:pt x="6" y="680"/>
                  </a:lnTo>
                  <a:close/>
                  <a:moveTo>
                    <a:pt x="6" y="643"/>
                  </a:moveTo>
                  <a:lnTo>
                    <a:pt x="16" y="643"/>
                  </a:lnTo>
                  <a:lnTo>
                    <a:pt x="16" y="661"/>
                  </a:lnTo>
                  <a:lnTo>
                    <a:pt x="6" y="661"/>
                  </a:lnTo>
                  <a:lnTo>
                    <a:pt x="6" y="643"/>
                  </a:lnTo>
                  <a:close/>
                  <a:moveTo>
                    <a:pt x="6" y="604"/>
                  </a:moveTo>
                  <a:lnTo>
                    <a:pt x="13" y="604"/>
                  </a:lnTo>
                  <a:lnTo>
                    <a:pt x="13" y="607"/>
                  </a:lnTo>
                  <a:lnTo>
                    <a:pt x="18" y="607"/>
                  </a:lnTo>
                  <a:lnTo>
                    <a:pt x="18" y="614"/>
                  </a:lnTo>
                  <a:lnTo>
                    <a:pt x="16" y="614"/>
                  </a:lnTo>
                  <a:lnTo>
                    <a:pt x="16" y="625"/>
                  </a:lnTo>
                  <a:lnTo>
                    <a:pt x="6" y="625"/>
                  </a:lnTo>
                  <a:lnTo>
                    <a:pt x="6" y="604"/>
                  </a:lnTo>
                  <a:close/>
                  <a:moveTo>
                    <a:pt x="1265" y="594"/>
                  </a:moveTo>
                  <a:lnTo>
                    <a:pt x="1265" y="595"/>
                  </a:lnTo>
                  <a:lnTo>
                    <a:pt x="1268" y="595"/>
                  </a:lnTo>
                  <a:lnTo>
                    <a:pt x="1268" y="594"/>
                  </a:lnTo>
                  <a:lnTo>
                    <a:pt x="1265" y="594"/>
                  </a:lnTo>
                  <a:close/>
                  <a:moveTo>
                    <a:pt x="1252" y="587"/>
                  </a:moveTo>
                  <a:lnTo>
                    <a:pt x="1252" y="590"/>
                  </a:lnTo>
                  <a:lnTo>
                    <a:pt x="1256" y="590"/>
                  </a:lnTo>
                  <a:lnTo>
                    <a:pt x="1256" y="587"/>
                  </a:lnTo>
                  <a:lnTo>
                    <a:pt x="1252" y="587"/>
                  </a:lnTo>
                  <a:close/>
                  <a:moveTo>
                    <a:pt x="1247" y="581"/>
                  </a:moveTo>
                  <a:lnTo>
                    <a:pt x="1255" y="581"/>
                  </a:lnTo>
                  <a:lnTo>
                    <a:pt x="1255" y="583"/>
                  </a:lnTo>
                  <a:lnTo>
                    <a:pt x="1257" y="583"/>
                  </a:lnTo>
                  <a:lnTo>
                    <a:pt x="1257" y="586"/>
                  </a:lnTo>
                  <a:lnTo>
                    <a:pt x="1263" y="586"/>
                  </a:lnTo>
                  <a:lnTo>
                    <a:pt x="1263" y="588"/>
                  </a:lnTo>
                  <a:lnTo>
                    <a:pt x="1268" y="588"/>
                  </a:lnTo>
                  <a:lnTo>
                    <a:pt x="1268" y="593"/>
                  </a:lnTo>
                  <a:lnTo>
                    <a:pt x="1276" y="593"/>
                  </a:lnTo>
                  <a:lnTo>
                    <a:pt x="1276" y="595"/>
                  </a:lnTo>
                  <a:lnTo>
                    <a:pt x="1279" y="595"/>
                  </a:lnTo>
                  <a:lnTo>
                    <a:pt x="1279" y="599"/>
                  </a:lnTo>
                  <a:lnTo>
                    <a:pt x="1286" y="599"/>
                  </a:lnTo>
                  <a:lnTo>
                    <a:pt x="1286" y="600"/>
                  </a:lnTo>
                  <a:lnTo>
                    <a:pt x="1290" y="600"/>
                  </a:lnTo>
                  <a:lnTo>
                    <a:pt x="1290" y="606"/>
                  </a:lnTo>
                  <a:lnTo>
                    <a:pt x="1285" y="606"/>
                  </a:lnTo>
                  <a:lnTo>
                    <a:pt x="1285" y="611"/>
                  </a:lnTo>
                  <a:lnTo>
                    <a:pt x="1280" y="611"/>
                  </a:lnTo>
                  <a:lnTo>
                    <a:pt x="1280" y="609"/>
                  </a:lnTo>
                  <a:lnTo>
                    <a:pt x="1276" y="609"/>
                  </a:lnTo>
                  <a:lnTo>
                    <a:pt x="1276" y="608"/>
                  </a:lnTo>
                  <a:lnTo>
                    <a:pt x="1273" y="608"/>
                  </a:lnTo>
                  <a:lnTo>
                    <a:pt x="1273" y="604"/>
                  </a:lnTo>
                  <a:lnTo>
                    <a:pt x="1267" y="604"/>
                  </a:lnTo>
                  <a:lnTo>
                    <a:pt x="1267" y="602"/>
                  </a:lnTo>
                  <a:lnTo>
                    <a:pt x="1264" y="602"/>
                  </a:lnTo>
                  <a:lnTo>
                    <a:pt x="1264" y="597"/>
                  </a:lnTo>
                  <a:lnTo>
                    <a:pt x="1254" y="597"/>
                  </a:lnTo>
                  <a:lnTo>
                    <a:pt x="1254" y="595"/>
                  </a:lnTo>
                  <a:lnTo>
                    <a:pt x="1252" y="595"/>
                  </a:lnTo>
                  <a:lnTo>
                    <a:pt x="1252" y="592"/>
                  </a:lnTo>
                  <a:lnTo>
                    <a:pt x="1246" y="592"/>
                  </a:lnTo>
                  <a:lnTo>
                    <a:pt x="1246" y="590"/>
                  </a:lnTo>
                  <a:lnTo>
                    <a:pt x="1243" y="590"/>
                  </a:lnTo>
                  <a:lnTo>
                    <a:pt x="1243" y="583"/>
                  </a:lnTo>
                  <a:lnTo>
                    <a:pt x="1247" y="583"/>
                  </a:lnTo>
                  <a:lnTo>
                    <a:pt x="1247" y="581"/>
                  </a:lnTo>
                  <a:close/>
                  <a:moveTo>
                    <a:pt x="8" y="571"/>
                  </a:moveTo>
                  <a:lnTo>
                    <a:pt x="18" y="571"/>
                  </a:lnTo>
                  <a:lnTo>
                    <a:pt x="18" y="589"/>
                  </a:lnTo>
                  <a:lnTo>
                    <a:pt x="8" y="589"/>
                  </a:lnTo>
                  <a:lnTo>
                    <a:pt x="8" y="571"/>
                  </a:lnTo>
                  <a:close/>
                  <a:moveTo>
                    <a:pt x="1209" y="560"/>
                  </a:moveTo>
                  <a:lnTo>
                    <a:pt x="1218" y="560"/>
                  </a:lnTo>
                  <a:lnTo>
                    <a:pt x="1218" y="562"/>
                  </a:lnTo>
                  <a:lnTo>
                    <a:pt x="1220" y="562"/>
                  </a:lnTo>
                  <a:lnTo>
                    <a:pt x="1220" y="566"/>
                  </a:lnTo>
                  <a:lnTo>
                    <a:pt x="1221" y="566"/>
                  </a:lnTo>
                  <a:lnTo>
                    <a:pt x="1221" y="571"/>
                  </a:lnTo>
                  <a:lnTo>
                    <a:pt x="1224" y="571"/>
                  </a:lnTo>
                  <a:lnTo>
                    <a:pt x="1224" y="567"/>
                  </a:lnTo>
                  <a:lnTo>
                    <a:pt x="1229" y="567"/>
                  </a:lnTo>
                  <a:lnTo>
                    <a:pt x="1229" y="569"/>
                  </a:lnTo>
                  <a:lnTo>
                    <a:pt x="1232" y="569"/>
                  </a:lnTo>
                  <a:lnTo>
                    <a:pt x="1232" y="574"/>
                  </a:lnTo>
                  <a:lnTo>
                    <a:pt x="1231" y="574"/>
                  </a:lnTo>
                  <a:lnTo>
                    <a:pt x="1231" y="576"/>
                  </a:lnTo>
                  <a:lnTo>
                    <a:pt x="1234" y="576"/>
                  </a:lnTo>
                  <a:lnTo>
                    <a:pt x="1234" y="574"/>
                  </a:lnTo>
                  <a:lnTo>
                    <a:pt x="1242" y="574"/>
                  </a:lnTo>
                  <a:lnTo>
                    <a:pt x="1242" y="579"/>
                  </a:lnTo>
                  <a:lnTo>
                    <a:pt x="1238" y="579"/>
                  </a:lnTo>
                  <a:lnTo>
                    <a:pt x="1238" y="584"/>
                  </a:lnTo>
                  <a:lnTo>
                    <a:pt x="1233" y="584"/>
                  </a:lnTo>
                  <a:lnTo>
                    <a:pt x="1233" y="583"/>
                  </a:lnTo>
                  <a:lnTo>
                    <a:pt x="1230" y="583"/>
                  </a:lnTo>
                  <a:lnTo>
                    <a:pt x="1230" y="578"/>
                  </a:lnTo>
                  <a:lnTo>
                    <a:pt x="1220" y="578"/>
                  </a:lnTo>
                  <a:lnTo>
                    <a:pt x="1220" y="572"/>
                  </a:lnTo>
                  <a:lnTo>
                    <a:pt x="1210" y="572"/>
                  </a:lnTo>
                  <a:lnTo>
                    <a:pt x="1210" y="571"/>
                  </a:lnTo>
                  <a:lnTo>
                    <a:pt x="1208" y="571"/>
                  </a:lnTo>
                  <a:lnTo>
                    <a:pt x="1208" y="564"/>
                  </a:lnTo>
                  <a:lnTo>
                    <a:pt x="1209" y="564"/>
                  </a:lnTo>
                  <a:lnTo>
                    <a:pt x="1209" y="560"/>
                  </a:lnTo>
                  <a:close/>
                  <a:moveTo>
                    <a:pt x="1195" y="552"/>
                  </a:moveTo>
                  <a:lnTo>
                    <a:pt x="1201" y="552"/>
                  </a:lnTo>
                  <a:lnTo>
                    <a:pt x="1201" y="553"/>
                  </a:lnTo>
                  <a:lnTo>
                    <a:pt x="1205" y="553"/>
                  </a:lnTo>
                  <a:lnTo>
                    <a:pt x="1205" y="555"/>
                  </a:lnTo>
                  <a:lnTo>
                    <a:pt x="1208" y="555"/>
                  </a:lnTo>
                  <a:lnTo>
                    <a:pt x="1208" y="560"/>
                  </a:lnTo>
                  <a:lnTo>
                    <a:pt x="1203" y="560"/>
                  </a:lnTo>
                  <a:lnTo>
                    <a:pt x="1203" y="564"/>
                  </a:lnTo>
                  <a:lnTo>
                    <a:pt x="1196" y="564"/>
                  </a:lnTo>
                  <a:lnTo>
                    <a:pt x="1196" y="562"/>
                  </a:lnTo>
                  <a:lnTo>
                    <a:pt x="1192" y="562"/>
                  </a:lnTo>
                  <a:lnTo>
                    <a:pt x="1192" y="556"/>
                  </a:lnTo>
                  <a:lnTo>
                    <a:pt x="1195" y="556"/>
                  </a:lnTo>
                  <a:lnTo>
                    <a:pt x="1195" y="552"/>
                  </a:lnTo>
                  <a:close/>
                  <a:moveTo>
                    <a:pt x="1181" y="543"/>
                  </a:moveTo>
                  <a:lnTo>
                    <a:pt x="1189" y="543"/>
                  </a:lnTo>
                  <a:lnTo>
                    <a:pt x="1189" y="545"/>
                  </a:lnTo>
                  <a:lnTo>
                    <a:pt x="1192" y="545"/>
                  </a:lnTo>
                  <a:lnTo>
                    <a:pt x="1192" y="552"/>
                  </a:lnTo>
                  <a:lnTo>
                    <a:pt x="1187" y="552"/>
                  </a:lnTo>
                  <a:lnTo>
                    <a:pt x="1187" y="555"/>
                  </a:lnTo>
                  <a:lnTo>
                    <a:pt x="1180" y="555"/>
                  </a:lnTo>
                  <a:lnTo>
                    <a:pt x="1180" y="553"/>
                  </a:lnTo>
                  <a:lnTo>
                    <a:pt x="1177" y="553"/>
                  </a:lnTo>
                  <a:lnTo>
                    <a:pt x="1177" y="546"/>
                  </a:lnTo>
                  <a:lnTo>
                    <a:pt x="1181" y="546"/>
                  </a:lnTo>
                  <a:lnTo>
                    <a:pt x="1181" y="543"/>
                  </a:lnTo>
                  <a:close/>
                  <a:moveTo>
                    <a:pt x="1167" y="537"/>
                  </a:moveTo>
                  <a:lnTo>
                    <a:pt x="1178" y="537"/>
                  </a:lnTo>
                  <a:lnTo>
                    <a:pt x="1178" y="538"/>
                  </a:lnTo>
                  <a:lnTo>
                    <a:pt x="1179" y="538"/>
                  </a:lnTo>
                  <a:lnTo>
                    <a:pt x="1179" y="544"/>
                  </a:lnTo>
                  <a:lnTo>
                    <a:pt x="1174" y="544"/>
                  </a:lnTo>
                  <a:lnTo>
                    <a:pt x="1174" y="547"/>
                  </a:lnTo>
                  <a:lnTo>
                    <a:pt x="1169" y="547"/>
                  </a:lnTo>
                  <a:lnTo>
                    <a:pt x="1169" y="546"/>
                  </a:lnTo>
                  <a:lnTo>
                    <a:pt x="1164" y="546"/>
                  </a:lnTo>
                  <a:lnTo>
                    <a:pt x="1164" y="538"/>
                  </a:lnTo>
                  <a:lnTo>
                    <a:pt x="1167" y="538"/>
                  </a:lnTo>
                  <a:lnTo>
                    <a:pt x="1167" y="537"/>
                  </a:lnTo>
                  <a:close/>
                  <a:moveTo>
                    <a:pt x="8" y="534"/>
                  </a:moveTo>
                  <a:lnTo>
                    <a:pt x="18" y="534"/>
                  </a:lnTo>
                  <a:lnTo>
                    <a:pt x="18" y="553"/>
                  </a:lnTo>
                  <a:lnTo>
                    <a:pt x="8" y="553"/>
                  </a:lnTo>
                  <a:lnTo>
                    <a:pt x="8" y="534"/>
                  </a:lnTo>
                  <a:close/>
                  <a:moveTo>
                    <a:pt x="1136" y="519"/>
                  </a:moveTo>
                  <a:lnTo>
                    <a:pt x="1145" y="519"/>
                  </a:lnTo>
                  <a:lnTo>
                    <a:pt x="1145" y="521"/>
                  </a:lnTo>
                  <a:lnTo>
                    <a:pt x="1147" y="521"/>
                  </a:lnTo>
                  <a:lnTo>
                    <a:pt x="1147" y="522"/>
                  </a:lnTo>
                  <a:lnTo>
                    <a:pt x="1150" y="522"/>
                  </a:lnTo>
                  <a:lnTo>
                    <a:pt x="1150" y="526"/>
                  </a:lnTo>
                  <a:lnTo>
                    <a:pt x="1157" y="526"/>
                  </a:lnTo>
                  <a:lnTo>
                    <a:pt x="1157" y="527"/>
                  </a:lnTo>
                  <a:lnTo>
                    <a:pt x="1162" y="527"/>
                  </a:lnTo>
                  <a:lnTo>
                    <a:pt x="1162" y="529"/>
                  </a:lnTo>
                  <a:lnTo>
                    <a:pt x="1163" y="529"/>
                  </a:lnTo>
                  <a:lnTo>
                    <a:pt x="1163" y="534"/>
                  </a:lnTo>
                  <a:lnTo>
                    <a:pt x="1159" y="534"/>
                  </a:lnTo>
                  <a:lnTo>
                    <a:pt x="1159" y="536"/>
                  </a:lnTo>
                  <a:lnTo>
                    <a:pt x="1158" y="536"/>
                  </a:lnTo>
                  <a:lnTo>
                    <a:pt x="1158" y="538"/>
                  </a:lnTo>
                  <a:lnTo>
                    <a:pt x="1153" y="538"/>
                  </a:lnTo>
                  <a:lnTo>
                    <a:pt x="1153" y="536"/>
                  </a:lnTo>
                  <a:lnTo>
                    <a:pt x="1147" y="536"/>
                  </a:lnTo>
                  <a:lnTo>
                    <a:pt x="1147" y="535"/>
                  </a:lnTo>
                  <a:lnTo>
                    <a:pt x="1145" y="535"/>
                  </a:lnTo>
                  <a:lnTo>
                    <a:pt x="1145" y="534"/>
                  </a:lnTo>
                  <a:lnTo>
                    <a:pt x="1140" y="534"/>
                  </a:lnTo>
                  <a:lnTo>
                    <a:pt x="1140" y="531"/>
                  </a:lnTo>
                  <a:lnTo>
                    <a:pt x="1138" y="531"/>
                  </a:lnTo>
                  <a:lnTo>
                    <a:pt x="1138" y="530"/>
                  </a:lnTo>
                  <a:lnTo>
                    <a:pt x="1136" y="530"/>
                  </a:lnTo>
                  <a:lnTo>
                    <a:pt x="1136" y="528"/>
                  </a:lnTo>
                  <a:lnTo>
                    <a:pt x="1132" y="528"/>
                  </a:lnTo>
                  <a:lnTo>
                    <a:pt x="1132" y="522"/>
                  </a:lnTo>
                  <a:lnTo>
                    <a:pt x="1136" y="522"/>
                  </a:lnTo>
                  <a:lnTo>
                    <a:pt x="1136" y="519"/>
                  </a:lnTo>
                  <a:close/>
                  <a:moveTo>
                    <a:pt x="1117" y="509"/>
                  </a:moveTo>
                  <a:lnTo>
                    <a:pt x="1125" y="509"/>
                  </a:lnTo>
                  <a:lnTo>
                    <a:pt x="1125" y="510"/>
                  </a:lnTo>
                  <a:lnTo>
                    <a:pt x="1128" y="510"/>
                  </a:lnTo>
                  <a:lnTo>
                    <a:pt x="1128" y="511"/>
                  </a:lnTo>
                  <a:lnTo>
                    <a:pt x="1131" y="511"/>
                  </a:lnTo>
                  <a:lnTo>
                    <a:pt x="1131" y="517"/>
                  </a:lnTo>
                  <a:lnTo>
                    <a:pt x="1127" y="517"/>
                  </a:lnTo>
                  <a:lnTo>
                    <a:pt x="1127" y="522"/>
                  </a:lnTo>
                  <a:lnTo>
                    <a:pt x="1122" y="522"/>
                  </a:lnTo>
                  <a:lnTo>
                    <a:pt x="1122" y="520"/>
                  </a:lnTo>
                  <a:lnTo>
                    <a:pt x="1119" y="520"/>
                  </a:lnTo>
                  <a:lnTo>
                    <a:pt x="1119" y="519"/>
                  </a:lnTo>
                  <a:lnTo>
                    <a:pt x="1116" y="519"/>
                  </a:lnTo>
                  <a:lnTo>
                    <a:pt x="1116" y="518"/>
                  </a:lnTo>
                  <a:lnTo>
                    <a:pt x="1113" y="518"/>
                  </a:lnTo>
                  <a:lnTo>
                    <a:pt x="1113" y="513"/>
                  </a:lnTo>
                  <a:lnTo>
                    <a:pt x="1117" y="513"/>
                  </a:lnTo>
                  <a:lnTo>
                    <a:pt x="1117" y="509"/>
                  </a:lnTo>
                  <a:close/>
                  <a:moveTo>
                    <a:pt x="8" y="498"/>
                  </a:moveTo>
                  <a:lnTo>
                    <a:pt x="18" y="498"/>
                  </a:lnTo>
                  <a:lnTo>
                    <a:pt x="18" y="516"/>
                  </a:lnTo>
                  <a:lnTo>
                    <a:pt x="8" y="516"/>
                  </a:lnTo>
                  <a:lnTo>
                    <a:pt x="8" y="498"/>
                  </a:lnTo>
                  <a:close/>
                  <a:moveTo>
                    <a:pt x="1091" y="493"/>
                  </a:moveTo>
                  <a:lnTo>
                    <a:pt x="1097" y="493"/>
                  </a:lnTo>
                  <a:lnTo>
                    <a:pt x="1097" y="494"/>
                  </a:lnTo>
                  <a:lnTo>
                    <a:pt x="1100" y="494"/>
                  </a:lnTo>
                  <a:lnTo>
                    <a:pt x="1100" y="496"/>
                  </a:lnTo>
                  <a:lnTo>
                    <a:pt x="1103" y="496"/>
                  </a:lnTo>
                  <a:lnTo>
                    <a:pt x="1103" y="500"/>
                  </a:lnTo>
                  <a:lnTo>
                    <a:pt x="1109" y="500"/>
                  </a:lnTo>
                  <a:lnTo>
                    <a:pt x="1109" y="502"/>
                  </a:lnTo>
                  <a:lnTo>
                    <a:pt x="1112" y="502"/>
                  </a:lnTo>
                  <a:lnTo>
                    <a:pt x="1112" y="503"/>
                  </a:lnTo>
                  <a:lnTo>
                    <a:pt x="1115" y="503"/>
                  </a:lnTo>
                  <a:lnTo>
                    <a:pt x="1115" y="508"/>
                  </a:lnTo>
                  <a:lnTo>
                    <a:pt x="1110" y="508"/>
                  </a:lnTo>
                  <a:lnTo>
                    <a:pt x="1110" y="512"/>
                  </a:lnTo>
                  <a:lnTo>
                    <a:pt x="1103" y="512"/>
                  </a:lnTo>
                  <a:lnTo>
                    <a:pt x="1103" y="511"/>
                  </a:lnTo>
                  <a:lnTo>
                    <a:pt x="1100" y="511"/>
                  </a:lnTo>
                  <a:lnTo>
                    <a:pt x="1100" y="504"/>
                  </a:lnTo>
                  <a:lnTo>
                    <a:pt x="1102" y="504"/>
                  </a:lnTo>
                  <a:lnTo>
                    <a:pt x="1102" y="502"/>
                  </a:lnTo>
                  <a:lnTo>
                    <a:pt x="1098" y="502"/>
                  </a:lnTo>
                  <a:lnTo>
                    <a:pt x="1098" y="505"/>
                  </a:lnTo>
                  <a:lnTo>
                    <a:pt x="1091" y="505"/>
                  </a:lnTo>
                  <a:lnTo>
                    <a:pt x="1091" y="503"/>
                  </a:lnTo>
                  <a:lnTo>
                    <a:pt x="1088" y="503"/>
                  </a:lnTo>
                  <a:lnTo>
                    <a:pt x="1088" y="497"/>
                  </a:lnTo>
                  <a:lnTo>
                    <a:pt x="1091" y="497"/>
                  </a:lnTo>
                  <a:lnTo>
                    <a:pt x="1091" y="493"/>
                  </a:lnTo>
                  <a:close/>
                  <a:moveTo>
                    <a:pt x="1071" y="483"/>
                  </a:moveTo>
                  <a:lnTo>
                    <a:pt x="1080" y="483"/>
                  </a:lnTo>
                  <a:lnTo>
                    <a:pt x="1080" y="486"/>
                  </a:lnTo>
                  <a:lnTo>
                    <a:pt x="1084" y="486"/>
                  </a:lnTo>
                  <a:lnTo>
                    <a:pt x="1084" y="491"/>
                  </a:lnTo>
                  <a:lnTo>
                    <a:pt x="1078" y="491"/>
                  </a:lnTo>
                  <a:lnTo>
                    <a:pt x="1078" y="495"/>
                  </a:lnTo>
                  <a:lnTo>
                    <a:pt x="1071" y="495"/>
                  </a:lnTo>
                  <a:lnTo>
                    <a:pt x="1071" y="493"/>
                  </a:lnTo>
                  <a:lnTo>
                    <a:pt x="1067" y="493"/>
                  </a:lnTo>
                  <a:lnTo>
                    <a:pt x="1067" y="486"/>
                  </a:lnTo>
                  <a:lnTo>
                    <a:pt x="1071" y="486"/>
                  </a:lnTo>
                  <a:lnTo>
                    <a:pt x="1071" y="483"/>
                  </a:lnTo>
                  <a:close/>
                  <a:moveTo>
                    <a:pt x="1057" y="474"/>
                  </a:moveTo>
                  <a:lnTo>
                    <a:pt x="1065" y="474"/>
                  </a:lnTo>
                  <a:lnTo>
                    <a:pt x="1065" y="476"/>
                  </a:lnTo>
                  <a:lnTo>
                    <a:pt x="1068" y="476"/>
                  </a:lnTo>
                  <a:lnTo>
                    <a:pt x="1068" y="482"/>
                  </a:lnTo>
                  <a:lnTo>
                    <a:pt x="1063" y="482"/>
                  </a:lnTo>
                  <a:lnTo>
                    <a:pt x="1063" y="488"/>
                  </a:lnTo>
                  <a:lnTo>
                    <a:pt x="1059" y="488"/>
                  </a:lnTo>
                  <a:lnTo>
                    <a:pt x="1059" y="486"/>
                  </a:lnTo>
                  <a:lnTo>
                    <a:pt x="1056" y="486"/>
                  </a:lnTo>
                  <a:lnTo>
                    <a:pt x="1056" y="483"/>
                  </a:lnTo>
                  <a:lnTo>
                    <a:pt x="1053" y="483"/>
                  </a:lnTo>
                  <a:lnTo>
                    <a:pt x="1053" y="476"/>
                  </a:lnTo>
                  <a:lnTo>
                    <a:pt x="1057" y="476"/>
                  </a:lnTo>
                  <a:lnTo>
                    <a:pt x="1057" y="474"/>
                  </a:lnTo>
                  <a:close/>
                  <a:moveTo>
                    <a:pt x="1038" y="464"/>
                  </a:moveTo>
                  <a:lnTo>
                    <a:pt x="1046" y="464"/>
                  </a:lnTo>
                  <a:lnTo>
                    <a:pt x="1046" y="466"/>
                  </a:lnTo>
                  <a:lnTo>
                    <a:pt x="1049" y="466"/>
                  </a:lnTo>
                  <a:lnTo>
                    <a:pt x="1049" y="468"/>
                  </a:lnTo>
                  <a:lnTo>
                    <a:pt x="1052" y="468"/>
                  </a:lnTo>
                  <a:lnTo>
                    <a:pt x="1052" y="473"/>
                  </a:lnTo>
                  <a:lnTo>
                    <a:pt x="1048" y="473"/>
                  </a:lnTo>
                  <a:lnTo>
                    <a:pt x="1048" y="478"/>
                  </a:lnTo>
                  <a:lnTo>
                    <a:pt x="1043" y="478"/>
                  </a:lnTo>
                  <a:lnTo>
                    <a:pt x="1043" y="477"/>
                  </a:lnTo>
                  <a:lnTo>
                    <a:pt x="1040" y="477"/>
                  </a:lnTo>
                  <a:lnTo>
                    <a:pt x="1040" y="475"/>
                  </a:lnTo>
                  <a:lnTo>
                    <a:pt x="1037" y="475"/>
                  </a:lnTo>
                  <a:lnTo>
                    <a:pt x="1037" y="473"/>
                  </a:lnTo>
                  <a:lnTo>
                    <a:pt x="1034" y="473"/>
                  </a:lnTo>
                  <a:lnTo>
                    <a:pt x="1034" y="466"/>
                  </a:lnTo>
                  <a:lnTo>
                    <a:pt x="1038" y="466"/>
                  </a:lnTo>
                  <a:lnTo>
                    <a:pt x="1038" y="464"/>
                  </a:lnTo>
                  <a:close/>
                  <a:moveTo>
                    <a:pt x="8" y="460"/>
                  </a:moveTo>
                  <a:lnTo>
                    <a:pt x="15" y="460"/>
                  </a:lnTo>
                  <a:lnTo>
                    <a:pt x="15" y="463"/>
                  </a:lnTo>
                  <a:lnTo>
                    <a:pt x="20" y="463"/>
                  </a:lnTo>
                  <a:lnTo>
                    <a:pt x="20" y="469"/>
                  </a:lnTo>
                  <a:lnTo>
                    <a:pt x="18" y="469"/>
                  </a:lnTo>
                  <a:lnTo>
                    <a:pt x="18" y="479"/>
                  </a:lnTo>
                  <a:lnTo>
                    <a:pt x="8" y="479"/>
                  </a:lnTo>
                  <a:lnTo>
                    <a:pt x="8" y="460"/>
                  </a:lnTo>
                  <a:close/>
                  <a:moveTo>
                    <a:pt x="1025" y="457"/>
                  </a:moveTo>
                  <a:lnTo>
                    <a:pt x="1031" y="457"/>
                  </a:lnTo>
                  <a:lnTo>
                    <a:pt x="1031" y="459"/>
                  </a:lnTo>
                  <a:lnTo>
                    <a:pt x="1036" y="459"/>
                  </a:lnTo>
                  <a:lnTo>
                    <a:pt x="1036" y="464"/>
                  </a:lnTo>
                  <a:lnTo>
                    <a:pt x="1033" y="464"/>
                  </a:lnTo>
                  <a:lnTo>
                    <a:pt x="1033" y="468"/>
                  </a:lnTo>
                  <a:lnTo>
                    <a:pt x="1022" y="468"/>
                  </a:lnTo>
                  <a:lnTo>
                    <a:pt x="1022" y="466"/>
                  </a:lnTo>
                  <a:lnTo>
                    <a:pt x="1021" y="466"/>
                  </a:lnTo>
                  <a:lnTo>
                    <a:pt x="1021" y="460"/>
                  </a:lnTo>
                  <a:lnTo>
                    <a:pt x="1025" y="460"/>
                  </a:lnTo>
                  <a:lnTo>
                    <a:pt x="1025" y="457"/>
                  </a:lnTo>
                  <a:close/>
                  <a:moveTo>
                    <a:pt x="1011" y="450"/>
                  </a:moveTo>
                  <a:lnTo>
                    <a:pt x="1020" y="450"/>
                  </a:lnTo>
                  <a:lnTo>
                    <a:pt x="1020" y="452"/>
                  </a:lnTo>
                  <a:lnTo>
                    <a:pt x="1023" y="452"/>
                  </a:lnTo>
                  <a:lnTo>
                    <a:pt x="1023" y="457"/>
                  </a:lnTo>
                  <a:lnTo>
                    <a:pt x="1018" y="457"/>
                  </a:lnTo>
                  <a:lnTo>
                    <a:pt x="1018" y="461"/>
                  </a:lnTo>
                  <a:lnTo>
                    <a:pt x="1010" y="461"/>
                  </a:lnTo>
                  <a:lnTo>
                    <a:pt x="1010" y="459"/>
                  </a:lnTo>
                  <a:lnTo>
                    <a:pt x="1007" y="459"/>
                  </a:lnTo>
                  <a:lnTo>
                    <a:pt x="1007" y="452"/>
                  </a:lnTo>
                  <a:lnTo>
                    <a:pt x="1011" y="452"/>
                  </a:lnTo>
                  <a:lnTo>
                    <a:pt x="1011" y="450"/>
                  </a:lnTo>
                  <a:close/>
                  <a:moveTo>
                    <a:pt x="989" y="437"/>
                  </a:moveTo>
                  <a:lnTo>
                    <a:pt x="997" y="437"/>
                  </a:lnTo>
                  <a:lnTo>
                    <a:pt x="997" y="439"/>
                  </a:lnTo>
                  <a:lnTo>
                    <a:pt x="1000" y="439"/>
                  </a:lnTo>
                  <a:lnTo>
                    <a:pt x="1000" y="441"/>
                  </a:lnTo>
                  <a:lnTo>
                    <a:pt x="1003" y="441"/>
                  </a:lnTo>
                  <a:lnTo>
                    <a:pt x="1003" y="447"/>
                  </a:lnTo>
                  <a:lnTo>
                    <a:pt x="998" y="447"/>
                  </a:lnTo>
                  <a:lnTo>
                    <a:pt x="998" y="452"/>
                  </a:lnTo>
                  <a:lnTo>
                    <a:pt x="994" y="452"/>
                  </a:lnTo>
                  <a:lnTo>
                    <a:pt x="994" y="450"/>
                  </a:lnTo>
                  <a:lnTo>
                    <a:pt x="991" y="450"/>
                  </a:lnTo>
                  <a:lnTo>
                    <a:pt x="991" y="448"/>
                  </a:lnTo>
                  <a:lnTo>
                    <a:pt x="988" y="448"/>
                  </a:lnTo>
                  <a:lnTo>
                    <a:pt x="988" y="446"/>
                  </a:lnTo>
                  <a:lnTo>
                    <a:pt x="985" y="446"/>
                  </a:lnTo>
                  <a:lnTo>
                    <a:pt x="985" y="440"/>
                  </a:lnTo>
                  <a:lnTo>
                    <a:pt x="989" y="440"/>
                  </a:lnTo>
                  <a:lnTo>
                    <a:pt x="989" y="437"/>
                  </a:lnTo>
                  <a:close/>
                  <a:moveTo>
                    <a:pt x="970" y="428"/>
                  </a:moveTo>
                  <a:lnTo>
                    <a:pt x="978" y="428"/>
                  </a:lnTo>
                  <a:lnTo>
                    <a:pt x="978" y="429"/>
                  </a:lnTo>
                  <a:lnTo>
                    <a:pt x="981" y="429"/>
                  </a:lnTo>
                  <a:lnTo>
                    <a:pt x="981" y="435"/>
                  </a:lnTo>
                  <a:lnTo>
                    <a:pt x="978" y="435"/>
                  </a:lnTo>
                  <a:lnTo>
                    <a:pt x="978" y="440"/>
                  </a:lnTo>
                  <a:lnTo>
                    <a:pt x="972" y="440"/>
                  </a:lnTo>
                  <a:lnTo>
                    <a:pt x="972" y="438"/>
                  </a:lnTo>
                  <a:lnTo>
                    <a:pt x="969" y="438"/>
                  </a:lnTo>
                  <a:lnTo>
                    <a:pt x="969" y="437"/>
                  </a:lnTo>
                  <a:lnTo>
                    <a:pt x="966" y="437"/>
                  </a:lnTo>
                  <a:lnTo>
                    <a:pt x="966" y="429"/>
                  </a:lnTo>
                  <a:lnTo>
                    <a:pt x="970" y="429"/>
                  </a:lnTo>
                  <a:lnTo>
                    <a:pt x="970" y="428"/>
                  </a:lnTo>
                  <a:close/>
                  <a:moveTo>
                    <a:pt x="11" y="427"/>
                  </a:moveTo>
                  <a:lnTo>
                    <a:pt x="20" y="427"/>
                  </a:lnTo>
                  <a:lnTo>
                    <a:pt x="20" y="445"/>
                  </a:lnTo>
                  <a:lnTo>
                    <a:pt x="11" y="445"/>
                  </a:lnTo>
                  <a:lnTo>
                    <a:pt x="11" y="427"/>
                  </a:lnTo>
                  <a:close/>
                  <a:moveTo>
                    <a:pt x="949" y="413"/>
                  </a:moveTo>
                  <a:lnTo>
                    <a:pt x="954" y="413"/>
                  </a:lnTo>
                  <a:lnTo>
                    <a:pt x="954" y="414"/>
                  </a:lnTo>
                  <a:lnTo>
                    <a:pt x="955" y="414"/>
                  </a:lnTo>
                  <a:lnTo>
                    <a:pt x="955" y="415"/>
                  </a:lnTo>
                  <a:lnTo>
                    <a:pt x="959" y="415"/>
                  </a:lnTo>
                  <a:lnTo>
                    <a:pt x="959" y="418"/>
                  </a:lnTo>
                  <a:lnTo>
                    <a:pt x="962" y="418"/>
                  </a:lnTo>
                  <a:lnTo>
                    <a:pt x="962" y="420"/>
                  </a:lnTo>
                  <a:lnTo>
                    <a:pt x="965" y="420"/>
                  </a:lnTo>
                  <a:lnTo>
                    <a:pt x="965" y="425"/>
                  </a:lnTo>
                  <a:lnTo>
                    <a:pt x="960" y="425"/>
                  </a:lnTo>
                  <a:lnTo>
                    <a:pt x="960" y="429"/>
                  </a:lnTo>
                  <a:lnTo>
                    <a:pt x="953" y="429"/>
                  </a:lnTo>
                  <a:lnTo>
                    <a:pt x="953" y="428"/>
                  </a:lnTo>
                  <a:lnTo>
                    <a:pt x="950" y="428"/>
                  </a:lnTo>
                  <a:lnTo>
                    <a:pt x="950" y="425"/>
                  </a:lnTo>
                  <a:lnTo>
                    <a:pt x="945" y="425"/>
                  </a:lnTo>
                  <a:lnTo>
                    <a:pt x="945" y="424"/>
                  </a:lnTo>
                  <a:lnTo>
                    <a:pt x="944" y="424"/>
                  </a:lnTo>
                  <a:lnTo>
                    <a:pt x="944" y="417"/>
                  </a:lnTo>
                  <a:lnTo>
                    <a:pt x="949" y="417"/>
                  </a:lnTo>
                  <a:lnTo>
                    <a:pt x="949" y="413"/>
                  </a:lnTo>
                  <a:close/>
                  <a:moveTo>
                    <a:pt x="919" y="398"/>
                  </a:moveTo>
                  <a:lnTo>
                    <a:pt x="926" y="398"/>
                  </a:lnTo>
                  <a:lnTo>
                    <a:pt x="926" y="400"/>
                  </a:lnTo>
                  <a:lnTo>
                    <a:pt x="929" y="400"/>
                  </a:lnTo>
                  <a:lnTo>
                    <a:pt x="929" y="405"/>
                  </a:lnTo>
                  <a:lnTo>
                    <a:pt x="940" y="405"/>
                  </a:lnTo>
                  <a:lnTo>
                    <a:pt x="940" y="407"/>
                  </a:lnTo>
                  <a:lnTo>
                    <a:pt x="942" y="407"/>
                  </a:lnTo>
                  <a:lnTo>
                    <a:pt x="942" y="409"/>
                  </a:lnTo>
                  <a:lnTo>
                    <a:pt x="945" y="409"/>
                  </a:lnTo>
                  <a:lnTo>
                    <a:pt x="945" y="415"/>
                  </a:lnTo>
                  <a:lnTo>
                    <a:pt x="940" y="415"/>
                  </a:lnTo>
                  <a:lnTo>
                    <a:pt x="940" y="418"/>
                  </a:lnTo>
                  <a:lnTo>
                    <a:pt x="933" y="418"/>
                  </a:lnTo>
                  <a:lnTo>
                    <a:pt x="933" y="416"/>
                  </a:lnTo>
                  <a:lnTo>
                    <a:pt x="931" y="416"/>
                  </a:lnTo>
                  <a:lnTo>
                    <a:pt x="931" y="410"/>
                  </a:lnTo>
                  <a:lnTo>
                    <a:pt x="929" y="410"/>
                  </a:lnTo>
                  <a:lnTo>
                    <a:pt x="929" y="406"/>
                  </a:lnTo>
                  <a:lnTo>
                    <a:pt x="927" y="406"/>
                  </a:lnTo>
                  <a:lnTo>
                    <a:pt x="927" y="409"/>
                  </a:lnTo>
                  <a:lnTo>
                    <a:pt x="917" y="409"/>
                  </a:lnTo>
                  <a:lnTo>
                    <a:pt x="917" y="407"/>
                  </a:lnTo>
                  <a:lnTo>
                    <a:pt x="915" y="407"/>
                  </a:lnTo>
                  <a:lnTo>
                    <a:pt x="915" y="401"/>
                  </a:lnTo>
                  <a:lnTo>
                    <a:pt x="919" y="401"/>
                  </a:lnTo>
                  <a:lnTo>
                    <a:pt x="919" y="398"/>
                  </a:lnTo>
                  <a:close/>
                  <a:moveTo>
                    <a:pt x="11" y="390"/>
                  </a:moveTo>
                  <a:lnTo>
                    <a:pt x="20" y="390"/>
                  </a:lnTo>
                  <a:lnTo>
                    <a:pt x="20" y="408"/>
                  </a:lnTo>
                  <a:lnTo>
                    <a:pt x="11" y="408"/>
                  </a:lnTo>
                  <a:lnTo>
                    <a:pt x="11" y="390"/>
                  </a:lnTo>
                  <a:close/>
                  <a:moveTo>
                    <a:pt x="902" y="388"/>
                  </a:moveTo>
                  <a:lnTo>
                    <a:pt x="908" y="388"/>
                  </a:lnTo>
                  <a:lnTo>
                    <a:pt x="908" y="389"/>
                  </a:lnTo>
                  <a:lnTo>
                    <a:pt x="911" y="389"/>
                  </a:lnTo>
                  <a:lnTo>
                    <a:pt x="911" y="391"/>
                  </a:lnTo>
                  <a:lnTo>
                    <a:pt x="914" y="391"/>
                  </a:lnTo>
                  <a:lnTo>
                    <a:pt x="914" y="397"/>
                  </a:lnTo>
                  <a:lnTo>
                    <a:pt x="911" y="397"/>
                  </a:lnTo>
                  <a:lnTo>
                    <a:pt x="911" y="402"/>
                  </a:lnTo>
                  <a:lnTo>
                    <a:pt x="905" y="402"/>
                  </a:lnTo>
                  <a:lnTo>
                    <a:pt x="905" y="400"/>
                  </a:lnTo>
                  <a:lnTo>
                    <a:pt x="902" y="400"/>
                  </a:lnTo>
                  <a:lnTo>
                    <a:pt x="902" y="398"/>
                  </a:lnTo>
                  <a:lnTo>
                    <a:pt x="899" y="398"/>
                  </a:lnTo>
                  <a:lnTo>
                    <a:pt x="899" y="392"/>
                  </a:lnTo>
                  <a:lnTo>
                    <a:pt x="902" y="392"/>
                  </a:lnTo>
                  <a:lnTo>
                    <a:pt x="902" y="388"/>
                  </a:lnTo>
                  <a:close/>
                  <a:moveTo>
                    <a:pt x="880" y="377"/>
                  </a:moveTo>
                  <a:lnTo>
                    <a:pt x="889" y="377"/>
                  </a:lnTo>
                  <a:lnTo>
                    <a:pt x="889" y="379"/>
                  </a:lnTo>
                  <a:lnTo>
                    <a:pt x="892" y="379"/>
                  </a:lnTo>
                  <a:lnTo>
                    <a:pt x="892" y="381"/>
                  </a:lnTo>
                  <a:lnTo>
                    <a:pt x="896" y="381"/>
                  </a:lnTo>
                  <a:lnTo>
                    <a:pt x="896" y="385"/>
                  </a:lnTo>
                  <a:lnTo>
                    <a:pt x="891" y="385"/>
                  </a:lnTo>
                  <a:lnTo>
                    <a:pt x="891" y="390"/>
                  </a:lnTo>
                  <a:lnTo>
                    <a:pt x="883" y="390"/>
                  </a:lnTo>
                  <a:lnTo>
                    <a:pt x="883" y="388"/>
                  </a:lnTo>
                  <a:lnTo>
                    <a:pt x="879" y="388"/>
                  </a:lnTo>
                  <a:lnTo>
                    <a:pt x="879" y="386"/>
                  </a:lnTo>
                  <a:lnTo>
                    <a:pt x="876" y="386"/>
                  </a:lnTo>
                  <a:lnTo>
                    <a:pt x="876" y="381"/>
                  </a:lnTo>
                  <a:lnTo>
                    <a:pt x="880" y="381"/>
                  </a:lnTo>
                  <a:lnTo>
                    <a:pt x="880" y="377"/>
                  </a:lnTo>
                  <a:close/>
                  <a:moveTo>
                    <a:pt x="862" y="367"/>
                  </a:moveTo>
                  <a:lnTo>
                    <a:pt x="869" y="367"/>
                  </a:lnTo>
                  <a:lnTo>
                    <a:pt x="869" y="369"/>
                  </a:lnTo>
                  <a:lnTo>
                    <a:pt x="872" y="369"/>
                  </a:lnTo>
                  <a:lnTo>
                    <a:pt x="872" y="370"/>
                  </a:lnTo>
                  <a:lnTo>
                    <a:pt x="875" y="370"/>
                  </a:lnTo>
                  <a:lnTo>
                    <a:pt x="875" y="376"/>
                  </a:lnTo>
                  <a:lnTo>
                    <a:pt x="871" y="376"/>
                  </a:lnTo>
                  <a:lnTo>
                    <a:pt x="871" y="381"/>
                  </a:lnTo>
                  <a:lnTo>
                    <a:pt x="866" y="381"/>
                  </a:lnTo>
                  <a:lnTo>
                    <a:pt x="866" y="379"/>
                  </a:lnTo>
                  <a:lnTo>
                    <a:pt x="863" y="379"/>
                  </a:lnTo>
                  <a:lnTo>
                    <a:pt x="863" y="378"/>
                  </a:lnTo>
                  <a:lnTo>
                    <a:pt x="860" y="378"/>
                  </a:lnTo>
                  <a:lnTo>
                    <a:pt x="860" y="371"/>
                  </a:lnTo>
                  <a:lnTo>
                    <a:pt x="862" y="371"/>
                  </a:lnTo>
                  <a:lnTo>
                    <a:pt x="862" y="367"/>
                  </a:lnTo>
                  <a:close/>
                  <a:moveTo>
                    <a:pt x="843" y="356"/>
                  </a:moveTo>
                  <a:lnTo>
                    <a:pt x="849" y="356"/>
                  </a:lnTo>
                  <a:lnTo>
                    <a:pt x="849" y="358"/>
                  </a:lnTo>
                  <a:lnTo>
                    <a:pt x="853" y="358"/>
                  </a:lnTo>
                  <a:lnTo>
                    <a:pt x="853" y="360"/>
                  </a:lnTo>
                  <a:lnTo>
                    <a:pt x="856" y="360"/>
                  </a:lnTo>
                  <a:lnTo>
                    <a:pt x="856" y="366"/>
                  </a:lnTo>
                  <a:lnTo>
                    <a:pt x="851" y="366"/>
                  </a:lnTo>
                  <a:lnTo>
                    <a:pt x="851" y="369"/>
                  </a:lnTo>
                  <a:lnTo>
                    <a:pt x="844" y="369"/>
                  </a:lnTo>
                  <a:lnTo>
                    <a:pt x="844" y="367"/>
                  </a:lnTo>
                  <a:lnTo>
                    <a:pt x="840" y="367"/>
                  </a:lnTo>
                  <a:lnTo>
                    <a:pt x="840" y="360"/>
                  </a:lnTo>
                  <a:lnTo>
                    <a:pt x="843" y="360"/>
                  </a:lnTo>
                  <a:lnTo>
                    <a:pt x="843" y="356"/>
                  </a:lnTo>
                  <a:close/>
                  <a:moveTo>
                    <a:pt x="11" y="353"/>
                  </a:moveTo>
                  <a:lnTo>
                    <a:pt x="20" y="353"/>
                  </a:lnTo>
                  <a:lnTo>
                    <a:pt x="20" y="372"/>
                  </a:lnTo>
                  <a:lnTo>
                    <a:pt x="11" y="372"/>
                  </a:lnTo>
                  <a:lnTo>
                    <a:pt x="11" y="353"/>
                  </a:lnTo>
                  <a:close/>
                  <a:moveTo>
                    <a:pt x="821" y="345"/>
                  </a:moveTo>
                  <a:lnTo>
                    <a:pt x="832" y="345"/>
                  </a:lnTo>
                  <a:lnTo>
                    <a:pt x="832" y="347"/>
                  </a:lnTo>
                  <a:lnTo>
                    <a:pt x="833" y="347"/>
                  </a:lnTo>
                  <a:lnTo>
                    <a:pt x="833" y="349"/>
                  </a:lnTo>
                  <a:lnTo>
                    <a:pt x="837" y="349"/>
                  </a:lnTo>
                  <a:lnTo>
                    <a:pt x="837" y="355"/>
                  </a:lnTo>
                  <a:lnTo>
                    <a:pt x="833" y="355"/>
                  </a:lnTo>
                  <a:lnTo>
                    <a:pt x="833" y="360"/>
                  </a:lnTo>
                  <a:lnTo>
                    <a:pt x="828" y="360"/>
                  </a:lnTo>
                  <a:lnTo>
                    <a:pt x="828" y="359"/>
                  </a:lnTo>
                  <a:lnTo>
                    <a:pt x="824" y="359"/>
                  </a:lnTo>
                  <a:lnTo>
                    <a:pt x="824" y="357"/>
                  </a:lnTo>
                  <a:lnTo>
                    <a:pt x="823" y="357"/>
                  </a:lnTo>
                  <a:lnTo>
                    <a:pt x="823" y="350"/>
                  </a:lnTo>
                  <a:lnTo>
                    <a:pt x="821" y="350"/>
                  </a:lnTo>
                  <a:lnTo>
                    <a:pt x="821" y="345"/>
                  </a:lnTo>
                  <a:close/>
                  <a:moveTo>
                    <a:pt x="805" y="336"/>
                  </a:moveTo>
                  <a:lnTo>
                    <a:pt x="813" y="336"/>
                  </a:lnTo>
                  <a:lnTo>
                    <a:pt x="813" y="338"/>
                  </a:lnTo>
                  <a:lnTo>
                    <a:pt x="817" y="338"/>
                  </a:lnTo>
                  <a:lnTo>
                    <a:pt x="817" y="340"/>
                  </a:lnTo>
                  <a:lnTo>
                    <a:pt x="821" y="340"/>
                  </a:lnTo>
                  <a:lnTo>
                    <a:pt x="821" y="345"/>
                  </a:lnTo>
                  <a:lnTo>
                    <a:pt x="818" y="345"/>
                  </a:lnTo>
                  <a:lnTo>
                    <a:pt x="818" y="350"/>
                  </a:lnTo>
                  <a:lnTo>
                    <a:pt x="811" y="350"/>
                  </a:lnTo>
                  <a:lnTo>
                    <a:pt x="811" y="349"/>
                  </a:lnTo>
                  <a:lnTo>
                    <a:pt x="807" y="349"/>
                  </a:lnTo>
                  <a:lnTo>
                    <a:pt x="807" y="347"/>
                  </a:lnTo>
                  <a:lnTo>
                    <a:pt x="804" y="347"/>
                  </a:lnTo>
                  <a:lnTo>
                    <a:pt x="804" y="345"/>
                  </a:lnTo>
                  <a:lnTo>
                    <a:pt x="801" y="345"/>
                  </a:lnTo>
                  <a:lnTo>
                    <a:pt x="801" y="339"/>
                  </a:lnTo>
                  <a:lnTo>
                    <a:pt x="805" y="339"/>
                  </a:lnTo>
                  <a:lnTo>
                    <a:pt x="805" y="336"/>
                  </a:lnTo>
                  <a:close/>
                  <a:moveTo>
                    <a:pt x="786" y="324"/>
                  </a:moveTo>
                  <a:lnTo>
                    <a:pt x="791" y="324"/>
                  </a:lnTo>
                  <a:lnTo>
                    <a:pt x="791" y="326"/>
                  </a:lnTo>
                  <a:lnTo>
                    <a:pt x="794" y="326"/>
                  </a:lnTo>
                  <a:lnTo>
                    <a:pt x="794" y="328"/>
                  </a:lnTo>
                  <a:lnTo>
                    <a:pt x="799" y="328"/>
                  </a:lnTo>
                  <a:lnTo>
                    <a:pt x="799" y="332"/>
                  </a:lnTo>
                  <a:lnTo>
                    <a:pt x="798" y="332"/>
                  </a:lnTo>
                  <a:lnTo>
                    <a:pt x="798" y="333"/>
                  </a:lnTo>
                  <a:lnTo>
                    <a:pt x="794" y="333"/>
                  </a:lnTo>
                  <a:lnTo>
                    <a:pt x="794" y="337"/>
                  </a:lnTo>
                  <a:lnTo>
                    <a:pt x="785" y="337"/>
                  </a:lnTo>
                  <a:lnTo>
                    <a:pt x="785" y="335"/>
                  </a:lnTo>
                  <a:lnTo>
                    <a:pt x="782" y="335"/>
                  </a:lnTo>
                  <a:lnTo>
                    <a:pt x="782" y="328"/>
                  </a:lnTo>
                  <a:lnTo>
                    <a:pt x="786" y="328"/>
                  </a:lnTo>
                  <a:lnTo>
                    <a:pt x="786" y="324"/>
                  </a:lnTo>
                  <a:close/>
                  <a:moveTo>
                    <a:pt x="12" y="318"/>
                  </a:moveTo>
                  <a:lnTo>
                    <a:pt x="21" y="318"/>
                  </a:lnTo>
                  <a:lnTo>
                    <a:pt x="21" y="336"/>
                  </a:lnTo>
                  <a:lnTo>
                    <a:pt x="12" y="336"/>
                  </a:lnTo>
                  <a:lnTo>
                    <a:pt x="12" y="318"/>
                  </a:lnTo>
                  <a:close/>
                  <a:moveTo>
                    <a:pt x="762" y="312"/>
                  </a:moveTo>
                  <a:lnTo>
                    <a:pt x="769" y="312"/>
                  </a:lnTo>
                  <a:lnTo>
                    <a:pt x="769" y="314"/>
                  </a:lnTo>
                  <a:lnTo>
                    <a:pt x="771" y="314"/>
                  </a:lnTo>
                  <a:lnTo>
                    <a:pt x="771" y="315"/>
                  </a:lnTo>
                  <a:lnTo>
                    <a:pt x="777" y="315"/>
                  </a:lnTo>
                  <a:lnTo>
                    <a:pt x="777" y="321"/>
                  </a:lnTo>
                  <a:lnTo>
                    <a:pt x="775" y="321"/>
                  </a:lnTo>
                  <a:lnTo>
                    <a:pt x="775" y="326"/>
                  </a:lnTo>
                  <a:lnTo>
                    <a:pt x="768" y="326"/>
                  </a:lnTo>
                  <a:lnTo>
                    <a:pt x="768" y="324"/>
                  </a:lnTo>
                  <a:lnTo>
                    <a:pt x="762" y="324"/>
                  </a:lnTo>
                  <a:lnTo>
                    <a:pt x="762" y="323"/>
                  </a:lnTo>
                  <a:lnTo>
                    <a:pt x="760" y="323"/>
                  </a:lnTo>
                  <a:lnTo>
                    <a:pt x="760" y="321"/>
                  </a:lnTo>
                  <a:lnTo>
                    <a:pt x="758" y="321"/>
                  </a:lnTo>
                  <a:lnTo>
                    <a:pt x="758" y="316"/>
                  </a:lnTo>
                  <a:lnTo>
                    <a:pt x="762" y="316"/>
                  </a:lnTo>
                  <a:lnTo>
                    <a:pt x="762" y="312"/>
                  </a:lnTo>
                  <a:close/>
                  <a:moveTo>
                    <a:pt x="741" y="299"/>
                  </a:moveTo>
                  <a:lnTo>
                    <a:pt x="748" y="299"/>
                  </a:lnTo>
                  <a:lnTo>
                    <a:pt x="748" y="301"/>
                  </a:lnTo>
                  <a:lnTo>
                    <a:pt x="751" y="301"/>
                  </a:lnTo>
                  <a:lnTo>
                    <a:pt x="751" y="303"/>
                  </a:lnTo>
                  <a:lnTo>
                    <a:pt x="752" y="303"/>
                  </a:lnTo>
                  <a:lnTo>
                    <a:pt x="752" y="309"/>
                  </a:lnTo>
                  <a:lnTo>
                    <a:pt x="751" y="309"/>
                  </a:lnTo>
                  <a:lnTo>
                    <a:pt x="751" y="314"/>
                  </a:lnTo>
                  <a:lnTo>
                    <a:pt x="742" y="314"/>
                  </a:lnTo>
                  <a:lnTo>
                    <a:pt x="742" y="312"/>
                  </a:lnTo>
                  <a:lnTo>
                    <a:pt x="741" y="312"/>
                  </a:lnTo>
                  <a:lnTo>
                    <a:pt x="741" y="310"/>
                  </a:lnTo>
                  <a:lnTo>
                    <a:pt x="738" y="310"/>
                  </a:lnTo>
                  <a:lnTo>
                    <a:pt x="738" y="303"/>
                  </a:lnTo>
                  <a:lnTo>
                    <a:pt x="740" y="303"/>
                  </a:lnTo>
                  <a:lnTo>
                    <a:pt x="740" y="301"/>
                  </a:lnTo>
                  <a:lnTo>
                    <a:pt x="741" y="301"/>
                  </a:lnTo>
                  <a:lnTo>
                    <a:pt x="741" y="299"/>
                  </a:lnTo>
                  <a:close/>
                  <a:moveTo>
                    <a:pt x="719" y="288"/>
                  </a:moveTo>
                  <a:lnTo>
                    <a:pt x="726" y="288"/>
                  </a:lnTo>
                  <a:lnTo>
                    <a:pt x="726" y="291"/>
                  </a:lnTo>
                  <a:lnTo>
                    <a:pt x="729" y="291"/>
                  </a:lnTo>
                  <a:lnTo>
                    <a:pt x="729" y="293"/>
                  </a:lnTo>
                  <a:lnTo>
                    <a:pt x="734" y="293"/>
                  </a:lnTo>
                  <a:lnTo>
                    <a:pt x="734" y="299"/>
                  </a:lnTo>
                  <a:lnTo>
                    <a:pt x="731" y="299"/>
                  </a:lnTo>
                  <a:lnTo>
                    <a:pt x="731" y="304"/>
                  </a:lnTo>
                  <a:lnTo>
                    <a:pt x="725" y="304"/>
                  </a:lnTo>
                  <a:lnTo>
                    <a:pt x="725" y="302"/>
                  </a:lnTo>
                  <a:lnTo>
                    <a:pt x="720" y="302"/>
                  </a:lnTo>
                  <a:lnTo>
                    <a:pt x="720" y="300"/>
                  </a:lnTo>
                  <a:lnTo>
                    <a:pt x="717" y="300"/>
                  </a:lnTo>
                  <a:lnTo>
                    <a:pt x="717" y="293"/>
                  </a:lnTo>
                  <a:lnTo>
                    <a:pt x="719" y="293"/>
                  </a:lnTo>
                  <a:lnTo>
                    <a:pt x="719" y="288"/>
                  </a:lnTo>
                  <a:close/>
                  <a:moveTo>
                    <a:pt x="12" y="280"/>
                  </a:moveTo>
                  <a:lnTo>
                    <a:pt x="21" y="280"/>
                  </a:lnTo>
                  <a:lnTo>
                    <a:pt x="21" y="300"/>
                  </a:lnTo>
                  <a:lnTo>
                    <a:pt x="12" y="300"/>
                  </a:lnTo>
                  <a:lnTo>
                    <a:pt x="12" y="280"/>
                  </a:lnTo>
                  <a:close/>
                  <a:moveTo>
                    <a:pt x="698" y="278"/>
                  </a:moveTo>
                  <a:lnTo>
                    <a:pt x="709" y="278"/>
                  </a:lnTo>
                  <a:lnTo>
                    <a:pt x="709" y="280"/>
                  </a:lnTo>
                  <a:lnTo>
                    <a:pt x="710" y="280"/>
                  </a:lnTo>
                  <a:lnTo>
                    <a:pt x="710" y="281"/>
                  </a:lnTo>
                  <a:lnTo>
                    <a:pt x="715" y="281"/>
                  </a:lnTo>
                  <a:lnTo>
                    <a:pt x="715" y="283"/>
                  </a:lnTo>
                  <a:lnTo>
                    <a:pt x="716" y="283"/>
                  </a:lnTo>
                  <a:lnTo>
                    <a:pt x="716" y="290"/>
                  </a:lnTo>
                  <a:lnTo>
                    <a:pt x="712" y="290"/>
                  </a:lnTo>
                  <a:lnTo>
                    <a:pt x="712" y="295"/>
                  </a:lnTo>
                  <a:lnTo>
                    <a:pt x="707" y="295"/>
                  </a:lnTo>
                  <a:lnTo>
                    <a:pt x="707" y="293"/>
                  </a:lnTo>
                  <a:lnTo>
                    <a:pt x="706" y="293"/>
                  </a:lnTo>
                  <a:lnTo>
                    <a:pt x="706" y="291"/>
                  </a:lnTo>
                  <a:lnTo>
                    <a:pt x="701" y="291"/>
                  </a:lnTo>
                  <a:lnTo>
                    <a:pt x="701" y="290"/>
                  </a:lnTo>
                  <a:lnTo>
                    <a:pt x="700" y="290"/>
                  </a:lnTo>
                  <a:lnTo>
                    <a:pt x="700" y="283"/>
                  </a:lnTo>
                  <a:lnTo>
                    <a:pt x="698" y="283"/>
                  </a:lnTo>
                  <a:lnTo>
                    <a:pt x="698" y="278"/>
                  </a:lnTo>
                  <a:close/>
                  <a:moveTo>
                    <a:pt x="682" y="267"/>
                  </a:moveTo>
                  <a:lnTo>
                    <a:pt x="688" y="267"/>
                  </a:lnTo>
                  <a:lnTo>
                    <a:pt x="688" y="269"/>
                  </a:lnTo>
                  <a:lnTo>
                    <a:pt x="692" y="269"/>
                  </a:lnTo>
                  <a:lnTo>
                    <a:pt x="692" y="270"/>
                  </a:lnTo>
                  <a:lnTo>
                    <a:pt x="695" y="270"/>
                  </a:lnTo>
                  <a:lnTo>
                    <a:pt x="695" y="277"/>
                  </a:lnTo>
                  <a:lnTo>
                    <a:pt x="692" y="277"/>
                  </a:lnTo>
                  <a:lnTo>
                    <a:pt x="692" y="282"/>
                  </a:lnTo>
                  <a:lnTo>
                    <a:pt x="686" y="282"/>
                  </a:lnTo>
                  <a:lnTo>
                    <a:pt x="686" y="279"/>
                  </a:lnTo>
                  <a:lnTo>
                    <a:pt x="683" y="279"/>
                  </a:lnTo>
                  <a:lnTo>
                    <a:pt x="683" y="278"/>
                  </a:lnTo>
                  <a:lnTo>
                    <a:pt x="678" y="278"/>
                  </a:lnTo>
                  <a:lnTo>
                    <a:pt x="678" y="271"/>
                  </a:lnTo>
                  <a:lnTo>
                    <a:pt x="682" y="271"/>
                  </a:lnTo>
                  <a:lnTo>
                    <a:pt x="682" y="267"/>
                  </a:lnTo>
                  <a:close/>
                  <a:moveTo>
                    <a:pt x="661" y="257"/>
                  </a:moveTo>
                  <a:lnTo>
                    <a:pt x="668" y="257"/>
                  </a:lnTo>
                  <a:lnTo>
                    <a:pt x="668" y="258"/>
                  </a:lnTo>
                  <a:lnTo>
                    <a:pt x="672" y="258"/>
                  </a:lnTo>
                  <a:lnTo>
                    <a:pt x="672" y="265"/>
                  </a:lnTo>
                  <a:lnTo>
                    <a:pt x="669" y="265"/>
                  </a:lnTo>
                  <a:lnTo>
                    <a:pt x="669" y="270"/>
                  </a:lnTo>
                  <a:lnTo>
                    <a:pt x="663" y="270"/>
                  </a:lnTo>
                  <a:lnTo>
                    <a:pt x="663" y="267"/>
                  </a:lnTo>
                  <a:lnTo>
                    <a:pt x="659" y="267"/>
                  </a:lnTo>
                  <a:lnTo>
                    <a:pt x="659" y="261"/>
                  </a:lnTo>
                  <a:lnTo>
                    <a:pt x="661" y="261"/>
                  </a:lnTo>
                  <a:lnTo>
                    <a:pt x="661" y="257"/>
                  </a:lnTo>
                  <a:close/>
                  <a:moveTo>
                    <a:pt x="14" y="246"/>
                  </a:moveTo>
                  <a:lnTo>
                    <a:pt x="23" y="246"/>
                  </a:lnTo>
                  <a:lnTo>
                    <a:pt x="23" y="257"/>
                  </a:lnTo>
                  <a:lnTo>
                    <a:pt x="21" y="257"/>
                  </a:lnTo>
                  <a:lnTo>
                    <a:pt x="21" y="262"/>
                  </a:lnTo>
                  <a:lnTo>
                    <a:pt x="12" y="262"/>
                  </a:lnTo>
                  <a:lnTo>
                    <a:pt x="12" y="248"/>
                  </a:lnTo>
                  <a:lnTo>
                    <a:pt x="14" y="248"/>
                  </a:lnTo>
                  <a:lnTo>
                    <a:pt x="14" y="246"/>
                  </a:lnTo>
                  <a:close/>
                  <a:moveTo>
                    <a:pt x="637" y="245"/>
                  </a:moveTo>
                  <a:lnTo>
                    <a:pt x="645" y="245"/>
                  </a:lnTo>
                  <a:lnTo>
                    <a:pt x="645" y="246"/>
                  </a:lnTo>
                  <a:lnTo>
                    <a:pt x="649" y="246"/>
                  </a:lnTo>
                  <a:lnTo>
                    <a:pt x="649" y="248"/>
                  </a:lnTo>
                  <a:lnTo>
                    <a:pt x="651" y="248"/>
                  </a:lnTo>
                  <a:lnTo>
                    <a:pt x="651" y="249"/>
                  </a:lnTo>
                  <a:lnTo>
                    <a:pt x="655" y="249"/>
                  </a:lnTo>
                  <a:lnTo>
                    <a:pt x="655" y="253"/>
                  </a:lnTo>
                  <a:lnTo>
                    <a:pt x="650" y="253"/>
                  </a:lnTo>
                  <a:lnTo>
                    <a:pt x="650" y="258"/>
                  </a:lnTo>
                  <a:lnTo>
                    <a:pt x="642" y="258"/>
                  </a:lnTo>
                  <a:lnTo>
                    <a:pt x="642" y="257"/>
                  </a:lnTo>
                  <a:lnTo>
                    <a:pt x="640" y="257"/>
                  </a:lnTo>
                  <a:lnTo>
                    <a:pt x="640" y="255"/>
                  </a:lnTo>
                  <a:lnTo>
                    <a:pt x="636" y="255"/>
                  </a:lnTo>
                  <a:lnTo>
                    <a:pt x="636" y="254"/>
                  </a:lnTo>
                  <a:lnTo>
                    <a:pt x="633" y="254"/>
                  </a:lnTo>
                  <a:lnTo>
                    <a:pt x="633" y="248"/>
                  </a:lnTo>
                  <a:lnTo>
                    <a:pt x="637" y="248"/>
                  </a:lnTo>
                  <a:lnTo>
                    <a:pt x="637" y="245"/>
                  </a:lnTo>
                  <a:close/>
                  <a:moveTo>
                    <a:pt x="617" y="232"/>
                  </a:moveTo>
                  <a:lnTo>
                    <a:pt x="623" y="232"/>
                  </a:lnTo>
                  <a:lnTo>
                    <a:pt x="623" y="234"/>
                  </a:lnTo>
                  <a:lnTo>
                    <a:pt x="626" y="234"/>
                  </a:lnTo>
                  <a:lnTo>
                    <a:pt x="626" y="236"/>
                  </a:lnTo>
                  <a:lnTo>
                    <a:pt x="629" y="236"/>
                  </a:lnTo>
                  <a:lnTo>
                    <a:pt x="629" y="242"/>
                  </a:lnTo>
                  <a:lnTo>
                    <a:pt x="625" y="242"/>
                  </a:lnTo>
                  <a:lnTo>
                    <a:pt x="625" y="247"/>
                  </a:lnTo>
                  <a:lnTo>
                    <a:pt x="620" y="247"/>
                  </a:lnTo>
                  <a:lnTo>
                    <a:pt x="620" y="245"/>
                  </a:lnTo>
                  <a:lnTo>
                    <a:pt x="617" y="245"/>
                  </a:lnTo>
                  <a:lnTo>
                    <a:pt x="617" y="243"/>
                  </a:lnTo>
                  <a:lnTo>
                    <a:pt x="614" y="243"/>
                  </a:lnTo>
                  <a:lnTo>
                    <a:pt x="614" y="236"/>
                  </a:lnTo>
                  <a:lnTo>
                    <a:pt x="617" y="236"/>
                  </a:lnTo>
                  <a:lnTo>
                    <a:pt x="617" y="232"/>
                  </a:lnTo>
                  <a:close/>
                  <a:moveTo>
                    <a:pt x="592" y="219"/>
                  </a:moveTo>
                  <a:lnTo>
                    <a:pt x="599" y="219"/>
                  </a:lnTo>
                  <a:lnTo>
                    <a:pt x="599" y="222"/>
                  </a:lnTo>
                  <a:lnTo>
                    <a:pt x="603" y="222"/>
                  </a:lnTo>
                  <a:lnTo>
                    <a:pt x="603" y="223"/>
                  </a:lnTo>
                  <a:lnTo>
                    <a:pt x="606" y="223"/>
                  </a:lnTo>
                  <a:lnTo>
                    <a:pt x="606" y="225"/>
                  </a:lnTo>
                  <a:lnTo>
                    <a:pt x="609" y="225"/>
                  </a:lnTo>
                  <a:lnTo>
                    <a:pt x="609" y="230"/>
                  </a:lnTo>
                  <a:lnTo>
                    <a:pt x="604" y="230"/>
                  </a:lnTo>
                  <a:lnTo>
                    <a:pt x="604" y="234"/>
                  </a:lnTo>
                  <a:lnTo>
                    <a:pt x="597" y="234"/>
                  </a:lnTo>
                  <a:lnTo>
                    <a:pt x="597" y="233"/>
                  </a:lnTo>
                  <a:lnTo>
                    <a:pt x="594" y="233"/>
                  </a:lnTo>
                  <a:lnTo>
                    <a:pt x="594" y="232"/>
                  </a:lnTo>
                  <a:lnTo>
                    <a:pt x="590" y="232"/>
                  </a:lnTo>
                  <a:lnTo>
                    <a:pt x="590" y="223"/>
                  </a:lnTo>
                  <a:lnTo>
                    <a:pt x="592" y="223"/>
                  </a:lnTo>
                  <a:lnTo>
                    <a:pt x="592" y="219"/>
                  </a:lnTo>
                  <a:close/>
                  <a:moveTo>
                    <a:pt x="14" y="209"/>
                  </a:moveTo>
                  <a:lnTo>
                    <a:pt x="23" y="209"/>
                  </a:lnTo>
                  <a:lnTo>
                    <a:pt x="23" y="228"/>
                  </a:lnTo>
                  <a:lnTo>
                    <a:pt x="14" y="228"/>
                  </a:lnTo>
                  <a:lnTo>
                    <a:pt x="14" y="209"/>
                  </a:lnTo>
                  <a:close/>
                  <a:moveTo>
                    <a:pt x="568" y="207"/>
                  </a:moveTo>
                  <a:lnTo>
                    <a:pt x="576" y="207"/>
                  </a:lnTo>
                  <a:lnTo>
                    <a:pt x="576" y="208"/>
                  </a:lnTo>
                  <a:lnTo>
                    <a:pt x="579" y="208"/>
                  </a:lnTo>
                  <a:lnTo>
                    <a:pt x="579" y="210"/>
                  </a:lnTo>
                  <a:lnTo>
                    <a:pt x="582" y="210"/>
                  </a:lnTo>
                  <a:lnTo>
                    <a:pt x="582" y="216"/>
                  </a:lnTo>
                  <a:lnTo>
                    <a:pt x="581" y="216"/>
                  </a:lnTo>
                  <a:lnTo>
                    <a:pt x="581" y="221"/>
                  </a:lnTo>
                  <a:lnTo>
                    <a:pt x="573" y="221"/>
                  </a:lnTo>
                  <a:lnTo>
                    <a:pt x="573" y="219"/>
                  </a:lnTo>
                  <a:lnTo>
                    <a:pt x="570" y="219"/>
                  </a:lnTo>
                  <a:lnTo>
                    <a:pt x="570" y="217"/>
                  </a:lnTo>
                  <a:lnTo>
                    <a:pt x="567" y="217"/>
                  </a:lnTo>
                  <a:lnTo>
                    <a:pt x="567" y="211"/>
                  </a:lnTo>
                  <a:lnTo>
                    <a:pt x="568" y="211"/>
                  </a:lnTo>
                  <a:lnTo>
                    <a:pt x="568" y="207"/>
                  </a:lnTo>
                  <a:close/>
                  <a:moveTo>
                    <a:pt x="544" y="195"/>
                  </a:moveTo>
                  <a:lnTo>
                    <a:pt x="553" y="195"/>
                  </a:lnTo>
                  <a:lnTo>
                    <a:pt x="553" y="196"/>
                  </a:lnTo>
                  <a:lnTo>
                    <a:pt x="556" y="196"/>
                  </a:lnTo>
                  <a:lnTo>
                    <a:pt x="556" y="198"/>
                  </a:lnTo>
                  <a:lnTo>
                    <a:pt x="559" y="198"/>
                  </a:lnTo>
                  <a:lnTo>
                    <a:pt x="559" y="204"/>
                  </a:lnTo>
                  <a:lnTo>
                    <a:pt x="557" y="204"/>
                  </a:lnTo>
                  <a:lnTo>
                    <a:pt x="557" y="209"/>
                  </a:lnTo>
                  <a:lnTo>
                    <a:pt x="550" y="209"/>
                  </a:lnTo>
                  <a:lnTo>
                    <a:pt x="550" y="207"/>
                  </a:lnTo>
                  <a:lnTo>
                    <a:pt x="547" y="207"/>
                  </a:lnTo>
                  <a:lnTo>
                    <a:pt x="547" y="205"/>
                  </a:lnTo>
                  <a:lnTo>
                    <a:pt x="543" y="205"/>
                  </a:lnTo>
                  <a:lnTo>
                    <a:pt x="543" y="204"/>
                  </a:lnTo>
                  <a:lnTo>
                    <a:pt x="540" y="204"/>
                  </a:lnTo>
                  <a:lnTo>
                    <a:pt x="540" y="198"/>
                  </a:lnTo>
                  <a:lnTo>
                    <a:pt x="544" y="198"/>
                  </a:lnTo>
                  <a:lnTo>
                    <a:pt x="544" y="195"/>
                  </a:lnTo>
                  <a:close/>
                  <a:moveTo>
                    <a:pt x="523" y="183"/>
                  </a:moveTo>
                  <a:lnTo>
                    <a:pt x="528" y="183"/>
                  </a:lnTo>
                  <a:lnTo>
                    <a:pt x="528" y="184"/>
                  </a:lnTo>
                  <a:lnTo>
                    <a:pt x="531" y="184"/>
                  </a:lnTo>
                  <a:lnTo>
                    <a:pt x="531" y="186"/>
                  </a:lnTo>
                  <a:lnTo>
                    <a:pt x="536" y="186"/>
                  </a:lnTo>
                  <a:lnTo>
                    <a:pt x="536" y="192"/>
                  </a:lnTo>
                  <a:lnTo>
                    <a:pt x="532" y="192"/>
                  </a:lnTo>
                  <a:lnTo>
                    <a:pt x="532" y="197"/>
                  </a:lnTo>
                  <a:lnTo>
                    <a:pt x="527" y="197"/>
                  </a:lnTo>
                  <a:lnTo>
                    <a:pt x="527" y="195"/>
                  </a:lnTo>
                  <a:lnTo>
                    <a:pt x="522" y="195"/>
                  </a:lnTo>
                  <a:lnTo>
                    <a:pt x="522" y="193"/>
                  </a:lnTo>
                  <a:lnTo>
                    <a:pt x="519" y="193"/>
                  </a:lnTo>
                  <a:lnTo>
                    <a:pt x="519" y="187"/>
                  </a:lnTo>
                  <a:lnTo>
                    <a:pt x="523" y="187"/>
                  </a:lnTo>
                  <a:lnTo>
                    <a:pt x="523" y="183"/>
                  </a:lnTo>
                  <a:close/>
                  <a:moveTo>
                    <a:pt x="17" y="177"/>
                  </a:moveTo>
                  <a:lnTo>
                    <a:pt x="27" y="177"/>
                  </a:lnTo>
                  <a:lnTo>
                    <a:pt x="27" y="186"/>
                  </a:lnTo>
                  <a:lnTo>
                    <a:pt x="26" y="186"/>
                  </a:lnTo>
                  <a:lnTo>
                    <a:pt x="26" y="195"/>
                  </a:lnTo>
                  <a:lnTo>
                    <a:pt x="19" y="195"/>
                  </a:lnTo>
                  <a:lnTo>
                    <a:pt x="19" y="192"/>
                  </a:lnTo>
                  <a:lnTo>
                    <a:pt x="15" y="192"/>
                  </a:lnTo>
                  <a:lnTo>
                    <a:pt x="15" y="186"/>
                  </a:lnTo>
                  <a:lnTo>
                    <a:pt x="17" y="186"/>
                  </a:lnTo>
                  <a:lnTo>
                    <a:pt x="17" y="177"/>
                  </a:lnTo>
                  <a:close/>
                  <a:moveTo>
                    <a:pt x="498" y="171"/>
                  </a:moveTo>
                  <a:lnTo>
                    <a:pt x="504" y="171"/>
                  </a:lnTo>
                  <a:lnTo>
                    <a:pt x="504" y="172"/>
                  </a:lnTo>
                  <a:lnTo>
                    <a:pt x="507" y="172"/>
                  </a:lnTo>
                  <a:lnTo>
                    <a:pt x="507" y="173"/>
                  </a:lnTo>
                  <a:lnTo>
                    <a:pt x="512" y="173"/>
                  </a:lnTo>
                  <a:lnTo>
                    <a:pt x="512" y="175"/>
                  </a:lnTo>
                  <a:lnTo>
                    <a:pt x="515" y="175"/>
                  </a:lnTo>
                  <a:lnTo>
                    <a:pt x="515" y="181"/>
                  </a:lnTo>
                  <a:lnTo>
                    <a:pt x="511" y="181"/>
                  </a:lnTo>
                  <a:lnTo>
                    <a:pt x="511" y="186"/>
                  </a:lnTo>
                  <a:lnTo>
                    <a:pt x="506" y="186"/>
                  </a:lnTo>
                  <a:lnTo>
                    <a:pt x="506" y="184"/>
                  </a:lnTo>
                  <a:lnTo>
                    <a:pt x="503" y="184"/>
                  </a:lnTo>
                  <a:lnTo>
                    <a:pt x="503" y="182"/>
                  </a:lnTo>
                  <a:lnTo>
                    <a:pt x="498" y="182"/>
                  </a:lnTo>
                  <a:lnTo>
                    <a:pt x="498" y="181"/>
                  </a:lnTo>
                  <a:lnTo>
                    <a:pt x="495" y="181"/>
                  </a:lnTo>
                  <a:lnTo>
                    <a:pt x="495" y="175"/>
                  </a:lnTo>
                  <a:lnTo>
                    <a:pt x="498" y="175"/>
                  </a:lnTo>
                  <a:lnTo>
                    <a:pt x="498" y="171"/>
                  </a:lnTo>
                  <a:close/>
                  <a:moveTo>
                    <a:pt x="476" y="159"/>
                  </a:moveTo>
                  <a:lnTo>
                    <a:pt x="485" y="159"/>
                  </a:lnTo>
                  <a:lnTo>
                    <a:pt x="485" y="161"/>
                  </a:lnTo>
                  <a:lnTo>
                    <a:pt x="488" y="161"/>
                  </a:lnTo>
                  <a:lnTo>
                    <a:pt x="488" y="164"/>
                  </a:lnTo>
                  <a:lnTo>
                    <a:pt x="491" y="164"/>
                  </a:lnTo>
                  <a:lnTo>
                    <a:pt x="491" y="165"/>
                  </a:lnTo>
                  <a:lnTo>
                    <a:pt x="495" y="165"/>
                  </a:lnTo>
                  <a:lnTo>
                    <a:pt x="495" y="169"/>
                  </a:lnTo>
                  <a:lnTo>
                    <a:pt x="490" y="169"/>
                  </a:lnTo>
                  <a:lnTo>
                    <a:pt x="490" y="174"/>
                  </a:lnTo>
                  <a:lnTo>
                    <a:pt x="482" y="174"/>
                  </a:lnTo>
                  <a:lnTo>
                    <a:pt x="482" y="173"/>
                  </a:lnTo>
                  <a:lnTo>
                    <a:pt x="478" y="173"/>
                  </a:lnTo>
                  <a:lnTo>
                    <a:pt x="478" y="170"/>
                  </a:lnTo>
                  <a:lnTo>
                    <a:pt x="475" y="170"/>
                  </a:lnTo>
                  <a:lnTo>
                    <a:pt x="475" y="164"/>
                  </a:lnTo>
                  <a:lnTo>
                    <a:pt x="476" y="164"/>
                  </a:lnTo>
                  <a:lnTo>
                    <a:pt x="476" y="159"/>
                  </a:lnTo>
                  <a:close/>
                  <a:moveTo>
                    <a:pt x="452" y="147"/>
                  </a:moveTo>
                  <a:lnTo>
                    <a:pt x="459" y="147"/>
                  </a:lnTo>
                  <a:lnTo>
                    <a:pt x="459" y="149"/>
                  </a:lnTo>
                  <a:lnTo>
                    <a:pt x="462" y="149"/>
                  </a:lnTo>
                  <a:lnTo>
                    <a:pt x="462" y="150"/>
                  </a:lnTo>
                  <a:lnTo>
                    <a:pt x="465" y="150"/>
                  </a:lnTo>
                  <a:lnTo>
                    <a:pt x="465" y="151"/>
                  </a:lnTo>
                  <a:lnTo>
                    <a:pt x="470" y="151"/>
                  </a:lnTo>
                  <a:lnTo>
                    <a:pt x="470" y="156"/>
                  </a:lnTo>
                  <a:lnTo>
                    <a:pt x="465" y="156"/>
                  </a:lnTo>
                  <a:lnTo>
                    <a:pt x="465" y="161"/>
                  </a:lnTo>
                  <a:lnTo>
                    <a:pt x="456" y="161"/>
                  </a:lnTo>
                  <a:lnTo>
                    <a:pt x="456" y="159"/>
                  </a:lnTo>
                  <a:lnTo>
                    <a:pt x="453" y="159"/>
                  </a:lnTo>
                  <a:lnTo>
                    <a:pt x="453" y="158"/>
                  </a:lnTo>
                  <a:lnTo>
                    <a:pt x="450" y="158"/>
                  </a:lnTo>
                  <a:lnTo>
                    <a:pt x="450" y="151"/>
                  </a:lnTo>
                  <a:lnTo>
                    <a:pt x="452" y="151"/>
                  </a:lnTo>
                  <a:lnTo>
                    <a:pt x="452" y="147"/>
                  </a:lnTo>
                  <a:close/>
                  <a:moveTo>
                    <a:pt x="21" y="143"/>
                  </a:moveTo>
                  <a:lnTo>
                    <a:pt x="30" y="143"/>
                  </a:lnTo>
                  <a:lnTo>
                    <a:pt x="30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0" y="161"/>
                  </a:lnTo>
                  <a:lnTo>
                    <a:pt x="20" y="154"/>
                  </a:lnTo>
                  <a:lnTo>
                    <a:pt x="21" y="154"/>
                  </a:lnTo>
                  <a:lnTo>
                    <a:pt x="21" y="143"/>
                  </a:lnTo>
                  <a:close/>
                  <a:moveTo>
                    <a:pt x="429" y="134"/>
                  </a:moveTo>
                  <a:lnTo>
                    <a:pt x="434" y="134"/>
                  </a:lnTo>
                  <a:lnTo>
                    <a:pt x="434" y="136"/>
                  </a:lnTo>
                  <a:lnTo>
                    <a:pt x="437" y="136"/>
                  </a:lnTo>
                  <a:lnTo>
                    <a:pt x="437" y="138"/>
                  </a:lnTo>
                  <a:lnTo>
                    <a:pt x="440" y="138"/>
                  </a:lnTo>
                  <a:lnTo>
                    <a:pt x="440" y="139"/>
                  </a:lnTo>
                  <a:lnTo>
                    <a:pt x="444" y="139"/>
                  </a:lnTo>
                  <a:lnTo>
                    <a:pt x="444" y="145"/>
                  </a:lnTo>
                  <a:lnTo>
                    <a:pt x="440" y="145"/>
                  </a:lnTo>
                  <a:lnTo>
                    <a:pt x="440" y="150"/>
                  </a:lnTo>
                  <a:lnTo>
                    <a:pt x="435" y="150"/>
                  </a:lnTo>
                  <a:lnTo>
                    <a:pt x="435" y="148"/>
                  </a:lnTo>
                  <a:lnTo>
                    <a:pt x="431" y="148"/>
                  </a:lnTo>
                  <a:lnTo>
                    <a:pt x="431" y="147"/>
                  </a:lnTo>
                  <a:lnTo>
                    <a:pt x="428" y="147"/>
                  </a:lnTo>
                  <a:lnTo>
                    <a:pt x="428" y="145"/>
                  </a:lnTo>
                  <a:lnTo>
                    <a:pt x="425" y="145"/>
                  </a:lnTo>
                  <a:lnTo>
                    <a:pt x="425" y="138"/>
                  </a:lnTo>
                  <a:lnTo>
                    <a:pt x="429" y="138"/>
                  </a:lnTo>
                  <a:lnTo>
                    <a:pt x="429" y="134"/>
                  </a:lnTo>
                  <a:close/>
                  <a:moveTo>
                    <a:pt x="403" y="124"/>
                  </a:moveTo>
                  <a:lnTo>
                    <a:pt x="411" y="124"/>
                  </a:lnTo>
                  <a:lnTo>
                    <a:pt x="411" y="126"/>
                  </a:lnTo>
                  <a:lnTo>
                    <a:pt x="415" y="126"/>
                  </a:lnTo>
                  <a:lnTo>
                    <a:pt x="415" y="127"/>
                  </a:lnTo>
                  <a:lnTo>
                    <a:pt x="420" y="127"/>
                  </a:lnTo>
                  <a:lnTo>
                    <a:pt x="420" y="133"/>
                  </a:lnTo>
                  <a:lnTo>
                    <a:pt x="416" y="133"/>
                  </a:lnTo>
                  <a:lnTo>
                    <a:pt x="416" y="138"/>
                  </a:lnTo>
                  <a:lnTo>
                    <a:pt x="410" y="138"/>
                  </a:lnTo>
                  <a:lnTo>
                    <a:pt x="410" y="136"/>
                  </a:lnTo>
                  <a:lnTo>
                    <a:pt x="405" y="136"/>
                  </a:lnTo>
                  <a:lnTo>
                    <a:pt x="405" y="135"/>
                  </a:lnTo>
                  <a:lnTo>
                    <a:pt x="402" y="135"/>
                  </a:lnTo>
                  <a:lnTo>
                    <a:pt x="402" y="133"/>
                  </a:lnTo>
                  <a:lnTo>
                    <a:pt x="399" y="133"/>
                  </a:lnTo>
                  <a:lnTo>
                    <a:pt x="399" y="127"/>
                  </a:lnTo>
                  <a:lnTo>
                    <a:pt x="403" y="127"/>
                  </a:lnTo>
                  <a:lnTo>
                    <a:pt x="403" y="124"/>
                  </a:lnTo>
                  <a:close/>
                  <a:moveTo>
                    <a:pt x="378" y="112"/>
                  </a:moveTo>
                  <a:lnTo>
                    <a:pt x="386" y="112"/>
                  </a:lnTo>
                  <a:lnTo>
                    <a:pt x="386" y="114"/>
                  </a:lnTo>
                  <a:lnTo>
                    <a:pt x="389" y="114"/>
                  </a:lnTo>
                  <a:lnTo>
                    <a:pt x="389" y="116"/>
                  </a:lnTo>
                  <a:lnTo>
                    <a:pt x="393" y="116"/>
                  </a:lnTo>
                  <a:lnTo>
                    <a:pt x="393" y="121"/>
                  </a:lnTo>
                  <a:lnTo>
                    <a:pt x="391" y="121"/>
                  </a:lnTo>
                  <a:lnTo>
                    <a:pt x="391" y="126"/>
                  </a:lnTo>
                  <a:lnTo>
                    <a:pt x="384" y="126"/>
                  </a:lnTo>
                  <a:lnTo>
                    <a:pt x="384" y="125"/>
                  </a:lnTo>
                  <a:lnTo>
                    <a:pt x="380" y="125"/>
                  </a:lnTo>
                  <a:lnTo>
                    <a:pt x="380" y="123"/>
                  </a:lnTo>
                  <a:lnTo>
                    <a:pt x="377" y="123"/>
                  </a:lnTo>
                  <a:lnTo>
                    <a:pt x="377" y="121"/>
                  </a:lnTo>
                  <a:lnTo>
                    <a:pt x="374" y="121"/>
                  </a:lnTo>
                  <a:lnTo>
                    <a:pt x="374" y="116"/>
                  </a:lnTo>
                  <a:lnTo>
                    <a:pt x="378" y="116"/>
                  </a:lnTo>
                  <a:lnTo>
                    <a:pt x="378" y="112"/>
                  </a:lnTo>
                  <a:close/>
                  <a:moveTo>
                    <a:pt x="24" y="110"/>
                  </a:moveTo>
                  <a:lnTo>
                    <a:pt x="33" y="110"/>
                  </a:lnTo>
                  <a:lnTo>
                    <a:pt x="33" y="128"/>
                  </a:lnTo>
                  <a:lnTo>
                    <a:pt x="24" y="128"/>
                  </a:lnTo>
                  <a:lnTo>
                    <a:pt x="24" y="110"/>
                  </a:lnTo>
                  <a:close/>
                  <a:moveTo>
                    <a:pt x="354" y="99"/>
                  </a:moveTo>
                  <a:lnTo>
                    <a:pt x="360" y="99"/>
                  </a:lnTo>
                  <a:lnTo>
                    <a:pt x="360" y="101"/>
                  </a:lnTo>
                  <a:lnTo>
                    <a:pt x="364" y="101"/>
                  </a:lnTo>
                  <a:lnTo>
                    <a:pt x="364" y="103"/>
                  </a:lnTo>
                  <a:lnTo>
                    <a:pt x="367" y="103"/>
                  </a:lnTo>
                  <a:lnTo>
                    <a:pt x="367" y="105"/>
                  </a:lnTo>
                  <a:lnTo>
                    <a:pt x="371" y="105"/>
                  </a:lnTo>
                  <a:lnTo>
                    <a:pt x="371" y="110"/>
                  </a:lnTo>
                  <a:lnTo>
                    <a:pt x="366" y="110"/>
                  </a:lnTo>
                  <a:lnTo>
                    <a:pt x="366" y="114"/>
                  </a:lnTo>
                  <a:lnTo>
                    <a:pt x="358" y="114"/>
                  </a:lnTo>
                  <a:lnTo>
                    <a:pt x="358" y="112"/>
                  </a:lnTo>
                  <a:lnTo>
                    <a:pt x="355" y="112"/>
                  </a:lnTo>
                  <a:lnTo>
                    <a:pt x="355" y="110"/>
                  </a:lnTo>
                  <a:lnTo>
                    <a:pt x="351" y="110"/>
                  </a:lnTo>
                  <a:lnTo>
                    <a:pt x="351" y="103"/>
                  </a:lnTo>
                  <a:lnTo>
                    <a:pt x="354" y="103"/>
                  </a:lnTo>
                  <a:lnTo>
                    <a:pt x="354" y="99"/>
                  </a:lnTo>
                  <a:close/>
                  <a:moveTo>
                    <a:pt x="327" y="88"/>
                  </a:moveTo>
                  <a:lnTo>
                    <a:pt x="335" y="88"/>
                  </a:lnTo>
                  <a:lnTo>
                    <a:pt x="335" y="90"/>
                  </a:lnTo>
                  <a:lnTo>
                    <a:pt x="338" y="90"/>
                  </a:lnTo>
                  <a:lnTo>
                    <a:pt x="338" y="91"/>
                  </a:lnTo>
                  <a:lnTo>
                    <a:pt x="343" y="91"/>
                  </a:lnTo>
                  <a:lnTo>
                    <a:pt x="343" y="98"/>
                  </a:lnTo>
                  <a:lnTo>
                    <a:pt x="340" y="98"/>
                  </a:lnTo>
                  <a:lnTo>
                    <a:pt x="340" y="103"/>
                  </a:lnTo>
                  <a:lnTo>
                    <a:pt x="334" y="103"/>
                  </a:lnTo>
                  <a:lnTo>
                    <a:pt x="334" y="101"/>
                  </a:lnTo>
                  <a:lnTo>
                    <a:pt x="329" y="101"/>
                  </a:lnTo>
                  <a:lnTo>
                    <a:pt x="329" y="100"/>
                  </a:lnTo>
                  <a:lnTo>
                    <a:pt x="326" y="100"/>
                  </a:lnTo>
                  <a:lnTo>
                    <a:pt x="326" y="92"/>
                  </a:lnTo>
                  <a:lnTo>
                    <a:pt x="327" y="92"/>
                  </a:lnTo>
                  <a:lnTo>
                    <a:pt x="327" y="88"/>
                  </a:lnTo>
                  <a:close/>
                  <a:moveTo>
                    <a:pt x="302" y="77"/>
                  </a:moveTo>
                  <a:lnTo>
                    <a:pt x="311" y="77"/>
                  </a:lnTo>
                  <a:lnTo>
                    <a:pt x="311" y="79"/>
                  </a:lnTo>
                  <a:lnTo>
                    <a:pt x="314" y="79"/>
                  </a:lnTo>
                  <a:lnTo>
                    <a:pt x="314" y="81"/>
                  </a:lnTo>
                  <a:lnTo>
                    <a:pt x="319" y="81"/>
                  </a:lnTo>
                  <a:lnTo>
                    <a:pt x="319" y="87"/>
                  </a:lnTo>
                  <a:lnTo>
                    <a:pt x="314" y="87"/>
                  </a:lnTo>
                  <a:lnTo>
                    <a:pt x="314" y="92"/>
                  </a:lnTo>
                  <a:lnTo>
                    <a:pt x="310" y="92"/>
                  </a:lnTo>
                  <a:lnTo>
                    <a:pt x="310" y="90"/>
                  </a:lnTo>
                  <a:lnTo>
                    <a:pt x="305" y="90"/>
                  </a:lnTo>
                  <a:lnTo>
                    <a:pt x="305" y="88"/>
                  </a:lnTo>
                  <a:lnTo>
                    <a:pt x="302" y="88"/>
                  </a:lnTo>
                  <a:lnTo>
                    <a:pt x="302" y="77"/>
                  </a:lnTo>
                  <a:close/>
                  <a:moveTo>
                    <a:pt x="25" y="74"/>
                  </a:moveTo>
                  <a:lnTo>
                    <a:pt x="34" y="74"/>
                  </a:lnTo>
                  <a:lnTo>
                    <a:pt x="34" y="94"/>
                  </a:lnTo>
                  <a:lnTo>
                    <a:pt x="28" y="94"/>
                  </a:lnTo>
                  <a:lnTo>
                    <a:pt x="28" y="91"/>
                  </a:lnTo>
                  <a:lnTo>
                    <a:pt x="24" y="91"/>
                  </a:lnTo>
                  <a:lnTo>
                    <a:pt x="24" y="85"/>
                  </a:lnTo>
                  <a:lnTo>
                    <a:pt x="25" y="85"/>
                  </a:lnTo>
                  <a:lnTo>
                    <a:pt x="25" y="74"/>
                  </a:lnTo>
                  <a:close/>
                  <a:moveTo>
                    <a:pt x="275" y="67"/>
                  </a:moveTo>
                  <a:lnTo>
                    <a:pt x="284" y="67"/>
                  </a:lnTo>
                  <a:lnTo>
                    <a:pt x="284" y="69"/>
                  </a:lnTo>
                  <a:lnTo>
                    <a:pt x="289" y="69"/>
                  </a:lnTo>
                  <a:lnTo>
                    <a:pt x="289" y="71"/>
                  </a:lnTo>
                  <a:lnTo>
                    <a:pt x="293" y="71"/>
                  </a:lnTo>
                  <a:lnTo>
                    <a:pt x="293" y="77"/>
                  </a:lnTo>
                  <a:lnTo>
                    <a:pt x="288" y="77"/>
                  </a:lnTo>
                  <a:lnTo>
                    <a:pt x="288" y="80"/>
                  </a:lnTo>
                  <a:lnTo>
                    <a:pt x="280" y="80"/>
                  </a:lnTo>
                  <a:lnTo>
                    <a:pt x="280" y="78"/>
                  </a:lnTo>
                  <a:lnTo>
                    <a:pt x="274" y="78"/>
                  </a:lnTo>
                  <a:lnTo>
                    <a:pt x="274" y="71"/>
                  </a:lnTo>
                  <a:lnTo>
                    <a:pt x="275" y="71"/>
                  </a:lnTo>
                  <a:lnTo>
                    <a:pt x="275" y="67"/>
                  </a:lnTo>
                  <a:close/>
                  <a:moveTo>
                    <a:pt x="249" y="57"/>
                  </a:moveTo>
                  <a:lnTo>
                    <a:pt x="255" y="57"/>
                  </a:lnTo>
                  <a:lnTo>
                    <a:pt x="255" y="58"/>
                  </a:lnTo>
                  <a:lnTo>
                    <a:pt x="261" y="58"/>
                  </a:lnTo>
                  <a:lnTo>
                    <a:pt x="261" y="60"/>
                  </a:lnTo>
                  <a:lnTo>
                    <a:pt x="265" y="60"/>
                  </a:lnTo>
                  <a:lnTo>
                    <a:pt x="265" y="66"/>
                  </a:lnTo>
                  <a:lnTo>
                    <a:pt x="262" y="66"/>
                  </a:lnTo>
                  <a:lnTo>
                    <a:pt x="262" y="71"/>
                  </a:lnTo>
                  <a:lnTo>
                    <a:pt x="256" y="71"/>
                  </a:lnTo>
                  <a:lnTo>
                    <a:pt x="256" y="69"/>
                  </a:lnTo>
                  <a:lnTo>
                    <a:pt x="252" y="69"/>
                  </a:lnTo>
                  <a:lnTo>
                    <a:pt x="252" y="67"/>
                  </a:lnTo>
                  <a:lnTo>
                    <a:pt x="246" y="67"/>
                  </a:lnTo>
                  <a:lnTo>
                    <a:pt x="246" y="61"/>
                  </a:lnTo>
                  <a:lnTo>
                    <a:pt x="249" y="61"/>
                  </a:lnTo>
                  <a:lnTo>
                    <a:pt x="249" y="57"/>
                  </a:lnTo>
                  <a:close/>
                  <a:moveTo>
                    <a:pt x="223" y="48"/>
                  </a:moveTo>
                  <a:lnTo>
                    <a:pt x="233" y="48"/>
                  </a:lnTo>
                  <a:lnTo>
                    <a:pt x="233" y="50"/>
                  </a:lnTo>
                  <a:lnTo>
                    <a:pt x="236" y="50"/>
                  </a:lnTo>
                  <a:lnTo>
                    <a:pt x="236" y="61"/>
                  </a:lnTo>
                  <a:lnTo>
                    <a:pt x="227" y="61"/>
                  </a:lnTo>
                  <a:lnTo>
                    <a:pt x="227" y="59"/>
                  </a:lnTo>
                  <a:lnTo>
                    <a:pt x="224" y="59"/>
                  </a:lnTo>
                  <a:lnTo>
                    <a:pt x="224" y="57"/>
                  </a:lnTo>
                  <a:lnTo>
                    <a:pt x="219" y="57"/>
                  </a:lnTo>
                  <a:lnTo>
                    <a:pt x="219" y="51"/>
                  </a:lnTo>
                  <a:lnTo>
                    <a:pt x="223" y="51"/>
                  </a:lnTo>
                  <a:lnTo>
                    <a:pt x="223" y="48"/>
                  </a:lnTo>
                  <a:close/>
                  <a:moveTo>
                    <a:pt x="195" y="39"/>
                  </a:moveTo>
                  <a:lnTo>
                    <a:pt x="205" y="39"/>
                  </a:lnTo>
                  <a:lnTo>
                    <a:pt x="205" y="41"/>
                  </a:lnTo>
                  <a:lnTo>
                    <a:pt x="213" y="41"/>
                  </a:lnTo>
                  <a:lnTo>
                    <a:pt x="213" y="47"/>
                  </a:lnTo>
                  <a:lnTo>
                    <a:pt x="207" y="47"/>
                  </a:lnTo>
                  <a:lnTo>
                    <a:pt x="207" y="52"/>
                  </a:lnTo>
                  <a:lnTo>
                    <a:pt x="203" y="52"/>
                  </a:lnTo>
                  <a:lnTo>
                    <a:pt x="203" y="50"/>
                  </a:lnTo>
                  <a:lnTo>
                    <a:pt x="196" y="50"/>
                  </a:lnTo>
                  <a:lnTo>
                    <a:pt x="196" y="48"/>
                  </a:lnTo>
                  <a:lnTo>
                    <a:pt x="191" y="48"/>
                  </a:lnTo>
                  <a:lnTo>
                    <a:pt x="191" y="41"/>
                  </a:lnTo>
                  <a:lnTo>
                    <a:pt x="195" y="41"/>
                  </a:lnTo>
                  <a:lnTo>
                    <a:pt x="195" y="39"/>
                  </a:lnTo>
                  <a:close/>
                  <a:moveTo>
                    <a:pt x="26" y="39"/>
                  </a:moveTo>
                  <a:lnTo>
                    <a:pt x="35" y="39"/>
                  </a:lnTo>
                  <a:lnTo>
                    <a:pt x="35" y="53"/>
                  </a:lnTo>
                  <a:lnTo>
                    <a:pt x="34" y="53"/>
                  </a:lnTo>
                  <a:lnTo>
                    <a:pt x="34" y="56"/>
                  </a:lnTo>
                  <a:lnTo>
                    <a:pt x="25" y="56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6" y="39"/>
                  </a:lnTo>
                  <a:close/>
                  <a:moveTo>
                    <a:pt x="167" y="28"/>
                  </a:moveTo>
                  <a:lnTo>
                    <a:pt x="173" y="28"/>
                  </a:lnTo>
                  <a:lnTo>
                    <a:pt x="173" y="31"/>
                  </a:lnTo>
                  <a:lnTo>
                    <a:pt x="178" y="31"/>
                  </a:lnTo>
                  <a:lnTo>
                    <a:pt x="178" y="33"/>
                  </a:lnTo>
                  <a:lnTo>
                    <a:pt x="185" y="33"/>
                  </a:lnTo>
                  <a:lnTo>
                    <a:pt x="185" y="38"/>
                  </a:lnTo>
                  <a:lnTo>
                    <a:pt x="180" y="38"/>
                  </a:lnTo>
                  <a:lnTo>
                    <a:pt x="180" y="43"/>
                  </a:lnTo>
                  <a:lnTo>
                    <a:pt x="176" y="43"/>
                  </a:lnTo>
                  <a:lnTo>
                    <a:pt x="176" y="42"/>
                  </a:lnTo>
                  <a:lnTo>
                    <a:pt x="169" y="42"/>
                  </a:lnTo>
                  <a:lnTo>
                    <a:pt x="169" y="40"/>
                  </a:lnTo>
                  <a:lnTo>
                    <a:pt x="164" y="40"/>
                  </a:lnTo>
                  <a:lnTo>
                    <a:pt x="164" y="33"/>
                  </a:lnTo>
                  <a:lnTo>
                    <a:pt x="167" y="33"/>
                  </a:lnTo>
                  <a:lnTo>
                    <a:pt x="167" y="28"/>
                  </a:lnTo>
                  <a:close/>
                  <a:moveTo>
                    <a:pt x="137" y="21"/>
                  </a:moveTo>
                  <a:lnTo>
                    <a:pt x="148" y="21"/>
                  </a:lnTo>
                  <a:lnTo>
                    <a:pt x="148" y="23"/>
                  </a:lnTo>
                  <a:lnTo>
                    <a:pt x="155" y="23"/>
                  </a:lnTo>
                  <a:lnTo>
                    <a:pt x="155" y="28"/>
                  </a:lnTo>
                  <a:lnTo>
                    <a:pt x="153" y="28"/>
                  </a:lnTo>
                  <a:lnTo>
                    <a:pt x="153" y="34"/>
                  </a:lnTo>
                  <a:lnTo>
                    <a:pt x="146" y="34"/>
                  </a:lnTo>
                  <a:lnTo>
                    <a:pt x="146" y="33"/>
                  </a:lnTo>
                  <a:lnTo>
                    <a:pt x="138" y="33"/>
                  </a:lnTo>
                  <a:lnTo>
                    <a:pt x="138" y="31"/>
                  </a:lnTo>
                  <a:lnTo>
                    <a:pt x="137" y="31"/>
                  </a:lnTo>
                  <a:lnTo>
                    <a:pt x="137" y="21"/>
                  </a:lnTo>
                  <a:close/>
                  <a:moveTo>
                    <a:pt x="110" y="12"/>
                  </a:moveTo>
                  <a:lnTo>
                    <a:pt x="115" y="12"/>
                  </a:lnTo>
                  <a:lnTo>
                    <a:pt x="115" y="14"/>
                  </a:lnTo>
                  <a:lnTo>
                    <a:pt x="123" y="14"/>
                  </a:lnTo>
                  <a:lnTo>
                    <a:pt x="123" y="16"/>
                  </a:lnTo>
                  <a:lnTo>
                    <a:pt x="128" y="16"/>
                  </a:lnTo>
                  <a:lnTo>
                    <a:pt x="128" y="21"/>
                  </a:lnTo>
                  <a:lnTo>
                    <a:pt x="123" y="21"/>
                  </a:lnTo>
                  <a:lnTo>
                    <a:pt x="123" y="25"/>
                  </a:lnTo>
                  <a:lnTo>
                    <a:pt x="114" y="25"/>
                  </a:lnTo>
                  <a:lnTo>
                    <a:pt x="114" y="23"/>
                  </a:lnTo>
                  <a:lnTo>
                    <a:pt x="106" y="23"/>
                  </a:lnTo>
                  <a:lnTo>
                    <a:pt x="106" y="16"/>
                  </a:lnTo>
                  <a:lnTo>
                    <a:pt x="110" y="16"/>
                  </a:lnTo>
                  <a:lnTo>
                    <a:pt x="110" y="12"/>
                  </a:lnTo>
                  <a:close/>
                  <a:moveTo>
                    <a:pt x="80" y="6"/>
                  </a:moveTo>
                  <a:lnTo>
                    <a:pt x="92" y="6"/>
                  </a:lnTo>
                  <a:lnTo>
                    <a:pt x="92" y="9"/>
                  </a:lnTo>
                  <a:lnTo>
                    <a:pt x="99" y="9"/>
                  </a:lnTo>
                  <a:lnTo>
                    <a:pt x="99" y="14"/>
                  </a:lnTo>
                  <a:lnTo>
                    <a:pt x="94" y="14"/>
                  </a:lnTo>
                  <a:lnTo>
                    <a:pt x="94" y="18"/>
                  </a:lnTo>
                  <a:lnTo>
                    <a:pt x="83" y="18"/>
                  </a:lnTo>
                  <a:lnTo>
                    <a:pt x="83" y="15"/>
                  </a:lnTo>
                  <a:lnTo>
                    <a:pt x="80" y="15"/>
                  </a:lnTo>
                  <a:lnTo>
                    <a:pt x="80" y="6"/>
                  </a:lnTo>
                  <a:close/>
                  <a:moveTo>
                    <a:pt x="29" y="1"/>
                  </a:moveTo>
                  <a:lnTo>
                    <a:pt x="34" y="1"/>
                  </a:lnTo>
                  <a:lnTo>
                    <a:pt x="34" y="5"/>
                  </a:lnTo>
                  <a:lnTo>
                    <a:pt x="38" y="5"/>
                  </a:lnTo>
                  <a:lnTo>
                    <a:pt x="38" y="15"/>
                  </a:lnTo>
                  <a:lnTo>
                    <a:pt x="37" y="15"/>
                  </a:lnTo>
                  <a:lnTo>
                    <a:pt x="37" y="22"/>
                  </a:lnTo>
                  <a:lnTo>
                    <a:pt x="28" y="22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29" y="1"/>
                  </a:lnTo>
                  <a:close/>
                  <a:moveTo>
                    <a:pt x="49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64" y="1"/>
                  </a:lnTo>
                  <a:lnTo>
                    <a:pt x="64" y="12"/>
                  </a:lnTo>
                  <a:lnTo>
                    <a:pt x="55" y="12"/>
                  </a:lnTo>
                  <a:lnTo>
                    <a:pt x="55" y="10"/>
                  </a:lnTo>
                  <a:lnTo>
                    <a:pt x="47" y="10"/>
                  </a:lnTo>
                  <a:lnTo>
                    <a:pt x="47" y="4"/>
                  </a:lnTo>
                  <a:lnTo>
                    <a:pt x="49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9" name="Freeform 49"/>
            <p:cNvSpPr>
              <a:spLocks/>
            </p:cNvSpPr>
            <p:nvPr/>
          </p:nvSpPr>
          <p:spPr bwMode="auto">
            <a:xfrm>
              <a:off x="2257426" y="3494088"/>
              <a:ext cx="6350" cy="77788"/>
            </a:xfrm>
            <a:custGeom>
              <a:avLst/>
              <a:gdLst>
                <a:gd name="T0" fmla="*/ 2 w 4"/>
                <a:gd name="T1" fmla="*/ 0 h 49"/>
                <a:gd name="T2" fmla="*/ 4 w 4"/>
                <a:gd name="T3" fmla="*/ 0 h 49"/>
                <a:gd name="T4" fmla="*/ 4 w 4"/>
                <a:gd name="T5" fmla="*/ 1 h 49"/>
                <a:gd name="T6" fmla="*/ 2 w 4"/>
                <a:gd name="T7" fmla="*/ 49 h 49"/>
                <a:gd name="T8" fmla="*/ 0 w 4"/>
                <a:gd name="T9" fmla="*/ 49 h 49"/>
                <a:gd name="T10" fmla="*/ 0 w 4"/>
                <a:gd name="T11" fmla="*/ 47 h 49"/>
                <a:gd name="T12" fmla="*/ 2 w 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9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0" name="Freeform 50"/>
            <p:cNvSpPr>
              <a:spLocks/>
            </p:cNvSpPr>
            <p:nvPr/>
          </p:nvSpPr>
          <p:spPr bwMode="auto">
            <a:xfrm>
              <a:off x="2263776" y="3419475"/>
              <a:ext cx="4763" cy="26988"/>
            </a:xfrm>
            <a:custGeom>
              <a:avLst/>
              <a:gdLst>
                <a:gd name="T0" fmla="*/ 0 w 3"/>
                <a:gd name="T1" fmla="*/ 0 h 17"/>
                <a:gd name="T2" fmla="*/ 3 w 3"/>
                <a:gd name="T3" fmla="*/ 0 h 17"/>
                <a:gd name="T4" fmla="*/ 3 w 3"/>
                <a:gd name="T5" fmla="*/ 1 h 17"/>
                <a:gd name="T6" fmla="*/ 1 w 3"/>
                <a:gd name="T7" fmla="*/ 17 h 17"/>
                <a:gd name="T8" fmla="*/ 0 w 3"/>
                <a:gd name="T9" fmla="*/ 17 h 17"/>
                <a:gd name="T10" fmla="*/ 0 w 3"/>
                <a:gd name="T11" fmla="*/ 14 h 17"/>
                <a:gd name="T12" fmla="*/ 0 w 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7">
                  <a:moveTo>
                    <a:pt x="0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1" name="Freeform 51"/>
            <p:cNvSpPr>
              <a:spLocks/>
            </p:cNvSpPr>
            <p:nvPr/>
          </p:nvSpPr>
          <p:spPr bwMode="auto">
            <a:xfrm>
              <a:off x="2265363" y="3246438"/>
              <a:ext cx="9525" cy="122238"/>
            </a:xfrm>
            <a:custGeom>
              <a:avLst/>
              <a:gdLst>
                <a:gd name="T0" fmla="*/ 4 w 6"/>
                <a:gd name="T1" fmla="*/ 0 h 77"/>
                <a:gd name="T2" fmla="*/ 6 w 6"/>
                <a:gd name="T3" fmla="*/ 0 h 77"/>
                <a:gd name="T4" fmla="*/ 6 w 6"/>
                <a:gd name="T5" fmla="*/ 2 h 77"/>
                <a:gd name="T6" fmla="*/ 3 w 6"/>
                <a:gd name="T7" fmla="*/ 77 h 77"/>
                <a:gd name="T8" fmla="*/ 0 w 6"/>
                <a:gd name="T9" fmla="*/ 77 h 77"/>
                <a:gd name="T10" fmla="*/ 0 w 6"/>
                <a:gd name="T11" fmla="*/ 75 h 77"/>
                <a:gd name="T12" fmla="*/ 4 w 6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7">
                  <a:moveTo>
                    <a:pt x="4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3" y="77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2" name="Freeform 52"/>
            <p:cNvSpPr>
              <a:spLocks/>
            </p:cNvSpPr>
            <p:nvPr/>
          </p:nvSpPr>
          <p:spPr bwMode="auto">
            <a:xfrm>
              <a:off x="2274888" y="3235325"/>
              <a:ext cx="4763" cy="26988"/>
            </a:xfrm>
            <a:custGeom>
              <a:avLst/>
              <a:gdLst>
                <a:gd name="T0" fmla="*/ 0 w 3"/>
                <a:gd name="T1" fmla="*/ 0 h 17"/>
                <a:gd name="T2" fmla="*/ 3 w 3"/>
                <a:gd name="T3" fmla="*/ 0 h 17"/>
                <a:gd name="T4" fmla="*/ 3 w 3"/>
                <a:gd name="T5" fmla="*/ 15 h 17"/>
                <a:gd name="T6" fmla="*/ 3 w 3"/>
                <a:gd name="T7" fmla="*/ 17 h 17"/>
                <a:gd name="T8" fmla="*/ 2 w 3"/>
                <a:gd name="T9" fmla="*/ 17 h 17"/>
                <a:gd name="T10" fmla="*/ 0 w 3"/>
                <a:gd name="T11" fmla="*/ 3 h 17"/>
                <a:gd name="T12" fmla="*/ 0 w 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7">
                  <a:moveTo>
                    <a:pt x="0" y="0"/>
                  </a:moveTo>
                  <a:lnTo>
                    <a:pt x="3" y="0"/>
                  </a:lnTo>
                  <a:lnTo>
                    <a:pt x="3" y="15"/>
                  </a:lnTo>
                  <a:lnTo>
                    <a:pt x="3" y="17"/>
                  </a:lnTo>
                  <a:lnTo>
                    <a:pt x="2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3" name="Freeform 53"/>
            <p:cNvSpPr>
              <a:spLocks/>
            </p:cNvSpPr>
            <p:nvPr/>
          </p:nvSpPr>
          <p:spPr bwMode="auto">
            <a:xfrm>
              <a:off x="2279651" y="3309938"/>
              <a:ext cx="15875" cy="125413"/>
            </a:xfrm>
            <a:custGeom>
              <a:avLst/>
              <a:gdLst>
                <a:gd name="T0" fmla="*/ 0 w 10"/>
                <a:gd name="T1" fmla="*/ 0 h 79"/>
                <a:gd name="T2" fmla="*/ 3 w 10"/>
                <a:gd name="T3" fmla="*/ 0 h 79"/>
                <a:gd name="T4" fmla="*/ 10 w 10"/>
                <a:gd name="T5" fmla="*/ 76 h 79"/>
                <a:gd name="T6" fmla="*/ 10 w 10"/>
                <a:gd name="T7" fmla="*/ 79 h 79"/>
                <a:gd name="T8" fmla="*/ 8 w 10"/>
                <a:gd name="T9" fmla="*/ 79 h 79"/>
                <a:gd name="T10" fmla="*/ 0 w 10"/>
                <a:gd name="T11" fmla="*/ 2 h 79"/>
                <a:gd name="T12" fmla="*/ 0 w 10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9">
                  <a:moveTo>
                    <a:pt x="0" y="0"/>
                  </a:moveTo>
                  <a:lnTo>
                    <a:pt x="3" y="0"/>
                  </a:lnTo>
                  <a:lnTo>
                    <a:pt x="10" y="76"/>
                  </a:lnTo>
                  <a:lnTo>
                    <a:pt x="10" y="79"/>
                  </a:lnTo>
                  <a:lnTo>
                    <a:pt x="8" y="7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4" name="Freeform 54"/>
            <p:cNvSpPr>
              <a:spLocks/>
            </p:cNvSpPr>
            <p:nvPr/>
          </p:nvSpPr>
          <p:spPr bwMode="auto">
            <a:xfrm>
              <a:off x="2295526" y="3486150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3 w 4"/>
                <a:gd name="T3" fmla="*/ 0 h 18"/>
                <a:gd name="T4" fmla="*/ 4 w 4"/>
                <a:gd name="T5" fmla="*/ 15 h 18"/>
                <a:gd name="T6" fmla="*/ 4 w 4"/>
                <a:gd name="T7" fmla="*/ 18 h 18"/>
                <a:gd name="T8" fmla="*/ 1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3" y="0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1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5" name="Freeform 55"/>
            <p:cNvSpPr>
              <a:spLocks/>
            </p:cNvSpPr>
            <p:nvPr/>
          </p:nvSpPr>
          <p:spPr bwMode="auto">
            <a:xfrm>
              <a:off x="2330451" y="3424238"/>
              <a:ext cx="122238" cy="84138"/>
            </a:xfrm>
            <a:custGeom>
              <a:avLst/>
              <a:gdLst>
                <a:gd name="T0" fmla="*/ 75 w 77"/>
                <a:gd name="T1" fmla="*/ 0 h 53"/>
                <a:gd name="T2" fmla="*/ 77 w 77"/>
                <a:gd name="T3" fmla="*/ 0 h 53"/>
                <a:gd name="T4" fmla="*/ 77 w 77"/>
                <a:gd name="T5" fmla="*/ 2 h 53"/>
                <a:gd name="T6" fmla="*/ 2 w 77"/>
                <a:gd name="T7" fmla="*/ 53 h 53"/>
                <a:gd name="T8" fmla="*/ 0 w 77"/>
                <a:gd name="T9" fmla="*/ 53 h 53"/>
                <a:gd name="T10" fmla="*/ 0 w 77"/>
                <a:gd name="T11" fmla="*/ 50 h 53"/>
                <a:gd name="T12" fmla="*/ 75 w 77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3">
                  <a:moveTo>
                    <a:pt x="75" y="0"/>
                  </a:moveTo>
                  <a:lnTo>
                    <a:pt x="77" y="0"/>
                  </a:lnTo>
                  <a:lnTo>
                    <a:pt x="77" y="2"/>
                  </a:lnTo>
                  <a:lnTo>
                    <a:pt x="2" y="53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6" name="Freeform 56"/>
            <p:cNvSpPr>
              <a:spLocks/>
            </p:cNvSpPr>
            <p:nvPr/>
          </p:nvSpPr>
          <p:spPr bwMode="auto">
            <a:xfrm>
              <a:off x="2506663" y="3398838"/>
              <a:ext cx="9525" cy="7938"/>
            </a:xfrm>
            <a:custGeom>
              <a:avLst/>
              <a:gdLst>
                <a:gd name="T0" fmla="*/ 4 w 6"/>
                <a:gd name="T1" fmla="*/ 0 h 5"/>
                <a:gd name="T2" fmla="*/ 6 w 6"/>
                <a:gd name="T3" fmla="*/ 0 h 5"/>
                <a:gd name="T4" fmla="*/ 6 w 6"/>
                <a:gd name="T5" fmla="*/ 3 h 5"/>
                <a:gd name="T6" fmla="*/ 2 w 6"/>
                <a:gd name="T7" fmla="*/ 5 h 5"/>
                <a:gd name="T8" fmla="*/ 0 w 6"/>
                <a:gd name="T9" fmla="*/ 5 h 5"/>
                <a:gd name="T10" fmla="*/ 0 w 6"/>
                <a:gd name="T11" fmla="*/ 3 h 5"/>
                <a:gd name="T12" fmla="*/ 4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7" name="Line 57"/>
            <p:cNvSpPr>
              <a:spLocks noChangeShapeType="1"/>
            </p:cNvSpPr>
            <p:nvPr/>
          </p:nvSpPr>
          <p:spPr bwMode="auto">
            <a:xfrm>
              <a:off x="2516188" y="3384550"/>
              <a:ext cx="0" cy="190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8" name="Freeform 58"/>
            <p:cNvSpPr>
              <a:spLocks/>
            </p:cNvSpPr>
            <p:nvPr/>
          </p:nvSpPr>
          <p:spPr bwMode="auto">
            <a:xfrm>
              <a:off x="2516188" y="3219450"/>
              <a:ext cx="9525" cy="120650"/>
            </a:xfrm>
            <a:custGeom>
              <a:avLst/>
              <a:gdLst>
                <a:gd name="T0" fmla="*/ 5 w 6"/>
                <a:gd name="T1" fmla="*/ 0 h 76"/>
                <a:gd name="T2" fmla="*/ 6 w 6"/>
                <a:gd name="T3" fmla="*/ 0 h 76"/>
                <a:gd name="T4" fmla="*/ 6 w 6"/>
                <a:gd name="T5" fmla="*/ 1 h 76"/>
                <a:gd name="T6" fmla="*/ 3 w 6"/>
                <a:gd name="T7" fmla="*/ 76 h 76"/>
                <a:gd name="T8" fmla="*/ 0 w 6"/>
                <a:gd name="T9" fmla="*/ 76 h 76"/>
                <a:gd name="T10" fmla="*/ 0 w 6"/>
                <a:gd name="T11" fmla="*/ 73 h 76"/>
                <a:gd name="T12" fmla="*/ 5 w 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6">
                  <a:moveTo>
                    <a:pt x="5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9" name="Freeform 59"/>
            <p:cNvSpPr>
              <a:spLocks/>
            </p:cNvSpPr>
            <p:nvPr/>
          </p:nvSpPr>
          <p:spPr bwMode="auto">
            <a:xfrm>
              <a:off x="2524126" y="3141663"/>
              <a:ext cx="6350" cy="26988"/>
            </a:xfrm>
            <a:custGeom>
              <a:avLst/>
              <a:gdLst>
                <a:gd name="T0" fmla="*/ 1 w 4"/>
                <a:gd name="T1" fmla="*/ 0 h 17"/>
                <a:gd name="T2" fmla="*/ 4 w 4"/>
                <a:gd name="T3" fmla="*/ 0 h 17"/>
                <a:gd name="T4" fmla="*/ 4 w 4"/>
                <a:gd name="T5" fmla="*/ 2 h 17"/>
                <a:gd name="T6" fmla="*/ 3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1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0" name="Freeform 60"/>
            <p:cNvSpPr>
              <a:spLocks/>
            </p:cNvSpPr>
            <p:nvPr/>
          </p:nvSpPr>
          <p:spPr bwMode="auto">
            <a:xfrm>
              <a:off x="2528888" y="2990850"/>
              <a:ext cx="6350" cy="100013"/>
            </a:xfrm>
            <a:custGeom>
              <a:avLst/>
              <a:gdLst>
                <a:gd name="T0" fmla="*/ 1 w 4"/>
                <a:gd name="T1" fmla="*/ 0 h 63"/>
                <a:gd name="T2" fmla="*/ 4 w 4"/>
                <a:gd name="T3" fmla="*/ 0 h 63"/>
                <a:gd name="T4" fmla="*/ 4 w 4"/>
                <a:gd name="T5" fmla="*/ 3 h 63"/>
                <a:gd name="T6" fmla="*/ 1 w 4"/>
                <a:gd name="T7" fmla="*/ 63 h 63"/>
                <a:gd name="T8" fmla="*/ 0 w 4"/>
                <a:gd name="T9" fmla="*/ 63 h 63"/>
                <a:gd name="T10" fmla="*/ 0 w 4"/>
                <a:gd name="T11" fmla="*/ 60 h 63"/>
                <a:gd name="T12" fmla="*/ 1 w 4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3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1" name="Freeform 61"/>
            <p:cNvSpPr>
              <a:spLocks/>
            </p:cNvSpPr>
            <p:nvPr/>
          </p:nvSpPr>
          <p:spPr bwMode="auto">
            <a:xfrm>
              <a:off x="2530476" y="2990850"/>
              <a:ext cx="7938" cy="26988"/>
            </a:xfrm>
            <a:custGeom>
              <a:avLst/>
              <a:gdLst>
                <a:gd name="T0" fmla="*/ 0 w 5"/>
                <a:gd name="T1" fmla="*/ 0 h 17"/>
                <a:gd name="T2" fmla="*/ 3 w 5"/>
                <a:gd name="T3" fmla="*/ 0 h 17"/>
                <a:gd name="T4" fmla="*/ 5 w 5"/>
                <a:gd name="T5" fmla="*/ 14 h 17"/>
                <a:gd name="T6" fmla="*/ 5 w 5"/>
                <a:gd name="T7" fmla="*/ 17 h 17"/>
                <a:gd name="T8" fmla="*/ 2 w 5"/>
                <a:gd name="T9" fmla="*/ 17 h 17"/>
                <a:gd name="T10" fmla="*/ 0 w 5"/>
                <a:gd name="T11" fmla="*/ 3 h 17"/>
                <a:gd name="T12" fmla="*/ 0 w 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7">
                  <a:moveTo>
                    <a:pt x="0" y="0"/>
                  </a:moveTo>
                  <a:lnTo>
                    <a:pt x="3" y="0"/>
                  </a:lnTo>
                  <a:lnTo>
                    <a:pt x="5" y="14"/>
                  </a:lnTo>
                  <a:lnTo>
                    <a:pt x="5" y="17"/>
                  </a:lnTo>
                  <a:lnTo>
                    <a:pt x="2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2" name="Freeform 62"/>
            <p:cNvSpPr>
              <a:spLocks/>
            </p:cNvSpPr>
            <p:nvPr/>
          </p:nvSpPr>
          <p:spPr bwMode="auto">
            <a:xfrm>
              <a:off x="2535238" y="3067050"/>
              <a:ext cx="6350" cy="26988"/>
            </a:xfrm>
            <a:custGeom>
              <a:avLst/>
              <a:gdLst>
                <a:gd name="T0" fmla="*/ 0 w 4"/>
                <a:gd name="T1" fmla="*/ 0 h 17"/>
                <a:gd name="T2" fmla="*/ 2 w 4"/>
                <a:gd name="T3" fmla="*/ 0 h 17"/>
                <a:gd name="T4" fmla="*/ 4 w 4"/>
                <a:gd name="T5" fmla="*/ 15 h 17"/>
                <a:gd name="T6" fmla="*/ 4 w 4"/>
                <a:gd name="T7" fmla="*/ 17 h 17"/>
                <a:gd name="T8" fmla="*/ 2 w 4"/>
                <a:gd name="T9" fmla="*/ 17 h 17"/>
                <a:gd name="T10" fmla="*/ 0 w 4"/>
                <a:gd name="T11" fmla="*/ 3 h 17"/>
                <a:gd name="T12" fmla="*/ 0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0" y="0"/>
                  </a:moveTo>
                  <a:lnTo>
                    <a:pt x="2" y="0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2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3" name="Freeform 63"/>
            <p:cNvSpPr>
              <a:spLocks/>
            </p:cNvSpPr>
            <p:nvPr/>
          </p:nvSpPr>
          <p:spPr bwMode="auto">
            <a:xfrm>
              <a:off x="2538413" y="3144838"/>
              <a:ext cx="9525" cy="120650"/>
            </a:xfrm>
            <a:custGeom>
              <a:avLst/>
              <a:gdLst>
                <a:gd name="T0" fmla="*/ 0 w 6"/>
                <a:gd name="T1" fmla="*/ 0 h 76"/>
                <a:gd name="T2" fmla="*/ 3 w 6"/>
                <a:gd name="T3" fmla="*/ 0 h 76"/>
                <a:gd name="T4" fmla="*/ 6 w 6"/>
                <a:gd name="T5" fmla="*/ 74 h 76"/>
                <a:gd name="T6" fmla="*/ 6 w 6"/>
                <a:gd name="T7" fmla="*/ 76 h 76"/>
                <a:gd name="T8" fmla="*/ 4 w 6"/>
                <a:gd name="T9" fmla="*/ 76 h 76"/>
                <a:gd name="T10" fmla="*/ 0 w 6"/>
                <a:gd name="T11" fmla="*/ 2 h 76"/>
                <a:gd name="T12" fmla="*/ 0 w 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6">
                  <a:moveTo>
                    <a:pt x="0" y="0"/>
                  </a:moveTo>
                  <a:lnTo>
                    <a:pt x="3" y="0"/>
                  </a:lnTo>
                  <a:lnTo>
                    <a:pt x="6" y="74"/>
                  </a:lnTo>
                  <a:lnTo>
                    <a:pt x="6" y="76"/>
                  </a:lnTo>
                  <a:lnTo>
                    <a:pt x="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4" name="Freeform 64"/>
            <p:cNvSpPr>
              <a:spLocks/>
            </p:cNvSpPr>
            <p:nvPr/>
          </p:nvSpPr>
          <p:spPr bwMode="auto">
            <a:xfrm>
              <a:off x="2546351" y="3316288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3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1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3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1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5" name="Freeform 65"/>
            <p:cNvSpPr>
              <a:spLocks/>
            </p:cNvSpPr>
            <p:nvPr/>
          </p:nvSpPr>
          <p:spPr bwMode="auto">
            <a:xfrm>
              <a:off x="2555876" y="3378200"/>
              <a:ext cx="22225" cy="11113"/>
            </a:xfrm>
            <a:custGeom>
              <a:avLst/>
              <a:gdLst>
                <a:gd name="T0" fmla="*/ 10 w 14"/>
                <a:gd name="T1" fmla="*/ 0 h 7"/>
                <a:gd name="T2" fmla="*/ 14 w 14"/>
                <a:gd name="T3" fmla="*/ 0 h 7"/>
                <a:gd name="T4" fmla="*/ 14 w 14"/>
                <a:gd name="T5" fmla="*/ 2 h 7"/>
                <a:gd name="T6" fmla="*/ 2 w 14"/>
                <a:gd name="T7" fmla="*/ 7 h 7"/>
                <a:gd name="T8" fmla="*/ 0 w 14"/>
                <a:gd name="T9" fmla="*/ 7 h 7"/>
                <a:gd name="T10" fmla="*/ 0 w 14"/>
                <a:gd name="T11" fmla="*/ 4 h 7"/>
                <a:gd name="T12" fmla="*/ 10 w 1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7">
                  <a:moveTo>
                    <a:pt x="1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6" name="Line 66"/>
            <p:cNvSpPr>
              <a:spLocks noChangeShapeType="1"/>
            </p:cNvSpPr>
            <p:nvPr/>
          </p:nvSpPr>
          <p:spPr bwMode="auto">
            <a:xfrm>
              <a:off x="2571751" y="3379788"/>
              <a:ext cx="1063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7" name="Line 67"/>
            <p:cNvSpPr>
              <a:spLocks noChangeShapeType="1"/>
            </p:cNvSpPr>
            <p:nvPr/>
          </p:nvSpPr>
          <p:spPr bwMode="auto">
            <a:xfrm>
              <a:off x="2730501" y="3379788"/>
              <a:ext cx="269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8" name="Freeform 68"/>
            <p:cNvSpPr>
              <a:spLocks/>
            </p:cNvSpPr>
            <p:nvPr/>
          </p:nvSpPr>
          <p:spPr bwMode="auto">
            <a:xfrm>
              <a:off x="2805113" y="3359150"/>
              <a:ext cx="119063" cy="19050"/>
            </a:xfrm>
            <a:custGeom>
              <a:avLst/>
              <a:gdLst>
                <a:gd name="T0" fmla="*/ 73 w 75"/>
                <a:gd name="T1" fmla="*/ 0 h 12"/>
                <a:gd name="T2" fmla="*/ 75 w 75"/>
                <a:gd name="T3" fmla="*/ 0 h 12"/>
                <a:gd name="T4" fmla="*/ 75 w 75"/>
                <a:gd name="T5" fmla="*/ 2 h 12"/>
                <a:gd name="T6" fmla="*/ 2 w 75"/>
                <a:gd name="T7" fmla="*/ 12 h 12"/>
                <a:gd name="T8" fmla="*/ 0 w 75"/>
                <a:gd name="T9" fmla="*/ 12 h 12"/>
                <a:gd name="T10" fmla="*/ 0 w 75"/>
                <a:gd name="T11" fmla="*/ 9 h 12"/>
                <a:gd name="T12" fmla="*/ 73 w 7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2">
                  <a:moveTo>
                    <a:pt x="73" y="0"/>
                  </a:moveTo>
                  <a:lnTo>
                    <a:pt x="75" y="0"/>
                  </a:lnTo>
                  <a:lnTo>
                    <a:pt x="75" y="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9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9" name="Freeform 69"/>
            <p:cNvSpPr>
              <a:spLocks/>
            </p:cNvSpPr>
            <p:nvPr/>
          </p:nvSpPr>
          <p:spPr bwMode="auto">
            <a:xfrm>
              <a:off x="2921001" y="3357563"/>
              <a:ext cx="9525" cy="4763"/>
            </a:xfrm>
            <a:custGeom>
              <a:avLst/>
              <a:gdLst>
                <a:gd name="T0" fmla="*/ 4 w 6"/>
                <a:gd name="T1" fmla="*/ 0 h 3"/>
                <a:gd name="T2" fmla="*/ 6 w 6"/>
                <a:gd name="T3" fmla="*/ 0 h 3"/>
                <a:gd name="T4" fmla="*/ 6 w 6"/>
                <a:gd name="T5" fmla="*/ 3 h 3"/>
                <a:gd name="T6" fmla="*/ 2 w 6"/>
                <a:gd name="T7" fmla="*/ 3 h 3"/>
                <a:gd name="T8" fmla="*/ 0 w 6"/>
                <a:gd name="T9" fmla="*/ 3 h 3"/>
                <a:gd name="T10" fmla="*/ 0 w 6"/>
                <a:gd name="T11" fmla="*/ 1 h 3"/>
                <a:gd name="T12" fmla="*/ 4 w 6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0" name="Freeform 70"/>
            <p:cNvSpPr>
              <a:spLocks/>
            </p:cNvSpPr>
            <p:nvPr/>
          </p:nvSpPr>
          <p:spPr bwMode="auto">
            <a:xfrm>
              <a:off x="2978151" y="3340100"/>
              <a:ext cx="28575" cy="7938"/>
            </a:xfrm>
            <a:custGeom>
              <a:avLst/>
              <a:gdLst>
                <a:gd name="T0" fmla="*/ 16 w 18"/>
                <a:gd name="T1" fmla="*/ 0 h 5"/>
                <a:gd name="T2" fmla="*/ 18 w 18"/>
                <a:gd name="T3" fmla="*/ 0 h 5"/>
                <a:gd name="T4" fmla="*/ 18 w 18"/>
                <a:gd name="T5" fmla="*/ 1 h 5"/>
                <a:gd name="T6" fmla="*/ 3 w 18"/>
                <a:gd name="T7" fmla="*/ 5 h 5"/>
                <a:gd name="T8" fmla="*/ 0 w 18"/>
                <a:gd name="T9" fmla="*/ 5 h 5"/>
                <a:gd name="T10" fmla="*/ 0 w 18"/>
                <a:gd name="T11" fmla="*/ 3 h 5"/>
                <a:gd name="T12" fmla="*/ 16 w 1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6" y="0"/>
                  </a:moveTo>
                  <a:lnTo>
                    <a:pt x="18" y="0"/>
                  </a:lnTo>
                  <a:lnTo>
                    <a:pt x="18" y="1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1" name="Freeform 71"/>
            <p:cNvSpPr>
              <a:spLocks/>
            </p:cNvSpPr>
            <p:nvPr/>
          </p:nvSpPr>
          <p:spPr bwMode="auto">
            <a:xfrm>
              <a:off x="3052763" y="3321050"/>
              <a:ext cx="22225" cy="9525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2 w 14"/>
                <a:gd name="T7" fmla="*/ 6 h 6"/>
                <a:gd name="T8" fmla="*/ 0 w 14"/>
                <a:gd name="T9" fmla="*/ 6 h 6"/>
                <a:gd name="T10" fmla="*/ 0 w 14"/>
                <a:gd name="T11" fmla="*/ 2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2" name="Freeform 72"/>
            <p:cNvSpPr>
              <a:spLocks/>
            </p:cNvSpPr>
            <p:nvPr/>
          </p:nvSpPr>
          <p:spPr bwMode="auto">
            <a:xfrm>
              <a:off x="3071813" y="3270250"/>
              <a:ext cx="103188" cy="53975"/>
            </a:xfrm>
            <a:custGeom>
              <a:avLst/>
              <a:gdLst>
                <a:gd name="T0" fmla="*/ 63 w 65"/>
                <a:gd name="T1" fmla="*/ 0 h 34"/>
                <a:gd name="T2" fmla="*/ 65 w 65"/>
                <a:gd name="T3" fmla="*/ 0 h 34"/>
                <a:gd name="T4" fmla="*/ 65 w 65"/>
                <a:gd name="T5" fmla="*/ 1 h 34"/>
                <a:gd name="T6" fmla="*/ 2 w 65"/>
                <a:gd name="T7" fmla="*/ 34 h 34"/>
                <a:gd name="T8" fmla="*/ 0 w 65"/>
                <a:gd name="T9" fmla="*/ 34 h 34"/>
                <a:gd name="T10" fmla="*/ 0 w 65"/>
                <a:gd name="T11" fmla="*/ 32 h 34"/>
                <a:gd name="T12" fmla="*/ 63 w 65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4">
                  <a:moveTo>
                    <a:pt x="63" y="0"/>
                  </a:moveTo>
                  <a:lnTo>
                    <a:pt x="65" y="0"/>
                  </a:lnTo>
                  <a:lnTo>
                    <a:pt x="65" y="1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3" name="Freeform 73"/>
            <p:cNvSpPr>
              <a:spLocks/>
            </p:cNvSpPr>
            <p:nvPr/>
          </p:nvSpPr>
          <p:spPr bwMode="auto">
            <a:xfrm>
              <a:off x="3224213" y="3233738"/>
              <a:ext cx="25400" cy="14288"/>
            </a:xfrm>
            <a:custGeom>
              <a:avLst/>
              <a:gdLst>
                <a:gd name="T0" fmla="*/ 14 w 16"/>
                <a:gd name="T1" fmla="*/ 0 h 9"/>
                <a:gd name="T2" fmla="*/ 16 w 16"/>
                <a:gd name="T3" fmla="*/ 0 h 9"/>
                <a:gd name="T4" fmla="*/ 16 w 16"/>
                <a:gd name="T5" fmla="*/ 1 h 9"/>
                <a:gd name="T6" fmla="*/ 2 w 16"/>
                <a:gd name="T7" fmla="*/ 9 h 9"/>
                <a:gd name="T8" fmla="*/ 0 w 16"/>
                <a:gd name="T9" fmla="*/ 9 h 9"/>
                <a:gd name="T10" fmla="*/ 0 w 16"/>
                <a:gd name="T11" fmla="*/ 6 h 9"/>
                <a:gd name="T12" fmla="*/ 14 w 1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">
                  <a:moveTo>
                    <a:pt x="14" y="0"/>
                  </a:moveTo>
                  <a:lnTo>
                    <a:pt x="16" y="0"/>
                  </a:lnTo>
                  <a:lnTo>
                    <a:pt x="16" y="1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4" name="Freeform 74"/>
            <p:cNvSpPr>
              <a:spLocks/>
            </p:cNvSpPr>
            <p:nvPr/>
          </p:nvSpPr>
          <p:spPr bwMode="auto">
            <a:xfrm>
              <a:off x="3300413" y="3167063"/>
              <a:ext cx="90488" cy="44450"/>
            </a:xfrm>
            <a:custGeom>
              <a:avLst/>
              <a:gdLst>
                <a:gd name="T0" fmla="*/ 55 w 57"/>
                <a:gd name="T1" fmla="*/ 0 h 28"/>
                <a:gd name="T2" fmla="*/ 57 w 57"/>
                <a:gd name="T3" fmla="*/ 0 h 28"/>
                <a:gd name="T4" fmla="*/ 57 w 57"/>
                <a:gd name="T5" fmla="*/ 2 h 28"/>
                <a:gd name="T6" fmla="*/ 2 w 57"/>
                <a:gd name="T7" fmla="*/ 28 h 28"/>
                <a:gd name="T8" fmla="*/ 0 w 57"/>
                <a:gd name="T9" fmla="*/ 28 h 28"/>
                <a:gd name="T10" fmla="*/ 0 w 57"/>
                <a:gd name="T11" fmla="*/ 25 h 28"/>
                <a:gd name="T12" fmla="*/ 55 w 57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8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5" name="Freeform 75"/>
            <p:cNvSpPr>
              <a:spLocks/>
            </p:cNvSpPr>
            <p:nvPr/>
          </p:nvSpPr>
          <p:spPr bwMode="auto">
            <a:xfrm>
              <a:off x="3387726" y="3152775"/>
              <a:ext cx="34925" cy="17463"/>
            </a:xfrm>
            <a:custGeom>
              <a:avLst/>
              <a:gdLst>
                <a:gd name="T0" fmla="*/ 20 w 22"/>
                <a:gd name="T1" fmla="*/ 0 h 11"/>
                <a:gd name="T2" fmla="*/ 22 w 22"/>
                <a:gd name="T3" fmla="*/ 0 h 11"/>
                <a:gd name="T4" fmla="*/ 22 w 22"/>
                <a:gd name="T5" fmla="*/ 2 h 11"/>
                <a:gd name="T6" fmla="*/ 2 w 22"/>
                <a:gd name="T7" fmla="*/ 11 h 11"/>
                <a:gd name="T8" fmla="*/ 0 w 22"/>
                <a:gd name="T9" fmla="*/ 11 h 11"/>
                <a:gd name="T10" fmla="*/ 0 w 22"/>
                <a:gd name="T11" fmla="*/ 9 h 11"/>
                <a:gd name="T12" fmla="*/ 20 w 2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6" name="Freeform 76"/>
            <p:cNvSpPr>
              <a:spLocks/>
            </p:cNvSpPr>
            <p:nvPr/>
          </p:nvSpPr>
          <p:spPr bwMode="auto">
            <a:xfrm>
              <a:off x="3475038" y="3111500"/>
              <a:ext cx="28575" cy="17463"/>
            </a:xfrm>
            <a:custGeom>
              <a:avLst/>
              <a:gdLst>
                <a:gd name="T0" fmla="*/ 16 w 18"/>
                <a:gd name="T1" fmla="*/ 0 h 11"/>
                <a:gd name="T2" fmla="*/ 18 w 18"/>
                <a:gd name="T3" fmla="*/ 0 h 11"/>
                <a:gd name="T4" fmla="*/ 18 w 18"/>
                <a:gd name="T5" fmla="*/ 2 h 11"/>
                <a:gd name="T6" fmla="*/ 2 w 18"/>
                <a:gd name="T7" fmla="*/ 11 h 11"/>
                <a:gd name="T8" fmla="*/ 0 w 18"/>
                <a:gd name="T9" fmla="*/ 11 h 11"/>
                <a:gd name="T10" fmla="*/ 0 w 18"/>
                <a:gd name="T11" fmla="*/ 9 h 11"/>
                <a:gd name="T12" fmla="*/ 16 w 18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7" name="Freeform 77"/>
            <p:cNvSpPr>
              <a:spLocks/>
            </p:cNvSpPr>
            <p:nvPr/>
          </p:nvSpPr>
          <p:spPr bwMode="auto">
            <a:xfrm>
              <a:off x="3549651" y="2976563"/>
              <a:ext cx="115888" cy="109538"/>
            </a:xfrm>
            <a:custGeom>
              <a:avLst/>
              <a:gdLst>
                <a:gd name="T0" fmla="*/ 71 w 73"/>
                <a:gd name="T1" fmla="*/ 0 h 69"/>
                <a:gd name="T2" fmla="*/ 73 w 73"/>
                <a:gd name="T3" fmla="*/ 0 h 69"/>
                <a:gd name="T4" fmla="*/ 73 w 73"/>
                <a:gd name="T5" fmla="*/ 2 h 69"/>
                <a:gd name="T6" fmla="*/ 2 w 73"/>
                <a:gd name="T7" fmla="*/ 69 h 69"/>
                <a:gd name="T8" fmla="*/ 0 w 73"/>
                <a:gd name="T9" fmla="*/ 69 h 69"/>
                <a:gd name="T10" fmla="*/ 0 w 73"/>
                <a:gd name="T11" fmla="*/ 67 h 69"/>
                <a:gd name="T12" fmla="*/ 71 w 7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69">
                  <a:moveTo>
                    <a:pt x="71" y="0"/>
                  </a:moveTo>
                  <a:lnTo>
                    <a:pt x="73" y="0"/>
                  </a:lnTo>
                  <a:lnTo>
                    <a:pt x="73" y="2"/>
                  </a:lnTo>
                  <a:lnTo>
                    <a:pt x="2" y="69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8" name="Freeform 78"/>
            <p:cNvSpPr>
              <a:spLocks/>
            </p:cNvSpPr>
            <p:nvPr/>
          </p:nvSpPr>
          <p:spPr bwMode="auto">
            <a:xfrm>
              <a:off x="3662363" y="2968625"/>
              <a:ext cx="11113" cy="11113"/>
            </a:xfrm>
            <a:custGeom>
              <a:avLst/>
              <a:gdLst>
                <a:gd name="T0" fmla="*/ 5 w 7"/>
                <a:gd name="T1" fmla="*/ 0 h 7"/>
                <a:gd name="T2" fmla="*/ 7 w 7"/>
                <a:gd name="T3" fmla="*/ 0 h 7"/>
                <a:gd name="T4" fmla="*/ 7 w 7"/>
                <a:gd name="T5" fmla="*/ 2 h 7"/>
                <a:gd name="T6" fmla="*/ 2 w 7"/>
                <a:gd name="T7" fmla="*/ 7 h 7"/>
                <a:gd name="T8" fmla="*/ 0 w 7"/>
                <a:gd name="T9" fmla="*/ 7 h 7"/>
                <a:gd name="T10" fmla="*/ 0 w 7"/>
                <a:gd name="T11" fmla="*/ 5 h 7"/>
                <a:gd name="T12" fmla="*/ 5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5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9" name="Freeform 79"/>
            <p:cNvSpPr>
              <a:spLocks/>
            </p:cNvSpPr>
            <p:nvPr/>
          </p:nvSpPr>
          <p:spPr bwMode="auto">
            <a:xfrm>
              <a:off x="3722688" y="2900363"/>
              <a:ext cx="25400" cy="25400"/>
            </a:xfrm>
            <a:custGeom>
              <a:avLst/>
              <a:gdLst>
                <a:gd name="T0" fmla="*/ 13 w 16"/>
                <a:gd name="T1" fmla="*/ 0 h 16"/>
                <a:gd name="T2" fmla="*/ 16 w 16"/>
                <a:gd name="T3" fmla="*/ 0 h 16"/>
                <a:gd name="T4" fmla="*/ 16 w 16"/>
                <a:gd name="T5" fmla="*/ 3 h 16"/>
                <a:gd name="T6" fmla="*/ 1 w 16"/>
                <a:gd name="T7" fmla="*/ 16 h 16"/>
                <a:gd name="T8" fmla="*/ 0 w 16"/>
                <a:gd name="T9" fmla="*/ 16 h 16"/>
                <a:gd name="T10" fmla="*/ 0 w 16"/>
                <a:gd name="T11" fmla="*/ 14 h 16"/>
                <a:gd name="T12" fmla="*/ 13 w 1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3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0" name="Freeform 80"/>
            <p:cNvSpPr>
              <a:spLocks/>
            </p:cNvSpPr>
            <p:nvPr/>
          </p:nvSpPr>
          <p:spPr bwMode="auto">
            <a:xfrm>
              <a:off x="3797301" y="2801938"/>
              <a:ext cx="65088" cy="58738"/>
            </a:xfrm>
            <a:custGeom>
              <a:avLst/>
              <a:gdLst>
                <a:gd name="T0" fmla="*/ 39 w 41"/>
                <a:gd name="T1" fmla="*/ 0 h 37"/>
                <a:gd name="T2" fmla="*/ 41 w 41"/>
                <a:gd name="T3" fmla="*/ 0 h 37"/>
                <a:gd name="T4" fmla="*/ 41 w 41"/>
                <a:gd name="T5" fmla="*/ 2 h 37"/>
                <a:gd name="T6" fmla="*/ 2 w 41"/>
                <a:gd name="T7" fmla="*/ 37 h 37"/>
                <a:gd name="T8" fmla="*/ 0 w 41"/>
                <a:gd name="T9" fmla="*/ 37 h 37"/>
                <a:gd name="T10" fmla="*/ 0 w 41"/>
                <a:gd name="T11" fmla="*/ 35 h 37"/>
                <a:gd name="T12" fmla="*/ 39 w 41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7">
                  <a:moveTo>
                    <a:pt x="39" y="0"/>
                  </a:moveTo>
                  <a:lnTo>
                    <a:pt x="41" y="0"/>
                  </a:lnTo>
                  <a:lnTo>
                    <a:pt x="41" y="2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1" name="Freeform 81"/>
            <p:cNvSpPr>
              <a:spLocks/>
            </p:cNvSpPr>
            <p:nvPr/>
          </p:nvSpPr>
          <p:spPr bwMode="auto">
            <a:xfrm>
              <a:off x="3859213" y="2743200"/>
              <a:ext cx="36513" cy="61913"/>
            </a:xfrm>
            <a:custGeom>
              <a:avLst/>
              <a:gdLst>
                <a:gd name="T0" fmla="*/ 21 w 23"/>
                <a:gd name="T1" fmla="*/ 0 h 39"/>
                <a:gd name="T2" fmla="*/ 23 w 23"/>
                <a:gd name="T3" fmla="*/ 0 h 39"/>
                <a:gd name="T4" fmla="*/ 23 w 23"/>
                <a:gd name="T5" fmla="*/ 2 h 39"/>
                <a:gd name="T6" fmla="*/ 2 w 23"/>
                <a:gd name="T7" fmla="*/ 39 h 39"/>
                <a:gd name="T8" fmla="*/ 0 w 23"/>
                <a:gd name="T9" fmla="*/ 39 h 39"/>
                <a:gd name="T10" fmla="*/ 0 w 23"/>
                <a:gd name="T11" fmla="*/ 37 h 39"/>
                <a:gd name="T12" fmla="*/ 21 w 2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9">
                  <a:moveTo>
                    <a:pt x="21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2" name="Freeform 82"/>
            <p:cNvSpPr>
              <a:spLocks/>
            </p:cNvSpPr>
            <p:nvPr/>
          </p:nvSpPr>
          <p:spPr bwMode="auto">
            <a:xfrm>
              <a:off x="3921126" y="2668588"/>
              <a:ext cx="17463" cy="25400"/>
            </a:xfrm>
            <a:custGeom>
              <a:avLst/>
              <a:gdLst>
                <a:gd name="T0" fmla="*/ 8 w 11"/>
                <a:gd name="T1" fmla="*/ 0 h 16"/>
                <a:gd name="T2" fmla="*/ 11 w 11"/>
                <a:gd name="T3" fmla="*/ 0 h 16"/>
                <a:gd name="T4" fmla="*/ 11 w 11"/>
                <a:gd name="T5" fmla="*/ 2 h 16"/>
                <a:gd name="T6" fmla="*/ 2 w 11"/>
                <a:gd name="T7" fmla="*/ 16 h 16"/>
                <a:gd name="T8" fmla="*/ 0 w 11"/>
                <a:gd name="T9" fmla="*/ 16 h 16"/>
                <a:gd name="T10" fmla="*/ 0 w 11"/>
                <a:gd name="T11" fmla="*/ 14 h 16"/>
                <a:gd name="T12" fmla="*/ 8 w 11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6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3" name="Freeform 83"/>
            <p:cNvSpPr>
              <a:spLocks/>
            </p:cNvSpPr>
            <p:nvPr/>
          </p:nvSpPr>
          <p:spPr bwMode="auto">
            <a:xfrm>
              <a:off x="3965576" y="2536825"/>
              <a:ext cx="47625" cy="82550"/>
            </a:xfrm>
            <a:custGeom>
              <a:avLst/>
              <a:gdLst>
                <a:gd name="T0" fmla="*/ 27 w 30"/>
                <a:gd name="T1" fmla="*/ 0 h 52"/>
                <a:gd name="T2" fmla="*/ 30 w 30"/>
                <a:gd name="T3" fmla="*/ 0 h 52"/>
                <a:gd name="T4" fmla="*/ 30 w 30"/>
                <a:gd name="T5" fmla="*/ 2 h 52"/>
                <a:gd name="T6" fmla="*/ 2 w 30"/>
                <a:gd name="T7" fmla="*/ 52 h 52"/>
                <a:gd name="T8" fmla="*/ 0 w 30"/>
                <a:gd name="T9" fmla="*/ 52 h 52"/>
                <a:gd name="T10" fmla="*/ 0 w 30"/>
                <a:gd name="T11" fmla="*/ 50 h 52"/>
                <a:gd name="T12" fmla="*/ 27 w 3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52">
                  <a:moveTo>
                    <a:pt x="27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4" name="Freeform 84"/>
            <p:cNvSpPr>
              <a:spLocks/>
            </p:cNvSpPr>
            <p:nvPr/>
          </p:nvSpPr>
          <p:spPr bwMode="auto">
            <a:xfrm>
              <a:off x="4008438" y="2497138"/>
              <a:ext cx="42863" cy="42863"/>
            </a:xfrm>
            <a:custGeom>
              <a:avLst/>
              <a:gdLst>
                <a:gd name="T0" fmla="*/ 25 w 27"/>
                <a:gd name="T1" fmla="*/ 0 h 27"/>
                <a:gd name="T2" fmla="*/ 27 w 27"/>
                <a:gd name="T3" fmla="*/ 0 h 27"/>
                <a:gd name="T4" fmla="*/ 27 w 27"/>
                <a:gd name="T5" fmla="*/ 2 h 27"/>
                <a:gd name="T6" fmla="*/ 3 w 27"/>
                <a:gd name="T7" fmla="*/ 27 h 27"/>
                <a:gd name="T8" fmla="*/ 0 w 27"/>
                <a:gd name="T9" fmla="*/ 27 h 27"/>
                <a:gd name="T10" fmla="*/ 0 w 27"/>
                <a:gd name="T11" fmla="*/ 25 h 27"/>
                <a:gd name="T12" fmla="*/ 25 w 27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7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3" y="27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5" name="Freeform 85"/>
            <p:cNvSpPr>
              <a:spLocks/>
            </p:cNvSpPr>
            <p:nvPr/>
          </p:nvSpPr>
          <p:spPr bwMode="auto">
            <a:xfrm>
              <a:off x="4103688" y="2420938"/>
              <a:ext cx="28575" cy="26988"/>
            </a:xfrm>
            <a:custGeom>
              <a:avLst/>
              <a:gdLst>
                <a:gd name="T0" fmla="*/ 16 w 18"/>
                <a:gd name="T1" fmla="*/ 0 h 17"/>
                <a:gd name="T2" fmla="*/ 18 w 18"/>
                <a:gd name="T3" fmla="*/ 0 h 17"/>
                <a:gd name="T4" fmla="*/ 18 w 18"/>
                <a:gd name="T5" fmla="*/ 2 h 17"/>
                <a:gd name="T6" fmla="*/ 3 w 18"/>
                <a:gd name="T7" fmla="*/ 17 h 17"/>
                <a:gd name="T8" fmla="*/ 0 w 18"/>
                <a:gd name="T9" fmla="*/ 17 h 17"/>
                <a:gd name="T10" fmla="*/ 0 w 18"/>
                <a:gd name="T11" fmla="*/ 14 h 17"/>
                <a:gd name="T12" fmla="*/ 16 w 18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7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6" name="Freeform 86"/>
            <p:cNvSpPr>
              <a:spLocks/>
            </p:cNvSpPr>
            <p:nvPr/>
          </p:nvSpPr>
          <p:spPr bwMode="auto">
            <a:xfrm>
              <a:off x="4178301" y="2386013"/>
              <a:ext cx="122238" cy="7938"/>
            </a:xfrm>
            <a:custGeom>
              <a:avLst/>
              <a:gdLst>
                <a:gd name="T0" fmla="*/ 75 w 77"/>
                <a:gd name="T1" fmla="*/ 0 h 5"/>
                <a:gd name="T2" fmla="*/ 77 w 77"/>
                <a:gd name="T3" fmla="*/ 0 h 5"/>
                <a:gd name="T4" fmla="*/ 77 w 77"/>
                <a:gd name="T5" fmla="*/ 2 h 5"/>
                <a:gd name="T6" fmla="*/ 2 w 77"/>
                <a:gd name="T7" fmla="*/ 5 h 5"/>
                <a:gd name="T8" fmla="*/ 0 w 77"/>
                <a:gd name="T9" fmla="*/ 5 h 5"/>
                <a:gd name="T10" fmla="*/ 0 w 77"/>
                <a:gd name="T11" fmla="*/ 2 h 5"/>
                <a:gd name="T12" fmla="*/ 75 w 7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">
                  <a:moveTo>
                    <a:pt x="75" y="0"/>
                  </a:moveTo>
                  <a:lnTo>
                    <a:pt x="77" y="0"/>
                  </a:lnTo>
                  <a:lnTo>
                    <a:pt x="77" y="2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7" name="Freeform 87"/>
            <p:cNvSpPr>
              <a:spLocks/>
            </p:cNvSpPr>
            <p:nvPr/>
          </p:nvSpPr>
          <p:spPr bwMode="auto">
            <a:xfrm>
              <a:off x="4349751" y="2376488"/>
              <a:ext cx="25400" cy="7938"/>
            </a:xfrm>
            <a:custGeom>
              <a:avLst/>
              <a:gdLst>
                <a:gd name="T0" fmla="*/ 14 w 16"/>
                <a:gd name="T1" fmla="*/ 0 h 5"/>
                <a:gd name="T2" fmla="*/ 16 w 16"/>
                <a:gd name="T3" fmla="*/ 0 h 5"/>
                <a:gd name="T4" fmla="*/ 16 w 16"/>
                <a:gd name="T5" fmla="*/ 3 h 5"/>
                <a:gd name="T6" fmla="*/ 2 w 16"/>
                <a:gd name="T7" fmla="*/ 5 h 5"/>
                <a:gd name="T8" fmla="*/ 0 w 16"/>
                <a:gd name="T9" fmla="*/ 5 h 5"/>
                <a:gd name="T10" fmla="*/ 0 w 16"/>
                <a:gd name="T11" fmla="*/ 3 h 5"/>
                <a:gd name="T12" fmla="*/ 14 w 1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">
                  <a:moveTo>
                    <a:pt x="14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8" name="Freeform 88"/>
            <p:cNvSpPr>
              <a:spLocks/>
            </p:cNvSpPr>
            <p:nvPr/>
          </p:nvSpPr>
          <p:spPr bwMode="auto">
            <a:xfrm>
              <a:off x="4425951" y="2362200"/>
              <a:ext cx="55563" cy="11113"/>
            </a:xfrm>
            <a:custGeom>
              <a:avLst/>
              <a:gdLst>
                <a:gd name="T0" fmla="*/ 33 w 35"/>
                <a:gd name="T1" fmla="*/ 0 h 7"/>
                <a:gd name="T2" fmla="*/ 35 w 35"/>
                <a:gd name="T3" fmla="*/ 0 h 7"/>
                <a:gd name="T4" fmla="*/ 35 w 35"/>
                <a:gd name="T5" fmla="*/ 3 h 7"/>
                <a:gd name="T6" fmla="*/ 2 w 35"/>
                <a:gd name="T7" fmla="*/ 7 h 7"/>
                <a:gd name="T8" fmla="*/ 0 w 35"/>
                <a:gd name="T9" fmla="*/ 7 h 7"/>
                <a:gd name="T10" fmla="*/ 0 w 35"/>
                <a:gd name="T11" fmla="*/ 4 h 7"/>
                <a:gd name="T12" fmla="*/ 33 w 3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">
                  <a:moveTo>
                    <a:pt x="33" y="0"/>
                  </a:moveTo>
                  <a:lnTo>
                    <a:pt x="35" y="0"/>
                  </a:lnTo>
                  <a:lnTo>
                    <a:pt x="35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9" name="Freeform 89"/>
            <p:cNvSpPr>
              <a:spLocks/>
            </p:cNvSpPr>
            <p:nvPr/>
          </p:nvSpPr>
          <p:spPr bwMode="auto">
            <a:xfrm>
              <a:off x="4478338" y="2362200"/>
              <a:ext cx="71438" cy="31750"/>
            </a:xfrm>
            <a:custGeom>
              <a:avLst/>
              <a:gdLst>
                <a:gd name="T0" fmla="*/ 0 w 45"/>
                <a:gd name="T1" fmla="*/ 0 h 20"/>
                <a:gd name="T2" fmla="*/ 2 w 45"/>
                <a:gd name="T3" fmla="*/ 0 h 20"/>
                <a:gd name="T4" fmla="*/ 45 w 45"/>
                <a:gd name="T5" fmla="*/ 17 h 20"/>
                <a:gd name="T6" fmla="*/ 45 w 45"/>
                <a:gd name="T7" fmla="*/ 20 h 20"/>
                <a:gd name="T8" fmla="*/ 43 w 45"/>
                <a:gd name="T9" fmla="*/ 20 h 20"/>
                <a:gd name="T10" fmla="*/ 0 w 45"/>
                <a:gd name="T11" fmla="*/ 3 h 20"/>
                <a:gd name="T12" fmla="*/ 0 w 4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0">
                  <a:moveTo>
                    <a:pt x="0" y="0"/>
                  </a:moveTo>
                  <a:lnTo>
                    <a:pt x="2" y="0"/>
                  </a:lnTo>
                  <a:lnTo>
                    <a:pt x="45" y="17"/>
                  </a:lnTo>
                  <a:lnTo>
                    <a:pt x="45" y="20"/>
                  </a:lnTo>
                  <a:lnTo>
                    <a:pt x="43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0" name="Freeform 90"/>
            <p:cNvSpPr>
              <a:spLocks/>
            </p:cNvSpPr>
            <p:nvPr/>
          </p:nvSpPr>
          <p:spPr bwMode="auto">
            <a:xfrm>
              <a:off x="4598988" y="2411413"/>
              <a:ext cx="26988" cy="12700"/>
            </a:xfrm>
            <a:custGeom>
              <a:avLst/>
              <a:gdLst>
                <a:gd name="T0" fmla="*/ 0 w 17"/>
                <a:gd name="T1" fmla="*/ 0 h 8"/>
                <a:gd name="T2" fmla="*/ 3 w 17"/>
                <a:gd name="T3" fmla="*/ 0 h 8"/>
                <a:gd name="T4" fmla="*/ 17 w 17"/>
                <a:gd name="T5" fmla="*/ 6 h 8"/>
                <a:gd name="T6" fmla="*/ 17 w 17"/>
                <a:gd name="T7" fmla="*/ 8 h 8"/>
                <a:gd name="T8" fmla="*/ 14 w 17"/>
                <a:gd name="T9" fmla="*/ 8 h 8"/>
                <a:gd name="T10" fmla="*/ 0 w 17"/>
                <a:gd name="T11" fmla="*/ 3 h 8"/>
                <a:gd name="T12" fmla="*/ 0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lnTo>
                    <a:pt x="3" y="0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4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1" name="Freeform 91"/>
            <p:cNvSpPr>
              <a:spLocks/>
            </p:cNvSpPr>
            <p:nvPr/>
          </p:nvSpPr>
          <p:spPr bwMode="auto">
            <a:xfrm>
              <a:off x="4672013" y="2441575"/>
              <a:ext cx="85725" cy="34925"/>
            </a:xfrm>
            <a:custGeom>
              <a:avLst/>
              <a:gdLst>
                <a:gd name="T0" fmla="*/ 0 w 54"/>
                <a:gd name="T1" fmla="*/ 0 h 22"/>
                <a:gd name="T2" fmla="*/ 3 w 54"/>
                <a:gd name="T3" fmla="*/ 0 h 22"/>
                <a:gd name="T4" fmla="*/ 54 w 54"/>
                <a:gd name="T5" fmla="*/ 19 h 22"/>
                <a:gd name="T6" fmla="*/ 54 w 54"/>
                <a:gd name="T7" fmla="*/ 22 h 22"/>
                <a:gd name="T8" fmla="*/ 52 w 54"/>
                <a:gd name="T9" fmla="*/ 22 h 22"/>
                <a:gd name="T10" fmla="*/ 0 w 54"/>
                <a:gd name="T11" fmla="*/ 2 h 22"/>
                <a:gd name="T12" fmla="*/ 0 w 54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22">
                  <a:moveTo>
                    <a:pt x="0" y="0"/>
                  </a:moveTo>
                  <a:lnTo>
                    <a:pt x="3" y="0"/>
                  </a:lnTo>
                  <a:lnTo>
                    <a:pt x="54" y="19"/>
                  </a:lnTo>
                  <a:lnTo>
                    <a:pt x="54" y="22"/>
                  </a:lnTo>
                  <a:lnTo>
                    <a:pt x="5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2" name="Freeform 92"/>
            <p:cNvSpPr>
              <a:spLocks/>
            </p:cNvSpPr>
            <p:nvPr/>
          </p:nvSpPr>
          <p:spPr bwMode="auto">
            <a:xfrm>
              <a:off x="4754563" y="2471738"/>
              <a:ext cx="39688" cy="22225"/>
            </a:xfrm>
            <a:custGeom>
              <a:avLst/>
              <a:gdLst>
                <a:gd name="T0" fmla="*/ 0 w 25"/>
                <a:gd name="T1" fmla="*/ 0 h 14"/>
                <a:gd name="T2" fmla="*/ 2 w 25"/>
                <a:gd name="T3" fmla="*/ 0 h 14"/>
                <a:gd name="T4" fmla="*/ 25 w 25"/>
                <a:gd name="T5" fmla="*/ 12 h 14"/>
                <a:gd name="T6" fmla="*/ 25 w 25"/>
                <a:gd name="T7" fmla="*/ 14 h 14"/>
                <a:gd name="T8" fmla="*/ 22 w 25"/>
                <a:gd name="T9" fmla="*/ 14 h 14"/>
                <a:gd name="T10" fmla="*/ 0 w 25"/>
                <a:gd name="T11" fmla="*/ 3 h 14"/>
                <a:gd name="T12" fmla="*/ 0 w 2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4">
                  <a:moveTo>
                    <a:pt x="0" y="0"/>
                  </a:moveTo>
                  <a:lnTo>
                    <a:pt x="2" y="0"/>
                  </a:lnTo>
                  <a:lnTo>
                    <a:pt x="25" y="12"/>
                  </a:lnTo>
                  <a:lnTo>
                    <a:pt x="25" y="14"/>
                  </a:lnTo>
                  <a:lnTo>
                    <a:pt x="22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3" name="Freeform 93"/>
            <p:cNvSpPr>
              <a:spLocks/>
            </p:cNvSpPr>
            <p:nvPr/>
          </p:nvSpPr>
          <p:spPr bwMode="auto">
            <a:xfrm>
              <a:off x="4845051" y="2519363"/>
              <a:ext cx="25400" cy="15875"/>
            </a:xfrm>
            <a:custGeom>
              <a:avLst/>
              <a:gdLst>
                <a:gd name="T0" fmla="*/ 0 w 16"/>
                <a:gd name="T1" fmla="*/ 0 h 10"/>
                <a:gd name="T2" fmla="*/ 3 w 16"/>
                <a:gd name="T3" fmla="*/ 0 h 10"/>
                <a:gd name="T4" fmla="*/ 16 w 16"/>
                <a:gd name="T5" fmla="*/ 8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3" y="0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4" name="Freeform 94"/>
            <p:cNvSpPr>
              <a:spLocks/>
            </p:cNvSpPr>
            <p:nvPr/>
          </p:nvSpPr>
          <p:spPr bwMode="auto">
            <a:xfrm>
              <a:off x="4921251" y="2559050"/>
              <a:ext cx="31750" cy="17463"/>
            </a:xfrm>
            <a:custGeom>
              <a:avLst/>
              <a:gdLst>
                <a:gd name="T0" fmla="*/ 0 w 20"/>
                <a:gd name="T1" fmla="*/ 0 h 11"/>
                <a:gd name="T2" fmla="*/ 3 w 20"/>
                <a:gd name="T3" fmla="*/ 0 h 11"/>
                <a:gd name="T4" fmla="*/ 20 w 20"/>
                <a:gd name="T5" fmla="*/ 9 h 11"/>
                <a:gd name="T6" fmla="*/ 20 w 20"/>
                <a:gd name="T7" fmla="*/ 11 h 11"/>
                <a:gd name="T8" fmla="*/ 18 w 20"/>
                <a:gd name="T9" fmla="*/ 11 h 11"/>
                <a:gd name="T10" fmla="*/ 0 w 20"/>
                <a:gd name="T11" fmla="*/ 2 h 11"/>
                <a:gd name="T12" fmla="*/ 0 w 20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1">
                  <a:moveTo>
                    <a:pt x="0" y="0"/>
                  </a:moveTo>
                  <a:lnTo>
                    <a:pt x="3" y="0"/>
                  </a:lnTo>
                  <a:lnTo>
                    <a:pt x="20" y="9"/>
                  </a:lnTo>
                  <a:lnTo>
                    <a:pt x="20" y="11"/>
                  </a:lnTo>
                  <a:lnTo>
                    <a:pt x="18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5" name="Freeform 95"/>
            <p:cNvSpPr>
              <a:spLocks/>
            </p:cNvSpPr>
            <p:nvPr/>
          </p:nvSpPr>
          <p:spPr bwMode="auto">
            <a:xfrm>
              <a:off x="4949826" y="2573338"/>
              <a:ext cx="95250" cy="46038"/>
            </a:xfrm>
            <a:custGeom>
              <a:avLst/>
              <a:gdLst>
                <a:gd name="T0" fmla="*/ 0 w 60"/>
                <a:gd name="T1" fmla="*/ 0 h 29"/>
                <a:gd name="T2" fmla="*/ 2 w 60"/>
                <a:gd name="T3" fmla="*/ 0 h 29"/>
                <a:gd name="T4" fmla="*/ 60 w 60"/>
                <a:gd name="T5" fmla="*/ 27 h 29"/>
                <a:gd name="T6" fmla="*/ 60 w 60"/>
                <a:gd name="T7" fmla="*/ 29 h 29"/>
                <a:gd name="T8" fmla="*/ 58 w 60"/>
                <a:gd name="T9" fmla="*/ 29 h 29"/>
                <a:gd name="T10" fmla="*/ 0 w 60"/>
                <a:gd name="T11" fmla="*/ 2 h 29"/>
                <a:gd name="T12" fmla="*/ 0 w 60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29">
                  <a:moveTo>
                    <a:pt x="0" y="0"/>
                  </a:moveTo>
                  <a:lnTo>
                    <a:pt x="2" y="0"/>
                  </a:lnTo>
                  <a:lnTo>
                    <a:pt x="60" y="27"/>
                  </a:lnTo>
                  <a:lnTo>
                    <a:pt x="60" y="29"/>
                  </a:lnTo>
                  <a:lnTo>
                    <a:pt x="58" y="2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6" name="Freeform 96"/>
            <p:cNvSpPr>
              <a:spLocks/>
            </p:cNvSpPr>
            <p:nvPr/>
          </p:nvSpPr>
          <p:spPr bwMode="auto">
            <a:xfrm>
              <a:off x="5092701" y="2641600"/>
              <a:ext cx="25400" cy="14288"/>
            </a:xfrm>
            <a:custGeom>
              <a:avLst/>
              <a:gdLst>
                <a:gd name="T0" fmla="*/ 0 w 16"/>
                <a:gd name="T1" fmla="*/ 0 h 9"/>
                <a:gd name="T2" fmla="*/ 2 w 16"/>
                <a:gd name="T3" fmla="*/ 0 h 9"/>
                <a:gd name="T4" fmla="*/ 16 w 16"/>
                <a:gd name="T5" fmla="*/ 7 h 9"/>
                <a:gd name="T6" fmla="*/ 16 w 16"/>
                <a:gd name="T7" fmla="*/ 9 h 9"/>
                <a:gd name="T8" fmla="*/ 14 w 16"/>
                <a:gd name="T9" fmla="*/ 9 h 9"/>
                <a:gd name="T10" fmla="*/ 0 w 16"/>
                <a:gd name="T11" fmla="*/ 2 h 9"/>
                <a:gd name="T12" fmla="*/ 0 w 1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4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7" name="Freeform 97"/>
            <p:cNvSpPr>
              <a:spLocks/>
            </p:cNvSpPr>
            <p:nvPr/>
          </p:nvSpPr>
          <p:spPr bwMode="auto">
            <a:xfrm>
              <a:off x="5168901" y="2676525"/>
              <a:ext cx="58738" cy="26988"/>
            </a:xfrm>
            <a:custGeom>
              <a:avLst/>
              <a:gdLst>
                <a:gd name="T0" fmla="*/ 0 w 37"/>
                <a:gd name="T1" fmla="*/ 0 h 17"/>
                <a:gd name="T2" fmla="*/ 3 w 37"/>
                <a:gd name="T3" fmla="*/ 0 h 17"/>
                <a:gd name="T4" fmla="*/ 37 w 37"/>
                <a:gd name="T5" fmla="*/ 15 h 17"/>
                <a:gd name="T6" fmla="*/ 37 w 37"/>
                <a:gd name="T7" fmla="*/ 17 h 17"/>
                <a:gd name="T8" fmla="*/ 34 w 37"/>
                <a:gd name="T9" fmla="*/ 17 h 17"/>
                <a:gd name="T10" fmla="*/ 0 w 37"/>
                <a:gd name="T11" fmla="*/ 2 h 17"/>
                <a:gd name="T12" fmla="*/ 0 w 37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7">
                  <a:moveTo>
                    <a:pt x="0" y="0"/>
                  </a:moveTo>
                  <a:lnTo>
                    <a:pt x="3" y="0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4" y="1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8" name="Freeform 98"/>
            <p:cNvSpPr>
              <a:spLocks/>
            </p:cNvSpPr>
            <p:nvPr/>
          </p:nvSpPr>
          <p:spPr bwMode="auto">
            <a:xfrm>
              <a:off x="1530351" y="3773488"/>
              <a:ext cx="109538" cy="639763"/>
            </a:xfrm>
            <a:custGeom>
              <a:avLst/>
              <a:gdLst>
                <a:gd name="T0" fmla="*/ 66 w 69"/>
                <a:gd name="T1" fmla="*/ 0 h 403"/>
                <a:gd name="T2" fmla="*/ 69 w 69"/>
                <a:gd name="T3" fmla="*/ 0 h 403"/>
                <a:gd name="T4" fmla="*/ 69 w 69"/>
                <a:gd name="T5" fmla="*/ 2 h 403"/>
                <a:gd name="T6" fmla="*/ 3 w 69"/>
                <a:gd name="T7" fmla="*/ 403 h 403"/>
                <a:gd name="T8" fmla="*/ 0 w 69"/>
                <a:gd name="T9" fmla="*/ 403 h 403"/>
                <a:gd name="T10" fmla="*/ 0 w 69"/>
                <a:gd name="T11" fmla="*/ 400 h 403"/>
                <a:gd name="T12" fmla="*/ 66 w 69"/>
                <a:gd name="T13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403">
                  <a:moveTo>
                    <a:pt x="66" y="0"/>
                  </a:moveTo>
                  <a:lnTo>
                    <a:pt x="69" y="0"/>
                  </a:lnTo>
                  <a:lnTo>
                    <a:pt x="69" y="2"/>
                  </a:lnTo>
                  <a:lnTo>
                    <a:pt x="3" y="403"/>
                  </a:lnTo>
                  <a:lnTo>
                    <a:pt x="0" y="403"/>
                  </a:lnTo>
                  <a:lnTo>
                    <a:pt x="0" y="40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9" name="Freeform 99"/>
            <p:cNvSpPr>
              <a:spLocks/>
            </p:cNvSpPr>
            <p:nvPr/>
          </p:nvSpPr>
          <p:spPr bwMode="auto">
            <a:xfrm>
              <a:off x="1635126" y="3544888"/>
              <a:ext cx="46038" cy="231775"/>
            </a:xfrm>
            <a:custGeom>
              <a:avLst/>
              <a:gdLst>
                <a:gd name="T0" fmla="*/ 27 w 29"/>
                <a:gd name="T1" fmla="*/ 0 h 146"/>
                <a:gd name="T2" fmla="*/ 29 w 29"/>
                <a:gd name="T3" fmla="*/ 0 h 146"/>
                <a:gd name="T4" fmla="*/ 29 w 29"/>
                <a:gd name="T5" fmla="*/ 2 h 146"/>
                <a:gd name="T6" fmla="*/ 3 w 29"/>
                <a:gd name="T7" fmla="*/ 146 h 146"/>
                <a:gd name="T8" fmla="*/ 0 w 29"/>
                <a:gd name="T9" fmla="*/ 146 h 146"/>
                <a:gd name="T10" fmla="*/ 0 w 29"/>
                <a:gd name="T11" fmla="*/ 144 h 146"/>
                <a:gd name="T12" fmla="*/ 27 w 2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46">
                  <a:moveTo>
                    <a:pt x="27" y="0"/>
                  </a:moveTo>
                  <a:lnTo>
                    <a:pt x="29" y="0"/>
                  </a:lnTo>
                  <a:lnTo>
                    <a:pt x="29" y="2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4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0" name="Freeform 100"/>
            <p:cNvSpPr>
              <a:spLocks/>
            </p:cNvSpPr>
            <p:nvPr/>
          </p:nvSpPr>
          <p:spPr bwMode="auto">
            <a:xfrm>
              <a:off x="1677988" y="3168650"/>
              <a:ext cx="84138" cy="379413"/>
            </a:xfrm>
            <a:custGeom>
              <a:avLst/>
              <a:gdLst>
                <a:gd name="T0" fmla="*/ 51 w 53"/>
                <a:gd name="T1" fmla="*/ 0 h 239"/>
                <a:gd name="T2" fmla="*/ 53 w 53"/>
                <a:gd name="T3" fmla="*/ 0 h 239"/>
                <a:gd name="T4" fmla="*/ 53 w 53"/>
                <a:gd name="T5" fmla="*/ 2 h 239"/>
                <a:gd name="T6" fmla="*/ 2 w 53"/>
                <a:gd name="T7" fmla="*/ 239 h 239"/>
                <a:gd name="T8" fmla="*/ 0 w 53"/>
                <a:gd name="T9" fmla="*/ 239 h 239"/>
                <a:gd name="T10" fmla="*/ 0 w 53"/>
                <a:gd name="T11" fmla="*/ 237 h 239"/>
                <a:gd name="T12" fmla="*/ 51 w 53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39">
                  <a:moveTo>
                    <a:pt x="51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239"/>
                  </a:lnTo>
                  <a:lnTo>
                    <a:pt x="0" y="239"/>
                  </a:lnTo>
                  <a:lnTo>
                    <a:pt x="0" y="237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1" name="Freeform 101"/>
            <p:cNvSpPr>
              <a:spLocks/>
            </p:cNvSpPr>
            <p:nvPr/>
          </p:nvSpPr>
          <p:spPr bwMode="auto">
            <a:xfrm>
              <a:off x="1758951" y="2876550"/>
              <a:ext cx="74613" cy="295275"/>
            </a:xfrm>
            <a:custGeom>
              <a:avLst/>
              <a:gdLst>
                <a:gd name="T0" fmla="*/ 43 w 47"/>
                <a:gd name="T1" fmla="*/ 0 h 186"/>
                <a:gd name="T2" fmla="*/ 47 w 47"/>
                <a:gd name="T3" fmla="*/ 0 h 186"/>
                <a:gd name="T4" fmla="*/ 47 w 47"/>
                <a:gd name="T5" fmla="*/ 3 h 186"/>
                <a:gd name="T6" fmla="*/ 2 w 47"/>
                <a:gd name="T7" fmla="*/ 186 h 186"/>
                <a:gd name="T8" fmla="*/ 0 w 47"/>
                <a:gd name="T9" fmla="*/ 186 h 186"/>
                <a:gd name="T10" fmla="*/ 0 w 47"/>
                <a:gd name="T11" fmla="*/ 184 h 186"/>
                <a:gd name="T12" fmla="*/ 43 w 47"/>
                <a:gd name="T1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86">
                  <a:moveTo>
                    <a:pt x="43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2" y="186"/>
                  </a:lnTo>
                  <a:lnTo>
                    <a:pt x="0" y="186"/>
                  </a:lnTo>
                  <a:lnTo>
                    <a:pt x="0" y="18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2" name="Freeform 102"/>
            <p:cNvSpPr>
              <a:spLocks/>
            </p:cNvSpPr>
            <p:nvPr/>
          </p:nvSpPr>
          <p:spPr bwMode="auto">
            <a:xfrm>
              <a:off x="1827213" y="2378075"/>
              <a:ext cx="155575" cy="503238"/>
            </a:xfrm>
            <a:custGeom>
              <a:avLst/>
              <a:gdLst>
                <a:gd name="T0" fmla="*/ 96 w 98"/>
                <a:gd name="T1" fmla="*/ 0 h 317"/>
                <a:gd name="T2" fmla="*/ 98 w 98"/>
                <a:gd name="T3" fmla="*/ 0 h 317"/>
                <a:gd name="T4" fmla="*/ 98 w 98"/>
                <a:gd name="T5" fmla="*/ 3 h 317"/>
                <a:gd name="T6" fmla="*/ 4 w 98"/>
                <a:gd name="T7" fmla="*/ 317 h 317"/>
                <a:gd name="T8" fmla="*/ 0 w 98"/>
                <a:gd name="T9" fmla="*/ 317 h 317"/>
                <a:gd name="T10" fmla="*/ 0 w 98"/>
                <a:gd name="T11" fmla="*/ 314 h 317"/>
                <a:gd name="T12" fmla="*/ 96 w 9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317">
                  <a:moveTo>
                    <a:pt x="96" y="0"/>
                  </a:moveTo>
                  <a:lnTo>
                    <a:pt x="98" y="0"/>
                  </a:lnTo>
                  <a:lnTo>
                    <a:pt x="98" y="3"/>
                  </a:lnTo>
                  <a:lnTo>
                    <a:pt x="4" y="317"/>
                  </a:lnTo>
                  <a:lnTo>
                    <a:pt x="0" y="317"/>
                  </a:lnTo>
                  <a:lnTo>
                    <a:pt x="0" y="314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3" name="Freeform 103"/>
            <p:cNvSpPr>
              <a:spLocks/>
            </p:cNvSpPr>
            <p:nvPr/>
          </p:nvSpPr>
          <p:spPr bwMode="auto">
            <a:xfrm>
              <a:off x="1979613" y="2070100"/>
              <a:ext cx="128588" cy="312738"/>
            </a:xfrm>
            <a:custGeom>
              <a:avLst/>
              <a:gdLst>
                <a:gd name="T0" fmla="*/ 79 w 81"/>
                <a:gd name="T1" fmla="*/ 0 h 197"/>
                <a:gd name="T2" fmla="*/ 81 w 81"/>
                <a:gd name="T3" fmla="*/ 0 h 197"/>
                <a:gd name="T4" fmla="*/ 81 w 81"/>
                <a:gd name="T5" fmla="*/ 3 h 197"/>
                <a:gd name="T6" fmla="*/ 2 w 81"/>
                <a:gd name="T7" fmla="*/ 197 h 197"/>
                <a:gd name="T8" fmla="*/ 0 w 81"/>
                <a:gd name="T9" fmla="*/ 197 h 197"/>
                <a:gd name="T10" fmla="*/ 0 w 81"/>
                <a:gd name="T11" fmla="*/ 194 h 197"/>
                <a:gd name="T12" fmla="*/ 79 w 81"/>
                <a:gd name="T13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97">
                  <a:moveTo>
                    <a:pt x="79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2" y="197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4" name="Freeform 104"/>
            <p:cNvSpPr>
              <a:spLocks/>
            </p:cNvSpPr>
            <p:nvPr/>
          </p:nvSpPr>
          <p:spPr bwMode="auto">
            <a:xfrm>
              <a:off x="2105026" y="1730375"/>
              <a:ext cx="196850" cy="344488"/>
            </a:xfrm>
            <a:custGeom>
              <a:avLst/>
              <a:gdLst>
                <a:gd name="T0" fmla="*/ 123 w 124"/>
                <a:gd name="T1" fmla="*/ 0 h 217"/>
                <a:gd name="T2" fmla="*/ 124 w 124"/>
                <a:gd name="T3" fmla="*/ 0 h 217"/>
                <a:gd name="T4" fmla="*/ 124 w 124"/>
                <a:gd name="T5" fmla="*/ 2 h 217"/>
                <a:gd name="T6" fmla="*/ 2 w 124"/>
                <a:gd name="T7" fmla="*/ 217 h 217"/>
                <a:gd name="T8" fmla="*/ 0 w 124"/>
                <a:gd name="T9" fmla="*/ 217 h 217"/>
                <a:gd name="T10" fmla="*/ 0 w 124"/>
                <a:gd name="T11" fmla="*/ 214 h 217"/>
                <a:gd name="T12" fmla="*/ 123 w 124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217">
                  <a:moveTo>
                    <a:pt x="123" y="0"/>
                  </a:moveTo>
                  <a:lnTo>
                    <a:pt x="124" y="0"/>
                  </a:lnTo>
                  <a:lnTo>
                    <a:pt x="124" y="2"/>
                  </a:lnTo>
                  <a:lnTo>
                    <a:pt x="2" y="217"/>
                  </a:lnTo>
                  <a:lnTo>
                    <a:pt x="0" y="217"/>
                  </a:lnTo>
                  <a:lnTo>
                    <a:pt x="0" y="214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5" name="Freeform 105"/>
            <p:cNvSpPr>
              <a:spLocks/>
            </p:cNvSpPr>
            <p:nvPr/>
          </p:nvSpPr>
          <p:spPr bwMode="auto">
            <a:xfrm>
              <a:off x="2300288" y="1563688"/>
              <a:ext cx="152400" cy="169863"/>
            </a:xfrm>
            <a:custGeom>
              <a:avLst/>
              <a:gdLst>
                <a:gd name="T0" fmla="*/ 94 w 96"/>
                <a:gd name="T1" fmla="*/ 0 h 107"/>
                <a:gd name="T2" fmla="*/ 96 w 96"/>
                <a:gd name="T3" fmla="*/ 0 h 107"/>
                <a:gd name="T4" fmla="*/ 96 w 96"/>
                <a:gd name="T5" fmla="*/ 2 h 107"/>
                <a:gd name="T6" fmla="*/ 1 w 96"/>
                <a:gd name="T7" fmla="*/ 107 h 107"/>
                <a:gd name="T8" fmla="*/ 0 w 96"/>
                <a:gd name="T9" fmla="*/ 107 h 107"/>
                <a:gd name="T10" fmla="*/ 0 w 96"/>
                <a:gd name="T11" fmla="*/ 105 h 107"/>
                <a:gd name="T12" fmla="*/ 94 w 96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07">
                  <a:moveTo>
                    <a:pt x="94" y="0"/>
                  </a:moveTo>
                  <a:lnTo>
                    <a:pt x="96" y="0"/>
                  </a:lnTo>
                  <a:lnTo>
                    <a:pt x="96" y="2"/>
                  </a:lnTo>
                  <a:lnTo>
                    <a:pt x="1" y="107"/>
                  </a:lnTo>
                  <a:lnTo>
                    <a:pt x="0" y="107"/>
                  </a:lnTo>
                  <a:lnTo>
                    <a:pt x="0" y="105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6" name="Freeform 106"/>
            <p:cNvSpPr>
              <a:spLocks/>
            </p:cNvSpPr>
            <p:nvPr/>
          </p:nvSpPr>
          <p:spPr bwMode="auto">
            <a:xfrm>
              <a:off x="2449513" y="1477963"/>
              <a:ext cx="128588" cy="88900"/>
            </a:xfrm>
            <a:custGeom>
              <a:avLst/>
              <a:gdLst>
                <a:gd name="T0" fmla="*/ 77 w 81"/>
                <a:gd name="T1" fmla="*/ 0 h 56"/>
                <a:gd name="T2" fmla="*/ 81 w 81"/>
                <a:gd name="T3" fmla="*/ 0 h 56"/>
                <a:gd name="T4" fmla="*/ 81 w 81"/>
                <a:gd name="T5" fmla="*/ 2 h 56"/>
                <a:gd name="T6" fmla="*/ 2 w 81"/>
                <a:gd name="T7" fmla="*/ 56 h 56"/>
                <a:gd name="T8" fmla="*/ 0 w 81"/>
                <a:gd name="T9" fmla="*/ 56 h 56"/>
                <a:gd name="T10" fmla="*/ 0 w 81"/>
                <a:gd name="T11" fmla="*/ 54 h 56"/>
                <a:gd name="T12" fmla="*/ 77 w 81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56">
                  <a:moveTo>
                    <a:pt x="77" y="0"/>
                  </a:moveTo>
                  <a:lnTo>
                    <a:pt x="81" y="0"/>
                  </a:lnTo>
                  <a:lnTo>
                    <a:pt x="81" y="2"/>
                  </a:lnTo>
                  <a:lnTo>
                    <a:pt x="2" y="56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7" name="Freeform 107"/>
            <p:cNvSpPr>
              <a:spLocks/>
            </p:cNvSpPr>
            <p:nvPr/>
          </p:nvSpPr>
          <p:spPr bwMode="auto">
            <a:xfrm>
              <a:off x="2571751" y="1409700"/>
              <a:ext cx="200025" cy="71438"/>
            </a:xfrm>
            <a:custGeom>
              <a:avLst/>
              <a:gdLst>
                <a:gd name="T0" fmla="*/ 124 w 126"/>
                <a:gd name="T1" fmla="*/ 0 h 45"/>
                <a:gd name="T2" fmla="*/ 126 w 126"/>
                <a:gd name="T3" fmla="*/ 0 h 45"/>
                <a:gd name="T4" fmla="*/ 126 w 126"/>
                <a:gd name="T5" fmla="*/ 2 h 45"/>
                <a:gd name="T6" fmla="*/ 4 w 126"/>
                <a:gd name="T7" fmla="*/ 45 h 45"/>
                <a:gd name="T8" fmla="*/ 0 w 126"/>
                <a:gd name="T9" fmla="*/ 45 h 45"/>
                <a:gd name="T10" fmla="*/ 0 w 126"/>
                <a:gd name="T11" fmla="*/ 43 h 45"/>
                <a:gd name="T12" fmla="*/ 124 w 12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45">
                  <a:moveTo>
                    <a:pt x="124" y="0"/>
                  </a:moveTo>
                  <a:lnTo>
                    <a:pt x="126" y="0"/>
                  </a:lnTo>
                  <a:lnTo>
                    <a:pt x="126" y="2"/>
                  </a:lnTo>
                  <a:lnTo>
                    <a:pt x="4" y="45"/>
                  </a:lnTo>
                  <a:lnTo>
                    <a:pt x="0" y="45"/>
                  </a:lnTo>
                  <a:lnTo>
                    <a:pt x="0" y="4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8" name="Freeform 108"/>
            <p:cNvSpPr>
              <a:spLocks/>
            </p:cNvSpPr>
            <p:nvPr/>
          </p:nvSpPr>
          <p:spPr bwMode="auto">
            <a:xfrm>
              <a:off x="2768601" y="1400175"/>
              <a:ext cx="155575" cy="12700"/>
            </a:xfrm>
            <a:custGeom>
              <a:avLst/>
              <a:gdLst>
                <a:gd name="T0" fmla="*/ 96 w 98"/>
                <a:gd name="T1" fmla="*/ 0 h 8"/>
                <a:gd name="T2" fmla="*/ 98 w 98"/>
                <a:gd name="T3" fmla="*/ 0 h 8"/>
                <a:gd name="T4" fmla="*/ 98 w 98"/>
                <a:gd name="T5" fmla="*/ 3 h 8"/>
                <a:gd name="T6" fmla="*/ 2 w 98"/>
                <a:gd name="T7" fmla="*/ 8 h 8"/>
                <a:gd name="T8" fmla="*/ 0 w 98"/>
                <a:gd name="T9" fmla="*/ 8 h 8"/>
                <a:gd name="T10" fmla="*/ 0 w 98"/>
                <a:gd name="T11" fmla="*/ 6 h 8"/>
                <a:gd name="T12" fmla="*/ 96 w 9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">
                  <a:moveTo>
                    <a:pt x="96" y="0"/>
                  </a:moveTo>
                  <a:lnTo>
                    <a:pt x="98" y="0"/>
                  </a:lnTo>
                  <a:lnTo>
                    <a:pt x="98" y="3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9" name="Freeform 109"/>
            <p:cNvSpPr>
              <a:spLocks/>
            </p:cNvSpPr>
            <p:nvPr/>
          </p:nvSpPr>
          <p:spPr bwMode="auto">
            <a:xfrm>
              <a:off x="2921001" y="1400175"/>
              <a:ext cx="153988" cy="23813"/>
            </a:xfrm>
            <a:custGeom>
              <a:avLst/>
              <a:gdLst>
                <a:gd name="T0" fmla="*/ 0 w 97"/>
                <a:gd name="T1" fmla="*/ 0 h 15"/>
                <a:gd name="T2" fmla="*/ 2 w 97"/>
                <a:gd name="T3" fmla="*/ 0 h 15"/>
                <a:gd name="T4" fmla="*/ 97 w 97"/>
                <a:gd name="T5" fmla="*/ 12 h 15"/>
                <a:gd name="T6" fmla="*/ 97 w 97"/>
                <a:gd name="T7" fmla="*/ 15 h 15"/>
                <a:gd name="T8" fmla="*/ 95 w 97"/>
                <a:gd name="T9" fmla="*/ 15 h 15"/>
                <a:gd name="T10" fmla="*/ 0 w 97"/>
                <a:gd name="T11" fmla="*/ 3 h 15"/>
                <a:gd name="T12" fmla="*/ 0 w 97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5">
                  <a:moveTo>
                    <a:pt x="0" y="0"/>
                  </a:moveTo>
                  <a:lnTo>
                    <a:pt x="2" y="0"/>
                  </a:lnTo>
                  <a:lnTo>
                    <a:pt x="97" y="12"/>
                  </a:lnTo>
                  <a:lnTo>
                    <a:pt x="97" y="15"/>
                  </a:lnTo>
                  <a:lnTo>
                    <a:pt x="95" y="1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0" name="Freeform 110"/>
            <p:cNvSpPr>
              <a:spLocks/>
            </p:cNvSpPr>
            <p:nvPr/>
          </p:nvSpPr>
          <p:spPr bwMode="auto">
            <a:xfrm>
              <a:off x="3071813" y="1419225"/>
              <a:ext cx="125413" cy="36513"/>
            </a:xfrm>
            <a:custGeom>
              <a:avLst/>
              <a:gdLst>
                <a:gd name="T0" fmla="*/ 0 w 79"/>
                <a:gd name="T1" fmla="*/ 0 h 23"/>
                <a:gd name="T2" fmla="*/ 2 w 79"/>
                <a:gd name="T3" fmla="*/ 0 h 23"/>
                <a:gd name="T4" fmla="*/ 79 w 79"/>
                <a:gd name="T5" fmla="*/ 22 h 23"/>
                <a:gd name="T6" fmla="*/ 79 w 79"/>
                <a:gd name="T7" fmla="*/ 23 h 23"/>
                <a:gd name="T8" fmla="*/ 77 w 79"/>
                <a:gd name="T9" fmla="*/ 23 h 23"/>
                <a:gd name="T10" fmla="*/ 0 w 79"/>
                <a:gd name="T11" fmla="*/ 3 h 23"/>
                <a:gd name="T12" fmla="*/ 0 w 7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23">
                  <a:moveTo>
                    <a:pt x="0" y="0"/>
                  </a:moveTo>
                  <a:lnTo>
                    <a:pt x="2" y="0"/>
                  </a:lnTo>
                  <a:lnTo>
                    <a:pt x="79" y="22"/>
                  </a:lnTo>
                  <a:lnTo>
                    <a:pt x="79" y="23"/>
                  </a:lnTo>
                  <a:lnTo>
                    <a:pt x="77" y="2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1" name="Freeform 111"/>
            <p:cNvSpPr>
              <a:spLocks/>
            </p:cNvSpPr>
            <p:nvPr/>
          </p:nvSpPr>
          <p:spPr bwMode="auto">
            <a:xfrm>
              <a:off x="3194051" y="1454150"/>
              <a:ext cx="196850" cy="77788"/>
            </a:xfrm>
            <a:custGeom>
              <a:avLst/>
              <a:gdLst>
                <a:gd name="T0" fmla="*/ 0 w 124"/>
                <a:gd name="T1" fmla="*/ 0 h 49"/>
                <a:gd name="T2" fmla="*/ 2 w 124"/>
                <a:gd name="T3" fmla="*/ 0 h 49"/>
                <a:gd name="T4" fmla="*/ 124 w 124"/>
                <a:gd name="T5" fmla="*/ 47 h 49"/>
                <a:gd name="T6" fmla="*/ 124 w 124"/>
                <a:gd name="T7" fmla="*/ 49 h 49"/>
                <a:gd name="T8" fmla="*/ 122 w 124"/>
                <a:gd name="T9" fmla="*/ 49 h 49"/>
                <a:gd name="T10" fmla="*/ 0 w 124"/>
                <a:gd name="T11" fmla="*/ 1 h 49"/>
                <a:gd name="T12" fmla="*/ 0 w 12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49">
                  <a:moveTo>
                    <a:pt x="0" y="0"/>
                  </a:moveTo>
                  <a:lnTo>
                    <a:pt x="2" y="0"/>
                  </a:lnTo>
                  <a:lnTo>
                    <a:pt x="124" y="47"/>
                  </a:lnTo>
                  <a:lnTo>
                    <a:pt x="124" y="49"/>
                  </a:lnTo>
                  <a:lnTo>
                    <a:pt x="122" y="4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2" name="Line 112"/>
            <p:cNvSpPr>
              <a:spLocks noChangeShapeType="1"/>
            </p:cNvSpPr>
            <p:nvPr/>
          </p:nvSpPr>
          <p:spPr bwMode="auto">
            <a:xfrm>
              <a:off x="893763" y="4872038"/>
              <a:ext cx="46783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3" name="Freeform 113"/>
            <p:cNvSpPr>
              <a:spLocks/>
            </p:cNvSpPr>
            <p:nvPr/>
          </p:nvSpPr>
          <p:spPr bwMode="auto">
            <a:xfrm>
              <a:off x="3387726" y="1528763"/>
              <a:ext cx="155575" cy="76200"/>
            </a:xfrm>
            <a:custGeom>
              <a:avLst/>
              <a:gdLst>
                <a:gd name="T0" fmla="*/ 0 w 98"/>
                <a:gd name="T1" fmla="*/ 0 h 48"/>
                <a:gd name="T2" fmla="*/ 2 w 98"/>
                <a:gd name="T3" fmla="*/ 0 h 48"/>
                <a:gd name="T4" fmla="*/ 98 w 98"/>
                <a:gd name="T5" fmla="*/ 45 h 48"/>
                <a:gd name="T6" fmla="*/ 98 w 98"/>
                <a:gd name="T7" fmla="*/ 48 h 48"/>
                <a:gd name="T8" fmla="*/ 96 w 98"/>
                <a:gd name="T9" fmla="*/ 48 h 48"/>
                <a:gd name="T10" fmla="*/ 0 w 98"/>
                <a:gd name="T11" fmla="*/ 2 h 48"/>
                <a:gd name="T12" fmla="*/ 0 w 9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48">
                  <a:moveTo>
                    <a:pt x="0" y="0"/>
                  </a:moveTo>
                  <a:lnTo>
                    <a:pt x="2" y="0"/>
                  </a:lnTo>
                  <a:lnTo>
                    <a:pt x="98" y="45"/>
                  </a:lnTo>
                  <a:lnTo>
                    <a:pt x="98" y="48"/>
                  </a:lnTo>
                  <a:lnTo>
                    <a:pt x="96" y="4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4" name="Freeform 114"/>
            <p:cNvSpPr>
              <a:spLocks/>
            </p:cNvSpPr>
            <p:nvPr/>
          </p:nvSpPr>
          <p:spPr bwMode="auto">
            <a:xfrm>
              <a:off x="3540126" y="1600200"/>
              <a:ext cx="125413" cy="68263"/>
            </a:xfrm>
            <a:custGeom>
              <a:avLst/>
              <a:gdLst>
                <a:gd name="T0" fmla="*/ 0 w 79"/>
                <a:gd name="T1" fmla="*/ 0 h 43"/>
                <a:gd name="T2" fmla="*/ 2 w 79"/>
                <a:gd name="T3" fmla="*/ 0 h 43"/>
                <a:gd name="T4" fmla="*/ 79 w 79"/>
                <a:gd name="T5" fmla="*/ 40 h 43"/>
                <a:gd name="T6" fmla="*/ 79 w 79"/>
                <a:gd name="T7" fmla="*/ 43 h 43"/>
                <a:gd name="T8" fmla="*/ 77 w 79"/>
                <a:gd name="T9" fmla="*/ 43 h 43"/>
                <a:gd name="T10" fmla="*/ 0 w 79"/>
                <a:gd name="T11" fmla="*/ 3 h 43"/>
                <a:gd name="T12" fmla="*/ 0 w 79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43">
                  <a:moveTo>
                    <a:pt x="0" y="0"/>
                  </a:moveTo>
                  <a:lnTo>
                    <a:pt x="2" y="0"/>
                  </a:lnTo>
                  <a:lnTo>
                    <a:pt x="79" y="40"/>
                  </a:lnTo>
                  <a:lnTo>
                    <a:pt x="79" y="43"/>
                  </a:lnTo>
                  <a:lnTo>
                    <a:pt x="77" y="4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5" name="Line 115"/>
            <p:cNvSpPr>
              <a:spLocks noChangeShapeType="1"/>
            </p:cNvSpPr>
            <p:nvPr/>
          </p:nvSpPr>
          <p:spPr bwMode="auto">
            <a:xfrm flipV="1">
              <a:off x="9159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6" name="Line 116"/>
            <p:cNvSpPr>
              <a:spLocks noChangeShapeType="1"/>
            </p:cNvSpPr>
            <p:nvPr/>
          </p:nvSpPr>
          <p:spPr bwMode="auto">
            <a:xfrm flipV="1">
              <a:off x="9747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7" name="Freeform 117"/>
            <p:cNvSpPr>
              <a:spLocks/>
            </p:cNvSpPr>
            <p:nvPr/>
          </p:nvSpPr>
          <p:spPr bwMode="auto">
            <a:xfrm>
              <a:off x="3662363" y="1663700"/>
              <a:ext cx="200025" cy="115888"/>
            </a:xfrm>
            <a:custGeom>
              <a:avLst/>
              <a:gdLst>
                <a:gd name="T0" fmla="*/ 0 w 126"/>
                <a:gd name="T1" fmla="*/ 0 h 73"/>
                <a:gd name="T2" fmla="*/ 2 w 126"/>
                <a:gd name="T3" fmla="*/ 0 h 73"/>
                <a:gd name="T4" fmla="*/ 126 w 126"/>
                <a:gd name="T5" fmla="*/ 70 h 73"/>
                <a:gd name="T6" fmla="*/ 126 w 126"/>
                <a:gd name="T7" fmla="*/ 73 h 73"/>
                <a:gd name="T8" fmla="*/ 124 w 126"/>
                <a:gd name="T9" fmla="*/ 73 h 73"/>
                <a:gd name="T10" fmla="*/ 0 w 126"/>
                <a:gd name="T11" fmla="*/ 3 h 73"/>
                <a:gd name="T12" fmla="*/ 0 w 12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73">
                  <a:moveTo>
                    <a:pt x="0" y="0"/>
                  </a:moveTo>
                  <a:lnTo>
                    <a:pt x="2" y="0"/>
                  </a:lnTo>
                  <a:lnTo>
                    <a:pt x="126" y="70"/>
                  </a:lnTo>
                  <a:lnTo>
                    <a:pt x="126" y="73"/>
                  </a:lnTo>
                  <a:lnTo>
                    <a:pt x="124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8" name="Line 118"/>
            <p:cNvSpPr>
              <a:spLocks noChangeShapeType="1"/>
            </p:cNvSpPr>
            <p:nvPr/>
          </p:nvSpPr>
          <p:spPr bwMode="auto">
            <a:xfrm flipV="1">
              <a:off x="1039813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9" name="Freeform 119"/>
            <p:cNvSpPr>
              <a:spLocks/>
            </p:cNvSpPr>
            <p:nvPr/>
          </p:nvSpPr>
          <p:spPr bwMode="auto">
            <a:xfrm>
              <a:off x="3859213" y="1774825"/>
              <a:ext cx="153988" cy="100013"/>
            </a:xfrm>
            <a:custGeom>
              <a:avLst/>
              <a:gdLst>
                <a:gd name="T0" fmla="*/ 0 w 97"/>
                <a:gd name="T1" fmla="*/ 0 h 63"/>
                <a:gd name="T2" fmla="*/ 2 w 97"/>
                <a:gd name="T3" fmla="*/ 0 h 63"/>
                <a:gd name="T4" fmla="*/ 97 w 97"/>
                <a:gd name="T5" fmla="*/ 61 h 63"/>
                <a:gd name="T6" fmla="*/ 97 w 97"/>
                <a:gd name="T7" fmla="*/ 63 h 63"/>
                <a:gd name="T8" fmla="*/ 94 w 97"/>
                <a:gd name="T9" fmla="*/ 63 h 63"/>
                <a:gd name="T10" fmla="*/ 0 w 97"/>
                <a:gd name="T11" fmla="*/ 3 h 63"/>
                <a:gd name="T12" fmla="*/ 0 w 9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3">
                  <a:moveTo>
                    <a:pt x="0" y="0"/>
                  </a:moveTo>
                  <a:lnTo>
                    <a:pt x="2" y="0"/>
                  </a:lnTo>
                  <a:lnTo>
                    <a:pt x="97" y="61"/>
                  </a:lnTo>
                  <a:lnTo>
                    <a:pt x="97" y="63"/>
                  </a:lnTo>
                  <a:lnTo>
                    <a:pt x="94" y="6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0" name="Freeform 120"/>
            <p:cNvSpPr>
              <a:spLocks/>
            </p:cNvSpPr>
            <p:nvPr/>
          </p:nvSpPr>
          <p:spPr bwMode="auto">
            <a:xfrm>
              <a:off x="893763" y="4918075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5 h 66"/>
                <a:gd name="T10" fmla="*/ 12 w 24"/>
                <a:gd name="T11" fmla="*/ 18 h 66"/>
                <a:gd name="T12" fmla="*/ 8 w 24"/>
                <a:gd name="T13" fmla="*/ 20 h 66"/>
                <a:gd name="T14" fmla="*/ 4 w 24"/>
                <a:gd name="T15" fmla="*/ 23 h 66"/>
                <a:gd name="T16" fmla="*/ 0 w 24"/>
                <a:gd name="T17" fmla="*/ 24 h 66"/>
                <a:gd name="T18" fmla="*/ 0 w 24"/>
                <a:gd name="T19" fmla="*/ 17 h 66"/>
                <a:gd name="T20" fmla="*/ 6 w 24"/>
                <a:gd name="T21" fmla="*/ 13 h 66"/>
                <a:gd name="T22" fmla="*/ 11 w 24"/>
                <a:gd name="T23" fmla="*/ 9 h 66"/>
                <a:gd name="T24" fmla="*/ 15 w 24"/>
                <a:gd name="T25" fmla="*/ 5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4" y="23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1" name="Freeform 121"/>
            <p:cNvSpPr>
              <a:spLocks noEditPoints="1"/>
            </p:cNvSpPr>
            <p:nvPr/>
          </p:nvSpPr>
          <p:spPr bwMode="auto">
            <a:xfrm>
              <a:off x="963613" y="4918075"/>
              <a:ext cx="69850" cy="104775"/>
            </a:xfrm>
            <a:custGeom>
              <a:avLst/>
              <a:gdLst>
                <a:gd name="T0" fmla="*/ 22 w 44"/>
                <a:gd name="T1" fmla="*/ 8 h 66"/>
                <a:gd name="T2" fmla="*/ 19 w 44"/>
                <a:gd name="T3" fmla="*/ 8 h 66"/>
                <a:gd name="T4" fmla="*/ 16 w 44"/>
                <a:gd name="T5" fmla="*/ 10 h 66"/>
                <a:gd name="T6" fmla="*/ 14 w 44"/>
                <a:gd name="T7" fmla="*/ 12 h 66"/>
                <a:gd name="T8" fmla="*/ 11 w 44"/>
                <a:gd name="T9" fmla="*/ 21 h 66"/>
                <a:gd name="T10" fmla="*/ 9 w 44"/>
                <a:gd name="T11" fmla="*/ 33 h 66"/>
                <a:gd name="T12" fmla="*/ 11 w 44"/>
                <a:gd name="T13" fmla="*/ 47 h 66"/>
                <a:gd name="T14" fmla="*/ 13 w 44"/>
                <a:gd name="T15" fmla="*/ 55 h 66"/>
                <a:gd name="T16" fmla="*/ 16 w 44"/>
                <a:gd name="T17" fmla="*/ 58 h 66"/>
                <a:gd name="T18" fmla="*/ 19 w 44"/>
                <a:gd name="T19" fmla="*/ 59 h 66"/>
                <a:gd name="T20" fmla="*/ 22 w 44"/>
                <a:gd name="T21" fmla="*/ 60 h 66"/>
                <a:gd name="T22" fmla="*/ 26 w 44"/>
                <a:gd name="T23" fmla="*/ 59 h 66"/>
                <a:gd name="T24" fmla="*/ 29 w 44"/>
                <a:gd name="T25" fmla="*/ 58 h 66"/>
                <a:gd name="T26" fmla="*/ 32 w 44"/>
                <a:gd name="T27" fmla="*/ 55 h 66"/>
                <a:gd name="T28" fmla="*/ 34 w 44"/>
                <a:gd name="T29" fmla="*/ 47 h 66"/>
                <a:gd name="T30" fmla="*/ 35 w 44"/>
                <a:gd name="T31" fmla="*/ 33 h 66"/>
                <a:gd name="T32" fmla="*/ 34 w 44"/>
                <a:gd name="T33" fmla="*/ 21 h 66"/>
                <a:gd name="T34" fmla="*/ 32 w 44"/>
                <a:gd name="T35" fmla="*/ 13 h 66"/>
                <a:gd name="T36" fmla="*/ 29 w 44"/>
                <a:gd name="T37" fmla="*/ 10 h 66"/>
                <a:gd name="T38" fmla="*/ 26 w 44"/>
                <a:gd name="T39" fmla="*/ 9 h 66"/>
                <a:gd name="T40" fmla="*/ 22 w 44"/>
                <a:gd name="T41" fmla="*/ 8 h 66"/>
                <a:gd name="T42" fmla="*/ 22 w 44"/>
                <a:gd name="T43" fmla="*/ 0 h 66"/>
                <a:gd name="T44" fmla="*/ 27 w 44"/>
                <a:gd name="T45" fmla="*/ 1 h 66"/>
                <a:gd name="T46" fmla="*/ 32 w 44"/>
                <a:gd name="T47" fmla="*/ 3 h 66"/>
                <a:gd name="T48" fmla="*/ 36 w 44"/>
                <a:gd name="T49" fmla="*/ 5 h 66"/>
                <a:gd name="T50" fmla="*/ 38 w 44"/>
                <a:gd name="T51" fmla="*/ 9 h 66"/>
                <a:gd name="T52" fmla="*/ 40 w 44"/>
                <a:gd name="T53" fmla="*/ 13 h 66"/>
                <a:gd name="T54" fmla="*/ 42 w 44"/>
                <a:gd name="T55" fmla="*/ 18 h 66"/>
                <a:gd name="T56" fmla="*/ 43 w 44"/>
                <a:gd name="T57" fmla="*/ 22 h 66"/>
                <a:gd name="T58" fmla="*/ 43 w 44"/>
                <a:gd name="T59" fmla="*/ 27 h 66"/>
                <a:gd name="T60" fmla="*/ 44 w 44"/>
                <a:gd name="T61" fmla="*/ 33 h 66"/>
                <a:gd name="T62" fmla="*/ 43 w 44"/>
                <a:gd name="T63" fmla="*/ 45 h 66"/>
                <a:gd name="T64" fmla="*/ 41 w 44"/>
                <a:gd name="T65" fmla="*/ 53 h 66"/>
                <a:gd name="T66" fmla="*/ 39 w 44"/>
                <a:gd name="T67" fmla="*/ 57 h 66"/>
                <a:gd name="T68" fmla="*/ 37 w 44"/>
                <a:gd name="T69" fmla="*/ 61 h 66"/>
                <a:gd name="T70" fmla="*/ 34 w 44"/>
                <a:gd name="T71" fmla="*/ 64 h 66"/>
                <a:gd name="T72" fmla="*/ 31 w 44"/>
                <a:gd name="T73" fmla="*/ 66 h 66"/>
                <a:gd name="T74" fmla="*/ 29 w 44"/>
                <a:gd name="T75" fmla="*/ 66 h 66"/>
                <a:gd name="T76" fmla="*/ 16 w 44"/>
                <a:gd name="T77" fmla="*/ 66 h 66"/>
                <a:gd name="T78" fmla="*/ 14 w 44"/>
                <a:gd name="T79" fmla="*/ 66 h 66"/>
                <a:gd name="T80" fmla="*/ 11 w 44"/>
                <a:gd name="T81" fmla="*/ 64 h 66"/>
                <a:gd name="T82" fmla="*/ 7 w 44"/>
                <a:gd name="T83" fmla="*/ 61 h 66"/>
                <a:gd name="T84" fmla="*/ 3 w 44"/>
                <a:gd name="T85" fmla="*/ 54 h 66"/>
                <a:gd name="T86" fmla="*/ 1 w 44"/>
                <a:gd name="T87" fmla="*/ 45 h 66"/>
                <a:gd name="T88" fmla="*/ 0 w 44"/>
                <a:gd name="T89" fmla="*/ 33 h 66"/>
                <a:gd name="T90" fmla="*/ 1 w 44"/>
                <a:gd name="T91" fmla="*/ 23 h 66"/>
                <a:gd name="T92" fmla="*/ 3 w 44"/>
                <a:gd name="T93" fmla="*/ 15 h 66"/>
                <a:gd name="T94" fmla="*/ 5 w 44"/>
                <a:gd name="T95" fmla="*/ 10 h 66"/>
                <a:gd name="T96" fmla="*/ 7 w 44"/>
                <a:gd name="T97" fmla="*/ 7 h 66"/>
                <a:gd name="T98" fmla="*/ 11 w 44"/>
                <a:gd name="T99" fmla="*/ 4 h 66"/>
                <a:gd name="T100" fmla="*/ 14 w 44"/>
                <a:gd name="T101" fmla="*/ 2 h 66"/>
                <a:gd name="T102" fmla="*/ 18 w 44"/>
                <a:gd name="T103" fmla="*/ 1 h 66"/>
                <a:gd name="T104" fmla="*/ 22 w 44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" h="66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9" y="33"/>
                  </a:lnTo>
                  <a:lnTo>
                    <a:pt x="11" y="47"/>
                  </a:lnTo>
                  <a:lnTo>
                    <a:pt x="13" y="55"/>
                  </a:lnTo>
                  <a:lnTo>
                    <a:pt x="16" y="58"/>
                  </a:lnTo>
                  <a:lnTo>
                    <a:pt x="19" y="59"/>
                  </a:lnTo>
                  <a:lnTo>
                    <a:pt x="22" y="60"/>
                  </a:lnTo>
                  <a:lnTo>
                    <a:pt x="26" y="59"/>
                  </a:lnTo>
                  <a:lnTo>
                    <a:pt x="29" y="58"/>
                  </a:lnTo>
                  <a:lnTo>
                    <a:pt x="32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2" y="13"/>
                  </a:lnTo>
                  <a:lnTo>
                    <a:pt x="29" y="10"/>
                  </a:lnTo>
                  <a:lnTo>
                    <a:pt x="26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2" y="3"/>
                  </a:lnTo>
                  <a:lnTo>
                    <a:pt x="36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1" y="66"/>
                  </a:lnTo>
                  <a:lnTo>
                    <a:pt x="29" y="66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2" name="Freeform 122"/>
            <p:cNvSpPr>
              <a:spLocks noEditPoints="1"/>
            </p:cNvSpPr>
            <p:nvPr/>
          </p:nvSpPr>
          <p:spPr bwMode="auto">
            <a:xfrm>
              <a:off x="1044576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2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9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9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7 w 43"/>
                <a:gd name="T45" fmla="*/ 1 h 66"/>
                <a:gd name="T46" fmla="*/ 32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1 w 43"/>
                <a:gd name="T73" fmla="*/ 66 h 66"/>
                <a:gd name="T74" fmla="*/ 29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9 w 43"/>
                <a:gd name="T81" fmla="*/ 64 h 66"/>
                <a:gd name="T82" fmla="*/ 7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3 w 43"/>
                <a:gd name="T93" fmla="*/ 15 h 66"/>
                <a:gd name="T94" fmla="*/ 4 w 43"/>
                <a:gd name="T95" fmla="*/ 10 h 66"/>
                <a:gd name="T96" fmla="*/ 7 w 43"/>
                <a:gd name="T97" fmla="*/ 7 h 66"/>
                <a:gd name="T98" fmla="*/ 10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2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9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7" y="1"/>
                  </a:lnTo>
                  <a:lnTo>
                    <a:pt x="32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1" y="66"/>
                  </a:lnTo>
                  <a:lnTo>
                    <a:pt x="29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9" y="64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3" name="Freeform 123"/>
            <p:cNvSpPr>
              <a:spLocks noEditPoints="1"/>
            </p:cNvSpPr>
            <p:nvPr/>
          </p:nvSpPr>
          <p:spPr bwMode="auto">
            <a:xfrm>
              <a:off x="1125538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0 w 43"/>
                <a:gd name="T27" fmla="*/ 55 h 66"/>
                <a:gd name="T28" fmla="*/ 33 w 43"/>
                <a:gd name="T29" fmla="*/ 47 h 66"/>
                <a:gd name="T30" fmla="*/ 34 w 43"/>
                <a:gd name="T31" fmla="*/ 33 h 66"/>
                <a:gd name="T32" fmla="*/ 33 w 43"/>
                <a:gd name="T33" fmla="*/ 21 h 66"/>
                <a:gd name="T34" fmla="*/ 30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1 w 43"/>
                <a:gd name="T47" fmla="*/ 3 h 66"/>
                <a:gd name="T48" fmla="*/ 34 w 43"/>
                <a:gd name="T49" fmla="*/ 5 h 66"/>
                <a:gd name="T50" fmla="*/ 37 w 43"/>
                <a:gd name="T51" fmla="*/ 9 h 66"/>
                <a:gd name="T52" fmla="*/ 39 w 43"/>
                <a:gd name="T53" fmla="*/ 13 h 66"/>
                <a:gd name="T54" fmla="*/ 41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0 w 43"/>
                <a:gd name="T65" fmla="*/ 53 h 66"/>
                <a:gd name="T66" fmla="*/ 38 w 43"/>
                <a:gd name="T67" fmla="*/ 57 h 66"/>
                <a:gd name="T68" fmla="*/ 36 w 43"/>
                <a:gd name="T69" fmla="*/ 61 h 66"/>
                <a:gd name="T70" fmla="*/ 33 w 43"/>
                <a:gd name="T71" fmla="*/ 64 h 66"/>
                <a:gd name="T72" fmla="*/ 30 w 43"/>
                <a:gd name="T73" fmla="*/ 66 h 66"/>
                <a:gd name="T74" fmla="*/ 27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7 w 43"/>
                <a:gd name="T97" fmla="*/ 7 h 66"/>
                <a:gd name="T98" fmla="*/ 9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0" y="55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1"/>
                  </a:lnTo>
                  <a:lnTo>
                    <a:pt x="30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1" y="3"/>
                  </a:lnTo>
                  <a:lnTo>
                    <a:pt x="34" y="5"/>
                  </a:lnTo>
                  <a:lnTo>
                    <a:pt x="37" y="9"/>
                  </a:lnTo>
                  <a:lnTo>
                    <a:pt x="39" y="13"/>
                  </a:lnTo>
                  <a:lnTo>
                    <a:pt x="41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0" y="53"/>
                  </a:lnTo>
                  <a:lnTo>
                    <a:pt x="38" y="57"/>
                  </a:lnTo>
                  <a:lnTo>
                    <a:pt x="36" y="61"/>
                  </a:lnTo>
                  <a:lnTo>
                    <a:pt x="33" y="64"/>
                  </a:lnTo>
                  <a:lnTo>
                    <a:pt x="30" y="66"/>
                  </a:lnTo>
                  <a:lnTo>
                    <a:pt x="27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4" name="Freeform 124"/>
            <p:cNvSpPr>
              <a:spLocks/>
            </p:cNvSpPr>
            <p:nvPr/>
          </p:nvSpPr>
          <p:spPr bwMode="auto">
            <a:xfrm>
              <a:off x="4008438" y="1871663"/>
              <a:ext cx="153988" cy="101600"/>
            </a:xfrm>
            <a:custGeom>
              <a:avLst/>
              <a:gdLst>
                <a:gd name="T0" fmla="*/ 0 w 97"/>
                <a:gd name="T1" fmla="*/ 0 h 64"/>
                <a:gd name="T2" fmla="*/ 3 w 97"/>
                <a:gd name="T3" fmla="*/ 0 h 64"/>
                <a:gd name="T4" fmla="*/ 97 w 97"/>
                <a:gd name="T5" fmla="*/ 61 h 64"/>
                <a:gd name="T6" fmla="*/ 97 w 97"/>
                <a:gd name="T7" fmla="*/ 64 h 64"/>
                <a:gd name="T8" fmla="*/ 96 w 97"/>
                <a:gd name="T9" fmla="*/ 64 h 64"/>
                <a:gd name="T10" fmla="*/ 0 w 97"/>
                <a:gd name="T11" fmla="*/ 2 h 64"/>
                <a:gd name="T12" fmla="*/ 0 w 9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4">
                  <a:moveTo>
                    <a:pt x="0" y="0"/>
                  </a:moveTo>
                  <a:lnTo>
                    <a:pt x="3" y="0"/>
                  </a:lnTo>
                  <a:lnTo>
                    <a:pt x="97" y="61"/>
                  </a:lnTo>
                  <a:lnTo>
                    <a:pt x="97" y="64"/>
                  </a:lnTo>
                  <a:lnTo>
                    <a:pt x="96" y="6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5" name="Line 125"/>
            <p:cNvSpPr>
              <a:spLocks noChangeShapeType="1"/>
            </p:cNvSpPr>
            <p:nvPr/>
          </p:nvSpPr>
          <p:spPr bwMode="auto">
            <a:xfrm flipV="1">
              <a:off x="11112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6" name="Line 126"/>
            <p:cNvSpPr>
              <a:spLocks noChangeShapeType="1"/>
            </p:cNvSpPr>
            <p:nvPr/>
          </p:nvSpPr>
          <p:spPr bwMode="auto">
            <a:xfrm flipV="1">
              <a:off x="11890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7" name="Freeform 127"/>
            <p:cNvSpPr>
              <a:spLocks/>
            </p:cNvSpPr>
            <p:nvPr/>
          </p:nvSpPr>
          <p:spPr bwMode="auto">
            <a:xfrm>
              <a:off x="4160838" y="1968500"/>
              <a:ext cx="171450" cy="114300"/>
            </a:xfrm>
            <a:custGeom>
              <a:avLst/>
              <a:gdLst>
                <a:gd name="T0" fmla="*/ 0 w 108"/>
                <a:gd name="T1" fmla="*/ 0 h 72"/>
                <a:gd name="T2" fmla="*/ 1 w 108"/>
                <a:gd name="T3" fmla="*/ 0 h 72"/>
                <a:gd name="T4" fmla="*/ 108 w 108"/>
                <a:gd name="T5" fmla="*/ 69 h 72"/>
                <a:gd name="T6" fmla="*/ 108 w 108"/>
                <a:gd name="T7" fmla="*/ 72 h 72"/>
                <a:gd name="T8" fmla="*/ 105 w 108"/>
                <a:gd name="T9" fmla="*/ 72 h 72"/>
                <a:gd name="T10" fmla="*/ 0 w 108"/>
                <a:gd name="T11" fmla="*/ 3 h 72"/>
                <a:gd name="T12" fmla="*/ 0 w 108"/>
                <a:gd name="T1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72">
                  <a:moveTo>
                    <a:pt x="0" y="0"/>
                  </a:moveTo>
                  <a:lnTo>
                    <a:pt x="1" y="0"/>
                  </a:lnTo>
                  <a:lnTo>
                    <a:pt x="108" y="69"/>
                  </a:lnTo>
                  <a:lnTo>
                    <a:pt x="108" y="72"/>
                  </a:lnTo>
                  <a:lnTo>
                    <a:pt x="105" y="7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8" name="Line 128"/>
            <p:cNvSpPr>
              <a:spLocks noChangeShapeType="1"/>
            </p:cNvSpPr>
            <p:nvPr/>
          </p:nvSpPr>
          <p:spPr bwMode="auto">
            <a:xfrm flipV="1">
              <a:off x="12795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9" name="Line 129"/>
            <p:cNvSpPr>
              <a:spLocks noChangeShapeType="1"/>
            </p:cNvSpPr>
            <p:nvPr/>
          </p:nvSpPr>
          <p:spPr bwMode="auto">
            <a:xfrm flipV="1">
              <a:off x="13858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0" name="Freeform 130"/>
            <p:cNvSpPr>
              <a:spLocks/>
            </p:cNvSpPr>
            <p:nvPr/>
          </p:nvSpPr>
          <p:spPr bwMode="auto">
            <a:xfrm>
              <a:off x="4327526" y="2078038"/>
              <a:ext cx="153988" cy="106363"/>
            </a:xfrm>
            <a:custGeom>
              <a:avLst/>
              <a:gdLst>
                <a:gd name="T0" fmla="*/ 0 w 97"/>
                <a:gd name="T1" fmla="*/ 0 h 67"/>
                <a:gd name="T2" fmla="*/ 3 w 97"/>
                <a:gd name="T3" fmla="*/ 0 h 67"/>
                <a:gd name="T4" fmla="*/ 97 w 97"/>
                <a:gd name="T5" fmla="*/ 65 h 67"/>
                <a:gd name="T6" fmla="*/ 97 w 97"/>
                <a:gd name="T7" fmla="*/ 67 h 67"/>
                <a:gd name="T8" fmla="*/ 95 w 97"/>
                <a:gd name="T9" fmla="*/ 67 h 67"/>
                <a:gd name="T10" fmla="*/ 0 w 97"/>
                <a:gd name="T11" fmla="*/ 3 h 67"/>
                <a:gd name="T12" fmla="*/ 0 w 97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">
                  <a:moveTo>
                    <a:pt x="0" y="0"/>
                  </a:moveTo>
                  <a:lnTo>
                    <a:pt x="3" y="0"/>
                  </a:lnTo>
                  <a:lnTo>
                    <a:pt x="97" y="65"/>
                  </a:lnTo>
                  <a:lnTo>
                    <a:pt x="97" y="67"/>
                  </a:lnTo>
                  <a:lnTo>
                    <a:pt x="95" y="6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1" name="Line 131"/>
            <p:cNvSpPr>
              <a:spLocks noChangeShapeType="1"/>
            </p:cNvSpPr>
            <p:nvPr/>
          </p:nvSpPr>
          <p:spPr bwMode="auto">
            <a:xfrm flipV="1">
              <a:off x="1506538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2" name="Freeform 132"/>
            <p:cNvSpPr>
              <a:spLocks/>
            </p:cNvSpPr>
            <p:nvPr/>
          </p:nvSpPr>
          <p:spPr bwMode="auto">
            <a:xfrm>
              <a:off x="4478338" y="2181225"/>
              <a:ext cx="279400" cy="195263"/>
            </a:xfrm>
            <a:custGeom>
              <a:avLst/>
              <a:gdLst>
                <a:gd name="T0" fmla="*/ 0 w 176"/>
                <a:gd name="T1" fmla="*/ 0 h 123"/>
                <a:gd name="T2" fmla="*/ 2 w 176"/>
                <a:gd name="T3" fmla="*/ 0 h 123"/>
                <a:gd name="T4" fmla="*/ 176 w 176"/>
                <a:gd name="T5" fmla="*/ 121 h 123"/>
                <a:gd name="T6" fmla="*/ 176 w 176"/>
                <a:gd name="T7" fmla="*/ 123 h 123"/>
                <a:gd name="T8" fmla="*/ 174 w 176"/>
                <a:gd name="T9" fmla="*/ 123 h 123"/>
                <a:gd name="T10" fmla="*/ 0 w 176"/>
                <a:gd name="T11" fmla="*/ 2 h 123"/>
                <a:gd name="T12" fmla="*/ 0 w 17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23">
                  <a:moveTo>
                    <a:pt x="0" y="0"/>
                  </a:moveTo>
                  <a:lnTo>
                    <a:pt x="2" y="0"/>
                  </a:lnTo>
                  <a:lnTo>
                    <a:pt x="176" y="121"/>
                  </a:lnTo>
                  <a:lnTo>
                    <a:pt x="176" y="123"/>
                  </a:lnTo>
                  <a:lnTo>
                    <a:pt x="174" y="1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3" name="Freeform 133"/>
            <p:cNvSpPr>
              <a:spLocks/>
            </p:cNvSpPr>
            <p:nvPr/>
          </p:nvSpPr>
          <p:spPr bwMode="auto">
            <a:xfrm>
              <a:off x="1392238" y="4919663"/>
              <a:ext cx="68263" cy="103188"/>
            </a:xfrm>
            <a:custGeom>
              <a:avLst/>
              <a:gdLst>
                <a:gd name="T0" fmla="*/ 7 w 43"/>
                <a:gd name="T1" fmla="*/ 0 h 65"/>
                <a:gd name="T2" fmla="*/ 39 w 43"/>
                <a:gd name="T3" fmla="*/ 0 h 65"/>
                <a:gd name="T4" fmla="*/ 39 w 43"/>
                <a:gd name="T5" fmla="*/ 9 h 65"/>
                <a:gd name="T6" fmla="*/ 15 w 43"/>
                <a:gd name="T7" fmla="*/ 9 h 65"/>
                <a:gd name="T8" fmla="*/ 12 w 43"/>
                <a:gd name="T9" fmla="*/ 25 h 65"/>
                <a:gd name="T10" fmla="*/ 16 w 43"/>
                <a:gd name="T11" fmla="*/ 23 h 65"/>
                <a:gd name="T12" fmla="*/ 20 w 43"/>
                <a:gd name="T13" fmla="*/ 22 h 65"/>
                <a:gd name="T14" fmla="*/ 24 w 43"/>
                <a:gd name="T15" fmla="*/ 21 h 65"/>
                <a:gd name="T16" fmla="*/ 29 w 43"/>
                <a:gd name="T17" fmla="*/ 22 h 65"/>
                <a:gd name="T18" fmla="*/ 34 w 43"/>
                <a:gd name="T19" fmla="*/ 24 h 65"/>
                <a:gd name="T20" fmla="*/ 38 w 43"/>
                <a:gd name="T21" fmla="*/ 27 h 65"/>
                <a:gd name="T22" fmla="*/ 41 w 43"/>
                <a:gd name="T23" fmla="*/ 31 h 65"/>
                <a:gd name="T24" fmla="*/ 43 w 43"/>
                <a:gd name="T25" fmla="*/ 37 h 65"/>
                <a:gd name="T26" fmla="*/ 43 w 43"/>
                <a:gd name="T27" fmla="*/ 43 h 65"/>
                <a:gd name="T28" fmla="*/ 43 w 43"/>
                <a:gd name="T29" fmla="*/ 49 h 65"/>
                <a:gd name="T30" fmla="*/ 41 w 43"/>
                <a:gd name="T31" fmla="*/ 54 h 65"/>
                <a:gd name="T32" fmla="*/ 38 w 43"/>
                <a:gd name="T33" fmla="*/ 58 h 65"/>
                <a:gd name="T34" fmla="*/ 31 w 43"/>
                <a:gd name="T35" fmla="*/ 64 h 65"/>
                <a:gd name="T36" fmla="*/ 26 w 43"/>
                <a:gd name="T37" fmla="*/ 65 h 65"/>
                <a:gd name="T38" fmla="*/ 15 w 43"/>
                <a:gd name="T39" fmla="*/ 65 h 65"/>
                <a:gd name="T40" fmla="*/ 11 w 43"/>
                <a:gd name="T41" fmla="*/ 64 h 65"/>
                <a:gd name="T42" fmla="*/ 6 w 43"/>
                <a:gd name="T43" fmla="*/ 61 h 65"/>
                <a:gd name="T44" fmla="*/ 3 w 43"/>
                <a:gd name="T45" fmla="*/ 58 h 65"/>
                <a:gd name="T46" fmla="*/ 1 w 43"/>
                <a:gd name="T47" fmla="*/ 53 h 65"/>
                <a:gd name="T48" fmla="*/ 0 w 43"/>
                <a:gd name="T49" fmla="*/ 48 h 65"/>
                <a:gd name="T50" fmla="*/ 9 w 43"/>
                <a:gd name="T51" fmla="*/ 48 h 65"/>
                <a:gd name="T52" fmla="*/ 10 w 43"/>
                <a:gd name="T53" fmla="*/ 51 h 65"/>
                <a:gd name="T54" fmla="*/ 11 w 43"/>
                <a:gd name="T55" fmla="*/ 54 h 65"/>
                <a:gd name="T56" fmla="*/ 13 w 43"/>
                <a:gd name="T57" fmla="*/ 56 h 65"/>
                <a:gd name="T58" fmla="*/ 15 w 43"/>
                <a:gd name="T59" fmla="*/ 58 h 65"/>
                <a:gd name="T60" fmla="*/ 18 w 43"/>
                <a:gd name="T61" fmla="*/ 58 h 65"/>
                <a:gd name="T62" fmla="*/ 21 w 43"/>
                <a:gd name="T63" fmla="*/ 59 h 65"/>
                <a:gd name="T64" fmla="*/ 25 w 43"/>
                <a:gd name="T65" fmla="*/ 58 h 65"/>
                <a:gd name="T66" fmla="*/ 29 w 43"/>
                <a:gd name="T67" fmla="*/ 57 h 65"/>
                <a:gd name="T68" fmla="*/ 31 w 43"/>
                <a:gd name="T69" fmla="*/ 55 h 65"/>
                <a:gd name="T70" fmla="*/ 33 w 43"/>
                <a:gd name="T71" fmla="*/ 52 h 65"/>
                <a:gd name="T72" fmla="*/ 34 w 43"/>
                <a:gd name="T73" fmla="*/ 48 h 65"/>
                <a:gd name="T74" fmla="*/ 35 w 43"/>
                <a:gd name="T75" fmla="*/ 44 h 65"/>
                <a:gd name="T76" fmla="*/ 34 w 43"/>
                <a:gd name="T77" fmla="*/ 40 h 65"/>
                <a:gd name="T78" fmla="*/ 33 w 43"/>
                <a:gd name="T79" fmla="*/ 36 h 65"/>
                <a:gd name="T80" fmla="*/ 31 w 43"/>
                <a:gd name="T81" fmla="*/ 32 h 65"/>
                <a:gd name="T82" fmla="*/ 29 w 43"/>
                <a:gd name="T83" fmla="*/ 30 h 65"/>
                <a:gd name="T84" fmla="*/ 26 w 43"/>
                <a:gd name="T85" fmla="*/ 29 h 65"/>
                <a:gd name="T86" fmla="*/ 21 w 43"/>
                <a:gd name="T87" fmla="*/ 29 h 65"/>
                <a:gd name="T88" fmla="*/ 18 w 43"/>
                <a:gd name="T89" fmla="*/ 29 h 65"/>
                <a:gd name="T90" fmla="*/ 15 w 43"/>
                <a:gd name="T91" fmla="*/ 30 h 65"/>
                <a:gd name="T92" fmla="*/ 12 w 43"/>
                <a:gd name="T93" fmla="*/ 32 h 65"/>
                <a:gd name="T94" fmla="*/ 10 w 43"/>
                <a:gd name="T95" fmla="*/ 35 h 65"/>
                <a:gd name="T96" fmla="*/ 1 w 43"/>
                <a:gd name="T97" fmla="*/ 34 h 65"/>
                <a:gd name="T98" fmla="*/ 7 w 43"/>
                <a:gd name="T9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" h="65">
                  <a:moveTo>
                    <a:pt x="7" y="0"/>
                  </a:moveTo>
                  <a:lnTo>
                    <a:pt x="39" y="0"/>
                  </a:lnTo>
                  <a:lnTo>
                    <a:pt x="39" y="9"/>
                  </a:lnTo>
                  <a:lnTo>
                    <a:pt x="15" y="9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20" y="22"/>
                  </a:lnTo>
                  <a:lnTo>
                    <a:pt x="24" y="21"/>
                  </a:lnTo>
                  <a:lnTo>
                    <a:pt x="29" y="22"/>
                  </a:lnTo>
                  <a:lnTo>
                    <a:pt x="34" y="24"/>
                  </a:lnTo>
                  <a:lnTo>
                    <a:pt x="38" y="27"/>
                  </a:lnTo>
                  <a:lnTo>
                    <a:pt x="41" y="31"/>
                  </a:lnTo>
                  <a:lnTo>
                    <a:pt x="43" y="37"/>
                  </a:lnTo>
                  <a:lnTo>
                    <a:pt x="43" y="43"/>
                  </a:lnTo>
                  <a:lnTo>
                    <a:pt x="43" y="49"/>
                  </a:lnTo>
                  <a:lnTo>
                    <a:pt x="41" y="54"/>
                  </a:lnTo>
                  <a:lnTo>
                    <a:pt x="38" y="58"/>
                  </a:lnTo>
                  <a:lnTo>
                    <a:pt x="31" y="64"/>
                  </a:lnTo>
                  <a:lnTo>
                    <a:pt x="26" y="65"/>
                  </a:lnTo>
                  <a:lnTo>
                    <a:pt x="15" y="65"/>
                  </a:lnTo>
                  <a:lnTo>
                    <a:pt x="11" y="64"/>
                  </a:lnTo>
                  <a:lnTo>
                    <a:pt x="6" y="61"/>
                  </a:lnTo>
                  <a:lnTo>
                    <a:pt x="3" y="58"/>
                  </a:lnTo>
                  <a:lnTo>
                    <a:pt x="1" y="53"/>
                  </a:lnTo>
                  <a:lnTo>
                    <a:pt x="0" y="48"/>
                  </a:lnTo>
                  <a:lnTo>
                    <a:pt x="9" y="48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3" y="56"/>
                  </a:lnTo>
                  <a:lnTo>
                    <a:pt x="15" y="58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9" y="57"/>
                  </a:lnTo>
                  <a:lnTo>
                    <a:pt x="31" y="55"/>
                  </a:lnTo>
                  <a:lnTo>
                    <a:pt x="33" y="52"/>
                  </a:lnTo>
                  <a:lnTo>
                    <a:pt x="34" y="48"/>
                  </a:lnTo>
                  <a:lnTo>
                    <a:pt x="35" y="44"/>
                  </a:lnTo>
                  <a:lnTo>
                    <a:pt x="34" y="40"/>
                  </a:lnTo>
                  <a:lnTo>
                    <a:pt x="33" y="36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6" y="29"/>
                  </a:lnTo>
                  <a:lnTo>
                    <a:pt x="21" y="29"/>
                  </a:lnTo>
                  <a:lnTo>
                    <a:pt x="18" y="29"/>
                  </a:lnTo>
                  <a:lnTo>
                    <a:pt x="15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1" y="3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4" name="Freeform 134"/>
            <p:cNvSpPr>
              <a:spLocks noEditPoints="1"/>
            </p:cNvSpPr>
            <p:nvPr/>
          </p:nvSpPr>
          <p:spPr bwMode="auto">
            <a:xfrm>
              <a:off x="1473201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5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5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5" name="Freeform 135"/>
            <p:cNvSpPr>
              <a:spLocks noEditPoints="1"/>
            </p:cNvSpPr>
            <p:nvPr/>
          </p:nvSpPr>
          <p:spPr bwMode="auto">
            <a:xfrm>
              <a:off x="1554163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4 w 43"/>
                <a:gd name="T23" fmla="*/ 59 h 66"/>
                <a:gd name="T24" fmla="*/ 27 w 43"/>
                <a:gd name="T25" fmla="*/ 58 h 66"/>
                <a:gd name="T26" fmla="*/ 30 w 43"/>
                <a:gd name="T27" fmla="*/ 55 h 66"/>
                <a:gd name="T28" fmla="*/ 32 w 43"/>
                <a:gd name="T29" fmla="*/ 47 h 66"/>
                <a:gd name="T30" fmla="*/ 33 w 43"/>
                <a:gd name="T31" fmla="*/ 33 h 66"/>
                <a:gd name="T32" fmla="*/ 32 w 43"/>
                <a:gd name="T33" fmla="*/ 21 h 66"/>
                <a:gd name="T34" fmla="*/ 30 w 43"/>
                <a:gd name="T35" fmla="*/ 13 h 66"/>
                <a:gd name="T36" fmla="*/ 27 w 43"/>
                <a:gd name="T37" fmla="*/ 10 h 66"/>
                <a:gd name="T38" fmla="*/ 24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0 w 43"/>
                <a:gd name="T47" fmla="*/ 3 h 66"/>
                <a:gd name="T48" fmla="*/ 34 w 43"/>
                <a:gd name="T49" fmla="*/ 5 h 66"/>
                <a:gd name="T50" fmla="*/ 37 w 43"/>
                <a:gd name="T51" fmla="*/ 9 h 66"/>
                <a:gd name="T52" fmla="*/ 39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39 w 43"/>
                <a:gd name="T65" fmla="*/ 53 h 66"/>
                <a:gd name="T66" fmla="*/ 38 w 43"/>
                <a:gd name="T67" fmla="*/ 57 h 66"/>
                <a:gd name="T68" fmla="*/ 35 w 43"/>
                <a:gd name="T69" fmla="*/ 61 h 66"/>
                <a:gd name="T70" fmla="*/ 32 w 43"/>
                <a:gd name="T71" fmla="*/ 64 h 66"/>
                <a:gd name="T72" fmla="*/ 29 w 43"/>
                <a:gd name="T73" fmla="*/ 66 h 66"/>
                <a:gd name="T74" fmla="*/ 27 w 43"/>
                <a:gd name="T75" fmla="*/ 66 h 66"/>
                <a:gd name="T76" fmla="*/ 14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2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4" y="59"/>
                  </a:lnTo>
                  <a:lnTo>
                    <a:pt x="27" y="58"/>
                  </a:lnTo>
                  <a:lnTo>
                    <a:pt x="30" y="55"/>
                  </a:lnTo>
                  <a:lnTo>
                    <a:pt x="32" y="47"/>
                  </a:lnTo>
                  <a:lnTo>
                    <a:pt x="33" y="33"/>
                  </a:lnTo>
                  <a:lnTo>
                    <a:pt x="32" y="21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7" y="9"/>
                  </a:lnTo>
                  <a:lnTo>
                    <a:pt x="39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39" y="53"/>
                  </a:lnTo>
                  <a:lnTo>
                    <a:pt x="38" y="57"/>
                  </a:lnTo>
                  <a:lnTo>
                    <a:pt x="35" y="61"/>
                  </a:lnTo>
                  <a:lnTo>
                    <a:pt x="32" y="64"/>
                  </a:lnTo>
                  <a:lnTo>
                    <a:pt x="29" y="66"/>
                  </a:lnTo>
                  <a:lnTo>
                    <a:pt x="27" y="66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6" name="Freeform 136"/>
            <p:cNvSpPr>
              <a:spLocks/>
            </p:cNvSpPr>
            <p:nvPr/>
          </p:nvSpPr>
          <p:spPr bwMode="auto">
            <a:xfrm>
              <a:off x="4754563" y="2373313"/>
              <a:ext cx="198438" cy="141288"/>
            </a:xfrm>
            <a:custGeom>
              <a:avLst/>
              <a:gdLst>
                <a:gd name="T0" fmla="*/ 0 w 125"/>
                <a:gd name="T1" fmla="*/ 0 h 89"/>
                <a:gd name="T2" fmla="*/ 2 w 125"/>
                <a:gd name="T3" fmla="*/ 0 h 89"/>
                <a:gd name="T4" fmla="*/ 125 w 125"/>
                <a:gd name="T5" fmla="*/ 86 h 89"/>
                <a:gd name="T6" fmla="*/ 125 w 125"/>
                <a:gd name="T7" fmla="*/ 89 h 89"/>
                <a:gd name="T8" fmla="*/ 123 w 125"/>
                <a:gd name="T9" fmla="*/ 89 h 89"/>
                <a:gd name="T10" fmla="*/ 0 w 125"/>
                <a:gd name="T11" fmla="*/ 2 h 89"/>
                <a:gd name="T12" fmla="*/ 0 w 125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89">
                  <a:moveTo>
                    <a:pt x="0" y="0"/>
                  </a:moveTo>
                  <a:lnTo>
                    <a:pt x="2" y="0"/>
                  </a:lnTo>
                  <a:lnTo>
                    <a:pt x="125" y="86"/>
                  </a:lnTo>
                  <a:lnTo>
                    <a:pt x="125" y="89"/>
                  </a:lnTo>
                  <a:lnTo>
                    <a:pt x="123" y="8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7" name="Line 137"/>
            <p:cNvSpPr>
              <a:spLocks noChangeShapeType="1"/>
            </p:cNvSpPr>
            <p:nvPr/>
          </p:nvSpPr>
          <p:spPr bwMode="auto">
            <a:xfrm flipV="1">
              <a:off x="16589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8" name="Line 138"/>
            <p:cNvSpPr>
              <a:spLocks noChangeShapeType="1"/>
            </p:cNvSpPr>
            <p:nvPr/>
          </p:nvSpPr>
          <p:spPr bwMode="auto">
            <a:xfrm flipV="1">
              <a:off x="185420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9" name="Freeform 139"/>
            <p:cNvSpPr>
              <a:spLocks/>
            </p:cNvSpPr>
            <p:nvPr/>
          </p:nvSpPr>
          <p:spPr bwMode="auto">
            <a:xfrm>
              <a:off x="4949826" y="2509838"/>
              <a:ext cx="277813" cy="201613"/>
            </a:xfrm>
            <a:custGeom>
              <a:avLst/>
              <a:gdLst>
                <a:gd name="T0" fmla="*/ 0 w 175"/>
                <a:gd name="T1" fmla="*/ 0 h 127"/>
                <a:gd name="T2" fmla="*/ 2 w 175"/>
                <a:gd name="T3" fmla="*/ 0 h 127"/>
                <a:gd name="T4" fmla="*/ 175 w 175"/>
                <a:gd name="T5" fmla="*/ 126 h 127"/>
                <a:gd name="T6" fmla="*/ 175 w 175"/>
                <a:gd name="T7" fmla="*/ 127 h 127"/>
                <a:gd name="T8" fmla="*/ 172 w 175"/>
                <a:gd name="T9" fmla="*/ 127 h 127"/>
                <a:gd name="T10" fmla="*/ 0 w 175"/>
                <a:gd name="T11" fmla="*/ 3 h 127"/>
                <a:gd name="T12" fmla="*/ 0 w 175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127">
                  <a:moveTo>
                    <a:pt x="0" y="0"/>
                  </a:moveTo>
                  <a:lnTo>
                    <a:pt x="2" y="0"/>
                  </a:lnTo>
                  <a:lnTo>
                    <a:pt x="175" y="126"/>
                  </a:lnTo>
                  <a:lnTo>
                    <a:pt x="175" y="127"/>
                  </a:lnTo>
                  <a:lnTo>
                    <a:pt x="172" y="12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0" name="Line 140"/>
            <p:cNvSpPr>
              <a:spLocks noChangeShapeType="1"/>
            </p:cNvSpPr>
            <p:nvPr/>
          </p:nvSpPr>
          <p:spPr bwMode="auto">
            <a:xfrm flipV="1">
              <a:off x="2128838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1" name="Freeform 141"/>
            <p:cNvSpPr>
              <a:spLocks/>
            </p:cNvSpPr>
            <p:nvPr/>
          </p:nvSpPr>
          <p:spPr bwMode="auto">
            <a:xfrm>
              <a:off x="5222876" y="2709863"/>
              <a:ext cx="196850" cy="144463"/>
            </a:xfrm>
            <a:custGeom>
              <a:avLst/>
              <a:gdLst>
                <a:gd name="T0" fmla="*/ 0 w 124"/>
                <a:gd name="T1" fmla="*/ 0 h 91"/>
                <a:gd name="T2" fmla="*/ 3 w 124"/>
                <a:gd name="T3" fmla="*/ 0 h 91"/>
                <a:gd name="T4" fmla="*/ 124 w 124"/>
                <a:gd name="T5" fmla="*/ 88 h 91"/>
                <a:gd name="T6" fmla="*/ 124 w 124"/>
                <a:gd name="T7" fmla="*/ 91 h 91"/>
                <a:gd name="T8" fmla="*/ 122 w 124"/>
                <a:gd name="T9" fmla="*/ 91 h 91"/>
                <a:gd name="T10" fmla="*/ 0 w 124"/>
                <a:gd name="T11" fmla="*/ 1 h 91"/>
                <a:gd name="T12" fmla="*/ 0 w 124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91">
                  <a:moveTo>
                    <a:pt x="0" y="0"/>
                  </a:moveTo>
                  <a:lnTo>
                    <a:pt x="3" y="0"/>
                  </a:lnTo>
                  <a:lnTo>
                    <a:pt x="124" y="88"/>
                  </a:lnTo>
                  <a:lnTo>
                    <a:pt x="124" y="91"/>
                  </a:lnTo>
                  <a:lnTo>
                    <a:pt x="122" y="9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2" name="Freeform 142"/>
            <p:cNvSpPr>
              <a:spLocks/>
            </p:cNvSpPr>
            <p:nvPr/>
          </p:nvSpPr>
          <p:spPr bwMode="auto">
            <a:xfrm>
              <a:off x="2011363" y="4918075"/>
              <a:ext cx="68263" cy="104775"/>
            </a:xfrm>
            <a:custGeom>
              <a:avLst/>
              <a:gdLst>
                <a:gd name="T0" fmla="*/ 22 w 43"/>
                <a:gd name="T1" fmla="*/ 0 h 66"/>
                <a:gd name="T2" fmla="*/ 28 w 43"/>
                <a:gd name="T3" fmla="*/ 1 h 66"/>
                <a:gd name="T4" fmla="*/ 33 w 43"/>
                <a:gd name="T5" fmla="*/ 3 h 66"/>
                <a:gd name="T6" fmla="*/ 37 w 43"/>
                <a:gd name="T7" fmla="*/ 6 h 66"/>
                <a:gd name="T8" fmla="*/ 40 w 43"/>
                <a:gd name="T9" fmla="*/ 9 h 66"/>
                <a:gd name="T10" fmla="*/ 42 w 43"/>
                <a:gd name="T11" fmla="*/ 14 h 66"/>
                <a:gd name="T12" fmla="*/ 42 w 43"/>
                <a:gd name="T13" fmla="*/ 18 h 66"/>
                <a:gd name="T14" fmla="*/ 42 w 43"/>
                <a:gd name="T15" fmla="*/ 22 h 66"/>
                <a:gd name="T16" fmla="*/ 41 w 43"/>
                <a:gd name="T17" fmla="*/ 26 h 66"/>
                <a:gd name="T18" fmla="*/ 39 w 43"/>
                <a:gd name="T19" fmla="*/ 30 h 66"/>
                <a:gd name="T20" fmla="*/ 36 w 43"/>
                <a:gd name="T21" fmla="*/ 35 h 66"/>
                <a:gd name="T22" fmla="*/ 33 w 43"/>
                <a:gd name="T23" fmla="*/ 38 h 66"/>
                <a:gd name="T24" fmla="*/ 29 w 43"/>
                <a:gd name="T25" fmla="*/ 42 h 66"/>
                <a:gd name="T26" fmla="*/ 24 w 43"/>
                <a:gd name="T27" fmla="*/ 46 h 66"/>
                <a:gd name="T28" fmla="*/ 19 w 43"/>
                <a:gd name="T29" fmla="*/ 49 h 66"/>
                <a:gd name="T30" fmla="*/ 16 w 43"/>
                <a:gd name="T31" fmla="*/ 52 h 66"/>
                <a:gd name="T32" fmla="*/ 14 w 43"/>
                <a:gd name="T33" fmla="*/ 54 h 66"/>
                <a:gd name="T34" fmla="*/ 11 w 43"/>
                <a:gd name="T35" fmla="*/ 58 h 66"/>
                <a:gd name="T36" fmla="*/ 43 w 43"/>
                <a:gd name="T37" fmla="*/ 58 h 66"/>
                <a:gd name="T38" fmla="*/ 43 w 43"/>
                <a:gd name="T39" fmla="*/ 66 h 66"/>
                <a:gd name="T40" fmla="*/ 0 w 43"/>
                <a:gd name="T41" fmla="*/ 66 h 66"/>
                <a:gd name="T42" fmla="*/ 0 w 43"/>
                <a:gd name="T43" fmla="*/ 63 h 66"/>
                <a:gd name="T44" fmla="*/ 1 w 43"/>
                <a:gd name="T45" fmla="*/ 61 h 66"/>
                <a:gd name="T46" fmla="*/ 3 w 43"/>
                <a:gd name="T47" fmla="*/ 56 h 66"/>
                <a:gd name="T48" fmla="*/ 5 w 43"/>
                <a:gd name="T49" fmla="*/ 52 h 66"/>
                <a:gd name="T50" fmla="*/ 8 w 43"/>
                <a:gd name="T51" fmla="*/ 49 h 66"/>
                <a:gd name="T52" fmla="*/ 11 w 43"/>
                <a:gd name="T53" fmla="*/ 45 h 66"/>
                <a:gd name="T54" fmla="*/ 15 w 43"/>
                <a:gd name="T55" fmla="*/ 42 h 66"/>
                <a:gd name="T56" fmla="*/ 21 w 43"/>
                <a:gd name="T57" fmla="*/ 38 h 66"/>
                <a:gd name="T58" fmla="*/ 25 w 43"/>
                <a:gd name="T59" fmla="*/ 33 h 66"/>
                <a:gd name="T60" fmla="*/ 28 w 43"/>
                <a:gd name="T61" fmla="*/ 30 h 66"/>
                <a:gd name="T62" fmla="*/ 30 w 43"/>
                <a:gd name="T63" fmla="*/ 28 h 66"/>
                <a:gd name="T64" fmla="*/ 33 w 43"/>
                <a:gd name="T65" fmla="*/ 23 h 66"/>
                <a:gd name="T66" fmla="*/ 34 w 43"/>
                <a:gd name="T67" fmla="*/ 18 h 66"/>
                <a:gd name="T68" fmla="*/ 33 w 43"/>
                <a:gd name="T69" fmla="*/ 16 h 66"/>
                <a:gd name="T70" fmla="*/ 32 w 43"/>
                <a:gd name="T71" fmla="*/ 13 h 66"/>
                <a:gd name="T72" fmla="*/ 30 w 43"/>
                <a:gd name="T73" fmla="*/ 11 h 66"/>
                <a:gd name="T74" fmla="*/ 28 w 43"/>
                <a:gd name="T75" fmla="*/ 9 h 66"/>
                <a:gd name="T76" fmla="*/ 25 w 43"/>
                <a:gd name="T77" fmla="*/ 8 h 66"/>
                <a:gd name="T78" fmla="*/ 22 w 43"/>
                <a:gd name="T79" fmla="*/ 8 h 66"/>
                <a:gd name="T80" fmla="*/ 18 w 43"/>
                <a:gd name="T81" fmla="*/ 8 h 66"/>
                <a:gd name="T82" fmla="*/ 15 w 43"/>
                <a:gd name="T83" fmla="*/ 9 h 66"/>
                <a:gd name="T84" fmla="*/ 12 w 43"/>
                <a:gd name="T85" fmla="*/ 11 h 66"/>
                <a:gd name="T86" fmla="*/ 11 w 43"/>
                <a:gd name="T87" fmla="*/ 13 h 66"/>
                <a:gd name="T88" fmla="*/ 10 w 43"/>
                <a:gd name="T89" fmla="*/ 16 h 66"/>
                <a:gd name="T90" fmla="*/ 9 w 43"/>
                <a:gd name="T91" fmla="*/ 19 h 66"/>
                <a:gd name="T92" fmla="*/ 1 w 43"/>
                <a:gd name="T93" fmla="*/ 18 h 66"/>
                <a:gd name="T94" fmla="*/ 2 w 43"/>
                <a:gd name="T95" fmla="*/ 13 h 66"/>
                <a:gd name="T96" fmla="*/ 4 w 43"/>
                <a:gd name="T97" fmla="*/ 9 h 66"/>
                <a:gd name="T98" fmla="*/ 7 w 43"/>
                <a:gd name="T99" fmla="*/ 5 h 66"/>
                <a:gd name="T100" fmla="*/ 11 w 43"/>
                <a:gd name="T101" fmla="*/ 3 h 66"/>
                <a:gd name="T102" fmla="*/ 16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2" y="14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1" y="26"/>
                  </a:lnTo>
                  <a:lnTo>
                    <a:pt x="39" y="30"/>
                  </a:lnTo>
                  <a:lnTo>
                    <a:pt x="36" y="35"/>
                  </a:lnTo>
                  <a:lnTo>
                    <a:pt x="33" y="38"/>
                  </a:lnTo>
                  <a:lnTo>
                    <a:pt x="29" y="42"/>
                  </a:lnTo>
                  <a:lnTo>
                    <a:pt x="24" y="46"/>
                  </a:lnTo>
                  <a:lnTo>
                    <a:pt x="19" y="49"/>
                  </a:lnTo>
                  <a:lnTo>
                    <a:pt x="16" y="52"/>
                  </a:lnTo>
                  <a:lnTo>
                    <a:pt x="14" y="54"/>
                  </a:lnTo>
                  <a:lnTo>
                    <a:pt x="11" y="58"/>
                  </a:lnTo>
                  <a:lnTo>
                    <a:pt x="43" y="58"/>
                  </a:lnTo>
                  <a:lnTo>
                    <a:pt x="43" y="66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5" y="52"/>
                  </a:lnTo>
                  <a:lnTo>
                    <a:pt x="8" y="49"/>
                  </a:lnTo>
                  <a:lnTo>
                    <a:pt x="11" y="45"/>
                  </a:lnTo>
                  <a:lnTo>
                    <a:pt x="15" y="42"/>
                  </a:lnTo>
                  <a:lnTo>
                    <a:pt x="21" y="38"/>
                  </a:lnTo>
                  <a:lnTo>
                    <a:pt x="25" y="33"/>
                  </a:lnTo>
                  <a:lnTo>
                    <a:pt x="28" y="30"/>
                  </a:lnTo>
                  <a:lnTo>
                    <a:pt x="30" y="28"/>
                  </a:lnTo>
                  <a:lnTo>
                    <a:pt x="33" y="23"/>
                  </a:lnTo>
                  <a:lnTo>
                    <a:pt x="34" y="18"/>
                  </a:lnTo>
                  <a:lnTo>
                    <a:pt x="33" y="16"/>
                  </a:lnTo>
                  <a:lnTo>
                    <a:pt x="32" y="13"/>
                  </a:lnTo>
                  <a:lnTo>
                    <a:pt x="30" y="11"/>
                  </a:lnTo>
                  <a:lnTo>
                    <a:pt x="28" y="9"/>
                  </a:lnTo>
                  <a:lnTo>
                    <a:pt x="25" y="8"/>
                  </a:lnTo>
                  <a:lnTo>
                    <a:pt x="22" y="8"/>
                  </a:lnTo>
                  <a:lnTo>
                    <a:pt x="18" y="8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11" y="13"/>
                  </a:lnTo>
                  <a:lnTo>
                    <a:pt x="10" y="16"/>
                  </a:lnTo>
                  <a:lnTo>
                    <a:pt x="9" y="19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5"/>
                  </a:lnTo>
                  <a:lnTo>
                    <a:pt x="11" y="3"/>
                  </a:lnTo>
                  <a:lnTo>
                    <a:pt x="16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3" name="Freeform 143"/>
            <p:cNvSpPr>
              <a:spLocks noEditPoints="1"/>
            </p:cNvSpPr>
            <p:nvPr/>
          </p:nvSpPr>
          <p:spPr bwMode="auto">
            <a:xfrm>
              <a:off x="2093913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4 w 43"/>
                <a:gd name="T23" fmla="*/ 59 h 66"/>
                <a:gd name="T24" fmla="*/ 27 w 43"/>
                <a:gd name="T25" fmla="*/ 58 h 66"/>
                <a:gd name="T26" fmla="*/ 30 w 43"/>
                <a:gd name="T27" fmla="*/ 55 h 66"/>
                <a:gd name="T28" fmla="*/ 32 w 43"/>
                <a:gd name="T29" fmla="*/ 47 h 66"/>
                <a:gd name="T30" fmla="*/ 33 w 43"/>
                <a:gd name="T31" fmla="*/ 33 h 66"/>
                <a:gd name="T32" fmla="*/ 32 w 43"/>
                <a:gd name="T33" fmla="*/ 21 h 66"/>
                <a:gd name="T34" fmla="*/ 30 w 43"/>
                <a:gd name="T35" fmla="*/ 13 h 66"/>
                <a:gd name="T36" fmla="*/ 27 w 43"/>
                <a:gd name="T37" fmla="*/ 10 h 66"/>
                <a:gd name="T38" fmla="*/ 24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0 w 43"/>
                <a:gd name="T47" fmla="*/ 3 h 66"/>
                <a:gd name="T48" fmla="*/ 34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2 w 43"/>
                <a:gd name="T71" fmla="*/ 64 h 66"/>
                <a:gd name="T72" fmla="*/ 29 w 43"/>
                <a:gd name="T73" fmla="*/ 66 h 66"/>
                <a:gd name="T74" fmla="*/ 27 w 43"/>
                <a:gd name="T75" fmla="*/ 66 h 66"/>
                <a:gd name="T76" fmla="*/ 14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2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4" y="59"/>
                  </a:lnTo>
                  <a:lnTo>
                    <a:pt x="27" y="58"/>
                  </a:lnTo>
                  <a:lnTo>
                    <a:pt x="30" y="55"/>
                  </a:lnTo>
                  <a:lnTo>
                    <a:pt x="32" y="47"/>
                  </a:lnTo>
                  <a:lnTo>
                    <a:pt x="33" y="33"/>
                  </a:lnTo>
                  <a:lnTo>
                    <a:pt x="32" y="21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2" y="64"/>
                  </a:lnTo>
                  <a:lnTo>
                    <a:pt x="29" y="66"/>
                  </a:lnTo>
                  <a:lnTo>
                    <a:pt x="27" y="66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4" name="Freeform 144"/>
            <p:cNvSpPr>
              <a:spLocks noEditPoints="1"/>
            </p:cNvSpPr>
            <p:nvPr/>
          </p:nvSpPr>
          <p:spPr bwMode="auto">
            <a:xfrm>
              <a:off x="2173288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3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3 w 43"/>
                <a:gd name="T29" fmla="*/ 47 h 66"/>
                <a:gd name="T30" fmla="*/ 34 w 43"/>
                <a:gd name="T31" fmla="*/ 33 h 66"/>
                <a:gd name="T32" fmla="*/ 33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2 w 43"/>
                <a:gd name="T43" fmla="*/ 0 h 66"/>
                <a:gd name="T44" fmla="*/ 26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7 w 43"/>
                <a:gd name="T51" fmla="*/ 9 h 66"/>
                <a:gd name="T52" fmla="*/ 40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0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3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10 w 43"/>
                <a:gd name="T81" fmla="*/ 64 h 66"/>
                <a:gd name="T82" fmla="*/ 7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3 w 43"/>
                <a:gd name="T93" fmla="*/ 15 h 66"/>
                <a:gd name="T94" fmla="*/ 5 w 43"/>
                <a:gd name="T95" fmla="*/ 10 h 66"/>
                <a:gd name="T96" fmla="*/ 7 w 43"/>
                <a:gd name="T97" fmla="*/ 7 h 66"/>
                <a:gd name="T98" fmla="*/ 10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2" y="0"/>
                  </a:moveTo>
                  <a:lnTo>
                    <a:pt x="26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7" y="9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0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3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10" y="64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5" name="Freeform 145"/>
            <p:cNvSpPr>
              <a:spLocks/>
            </p:cNvSpPr>
            <p:nvPr/>
          </p:nvSpPr>
          <p:spPr bwMode="auto">
            <a:xfrm>
              <a:off x="5416551" y="2849563"/>
              <a:ext cx="158750" cy="112713"/>
            </a:xfrm>
            <a:custGeom>
              <a:avLst/>
              <a:gdLst>
                <a:gd name="T0" fmla="*/ 0 w 100"/>
                <a:gd name="T1" fmla="*/ 0 h 71"/>
                <a:gd name="T2" fmla="*/ 2 w 100"/>
                <a:gd name="T3" fmla="*/ 0 h 71"/>
                <a:gd name="T4" fmla="*/ 100 w 100"/>
                <a:gd name="T5" fmla="*/ 70 h 71"/>
                <a:gd name="T6" fmla="*/ 100 w 100"/>
                <a:gd name="T7" fmla="*/ 71 h 71"/>
                <a:gd name="T8" fmla="*/ 97 w 100"/>
                <a:gd name="T9" fmla="*/ 71 h 71"/>
                <a:gd name="T10" fmla="*/ 0 w 100"/>
                <a:gd name="T11" fmla="*/ 3 h 71"/>
                <a:gd name="T12" fmla="*/ 0 w 100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71">
                  <a:moveTo>
                    <a:pt x="0" y="0"/>
                  </a:moveTo>
                  <a:lnTo>
                    <a:pt x="2" y="0"/>
                  </a:lnTo>
                  <a:lnTo>
                    <a:pt x="100" y="70"/>
                  </a:lnTo>
                  <a:lnTo>
                    <a:pt x="100" y="71"/>
                  </a:lnTo>
                  <a:lnTo>
                    <a:pt x="97" y="7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6" name="Line 146"/>
            <p:cNvSpPr>
              <a:spLocks noChangeShapeType="1"/>
            </p:cNvSpPr>
            <p:nvPr/>
          </p:nvSpPr>
          <p:spPr bwMode="auto">
            <a:xfrm flipV="1">
              <a:off x="216376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7" name="Line 147"/>
            <p:cNvSpPr>
              <a:spLocks noChangeShapeType="1"/>
            </p:cNvSpPr>
            <p:nvPr/>
          </p:nvSpPr>
          <p:spPr bwMode="auto">
            <a:xfrm>
              <a:off x="1044576" y="2960688"/>
              <a:ext cx="0" cy="730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8" name="Line 148"/>
            <p:cNvSpPr>
              <a:spLocks noChangeShapeType="1"/>
            </p:cNvSpPr>
            <p:nvPr/>
          </p:nvSpPr>
          <p:spPr bwMode="auto">
            <a:xfrm flipV="1">
              <a:off x="22002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9" name="Line 149"/>
            <p:cNvSpPr>
              <a:spLocks noChangeShapeType="1"/>
            </p:cNvSpPr>
            <p:nvPr/>
          </p:nvSpPr>
          <p:spPr bwMode="auto">
            <a:xfrm flipV="1">
              <a:off x="223996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0" name="Line 150"/>
            <p:cNvSpPr>
              <a:spLocks noChangeShapeType="1"/>
            </p:cNvSpPr>
            <p:nvPr/>
          </p:nvSpPr>
          <p:spPr bwMode="auto">
            <a:xfrm>
              <a:off x="1028701" y="2960688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1" name="Line 151"/>
            <p:cNvSpPr>
              <a:spLocks noChangeShapeType="1"/>
            </p:cNvSpPr>
            <p:nvPr/>
          </p:nvSpPr>
          <p:spPr bwMode="auto">
            <a:xfrm flipV="1">
              <a:off x="22812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2" name="Line 152"/>
            <p:cNvSpPr>
              <a:spLocks noChangeShapeType="1"/>
            </p:cNvSpPr>
            <p:nvPr/>
          </p:nvSpPr>
          <p:spPr bwMode="auto">
            <a:xfrm>
              <a:off x="1044576" y="3030538"/>
              <a:ext cx="0" cy="1047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3" name="Line 153"/>
            <p:cNvSpPr>
              <a:spLocks noChangeShapeType="1"/>
            </p:cNvSpPr>
            <p:nvPr/>
          </p:nvSpPr>
          <p:spPr bwMode="auto">
            <a:xfrm flipV="1">
              <a:off x="232410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4" name="Line 154"/>
            <p:cNvSpPr>
              <a:spLocks noChangeShapeType="1"/>
            </p:cNvSpPr>
            <p:nvPr/>
          </p:nvSpPr>
          <p:spPr bwMode="auto">
            <a:xfrm flipV="1">
              <a:off x="23717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5" name="Line 155"/>
            <p:cNvSpPr>
              <a:spLocks noChangeShapeType="1"/>
            </p:cNvSpPr>
            <p:nvPr/>
          </p:nvSpPr>
          <p:spPr bwMode="auto">
            <a:xfrm>
              <a:off x="1028701" y="3133725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6" name="Line 156"/>
            <p:cNvSpPr>
              <a:spLocks noChangeShapeType="1"/>
            </p:cNvSpPr>
            <p:nvPr/>
          </p:nvSpPr>
          <p:spPr bwMode="auto">
            <a:xfrm flipV="1">
              <a:off x="24209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7" name="Line 157"/>
            <p:cNvSpPr>
              <a:spLocks noChangeShapeType="1"/>
            </p:cNvSpPr>
            <p:nvPr/>
          </p:nvSpPr>
          <p:spPr bwMode="auto">
            <a:xfrm>
              <a:off x="1427163" y="3073400"/>
              <a:ext cx="0" cy="5873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8" name="Line 158"/>
            <p:cNvSpPr>
              <a:spLocks noChangeShapeType="1"/>
            </p:cNvSpPr>
            <p:nvPr/>
          </p:nvSpPr>
          <p:spPr bwMode="auto">
            <a:xfrm flipV="1">
              <a:off x="247491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9" name="Line 159"/>
            <p:cNvSpPr>
              <a:spLocks noChangeShapeType="1"/>
            </p:cNvSpPr>
            <p:nvPr/>
          </p:nvSpPr>
          <p:spPr bwMode="auto">
            <a:xfrm flipV="1">
              <a:off x="25336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0" name="Line 160"/>
            <p:cNvSpPr>
              <a:spLocks noChangeShapeType="1"/>
            </p:cNvSpPr>
            <p:nvPr/>
          </p:nvSpPr>
          <p:spPr bwMode="auto">
            <a:xfrm>
              <a:off x="1409701" y="3074988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1" name="Line 161"/>
            <p:cNvSpPr>
              <a:spLocks noChangeShapeType="1"/>
            </p:cNvSpPr>
            <p:nvPr/>
          </p:nvSpPr>
          <p:spPr bwMode="auto">
            <a:xfrm flipV="1">
              <a:off x="2598738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2" name="Line 162"/>
            <p:cNvSpPr>
              <a:spLocks noChangeShapeType="1"/>
            </p:cNvSpPr>
            <p:nvPr/>
          </p:nvSpPr>
          <p:spPr bwMode="auto">
            <a:xfrm>
              <a:off x="1427163" y="3130550"/>
              <a:ext cx="0" cy="730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3" name="Freeform 163"/>
            <p:cNvSpPr>
              <a:spLocks/>
            </p:cNvSpPr>
            <p:nvPr/>
          </p:nvSpPr>
          <p:spPr bwMode="auto">
            <a:xfrm>
              <a:off x="2493963" y="4918075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5 h 66"/>
                <a:gd name="T10" fmla="*/ 11 w 23"/>
                <a:gd name="T11" fmla="*/ 18 h 66"/>
                <a:gd name="T12" fmla="*/ 7 w 23"/>
                <a:gd name="T13" fmla="*/ 20 h 66"/>
                <a:gd name="T14" fmla="*/ 3 w 23"/>
                <a:gd name="T15" fmla="*/ 23 h 66"/>
                <a:gd name="T16" fmla="*/ 0 w 23"/>
                <a:gd name="T17" fmla="*/ 24 h 66"/>
                <a:gd name="T18" fmla="*/ 0 w 23"/>
                <a:gd name="T19" fmla="*/ 17 h 66"/>
                <a:gd name="T20" fmla="*/ 6 w 23"/>
                <a:gd name="T21" fmla="*/ 13 h 66"/>
                <a:gd name="T22" fmla="*/ 11 w 23"/>
                <a:gd name="T23" fmla="*/ 9 h 66"/>
                <a:gd name="T24" fmla="*/ 15 w 23"/>
                <a:gd name="T25" fmla="*/ 5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5"/>
                  </a:lnTo>
                  <a:lnTo>
                    <a:pt x="11" y="18"/>
                  </a:lnTo>
                  <a:lnTo>
                    <a:pt x="7" y="20"/>
                  </a:lnTo>
                  <a:lnTo>
                    <a:pt x="3" y="23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4" name="Freeform 164"/>
            <p:cNvSpPr>
              <a:spLocks noEditPoints="1"/>
            </p:cNvSpPr>
            <p:nvPr/>
          </p:nvSpPr>
          <p:spPr bwMode="auto">
            <a:xfrm>
              <a:off x="2563813" y="4918075"/>
              <a:ext cx="68263" cy="104775"/>
            </a:xfrm>
            <a:custGeom>
              <a:avLst/>
              <a:gdLst>
                <a:gd name="T0" fmla="*/ 22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3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3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2 w 43"/>
                <a:gd name="T41" fmla="*/ 8 h 66"/>
                <a:gd name="T42" fmla="*/ 22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6 w 43"/>
                <a:gd name="T77" fmla="*/ 66 h 66"/>
                <a:gd name="T78" fmla="*/ 13 w 43"/>
                <a:gd name="T79" fmla="*/ 66 h 66"/>
                <a:gd name="T80" fmla="*/ 10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10 w 43"/>
                <a:gd name="T99" fmla="*/ 4 h 66"/>
                <a:gd name="T100" fmla="*/ 14 w 43"/>
                <a:gd name="T101" fmla="*/ 2 h 66"/>
                <a:gd name="T102" fmla="*/ 17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3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6" y="66"/>
                  </a:lnTo>
                  <a:lnTo>
                    <a:pt x="13" y="66"/>
                  </a:lnTo>
                  <a:lnTo>
                    <a:pt x="10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7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5" name="Freeform 165"/>
            <p:cNvSpPr>
              <a:spLocks noEditPoints="1"/>
            </p:cNvSpPr>
            <p:nvPr/>
          </p:nvSpPr>
          <p:spPr bwMode="auto">
            <a:xfrm>
              <a:off x="2644776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3 w 43"/>
                <a:gd name="T29" fmla="*/ 47 h 66"/>
                <a:gd name="T30" fmla="*/ 34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4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2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6" name="Line 166"/>
            <p:cNvSpPr>
              <a:spLocks noChangeShapeType="1"/>
            </p:cNvSpPr>
            <p:nvPr/>
          </p:nvSpPr>
          <p:spPr bwMode="auto">
            <a:xfrm>
              <a:off x="1409701" y="3203575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7" name="Line 167"/>
            <p:cNvSpPr>
              <a:spLocks noChangeShapeType="1"/>
            </p:cNvSpPr>
            <p:nvPr/>
          </p:nvSpPr>
          <p:spPr bwMode="auto">
            <a:xfrm>
              <a:off x="1743076" y="3109913"/>
              <a:ext cx="0" cy="60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8" name="Line 168"/>
            <p:cNvSpPr>
              <a:spLocks noChangeShapeType="1"/>
            </p:cNvSpPr>
            <p:nvPr/>
          </p:nvSpPr>
          <p:spPr bwMode="auto">
            <a:xfrm flipV="1">
              <a:off x="26701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9" name="Line 169"/>
            <p:cNvSpPr>
              <a:spLocks noChangeShapeType="1"/>
            </p:cNvSpPr>
            <p:nvPr/>
          </p:nvSpPr>
          <p:spPr bwMode="auto">
            <a:xfrm flipV="1">
              <a:off x="27495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0" name="Line 170"/>
            <p:cNvSpPr>
              <a:spLocks noChangeShapeType="1"/>
            </p:cNvSpPr>
            <p:nvPr/>
          </p:nvSpPr>
          <p:spPr bwMode="auto">
            <a:xfrm>
              <a:off x="1722438" y="3111500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1" name="Line 171"/>
            <p:cNvSpPr>
              <a:spLocks noChangeShapeType="1"/>
            </p:cNvSpPr>
            <p:nvPr/>
          </p:nvSpPr>
          <p:spPr bwMode="auto">
            <a:xfrm flipV="1">
              <a:off x="28384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2" name="Line 172"/>
            <p:cNvSpPr>
              <a:spLocks noChangeShapeType="1"/>
            </p:cNvSpPr>
            <p:nvPr/>
          </p:nvSpPr>
          <p:spPr bwMode="auto">
            <a:xfrm>
              <a:off x="1743076" y="3168650"/>
              <a:ext cx="0" cy="777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3" name="Line 173"/>
            <p:cNvSpPr>
              <a:spLocks noChangeShapeType="1"/>
            </p:cNvSpPr>
            <p:nvPr/>
          </p:nvSpPr>
          <p:spPr bwMode="auto">
            <a:xfrm flipV="1">
              <a:off x="29416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4" name="Line 174"/>
            <p:cNvSpPr>
              <a:spLocks noChangeShapeType="1"/>
            </p:cNvSpPr>
            <p:nvPr/>
          </p:nvSpPr>
          <p:spPr bwMode="auto">
            <a:xfrm flipV="1">
              <a:off x="3067051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5" name="Line 175"/>
            <p:cNvSpPr>
              <a:spLocks noChangeShapeType="1"/>
            </p:cNvSpPr>
            <p:nvPr/>
          </p:nvSpPr>
          <p:spPr bwMode="auto">
            <a:xfrm>
              <a:off x="1722438" y="3244850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6" name="Line 176"/>
            <p:cNvSpPr>
              <a:spLocks noChangeShapeType="1"/>
            </p:cNvSpPr>
            <p:nvPr/>
          </p:nvSpPr>
          <p:spPr bwMode="auto">
            <a:xfrm>
              <a:off x="4240213" y="2011363"/>
              <a:ext cx="0" cy="619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7" name="Freeform 177"/>
            <p:cNvSpPr>
              <a:spLocks/>
            </p:cNvSpPr>
            <p:nvPr/>
          </p:nvSpPr>
          <p:spPr bwMode="auto">
            <a:xfrm>
              <a:off x="2992438" y="4919663"/>
              <a:ext cx="68263" cy="103188"/>
            </a:xfrm>
            <a:custGeom>
              <a:avLst/>
              <a:gdLst>
                <a:gd name="T0" fmla="*/ 8 w 43"/>
                <a:gd name="T1" fmla="*/ 0 h 65"/>
                <a:gd name="T2" fmla="*/ 39 w 43"/>
                <a:gd name="T3" fmla="*/ 0 h 65"/>
                <a:gd name="T4" fmla="*/ 39 w 43"/>
                <a:gd name="T5" fmla="*/ 9 h 65"/>
                <a:gd name="T6" fmla="*/ 15 w 43"/>
                <a:gd name="T7" fmla="*/ 9 h 65"/>
                <a:gd name="T8" fmla="*/ 12 w 43"/>
                <a:gd name="T9" fmla="*/ 25 h 65"/>
                <a:gd name="T10" fmla="*/ 16 w 43"/>
                <a:gd name="T11" fmla="*/ 23 h 65"/>
                <a:gd name="T12" fmla="*/ 20 w 43"/>
                <a:gd name="T13" fmla="*/ 22 h 65"/>
                <a:gd name="T14" fmla="*/ 24 w 43"/>
                <a:gd name="T15" fmla="*/ 21 h 65"/>
                <a:gd name="T16" fmla="*/ 29 w 43"/>
                <a:gd name="T17" fmla="*/ 22 h 65"/>
                <a:gd name="T18" fmla="*/ 34 w 43"/>
                <a:gd name="T19" fmla="*/ 24 h 65"/>
                <a:gd name="T20" fmla="*/ 38 w 43"/>
                <a:gd name="T21" fmla="*/ 27 h 65"/>
                <a:gd name="T22" fmla="*/ 41 w 43"/>
                <a:gd name="T23" fmla="*/ 31 h 65"/>
                <a:gd name="T24" fmla="*/ 43 w 43"/>
                <a:gd name="T25" fmla="*/ 37 h 65"/>
                <a:gd name="T26" fmla="*/ 43 w 43"/>
                <a:gd name="T27" fmla="*/ 43 h 65"/>
                <a:gd name="T28" fmla="*/ 43 w 43"/>
                <a:gd name="T29" fmla="*/ 49 h 65"/>
                <a:gd name="T30" fmla="*/ 41 w 43"/>
                <a:gd name="T31" fmla="*/ 54 h 65"/>
                <a:gd name="T32" fmla="*/ 38 w 43"/>
                <a:gd name="T33" fmla="*/ 58 h 65"/>
                <a:gd name="T34" fmla="*/ 31 w 43"/>
                <a:gd name="T35" fmla="*/ 64 h 65"/>
                <a:gd name="T36" fmla="*/ 26 w 43"/>
                <a:gd name="T37" fmla="*/ 65 h 65"/>
                <a:gd name="T38" fmla="*/ 15 w 43"/>
                <a:gd name="T39" fmla="*/ 65 h 65"/>
                <a:gd name="T40" fmla="*/ 11 w 43"/>
                <a:gd name="T41" fmla="*/ 64 h 65"/>
                <a:gd name="T42" fmla="*/ 7 w 43"/>
                <a:gd name="T43" fmla="*/ 61 h 65"/>
                <a:gd name="T44" fmla="*/ 3 w 43"/>
                <a:gd name="T45" fmla="*/ 58 h 65"/>
                <a:gd name="T46" fmla="*/ 1 w 43"/>
                <a:gd name="T47" fmla="*/ 53 h 65"/>
                <a:gd name="T48" fmla="*/ 0 w 43"/>
                <a:gd name="T49" fmla="*/ 48 h 65"/>
                <a:gd name="T50" fmla="*/ 9 w 43"/>
                <a:gd name="T51" fmla="*/ 48 h 65"/>
                <a:gd name="T52" fmla="*/ 10 w 43"/>
                <a:gd name="T53" fmla="*/ 51 h 65"/>
                <a:gd name="T54" fmla="*/ 11 w 43"/>
                <a:gd name="T55" fmla="*/ 54 h 65"/>
                <a:gd name="T56" fmla="*/ 13 w 43"/>
                <a:gd name="T57" fmla="*/ 56 h 65"/>
                <a:gd name="T58" fmla="*/ 16 w 43"/>
                <a:gd name="T59" fmla="*/ 58 h 65"/>
                <a:gd name="T60" fmla="*/ 18 w 43"/>
                <a:gd name="T61" fmla="*/ 58 h 65"/>
                <a:gd name="T62" fmla="*/ 21 w 43"/>
                <a:gd name="T63" fmla="*/ 59 h 65"/>
                <a:gd name="T64" fmla="*/ 25 w 43"/>
                <a:gd name="T65" fmla="*/ 58 h 65"/>
                <a:gd name="T66" fmla="*/ 29 w 43"/>
                <a:gd name="T67" fmla="*/ 57 h 65"/>
                <a:gd name="T68" fmla="*/ 31 w 43"/>
                <a:gd name="T69" fmla="*/ 55 h 65"/>
                <a:gd name="T70" fmla="*/ 33 w 43"/>
                <a:gd name="T71" fmla="*/ 52 h 65"/>
                <a:gd name="T72" fmla="*/ 34 w 43"/>
                <a:gd name="T73" fmla="*/ 48 h 65"/>
                <a:gd name="T74" fmla="*/ 35 w 43"/>
                <a:gd name="T75" fmla="*/ 44 h 65"/>
                <a:gd name="T76" fmla="*/ 34 w 43"/>
                <a:gd name="T77" fmla="*/ 40 h 65"/>
                <a:gd name="T78" fmla="*/ 33 w 43"/>
                <a:gd name="T79" fmla="*/ 36 h 65"/>
                <a:gd name="T80" fmla="*/ 31 w 43"/>
                <a:gd name="T81" fmla="*/ 32 h 65"/>
                <a:gd name="T82" fmla="*/ 29 w 43"/>
                <a:gd name="T83" fmla="*/ 30 h 65"/>
                <a:gd name="T84" fmla="*/ 26 w 43"/>
                <a:gd name="T85" fmla="*/ 29 h 65"/>
                <a:gd name="T86" fmla="*/ 21 w 43"/>
                <a:gd name="T87" fmla="*/ 29 h 65"/>
                <a:gd name="T88" fmla="*/ 18 w 43"/>
                <a:gd name="T89" fmla="*/ 29 h 65"/>
                <a:gd name="T90" fmla="*/ 15 w 43"/>
                <a:gd name="T91" fmla="*/ 30 h 65"/>
                <a:gd name="T92" fmla="*/ 12 w 43"/>
                <a:gd name="T93" fmla="*/ 32 h 65"/>
                <a:gd name="T94" fmla="*/ 10 w 43"/>
                <a:gd name="T95" fmla="*/ 35 h 65"/>
                <a:gd name="T96" fmla="*/ 1 w 43"/>
                <a:gd name="T97" fmla="*/ 34 h 65"/>
                <a:gd name="T98" fmla="*/ 8 w 43"/>
                <a:gd name="T9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" h="65">
                  <a:moveTo>
                    <a:pt x="8" y="0"/>
                  </a:moveTo>
                  <a:lnTo>
                    <a:pt x="39" y="0"/>
                  </a:lnTo>
                  <a:lnTo>
                    <a:pt x="39" y="9"/>
                  </a:lnTo>
                  <a:lnTo>
                    <a:pt x="15" y="9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20" y="22"/>
                  </a:lnTo>
                  <a:lnTo>
                    <a:pt x="24" y="21"/>
                  </a:lnTo>
                  <a:lnTo>
                    <a:pt x="29" y="22"/>
                  </a:lnTo>
                  <a:lnTo>
                    <a:pt x="34" y="24"/>
                  </a:lnTo>
                  <a:lnTo>
                    <a:pt x="38" y="27"/>
                  </a:lnTo>
                  <a:lnTo>
                    <a:pt x="41" y="31"/>
                  </a:lnTo>
                  <a:lnTo>
                    <a:pt x="43" y="37"/>
                  </a:lnTo>
                  <a:lnTo>
                    <a:pt x="43" y="43"/>
                  </a:lnTo>
                  <a:lnTo>
                    <a:pt x="43" y="49"/>
                  </a:lnTo>
                  <a:lnTo>
                    <a:pt x="41" y="54"/>
                  </a:lnTo>
                  <a:lnTo>
                    <a:pt x="38" y="58"/>
                  </a:lnTo>
                  <a:lnTo>
                    <a:pt x="31" y="64"/>
                  </a:lnTo>
                  <a:lnTo>
                    <a:pt x="26" y="65"/>
                  </a:lnTo>
                  <a:lnTo>
                    <a:pt x="15" y="65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3" y="58"/>
                  </a:lnTo>
                  <a:lnTo>
                    <a:pt x="1" y="53"/>
                  </a:lnTo>
                  <a:lnTo>
                    <a:pt x="0" y="48"/>
                  </a:lnTo>
                  <a:lnTo>
                    <a:pt x="9" y="48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3" y="56"/>
                  </a:lnTo>
                  <a:lnTo>
                    <a:pt x="16" y="58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9" y="57"/>
                  </a:lnTo>
                  <a:lnTo>
                    <a:pt x="31" y="55"/>
                  </a:lnTo>
                  <a:lnTo>
                    <a:pt x="33" y="52"/>
                  </a:lnTo>
                  <a:lnTo>
                    <a:pt x="34" y="48"/>
                  </a:lnTo>
                  <a:lnTo>
                    <a:pt x="35" y="44"/>
                  </a:lnTo>
                  <a:lnTo>
                    <a:pt x="34" y="40"/>
                  </a:lnTo>
                  <a:lnTo>
                    <a:pt x="33" y="36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6" y="29"/>
                  </a:lnTo>
                  <a:lnTo>
                    <a:pt x="21" y="29"/>
                  </a:lnTo>
                  <a:lnTo>
                    <a:pt x="18" y="29"/>
                  </a:lnTo>
                  <a:lnTo>
                    <a:pt x="15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1" y="3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8" name="Freeform 178"/>
            <p:cNvSpPr>
              <a:spLocks noEditPoints="1"/>
            </p:cNvSpPr>
            <p:nvPr/>
          </p:nvSpPr>
          <p:spPr bwMode="auto">
            <a:xfrm>
              <a:off x="3073401" y="4918075"/>
              <a:ext cx="68263" cy="104775"/>
            </a:xfrm>
            <a:custGeom>
              <a:avLst/>
              <a:gdLst>
                <a:gd name="T0" fmla="*/ 22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2 w 43"/>
                <a:gd name="T41" fmla="*/ 8 h 66"/>
                <a:gd name="T42" fmla="*/ 22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5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5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9" name="Line 179"/>
            <p:cNvSpPr>
              <a:spLocks noChangeShapeType="1"/>
            </p:cNvSpPr>
            <p:nvPr/>
          </p:nvSpPr>
          <p:spPr bwMode="auto">
            <a:xfrm>
              <a:off x="4224338" y="2011363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0" name="Line 180"/>
            <p:cNvSpPr>
              <a:spLocks noChangeShapeType="1"/>
            </p:cNvSpPr>
            <p:nvPr/>
          </p:nvSpPr>
          <p:spPr bwMode="auto">
            <a:xfrm flipV="1">
              <a:off x="32194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1" name="Line 181"/>
            <p:cNvSpPr>
              <a:spLocks noChangeShapeType="1"/>
            </p:cNvSpPr>
            <p:nvPr/>
          </p:nvSpPr>
          <p:spPr bwMode="auto">
            <a:xfrm>
              <a:off x="4240213" y="2070100"/>
              <a:ext cx="0" cy="857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2" name="Line 182"/>
            <p:cNvSpPr>
              <a:spLocks noChangeShapeType="1"/>
            </p:cNvSpPr>
            <p:nvPr/>
          </p:nvSpPr>
          <p:spPr bwMode="auto">
            <a:xfrm flipV="1">
              <a:off x="34131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3" name="Line 183"/>
            <p:cNvSpPr>
              <a:spLocks noChangeShapeType="1"/>
            </p:cNvSpPr>
            <p:nvPr/>
          </p:nvSpPr>
          <p:spPr bwMode="auto">
            <a:xfrm flipV="1">
              <a:off x="3687763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4" name="Line 184"/>
            <p:cNvSpPr>
              <a:spLocks noChangeShapeType="1"/>
            </p:cNvSpPr>
            <p:nvPr/>
          </p:nvSpPr>
          <p:spPr bwMode="auto">
            <a:xfrm>
              <a:off x="4224338" y="2154238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5" name="Line 185"/>
            <p:cNvSpPr>
              <a:spLocks noChangeShapeType="1"/>
            </p:cNvSpPr>
            <p:nvPr/>
          </p:nvSpPr>
          <p:spPr bwMode="auto">
            <a:xfrm>
              <a:off x="4606926" y="2033588"/>
              <a:ext cx="0" cy="49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6" name="Freeform 186"/>
            <p:cNvSpPr>
              <a:spLocks/>
            </p:cNvSpPr>
            <p:nvPr/>
          </p:nvSpPr>
          <p:spPr bwMode="auto">
            <a:xfrm>
              <a:off x="3613151" y="4918075"/>
              <a:ext cx="69850" cy="104775"/>
            </a:xfrm>
            <a:custGeom>
              <a:avLst/>
              <a:gdLst>
                <a:gd name="T0" fmla="*/ 23 w 44"/>
                <a:gd name="T1" fmla="*/ 0 h 66"/>
                <a:gd name="T2" fmla="*/ 29 w 44"/>
                <a:gd name="T3" fmla="*/ 1 h 66"/>
                <a:gd name="T4" fmla="*/ 33 w 44"/>
                <a:gd name="T5" fmla="*/ 3 h 66"/>
                <a:gd name="T6" fmla="*/ 37 w 44"/>
                <a:gd name="T7" fmla="*/ 6 h 66"/>
                <a:gd name="T8" fmla="*/ 40 w 44"/>
                <a:gd name="T9" fmla="*/ 9 h 66"/>
                <a:gd name="T10" fmla="*/ 42 w 44"/>
                <a:gd name="T11" fmla="*/ 14 h 66"/>
                <a:gd name="T12" fmla="*/ 43 w 44"/>
                <a:gd name="T13" fmla="*/ 18 h 66"/>
                <a:gd name="T14" fmla="*/ 42 w 44"/>
                <a:gd name="T15" fmla="*/ 22 h 66"/>
                <a:gd name="T16" fmla="*/ 41 w 44"/>
                <a:gd name="T17" fmla="*/ 26 h 66"/>
                <a:gd name="T18" fmla="*/ 39 w 44"/>
                <a:gd name="T19" fmla="*/ 30 h 66"/>
                <a:gd name="T20" fmla="*/ 36 w 44"/>
                <a:gd name="T21" fmla="*/ 35 h 66"/>
                <a:gd name="T22" fmla="*/ 34 w 44"/>
                <a:gd name="T23" fmla="*/ 38 h 66"/>
                <a:gd name="T24" fmla="*/ 30 w 44"/>
                <a:gd name="T25" fmla="*/ 42 h 66"/>
                <a:gd name="T26" fmla="*/ 25 w 44"/>
                <a:gd name="T27" fmla="*/ 46 h 66"/>
                <a:gd name="T28" fmla="*/ 21 w 44"/>
                <a:gd name="T29" fmla="*/ 49 h 66"/>
                <a:gd name="T30" fmla="*/ 18 w 44"/>
                <a:gd name="T31" fmla="*/ 52 h 66"/>
                <a:gd name="T32" fmla="*/ 15 w 44"/>
                <a:gd name="T33" fmla="*/ 54 h 66"/>
                <a:gd name="T34" fmla="*/ 11 w 44"/>
                <a:gd name="T35" fmla="*/ 58 h 66"/>
                <a:gd name="T36" fmla="*/ 44 w 44"/>
                <a:gd name="T37" fmla="*/ 58 h 66"/>
                <a:gd name="T38" fmla="*/ 44 w 44"/>
                <a:gd name="T39" fmla="*/ 66 h 66"/>
                <a:gd name="T40" fmla="*/ 0 w 44"/>
                <a:gd name="T41" fmla="*/ 66 h 66"/>
                <a:gd name="T42" fmla="*/ 0 w 44"/>
                <a:gd name="T43" fmla="*/ 63 h 66"/>
                <a:gd name="T44" fmla="*/ 1 w 44"/>
                <a:gd name="T45" fmla="*/ 61 h 66"/>
                <a:gd name="T46" fmla="*/ 3 w 44"/>
                <a:gd name="T47" fmla="*/ 56 h 66"/>
                <a:gd name="T48" fmla="*/ 6 w 44"/>
                <a:gd name="T49" fmla="*/ 52 h 66"/>
                <a:gd name="T50" fmla="*/ 8 w 44"/>
                <a:gd name="T51" fmla="*/ 49 h 66"/>
                <a:gd name="T52" fmla="*/ 12 w 44"/>
                <a:gd name="T53" fmla="*/ 45 h 66"/>
                <a:gd name="T54" fmla="*/ 17 w 44"/>
                <a:gd name="T55" fmla="*/ 42 h 66"/>
                <a:gd name="T56" fmla="*/ 22 w 44"/>
                <a:gd name="T57" fmla="*/ 38 h 66"/>
                <a:gd name="T58" fmla="*/ 26 w 44"/>
                <a:gd name="T59" fmla="*/ 33 h 66"/>
                <a:gd name="T60" fmla="*/ 29 w 44"/>
                <a:gd name="T61" fmla="*/ 30 h 66"/>
                <a:gd name="T62" fmla="*/ 31 w 44"/>
                <a:gd name="T63" fmla="*/ 28 h 66"/>
                <a:gd name="T64" fmla="*/ 33 w 44"/>
                <a:gd name="T65" fmla="*/ 23 h 66"/>
                <a:gd name="T66" fmla="*/ 34 w 44"/>
                <a:gd name="T67" fmla="*/ 18 h 66"/>
                <a:gd name="T68" fmla="*/ 34 w 44"/>
                <a:gd name="T69" fmla="*/ 16 h 66"/>
                <a:gd name="T70" fmla="*/ 33 w 44"/>
                <a:gd name="T71" fmla="*/ 13 h 66"/>
                <a:gd name="T72" fmla="*/ 31 w 44"/>
                <a:gd name="T73" fmla="*/ 11 h 66"/>
                <a:gd name="T74" fmla="*/ 29 w 44"/>
                <a:gd name="T75" fmla="*/ 9 h 66"/>
                <a:gd name="T76" fmla="*/ 26 w 44"/>
                <a:gd name="T77" fmla="*/ 8 h 66"/>
                <a:gd name="T78" fmla="*/ 23 w 44"/>
                <a:gd name="T79" fmla="*/ 8 h 66"/>
                <a:gd name="T80" fmla="*/ 19 w 44"/>
                <a:gd name="T81" fmla="*/ 8 h 66"/>
                <a:gd name="T82" fmla="*/ 15 w 44"/>
                <a:gd name="T83" fmla="*/ 9 h 66"/>
                <a:gd name="T84" fmla="*/ 13 w 44"/>
                <a:gd name="T85" fmla="*/ 11 h 66"/>
                <a:gd name="T86" fmla="*/ 11 w 44"/>
                <a:gd name="T87" fmla="*/ 13 h 66"/>
                <a:gd name="T88" fmla="*/ 10 w 44"/>
                <a:gd name="T89" fmla="*/ 16 h 66"/>
                <a:gd name="T90" fmla="*/ 10 w 44"/>
                <a:gd name="T91" fmla="*/ 19 h 66"/>
                <a:gd name="T92" fmla="*/ 1 w 44"/>
                <a:gd name="T93" fmla="*/ 18 h 66"/>
                <a:gd name="T94" fmla="*/ 2 w 44"/>
                <a:gd name="T95" fmla="*/ 13 h 66"/>
                <a:gd name="T96" fmla="*/ 4 w 44"/>
                <a:gd name="T97" fmla="*/ 9 h 66"/>
                <a:gd name="T98" fmla="*/ 7 w 44"/>
                <a:gd name="T99" fmla="*/ 5 h 66"/>
                <a:gd name="T100" fmla="*/ 11 w 44"/>
                <a:gd name="T101" fmla="*/ 3 h 66"/>
                <a:gd name="T102" fmla="*/ 17 w 44"/>
                <a:gd name="T103" fmla="*/ 1 h 66"/>
                <a:gd name="T104" fmla="*/ 23 w 44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" h="66"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2" y="14"/>
                  </a:lnTo>
                  <a:lnTo>
                    <a:pt x="43" y="18"/>
                  </a:lnTo>
                  <a:lnTo>
                    <a:pt x="42" y="22"/>
                  </a:lnTo>
                  <a:lnTo>
                    <a:pt x="41" y="26"/>
                  </a:lnTo>
                  <a:lnTo>
                    <a:pt x="39" y="30"/>
                  </a:lnTo>
                  <a:lnTo>
                    <a:pt x="36" y="35"/>
                  </a:lnTo>
                  <a:lnTo>
                    <a:pt x="34" y="38"/>
                  </a:lnTo>
                  <a:lnTo>
                    <a:pt x="30" y="42"/>
                  </a:lnTo>
                  <a:lnTo>
                    <a:pt x="25" y="46"/>
                  </a:lnTo>
                  <a:lnTo>
                    <a:pt x="21" y="49"/>
                  </a:lnTo>
                  <a:lnTo>
                    <a:pt x="18" y="52"/>
                  </a:lnTo>
                  <a:lnTo>
                    <a:pt x="15" y="54"/>
                  </a:lnTo>
                  <a:lnTo>
                    <a:pt x="11" y="58"/>
                  </a:lnTo>
                  <a:lnTo>
                    <a:pt x="44" y="58"/>
                  </a:lnTo>
                  <a:lnTo>
                    <a:pt x="44" y="66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6" y="52"/>
                  </a:lnTo>
                  <a:lnTo>
                    <a:pt x="8" y="49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22" y="38"/>
                  </a:lnTo>
                  <a:lnTo>
                    <a:pt x="26" y="33"/>
                  </a:lnTo>
                  <a:lnTo>
                    <a:pt x="29" y="30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19" y="8"/>
                  </a:lnTo>
                  <a:lnTo>
                    <a:pt x="15" y="9"/>
                  </a:lnTo>
                  <a:lnTo>
                    <a:pt x="13" y="11"/>
                  </a:lnTo>
                  <a:lnTo>
                    <a:pt x="11" y="13"/>
                  </a:lnTo>
                  <a:lnTo>
                    <a:pt x="10" y="16"/>
                  </a:lnTo>
                  <a:lnTo>
                    <a:pt x="10" y="19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5"/>
                  </a:lnTo>
                  <a:lnTo>
                    <a:pt x="11" y="3"/>
                  </a:lnTo>
                  <a:lnTo>
                    <a:pt x="17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7" name="Freeform 187"/>
            <p:cNvSpPr>
              <a:spLocks noEditPoints="1"/>
            </p:cNvSpPr>
            <p:nvPr/>
          </p:nvSpPr>
          <p:spPr bwMode="auto">
            <a:xfrm>
              <a:off x="3695701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9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0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0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2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7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7 w 43"/>
                <a:gd name="T97" fmla="*/ 7 h 66"/>
                <a:gd name="T98" fmla="*/ 9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9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0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0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2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7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8" name="Line 188"/>
            <p:cNvSpPr>
              <a:spLocks noChangeShapeType="1"/>
            </p:cNvSpPr>
            <p:nvPr/>
          </p:nvSpPr>
          <p:spPr bwMode="auto">
            <a:xfrm>
              <a:off x="4587876" y="2033588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9" name="Line 189"/>
            <p:cNvSpPr>
              <a:spLocks noChangeShapeType="1"/>
            </p:cNvSpPr>
            <p:nvPr/>
          </p:nvSpPr>
          <p:spPr bwMode="auto">
            <a:xfrm flipV="1">
              <a:off x="37226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0" name="Line 190"/>
            <p:cNvSpPr>
              <a:spLocks noChangeShapeType="1"/>
            </p:cNvSpPr>
            <p:nvPr/>
          </p:nvSpPr>
          <p:spPr bwMode="auto">
            <a:xfrm>
              <a:off x="4606926" y="2079625"/>
              <a:ext cx="0" cy="650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1" name="Line 191"/>
            <p:cNvSpPr>
              <a:spLocks noChangeShapeType="1"/>
            </p:cNvSpPr>
            <p:nvPr/>
          </p:nvSpPr>
          <p:spPr bwMode="auto">
            <a:xfrm flipV="1">
              <a:off x="37607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2" name="Line 192"/>
            <p:cNvSpPr>
              <a:spLocks noChangeShapeType="1"/>
            </p:cNvSpPr>
            <p:nvPr/>
          </p:nvSpPr>
          <p:spPr bwMode="auto">
            <a:xfrm flipV="1">
              <a:off x="379730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3" name="Line 193"/>
            <p:cNvSpPr>
              <a:spLocks noChangeShapeType="1"/>
            </p:cNvSpPr>
            <p:nvPr/>
          </p:nvSpPr>
          <p:spPr bwMode="auto">
            <a:xfrm>
              <a:off x="4587876" y="2143125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4" name="Line 194"/>
            <p:cNvSpPr>
              <a:spLocks noChangeShapeType="1"/>
            </p:cNvSpPr>
            <p:nvPr/>
          </p:nvSpPr>
          <p:spPr bwMode="auto">
            <a:xfrm flipV="1">
              <a:off x="38385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5" name="Line 195"/>
            <p:cNvSpPr>
              <a:spLocks noChangeShapeType="1"/>
            </p:cNvSpPr>
            <p:nvPr/>
          </p:nvSpPr>
          <p:spPr bwMode="auto">
            <a:xfrm>
              <a:off x="4013201" y="2070100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6" name="Line 196"/>
            <p:cNvSpPr>
              <a:spLocks noChangeShapeType="1"/>
            </p:cNvSpPr>
            <p:nvPr/>
          </p:nvSpPr>
          <p:spPr bwMode="auto">
            <a:xfrm flipV="1">
              <a:off x="388461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7" name="Line 197"/>
            <p:cNvSpPr>
              <a:spLocks noChangeShapeType="1"/>
            </p:cNvSpPr>
            <p:nvPr/>
          </p:nvSpPr>
          <p:spPr bwMode="auto">
            <a:xfrm flipV="1">
              <a:off x="39306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8" name="Line 198"/>
            <p:cNvSpPr>
              <a:spLocks noChangeShapeType="1"/>
            </p:cNvSpPr>
            <p:nvPr/>
          </p:nvSpPr>
          <p:spPr bwMode="auto">
            <a:xfrm>
              <a:off x="3997326" y="2070100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9" name="Line 199"/>
            <p:cNvSpPr>
              <a:spLocks noChangeShapeType="1"/>
            </p:cNvSpPr>
            <p:nvPr/>
          </p:nvSpPr>
          <p:spPr bwMode="auto">
            <a:xfrm flipV="1">
              <a:off x="39814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0" name="Line 200"/>
            <p:cNvSpPr>
              <a:spLocks noChangeShapeType="1"/>
            </p:cNvSpPr>
            <p:nvPr/>
          </p:nvSpPr>
          <p:spPr bwMode="auto">
            <a:xfrm>
              <a:off x="4013201" y="2159000"/>
              <a:ext cx="0" cy="1412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1" name="Line 201"/>
            <p:cNvSpPr>
              <a:spLocks noChangeShapeType="1"/>
            </p:cNvSpPr>
            <p:nvPr/>
          </p:nvSpPr>
          <p:spPr bwMode="auto">
            <a:xfrm flipV="1">
              <a:off x="40354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2" name="Line 202"/>
            <p:cNvSpPr>
              <a:spLocks noChangeShapeType="1"/>
            </p:cNvSpPr>
            <p:nvPr/>
          </p:nvSpPr>
          <p:spPr bwMode="auto">
            <a:xfrm flipV="1">
              <a:off x="409416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3" name="Line 203"/>
            <p:cNvSpPr>
              <a:spLocks noChangeShapeType="1"/>
            </p:cNvSpPr>
            <p:nvPr/>
          </p:nvSpPr>
          <p:spPr bwMode="auto">
            <a:xfrm>
              <a:off x="3997326" y="2300288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4" name="Line 204"/>
            <p:cNvSpPr>
              <a:spLocks noChangeShapeType="1"/>
            </p:cNvSpPr>
            <p:nvPr/>
          </p:nvSpPr>
          <p:spPr bwMode="auto">
            <a:xfrm flipV="1">
              <a:off x="4157663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5" name="Line 205"/>
            <p:cNvSpPr>
              <a:spLocks noChangeShapeType="1"/>
            </p:cNvSpPr>
            <p:nvPr/>
          </p:nvSpPr>
          <p:spPr bwMode="auto">
            <a:xfrm>
              <a:off x="3665538" y="2192338"/>
              <a:ext cx="0" cy="635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6" name="Freeform 207"/>
            <p:cNvSpPr>
              <a:spLocks/>
            </p:cNvSpPr>
            <p:nvPr/>
          </p:nvSpPr>
          <p:spPr bwMode="auto">
            <a:xfrm>
              <a:off x="4095751" y="4918076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5 h 66"/>
                <a:gd name="T10" fmla="*/ 12 w 23"/>
                <a:gd name="T11" fmla="*/ 18 h 66"/>
                <a:gd name="T12" fmla="*/ 8 w 23"/>
                <a:gd name="T13" fmla="*/ 20 h 66"/>
                <a:gd name="T14" fmla="*/ 3 w 23"/>
                <a:gd name="T15" fmla="*/ 23 h 66"/>
                <a:gd name="T16" fmla="*/ 0 w 23"/>
                <a:gd name="T17" fmla="*/ 24 h 66"/>
                <a:gd name="T18" fmla="*/ 0 w 23"/>
                <a:gd name="T19" fmla="*/ 17 h 66"/>
                <a:gd name="T20" fmla="*/ 6 w 23"/>
                <a:gd name="T21" fmla="*/ 13 h 66"/>
                <a:gd name="T22" fmla="*/ 11 w 23"/>
                <a:gd name="T23" fmla="*/ 9 h 66"/>
                <a:gd name="T24" fmla="*/ 15 w 23"/>
                <a:gd name="T25" fmla="*/ 5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3" y="23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7" name="Freeform 208"/>
            <p:cNvSpPr>
              <a:spLocks noEditPoints="1"/>
            </p:cNvSpPr>
            <p:nvPr/>
          </p:nvSpPr>
          <p:spPr bwMode="auto">
            <a:xfrm>
              <a:off x="4165601" y="4918076"/>
              <a:ext cx="68263" cy="104775"/>
            </a:xfrm>
            <a:custGeom>
              <a:avLst/>
              <a:gdLst>
                <a:gd name="T0" fmla="*/ 22 w 43"/>
                <a:gd name="T1" fmla="*/ 8 h 66"/>
                <a:gd name="T2" fmla="*/ 19 w 43"/>
                <a:gd name="T3" fmla="*/ 8 h 66"/>
                <a:gd name="T4" fmla="*/ 16 w 43"/>
                <a:gd name="T5" fmla="*/ 10 h 66"/>
                <a:gd name="T6" fmla="*/ 13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3 w 43"/>
                <a:gd name="T15" fmla="*/ 55 h 66"/>
                <a:gd name="T16" fmla="*/ 16 w 43"/>
                <a:gd name="T17" fmla="*/ 58 h 66"/>
                <a:gd name="T18" fmla="*/ 19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9 w 43"/>
                <a:gd name="T37" fmla="*/ 10 h 66"/>
                <a:gd name="T38" fmla="*/ 26 w 43"/>
                <a:gd name="T39" fmla="*/ 9 h 66"/>
                <a:gd name="T40" fmla="*/ 22 w 43"/>
                <a:gd name="T41" fmla="*/ 8 h 66"/>
                <a:gd name="T42" fmla="*/ 22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6 w 43"/>
                <a:gd name="T77" fmla="*/ 66 h 66"/>
                <a:gd name="T78" fmla="*/ 14 w 43"/>
                <a:gd name="T79" fmla="*/ 66 h 66"/>
                <a:gd name="T80" fmla="*/ 10 w 43"/>
                <a:gd name="T81" fmla="*/ 64 h 66"/>
                <a:gd name="T82" fmla="*/ 7 w 43"/>
                <a:gd name="T83" fmla="*/ 61 h 66"/>
                <a:gd name="T84" fmla="*/ 4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2 w 43"/>
                <a:gd name="T93" fmla="*/ 15 h 66"/>
                <a:gd name="T94" fmla="*/ 5 w 43"/>
                <a:gd name="T95" fmla="*/ 10 h 66"/>
                <a:gd name="T96" fmla="*/ 7 w 43"/>
                <a:gd name="T97" fmla="*/ 7 h 66"/>
                <a:gd name="T98" fmla="*/ 10 w 43"/>
                <a:gd name="T99" fmla="*/ 4 h 66"/>
                <a:gd name="T100" fmla="*/ 14 w 43"/>
                <a:gd name="T101" fmla="*/ 2 h 66"/>
                <a:gd name="T102" fmla="*/ 18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3" y="55"/>
                  </a:lnTo>
                  <a:lnTo>
                    <a:pt x="16" y="58"/>
                  </a:lnTo>
                  <a:lnTo>
                    <a:pt x="19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6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0" y="64"/>
                  </a:lnTo>
                  <a:lnTo>
                    <a:pt x="7" y="61"/>
                  </a:lnTo>
                  <a:lnTo>
                    <a:pt x="4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8" name="Line 209"/>
            <p:cNvSpPr>
              <a:spLocks noChangeShapeType="1"/>
            </p:cNvSpPr>
            <p:nvPr/>
          </p:nvSpPr>
          <p:spPr bwMode="auto">
            <a:xfrm>
              <a:off x="3649664" y="2192338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9" name="Line 210"/>
            <p:cNvSpPr>
              <a:spLocks noChangeShapeType="1"/>
            </p:cNvSpPr>
            <p:nvPr/>
          </p:nvSpPr>
          <p:spPr bwMode="auto">
            <a:xfrm>
              <a:off x="3665539" y="2254251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0" name="Line 211"/>
            <p:cNvSpPr>
              <a:spLocks noChangeShapeType="1"/>
            </p:cNvSpPr>
            <p:nvPr/>
          </p:nvSpPr>
          <p:spPr bwMode="auto">
            <a:xfrm flipV="1">
              <a:off x="4227514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1" name="Line 212"/>
            <p:cNvSpPr>
              <a:spLocks noChangeShapeType="1"/>
            </p:cNvSpPr>
            <p:nvPr/>
          </p:nvSpPr>
          <p:spPr bwMode="auto">
            <a:xfrm flipV="1">
              <a:off x="43084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2" name="Line 213"/>
            <p:cNvSpPr>
              <a:spLocks noChangeShapeType="1"/>
            </p:cNvSpPr>
            <p:nvPr/>
          </p:nvSpPr>
          <p:spPr bwMode="auto">
            <a:xfrm>
              <a:off x="3649664" y="2336801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3" name="Line 214"/>
            <p:cNvSpPr>
              <a:spLocks noChangeShapeType="1"/>
            </p:cNvSpPr>
            <p:nvPr/>
          </p:nvSpPr>
          <p:spPr bwMode="auto">
            <a:xfrm flipV="1">
              <a:off x="4398964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4" name="Freeform 215"/>
            <p:cNvSpPr>
              <a:spLocks/>
            </p:cNvSpPr>
            <p:nvPr/>
          </p:nvSpPr>
          <p:spPr bwMode="auto">
            <a:xfrm>
              <a:off x="2720976" y="3192463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7 h 11"/>
                <a:gd name="T6" fmla="*/ 6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5" name="Line 216"/>
            <p:cNvSpPr>
              <a:spLocks noChangeShapeType="1"/>
            </p:cNvSpPr>
            <p:nvPr/>
          </p:nvSpPr>
          <p:spPr bwMode="auto">
            <a:xfrm flipV="1">
              <a:off x="45021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6" name="Line 217"/>
            <p:cNvSpPr>
              <a:spLocks noChangeShapeType="1"/>
            </p:cNvSpPr>
            <p:nvPr/>
          </p:nvSpPr>
          <p:spPr bwMode="auto">
            <a:xfrm flipV="1">
              <a:off x="4625976" y="4778376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7" name="Freeform 218"/>
            <p:cNvSpPr>
              <a:spLocks/>
            </p:cNvSpPr>
            <p:nvPr/>
          </p:nvSpPr>
          <p:spPr bwMode="auto">
            <a:xfrm>
              <a:off x="2749551" y="3175001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8" name="Freeform 219"/>
            <p:cNvSpPr>
              <a:spLocks/>
            </p:cNvSpPr>
            <p:nvPr/>
          </p:nvSpPr>
          <p:spPr bwMode="auto">
            <a:xfrm>
              <a:off x="2781301" y="3155951"/>
              <a:ext cx="20638" cy="15875"/>
            </a:xfrm>
            <a:custGeom>
              <a:avLst/>
              <a:gdLst>
                <a:gd name="T0" fmla="*/ 6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6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9" name="Freeform 220"/>
            <p:cNvSpPr>
              <a:spLocks/>
            </p:cNvSpPr>
            <p:nvPr/>
          </p:nvSpPr>
          <p:spPr bwMode="auto">
            <a:xfrm>
              <a:off x="4592639" y="4919663"/>
              <a:ext cx="68263" cy="103188"/>
            </a:xfrm>
            <a:custGeom>
              <a:avLst/>
              <a:gdLst>
                <a:gd name="T0" fmla="*/ 8 w 43"/>
                <a:gd name="T1" fmla="*/ 0 h 65"/>
                <a:gd name="T2" fmla="*/ 39 w 43"/>
                <a:gd name="T3" fmla="*/ 0 h 65"/>
                <a:gd name="T4" fmla="*/ 39 w 43"/>
                <a:gd name="T5" fmla="*/ 9 h 65"/>
                <a:gd name="T6" fmla="*/ 15 w 43"/>
                <a:gd name="T7" fmla="*/ 9 h 65"/>
                <a:gd name="T8" fmla="*/ 12 w 43"/>
                <a:gd name="T9" fmla="*/ 25 h 65"/>
                <a:gd name="T10" fmla="*/ 16 w 43"/>
                <a:gd name="T11" fmla="*/ 23 h 65"/>
                <a:gd name="T12" fmla="*/ 19 w 43"/>
                <a:gd name="T13" fmla="*/ 22 h 65"/>
                <a:gd name="T14" fmla="*/ 23 w 43"/>
                <a:gd name="T15" fmla="*/ 21 h 65"/>
                <a:gd name="T16" fmla="*/ 29 w 43"/>
                <a:gd name="T17" fmla="*/ 22 h 65"/>
                <a:gd name="T18" fmla="*/ 33 w 43"/>
                <a:gd name="T19" fmla="*/ 24 h 65"/>
                <a:gd name="T20" fmla="*/ 37 w 43"/>
                <a:gd name="T21" fmla="*/ 27 h 65"/>
                <a:gd name="T22" fmla="*/ 40 w 43"/>
                <a:gd name="T23" fmla="*/ 31 h 65"/>
                <a:gd name="T24" fmla="*/ 42 w 43"/>
                <a:gd name="T25" fmla="*/ 37 h 65"/>
                <a:gd name="T26" fmla="*/ 43 w 43"/>
                <a:gd name="T27" fmla="*/ 43 h 65"/>
                <a:gd name="T28" fmla="*/ 42 w 43"/>
                <a:gd name="T29" fmla="*/ 49 h 65"/>
                <a:gd name="T30" fmla="*/ 41 w 43"/>
                <a:gd name="T31" fmla="*/ 54 h 65"/>
                <a:gd name="T32" fmla="*/ 38 w 43"/>
                <a:gd name="T33" fmla="*/ 58 h 65"/>
                <a:gd name="T34" fmla="*/ 31 w 43"/>
                <a:gd name="T35" fmla="*/ 64 h 65"/>
                <a:gd name="T36" fmla="*/ 26 w 43"/>
                <a:gd name="T37" fmla="*/ 65 h 65"/>
                <a:gd name="T38" fmla="*/ 14 w 43"/>
                <a:gd name="T39" fmla="*/ 65 h 65"/>
                <a:gd name="T40" fmla="*/ 11 w 43"/>
                <a:gd name="T41" fmla="*/ 64 h 65"/>
                <a:gd name="T42" fmla="*/ 7 w 43"/>
                <a:gd name="T43" fmla="*/ 61 h 65"/>
                <a:gd name="T44" fmla="*/ 4 w 43"/>
                <a:gd name="T45" fmla="*/ 58 h 65"/>
                <a:gd name="T46" fmla="*/ 1 w 43"/>
                <a:gd name="T47" fmla="*/ 53 h 65"/>
                <a:gd name="T48" fmla="*/ 0 w 43"/>
                <a:gd name="T49" fmla="*/ 48 h 65"/>
                <a:gd name="T50" fmla="*/ 9 w 43"/>
                <a:gd name="T51" fmla="*/ 48 h 65"/>
                <a:gd name="T52" fmla="*/ 10 w 43"/>
                <a:gd name="T53" fmla="*/ 51 h 65"/>
                <a:gd name="T54" fmla="*/ 11 w 43"/>
                <a:gd name="T55" fmla="*/ 54 h 65"/>
                <a:gd name="T56" fmla="*/ 13 w 43"/>
                <a:gd name="T57" fmla="*/ 56 h 65"/>
                <a:gd name="T58" fmla="*/ 15 w 43"/>
                <a:gd name="T59" fmla="*/ 58 h 65"/>
                <a:gd name="T60" fmla="*/ 18 w 43"/>
                <a:gd name="T61" fmla="*/ 58 h 65"/>
                <a:gd name="T62" fmla="*/ 21 w 43"/>
                <a:gd name="T63" fmla="*/ 59 h 65"/>
                <a:gd name="T64" fmla="*/ 25 w 43"/>
                <a:gd name="T65" fmla="*/ 58 h 65"/>
                <a:gd name="T66" fmla="*/ 28 w 43"/>
                <a:gd name="T67" fmla="*/ 57 h 65"/>
                <a:gd name="T68" fmla="*/ 31 w 43"/>
                <a:gd name="T69" fmla="*/ 55 h 65"/>
                <a:gd name="T70" fmla="*/ 33 w 43"/>
                <a:gd name="T71" fmla="*/ 52 h 65"/>
                <a:gd name="T72" fmla="*/ 34 w 43"/>
                <a:gd name="T73" fmla="*/ 48 h 65"/>
                <a:gd name="T74" fmla="*/ 34 w 43"/>
                <a:gd name="T75" fmla="*/ 44 h 65"/>
                <a:gd name="T76" fmla="*/ 34 w 43"/>
                <a:gd name="T77" fmla="*/ 40 h 65"/>
                <a:gd name="T78" fmla="*/ 33 w 43"/>
                <a:gd name="T79" fmla="*/ 36 h 65"/>
                <a:gd name="T80" fmla="*/ 31 w 43"/>
                <a:gd name="T81" fmla="*/ 32 h 65"/>
                <a:gd name="T82" fmla="*/ 29 w 43"/>
                <a:gd name="T83" fmla="*/ 30 h 65"/>
                <a:gd name="T84" fmla="*/ 25 w 43"/>
                <a:gd name="T85" fmla="*/ 29 h 65"/>
                <a:gd name="T86" fmla="*/ 21 w 43"/>
                <a:gd name="T87" fmla="*/ 29 h 65"/>
                <a:gd name="T88" fmla="*/ 17 w 43"/>
                <a:gd name="T89" fmla="*/ 29 h 65"/>
                <a:gd name="T90" fmla="*/ 14 w 43"/>
                <a:gd name="T91" fmla="*/ 30 h 65"/>
                <a:gd name="T92" fmla="*/ 12 w 43"/>
                <a:gd name="T93" fmla="*/ 32 h 65"/>
                <a:gd name="T94" fmla="*/ 10 w 43"/>
                <a:gd name="T95" fmla="*/ 35 h 65"/>
                <a:gd name="T96" fmla="*/ 0 w 43"/>
                <a:gd name="T97" fmla="*/ 34 h 65"/>
                <a:gd name="T98" fmla="*/ 8 w 43"/>
                <a:gd name="T9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" h="65">
                  <a:moveTo>
                    <a:pt x="8" y="0"/>
                  </a:moveTo>
                  <a:lnTo>
                    <a:pt x="39" y="0"/>
                  </a:lnTo>
                  <a:lnTo>
                    <a:pt x="39" y="9"/>
                  </a:lnTo>
                  <a:lnTo>
                    <a:pt x="15" y="9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19" y="22"/>
                  </a:lnTo>
                  <a:lnTo>
                    <a:pt x="23" y="21"/>
                  </a:lnTo>
                  <a:lnTo>
                    <a:pt x="29" y="22"/>
                  </a:lnTo>
                  <a:lnTo>
                    <a:pt x="33" y="24"/>
                  </a:lnTo>
                  <a:lnTo>
                    <a:pt x="37" y="27"/>
                  </a:lnTo>
                  <a:lnTo>
                    <a:pt x="40" y="31"/>
                  </a:lnTo>
                  <a:lnTo>
                    <a:pt x="42" y="37"/>
                  </a:lnTo>
                  <a:lnTo>
                    <a:pt x="43" y="43"/>
                  </a:lnTo>
                  <a:lnTo>
                    <a:pt x="42" y="49"/>
                  </a:lnTo>
                  <a:lnTo>
                    <a:pt x="41" y="54"/>
                  </a:lnTo>
                  <a:lnTo>
                    <a:pt x="38" y="58"/>
                  </a:lnTo>
                  <a:lnTo>
                    <a:pt x="31" y="64"/>
                  </a:lnTo>
                  <a:lnTo>
                    <a:pt x="26" y="65"/>
                  </a:lnTo>
                  <a:lnTo>
                    <a:pt x="14" y="65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4" y="58"/>
                  </a:lnTo>
                  <a:lnTo>
                    <a:pt x="1" y="53"/>
                  </a:lnTo>
                  <a:lnTo>
                    <a:pt x="0" y="48"/>
                  </a:lnTo>
                  <a:lnTo>
                    <a:pt x="9" y="48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3" y="56"/>
                  </a:lnTo>
                  <a:lnTo>
                    <a:pt x="15" y="58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8" y="57"/>
                  </a:lnTo>
                  <a:lnTo>
                    <a:pt x="31" y="55"/>
                  </a:lnTo>
                  <a:lnTo>
                    <a:pt x="33" y="52"/>
                  </a:lnTo>
                  <a:lnTo>
                    <a:pt x="34" y="48"/>
                  </a:lnTo>
                  <a:lnTo>
                    <a:pt x="34" y="44"/>
                  </a:lnTo>
                  <a:lnTo>
                    <a:pt x="34" y="40"/>
                  </a:lnTo>
                  <a:lnTo>
                    <a:pt x="33" y="36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5" y="29"/>
                  </a:lnTo>
                  <a:lnTo>
                    <a:pt x="21" y="29"/>
                  </a:lnTo>
                  <a:lnTo>
                    <a:pt x="17" y="29"/>
                  </a:lnTo>
                  <a:lnTo>
                    <a:pt x="14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0" y="3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0" name="Freeform 221"/>
            <p:cNvSpPr>
              <a:spLocks/>
            </p:cNvSpPr>
            <p:nvPr/>
          </p:nvSpPr>
          <p:spPr bwMode="auto">
            <a:xfrm>
              <a:off x="2813051" y="3138488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1" name="Line 222"/>
            <p:cNvSpPr>
              <a:spLocks noChangeShapeType="1"/>
            </p:cNvSpPr>
            <p:nvPr/>
          </p:nvSpPr>
          <p:spPr bwMode="auto">
            <a:xfrm flipV="1">
              <a:off x="4776789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2" name="Freeform 223"/>
            <p:cNvSpPr>
              <a:spLocks/>
            </p:cNvSpPr>
            <p:nvPr/>
          </p:nvSpPr>
          <p:spPr bwMode="auto">
            <a:xfrm>
              <a:off x="2843214" y="3116263"/>
              <a:ext cx="19050" cy="19050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9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6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9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3" name="Line 224"/>
            <p:cNvSpPr>
              <a:spLocks noChangeShapeType="1"/>
            </p:cNvSpPr>
            <p:nvPr/>
          </p:nvSpPr>
          <p:spPr bwMode="auto">
            <a:xfrm flipV="1">
              <a:off x="4973639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4" name="Freeform 225"/>
            <p:cNvSpPr>
              <a:spLocks/>
            </p:cNvSpPr>
            <p:nvPr/>
          </p:nvSpPr>
          <p:spPr bwMode="auto">
            <a:xfrm>
              <a:off x="2874964" y="3100388"/>
              <a:ext cx="17463" cy="14288"/>
            </a:xfrm>
            <a:custGeom>
              <a:avLst/>
              <a:gdLst>
                <a:gd name="T0" fmla="*/ 4 w 11"/>
                <a:gd name="T1" fmla="*/ 0 h 9"/>
                <a:gd name="T2" fmla="*/ 11 w 11"/>
                <a:gd name="T3" fmla="*/ 0 h 9"/>
                <a:gd name="T4" fmla="*/ 11 w 11"/>
                <a:gd name="T5" fmla="*/ 6 h 9"/>
                <a:gd name="T6" fmla="*/ 6 w 11"/>
                <a:gd name="T7" fmla="*/ 9 h 9"/>
                <a:gd name="T8" fmla="*/ 0 w 11"/>
                <a:gd name="T9" fmla="*/ 9 h 9"/>
                <a:gd name="T10" fmla="*/ 0 w 11"/>
                <a:gd name="T11" fmla="*/ 3 h 9"/>
                <a:gd name="T12" fmla="*/ 4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5" name="Line 226"/>
            <p:cNvSpPr>
              <a:spLocks noChangeShapeType="1"/>
            </p:cNvSpPr>
            <p:nvPr/>
          </p:nvSpPr>
          <p:spPr bwMode="auto">
            <a:xfrm flipV="1">
              <a:off x="5248276" y="4778376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6" name="Freeform 227"/>
            <p:cNvSpPr>
              <a:spLocks/>
            </p:cNvSpPr>
            <p:nvPr/>
          </p:nvSpPr>
          <p:spPr bwMode="auto">
            <a:xfrm>
              <a:off x="2908301" y="3079751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8 h 11"/>
                <a:gd name="T6" fmla="*/ 6 w 11"/>
                <a:gd name="T7" fmla="*/ 11 h 11"/>
                <a:gd name="T8" fmla="*/ 0 w 11"/>
                <a:gd name="T9" fmla="*/ 11 h 11"/>
                <a:gd name="T10" fmla="*/ 0 w 11"/>
                <a:gd name="T11" fmla="*/ 4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7" name="Freeform 228"/>
            <p:cNvSpPr>
              <a:spLocks/>
            </p:cNvSpPr>
            <p:nvPr/>
          </p:nvSpPr>
          <p:spPr bwMode="auto">
            <a:xfrm>
              <a:off x="2936876" y="3062288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8" name="Freeform 229"/>
            <p:cNvSpPr>
              <a:spLocks/>
            </p:cNvSpPr>
            <p:nvPr/>
          </p:nvSpPr>
          <p:spPr bwMode="auto">
            <a:xfrm>
              <a:off x="5211764" y="4918076"/>
              <a:ext cx="69850" cy="104775"/>
            </a:xfrm>
            <a:custGeom>
              <a:avLst/>
              <a:gdLst>
                <a:gd name="T0" fmla="*/ 23 w 44"/>
                <a:gd name="T1" fmla="*/ 0 h 66"/>
                <a:gd name="T2" fmla="*/ 29 w 44"/>
                <a:gd name="T3" fmla="*/ 1 h 66"/>
                <a:gd name="T4" fmla="*/ 33 w 44"/>
                <a:gd name="T5" fmla="*/ 3 h 66"/>
                <a:gd name="T6" fmla="*/ 37 w 44"/>
                <a:gd name="T7" fmla="*/ 6 h 66"/>
                <a:gd name="T8" fmla="*/ 40 w 44"/>
                <a:gd name="T9" fmla="*/ 9 h 66"/>
                <a:gd name="T10" fmla="*/ 42 w 44"/>
                <a:gd name="T11" fmla="*/ 14 h 66"/>
                <a:gd name="T12" fmla="*/ 43 w 44"/>
                <a:gd name="T13" fmla="*/ 18 h 66"/>
                <a:gd name="T14" fmla="*/ 42 w 44"/>
                <a:gd name="T15" fmla="*/ 22 h 66"/>
                <a:gd name="T16" fmla="*/ 41 w 44"/>
                <a:gd name="T17" fmla="*/ 26 h 66"/>
                <a:gd name="T18" fmla="*/ 39 w 44"/>
                <a:gd name="T19" fmla="*/ 30 h 66"/>
                <a:gd name="T20" fmla="*/ 37 w 44"/>
                <a:gd name="T21" fmla="*/ 35 h 66"/>
                <a:gd name="T22" fmla="*/ 34 w 44"/>
                <a:gd name="T23" fmla="*/ 38 h 66"/>
                <a:gd name="T24" fmla="*/ 30 w 44"/>
                <a:gd name="T25" fmla="*/ 42 h 66"/>
                <a:gd name="T26" fmla="*/ 25 w 44"/>
                <a:gd name="T27" fmla="*/ 46 h 66"/>
                <a:gd name="T28" fmla="*/ 21 w 44"/>
                <a:gd name="T29" fmla="*/ 49 h 66"/>
                <a:gd name="T30" fmla="*/ 18 w 44"/>
                <a:gd name="T31" fmla="*/ 52 h 66"/>
                <a:gd name="T32" fmla="*/ 16 w 44"/>
                <a:gd name="T33" fmla="*/ 54 h 66"/>
                <a:gd name="T34" fmla="*/ 11 w 44"/>
                <a:gd name="T35" fmla="*/ 58 h 66"/>
                <a:gd name="T36" fmla="*/ 44 w 44"/>
                <a:gd name="T37" fmla="*/ 58 h 66"/>
                <a:gd name="T38" fmla="*/ 44 w 44"/>
                <a:gd name="T39" fmla="*/ 66 h 66"/>
                <a:gd name="T40" fmla="*/ 0 w 44"/>
                <a:gd name="T41" fmla="*/ 66 h 66"/>
                <a:gd name="T42" fmla="*/ 1 w 44"/>
                <a:gd name="T43" fmla="*/ 63 h 66"/>
                <a:gd name="T44" fmla="*/ 1 w 44"/>
                <a:gd name="T45" fmla="*/ 61 h 66"/>
                <a:gd name="T46" fmla="*/ 3 w 44"/>
                <a:gd name="T47" fmla="*/ 56 h 66"/>
                <a:gd name="T48" fmla="*/ 6 w 44"/>
                <a:gd name="T49" fmla="*/ 52 h 66"/>
                <a:gd name="T50" fmla="*/ 9 w 44"/>
                <a:gd name="T51" fmla="*/ 49 h 66"/>
                <a:gd name="T52" fmla="*/ 12 w 44"/>
                <a:gd name="T53" fmla="*/ 45 h 66"/>
                <a:gd name="T54" fmla="*/ 17 w 44"/>
                <a:gd name="T55" fmla="*/ 42 h 66"/>
                <a:gd name="T56" fmla="*/ 22 w 44"/>
                <a:gd name="T57" fmla="*/ 38 h 66"/>
                <a:gd name="T58" fmla="*/ 26 w 44"/>
                <a:gd name="T59" fmla="*/ 33 h 66"/>
                <a:gd name="T60" fmla="*/ 29 w 44"/>
                <a:gd name="T61" fmla="*/ 30 h 66"/>
                <a:gd name="T62" fmla="*/ 31 w 44"/>
                <a:gd name="T63" fmla="*/ 28 h 66"/>
                <a:gd name="T64" fmla="*/ 33 w 44"/>
                <a:gd name="T65" fmla="*/ 23 h 66"/>
                <a:gd name="T66" fmla="*/ 34 w 44"/>
                <a:gd name="T67" fmla="*/ 18 h 66"/>
                <a:gd name="T68" fmla="*/ 34 w 44"/>
                <a:gd name="T69" fmla="*/ 16 h 66"/>
                <a:gd name="T70" fmla="*/ 33 w 44"/>
                <a:gd name="T71" fmla="*/ 13 h 66"/>
                <a:gd name="T72" fmla="*/ 31 w 44"/>
                <a:gd name="T73" fmla="*/ 11 h 66"/>
                <a:gd name="T74" fmla="*/ 29 w 44"/>
                <a:gd name="T75" fmla="*/ 9 h 66"/>
                <a:gd name="T76" fmla="*/ 26 w 44"/>
                <a:gd name="T77" fmla="*/ 8 h 66"/>
                <a:gd name="T78" fmla="*/ 23 w 44"/>
                <a:gd name="T79" fmla="*/ 8 h 66"/>
                <a:gd name="T80" fmla="*/ 19 w 44"/>
                <a:gd name="T81" fmla="*/ 8 h 66"/>
                <a:gd name="T82" fmla="*/ 16 w 44"/>
                <a:gd name="T83" fmla="*/ 9 h 66"/>
                <a:gd name="T84" fmla="*/ 13 w 44"/>
                <a:gd name="T85" fmla="*/ 11 h 66"/>
                <a:gd name="T86" fmla="*/ 11 w 44"/>
                <a:gd name="T87" fmla="*/ 13 h 66"/>
                <a:gd name="T88" fmla="*/ 10 w 44"/>
                <a:gd name="T89" fmla="*/ 16 h 66"/>
                <a:gd name="T90" fmla="*/ 10 w 44"/>
                <a:gd name="T91" fmla="*/ 19 h 66"/>
                <a:gd name="T92" fmla="*/ 1 w 44"/>
                <a:gd name="T93" fmla="*/ 18 h 66"/>
                <a:gd name="T94" fmla="*/ 2 w 44"/>
                <a:gd name="T95" fmla="*/ 13 h 66"/>
                <a:gd name="T96" fmla="*/ 4 w 44"/>
                <a:gd name="T97" fmla="*/ 9 h 66"/>
                <a:gd name="T98" fmla="*/ 8 w 44"/>
                <a:gd name="T99" fmla="*/ 5 h 66"/>
                <a:gd name="T100" fmla="*/ 12 w 44"/>
                <a:gd name="T101" fmla="*/ 3 h 66"/>
                <a:gd name="T102" fmla="*/ 17 w 44"/>
                <a:gd name="T103" fmla="*/ 1 h 66"/>
                <a:gd name="T104" fmla="*/ 23 w 44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" h="66"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2" y="14"/>
                  </a:lnTo>
                  <a:lnTo>
                    <a:pt x="43" y="18"/>
                  </a:lnTo>
                  <a:lnTo>
                    <a:pt x="42" y="22"/>
                  </a:lnTo>
                  <a:lnTo>
                    <a:pt x="41" y="26"/>
                  </a:lnTo>
                  <a:lnTo>
                    <a:pt x="39" y="30"/>
                  </a:lnTo>
                  <a:lnTo>
                    <a:pt x="37" y="35"/>
                  </a:lnTo>
                  <a:lnTo>
                    <a:pt x="34" y="38"/>
                  </a:lnTo>
                  <a:lnTo>
                    <a:pt x="30" y="42"/>
                  </a:lnTo>
                  <a:lnTo>
                    <a:pt x="25" y="46"/>
                  </a:lnTo>
                  <a:lnTo>
                    <a:pt x="21" y="49"/>
                  </a:lnTo>
                  <a:lnTo>
                    <a:pt x="18" y="52"/>
                  </a:lnTo>
                  <a:lnTo>
                    <a:pt x="16" y="54"/>
                  </a:lnTo>
                  <a:lnTo>
                    <a:pt x="11" y="58"/>
                  </a:lnTo>
                  <a:lnTo>
                    <a:pt x="44" y="58"/>
                  </a:lnTo>
                  <a:lnTo>
                    <a:pt x="44" y="66"/>
                  </a:lnTo>
                  <a:lnTo>
                    <a:pt x="0" y="66"/>
                  </a:lnTo>
                  <a:lnTo>
                    <a:pt x="1" y="63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6" y="52"/>
                  </a:lnTo>
                  <a:lnTo>
                    <a:pt x="9" y="49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22" y="38"/>
                  </a:lnTo>
                  <a:lnTo>
                    <a:pt x="26" y="33"/>
                  </a:lnTo>
                  <a:lnTo>
                    <a:pt x="29" y="30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19" y="8"/>
                  </a:lnTo>
                  <a:lnTo>
                    <a:pt x="16" y="9"/>
                  </a:lnTo>
                  <a:lnTo>
                    <a:pt x="13" y="11"/>
                  </a:lnTo>
                  <a:lnTo>
                    <a:pt x="11" y="13"/>
                  </a:lnTo>
                  <a:lnTo>
                    <a:pt x="10" y="16"/>
                  </a:lnTo>
                  <a:lnTo>
                    <a:pt x="10" y="19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8" y="5"/>
                  </a:lnTo>
                  <a:lnTo>
                    <a:pt x="12" y="3"/>
                  </a:lnTo>
                  <a:lnTo>
                    <a:pt x="17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9" name="Freeform 230"/>
            <p:cNvSpPr>
              <a:spLocks/>
            </p:cNvSpPr>
            <p:nvPr/>
          </p:nvSpPr>
          <p:spPr bwMode="auto">
            <a:xfrm>
              <a:off x="2967039" y="3043238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0" name="Freeform 231"/>
            <p:cNvSpPr>
              <a:spLocks/>
            </p:cNvSpPr>
            <p:nvPr/>
          </p:nvSpPr>
          <p:spPr bwMode="auto">
            <a:xfrm>
              <a:off x="2997201" y="3025776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1" name="Freeform 232"/>
            <p:cNvSpPr>
              <a:spLocks/>
            </p:cNvSpPr>
            <p:nvPr/>
          </p:nvSpPr>
          <p:spPr bwMode="auto">
            <a:xfrm>
              <a:off x="3030539" y="3005138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2" name="Freeform 233"/>
            <p:cNvSpPr>
              <a:spLocks/>
            </p:cNvSpPr>
            <p:nvPr/>
          </p:nvSpPr>
          <p:spPr bwMode="auto">
            <a:xfrm>
              <a:off x="3062289" y="2987676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3" name="Freeform 234"/>
            <p:cNvSpPr>
              <a:spLocks/>
            </p:cNvSpPr>
            <p:nvPr/>
          </p:nvSpPr>
          <p:spPr bwMode="auto">
            <a:xfrm>
              <a:off x="3090864" y="2968626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7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4" name="Freeform 235"/>
            <p:cNvSpPr>
              <a:spLocks/>
            </p:cNvSpPr>
            <p:nvPr/>
          </p:nvSpPr>
          <p:spPr bwMode="auto">
            <a:xfrm>
              <a:off x="3122614" y="2951163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5" name="Freeform 236"/>
            <p:cNvSpPr>
              <a:spLocks/>
            </p:cNvSpPr>
            <p:nvPr/>
          </p:nvSpPr>
          <p:spPr bwMode="auto">
            <a:xfrm>
              <a:off x="3154364" y="2932113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6" name="Freeform 237"/>
            <p:cNvSpPr>
              <a:spLocks/>
            </p:cNvSpPr>
            <p:nvPr/>
          </p:nvSpPr>
          <p:spPr bwMode="auto">
            <a:xfrm>
              <a:off x="3184526" y="2913063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7 h 11"/>
                <a:gd name="T6" fmla="*/ 7 w 11"/>
                <a:gd name="T7" fmla="*/ 11 h 11"/>
                <a:gd name="T8" fmla="*/ 0 w 11"/>
                <a:gd name="T9" fmla="*/ 11 h 11"/>
                <a:gd name="T10" fmla="*/ 0 w 11"/>
                <a:gd name="T11" fmla="*/ 4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7" name="Freeform 238"/>
            <p:cNvSpPr>
              <a:spLocks/>
            </p:cNvSpPr>
            <p:nvPr/>
          </p:nvSpPr>
          <p:spPr bwMode="auto">
            <a:xfrm>
              <a:off x="3217864" y="2892426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8 h 11"/>
                <a:gd name="T6" fmla="*/ 6 w 11"/>
                <a:gd name="T7" fmla="*/ 11 h 11"/>
                <a:gd name="T8" fmla="*/ 0 w 11"/>
                <a:gd name="T9" fmla="*/ 11 h 11"/>
                <a:gd name="T10" fmla="*/ 0 w 11"/>
                <a:gd name="T11" fmla="*/ 5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8" name="Freeform 239"/>
            <p:cNvSpPr>
              <a:spLocks/>
            </p:cNvSpPr>
            <p:nvPr/>
          </p:nvSpPr>
          <p:spPr bwMode="auto">
            <a:xfrm>
              <a:off x="3246439" y="287655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9" name="Freeform 240"/>
            <p:cNvSpPr>
              <a:spLocks/>
            </p:cNvSpPr>
            <p:nvPr/>
          </p:nvSpPr>
          <p:spPr bwMode="auto">
            <a:xfrm>
              <a:off x="3278189" y="285750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0" name="Freeform 241"/>
            <p:cNvSpPr>
              <a:spLocks/>
            </p:cNvSpPr>
            <p:nvPr/>
          </p:nvSpPr>
          <p:spPr bwMode="auto">
            <a:xfrm>
              <a:off x="3308351" y="2838451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1" name="Freeform 242"/>
            <p:cNvSpPr>
              <a:spLocks/>
            </p:cNvSpPr>
            <p:nvPr/>
          </p:nvSpPr>
          <p:spPr bwMode="auto">
            <a:xfrm>
              <a:off x="3340101" y="2819401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2" name="Freeform 243"/>
            <p:cNvSpPr>
              <a:spLocks/>
            </p:cNvSpPr>
            <p:nvPr/>
          </p:nvSpPr>
          <p:spPr bwMode="auto">
            <a:xfrm>
              <a:off x="3371851" y="2800351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8 h 11"/>
                <a:gd name="T6" fmla="*/ 7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3" name="Freeform 244"/>
            <p:cNvSpPr>
              <a:spLocks/>
            </p:cNvSpPr>
            <p:nvPr/>
          </p:nvSpPr>
          <p:spPr bwMode="auto">
            <a:xfrm>
              <a:off x="3403601" y="278288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4" name="Freeform 245"/>
            <p:cNvSpPr>
              <a:spLocks/>
            </p:cNvSpPr>
            <p:nvPr/>
          </p:nvSpPr>
          <p:spPr bwMode="auto">
            <a:xfrm>
              <a:off x="3433764" y="2763838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5" name="Freeform 246"/>
            <p:cNvSpPr>
              <a:spLocks/>
            </p:cNvSpPr>
            <p:nvPr/>
          </p:nvSpPr>
          <p:spPr bwMode="auto">
            <a:xfrm>
              <a:off x="3463926" y="2746376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6" name="Freeform 247"/>
            <p:cNvSpPr>
              <a:spLocks/>
            </p:cNvSpPr>
            <p:nvPr/>
          </p:nvSpPr>
          <p:spPr bwMode="auto">
            <a:xfrm>
              <a:off x="3495676" y="2727326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3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7" name="Freeform 248"/>
            <p:cNvSpPr>
              <a:spLocks/>
            </p:cNvSpPr>
            <p:nvPr/>
          </p:nvSpPr>
          <p:spPr bwMode="auto">
            <a:xfrm>
              <a:off x="3525839" y="2709863"/>
              <a:ext cx="19050" cy="12700"/>
            </a:xfrm>
            <a:custGeom>
              <a:avLst/>
              <a:gdLst>
                <a:gd name="T0" fmla="*/ 5 w 12"/>
                <a:gd name="T1" fmla="*/ 0 h 8"/>
                <a:gd name="T2" fmla="*/ 12 w 12"/>
                <a:gd name="T3" fmla="*/ 0 h 8"/>
                <a:gd name="T4" fmla="*/ 12 w 12"/>
                <a:gd name="T5" fmla="*/ 6 h 8"/>
                <a:gd name="T6" fmla="*/ 8 w 12"/>
                <a:gd name="T7" fmla="*/ 8 h 8"/>
                <a:gd name="T8" fmla="*/ 0 w 12"/>
                <a:gd name="T9" fmla="*/ 8 h 8"/>
                <a:gd name="T10" fmla="*/ 0 w 12"/>
                <a:gd name="T11" fmla="*/ 1 h 8"/>
                <a:gd name="T12" fmla="*/ 5 w 1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8"/>
                  </a:lnTo>
                  <a:lnTo>
                    <a:pt x="0" y="8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8" name="Freeform 249"/>
            <p:cNvSpPr>
              <a:spLocks/>
            </p:cNvSpPr>
            <p:nvPr/>
          </p:nvSpPr>
          <p:spPr bwMode="auto">
            <a:xfrm>
              <a:off x="3559176" y="2689226"/>
              <a:ext cx="17463" cy="14288"/>
            </a:xfrm>
            <a:custGeom>
              <a:avLst/>
              <a:gdLst>
                <a:gd name="T0" fmla="*/ 4 w 11"/>
                <a:gd name="T1" fmla="*/ 0 h 9"/>
                <a:gd name="T2" fmla="*/ 11 w 11"/>
                <a:gd name="T3" fmla="*/ 0 h 9"/>
                <a:gd name="T4" fmla="*/ 11 w 11"/>
                <a:gd name="T5" fmla="*/ 7 h 9"/>
                <a:gd name="T6" fmla="*/ 6 w 11"/>
                <a:gd name="T7" fmla="*/ 9 h 9"/>
                <a:gd name="T8" fmla="*/ 0 w 11"/>
                <a:gd name="T9" fmla="*/ 9 h 9"/>
                <a:gd name="T10" fmla="*/ 0 w 11"/>
                <a:gd name="T11" fmla="*/ 2 h 9"/>
                <a:gd name="T12" fmla="*/ 4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9" name="Freeform 250"/>
            <p:cNvSpPr>
              <a:spLocks/>
            </p:cNvSpPr>
            <p:nvPr/>
          </p:nvSpPr>
          <p:spPr bwMode="auto">
            <a:xfrm>
              <a:off x="3589339" y="2671763"/>
              <a:ext cx="19050" cy="12700"/>
            </a:xfrm>
            <a:custGeom>
              <a:avLst/>
              <a:gdLst>
                <a:gd name="T0" fmla="*/ 5 w 12"/>
                <a:gd name="T1" fmla="*/ 0 h 8"/>
                <a:gd name="T2" fmla="*/ 12 w 12"/>
                <a:gd name="T3" fmla="*/ 0 h 8"/>
                <a:gd name="T4" fmla="*/ 12 w 12"/>
                <a:gd name="T5" fmla="*/ 6 h 8"/>
                <a:gd name="T6" fmla="*/ 7 w 12"/>
                <a:gd name="T7" fmla="*/ 8 h 8"/>
                <a:gd name="T8" fmla="*/ 0 w 12"/>
                <a:gd name="T9" fmla="*/ 8 h 8"/>
                <a:gd name="T10" fmla="*/ 0 w 12"/>
                <a:gd name="T11" fmla="*/ 1 h 8"/>
                <a:gd name="T12" fmla="*/ 5 w 1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8"/>
                  </a:lnTo>
                  <a:lnTo>
                    <a:pt x="0" y="8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0" name="Freeform 251"/>
            <p:cNvSpPr>
              <a:spLocks/>
            </p:cNvSpPr>
            <p:nvPr/>
          </p:nvSpPr>
          <p:spPr bwMode="auto">
            <a:xfrm>
              <a:off x="3619501" y="2652713"/>
              <a:ext cx="17463" cy="14288"/>
            </a:xfrm>
            <a:custGeom>
              <a:avLst/>
              <a:gdLst>
                <a:gd name="T0" fmla="*/ 4 w 11"/>
                <a:gd name="T1" fmla="*/ 0 h 9"/>
                <a:gd name="T2" fmla="*/ 11 w 11"/>
                <a:gd name="T3" fmla="*/ 0 h 9"/>
                <a:gd name="T4" fmla="*/ 11 w 11"/>
                <a:gd name="T5" fmla="*/ 7 h 9"/>
                <a:gd name="T6" fmla="*/ 6 w 11"/>
                <a:gd name="T7" fmla="*/ 9 h 9"/>
                <a:gd name="T8" fmla="*/ 0 w 11"/>
                <a:gd name="T9" fmla="*/ 9 h 9"/>
                <a:gd name="T10" fmla="*/ 0 w 11"/>
                <a:gd name="T11" fmla="*/ 2 h 9"/>
                <a:gd name="T12" fmla="*/ 4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1" name="Freeform 252"/>
            <p:cNvSpPr>
              <a:spLocks/>
            </p:cNvSpPr>
            <p:nvPr/>
          </p:nvSpPr>
          <p:spPr bwMode="auto">
            <a:xfrm>
              <a:off x="3651251" y="2633663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2" name="Freeform 253"/>
            <p:cNvSpPr>
              <a:spLocks/>
            </p:cNvSpPr>
            <p:nvPr/>
          </p:nvSpPr>
          <p:spPr bwMode="auto">
            <a:xfrm>
              <a:off x="3681414" y="261143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3" name="Freeform 254"/>
            <p:cNvSpPr>
              <a:spLocks/>
            </p:cNvSpPr>
            <p:nvPr/>
          </p:nvSpPr>
          <p:spPr bwMode="auto">
            <a:xfrm>
              <a:off x="3713164" y="2586038"/>
              <a:ext cx="15875" cy="15875"/>
            </a:xfrm>
            <a:custGeom>
              <a:avLst/>
              <a:gdLst>
                <a:gd name="T0" fmla="*/ 4 w 10"/>
                <a:gd name="T1" fmla="*/ 0 h 10"/>
                <a:gd name="T2" fmla="*/ 10 w 10"/>
                <a:gd name="T3" fmla="*/ 0 h 10"/>
                <a:gd name="T4" fmla="*/ 10 w 10"/>
                <a:gd name="T5" fmla="*/ 7 h 10"/>
                <a:gd name="T6" fmla="*/ 6 w 10"/>
                <a:gd name="T7" fmla="*/ 10 h 10"/>
                <a:gd name="T8" fmla="*/ 0 w 10"/>
                <a:gd name="T9" fmla="*/ 10 h 10"/>
                <a:gd name="T10" fmla="*/ 0 w 10"/>
                <a:gd name="T11" fmla="*/ 3 h 10"/>
                <a:gd name="T12" fmla="*/ 4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4" y="0"/>
                  </a:moveTo>
                  <a:lnTo>
                    <a:pt x="10" y="0"/>
                  </a:lnTo>
                  <a:lnTo>
                    <a:pt x="10" y="7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4" name="Freeform 255"/>
            <p:cNvSpPr>
              <a:spLocks/>
            </p:cNvSpPr>
            <p:nvPr/>
          </p:nvSpPr>
          <p:spPr bwMode="auto">
            <a:xfrm>
              <a:off x="3741739" y="2562226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5" name="Freeform 256"/>
            <p:cNvSpPr>
              <a:spLocks/>
            </p:cNvSpPr>
            <p:nvPr/>
          </p:nvSpPr>
          <p:spPr bwMode="auto">
            <a:xfrm>
              <a:off x="3775076" y="2538413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6" name="Freeform 257"/>
            <p:cNvSpPr>
              <a:spLocks/>
            </p:cNvSpPr>
            <p:nvPr/>
          </p:nvSpPr>
          <p:spPr bwMode="auto">
            <a:xfrm>
              <a:off x="3805239" y="2514601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6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7" name="Freeform 258"/>
            <p:cNvSpPr>
              <a:spLocks/>
            </p:cNvSpPr>
            <p:nvPr/>
          </p:nvSpPr>
          <p:spPr bwMode="auto">
            <a:xfrm>
              <a:off x="3835401" y="2489201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7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8" name="Freeform 259"/>
            <p:cNvSpPr>
              <a:spLocks/>
            </p:cNvSpPr>
            <p:nvPr/>
          </p:nvSpPr>
          <p:spPr bwMode="auto">
            <a:xfrm>
              <a:off x="3868739" y="246538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9" name="Freeform 260"/>
            <p:cNvSpPr>
              <a:spLocks/>
            </p:cNvSpPr>
            <p:nvPr/>
          </p:nvSpPr>
          <p:spPr bwMode="auto">
            <a:xfrm>
              <a:off x="3898901" y="2441576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0" name="Freeform 261"/>
            <p:cNvSpPr>
              <a:spLocks/>
            </p:cNvSpPr>
            <p:nvPr/>
          </p:nvSpPr>
          <p:spPr bwMode="auto">
            <a:xfrm>
              <a:off x="3929064" y="241935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1" name="Freeform 262"/>
            <p:cNvSpPr>
              <a:spLocks/>
            </p:cNvSpPr>
            <p:nvPr/>
          </p:nvSpPr>
          <p:spPr bwMode="auto">
            <a:xfrm>
              <a:off x="3960814" y="2392363"/>
              <a:ext cx="20638" cy="19050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2" name="Freeform 263"/>
            <p:cNvSpPr>
              <a:spLocks/>
            </p:cNvSpPr>
            <p:nvPr/>
          </p:nvSpPr>
          <p:spPr bwMode="auto">
            <a:xfrm>
              <a:off x="3997326" y="2366963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6 h 10"/>
                <a:gd name="T6" fmla="*/ 6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3" name="Freeform 264"/>
            <p:cNvSpPr>
              <a:spLocks/>
            </p:cNvSpPr>
            <p:nvPr/>
          </p:nvSpPr>
          <p:spPr bwMode="auto">
            <a:xfrm>
              <a:off x="4027489" y="2349501"/>
              <a:ext cx="19050" cy="14288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4" name="Freeform 265"/>
            <p:cNvSpPr>
              <a:spLocks/>
            </p:cNvSpPr>
            <p:nvPr/>
          </p:nvSpPr>
          <p:spPr bwMode="auto">
            <a:xfrm>
              <a:off x="4056064" y="2332038"/>
              <a:ext cx="20638" cy="15875"/>
            </a:xfrm>
            <a:custGeom>
              <a:avLst/>
              <a:gdLst>
                <a:gd name="T0" fmla="*/ 6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9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6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9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5" name="Freeform 266"/>
            <p:cNvSpPr>
              <a:spLocks/>
            </p:cNvSpPr>
            <p:nvPr/>
          </p:nvSpPr>
          <p:spPr bwMode="auto">
            <a:xfrm>
              <a:off x="4087814" y="2317751"/>
              <a:ext cx="19050" cy="14288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3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6" name="Freeform 267"/>
            <p:cNvSpPr>
              <a:spLocks/>
            </p:cNvSpPr>
            <p:nvPr/>
          </p:nvSpPr>
          <p:spPr bwMode="auto">
            <a:xfrm>
              <a:off x="4116389" y="2300288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7" name="Freeform 268"/>
            <p:cNvSpPr>
              <a:spLocks/>
            </p:cNvSpPr>
            <p:nvPr/>
          </p:nvSpPr>
          <p:spPr bwMode="auto">
            <a:xfrm>
              <a:off x="4146551" y="2284413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8" name="Freeform 269"/>
            <p:cNvSpPr>
              <a:spLocks/>
            </p:cNvSpPr>
            <p:nvPr/>
          </p:nvSpPr>
          <p:spPr bwMode="auto">
            <a:xfrm>
              <a:off x="4178301" y="226853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2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9" name="Freeform 270"/>
            <p:cNvSpPr>
              <a:spLocks/>
            </p:cNvSpPr>
            <p:nvPr/>
          </p:nvSpPr>
          <p:spPr bwMode="auto">
            <a:xfrm>
              <a:off x="4208464" y="2252663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0" name="Freeform 271"/>
            <p:cNvSpPr>
              <a:spLocks/>
            </p:cNvSpPr>
            <p:nvPr/>
          </p:nvSpPr>
          <p:spPr bwMode="auto">
            <a:xfrm>
              <a:off x="4241801" y="2235201"/>
              <a:ext cx="15875" cy="14288"/>
            </a:xfrm>
            <a:custGeom>
              <a:avLst/>
              <a:gdLst>
                <a:gd name="T0" fmla="*/ 4 w 10"/>
                <a:gd name="T1" fmla="*/ 0 h 9"/>
                <a:gd name="T2" fmla="*/ 10 w 10"/>
                <a:gd name="T3" fmla="*/ 0 h 9"/>
                <a:gd name="T4" fmla="*/ 10 w 10"/>
                <a:gd name="T5" fmla="*/ 8 h 9"/>
                <a:gd name="T6" fmla="*/ 6 w 10"/>
                <a:gd name="T7" fmla="*/ 9 h 9"/>
                <a:gd name="T8" fmla="*/ 0 w 10"/>
                <a:gd name="T9" fmla="*/ 9 h 9"/>
                <a:gd name="T10" fmla="*/ 0 w 10"/>
                <a:gd name="T11" fmla="*/ 3 h 9"/>
                <a:gd name="T12" fmla="*/ 4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0"/>
                  </a:moveTo>
                  <a:lnTo>
                    <a:pt x="10" y="0"/>
                  </a:lnTo>
                  <a:lnTo>
                    <a:pt x="10" y="8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1" name="Freeform 272"/>
            <p:cNvSpPr>
              <a:spLocks/>
            </p:cNvSpPr>
            <p:nvPr/>
          </p:nvSpPr>
          <p:spPr bwMode="auto">
            <a:xfrm>
              <a:off x="4270376" y="2219326"/>
              <a:ext cx="20638" cy="15875"/>
            </a:xfrm>
            <a:custGeom>
              <a:avLst/>
              <a:gdLst>
                <a:gd name="T0" fmla="*/ 6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9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6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9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2" name="Freeform 273"/>
            <p:cNvSpPr>
              <a:spLocks/>
            </p:cNvSpPr>
            <p:nvPr/>
          </p:nvSpPr>
          <p:spPr bwMode="auto">
            <a:xfrm>
              <a:off x="4303714" y="2203451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6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3" name="Freeform 274"/>
            <p:cNvSpPr>
              <a:spLocks/>
            </p:cNvSpPr>
            <p:nvPr/>
          </p:nvSpPr>
          <p:spPr bwMode="auto">
            <a:xfrm>
              <a:off x="4333876" y="2184401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9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9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4" name="Line 275"/>
            <p:cNvSpPr>
              <a:spLocks noChangeShapeType="1"/>
            </p:cNvSpPr>
            <p:nvPr/>
          </p:nvSpPr>
          <p:spPr bwMode="auto">
            <a:xfrm>
              <a:off x="4364039" y="217805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5" name="Line 276"/>
            <p:cNvSpPr>
              <a:spLocks noChangeShapeType="1"/>
            </p:cNvSpPr>
            <p:nvPr/>
          </p:nvSpPr>
          <p:spPr bwMode="auto">
            <a:xfrm>
              <a:off x="4395789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6" name="Line 277"/>
            <p:cNvSpPr>
              <a:spLocks noChangeShapeType="1"/>
            </p:cNvSpPr>
            <p:nvPr/>
          </p:nvSpPr>
          <p:spPr bwMode="auto">
            <a:xfrm>
              <a:off x="442595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7" name="Line 278"/>
            <p:cNvSpPr>
              <a:spLocks noChangeShapeType="1"/>
            </p:cNvSpPr>
            <p:nvPr/>
          </p:nvSpPr>
          <p:spPr bwMode="auto">
            <a:xfrm>
              <a:off x="4456114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8" name="Line 279"/>
            <p:cNvSpPr>
              <a:spLocks noChangeShapeType="1"/>
            </p:cNvSpPr>
            <p:nvPr/>
          </p:nvSpPr>
          <p:spPr bwMode="auto">
            <a:xfrm>
              <a:off x="4486276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9" name="Line 280"/>
            <p:cNvSpPr>
              <a:spLocks noChangeShapeType="1"/>
            </p:cNvSpPr>
            <p:nvPr/>
          </p:nvSpPr>
          <p:spPr bwMode="auto">
            <a:xfrm>
              <a:off x="4518026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0" name="Line 281"/>
            <p:cNvSpPr>
              <a:spLocks noChangeShapeType="1"/>
            </p:cNvSpPr>
            <p:nvPr/>
          </p:nvSpPr>
          <p:spPr bwMode="auto">
            <a:xfrm>
              <a:off x="4549776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1" name="Line 282"/>
            <p:cNvSpPr>
              <a:spLocks noChangeShapeType="1"/>
            </p:cNvSpPr>
            <p:nvPr/>
          </p:nvSpPr>
          <p:spPr bwMode="auto">
            <a:xfrm>
              <a:off x="4579939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2" name="Line 283"/>
            <p:cNvSpPr>
              <a:spLocks noChangeShapeType="1"/>
            </p:cNvSpPr>
            <p:nvPr/>
          </p:nvSpPr>
          <p:spPr bwMode="auto">
            <a:xfrm>
              <a:off x="4611689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3" name="Line 284"/>
            <p:cNvSpPr>
              <a:spLocks noChangeShapeType="1"/>
            </p:cNvSpPr>
            <p:nvPr/>
          </p:nvSpPr>
          <p:spPr bwMode="auto">
            <a:xfrm>
              <a:off x="4643439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4" name="Line 285"/>
            <p:cNvSpPr>
              <a:spLocks noChangeShapeType="1"/>
            </p:cNvSpPr>
            <p:nvPr/>
          </p:nvSpPr>
          <p:spPr bwMode="auto">
            <a:xfrm>
              <a:off x="4672014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5" name="Line 286"/>
            <p:cNvSpPr>
              <a:spLocks noChangeShapeType="1"/>
            </p:cNvSpPr>
            <p:nvPr/>
          </p:nvSpPr>
          <p:spPr bwMode="auto">
            <a:xfrm>
              <a:off x="4705351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6" name="Line 287"/>
            <p:cNvSpPr>
              <a:spLocks noChangeShapeType="1"/>
            </p:cNvSpPr>
            <p:nvPr/>
          </p:nvSpPr>
          <p:spPr bwMode="auto">
            <a:xfrm>
              <a:off x="473710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7" name="Line 288"/>
            <p:cNvSpPr>
              <a:spLocks noChangeShapeType="1"/>
            </p:cNvSpPr>
            <p:nvPr/>
          </p:nvSpPr>
          <p:spPr bwMode="auto">
            <a:xfrm>
              <a:off x="476885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8" name="Line 289"/>
            <p:cNvSpPr>
              <a:spLocks noChangeShapeType="1"/>
            </p:cNvSpPr>
            <p:nvPr/>
          </p:nvSpPr>
          <p:spPr bwMode="auto">
            <a:xfrm>
              <a:off x="4799014" y="217805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9" name="Line 290"/>
            <p:cNvSpPr>
              <a:spLocks noChangeShapeType="1"/>
            </p:cNvSpPr>
            <p:nvPr/>
          </p:nvSpPr>
          <p:spPr bwMode="auto">
            <a:xfrm>
              <a:off x="483235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0" name="Freeform 291"/>
            <p:cNvSpPr>
              <a:spLocks/>
            </p:cNvSpPr>
            <p:nvPr/>
          </p:nvSpPr>
          <p:spPr bwMode="auto">
            <a:xfrm>
              <a:off x="4860926" y="2174876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1" name="Freeform 292"/>
            <p:cNvSpPr>
              <a:spLocks/>
            </p:cNvSpPr>
            <p:nvPr/>
          </p:nvSpPr>
          <p:spPr bwMode="auto">
            <a:xfrm>
              <a:off x="4891089" y="2192338"/>
              <a:ext cx="17463" cy="15875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4 h 10"/>
                <a:gd name="T6" fmla="*/ 11 w 11"/>
                <a:gd name="T7" fmla="*/ 10 h 10"/>
                <a:gd name="T8" fmla="*/ 5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4"/>
                  </a:lnTo>
                  <a:lnTo>
                    <a:pt x="11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2" name="Freeform 293"/>
            <p:cNvSpPr>
              <a:spLocks/>
            </p:cNvSpPr>
            <p:nvPr/>
          </p:nvSpPr>
          <p:spPr bwMode="auto">
            <a:xfrm>
              <a:off x="4921251" y="2209801"/>
              <a:ext cx="19050" cy="14288"/>
            </a:xfrm>
            <a:custGeom>
              <a:avLst/>
              <a:gdLst>
                <a:gd name="T0" fmla="*/ 0 w 12"/>
                <a:gd name="T1" fmla="*/ 0 h 9"/>
                <a:gd name="T2" fmla="*/ 7 w 12"/>
                <a:gd name="T3" fmla="*/ 0 h 9"/>
                <a:gd name="T4" fmla="*/ 12 w 12"/>
                <a:gd name="T5" fmla="*/ 2 h 9"/>
                <a:gd name="T6" fmla="*/ 12 w 12"/>
                <a:gd name="T7" fmla="*/ 9 h 9"/>
                <a:gd name="T8" fmla="*/ 5 w 12"/>
                <a:gd name="T9" fmla="*/ 9 h 9"/>
                <a:gd name="T10" fmla="*/ 0 w 12"/>
                <a:gd name="T11" fmla="*/ 7 h 9"/>
                <a:gd name="T12" fmla="*/ 0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3" name="Freeform 294"/>
            <p:cNvSpPr>
              <a:spLocks/>
            </p:cNvSpPr>
            <p:nvPr/>
          </p:nvSpPr>
          <p:spPr bwMode="auto">
            <a:xfrm>
              <a:off x="4953001" y="2227263"/>
              <a:ext cx="19050" cy="14288"/>
            </a:xfrm>
            <a:custGeom>
              <a:avLst/>
              <a:gdLst>
                <a:gd name="T0" fmla="*/ 0 w 12"/>
                <a:gd name="T1" fmla="*/ 0 h 9"/>
                <a:gd name="T2" fmla="*/ 7 w 12"/>
                <a:gd name="T3" fmla="*/ 0 h 9"/>
                <a:gd name="T4" fmla="*/ 12 w 12"/>
                <a:gd name="T5" fmla="*/ 2 h 9"/>
                <a:gd name="T6" fmla="*/ 12 w 12"/>
                <a:gd name="T7" fmla="*/ 9 h 9"/>
                <a:gd name="T8" fmla="*/ 5 w 12"/>
                <a:gd name="T9" fmla="*/ 9 h 9"/>
                <a:gd name="T10" fmla="*/ 0 w 12"/>
                <a:gd name="T11" fmla="*/ 6 h 9"/>
                <a:gd name="T12" fmla="*/ 0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9"/>
                  </a:lnTo>
                  <a:lnTo>
                    <a:pt x="5" y="9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4" name="Freeform 295"/>
            <p:cNvSpPr>
              <a:spLocks/>
            </p:cNvSpPr>
            <p:nvPr/>
          </p:nvSpPr>
          <p:spPr bwMode="auto">
            <a:xfrm>
              <a:off x="4983164" y="2243138"/>
              <a:ext cx="17463" cy="14288"/>
            </a:xfrm>
            <a:custGeom>
              <a:avLst/>
              <a:gdLst>
                <a:gd name="T0" fmla="*/ 0 w 11"/>
                <a:gd name="T1" fmla="*/ 0 h 9"/>
                <a:gd name="T2" fmla="*/ 7 w 11"/>
                <a:gd name="T3" fmla="*/ 0 h 9"/>
                <a:gd name="T4" fmla="*/ 11 w 11"/>
                <a:gd name="T5" fmla="*/ 3 h 9"/>
                <a:gd name="T6" fmla="*/ 11 w 11"/>
                <a:gd name="T7" fmla="*/ 9 h 9"/>
                <a:gd name="T8" fmla="*/ 4 w 11"/>
                <a:gd name="T9" fmla="*/ 9 h 9"/>
                <a:gd name="T10" fmla="*/ 0 w 11"/>
                <a:gd name="T11" fmla="*/ 7 h 9"/>
                <a:gd name="T12" fmla="*/ 0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7" y="0"/>
                  </a:lnTo>
                  <a:lnTo>
                    <a:pt x="11" y="3"/>
                  </a:lnTo>
                  <a:lnTo>
                    <a:pt x="11" y="9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5" name="Freeform 296"/>
            <p:cNvSpPr>
              <a:spLocks/>
            </p:cNvSpPr>
            <p:nvPr/>
          </p:nvSpPr>
          <p:spPr bwMode="auto">
            <a:xfrm>
              <a:off x="5013326" y="2260601"/>
              <a:ext cx="20638" cy="12700"/>
            </a:xfrm>
            <a:custGeom>
              <a:avLst/>
              <a:gdLst>
                <a:gd name="T0" fmla="*/ 0 w 13"/>
                <a:gd name="T1" fmla="*/ 0 h 8"/>
                <a:gd name="T2" fmla="*/ 8 w 13"/>
                <a:gd name="T3" fmla="*/ 0 h 8"/>
                <a:gd name="T4" fmla="*/ 13 w 13"/>
                <a:gd name="T5" fmla="*/ 2 h 8"/>
                <a:gd name="T6" fmla="*/ 13 w 13"/>
                <a:gd name="T7" fmla="*/ 8 h 8"/>
                <a:gd name="T8" fmla="*/ 6 w 13"/>
                <a:gd name="T9" fmla="*/ 8 h 8"/>
                <a:gd name="T10" fmla="*/ 0 w 13"/>
                <a:gd name="T11" fmla="*/ 6 h 8"/>
                <a:gd name="T12" fmla="*/ 0 w 1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8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8"/>
                  </a:lnTo>
                  <a:lnTo>
                    <a:pt x="6" y="8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6" name="Freeform 297"/>
            <p:cNvSpPr>
              <a:spLocks/>
            </p:cNvSpPr>
            <p:nvPr/>
          </p:nvSpPr>
          <p:spPr bwMode="auto">
            <a:xfrm>
              <a:off x="5046664" y="2276476"/>
              <a:ext cx="17463" cy="14288"/>
            </a:xfrm>
            <a:custGeom>
              <a:avLst/>
              <a:gdLst>
                <a:gd name="T0" fmla="*/ 0 w 11"/>
                <a:gd name="T1" fmla="*/ 0 h 9"/>
                <a:gd name="T2" fmla="*/ 7 w 11"/>
                <a:gd name="T3" fmla="*/ 0 h 9"/>
                <a:gd name="T4" fmla="*/ 11 w 11"/>
                <a:gd name="T5" fmla="*/ 2 h 9"/>
                <a:gd name="T6" fmla="*/ 11 w 11"/>
                <a:gd name="T7" fmla="*/ 9 h 9"/>
                <a:gd name="T8" fmla="*/ 5 w 11"/>
                <a:gd name="T9" fmla="*/ 9 h 9"/>
                <a:gd name="T10" fmla="*/ 0 w 11"/>
                <a:gd name="T11" fmla="*/ 7 h 9"/>
                <a:gd name="T12" fmla="*/ 0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7" name="Freeform 298"/>
            <p:cNvSpPr>
              <a:spLocks/>
            </p:cNvSpPr>
            <p:nvPr/>
          </p:nvSpPr>
          <p:spPr bwMode="auto">
            <a:xfrm>
              <a:off x="5075239" y="2293938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8" name="Freeform 299"/>
            <p:cNvSpPr>
              <a:spLocks/>
            </p:cNvSpPr>
            <p:nvPr/>
          </p:nvSpPr>
          <p:spPr bwMode="auto">
            <a:xfrm>
              <a:off x="5106989" y="2311401"/>
              <a:ext cx="19050" cy="14288"/>
            </a:xfrm>
            <a:custGeom>
              <a:avLst/>
              <a:gdLst>
                <a:gd name="T0" fmla="*/ 0 w 12"/>
                <a:gd name="T1" fmla="*/ 0 h 9"/>
                <a:gd name="T2" fmla="*/ 7 w 12"/>
                <a:gd name="T3" fmla="*/ 0 h 9"/>
                <a:gd name="T4" fmla="*/ 12 w 12"/>
                <a:gd name="T5" fmla="*/ 2 h 9"/>
                <a:gd name="T6" fmla="*/ 12 w 12"/>
                <a:gd name="T7" fmla="*/ 9 h 9"/>
                <a:gd name="T8" fmla="*/ 5 w 12"/>
                <a:gd name="T9" fmla="*/ 9 h 9"/>
                <a:gd name="T10" fmla="*/ 0 w 12"/>
                <a:gd name="T11" fmla="*/ 7 h 9"/>
                <a:gd name="T12" fmla="*/ 0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9" name="Freeform 300"/>
            <p:cNvSpPr>
              <a:spLocks/>
            </p:cNvSpPr>
            <p:nvPr/>
          </p:nvSpPr>
          <p:spPr bwMode="auto">
            <a:xfrm>
              <a:off x="5140326" y="2327276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7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0" name="Freeform 301"/>
            <p:cNvSpPr>
              <a:spLocks/>
            </p:cNvSpPr>
            <p:nvPr/>
          </p:nvSpPr>
          <p:spPr bwMode="auto">
            <a:xfrm>
              <a:off x="5168901" y="2344738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7 w 12"/>
                <a:gd name="T3" fmla="*/ 0 h 11"/>
                <a:gd name="T4" fmla="*/ 12 w 12"/>
                <a:gd name="T5" fmla="*/ 5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7" y="0"/>
                  </a:lnTo>
                  <a:lnTo>
                    <a:pt x="12" y="5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1" name="Freeform 302"/>
            <p:cNvSpPr>
              <a:spLocks/>
            </p:cNvSpPr>
            <p:nvPr/>
          </p:nvSpPr>
          <p:spPr bwMode="auto">
            <a:xfrm>
              <a:off x="5200651" y="2363788"/>
              <a:ext cx="17463" cy="14288"/>
            </a:xfrm>
            <a:custGeom>
              <a:avLst/>
              <a:gdLst>
                <a:gd name="T0" fmla="*/ 0 w 11"/>
                <a:gd name="T1" fmla="*/ 0 h 9"/>
                <a:gd name="T2" fmla="*/ 7 w 11"/>
                <a:gd name="T3" fmla="*/ 0 h 9"/>
                <a:gd name="T4" fmla="*/ 11 w 11"/>
                <a:gd name="T5" fmla="*/ 2 h 9"/>
                <a:gd name="T6" fmla="*/ 11 w 11"/>
                <a:gd name="T7" fmla="*/ 9 h 9"/>
                <a:gd name="T8" fmla="*/ 5 w 11"/>
                <a:gd name="T9" fmla="*/ 9 h 9"/>
                <a:gd name="T10" fmla="*/ 0 w 11"/>
                <a:gd name="T11" fmla="*/ 7 h 9"/>
                <a:gd name="T12" fmla="*/ 0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2" name="Freeform 303"/>
            <p:cNvSpPr>
              <a:spLocks/>
            </p:cNvSpPr>
            <p:nvPr/>
          </p:nvSpPr>
          <p:spPr bwMode="auto">
            <a:xfrm>
              <a:off x="5229226" y="2381251"/>
              <a:ext cx="20638" cy="14288"/>
            </a:xfrm>
            <a:custGeom>
              <a:avLst/>
              <a:gdLst>
                <a:gd name="T0" fmla="*/ 0 w 13"/>
                <a:gd name="T1" fmla="*/ 0 h 9"/>
                <a:gd name="T2" fmla="*/ 9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7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9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3" name="Freeform 304"/>
            <p:cNvSpPr>
              <a:spLocks/>
            </p:cNvSpPr>
            <p:nvPr/>
          </p:nvSpPr>
          <p:spPr bwMode="auto">
            <a:xfrm>
              <a:off x="5262564" y="2397126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4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4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4" name="Freeform 305"/>
            <p:cNvSpPr>
              <a:spLocks/>
            </p:cNvSpPr>
            <p:nvPr/>
          </p:nvSpPr>
          <p:spPr bwMode="auto">
            <a:xfrm>
              <a:off x="5294314" y="2416176"/>
              <a:ext cx="19050" cy="12700"/>
            </a:xfrm>
            <a:custGeom>
              <a:avLst/>
              <a:gdLst>
                <a:gd name="T0" fmla="*/ 0 w 12"/>
                <a:gd name="T1" fmla="*/ 0 h 8"/>
                <a:gd name="T2" fmla="*/ 7 w 12"/>
                <a:gd name="T3" fmla="*/ 0 h 8"/>
                <a:gd name="T4" fmla="*/ 12 w 12"/>
                <a:gd name="T5" fmla="*/ 2 h 8"/>
                <a:gd name="T6" fmla="*/ 12 w 12"/>
                <a:gd name="T7" fmla="*/ 8 h 8"/>
                <a:gd name="T8" fmla="*/ 5 w 12"/>
                <a:gd name="T9" fmla="*/ 8 h 8"/>
                <a:gd name="T10" fmla="*/ 0 w 12"/>
                <a:gd name="T11" fmla="*/ 7 h 8"/>
                <a:gd name="T12" fmla="*/ 0 w 1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8"/>
                  </a:lnTo>
                  <a:lnTo>
                    <a:pt x="5" y="8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5" name="Freeform 306"/>
            <p:cNvSpPr>
              <a:spLocks/>
            </p:cNvSpPr>
            <p:nvPr/>
          </p:nvSpPr>
          <p:spPr bwMode="auto">
            <a:xfrm>
              <a:off x="5322889" y="2432051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7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6" name="Freeform 307"/>
            <p:cNvSpPr>
              <a:spLocks/>
            </p:cNvSpPr>
            <p:nvPr/>
          </p:nvSpPr>
          <p:spPr bwMode="auto">
            <a:xfrm>
              <a:off x="5356226" y="2447926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7" name="Freeform 308"/>
            <p:cNvSpPr>
              <a:spLocks/>
            </p:cNvSpPr>
            <p:nvPr/>
          </p:nvSpPr>
          <p:spPr bwMode="auto">
            <a:xfrm>
              <a:off x="5387976" y="2465388"/>
              <a:ext cx="17463" cy="15875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4 h 10"/>
                <a:gd name="T6" fmla="*/ 11 w 11"/>
                <a:gd name="T7" fmla="*/ 10 h 10"/>
                <a:gd name="T8" fmla="*/ 4 w 11"/>
                <a:gd name="T9" fmla="*/ 10 h 10"/>
                <a:gd name="T10" fmla="*/ 0 w 11"/>
                <a:gd name="T11" fmla="*/ 7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4"/>
                  </a:lnTo>
                  <a:lnTo>
                    <a:pt x="11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8" name="Freeform 309"/>
            <p:cNvSpPr>
              <a:spLocks/>
            </p:cNvSpPr>
            <p:nvPr/>
          </p:nvSpPr>
          <p:spPr bwMode="auto">
            <a:xfrm>
              <a:off x="5416551" y="2484438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6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9" name="Freeform 310"/>
            <p:cNvSpPr>
              <a:spLocks/>
            </p:cNvSpPr>
            <p:nvPr/>
          </p:nvSpPr>
          <p:spPr bwMode="auto">
            <a:xfrm>
              <a:off x="5449889" y="2503488"/>
              <a:ext cx="15875" cy="14288"/>
            </a:xfrm>
            <a:custGeom>
              <a:avLst/>
              <a:gdLst>
                <a:gd name="T0" fmla="*/ 0 w 10"/>
                <a:gd name="T1" fmla="*/ 0 h 9"/>
                <a:gd name="T2" fmla="*/ 7 w 10"/>
                <a:gd name="T3" fmla="*/ 0 h 9"/>
                <a:gd name="T4" fmla="*/ 10 w 10"/>
                <a:gd name="T5" fmla="*/ 3 h 9"/>
                <a:gd name="T6" fmla="*/ 10 w 10"/>
                <a:gd name="T7" fmla="*/ 9 h 9"/>
                <a:gd name="T8" fmla="*/ 3 w 10"/>
                <a:gd name="T9" fmla="*/ 9 h 9"/>
                <a:gd name="T10" fmla="*/ 0 w 10"/>
                <a:gd name="T11" fmla="*/ 7 h 9"/>
                <a:gd name="T12" fmla="*/ 0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0" y="0"/>
                  </a:moveTo>
                  <a:lnTo>
                    <a:pt x="7" y="0"/>
                  </a:lnTo>
                  <a:lnTo>
                    <a:pt x="10" y="3"/>
                  </a:lnTo>
                  <a:lnTo>
                    <a:pt x="10" y="9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0" name="Line 311"/>
            <p:cNvSpPr>
              <a:spLocks noChangeShapeType="1"/>
            </p:cNvSpPr>
            <p:nvPr/>
          </p:nvSpPr>
          <p:spPr bwMode="auto">
            <a:xfrm>
              <a:off x="4351339" y="1974851"/>
              <a:ext cx="0" cy="1174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1" name="Line 312"/>
            <p:cNvSpPr>
              <a:spLocks noChangeShapeType="1"/>
            </p:cNvSpPr>
            <p:nvPr/>
          </p:nvSpPr>
          <p:spPr bwMode="auto">
            <a:xfrm>
              <a:off x="4333876" y="197643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2" name="Line 313"/>
            <p:cNvSpPr>
              <a:spLocks noChangeShapeType="1"/>
            </p:cNvSpPr>
            <p:nvPr/>
          </p:nvSpPr>
          <p:spPr bwMode="auto">
            <a:xfrm>
              <a:off x="4351339" y="2089151"/>
              <a:ext cx="0" cy="219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3" name="Line 314"/>
            <p:cNvSpPr>
              <a:spLocks noChangeShapeType="1"/>
            </p:cNvSpPr>
            <p:nvPr/>
          </p:nvSpPr>
          <p:spPr bwMode="auto">
            <a:xfrm>
              <a:off x="4333876" y="230663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4" name="Line 315"/>
            <p:cNvSpPr>
              <a:spLocks noChangeShapeType="1"/>
            </p:cNvSpPr>
            <p:nvPr/>
          </p:nvSpPr>
          <p:spPr bwMode="auto">
            <a:xfrm>
              <a:off x="4633914" y="2149476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5" name="Line 316"/>
            <p:cNvSpPr>
              <a:spLocks noChangeShapeType="1"/>
            </p:cNvSpPr>
            <p:nvPr/>
          </p:nvSpPr>
          <p:spPr bwMode="auto">
            <a:xfrm>
              <a:off x="4618039" y="21510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6" name="Line 317"/>
            <p:cNvSpPr>
              <a:spLocks noChangeShapeType="1"/>
            </p:cNvSpPr>
            <p:nvPr/>
          </p:nvSpPr>
          <p:spPr bwMode="auto">
            <a:xfrm>
              <a:off x="4633914" y="2192338"/>
              <a:ext cx="0" cy="571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7" name="Line 318"/>
            <p:cNvSpPr>
              <a:spLocks noChangeShapeType="1"/>
            </p:cNvSpPr>
            <p:nvPr/>
          </p:nvSpPr>
          <p:spPr bwMode="auto">
            <a:xfrm>
              <a:off x="4618039" y="2247901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8" name="Line 319"/>
            <p:cNvSpPr>
              <a:spLocks noChangeShapeType="1"/>
            </p:cNvSpPr>
            <p:nvPr/>
          </p:nvSpPr>
          <p:spPr bwMode="auto">
            <a:xfrm>
              <a:off x="4860926" y="2200276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9" name="Line 320"/>
            <p:cNvSpPr>
              <a:spLocks noChangeShapeType="1"/>
            </p:cNvSpPr>
            <p:nvPr/>
          </p:nvSpPr>
          <p:spPr bwMode="auto">
            <a:xfrm>
              <a:off x="4845051" y="22018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0" name="Line 321"/>
            <p:cNvSpPr>
              <a:spLocks noChangeShapeType="1"/>
            </p:cNvSpPr>
            <p:nvPr/>
          </p:nvSpPr>
          <p:spPr bwMode="auto">
            <a:xfrm>
              <a:off x="4860926" y="2249488"/>
              <a:ext cx="0" cy="603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1" name="Line 322"/>
            <p:cNvSpPr>
              <a:spLocks noChangeShapeType="1"/>
            </p:cNvSpPr>
            <p:nvPr/>
          </p:nvSpPr>
          <p:spPr bwMode="auto">
            <a:xfrm>
              <a:off x="4845051" y="2308226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2" name="Line 323"/>
            <p:cNvSpPr>
              <a:spLocks noChangeShapeType="1"/>
            </p:cNvSpPr>
            <p:nvPr/>
          </p:nvSpPr>
          <p:spPr bwMode="auto">
            <a:xfrm>
              <a:off x="5102226" y="2298701"/>
              <a:ext cx="0" cy="555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3" name="Line 324"/>
            <p:cNvSpPr>
              <a:spLocks noChangeShapeType="1"/>
            </p:cNvSpPr>
            <p:nvPr/>
          </p:nvSpPr>
          <p:spPr bwMode="auto">
            <a:xfrm>
              <a:off x="5084764" y="22987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4" name="Line 325"/>
            <p:cNvSpPr>
              <a:spLocks noChangeShapeType="1"/>
            </p:cNvSpPr>
            <p:nvPr/>
          </p:nvSpPr>
          <p:spPr bwMode="auto">
            <a:xfrm>
              <a:off x="5102226" y="2352676"/>
              <a:ext cx="0" cy="746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5" name="Line 326"/>
            <p:cNvSpPr>
              <a:spLocks noChangeShapeType="1"/>
            </p:cNvSpPr>
            <p:nvPr/>
          </p:nvSpPr>
          <p:spPr bwMode="auto">
            <a:xfrm>
              <a:off x="5084764" y="24257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6" name="Freeform 327"/>
            <p:cNvSpPr>
              <a:spLocks/>
            </p:cNvSpPr>
            <p:nvPr/>
          </p:nvSpPr>
          <p:spPr bwMode="auto">
            <a:xfrm>
              <a:off x="4537076" y="3694113"/>
              <a:ext cx="98425" cy="719138"/>
            </a:xfrm>
            <a:custGeom>
              <a:avLst/>
              <a:gdLst>
                <a:gd name="T0" fmla="*/ 59 w 62"/>
                <a:gd name="T1" fmla="*/ 0 h 453"/>
                <a:gd name="T2" fmla="*/ 62 w 62"/>
                <a:gd name="T3" fmla="*/ 0 h 453"/>
                <a:gd name="T4" fmla="*/ 62 w 62"/>
                <a:gd name="T5" fmla="*/ 3 h 453"/>
                <a:gd name="T6" fmla="*/ 2 w 62"/>
                <a:gd name="T7" fmla="*/ 453 h 453"/>
                <a:gd name="T8" fmla="*/ 0 w 62"/>
                <a:gd name="T9" fmla="*/ 453 h 453"/>
                <a:gd name="T10" fmla="*/ 0 w 62"/>
                <a:gd name="T11" fmla="*/ 450 h 453"/>
                <a:gd name="T12" fmla="*/ 59 w 62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53">
                  <a:moveTo>
                    <a:pt x="59" y="0"/>
                  </a:moveTo>
                  <a:lnTo>
                    <a:pt x="62" y="0"/>
                  </a:lnTo>
                  <a:lnTo>
                    <a:pt x="62" y="3"/>
                  </a:lnTo>
                  <a:lnTo>
                    <a:pt x="2" y="453"/>
                  </a:lnTo>
                  <a:lnTo>
                    <a:pt x="0" y="453"/>
                  </a:lnTo>
                  <a:lnTo>
                    <a:pt x="0" y="45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7" name="Freeform 328"/>
            <p:cNvSpPr>
              <a:spLocks/>
            </p:cNvSpPr>
            <p:nvPr/>
          </p:nvSpPr>
          <p:spPr bwMode="auto">
            <a:xfrm>
              <a:off x="4630739" y="2952751"/>
              <a:ext cx="127000" cy="746125"/>
            </a:xfrm>
            <a:custGeom>
              <a:avLst/>
              <a:gdLst>
                <a:gd name="T0" fmla="*/ 78 w 80"/>
                <a:gd name="T1" fmla="*/ 0 h 470"/>
                <a:gd name="T2" fmla="*/ 80 w 80"/>
                <a:gd name="T3" fmla="*/ 0 h 470"/>
                <a:gd name="T4" fmla="*/ 80 w 80"/>
                <a:gd name="T5" fmla="*/ 2 h 470"/>
                <a:gd name="T6" fmla="*/ 3 w 80"/>
                <a:gd name="T7" fmla="*/ 470 h 470"/>
                <a:gd name="T8" fmla="*/ 0 w 80"/>
                <a:gd name="T9" fmla="*/ 470 h 470"/>
                <a:gd name="T10" fmla="*/ 0 w 80"/>
                <a:gd name="T11" fmla="*/ 467 h 470"/>
                <a:gd name="T12" fmla="*/ 78 w 80"/>
                <a:gd name="T13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70">
                  <a:moveTo>
                    <a:pt x="78" y="0"/>
                  </a:moveTo>
                  <a:lnTo>
                    <a:pt x="80" y="0"/>
                  </a:lnTo>
                  <a:lnTo>
                    <a:pt x="80" y="2"/>
                  </a:lnTo>
                  <a:lnTo>
                    <a:pt x="3" y="470"/>
                  </a:lnTo>
                  <a:lnTo>
                    <a:pt x="0" y="470"/>
                  </a:lnTo>
                  <a:lnTo>
                    <a:pt x="0" y="467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8" name="Freeform 329"/>
            <p:cNvSpPr>
              <a:spLocks/>
            </p:cNvSpPr>
            <p:nvPr/>
          </p:nvSpPr>
          <p:spPr bwMode="auto">
            <a:xfrm>
              <a:off x="4754564" y="2441576"/>
              <a:ext cx="106363" cy="514350"/>
            </a:xfrm>
            <a:custGeom>
              <a:avLst/>
              <a:gdLst>
                <a:gd name="T0" fmla="*/ 65 w 67"/>
                <a:gd name="T1" fmla="*/ 0 h 324"/>
                <a:gd name="T2" fmla="*/ 67 w 67"/>
                <a:gd name="T3" fmla="*/ 0 h 324"/>
                <a:gd name="T4" fmla="*/ 67 w 67"/>
                <a:gd name="T5" fmla="*/ 2 h 324"/>
                <a:gd name="T6" fmla="*/ 2 w 67"/>
                <a:gd name="T7" fmla="*/ 324 h 324"/>
                <a:gd name="T8" fmla="*/ 0 w 67"/>
                <a:gd name="T9" fmla="*/ 324 h 324"/>
                <a:gd name="T10" fmla="*/ 0 w 67"/>
                <a:gd name="T11" fmla="*/ 322 h 324"/>
                <a:gd name="T12" fmla="*/ 65 w 67"/>
                <a:gd name="T1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24">
                  <a:moveTo>
                    <a:pt x="65" y="0"/>
                  </a:moveTo>
                  <a:lnTo>
                    <a:pt x="67" y="0"/>
                  </a:lnTo>
                  <a:lnTo>
                    <a:pt x="67" y="2"/>
                  </a:lnTo>
                  <a:lnTo>
                    <a:pt x="2" y="324"/>
                  </a:lnTo>
                  <a:lnTo>
                    <a:pt x="0" y="324"/>
                  </a:lnTo>
                  <a:lnTo>
                    <a:pt x="0" y="322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9" name="Freeform 330"/>
            <p:cNvSpPr>
              <a:spLocks/>
            </p:cNvSpPr>
            <p:nvPr/>
          </p:nvSpPr>
          <p:spPr bwMode="auto">
            <a:xfrm>
              <a:off x="4857751" y="2070101"/>
              <a:ext cx="95250" cy="374650"/>
            </a:xfrm>
            <a:custGeom>
              <a:avLst/>
              <a:gdLst>
                <a:gd name="T0" fmla="*/ 58 w 60"/>
                <a:gd name="T1" fmla="*/ 0 h 236"/>
                <a:gd name="T2" fmla="*/ 60 w 60"/>
                <a:gd name="T3" fmla="*/ 0 h 236"/>
                <a:gd name="T4" fmla="*/ 60 w 60"/>
                <a:gd name="T5" fmla="*/ 2 h 236"/>
                <a:gd name="T6" fmla="*/ 2 w 60"/>
                <a:gd name="T7" fmla="*/ 236 h 236"/>
                <a:gd name="T8" fmla="*/ 0 w 60"/>
                <a:gd name="T9" fmla="*/ 236 h 236"/>
                <a:gd name="T10" fmla="*/ 0 w 60"/>
                <a:gd name="T11" fmla="*/ 234 h 236"/>
                <a:gd name="T12" fmla="*/ 58 w 60"/>
                <a:gd name="T1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236">
                  <a:moveTo>
                    <a:pt x="58" y="0"/>
                  </a:moveTo>
                  <a:lnTo>
                    <a:pt x="60" y="0"/>
                  </a:lnTo>
                  <a:lnTo>
                    <a:pt x="60" y="2"/>
                  </a:lnTo>
                  <a:lnTo>
                    <a:pt x="2" y="236"/>
                  </a:lnTo>
                  <a:lnTo>
                    <a:pt x="0" y="236"/>
                  </a:lnTo>
                  <a:lnTo>
                    <a:pt x="0" y="234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0" name="Freeform 331"/>
            <p:cNvSpPr>
              <a:spLocks/>
            </p:cNvSpPr>
            <p:nvPr/>
          </p:nvSpPr>
          <p:spPr bwMode="auto">
            <a:xfrm>
              <a:off x="4949826" y="1792288"/>
              <a:ext cx="82550" cy="280988"/>
            </a:xfrm>
            <a:custGeom>
              <a:avLst/>
              <a:gdLst>
                <a:gd name="T0" fmla="*/ 49 w 52"/>
                <a:gd name="T1" fmla="*/ 0 h 177"/>
                <a:gd name="T2" fmla="*/ 52 w 52"/>
                <a:gd name="T3" fmla="*/ 0 h 177"/>
                <a:gd name="T4" fmla="*/ 52 w 52"/>
                <a:gd name="T5" fmla="*/ 3 h 177"/>
                <a:gd name="T6" fmla="*/ 2 w 52"/>
                <a:gd name="T7" fmla="*/ 177 h 177"/>
                <a:gd name="T8" fmla="*/ 0 w 52"/>
                <a:gd name="T9" fmla="*/ 177 h 177"/>
                <a:gd name="T10" fmla="*/ 0 w 52"/>
                <a:gd name="T11" fmla="*/ 175 h 177"/>
                <a:gd name="T12" fmla="*/ 49 w 52"/>
                <a:gd name="T1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77">
                  <a:moveTo>
                    <a:pt x="49" y="0"/>
                  </a:moveTo>
                  <a:lnTo>
                    <a:pt x="52" y="0"/>
                  </a:lnTo>
                  <a:lnTo>
                    <a:pt x="52" y="3"/>
                  </a:lnTo>
                  <a:lnTo>
                    <a:pt x="2" y="177"/>
                  </a:lnTo>
                  <a:lnTo>
                    <a:pt x="0" y="177"/>
                  </a:lnTo>
                  <a:lnTo>
                    <a:pt x="0" y="175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1" name="Freeform 332"/>
            <p:cNvSpPr>
              <a:spLocks/>
            </p:cNvSpPr>
            <p:nvPr/>
          </p:nvSpPr>
          <p:spPr bwMode="auto">
            <a:xfrm>
              <a:off x="5027614" y="1577976"/>
              <a:ext cx="76200" cy="219075"/>
            </a:xfrm>
            <a:custGeom>
              <a:avLst/>
              <a:gdLst>
                <a:gd name="T0" fmla="*/ 46 w 48"/>
                <a:gd name="T1" fmla="*/ 0 h 138"/>
                <a:gd name="T2" fmla="*/ 48 w 48"/>
                <a:gd name="T3" fmla="*/ 0 h 138"/>
                <a:gd name="T4" fmla="*/ 48 w 48"/>
                <a:gd name="T5" fmla="*/ 2 h 138"/>
                <a:gd name="T6" fmla="*/ 3 w 48"/>
                <a:gd name="T7" fmla="*/ 138 h 138"/>
                <a:gd name="T8" fmla="*/ 0 w 48"/>
                <a:gd name="T9" fmla="*/ 138 h 138"/>
                <a:gd name="T10" fmla="*/ 0 w 48"/>
                <a:gd name="T11" fmla="*/ 135 h 138"/>
                <a:gd name="T12" fmla="*/ 46 w 48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38">
                  <a:moveTo>
                    <a:pt x="46" y="0"/>
                  </a:moveTo>
                  <a:lnTo>
                    <a:pt x="48" y="0"/>
                  </a:lnTo>
                  <a:lnTo>
                    <a:pt x="48" y="2"/>
                  </a:lnTo>
                  <a:lnTo>
                    <a:pt x="3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2" name="Freeform 333"/>
            <p:cNvSpPr>
              <a:spLocks/>
            </p:cNvSpPr>
            <p:nvPr/>
          </p:nvSpPr>
          <p:spPr bwMode="auto">
            <a:xfrm>
              <a:off x="5100639" y="1409701"/>
              <a:ext cx="68263" cy="171450"/>
            </a:xfrm>
            <a:custGeom>
              <a:avLst/>
              <a:gdLst>
                <a:gd name="T0" fmla="*/ 40 w 43"/>
                <a:gd name="T1" fmla="*/ 0 h 108"/>
                <a:gd name="T2" fmla="*/ 43 w 43"/>
                <a:gd name="T3" fmla="*/ 0 h 108"/>
                <a:gd name="T4" fmla="*/ 43 w 43"/>
                <a:gd name="T5" fmla="*/ 2 h 108"/>
                <a:gd name="T6" fmla="*/ 2 w 43"/>
                <a:gd name="T7" fmla="*/ 108 h 108"/>
                <a:gd name="T8" fmla="*/ 0 w 43"/>
                <a:gd name="T9" fmla="*/ 108 h 108"/>
                <a:gd name="T10" fmla="*/ 0 w 43"/>
                <a:gd name="T11" fmla="*/ 106 h 108"/>
                <a:gd name="T12" fmla="*/ 40 w 43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08">
                  <a:moveTo>
                    <a:pt x="40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2" y="108"/>
                  </a:lnTo>
                  <a:lnTo>
                    <a:pt x="0" y="108"/>
                  </a:lnTo>
                  <a:lnTo>
                    <a:pt x="0" y="10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3" name="Freeform 334"/>
            <p:cNvSpPr>
              <a:spLocks/>
            </p:cNvSpPr>
            <p:nvPr/>
          </p:nvSpPr>
          <p:spPr bwMode="auto">
            <a:xfrm>
              <a:off x="5164139" y="1276351"/>
              <a:ext cx="63500" cy="136525"/>
            </a:xfrm>
            <a:custGeom>
              <a:avLst/>
              <a:gdLst>
                <a:gd name="T0" fmla="*/ 37 w 40"/>
                <a:gd name="T1" fmla="*/ 0 h 86"/>
                <a:gd name="T2" fmla="*/ 40 w 40"/>
                <a:gd name="T3" fmla="*/ 0 h 86"/>
                <a:gd name="T4" fmla="*/ 40 w 40"/>
                <a:gd name="T5" fmla="*/ 2 h 86"/>
                <a:gd name="T6" fmla="*/ 3 w 40"/>
                <a:gd name="T7" fmla="*/ 86 h 86"/>
                <a:gd name="T8" fmla="*/ 0 w 40"/>
                <a:gd name="T9" fmla="*/ 86 h 86"/>
                <a:gd name="T10" fmla="*/ 0 w 40"/>
                <a:gd name="T11" fmla="*/ 84 h 86"/>
                <a:gd name="T12" fmla="*/ 37 w 40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3" y="86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4" name="Freeform 335"/>
            <p:cNvSpPr>
              <a:spLocks/>
            </p:cNvSpPr>
            <p:nvPr/>
          </p:nvSpPr>
          <p:spPr bwMode="auto">
            <a:xfrm>
              <a:off x="5222876" y="1168401"/>
              <a:ext cx="58738" cy="111125"/>
            </a:xfrm>
            <a:custGeom>
              <a:avLst/>
              <a:gdLst>
                <a:gd name="T0" fmla="*/ 35 w 37"/>
                <a:gd name="T1" fmla="*/ 0 h 70"/>
                <a:gd name="T2" fmla="*/ 37 w 37"/>
                <a:gd name="T3" fmla="*/ 0 h 70"/>
                <a:gd name="T4" fmla="*/ 37 w 37"/>
                <a:gd name="T5" fmla="*/ 1 h 70"/>
                <a:gd name="T6" fmla="*/ 3 w 37"/>
                <a:gd name="T7" fmla="*/ 70 h 70"/>
                <a:gd name="T8" fmla="*/ 0 w 37"/>
                <a:gd name="T9" fmla="*/ 70 h 70"/>
                <a:gd name="T10" fmla="*/ 0 w 37"/>
                <a:gd name="T11" fmla="*/ 68 h 70"/>
                <a:gd name="T12" fmla="*/ 35 w 37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0">
                  <a:moveTo>
                    <a:pt x="35" y="0"/>
                  </a:moveTo>
                  <a:lnTo>
                    <a:pt x="37" y="0"/>
                  </a:lnTo>
                  <a:lnTo>
                    <a:pt x="37" y="1"/>
                  </a:lnTo>
                  <a:lnTo>
                    <a:pt x="3" y="70"/>
                  </a:lnTo>
                  <a:lnTo>
                    <a:pt x="0" y="70"/>
                  </a:lnTo>
                  <a:lnTo>
                    <a:pt x="0" y="68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5" name="Freeform 336"/>
            <p:cNvSpPr>
              <a:spLocks/>
            </p:cNvSpPr>
            <p:nvPr/>
          </p:nvSpPr>
          <p:spPr bwMode="auto">
            <a:xfrm>
              <a:off x="5278439" y="1077913"/>
              <a:ext cx="52388" cy="92075"/>
            </a:xfrm>
            <a:custGeom>
              <a:avLst/>
              <a:gdLst>
                <a:gd name="T0" fmla="*/ 31 w 33"/>
                <a:gd name="T1" fmla="*/ 0 h 58"/>
                <a:gd name="T2" fmla="*/ 33 w 33"/>
                <a:gd name="T3" fmla="*/ 0 h 58"/>
                <a:gd name="T4" fmla="*/ 33 w 33"/>
                <a:gd name="T5" fmla="*/ 2 h 58"/>
                <a:gd name="T6" fmla="*/ 2 w 33"/>
                <a:gd name="T7" fmla="*/ 58 h 58"/>
                <a:gd name="T8" fmla="*/ 0 w 33"/>
                <a:gd name="T9" fmla="*/ 58 h 58"/>
                <a:gd name="T10" fmla="*/ 0 w 33"/>
                <a:gd name="T11" fmla="*/ 57 h 58"/>
                <a:gd name="T12" fmla="*/ 31 w 33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8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6" name="Freeform 337"/>
            <p:cNvSpPr>
              <a:spLocks/>
            </p:cNvSpPr>
            <p:nvPr/>
          </p:nvSpPr>
          <p:spPr bwMode="auto">
            <a:xfrm>
              <a:off x="5327651" y="1003301"/>
              <a:ext cx="50800" cy="77788"/>
            </a:xfrm>
            <a:custGeom>
              <a:avLst/>
              <a:gdLst>
                <a:gd name="T0" fmla="*/ 30 w 32"/>
                <a:gd name="T1" fmla="*/ 0 h 49"/>
                <a:gd name="T2" fmla="*/ 32 w 32"/>
                <a:gd name="T3" fmla="*/ 0 h 49"/>
                <a:gd name="T4" fmla="*/ 32 w 32"/>
                <a:gd name="T5" fmla="*/ 3 h 49"/>
                <a:gd name="T6" fmla="*/ 2 w 32"/>
                <a:gd name="T7" fmla="*/ 49 h 49"/>
                <a:gd name="T8" fmla="*/ 0 w 32"/>
                <a:gd name="T9" fmla="*/ 49 h 49"/>
                <a:gd name="T10" fmla="*/ 0 w 32"/>
                <a:gd name="T11" fmla="*/ 47 h 49"/>
                <a:gd name="T12" fmla="*/ 30 w 32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9">
                  <a:moveTo>
                    <a:pt x="30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7" name="Freeform 338"/>
            <p:cNvSpPr>
              <a:spLocks/>
            </p:cNvSpPr>
            <p:nvPr/>
          </p:nvSpPr>
          <p:spPr bwMode="auto">
            <a:xfrm>
              <a:off x="5375276" y="957263"/>
              <a:ext cx="33338" cy="50800"/>
            </a:xfrm>
            <a:custGeom>
              <a:avLst/>
              <a:gdLst>
                <a:gd name="T0" fmla="*/ 18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29 h 32"/>
                <a:gd name="T12" fmla="*/ 18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8" y="0"/>
                  </a:moveTo>
                  <a:lnTo>
                    <a:pt x="21" y="0"/>
                  </a:lnTo>
                  <a:lnTo>
                    <a:pt x="21" y="3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2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8" name="Freeform 339"/>
            <p:cNvSpPr>
              <a:spLocks/>
            </p:cNvSpPr>
            <p:nvPr/>
          </p:nvSpPr>
          <p:spPr bwMode="auto">
            <a:xfrm>
              <a:off x="892176" y="2497138"/>
              <a:ext cx="153988" cy="34925"/>
            </a:xfrm>
            <a:custGeom>
              <a:avLst/>
              <a:gdLst>
                <a:gd name="T0" fmla="*/ 0 w 97"/>
                <a:gd name="T1" fmla="*/ 0 h 22"/>
                <a:gd name="T2" fmla="*/ 1 w 97"/>
                <a:gd name="T3" fmla="*/ 0 h 22"/>
                <a:gd name="T4" fmla="*/ 97 w 97"/>
                <a:gd name="T5" fmla="*/ 20 h 22"/>
                <a:gd name="T6" fmla="*/ 97 w 97"/>
                <a:gd name="T7" fmla="*/ 22 h 22"/>
                <a:gd name="T8" fmla="*/ 94 w 97"/>
                <a:gd name="T9" fmla="*/ 22 h 22"/>
                <a:gd name="T10" fmla="*/ 0 w 97"/>
                <a:gd name="T11" fmla="*/ 4 h 22"/>
                <a:gd name="T12" fmla="*/ 0 w 9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22">
                  <a:moveTo>
                    <a:pt x="0" y="0"/>
                  </a:moveTo>
                  <a:lnTo>
                    <a:pt x="1" y="0"/>
                  </a:lnTo>
                  <a:lnTo>
                    <a:pt x="97" y="20"/>
                  </a:lnTo>
                  <a:lnTo>
                    <a:pt x="97" y="22"/>
                  </a:lnTo>
                  <a:lnTo>
                    <a:pt x="94" y="2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9" name="Freeform 340"/>
            <p:cNvSpPr>
              <a:spLocks/>
            </p:cNvSpPr>
            <p:nvPr/>
          </p:nvSpPr>
          <p:spPr bwMode="auto">
            <a:xfrm>
              <a:off x="1041401" y="2528888"/>
              <a:ext cx="190500" cy="63500"/>
            </a:xfrm>
            <a:custGeom>
              <a:avLst/>
              <a:gdLst>
                <a:gd name="T0" fmla="*/ 0 w 120"/>
                <a:gd name="T1" fmla="*/ 0 h 40"/>
                <a:gd name="T2" fmla="*/ 3 w 120"/>
                <a:gd name="T3" fmla="*/ 0 h 40"/>
                <a:gd name="T4" fmla="*/ 120 w 120"/>
                <a:gd name="T5" fmla="*/ 38 h 40"/>
                <a:gd name="T6" fmla="*/ 120 w 120"/>
                <a:gd name="T7" fmla="*/ 40 h 40"/>
                <a:gd name="T8" fmla="*/ 118 w 120"/>
                <a:gd name="T9" fmla="*/ 40 h 40"/>
                <a:gd name="T10" fmla="*/ 0 w 120"/>
                <a:gd name="T11" fmla="*/ 2 h 40"/>
                <a:gd name="T12" fmla="*/ 0 w 120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40">
                  <a:moveTo>
                    <a:pt x="0" y="0"/>
                  </a:moveTo>
                  <a:lnTo>
                    <a:pt x="3" y="0"/>
                  </a:lnTo>
                  <a:lnTo>
                    <a:pt x="120" y="38"/>
                  </a:lnTo>
                  <a:lnTo>
                    <a:pt x="120" y="40"/>
                  </a:lnTo>
                  <a:lnTo>
                    <a:pt x="118" y="4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0" name="Freeform 341"/>
            <p:cNvSpPr>
              <a:spLocks/>
            </p:cNvSpPr>
            <p:nvPr/>
          </p:nvSpPr>
          <p:spPr bwMode="auto">
            <a:xfrm>
              <a:off x="1228726" y="2589213"/>
              <a:ext cx="133350" cy="60325"/>
            </a:xfrm>
            <a:custGeom>
              <a:avLst/>
              <a:gdLst>
                <a:gd name="T0" fmla="*/ 0 w 84"/>
                <a:gd name="T1" fmla="*/ 0 h 38"/>
                <a:gd name="T2" fmla="*/ 2 w 84"/>
                <a:gd name="T3" fmla="*/ 0 h 38"/>
                <a:gd name="T4" fmla="*/ 84 w 84"/>
                <a:gd name="T5" fmla="*/ 36 h 38"/>
                <a:gd name="T6" fmla="*/ 84 w 84"/>
                <a:gd name="T7" fmla="*/ 38 h 38"/>
                <a:gd name="T8" fmla="*/ 82 w 84"/>
                <a:gd name="T9" fmla="*/ 38 h 38"/>
                <a:gd name="T10" fmla="*/ 0 w 84"/>
                <a:gd name="T11" fmla="*/ 2 h 38"/>
                <a:gd name="T12" fmla="*/ 0 w 8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38">
                  <a:moveTo>
                    <a:pt x="0" y="0"/>
                  </a:moveTo>
                  <a:lnTo>
                    <a:pt x="2" y="0"/>
                  </a:lnTo>
                  <a:lnTo>
                    <a:pt x="84" y="36"/>
                  </a:lnTo>
                  <a:lnTo>
                    <a:pt x="84" y="38"/>
                  </a:lnTo>
                  <a:lnTo>
                    <a:pt x="82" y="3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1" name="Freeform 342"/>
            <p:cNvSpPr>
              <a:spLocks/>
            </p:cNvSpPr>
            <p:nvPr/>
          </p:nvSpPr>
          <p:spPr bwMode="auto">
            <a:xfrm>
              <a:off x="1358901" y="2646363"/>
              <a:ext cx="68263" cy="33338"/>
            </a:xfrm>
            <a:custGeom>
              <a:avLst/>
              <a:gdLst>
                <a:gd name="T0" fmla="*/ 0 w 43"/>
                <a:gd name="T1" fmla="*/ 0 h 21"/>
                <a:gd name="T2" fmla="*/ 2 w 43"/>
                <a:gd name="T3" fmla="*/ 0 h 21"/>
                <a:gd name="T4" fmla="*/ 43 w 43"/>
                <a:gd name="T5" fmla="*/ 19 h 21"/>
                <a:gd name="T6" fmla="*/ 43 w 43"/>
                <a:gd name="T7" fmla="*/ 21 h 21"/>
                <a:gd name="T8" fmla="*/ 42 w 43"/>
                <a:gd name="T9" fmla="*/ 21 h 21"/>
                <a:gd name="T10" fmla="*/ 0 w 43"/>
                <a:gd name="T11" fmla="*/ 2 h 21"/>
                <a:gd name="T12" fmla="*/ 0 w 43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21">
                  <a:moveTo>
                    <a:pt x="0" y="0"/>
                  </a:moveTo>
                  <a:lnTo>
                    <a:pt x="2" y="0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2" y="2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2" name="Freeform 343"/>
            <p:cNvSpPr>
              <a:spLocks/>
            </p:cNvSpPr>
            <p:nvPr/>
          </p:nvSpPr>
          <p:spPr bwMode="auto">
            <a:xfrm>
              <a:off x="1425576" y="2676526"/>
              <a:ext cx="88900" cy="47625"/>
            </a:xfrm>
            <a:custGeom>
              <a:avLst/>
              <a:gdLst>
                <a:gd name="T0" fmla="*/ 0 w 56"/>
                <a:gd name="T1" fmla="*/ 0 h 30"/>
                <a:gd name="T2" fmla="*/ 1 w 56"/>
                <a:gd name="T3" fmla="*/ 0 h 30"/>
                <a:gd name="T4" fmla="*/ 56 w 56"/>
                <a:gd name="T5" fmla="*/ 29 h 30"/>
                <a:gd name="T6" fmla="*/ 56 w 56"/>
                <a:gd name="T7" fmla="*/ 30 h 30"/>
                <a:gd name="T8" fmla="*/ 52 w 56"/>
                <a:gd name="T9" fmla="*/ 30 h 30"/>
                <a:gd name="T10" fmla="*/ 0 w 56"/>
                <a:gd name="T11" fmla="*/ 2 h 30"/>
                <a:gd name="T12" fmla="*/ 0 w 5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30">
                  <a:moveTo>
                    <a:pt x="0" y="0"/>
                  </a:moveTo>
                  <a:lnTo>
                    <a:pt x="1" y="0"/>
                  </a:lnTo>
                  <a:lnTo>
                    <a:pt x="56" y="29"/>
                  </a:lnTo>
                  <a:lnTo>
                    <a:pt x="56" y="30"/>
                  </a:lnTo>
                  <a:lnTo>
                    <a:pt x="52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3" name="Freeform 344"/>
            <p:cNvSpPr>
              <a:spLocks/>
            </p:cNvSpPr>
            <p:nvPr/>
          </p:nvSpPr>
          <p:spPr bwMode="auto">
            <a:xfrm>
              <a:off x="1508126" y="2722563"/>
              <a:ext cx="131763" cy="68263"/>
            </a:xfrm>
            <a:custGeom>
              <a:avLst/>
              <a:gdLst>
                <a:gd name="T0" fmla="*/ 0 w 83"/>
                <a:gd name="T1" fmla="*/ 0 h 43"/>
                <a:gd name="T2" fmla="*/ 4 w 83"/>
                <a:gd name="T3" fmla="*/ 0 h 43"/>
                <a:gd name="T4" fmla="*/ 83 w 83"/>
                <a:gd name="T5" fmla="*/ 41 h 43"/>
                <a:gd name="T6" fmla="*/ 83 w 83"/>
                <a:gd name="T7" fmla="*/ 43 h 43"/>
                <a:gd name="T8" fmla="*/ 80 w 83"/>
                <a:gd name="T9" fmla="*/ 43 h 43"/>
                <a:gd name="T10" fmla="*/ 0 w 83"/>
                <a:gd name="T11" fmla="*/ 1 h 43"/>
                <a:gd name="T12" fmla="*/ 0 w 83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3">
                  <a:moveTo>
                    <a:pt x="0" y="0"/>
                  </a:moveTo>
                  <a:lnTo>
                    <a:pt x="4" y="0"/>
                  </a:lnTo>
                  <a:lnTo>
                    <a:pt x="83" y="41"/>
                  </a:lnTo>
                  <a:lnTo>
                    <a:pt x="83" y="43"/>
                  </a:lnTo>
                  <a:lnTo>
                    <a:pt x="80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4" name="Freeform 345"/>
            <p:cNvSpPr>
              <a:spLocks/>
            </p:cNvSpPr>
            <p:nvPr/>
          </p:nvSpPr>
          <p:spPr bwMode="auto">
            <a:xfrm>
              <a:off x="1635126" y="2787651"/>
              <a:ext cx="46038" cy="30163"/>
            </a:xfrm>
            <a:custGeom>
              <a:avLst/>
              <a:gdLst>
                <a:gd name="T0" fmla="*/ 0 w 29"/>
                <a:gd name="T1" fmla="*/ 0 h 19"/>
                <a:gd name="T2" fmla="*/ 3 w 29"/>
                <a:gd name="T3" fmla="*/ 0 h 19"/>
                <a:gd name="T4" fmla="*/ 29 w 29"/>
                <a:gd name="T5" fmla="*/ 16 h 19"/>
                <a:gd name="T6" fmla="*/ 29 w 29"/>
                <a:gd name="T7" fmla="*/ 19 h 19"/>
                <a:gd name="T8" fmla="*/ 27 w 29"/>
                <a:gd name="T9" fmla="*/ 19 h 19"/>
                <a:gd name="T10" fmla="*/ 0 w 29"/>
                <a:gd name="T11" fmla="*/ 2 h 19"/>
                <a:gd name="T12" fmla="*/ 0 w 2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9">
                  <a:moveTo>
                    <a:pt x="0" y="0"/>
                  </a:moveTo>
                  <a:lnTo>
                    <a:pt x="3" y="0"/>
                  </a:lnTo>
                  <a:lnTo>
                    <a:pt x="29" y="16"/>
                  </a:lnTo>
                  <a:lnTo>
                    <a:pt x="29" y="19"/>
                  </a:lnTo>
                  <a:lnTo>
                    <a:pt x="27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5" name="Freeform 346"/>
            <p:cNvSpPr>
              <a:spLocks/>
            </p:cNvSpPr>
            <p:nvPr/>
          </p:nvSpPr>
          <p:spPr bwMode="auto">
            <a:xfrm>
              <a:off x="1677989" y="2813051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9 h 10"/>
                <a:gd name="T6" fmla="*/ 15 w 15"/>
                <a:gd name="T7" fmla="*/ 10 h 10"/>
                <a:gd name="T8" fmla="*/ 13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6" name="Freeform 347"/>
            <p:cNvSpPr>
              <a:spLocks/>
            </p:cNvSpPr>
            <p:nvPr/>
          </p:nvSpPr>
          <p:spPr bwMode="auto">
            <a:xfrm>
              <a:off x="1698626" y="2827338"/>
              <a:ext cx="23813" cy="12700"/>
            </a:xfrm>
            <a:custGeom>
              <a:avLst/>
              <a:gdLst>
                <a:gd name="T0" fmla="*/ 0 w 15"/>
                <a:gd name="T1" fmla="*/ 0 h 8"/>
                <a:gd name="T2" fmla="*/ 2 w 15"/>
                <a:gd name="T3" fmla="*/ 0 h 8"/>
                <a:gd name="T4" fmla="*/ 15 w 15"/>
                <a:gd name="T5" fmla="*/ 6 h 8"/>
                <a:gd name="T6" fmla="*/ 15 w 15"/>
                <a:gd name="T7" fmla="*/ 8 h 8"/>
                <a:gd name="T8" fmla="*/ 12 w 15"/>
                <a:gd name="T9" fmla="*/ 8 h 8"/>
                <a:gd name="T10" fmla="*/ 0 w 15"/>
                <a:gd name="T11" fmla="*/ 1 h 8"/>
                <a:gd name="T12" fmla="*/ 0 w 1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lnTo>
                    <a:pt x="2" y="0"/>
                  </a:lnTo>
                  <a:lnTo>
                    <a:pt x="15" y="6"/>
                  </a:lnTo>
                  <a:lnTo>
                    <a:pt x="15" y="8"/>
                  </a:lnTo>
                  <a:lnTo>
                    <a:pt x="12" y="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7" name="Freeform 348"/>
            <p:cNvSpPr>
              <a:spLocks/>
            </p:cNvSpPr>
            <p:nvPr/>
          </p:nvSpPr>
          <p:spPr bwMode="auto">
            <a:xfrm>
              <a:off x="1717676" y="2836863"/>
              <a:ext cx="44450" cy="26988"/>
            </a:xfrm>
            <a:custGeom>
              <a:avLst/>
              <a:gdLst>
                <a:gd name="T0" fmla="*/ 0 w 28"/>
                <a:gd name="T1" fmla="*/ 0 h 17"/>
                <a:gd name="T2" fmla="*/ 3 w 28"/>
                <a:gd name="T3" fmla="*/ 0 h 17"/>
                <a:gd name="T4" fmla="*/ 28 w 28"/>
                <a:gd name="T5" fmla="*/ 14 h 17"/>
                <a:gd name="T6" fmla="*/ 28 w 28"/>
                <a:gd name="T7" fmla="*/ 17 h 17"/>
                <a:gd name="T8" fmla="*/ 26 w 28"/>
                <a:gd name="T9" fmla="*/ 17 h 17"/>
                <a:gd name="T10" fmla="*/ 0 w 28"/>
                <a:gd name="T11" fmla="*/ 2 h 17"/>
                <a:gd name="T12" fmla="*/ 0 w 28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7">
                  <a:moveTo>
                    <a:pt x="0" y="0"/>
                  </a:moveTo>
                  <a:lnTo>
                    <a:pt x="3" y="0"/>
                  </a:lnTo>
                  <a:lnTo>
                    <a:pt x="28" y="14"/>
                  </a:lnTo>
                  <a:lnTo>
                    <a:pt x="28" y="17"/>
                  </a:lnTo>
                  <a:lnTo>
                    <a:pt x="26" y="1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8" name="Freeform 349"/>
            <p:cNvSpPr>
              <a:spLocks/>
            </p:cNvSpPr>
            <p:nvPr/>
          </p:nvSpPr>
          <p:spPr bwMode="auto">
            <a:xfrm>
              <a:off x="1758951" y="2859088"/>
              <a:ext cx="74613" cy="47625"/>
            </a:xfrm>
            <a:custGeom>
              <a:avLst/>
              <a:gdLst>
                <a:gd name="T0" fmla="*/ 0 w 47"/>
                <a:gd name="T1" fmla="*/ 0 h 30"/>
                <a:gd name="T2" fmla="*/ 2 w 47"/>
                <a:gd name="T3" fmla="*/ 0 h 30"/>
                <a:gd name="T4" fmla="*/ 47 w 47"/>
                <a:gd name="T5" fmla="*/ 28 h 30"/>
                <a:gd name="T6" fmla="*/ 47 w 47"/>
                <a:gd name="T7" fmla="*/ 30 h 30"/>
                <a:gd name="T8" fmla="*/ 43 w 47"/>
                <a:gd name="T9" fmla="*/ 30 h 30"/>
                <a:gd name="T10" fmla="*/ 0 w 47"/>
                <a:gd name="T11" fmla="*/ 3 h 30"/>
                <a:gd name="T12" fmla="*/ 0 w 47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0">
                  <a:moveTo>
                    <a:pt x="0" y="0"/>
                  </a:moveTo>
                  <a:lnTo>
                    <a:pt x="2" y="0"/>
                  </a:lnTo>
                  <a:lnTo>
                    <a:pt x="47" y="28"/>
                  </a:lnTo>
                  <a:lnTo>
                    <a:pt x="47" y="30"/>
                  </a:lnTo>
                  <a:lnTo>
                    <a:pt x="43" y="3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9" name="Freeform 350"/>
            <p:cNvSpPr>
              <a:spLocks/>
            </p:cNvSpPr>
            <p:nvPr/>
          </p:nvSpPr>
          <p:spPr bwMode="auto">
            <a:xfrm>
              <a:off x="1827214" y="2903538"/>
              <a:ext cx="85725" cy="52388"/>
            </a:xfrm>
            <a:custGeom>
              <a:avLst/>
              <a:gdLst>
                <a:gd name="T0" fmla="*/ 0 w 54"/>
                <a:gd name="T1" fmla="*/ 0 h 33"/>
                <a:gd name="T2" fmla="*/ 4 w 54"/>
                <a:gd name="T3" fmla="*/ 0 h 33"/>
                <a:gd name="T4" fmla="*/ 54 w 54"/>
                <a:gd name="T5" fmla="*/ 31 h 33"/>
                <a:gd name="T6" fmla="*/ 54 w 54"/>
                <a:gd name="T7" fmla="*/ 33 h 33"/>
                <a:gd name="T8" fmla="*/ 51 w 54"/>
                <a:gd name="T9" fmla="*/ 33 h 33"/>
                <a:gd name="T10" fmla="*/ 0 w 54"/>
                <a:gd name="T11" fmla="*/ 2 h 33"/>
                <a:gd name="T12" fmla="*/ 0 w 5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3">
                  <a:moveTo>
                    <a:pt x="0" y="0"/>
                  </a:moveTo>
                  <a:lnTo>
                    <a:pt x="4" y="0"/>
                  </a:lnTo>
                  <a:lnTo>
                    <a:pt x="54" y="31"/>
                  </a:lnTo>
                  <a:lnTo>
                    <a:pt x="54" y="33"/>
                  </a:lnTo>
                  <a:lnTo>
                    <a:pt x="5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0" name="Freeform 351"/>
            <p:cNvSpPr>
              <a:spLocks/>
            </p:cNvSpPr>
            <p:nvPr/>
          </p:nvSpPr>
          <p:spPr bwMode="auto">
            <a:xfrm>
              <a:off x="1908176" y="2952751"/>
              <a:ext cx="74613" cy="47625"/>
            </a:xfrm>
            <a:custGeom>
              <a:avLst/>
              <a:gdLst>
                <a:gd name="T0" fmla="*/ 0 w 47"/>
                <a:gd name="T1" fmla="*/ 0 h 30"/>
                <a:gd name="T2" fmla="*/ 3 w 47"/>
                <a:gd name="T3" fmla="*/ 0 h 30"/>
                <a:gd name="T4" fmla="*/ 47 w 47"/>
                <a:gd name="T5" fmla="*/ 28 h 30"/>
                <a:gd name="T6" fmla="*/ 47 w 47"/>
                <a:gd name="T7" fmla="*/ 30 h 30"/>
                <a:gd name="T8" fmla="*/ 45 w 47"/>
                <a:gd name="T9" fmla="*/ 30 h 30"/>
                <a:gd name="T10" fmla="*/ 0 w 47"/>
                <a:gd name="T11" fmla="*/ 2 h 30"/>
                <a:gd name="T12" fmla="*/ 0 w 47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0">
                  <a:moveTo>
                    <a:pt x="0" y="0"/>
                  </a:moveTo>
                  <a:lnTo>
                    <a:pt x="3" y="0"/>
                  </a:lnTo>
                  <a:lnTo>
                    <a:pt x="47" y="28"/>
                  </a:lnTo>
                  <a:lnTo>
                    <a:pt x="47" y="30"/>
                  </a:lnTo>
                  <a:lnTo>
                    <a:pt x="45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1" name="Freeform 352"/>
            <p:cNvSpPr>
              <a:spLocks/>
            </p:cNvSpPr>
            <p:nvPr/>
          </p:nvSpPr>
          <p:spPr bwMode="auto">
            <a:xfrm>
              <a:off x="1979614" y="2997201"/>
              <a:ext cx="128588" cy="82550"/>
            </a:xfrm>
            <a:custGeom>
              <a:avLst/>
              <a:gdLst>
                <a:gd name="T0" fmla="*/ 0 w 81"/>
                <a:gd name="T1" fmla="*/ 0 h 52"/>
                <a:gd name="T2" fmla="*/ 2 w 81"/>
                <a:gd name="T3" fmla="*/ 0 h 52"/>
                <a:gd name="T4" fmla="*/ 81 w 81"/>
                <a:gd name="T5" fmla="*/ 51 h 52"/>
                <a:gd name="T6" fmla="*/ 81 w 81"/>
                <a:gd name="T7" fmla="*/ 52 h 52"/>
                <a:gd name="T8" fmla="*/ 79 w 81"/>
                <a:gd name="T9" fmla="*/ 52 h 52"/>
                <a:gd name="T10" fmla="*/ 0 w 81"/>
                <a:gd name="T11" fmla="*/ 2 h 52"/>
                <a:gd name="T12" fmla="*/ 0 w 81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52">
                  <a:moveTo>
                    <a:pt x="0" y="0"/>
                  </a:moveTo>
                  <a:lnTo>
                    <a:pt x="2" y="0"/>
                  </a:lnTo>
                  <a:lnTo>
                    <a:pt x="81" y="51"/>
                  </a:lnTo>
                  <a:lnTo>
                    <a:pt x="81" y="52"/>
                  </a:lnTo>
                  <a:lnTo>
                    <a:pt x="79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2" name="Freeform 353"/>
            <p:cNvSpPr>
              <a:spLocks/>
            </p:cNvSpPr>
            <p:nvPr/>
          </p:nvSpPr>
          <p:spPr bwMode="auto">
            <a:xfrm>
              <a:off x="2105026" y="3078163"/>
              <a:ext cx="14288" cy="9525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0 h 6"/>
                <a:gd name="T4" fmla="*/ 9 w 9"/>
                <a:gd name="T5" fmla="*/ 4 h 6"/>
                <a:gd name="T6" fmla="*/ 9 w 9"/>
                <a:gd name="T7" fmla="*/ 6 h 6"/>
                <a:gd name="T8" fmla="*/ 6 w 9"/>
                <a:gd name="T9" fmla="*/ 6 h 6"/>
                <a:gd name="T10" fmla="*/ 0 w 9"/>
                <a:gd name="T11" fmla="*/ 1 h 6"/>
                <a:gd name="T12" fmla="*/ 0 w 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lnTo>
                    <a:pt x="2" y="0"/>
                  </a:lnTo>
                  <a:lnTo>
                    <a:pt x="9" y="4"/>
                  </a:lnTo>
                  <a:lnTo>
                    <a:pt x="9" y="6"/>
                  </a:lnTo>
                  <a:lnTo>
                    <a:pt x="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3" name="Freeform 354"/>
            <p:cNvSpPr>
              <a:spLocks/>
            </p:cNvSpPr>
            <p:nvPr/>
          </p:nvSpPr>
          <p:spPr bwMode="auto">
            <a:xfrm>
              <a:off x="2114551" y="3084513"/>
              <a:ext cx="15875" cy="11113"/>
            </a:xfrm>
            <a:custGeom>
              <a:avLst/>
              <a:gdLst>
                <a:gd name="T0" fmla="*/ 0 w 10"/>
                <a:gd name="T1" fmla="*/ 0 h 7"/>
                <a:gd name="T2" fmla="*/ 3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8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8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4" name="Freeform 355"/>
            <p:cNvSpPr>
              <a:spLocks/>
            </p:cNvSpPr>
            <p:nvPr/>
          </p:nvSpPr>
          <p:spPr bwMode="auto">
            <a:xfrm>
              <a:off x="2127251" y="3092451"/>
              <a:ext cx="12700" cy="11113"/>
            </a:xfrm>
            <a:custGeom>
              <a:avLst/>
              <a:gdLst>
                <a:gd name="T0" fmla="*/ 0 w 8"/>
                <a:gd name="T1" fmla="*/ 0 h 7"/>
                <a:gd name="T2" fmla="*/ 2 w 8"/>
                <a:gd name="T3" fmla="*/ 0 h 7"/>
                <a:gd name="T4" fmla="*/ 8 w 8"/>
                <a:gd name="T5" fmla="*/ 5 h 7"/>
                <a:gd name="T6" fmla="*/ 8 w 8"/>
                <a:gd name="T7" fmla="*/ 7 h 7"/>
                <a:gd name="T8" fmla="*/ 6 w 8"/>
                <a:gd name="T9" fmla="*/ 7 h 7"/>
                <a:gd name="T10" fmla="*/ 0 w 8"/>
                <a:gd name="T11" fmla="*/ 2 h 7"/>
                <a:gd name="T12" fmla="*/ 0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lnTo>
                    <a:pt x="2" y="0"/>
                  </a:lnTo>
                  <a:lnTo>
                    <a:pt x="8" y="5"/>
                  </a:lnTo>
                  <a:lnTo>
                    <a:pt x="8" y="7"/>
                  </a:lnTo>
                  <a:lnTo>
                    <a:pt x="6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5" name="Freeform 356"/>
            <p:cNvSpPr>
              <a:spLocks/>
            </p:cNvSpPr>
            <p:nvPr/>
          </p:nvSpPr>
          <p:spPr bwMode="auto">
            <a:xfrm>
              <a:off x="2136776" y="3100388"/>
              <a:ext cx="76200" cy="52388"/>
            </a:xfrm>
            <a:custGeom>
              <a:avLst/>
              <a:gdLst>
                <a:gd name="T0" fmla="*/ 0 w 48"/>
                <a:gd name="T1" fmla="*/ 0 h 33"/>
                <a:gd name="T2" fmla="*/ 2 w 48"/>
                <a:gd name="T3" fmla="*/ 0 h 33"/>
                <a:gd name="T4" fmla="*/ 48 w 48"/>
                <a:gd name="T5" fmla="*/ 30 h 33"/>
                <a:gd name="T6" fmla="*/ 48 w 48"/>
                <a:gd name="T7" fmla="*/ 33 h 33"/>
                <a:gd name="T8" fmla="*/ 46 w 48"/>
                <a:gd name="T9" fmla="*/ 33 h 33"/>
                <a:gd name="T10" fmla="*/ 0 w 48"/>
                <a:gd name="T11" fmla="*/ 2 h 33"/>
                <a:gd name="T12" fmla="*/ 0 w 48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3">
                  <a:moveTo>
                    <a:pt x="0" y="0"/>
                  </a:moveTo>
                  <a:lnTo>
                    <a:pt x="2" y="0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46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6" name="Freeform 357"/>
            <p:cNvSpPr>
              <a:spLocks/>
            </p:cNvSpPr>
            <p:nvPr/>
          </p:nvSpPr>
          <p:spPr bwMode="auto">
            <a:xfrm>
              <a:off x="2209801" y="3148013"/>
              <a:ext cx="50800" cy="33338"/>
            </a:xfrm>
            <a:custGeom>
              <a:avLst/>
              <a:gdLst>
                <a:gd name="T0" fmla="*/ 0 w 32"/>
                <a:gd name="T1" fmla="*/ 0 h 21"/>
                <a:gd name="T2" fmla="*/ 2 w 32"/>
                <a:gd name="T3" fmla="*/ 0 h 21"/>
                <a:gd name="T4" fmla="*/ 32 w 32"/>
                <a:gd name="T5" fmla="*/ 19 h 21"/>
                <a:gd name="T6" fmla="*/ 32 w 32"/>
                <a:gd name="T7" fmla="*/ 21 h 21"/>
                <a:gd name="T8" fmla="*/ 30 w 32"/>
                <a:gd name="T9" fmla="*/ 21 h 21"/>
                <a:gd name="T10" fmla="*/ 0 w 32"/>
                <a:gd name="T11" fmla="*/ 3 h 21"/>
                <a:gd name="T12" fmla="*/ 0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0" y="0"/>
                  </a:moveTo>
                  <a:lnTo>
                    <a:pt x="2" y="0"/>
                  </a:lnTo>
                  <a:lnTo>
                    <a:pt x="32" y="19"/>
                  </a:lnTo>
                  <a:lnTo>
                    <a:pt x="32" y="21"/>
                  </a:lnTo>
                  <a:lnTo>
                    <a:pt x="30" y="2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7" name="Freeform 358"/>
            <p:cNvSpPr>
              <a:spLocks/>
            </p:cNvSpPr>
            <p:nvPr/>
          </p:nvSpPr>
          <p:spPr bwMode="auto">
            <a:xfrm>
              <a:off x="2257426" y="3178176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 w 13"/>
                <a:gd name="T3" fmla="*/ 0 h 11"/>
                <a:gd name="T4" fmla="*/ 13 w 13"/>
                <a:gd name="T5" fmla="*/ 8 h 11"/>
                <a:gd name="T6" fmla="*/ 13 w 13"/>
                <a:gd name="T7" fmla="*/ 11 h 11"/>
                <a:gd name="T8" fmla="*/ 10 w 13"/>
                <a:gd name="T9" fmla="*/ 11 h 11"/>
                <a:gd name="T10" fmla="*/ 0 w 13"/>
                <a:gd name="T11" fmla="*/ 2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2" y="0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0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8" name="Freeform 359"/>
            <p:cNvSpPr>
              <a:spLocks/>
            </p:cNvSpPr>
            <p:nvPr/>
          </p:nvSpPr>
          <p:spPr bwMode="auto">
            <a:xfrm>
              <a:off x="2273301" y="3190876"/>
              <a:ext cx="28575" cy="20638"/>
            </a:xfrm>
            <a:custGeom>
              <a:avLst/>
              <a:gdLst>
                <a:gd name="T0" fmla="*/ 0 w 18"/>
                <a:gd name="T1" fmla="*/ 0 h 13"/>
                <a:gd name="T2" fmla="*/ 3 w 18"/>
                <a:gd name="T3" fmla="*/ 0 h 13"/>
                <a:gd name="T4" fmla="*/ 18 w 18"/>
                <a:gd name="T5" fmla="*/ 10 h 13"/>
                <a:gd name="T6" fmla="*/ 18 w 18"/>
                <a:gd name="T7" fmla="*/ 13 h 13"/>
                <a:gd name="T8" fmla="*/ 17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3" y="0"/>
                  </a:lnTo>
                  <a:lnTo>
                    <a:pt x="18" y="10"/>
                  </a:lnTo>
                  <a:lnTo>
                    <a:pt x="18" y="13"/>
                  </a:lnTo>
                  <a:lnTo>
                    <a:pt x="17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9" name="Freeform 360"/>
            <p:cNvSpPr>
              <a:spLocks/>
            </p:cNvSpPr>
            <p:nvPr/>
          </p:nvSpPr>
          <p:spPr bwMode="auto">
            <a:xfrm>
              <a:off x="2300289" y="3206751"/>
              <a:ext cx="152400" cy="106363"/>
            </a:xfrm>
            <a:custGeom>
              <a:avLst/>
              <a:gdLst>
                <a:gd name="T0" fmla="*/ 0 w 96"/>
                <a:gd name="T1" fmla="*/ 0 h 67"/>
                <a:gd name="T2" fmla="*/ 1 w 96"/>
                <a:gd name="T3" fmla="*/ 0 h 67"/>
                <a:gd name="T4" fmla="*/ 96 w 96"/>
                <a:gd name="T5" fmla="*/ 65 h 67"/>
                <a:gd name="T6" fmla="*/ 96 w 96"/>
                <a:gd name="T7" fmla="*/ 67 h 67"/>
                <a:gd name="T8" fmla="*/ 94 w 96"/>
                <a:gd name="T9" fmla="*/ 67 h 67"/>
                <a:gd name="T10" fmla="*/ 0 w 96"/>
                <a:gd name="T11" fmla="*/ 3 h 67"/>
                <a:gd name="T12" fmla="*/ 0 w 96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67">
                  <a:moveTo>
                    <a:pt x="0" y="0"/>
                  </a:moveTo>
                  <a:lnTo>
                    <a:pt x="1" y="0"/>
                  </a:lnTo>
                  <a:lnTo>
                    <a:pt x="96" y="65"/>
                  </a:lnTo>
                  <a:lnTo>
                    <a:pt x="96" y="67"/>
                  </a:lnTo>
                  <a:lnTo>
                    <a:pt x="94" y="6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0" name="Freeform 361"/>
            <p:cNvSpPr>
              <a:spLocks/>
            </p:cNvSpPr>
            <p:nvPr/>
          </p:nvSpPr>
          <p:spPr bwMode="auto">
            <a:xfrm>
              <a:off x="2449514" y="3309938"/>
              <a:ext cx="66675" cy="52388"/>
            </a:xfrm>
            <a:custGeom>
              <a:avLst/>
              <a:gdLst>
                <a:gd name="T0" fmla="*/ 0 w 42"/>
                <a:gd name="T1" fmla="*/ 0 h 33"/>
                <a:gd name="T2" fmla="*/ 2 w 42"/>
                <a:gd name="T3" fmla="*/ 0 h 33"/>
                <a:gd name="T4" fmla="*/ 42 w 42"/>
                <a:gd name="T5" fmla="*/ 30 h 33"/>
                <a:gd name="T6" fmla="*/ 42 w 42"/>
                <a:gd name="T7" fmla="*/ 33 h 33"/>
                <a:gd name="T8" fmla="*/ 40 w 42"/>
                <a:gd name="T9" fmla="*/ 33 h 33"/>
                <a:gd name="T10" fmla="*/ 0 w 42"/>
                <a:gd name="T11" fmla="*/ 2 h 33"/>
                <a:gd name="T12" fmla="*/ 0 w 4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3">
                  <a:moveTo>
                    <a:pt x="0" y="0"/>
                  </a:moveTo>
                  <a:lnTo>
                    <a:pt x="2" y="0"/>
                  </a:lnTo>
                  <a:lnTo>
                    <a:pt x="42" y="30"/>
                  </a:lnTo>
                  <a:lnTo>
                    <a:pt x="42" y="33"/>
                  </a:lnTo>
                  <a:lnTo>
                    <a:pt x="40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1" name="Freeform 362"/>
            <p:cNvSpPr>
              <a:spLocks/>
            </p:cNvSpPr>
            <p:nvPr/>
          </p:nvSpPr>
          <p:spPr bwMode="auto">
            <a:xfrm>
              <a:off x="2513014" y="3357563"/>
              <a:ext cx="22225" cy="14288"/>
            </a:xfrm>
            <a:custGeom>
              <a:avLst/>
              <a:gdLst>
                <a:gd name="T0" fmla="*/ 0 w 14"/>
                <a:gd name="T1" fmla="*/ 0 h 9"/>
                <a:gd name="T2" fmla="*/ 2 w 14"/>
                <a:gd name="T3" fmla="*/ 0 h 9"/>
                <a:gd name="T4" fmla="*/ 14 w 14"/>
                <a:gd name="T5" fmla="*/ 7 h 9"/>
                <a:gd name="T6" fmla="*/ 14 w 14"/>
                <a:gd name="T7" fmla="*/ 9 h 9"/>
                <a:gd name="T8" fmla="*/ 11 w 14"/>
                <a:gd name="T9" fmla="*/ 9 h 9"/>
                <a:gd name="T10" fmla="*/ 0 w 14"/>
                <a:gd name="T11" fmla="*/ 3 h 9"/>
                <a:gd name="T12" fmla="*/ 0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0" y="0"/>
                  </a:moveTo>
                  <a:lnTo>
                    <a:pt x="2" y="0"/>
                  </a:lnTo>
                  <a:lnTo>
                    <a:pt x="14" y="7"/>
                  </a:lnTo>
                  <a:lnTo>
                    <a:pt x="14" y="9"/>
                  </a:lnTo>
                  <a:lnTo>
                    <a:pt x="11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2" name="Freeform 363"/>
            <p:cNvSpPr>
              <a:spLocks/>
            </p:cNvSpPr>
            <p:nvPr/>
          </p:nvSpPr>
          <p:spPr bwMode="auto">
            <a:xfrm>
              <a:off x="2530476" y="3368676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3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3 w 15"/>
                <a:gd name="T9" fmla="*/ 10 h 10"/>
                <a:gd name="T10" fmla="*/ 0 w 15"/>
                <a:gd name="T11" fmla="*/ 2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3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3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3" name="Freeform 364"/>
            <p:cNvSpPr>
              <a:spLocks/>
            </p:cNvSpPr>
            <p:nvPr/>
          </p:nvSpPr>
          <p:spPr bwMode="auto">
            <a:xfrm>
              <a:off x="2551114" y="3381376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2 w 17"/>
                <a:gd name="T3" fmla="*/ 0 h 13"/>
                <a:gd name="T4" fmla="*/ 17 w 17"/>
                <a:gd name="T5" fmla="*/ 10 h 13"/>
                <a:gd name="T6" fmla="*/ 17 w 17"/>
                <a:gd name="T7" fmla="*/ 13 h 13"/>
                <a:gd name="T8" fmla="*/ 13 w 17"/>
                <a:gd name="T9" fmla="*/ 13 h 13"/>
                <a:gd name="T10" fmla="*/ 0 w 17"/>
                <a:gd name="T11" fmla="*/ 2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2" y="0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3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4" name="Freeform 365"/>
            <p:cNvSpPr>
              <a:spLocks/>
            </p:cNvSpPr>
            <p:nvPr/>
          </p:nvSpPr>
          <p:spPr bwMode="auto">
            <a:xfrm>
              <a:off x="2571751" y="3397251"/>
              <a:ext cx="200025" cy="141288"/>
            </a:xfrm>
            <a:custGeom>
              <a:avLst/>
              <a:gdLst>
                <a:gd name="T0" fmla="*/ 0 w 126"/>
                <a:gd name="T1" fmla="*/ 0 h 89"/>
                <a:gd name="T2" fmla="*/ 4 w 126"/>
                <a:gd name="T3" fmla="*/ 0 h 89"/>
                <a:gd name="T4" fmla="*/ 126 w 126"/>
                <a:gd name="T5" fmla="*/ 87 h 89"/>
                <a:gd name="T6" fmla="*/ 126 w 126"/>
                <a:gd name="T7" fmla="*/ 89 h 89"/>
                <a:gd name="T8" fmla="*/ 124 w 126"/>
                <a:gd name="T9" fmla="*/ 89 h 89"/>
                <a:gd name="T10" fmla="*/ 0 w 126"/>
                <a:gd name="T11" fmla="*/ 3 h 89"/>
                <a:gd name="T12" fmla="*/ 0 w 126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89">
                  <a:moveTo>
                    <a:pt x="0" y="0"/>
                  </a:moveTo>
                  <a:lnTo>
                    <a:pt x="4" y="0"/>
                  </a:lnTo>
                  <a:lnTo>
                    <a:pt x="126" y="87"/>
                  </a:lnTo>
                  <a:lnTo>
                    <a:pt x="126" y="89"/>
                  </a:lnTo>
                  <a:lnTo>
                    <a:pt x="124" y="8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5" name="Freeform 366"/>
            <p:cNvSpPr>
              <a:spLocks/>
            </p:cNvSpPr>
            <p:nvPr/>
          </p:nvSpPr>
          <p:spPr bwMode="auto">
            <a:xfrm>
              <a:off x="2768601" y="3535363"/>
              <a:ext cx="155575" cy="111125"/>
            </a:xfrm>
            <a:custGeom>
              <a:avLst/>
              <a:gdLst>
                <a:gd name="T0" fmla="*/ 0 w 98"/>
                <a:gd name="T1" fmla="*/ 0 h 70"/>
                <a:gd name="T2" fmla="*/ 2 w 98"/>
                <a:gd name="T3" fmla="*/ 0 h 70"/>
                <a:gd name="T4" fmla="*/ 98 w 98"/>
                <a:gd name="T5" fmla="*/ 69 h 70"/>
                <a:gd name="T6" fmla="*/ 98 w 98"/>
                <a:gd name="T7" fmla="*/ 70 h 70"/>
                <a:gd name="T8" fmla="*/ 96 w 98"/>
                <a:gd name="T9" fmla="*/ 70 h 70"/>
                <a:gd name="T10" fmla="*/ 0 w 98"/>
                <a:gd name="T11" fmla="*/ 2 h 70"/>
                <a:gd name="T12" fmla="*/ 0 w 98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70">
                  <a:moveTo>
                    <a:pt x="0" y="0"/>
                  </a:moveTo>
                  <a:lnTo>
                    <a:pt x="2" y="0"/>
                  </a:lnTo>
                  <a:lnTo>
                    <a:pt x="98" y="69"/>
                  </a:lnTo>
                  <a:lnTo>
                    <a:pt x="98" y="70"/>
                  </a:lnTo>
                  <a:lnTo>
                    <a:pt x="96" y="7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6" name="Freeform 367"/>
            <p:cNvSpPr>
              <a:spLocks/>
            </p:cNvSpPr>
            <p:nvPr/>
          </p:nvSpPr>
          <p:spPr bwMode="auto">
            <a:xfrm>
              <a:off x="2921001" y="3644901"/>
              <a:ext cx="153988" cy="109538"/>
            </a:xfrm>
            <a:custGeom>
              <a:avLst/>
              <a:gdLst>
                <a:gd name="T0" fmla="*/ 0 w 97"/>
                <a:gd name="T1" fmla="*/ 0 h 69"/>
                <a:gd name="T2" fmla="*/ 2 w 97"/>
                <a:gd name="T3" fmla="*/ 0 h 69"/>
                <a:gd name="T4" fmla="*/ 97 w 97"/>
                <a:gd name="T5" fmla="*/ 67 h 69"/>
                <a:gd name="T6" fmla="*/ 97 w 97"/>
                <a:gd name="T7" fmla="*/ 69 h 69"/>
                <a:gd name="T8" fmla="*/ 95 w 97"/>
                <a:gd name="T9" fmla="*/ 69 h 69"/>
                <a:gd name="T10" fmla="*/ 0 w 97"/>
                <a:gd name="T11" fmla="*/ 1 h 69"/>
                <a:gd name="T12" fmla="*/ 0 w 9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9">
                  <a:moveTo>
                    <a:pt x="0" y="0"/>
                  </a:moveTo>
                  <a:lnTo>
                    <a:pt x="2" y="0"/>
                  </a:lnTo>
                  <a:lnTo>
                    <a:pt x="97" y="67"/>
                  </a:lnTo>
                  <a:lnTo>
                    <a:pt x="97" y="69"/>
                  </a:lnTo>
                  <a:lnTo>
                    <a:pt x="95" y="6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7" name="Freeform 368"/>
            <p:cNvSpPr>
              <a:spLocks/>
            </p:cNvSpPr>
            <p:nvPr/>
          </p:nvSpPr>
          <p:spPr bwMode="auto">
            <a:xfrm>
              <a:off x="3071814" y="3751263"/>
              <a:ext cx="125413" cy="93663"/>
            </a:xfrm>
            <a:custGeom>
              <a:avLst/>
              <a:gdLst>
                <a:gd name="T0" fmla="*/ 0 w 79"/>
                <a:gd name="T1" fmla="*/ 0 h 59"/>
                <a:gd name="T2" fmla="*/ 2 w 79"/>
                <a:gd name="T3" fmla="*/ 0 h 59"/>
                <a:gd name="T4" fmla="*/ 79 w 79"/>
                <a:gd name="T5" fmla="*/ 57 h 59"/>
                <a:gd name="T6" fmla="*/ 79 w 79"/>
                <a:gd name="T7" fmla="*/ 59 h 59"/>
                <a:gd name="T8" fmla="*/ 77 w 79"/>
                <a:gd name="T9" fmla="*/ 59 h 59"/>
                <a:gd name="T10" fmla="*/ 0 w 79"/>
                <a:gd name="T11" fmla="*/ 2 h 59"/>
                <a:gd name="T12" fmla="*/ 0 w 79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9">
                  <a:moveTo>
                    <a:pt x="0" y="0"/>
                  </a:moveTo>
                  <a:lnTo>
                    <a:pt x="2" y="0"/>
                  </a:lnTo>
                  <a:lnTo>
                    <a:pt x="79" y="57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8" name="Freeform 369"/>
            <p:cNvSpPr>
              <a:spLocks/>
            </p:cNvSpPr>
            <p:nvPr/>
          </p:nvSpPr>
          <p:spPr bwMode="auto">
            <a:xfrm>
              <a:off x="3194051" y="3841751"/>
              <a:ext cx="196850" cy="142875"/>
            </a:xfrm>
            <a:custGeom>
              <a:avLst/>
              <a:gdLst>
                <a:gd name="T0" fmla="*/ 0 w 124"/>
                <a:gd name="T1" fmla="*/ 0 h 90"/>
                <a:gd name="T2" fmla="*/ 2 w 124"/>
                <a:gd name="T3" fmla="*/ 0 h 90"/>
                <a:gd name="T4" fmla="*/ 124 w 124"/>
                <a:gd name="T5" fmla="*/ 87 h 90"/>
                <a:gd name="T6" fmla="*/ 124 w 124"/>
                <a:gd name="T7" fmla="*/ 90 h 90"/>
                <a:gd name="T8" fmla="*/ 122 w 124"/>
                <a:gd name="T9" fmla="*/ 90 h 90"/>
                <a:gd name="T10" fmla="*/ 0 w 124"/>
                <a:gd name="T11" fmla="*/ 2 h 90"/>
                <a:gd name="T12" fmla="*/ 0 w 124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90">
                  <a:moveTo>
                    <a:pt x="0" y="0"/>
                  </a:moveTo>
                  <a:lnTo>
                    <a:pt x="2" y="0"/>
                  </a:lnTo>
                  <a:lnTo>
                    <a:pt x="124" y="87"/>
                  </a:lnTo>
                  <a:lnTo>
                    <a:pt x="124" y="90"/>
                  </a:lnTo>
                  <a:lnTo>
                    <a:pt x="122" y="9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9" name="Freeform 370"/>
            <p:cNvSpPr>
              <a:spLocks/>
            </p:cNvSpPr>
            <p:nvPr/>
          </p:nvSpPr>
          <p:spPr bwMode="auto">
            <a:xfrm>
              <a:off x="3387726" y="3979863"/>
              <a:ext cx="155575" cy="114300"/>
            </a:xfrm>
            <a:custGeom>
              <a:avLst/>
              <a:gdLst>
                <a:gd name="T0" fmla="*/ 0 w 98"/>
                <a:gd name="T1" fmla="*/ 0 h 72"/>
                <a:gd name="T2" fmla="*/ 2 w 98"/>
                <a:gd name="T3" fmla="*/ 0 h 72"/>
                <a:gd name="T4" fmla="*/ 98 w 98"/>
                <a:gd name="T5" fmla="*/ 70 h 72"/>
                <a:gd name="T6" fmla="*/ 98 w 98"/>
                <a:gd name="T7" fmla="*/ 72 h 72"/>
                <a:gd name="T8" fmla="*/ 96 w 98"/>
                <a:gd name="T9" fmla="*/ 72 h 72"/>
                <a:gd name="T10" fmla="*/ 0 w 98"/>
                <a:gd name="T11" fmla="*/ 3 h 72"/>
                <a:gd name="T12" fmla="*/ 0 w 98"/>
                <a:gd name="T1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72">
                  <a:moveTo>
                    <a:pt x="0" y="0"/>
                  </a:moveTo>
                  <a:lnTo>
                    <a:pt x="2" y="0"/>
                  </a:lnTo>
                  <a:lnTo>
                    <a:pt x="98" y="70"/>
                  </a:lnTo>
                  <a:lnTo>
                    <a:pt x="98" y="72"/>
                  </a:lnTo>
                  <a:lnTo>
                    <a:pt x="96" y="7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0" name="Freeform 371"/>
            <p:cNvSpPr>
              <a:spLocks/>
            </p:cNvSpPr>
            <p:nvPr/>
          </p:nvSpPr>
          <p:spPr bwMode="auto">
            <a:xfrm>
              <a:off x="3540126" y="4090988"/>
              <a:ext cx="125413" cy="93663"/>
            </a:xfrm>
            <a:custGeom>
              <a:avLst/>
              <a:gdLst>
                <a:gd name="T0" fmla="*/ 0 w 79"/>
                <a:gd name="T1" fmla="*/ 0 h 59"/>
                <a:gd name="T2" fmla="*/ 2 w 79"/>
                <a:gd name="T3" fmla="*/ 0 h 59"/>
                <a:gd name="T4" fmla="*/ 79 w 79"/>
                <a:gd name="T5" fmla="*/ 56 h 59"/>
                <a:gd name="T6" fmla="*/ 79 w 79"/>
                <a:gd name="T7" fmla="*/ 59 h 59"/>
                <a:gd name="T8" fmla="*/ 77 w 79"/>
                <a:gd name="T9" fmla="*/ 59 h 59"/>
                <a:gd name="T10" fmla="*/ 0 w 79"/>
                <a:gd name="T11" fmla="*/ 2 h 59"/>
                <a:gd name="T12" fmla="*/ 0 w 79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9">
                  <a:moveTo>
                    <a:pt x="0" y="0"/>
                  </a:moveTo>
                  <a:lnTo>
                    <a:pt x="2" y="0"/>
                  </a:lnTo>
                  <a:lnTo>
                    <a:pt x="79" y="56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1" name="Freeform 372"/>
            <p:cNvSpPr>
              <a:spLocks/>
            </p:cNvSpPr>
            <p:nvPr/>
          </p:nvSpPr>
          <p:spPr bwMode="auto">
            <a:xfrm>
              <a:off x="3662364" y="4179888"/>
              <a:ext cx="200025" cy="144463"/>
            </a:xfrm>
            <a:custGeom>
              <a:avLst/>
              <a:gdLst>
                <a:gd name="T0" fmla="*/ 0 w 126"/>
                <a:gd name="T1" fmla="*/ 0 h 91"/>
                <a:gd name="T2" fmla="*/ 2 w 126"/>
                <a:gd name="T3" fmla="*/ 0 h 91"/>
                <a:gd name="T4" fmla="*/ 126 w 126"/>
                <a:gd name="T5" fmla="*/ 89 h 91"/>
                <a:gd name="T6" fmla="*/ 126 w 126"/>
                <a:gd name="T7" fmla="*/ 91 h 91"/>
                <a:gd name="T8" fmla="*/ 124 w 126"/>
                <a:gd name="T9" fmla="*/ 91 h 91"/>
                <a:gd name="T10" fmla="*/ 0 w 126"/>
                <a:gd name="T11" fmla="*/ 3 h 91"/>
                <a:gd name="T12" fmla="*/ 0 w 126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91">
                  <a:moveTo>
                    <a:pt x="0" y="0"/>
                  </a:moveTo>
                  <a:lnTo>
                    <a:pt x="2" y="0"/>
                  </a:lnTo>
                  <a:lnTo>
                    <a:pt x="126" y="89"/>
                  </a:lnTo>
                  <a:lnTo>
                    <a:pt x="126" y="91"/>
                  </a:lnTo>
                  <a:lnTo>
                    <a:pt x="124" y="9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2" name="Freeform 373"/>
            <p:cNvSpPr>
              <a:spLocks/>
            </p:cNvSpPr>
            <p:nvPr/>
          </p:nvSpPr>
          <p:spPr bwMode="auto">
            <a:xfrm>
              <a:off x="3859214" y="4321176"/>
              <a:ext cx="122238" cy="92075"/>
            </a:xfrm>
            <a:custGeom>
              <a:avLst/>
              <a:gdLst>
                <a:gd name="T0" fmla="*/ 0 w 77"/>
                <a:gd name="T1" fmla="*/ 0 h 58"/>
                <a:gd name="T2" fmla="*/ 2 w 77"/>
                <a:gd name="T3" fmla="*/ 0 h 58"/>
                <a:gd name="T4" fmla="*/ 77 w 77"/>
                <a:gd name="T5" fmla="*/ 55 h 58"/>
                <a:gd name="T6" fmla="*/ 77 w 77"/>
                <a:gd name="T7" fmla="*/ 58 h 58"/>
                <a:gd name="T8" fmla="*/ 75 w 77"/>
                <a:gd name="T9" fmla="*/ 58 h 58"/>
                <a:gd name="T10" fmla="*/ 0 w 77"/>
                <a:gd name="T11" fmla="*/ 2 h 58"/>
                <a:gd name="T12" fmla="*/ 0 w 77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8">
                  <a:moveTo>
                    <a:pt x="0" y="0"/>
                  </a:moveTo>
                  <a:lnTo>
                    <a:pt x="2" y="0"/>
                  </a:lnTo>
                  <a:lnTo>
                    <a:pt x="77" y="55"/>
                  </a:lnTo>
                  <a:lnTo>
                    <a:pt x="77" y="58"/>
                  </a:lnTo>
                  <a:lnTo>
                    <a:pt x="75" y="5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3" name="Freeform 374"/>
            <p:cNvSpPr>
              <a:spLocks/>
            </p:cNvSpPr>
            <p:nvPr/>
          </p:nvSpPr>
          <p:spPr bwMode="auto">
            <a:xfrm>
              <a:off x="892176" y="3440113"/>
              <a:ext cx="122238" cy="19050"/>
            </a:xfrm>
            <a:custGeom>
              <a:avLst/>
              <a:gdLst>
                <a:gd name="T0" fmla="*/ 75 w 77"/>
                <a:gd name="T1" fmla="*/ 0 h 12"/>
                <a:gd name="T2" fmla="*/ 77 w 77"/>
                <a:gd name="T3" fmla="*/ 0 h 12"/>
                <a:gd name="T4" fmla="*/ 77 w 77"/>
                <a:gd name="T5" fmla="*/ 2 h 12"/>
                <a:gd name="T6" fmla="*/ 1 w 77"/>
                <a:gd name="T7" fmla="*/ 12 h 12"/>
                <a:gd name="T8" fmla="*/ 0 w 77"/>
                <a:gd name="T9" fmla="*/ 12 h 12"/>
                <a:gd name="T10" fmla="*/ 0 w 77"/>
                <a:gd name="T11" fmla="*/ 11 h 12"/>
                <a:gd name="T12" fmla="*/ 75 w 7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2">
                  <a:moveTo>
                    <a:pt x="75" y="0"/>
                  </a:moveTo>
                  <a:lnTo>
                    <a:pt x="77" y="0"/>
                  </a:lnTo>
                  <a:lnTo>
                    <a:pt x="77" y="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4" name="Freeform 375"/>
            <p:cNvSpPr>
              <a:spLocks/>
            </p:cNvSpPr>
            <p:nvPr/>
          </p:nvSpPr>
          <p:spPr bwMode="auto">
            <a:xfrm>
              <a:off x="1063626" y="3436938"/>
              <a:ext cx="26988" cy="6350"/>
            </a:xfrm>
            <a:custGeom>
              <a:avLst/>
              <a:gdLst>
                <a:gd name="T0" fmla="*/ 0 w 17"/>
                <a:gd name="T1" fmla="*/ 0 h 4"/>
                <a:gd name="T2" fmla="*/ 2 w 17"/>
                <a:gd name="T3" fmla="*/ 0 h 4"/>
                <a:gd name="T4" fmla="*/ 17 w 17"/>
                <a:gd name="T5" fmla="*/ 2 h 4"/>
                <a:gd name="T6" fmla="*/ 17 w 17"/>
                <a:gd name="T7" fmla="*/ 4 h 4"/>
                <a:gd name="T8" fmla="*/ 13 w 17"/>
                <a:gd name="T9" fmla="*/ 4 h 4"/>
                <a:gd name="T10" fmla="*/ 0 w 17"/>
                <a:gd name="T11" fmla="*/ 3 h 4"/>
                <a:gd name="T12" fmla="*/ 0 w 17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">
                  <a:moveTo>
                    <a:pt x="0" y="0"/>
                  </a:moveTo>
                  <a:lnTo>
                    <a:pt x="2" y="0"/>
                  </a:lnTo>
                  <a:lnTo>
                    <a:pt x="17" y="2"/>
                  </a:lnTo>
                  <a:lnTo>
                    <a:pt x="17" y="4"/>
                  </a:lnTo>
                  <a:lnTo>
                    <a:pt x="13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5" name="Freeform 376"/>
            <p:cNvSpPr>
              <a:spLocks/>
            </p:cNvSpPr>
            <p:nvPr/>
          </p:nvSpPr>
          <p:spPr bwMode="auto">
            <a:xfrm>
              <a:off x="1138239" y="3446463"/>
              <a:ext cx="93663" cy="11113"/>
            </a:xfrm>
            <a:custGeom>
              <a:avLst/>
              <a:gdLst>
                <a:gd name="T0" fmla="*/ 0 w 59"/>
                <a:gd name="T1" fmla="*/ 0 h 7"/>
                <a:gd name="T2" fmla="*/ 3 w 59"/>
                <a:gd name="T3" fmla="*/ 0 h 7"/>
                <a:gd name="T4" fmla="*/ 59 w 59"/>
                <a:gd name="T5" fmla="*/ 5 h 7"/>
                <a:gd name="T6" fmla="*/ 59 w 59"/>
                <a:gd name="T7" fmla="*/ 7 h 7"/>
                <a:gd name="T8" fmla="*/ 57 w 59"/>
                <a:gd name="T9" fmla="*/ 7 h 7"/>
                <a:gd name="T10" fmla="*/ 0 w 59"/>
                <a:gd name="T11" fmla="*/ 2 h 7"/>
                <a:gd name="T12" fmla="*/ 0 w 59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">
                  <a:moveTo>
                    <a:pt x="0" y="0"/>
                  </a:moveTo>
                  <a:lnTo>
                    <a:pt x="3" y="0"/>
                  </a:lnTo>
                  <a:lnTo>
                    <a:pt x="59" y="5"/>
                  </a:lnTo>
                  <a:lnTo>
                    <a:pt x="59" y="7"/>
                  </a:lnTo>
                  <a:lnTo>
                    <a:pt x="5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6" name="Freeform 377"/>
            <p:cNvSpPr>
              <a:spLocks/>
            </p:cNvSpPr>
            <p:nvPr/>
          </p:nvSpPr>
          <p:spPr bwMode="auto">
            <a:xfrm>
              <a:off x="1228726" y="3454401"/>
              <a:ext cx="31750" cy="11113"/>
            </a:xfrm>
            <a:custGeom>
              <a:avLst/>
              <a:gdLst>
                <a:gd name="T0" fmla="*/ 0 w 20"/>
                <a:gd name="T1" fmla="*/ 0 h 7"/>
                <a:gd name="T2" fmla="*/ 2 w 20"/>
                <a:gd name="T3" fmla="*/ 0 h 7"/>
                <a:gd name="T4" fmla="*/ 20 w 20"/>
                <a:gd name="T5" fmla="*/ 5 h 7"/>
                <a:gd name="T6" fmla="*/ 20 w 20"/>
                <a:gd name="T7" fmla="*/ 7 h 7"/>
                <a:gd name="T8" fmla="*/ 19 w 20"/>
                <a:gd name="T9" fmla="*/ 7 h 7"/>
                <a:gd name="T10" fmla="*/ 0 w 20"/>
                <a:gd name="T11" fmla="*/ 2 h 7"/>
                <a:gd name="T12" fmla="*/ 0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0" y="0"/>
                  </a:moveTo>
                  <a:lnTo>
                    <a:pt x="2" y="0"/>
                  </a:lnTo>
                  <a:lnTo>
                    <a:pt x="20" y="5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7" name="Freeform 378"/>
            <p:cNvSpPr>
              <a:spLocks/>
            </p:cNvSpPr>
            <p:nvPr/>
          </p:nvSpPr>
          <p:spPr bwMode="auto">
            <a:xfrm>
              <a:off x="1312864" y="3476626"/>
              <a:ext cx="26988" cy="9525"/>
            </a:xfrm>
            <a:custGeom>
              <a:avLst/>
              <a:gdLst>
                <a:gd name="T0" fmla="*/ 0 w 17"/>
                <a:gd name="T1" fmla="*/ 0 h 6"/>
                <a:gd name="T2" fmla="*/ 2 w 17"/>
                <a:gd name="T3" fmla="*/ 0 h 6"/>
                <a:gd name="T4" fmla="*/ 17 w 17"/>
                <a:gd name="T5" fmla="*/ 4 h 6"/>
                <a:gd name="T6" fmla="*/ 17 w 17"/>
                <a:gd name="T7" fmla="*/ 6 h 6"/>
                <a:gd name="T8" fmla="*/ 15 w 17"/>
                <a:gd name="T9" fmla="*/ 6 h 6"/>
                <a:gd name="T10" fmla="*/ 0 w 17"/>
                <a:gd name="T11" fmla="*/ 2 h 6"/>
                <a:gd name="T12" fmla="*/ 0 w 1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">
                  <a:moveTo>
                    <a:pt x="0" y="0"/>
                  </a:moveTo>
                  <a:lnTo>
                    <a:pt x="2" y="0"/>
                  </a:lnTo>
                  <a:lnTo>
                    <a:pt x="17" y="4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8" name="Freeform 379"/>
            <p:cNvSpPr>
              <a:spLocks/>
            </p:cNvSpPr>
            <p:nvPr/>
          </p:nvSpPr>
          <p:spPr bwMode="auto">
            <a:xfrm>
              <a:off x="1385889" y="3495676"/>
              <a:ext cx="41275" cy="19050"/>
            </a:xfrm>
            <a:custGeom>
              <a:avLst/>
              <a:gdLst>
                <a:gd name="T0" fmla="*/ 0 w 26"/>
                <a:gd name="T1" fmla="*/ 0 h 12"/>
                <a:gd name="T2" fmla="*/ 2 w 26"/>
                <a:gd name="T3" fmla="*/ 0 h 12"/>
                <a:gd name="T4" fmla="*/ 26 w 26"/>
                <a:gd name="T5" fmla="*/ 9 h 12"/>
                <a:gd name="T6" fmla="*/ 26 w 26"/>
                <a:gd name="T7" fmla="*/ 12 h 12"/>
                <a:gd name="T8" fmla="*/ 25 w 26"/>
                <a:gd name="T9" fmla="*/ 12 h 12"/>
                <a:gd name="T10" fmla="*/ 0 w 26"/>
                <a:gd name="T11" fmla="*/ 3 h 12"/>
                <a:gd name="T12" fmla="*/ 0 w 2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0" y="0"/>
                  </a:moveTo>
                  <a:lnTo>
                    <a:pt x="2" y="0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9" name="Freeform 380"/>
            <p:cNvSpPr>
              <a:spLocks/>
            </p:cNvSpPr>
            <p:nvPr/>
          </p:nvSpPr>
          <p:spPr bwMode="auto">
            <a:xfrm>
              <a:off x="1425576" y="3509963"/>
              <a:ext cx="88900" cy="38100"/>
            </a:xfrm>
            <a:custGeom>
              <a:avLst/>
              <a:gdLst>
                <a:gd name="T0" fmla="*/ 0 w 56"/>
                <a:gd name="T1" fmla="*/ 0 h 24"/>
                <a:gd name="T2" fmla="*/ 1 w 56"/>
                <a:gd name="T3" fmla="*/ 0 h 24"/>
                <a:gd name="T4" fmla="*/ 56 w 56"/>
                <a:gd name="T5" fmla="*/ 22 h 24"/>
                <a:gd name="T6" fmla="*/ 56 w 56"/>
                <a:gd name="T7" fmla="*/ 24 h 24"/>
                <a:gd name="T8" fmla="*/ 52 w 56"/>
                <a:gd name="T9" fmla="*/ 24 h 24"/>
                <a:gd name="T10" fmla="*/ 0 w 56"/>
                <a:gd name="T11" fmla="*/ 3 h 24"/>
                <a:gd name="T12" fmla="*/ 0 w 5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4">
                  <a:moveTo>
                    <a:pt x="0" y="0"/>
                  </a:moveTo>
                  <a:lnTo>
                    <a:pt x="1" y="0"/>
                  </a:lnTo>
                  <a:lnTo>
                    <a:pt x="56" y="22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0" name="Freeform 381"/>
            <p:cNvSpPr>
              <a:spLocks/>
            </p:cNvSpPr>
            <p:nvPr/>
          </p:nvSpPr>
          <p:spPr bwMode="auto">
            <a:xfrm>
              <a:off x="1562101" y="3565526"/>
              <a:ext cx="26988" cy="14288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6 h 9"/>
                <a:gd name="T6" fmla="*/ 17 w 17"/>
                <a:gd name="T7" fmla="*/ 9 h 9"/>
                <a:gd name="T8" fmla="*/ 14 w 17"/>
                <a:gd name="T9" fmla="*/ 9 h 9"/>
                <a:gd name="T10" fmla="*/ 0 w 17"/>
                <a:gd name="T11" fmla="*/ 3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6"/>
                  </a:lnTo>
                  <a:lnTo>
                    <a:pt x="17" y="9"/>
                  </a:lnTo>
                  <a:lnTo>
                    <a:pt x="14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1" name="Freeform 382"/>
            <p:cNvSpPr>
              <a:spLocks/>
            </p:cNvSpPr>
            <p:nvPr/>
          </p:nvSpPr>
          <p:spPr bwMode="auto">
            <a:xfrm>
              <a:off x="1635126" y="3597276"/>
              <a:ext cx="46038" cy="23813"/>
            </a:xfrm>
            <a:custGeom>
              <a:avLst/>
              <a:gdLst>
                <a:gd name="T0" fmla="*/ 0 w 29"/>
                <a:gd name="T1" fmla="*/ 0 h 15"/>
                <a:gd name="T2" fmla="*/ 3 w 29"/>
                <a:gd name="T3" fmla="*/ 0 h 15"/>
                <a:gd name="T4" fmla="*/ 29 w 29"/>
                <a:gd name="T5" fmla="*/ 13 h 15"/>
                <a:gd name="T6" fmla="*/ 29 w 29"/>
                <a:gd name="T7" fmla="*/ 15 h 15"/>
                <a:gd name="T8" fmla="*/ 27 w 29"/>
                <a:gd name="T9" fmla="*/ 15 h 15"/>
                <a:gd name="T10" fmla="*/ 0 w 29"/>
                <a:gd name="T11" fmla="*/ 3 h 15"/>
                <a:gd name="T12" fmla="*/ 0 w 2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0" y="0"/>
                  </a:moveTo>
                  <a:lnTo>
                    <a:pt x="3" y="0"/>
                  </a:lnTo>
                  <a:lnTo>
                    <a:pt x="29" y="13"/>
                  </a:lnTo>
                  <a:lnTo>
                    <a:pt x="29" y="15"/>
                  </a:lnTo>
                  <a:lnTo>
                    <a:pt x="27" y="1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2" name="Freeform 383"/>
            <p:cNvSpPr>
              <a:spLocks/>
            </p:cNvSpPr>
            <p:nvPr/>
          </p:nvSpPr>
          <p:spPr bwMode="auto">
            <a:xfrm>
              <a:off x="1677989" y="3617913"/>
              <a:ext cx="23813" cy="14288"/>
            </a:xfrm>
            <a:custGeom>
              <a:avLst/>
              <a:gdLst>
                <a:gd name="T0" fmla="*/ 0 w 15"/>
                <a:gd name="T1" fmla="*/ 0 h 9"/>
                <a:gd name="T2" fmla="*/ 2 w 15"/>
                <a:gd name="T3" fmla="*/ 0 h 9"/>
                <a:gd name="T4" fmla="*/ 15 w 15"/>
                <a:gd name="T5" fmla="*/ 7 h 9"/>
                <a:gd name="T6" fmla="*/ 15 w 15"/>
                <a:gd name="T7" fmla="*/ 9 h 9"/>
                <a:gd name="T8" fmla="*/ 13 w 15"/>
                <a:gd name="T9" fmla="*/ 9 h 9"/>
                <a:gd name="T10" fmla="*/ 0 w 15"/>
                <a:gd name="T11" fmla="*/ 2 h 9"/>
                <a:gd name="T12" fmla="*/ 0 w 1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9">
                  <a:moveTo>
                    <a:pt x="0" y="0"/>
                  </a:moveTo>
                  <a:lnTo>
                    <a:pt x="2" y="0"/>
                  </a:lnTo>
                  <a:lnTo>
                    <a:pt x="15" y="7"/>
                  </a:lnTo>
                  <a:lnTo>
                    <a:pt x="15" y="9"/>
                  </a:lnTo>
                  <a:lnTo>
                    <a:pt x="13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3" name="Freeform 384"/>
            <p:cNvSpPr>
              <a:spLocks/>
            </p:cNvSpPr>
            <p:nvPr/>
          </p:nvSpPr>
          <p:spPr bwMode="auto">
            <a:xfrm>
              <a:off x="1698626" y="3629026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7 h 10"/>
                <a:gd name="T6" fmla="*/ 15 w 15"/>
                <a:gd name="T7" fmla="*/ 10 h 10"/>
                <a:gd name="T8" fmla="*/ 12 w 15"/>
                <a:gd name="T9" fmla="*/ 10 h 10"/>
                <a:gd name="T10" fmla="*/ 0 w 15"/>
                <a:gd name="T11" fmla="*/ 2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12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4" name="Freeform 385"/>
            <p:cNvSpPr>
              <a:spLocks/>
            </p:cNvSpPr>
            <p:nvPr/>
          </p:nvSpPr>
          <p:spPr bwMode="auto">
            <a:xfrm>
              <a:off x="1717676" y="3640138"/>
              <a:ext cx="44450" cy="23813"/>
            </a:xfrm>
            <a:custGeom>
              <a:avLst/>
              <a:gdLst>
                <a:gd name="T0" fmla="*/ 0 w 28"/>
                <a:gd name="T1" fmla="*/ 0 h 15"/>
                <a:gd name="T2" fmla="*/ 3 w 28"/>
                <a:gd name="T3" fmla="*/ 0 h 15"/>
                <a:gd name="T4" fmla="*/ 28 w 28"/>
                <a:gd name="T5" fmla="*/ 13 h 15"/>
                <a:gd name="T6" fmla="*/ 28 w 28"/>
                <a:gd name="T7" fmla="*/ 15 h 15"/>
                <a:gd name="T8" fmla="*/ 26 w 28"/>
                <a:gd name="T9" fmla="*/ 15 h 15"/>
                <a:gd name="T10" fmla="*/ 0 w 28"/>
                <a:gd name="T11" fmla="*/ 3 h 15"/>
                <a:gd name="T12" fmla="*/ 0 w 2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5">
                  <a:moveTo>
                    <a:pt x="0" y="0"/>
                  </a:moveTo>
                  <a:lnTo>
                    <a:pt x="3" y="0"/>
                  </a:lnTo>
                  <a:lnTo>
                    <a:pt x="28" y="13"/>
                  </a:lnTo>
                  <a:lnTo>
                    <a:pt x="28" y="15"/>
                  </a:lnTo>
                  <a:lnTo>
                    <a:pt x="26" y="1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5" name="Freeform 386"/>
            <p:cNvSpPr>
              <a:spLocks/>
            </p:cNvSpPr>
            <p:nvPr/>
          </p:nvSpPr>
          <p:spPr bwMode="auto">
            <a:xfrm>
              <a:off x="1808164" y="3686176"/>
              <a:ext cx="25400" cy="14288"/>
            </a:xfrm>
            <a:custGeom>
              <a:avLst/>
              <a:gdLst>
                <a:gd name="T0" fmla="*/ 0 w 16"/>
                <a:gd name="T1" fmla="*/ 0 h 9"/>
                <a:gd name="T2" fmla="*/ 2 w 16"/>
                <a:gd name="T3" fmla="*/ 0 h 9"/>
                <a:gd name="T4" fmla="*/ 16 w 16"/>
                <a:gd name="T5" fmla="*/ 7 h 9"/>
                <a:gd name="T6" fmla="*/ 16 w 16"/>
                <a:gd name="T7" fmla="*/ 9 h 9"/>
                <a:gd name="T8" fmla="*/ 12 w 16"/>
                <a:gd name="T9" fmla="*/ 9 h 9"/>
                <a:gd name="T10" fmla="*/ 0 w 16"/>
                <a:gd name="T11" fmla="*/ 2 h 9"/>
                <a:gd name="T12" fmla="*/ 0 w 1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2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6" name="Freeform 387"/>
            <p:cNvSpPr>
              <a:spLocks/>
            </p:cNvSpPr>
            <p:nvPr/>
          </p:nvSpPr>
          <p:spPr bwMode="auto">
            <a:xfrm>
              <a:off x="1882776" y="3725863"/>
              <a:ext cx="30163" cy="20638"/>
            </a:xfrm>
            <a:custGeom>
              <a:avLst/>
              <a:gdLst>
                <a:gd name="T0" fmla="*/ 0 w 19"/>
                <a:gd name="T1" fmla="*/ 0 h 13"/>
                <a:gd name="T2" fmla="*/ 2 w 19"/>
                <a:gd name="T3" fmla="*/ 0 h 13"/>
                <a:gd name="T4" fmla="*/ 19 w 19"/>
                <a:gd name="T5" fmla="*/ 10 h 13"/>
                <a:gd name="T6" fmla="*/ 19 w 19"/>
                <a:gd name="T7" fmla="*/ 13 h 13"/>
                <a:gd name="T8" fmla="*/ 16 w 19"/>
                <a:gd name="T9" fmla="*/ 13 h 13"/>
                <a:gd name="T10" fmla="*/ 0 w 19"/>
                <a:gd name="T11" fmla="*/ 3 h 13"/>
                <a:gd name="T12" fmla="*/ 0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0" y="0"/>
                  </a:moveTo>
                  <a:lnTo>
                    <a:pt x="2" y="0"/>
                  </a:lnTo>
                  <a:lnTo>
                    <a:pt x="19" y="10"/>
                  </a:lnTo>
                  <a:lnTo>
                    <a:pt x="19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7" name="Freeform 388"/>
            <p:cNvSpPr>
              <a:spLocks/>
            </p:cNvSpPr>
            <p:nvPr/>
          </p:nvSpPr>
          <p:spPr bwMode="auto">
            <a:xfrm>
              <a:off x="1908176" y="3741738"/>
              <a:ext cx="74613" cy="47625"/>
            </a:xfrm>
            <a:custGeom>
              <a:avLst/>
              <a:gdLst>
                <a:gd name="T0" fmla="*/ 0 w 47"/>
                <a:gd name="T1" fmla="*/ 0 h 30"/>
                <a:gd name="T2" fmla="*/ 3 w 47"/>
                <a:gd name="T3" fmla="*/ 0 h 30"/>
                <a:gd name="T4" fmla="*/ 47 w 47"/>
                <a:gd name="T5" fmla="*/ 27 h 30"/>
                <a:gd name="T6" fmla="*/ 47 w 47"/>
                <a:gd name="T7" fmla="*/ 30 h 30"/>
                <a:gd name="T8" fmla="*/ 45 w 47"/>
                <a:gd name="T9" fmla="*/ 30 h 30"/>
                <a:gd name="T10" fmla="*/ 0 w 47"/>
                <a:gd name="T11" fmla="*/ 3 h 30"/>
                <a:gd name="T12" fmla="*/ 0 w 47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0">
                  <a:moveTo>
                    <a:pt x="0" y="0"/>
                  </a:moveTo>
                  <a:lnTo>
                    <a:pt x="3" y="0"/>
                  </a:lnTo>
                  <a:lnTo>
                    <a:pt x="47" y="27"/>
                  </a:lnTo>
                  <a:lnTo>
                    <a:pt x="47" y="30"/>
                  </a:lnTo>
                  <a:lnTo>
                    <a:pt x="45" y="3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8" name="Freeform 389"/>
            <p:cNvSpPr>
              <a:spLocks/>
            </p:cNvSpPr>
            <p:nvPr/>
          </p:nvSpPr>
          <p:spPr bwMode="auto">
            <a:xfrm>
              <a:off x="1979614" y="3784601"/>
              <a:ext cx="28575" cy="19050"/>
            </a:xfrm>
            <a:custGeom>
              <a:avLst/>
              <a:gdLst>
                <a:gd name="T0" fmla="*/ 0 w 18"/>
                <a:gd name="T1" fmla="*/ 0 h 12"/>
                <a:gd name="T2" fmla="*/ 2 w 18"/>
                <a:gd name="T3" fmla="*/ 0 h 12"/>
                <a:gd name="T4" fmla="*/ 18 w 18"/>
                <a:gd name="T5" fmla="*/ 9 h 12"/>
                <a:gd name="T6" fmla="*/ 18 w 18"/>
                <a:gd name="T7" fmla="*/ 12 h 12"/>
                <a:gd name="T8" fmla="*/ 16 w 18"/>
                <a:gd name="T9" fmla="*/ 12 h 12"/>
                <a:gd name="T10" fmla="*/ 0 w 18"/>
                <a:gd name="T11" fmla="*/ 3 h 12"/>
                <a:gd name="T12" fmla="*/ 0 w 1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">
                  <a:moveTo>
                    <a:pt x="0" y="0"/>
                  </a:moveTo>
                  <a:lnTo>
                    <a:pt x="2" y="0"/>
                  </a:lnTo>
                  <a:lnTo>
                    <a:pt x="18" y="9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9" name="Freeform 390"/>
            <p:cNvSpPr>
              <a:spLocks/>
            </p:cNvSpPr>
            <p:nvPr/>
          </p:nvSpPr>
          <p:spPr bwMode="auto">
            <a:xfrm>
              <a:off x="2058989" y="3830638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2 w 17"/>
                <a:gd name="T3" fmla="*/ 0 h 13"/>
                <a:gd name="T4" fmla="*/ 17 w 17"/>
                <a:gd name="T5" fmla="*/ 10 h 13"/>
                <a:gd name="T6" fmla="*/ 17 w 17"/>
                <a:gd name="T7" fmla="*/ 13 h 13"/>
                <a:gd name="T8" fmla="*/ 15 w 17"/>
                <a:gd name="T9" fmla="*/ 13 h 13"/>
                <a:gd name="T10" fmla="*/ 0 w 17"/>
                <a:gd name="T11" fmla="*/ 2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2" y="0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5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0" name="Freeform 391"/>
            <p:cNvSpPr>
              <a:spLocks/>
            </p:cNvSpPr>
            <p:nvPr/>
          </p:nvSpPr>
          <p:spPr bwMode="auto">
            <a:xfrm>
              <a:off x="2130426" y="3873501"/>
              <a:ext cx="9525" cy="7938"/>
            </a:xfrm>
            <a:custGeom>
              <a:avLst/>
              <a:gdLst>
                <a:gd name="T0" fmla="*/ 0 w 6"/>
                <a:gd name="T1" fmla="*/ 0 h 5"/>
                <a:gd name="T2" fmla="*/ 2 w 6"/>
                <a:gd name="T3" fmla="*/ 0 h 5"/>
                <a:gd name="T4" fmla="*/ 6 w 6"/>
                <a:gd name="T5" fmla="*/ 3 h 5"/>
                <a:gd name="T6" fmla="*/ 6 w 6"/>
                <a:gd name="T7" fmla="*/ 5 h 5"/>
                <a:gd name="T8" fmla="*/ 4 w 6"/>
                <a:gd name="T9" fmla="*/ 5 h 5"/>
                <a:gd name="T10" fmla="*/ 0 w 6"/>
                <a:gd name="T11" fmla="*/ 3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lnTo>
                    <a:pt x="2" y="0"/>
                  </a:lnTo>
                  <a:lnTo>
                    <a:pt x="6" y="3"/>
                  </a:lnTo>
                  <a:lnTo>
                    <a:pt x="6" y="5"/>
                  </a:lnTo>
                  <a:lnTo>
                    <a:pt x="4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1" name="Freeform 392"/>
            <p:cNvSpPr>
              <a:spLocks/>
            </p:cNvSpPr>
            <p:nvPr/>
          </p:nvSpPr>
          <p:spPr bwMode="auto">
            <a:xfrm>
              <a:off x="2136776" y="3878263"/>
              <a:ext cx="76200" cy="49213"/>
            </a:xfrm>
            <a:custGeom>
              <a:avLst/>
              <a:gdLst>
                <a:gd name="T0" fmla="*/ 0 w 48"/>
                <a:gd name="T1" fmla="*/ 0 h 31"/>
                <a:gd name="T2" fmla="*/ 2 w 48"/>
                <a:gd name="T3" fmla="*/ 0 h 31"/>
                <a:gd name="T4" fmla="*/ 48 w 48"/>
                <a:gd name="T5" fmla="*/ 29 h 31"/>
                <a:gd name="T6" fmla="*/ 48 w 48"/>
                <a:gd name="T7" fmla="*/ 31 h 31"/>
                <a:gd name="T8" fmla="*/ 46 w 48"/>
                <a:gd name="T9" fmla="*/ 31 h 31"/>
                <a:gd name="T10" fmla="*/ 0 w 48"/>
                <a:gd name="T11" fmla="*/ 2 h 31"/>
                <a:gd name="T12" fmla="*/ 0 w 4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1">
                  <a:moveTo>
                    <a:pt x="0" y="0"/>
                  </a:moveTo>
                  <a:lnTo>
                    <a:pt x="2" y="0"/>
                  </a:lnTo>
                  <a:lnTo>
                    <a:pt x="48" y="29"/>
                  </a:lnTo>
                  <a:lnTo>
                    <a:pt x="48" y="31"/>
                  </a:lnTo>
                  <a:lnTo>
                    <a:pt x="46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2" name="Freeform 393"/>
            <p:cNvSpPr>
              <a:spLocks/>
            </p:cNvSpPr>
            <p:nvPr/>
          </p:nvSpPr>
          <p:spPr bwMode="auto">
            <a:xfrm>
              <a:off x="2209801" y="3924301"/>
              <a:ext cx="41275" cy="28575"/>
            </a:xfrm>
            <a:custGeom>
              <a:avLst/>
              <a:gdLst>
                <a:gd name="T0" fmla="*/ 0 w 26"/>
                <a:gd name="T1" fmla="*/ 0 h 18"/>
                <a:gd name="T2" fmla="*/ 2 w 26"/>
                <a:gd name="T3" fmla="*/ 0 h 18"/>
                <a:gd name="T4" fmla="*/ 26 w 26"/>
                <a:gd name="T5" fmla="*/ 16 h 18"/>
                <a:gd name="T6" fmla="*/ 26 w 26"/>
                <a:gd name="T7" fmla="*/ 18 h 18"/>
                <a:gd name="T8" fmla="*/ 24 w 26"/>
                <a:gd name="T9" fmla="*/ 18 h 18"/>
                <a:gd name="T10" fmla="*/ 0 w 26"/>
                <a:gd name="T11" fmla="*/ 2 h 18"/>
                <a:gd name="T12" fmla="*/ 0 w 2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8">
                  <a:moveTo>
                    <a:pt x="0" y="0"/>
                  </a:moveTo>
                  <a:lnTo>
                    <a:pt x="2" y="0"/>
                  </a:lnTo>
                  <a:lnTo>
                    <a:pt x="26" y="16"/>
                  </a:lnTo>
                  <a:lnTo>
                    <a:pt x="26" y="18"/>
                  </a:lnTo>
                  <a:lnTo>
                    <a:pt x="24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3" name="Freeform 394"/>
            <p:cNvSpPr>
              <a:spLocks/>
            </p:cNvSpPr>
            <p:nvPr/>
          </p:nvSpPr>
          <p:spPr bwMode="auto">
            <a:xfrm>
              <a:off x="2306639" y="3987801"/>
              <a:ext cx="25400" cy="17463"/>
            </a:xfrm>
            <a:custGeom>
              <a:avLst/>
              <a:gdLst>
                <a:gd name="T0" fmla="*/ 0 w 16"/>
                <a:gd name="T1" fmla="*/ 0 h 11"/>
                <a:gd name="T2" fmla="*/ 2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2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4" name="Freeform 395"/>
            <p:cNvSpPr>
              <a:spLocks/>
            </p:cNvSpPr>
            <p:nvPr/>
          </p:nvSpPr>
          <p:spPr bwMode="auto">
            <a:xfrm>
              <a:off x="2379664" y="4033838"/>
              <a:ext cx="73025" cy="50800"/>
            </a:xfrm>
            <a:custGeom>
              <a:avLst/>
              <a:gdLst>
                <a:gd name="T0" fmla="*/ 0 w 46"/>
                <a:gd name="T1" fmla="*/ 0 h 32"/>
                <a:gd name="T2" fmla="*/ 2 w 46"/>
                <a:gd name="T3" fmla="*/ 0 h 32"/>
                <a:gd name="T4" fmla="*/ 46 w 46"/>
                <a:gd name="T5" fmla="*/ 30 h 32"/>
                <a:gd name="T6" fmla="*/ 46 w 46"/>
                <a:gd name="T7" fmla="*/ 32 h 32"/>
                <a:gd name="T8" fmla="*/ 44 w 46"/>
                <a:gd name="T9" fmla="*/ 32 h 32"/>
                <a:gd name="T10" fmla="*/ 0 w 46"/>
                <a:gd name="T11" fmla="*/ 3 h 32"/>
                <a:gd name="T12" fmla="*/ 0 w 46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2">
                  <a:moveTo>
                    <a:pt x="0" y="0"/>
                  </a:moveTo>
                  <a:lnTo>
                    <a:pt x="2" y="0"/>
                  </a:lnTo>
                  <a:lnTo>
                    <a:pt x="46" y="30"/>
                  </a:lnTo>
                  <a:lnTo>
                    <a:pt x="46" y="32"/>
                  </a:lnTo>
                  <a:lnTo>
                    <a:pt x="44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5" name="Freeform 396"/>
            <p:cNvSpPr>
              <a:spLocks/>
            </p:cNvSpPr>
            <p:nvPr/>
          </p:nvSpPr>
          <p:spPr bwMode="auto">
            <a:xfrm>
              <a:off x="2449514" y="4081463"/>
              <a:ext cx="52388" cy="36513"/>
            </a:xfrm>
            <a:custGeom>
              <a:avLst/>
              <a:gdLst>
                <a:gd name="T0" fmla="*/ 0 w 33"/>
                <a:gd name="T1" fmla="*/ 0 h 23"/>
                <a:gd name="T2" fmla="*/ 2 w 33"/>
                <a:gd name="T3" fmla="*/ 0 h 23"/>
                <a:gd name="T4" fmla="*/ 33 w 33"/>
                <a:gd name="T5" fmla="*/ 20 h 23"/>
                <a:gd name="T6" fmla="*/ 33 w 33"/>
                <a:gd name="T7" fmla="*/ 23 h 23"/>
                <a:gd name="T8" fmla="*/ 31 w 33"/>
                <a:gd name="T9" fmla="*/ 23 h 23"/>
                <a:gd name="T10" fmla="*/ 0 w 33"/>
                <a:gd name="T11" fmla="*/ 2 h 23"/>
                <a:gd name="T12" fmla="*/ 0 w 33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3">
                  <a:moveTo>
                    <a:pt x="0" y="0"/>
                  </a:moveTo>
                  <a:lnTo>
                    <a:pt x="2" y="0"/>
                  </a:lnTo>
                  <a:lnTo>
                    <a:pt x="33" y="20"/>
                  </a:lnTo>
                  <a:lnTo>
                    <a:pt x="33" y="23"/>
                  </a:lnTo>
                  <a:lnTo>
                    <a:pt x="31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6" name="Freeform 397"/>
            <p:cNvSpPr>
              <a:spLocks/>
            </p:cNvSpPr>
            <p:nvPr/>
          </p:nvSpPr>
          <p:spPr bwMode="auto">
            <a:xfrm>
              <a:off x="2551114" y="4146551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2 w 17"/>
                <a:gd name="T3" fmla="*/ 0 h 13"/>
                <a:gd name="T4" fmla="*/ 17 w 17"/>
                <a:gd name="T5" fmla="*/ 11 h 13"/>
                <a:gd name="T6" fmla="*/ 17 w 17"/>
                <a:gd name="T7" fmla="*/ 13 h 13"/>
                <a:gd name="T8" fmla="*/ 13 w 17"/>
                <a:gd name="T9" fmla="*/ 13 h 13"/>
                <a:gd name="T10" fmla="*/ 0 w 17"/>
                <a:gd name="T11" fmla="*/ 4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2" y="0"/>
                  </a:lnTo>
                  <a:lnTo>
                    <a:pt x="17" y="11"/>
                  </a:lnTo>
                  <a:lnTo>
                    <a:pt x="17" y="13"/>
                  </a:lnTo>
                  <a:lnTo>
                    <a:pt x="13" y="1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7" name="Freeform 398"/>
            <p:cNvSpPr>
              <a:spLocks/>
            </p:cNvSpPr>
            <p:nvPr/>
          </p:nvSpPr>
          <p:spPr bwMode="auto">
            <a:xfrm>
              <a:off x="2625726" y="4200526"/>
              <a:ext cx="122238" cy="84138"/>
            </a:xfrm>
            <a:custGeom>
              <a:avLst/>
              <a:gdLst>
                <a:gd name="T0" fmla="*/ 0 w 77"/>
                <a:gd name="T1" fmla="*/ 0 h 53"/>
                <a:gd name="T2" fmla="*/ 3 w 77"/>
                <a:gd name="T3" fmla="*/ 0 h 53"/>
                <a:gd name="T4" fmla="*/ 77 w 77"/>
                <a:gd name="T5" fmla="*/ 50 h 53"/>
                <a:gd name="T6" fmla="*/ 77 w 77"/>
                <a:gd name="T7" fmla="*/ 53 h 53"/>
                <a:gd name="T8" fmla="*/ 75 w 77"/>
                <a:gd name="T9" fmla="*/ 53 h 53"/>
                <a:gd name="T10" fmla="*/ 0 w 77"/>
                <a:gd name="T11" fmla="*/ 2 h 53"/>
                <a:gd name="T12" fmla="*/ 0 w 77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3">
                  <a:moveTo>
                    <a:pt x="0" y="0"/>
                  </a:moveTo>
                  <a:lnTo>
                    <a:pt x="3" y="0"/>
                  </a:lnTo>
                  <a:lnTo>
                    <a:pt x="77" y="50"/>
                  </a:lnTo>
                  <a:lnTo>
                    <a:pt x="77" y="53"/>
                  </a:lnTo>
                  <a:lnTo>
                    <a:pt x="75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8" name="Freeform 399"/>
            <p:cNvSpPr>
              <a:spLocks/>
            </p:cNvSpPr>
            <p:nvPr/>
          </p:nvSpPr>
          <p:spPr bwMode="auto">
            <a:xfrm>
              <a:off x="2798764" y="4318001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3 w 17"/>
                <a:gd name="T3" fmla="*/ 0 h 13"/>
                <a:gd name="T4" fmla="*/ 17 w 17"/>
                <a:gd name="T5" fmla="*/ 10 h 13"/>
                <a:gd name="T6" fmla="*/ 17 w 17"/>
                <a:gd name="T7" fmla="*/ 13 h 13"/>
                <a:gd name="T8" fmla="*/ 14 w 17"/>
                <a:gd name="T9" fmla="*/ 13 h 13"/>
                <a:gd name="T10" fmla="*/ 0 w 17"/>
                <a:gd name="T11" fmla="*/ 2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3" y="0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9" name="Freeform 400"/>
            <p:cNvSpPr>
              <a:spLocks/>
            </p:cNvSpPr>
            <p:nvPr/>
          </p:nvSpPr>
          <p:spPr bwMode="auto">
            <a:xfrm>
              <a:off x="2874964" y="4371976"/>
              <a:ext cx="49213" cy="36513"/>
            </a:xfrm>
            <a:custGeom>
              <a:avLst/>
              <a:gdLst>
                <a:gd name="T0" fmla="*/ 0 w 31"/>
                <a:gd name="T1" fmla="*/ 0 h 23"/>
                <a:gd name="T2" fmla="*/ 2 w 31"/>
                <a:gd name="T3" fmla="*/ 0 h 23"/>
                <a:gd name="T4" fmla="*/ 31 w 31"/>
                <a:gd name="T5" fmla="*/ 20 h 23"/>
                <a:gd name="T6" fmla="*/ 31 w 31"/>
                <a:gd name="T7" fmla="*/ 23 h 23"/>
                <a:gd name="T8" fmla="*/ 29 w 31"/>
                <a:gd name="T9" fmla="*/ 23 h 23"/>
                <a:gd name="T10" fmla="*/ 0 w 31"/>
                <a:gd name="T11" fmla="*/ 3 h 23"/>
                <a:gd name="T12" fmla="*/ 0 w 3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3">
                  <a:moveTo>
                    <a:pt x="0" y="0"/>
                  </a:moveTo>
                  <a:lnTo>
                    <a:pt x="2" y="0"/>
                  </a:lnTo>
                  <a:lnTo>
                    <a:pt x="31" y="20"/>
                  </a:lnTo>
                  <a:lnTo>
                    <a:pt x="31" y="23"/>
                  </a:lnTo>
                  <a:lnTo>
                    <a:pt x="29" y="2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0" name="Freeform 401"/>
            <p:cNvSpPr>
              <a:spLocks/>
            </p:cNvSpPr>
            <p:nvPr/>
          </p:nvSpPr>
          <p:spPr bwMode="auto">
            <a:xfrm>
              <a:off x="2921001" y="4403726"/>
              <a:ext cx="9525" cy="9525"/>
            </a:xfrm>
            <a:custGeom>
              <a:avLst/>
              <a:gdLst>
                <a:gd name="T0" fmla="*/ 0 w 6"/>
                <a:gd name="T1" fmla="*/ 0 h 6"/>
                <a:gd name="T2" fmla="*/ 2 w 6"/>
                <a:gd name="T3" fmla="*/ 0 h 6"/>
                <a:gd name="T4" fmla="*/ 6 w 6"/>
                <a:gd name="T5" fmla="*/ 3 h 6"/>
                <a:gd name="T6" fmla="*/ 6 w 6"/>
                <a:gd name="T7" fmla="*/ 6 h 6"/>
                <a:gd name="T8" fmla="*/ 4 w 6"/>
                <a:gd name="T9" fmla="*/ 6 h 6"/>
                <a:gd name="T10" fmla="*/ 0 w 6"/>
                <a:gd name="T11" fmla="*/ 3 h 6"/>
                <a:gd name="T12" fmla="*/ 0 w 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2" y="0"/>
                  </a:lnTo>
                  <a:lnTo>
                    <a:pt x="6" y="3"/>
                  </a:lnTo>
                  <a:lnTo>
                    <a:pt x="6" y="6"/>
                  </a:lnTo>
                  <a:lnTo>
                    <a:pt x="4" y="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1" name="Line 402"/>
            <p:cNvSpPr>
              <a:spLocks noChangeShapeType="1"/>
            </p:cNvSpPr>
            <p:nvPr/>
          </p:nvSpPr>
          <p:spPr bwMode="auto">
            <a:xfrm>
              <a:off x="1044576" y="3430588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2" name="Line 403"/>
            <p:cNvSpPr>
              <a:spLocks noChangeShapeType="1"/>
            </p:cNvSpPr>
            <p:nvPr/>
          </p:nvSpPr>
          <p:spPr bwMode="auto">
            <a:xfrm>
              <a:off x="1028701" y="3432176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3" name="Line 404"/>
            <p:cNvSpPr>
              <a:spLocks noChangeShapeType="1"/>
            </p:cNvSpPr>
            <p:nvPr/>
          </p:nvSpPr>
          <p:spPr bwMode="auto">
            <a:xfrm>
              <a:off x="1044576" y="3487738"/>
              <a:ext cx="0" cy="746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4" name="Line 405"/>
            <p:cNvSpPr>
              <a:spLocks noChangeShapeType="1"/>
            </p:cNvSpPr>
            <p:nvPr/>
          </p:nvSpPr>
          <p:spPr bwMode="auto">
            <a:xfrm>
              <a:off x="1028701" y="35607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5" name="Line 406"/>
            <p:cNvSpPr>
              <a:spLocks noChangeShapeType="1"/>
            </p:cNvSpPr>
            <p:nvPr/>
          </p:nvSpPr>
          <p:spPr bwMode="auto">
            <a:xfrm>
              <a:off x="1231901" y="3382963"/>
              <a:ext cx="0" cy="539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6" name="Line 408"/>
            <p:cNvSpPr>
              <a:spLocks noChangeShapeType="1"/>
            </p:cNvSpPr>
            <p:nvPr/>
          </p:nvSpPr>
          <p:spPr bwMode="auto">
            <a:xfrm>
              <a:off x="1216026" y="33829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7" name="Line 409"/>
            <p:cNvSpPr>
              <a:spLocks noChangeShapeType="1"/>
            </p:cNvSpPr>
            <p:nvPr/>
          </p:nvSpPr>
          <p:spPr bwMode="auto">
            <a:xfrm>
              <a:off x="1231901" y="3435351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8" name="Line 410"/>
            <p:cNvSpPr>
              <a:spLocks noChangeShapeType="1"/>
            </p:cNvSpPr>
            <p:nvPr/>
          </p:nvSpPr>
          <p:spPr bwMode="auto">
            <a:xfrm>
              <a:off x="1216026" y="3505201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9" name="Line 411"/>
            <p:cNvSpPr>
              <a:spLocks noChangeShapeType="1"/>
            </p:cNvSpPr>
            <p:nvPr/>
          </p:nvSpPr>
          <p:spPr bwMode="auto">
            <a:xfrm>
              <a:off x="1427163" y="3349626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0" name="Line 412"/>
            <p:cNvSpPr>
              <a:spLocks noChangeShapeType="1"/>
            </p:cNvSpPr>
            <p:nvPr/>
          </p:nvSpPr>
          <p:spPr bwMode="auto">
            <a:xfrm>
              <a:off x="1409701" y="33512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1" name="Line 413"/>
            <p:cNvSpPr>
              <a:spLocks noChangeShapeType="1"/>
            </p:cNvSpPr>
            <p:nvPr/>
          </p:nvSpPr>
          <p:spPr bwMode="auto">
            <a:xfrm>
              <a:off x="1427163" y="3395663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2" name="Line 414"/>
            <p:cNvSpPr>
              <a:spLocks noChangeShapeType="1"/>
            </p:cNvSpPr>
            <p:nvPr/>
          </p:nvSpPr>
          <p:spPr bwMode="auto">
            <a:xfrm>
              <a:off x="1409701" y="345598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3" name="Line 415"/>
            <p:cNvSpPr>
              <a:spLocks noChangeShapeType="1"/>
            </p:cNvSpPr>
            <p:nvPr/>
          </p:nvSpPr>
          <p:spPr bwMode="auto">
            <a:xfrm>
              <a:off x="1760538" y="3332163"/>
              <a:ext cx="0" cy="444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4" name="Line 416"/>
            <p:cNvSpPr>
              <a:spLocks noChangeShapeType="1"/>
            </p:cNvSpPr>
            <p:nvPr/>
          </p:nvSpPr>
          <p:spPr bwMode="auto">
            <a:xfrm>
              <a:off x="1744663" y="33321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5" name="Line 417"/>
            <p:cNvSpPr>
              <a:spLocks noChangeShapeType="1"/>
            </p:cNvSpPr>
            <p:nvPr/>
          </p:nvSpPr>
          <p:spPr bwMode="auto">
            <a:xfrm>
              <a:off x="1760538" y="3373438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6" name="Line 418"/>
            <p:cNvSpPr>
              <a:spLocks noChangeShapeType="1"/>
            </p:cNvSpPr>
            <p:nvPr/>
          </p:nvSpPr>
          <p:spPr bwMode="auto">
            <a:xfrm>
              <a:off x="1744663" y="3432176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7" name="Line 419"/>
            <p:cNvSpPr>
              <a:spLocks noChangeShapeType="1"/>
            </p:cNvSpPr>
            <p:nvPr/>
          </p:nvSpPr>
          <p:spPr bwMode="auto">
            <a:xfrm>
              <a:off x="1911351" y="3348038"/>
              <a:ext cx="0" cy="444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8" name="Line 420"/>
            <p:cNvSpPr>
              <a:spLocks noChangeShapeType="1"/>
            </p:cNvSpPr>
            <p:nvPr/>
          </p:nvSpPr>
          <p:spPr bwMode="auto">
            <a:xfrm>
              <a:off x="1893888" y="334962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9" name="Line 421"/>
            <p:cNvSpPr>
              <a:spLocks noChangeShapeType="1"/>
            </p:cNvSpPr>
            <p:nvPr/>
          </p:nvSpPr>
          <p:spPr bwMode="auto">
            <a:xfrm>
              <a:off x="1911351" y="3390901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0" name="Line 422"/>
            <p:cNvSpPr>
              <a:spLocks noChangeShapeType="1"/>
            </p:cNvSpPr>
            <p:nvPr/>
          </p:nvSpPr>
          <p:spPr bwMode="auto">
            <a:xfrm>
              <a:off x="1893888" y="344805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1" name="Line 423"/>
            <p:cNvSpPr>
              <a:spLocks noChangeShapeType="1"/>
            </p:cNvSpPr>
            <p:nvPr/>
          </p:nvSpPr>
          <p:spPr bwMode="auto">
            <a:xfrm>
              <a:off x="2082801" y="3402013"/>
              <a:ext cx="0" cy="190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2" name="Line 424"/>
            <p:cNvSpPr>
              <a:spLocks noChangeShapeType="1"/>
            </p:cNvSpPr>
            <p:nvPr/>
          </p:nvSpPr>
          <p:spPr bwMode="auto">
            <a:xfrm>
              <a:off x="2068513" y="3403601"/>
              <a:ext cx="301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3" name="Line 425"/>
            <p:cNvSpPr>
              <a:spLocks noChangeShapeType="1"/>
            </p:cNvSpPr>
            <p:nvPr/>
          </p:nvSpPr>
          <p:spPr bwMode="auto">
            <a:xfrm>
              <a:off x="2082801" y="3419476"/>
              <a:ext cx="0" cy="238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4" name="Line 426"/>
            <p:cNvSpPr>
              <a:spLocks noChangeShapeType="1"/>
            </p:cNvSpPr>
            <p:nvPr/>
          </p:nvSpPr>
          <p:spPr bwMode="auto">
            <a:xfrm>
              <a:off x="2068513" y="3443288"/>
              <a:ext cx="301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5" name="Line 427"/>
            <p:cNvSpPr>
              <a:spLocks noChangeShapeType="1"/>
            </p:cNvSpPr>
            <p:nvPr/>
          </p:nvSpPr>
          <p:spPr bwMode="auto">
            <a:xfrm>
              <a:off x="2301876" y="3346451"/>
              <a:ext cx="0" cy="222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6" name="Line 428"/>
            <p:cNvSpPr>
              <a:spLocks noChangeShapeType="1"/>
            </p:cNvSpPr>
            <p:nvPr/>
          </p:nvSpPr>
          <p:spPr bwMode="auto">
            <a:xfrm>
              <a:off x="2284413" y="334645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7" name="Line 429"/>
            <p:cNvSpPr>
              <a:spLocks noChangeShapeType="1"/>
            </p:cNvSpPr>
            <p:nvPr/>
          </p:nvSpPr>
          <p:spPr bwMode="auto">
            <a:xfrm>
              <a:off x="2301876" y="3367088"/>
              <a:ext cx="0" cy="238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8" name="Line 430"/>
            <p:cNvSpPr>
              <a:spLocks noChangeShapeType="1"/>
            </p:cNvSpPr>
            <p:nvPr/>
          </p:nvSpPr>
          <p:spPr bwMode="auto">
            <a:xfrm>
              <a:off x="2284413" y="33893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9" name="Line 431"/>
            <p:cNvSpPr>
              <a:spLocks noChangeShapeType="1"/>
            </p:cNvSpPr>
            <p:nvPr/>
          </p:nvSpPr>
          <p:spPr bwMode="auto">
            <a:xfrm>
              <a:off x="2727326" y="316865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0" name="Line 432"/>
            <p:cNvSpPr>
              <a:spLocks noChangeShapeType="1"/>
            </p:cNvSpPr>
            <p:nvPr/>
          </p:nvSpPr>
          <p:spPr bwMode="auto">
            <a:xfrm>
              <a:off x="2711451" y="317023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1" name="Line 433"/>
            <p:cNvSpPr>
              <a:spLocks noChangeShapeType="1"/>
            </p:cNvSpPr>
            <p:nvPr/>
          </p:nvSpPr>
          <p:spPr bwMode="auto">
            <a:xfrm>
              <a:off x="2727326" y="3214688"/>
              <a:ext cx="0" cy="603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2" name="Line 434"/>
            <p:cNvSpPr>
              <a:spLocks noChangeShapeType="1"/>
            </p:cNvSpPr>
            <p:nvPr/>
          </p:nvSpPr>
          <p:spPr bwMode="auto">
            <a:xfrm>
              <a:off x="2711451" y="32750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3" name="Line 435"/>
            <p:cNvSpPr>
              <a:spLocks noChangeShapeType="1"/>
            </p:cNvSpPr>
            <p:nvPr/>
          </p:nvSpPr>
          <p:spPr bwMode="auto">
            <a:xfrm>
              <a:off x="3046413" y="2995613"/>
              <a:ext cx="0" cy="746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4" name="Line 436"/>
            <p:cNvSpPr>
              <a:spLocks noChangeShapeType="1"/>
            </p:cNvSpPr>
            <p:nvPr/>
          </p:nvSpPr>
          <p:spPr bwMode="auto">
            <a:xfrm>
              <a:off x="3027363" y="2995613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5" name="Line 437"/>
            <p:cNvSpPr>
              <a:spLocks noChangeShapeType="1"/>
            </p:cNvSpPr>
            <p:nvPr/>
          </p:nvSpPr>
          <p:spPr bwMode="auto">
            <a:xfrm>
              <a:off x="3046413" y="3067051"/>
              <a:ext cx="0" cy="103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6" name="Line 438"/>
            <p:cNvSpPr>
              <a:spLocks noChangeShapeType="1"/>
            </p:cNvSpPr>
            <p:nvPr/>
          </p:nvSpPr>
          <p:spPr bwMode="auto">
            <a:xfrm>
              <a:off x="3027363" y="3170238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7" name="Line 439"/>
            <p:cNvSpPr>
              <a:spLocks noChangeShapeType="1"/>
            </p:cNvSpPr>
            <p:nvPr/>
          </p:nvSpPr>
          <p:spPr bwMode="auto">
            <a:xfrm>
              <a:off x="5030788" y="2300288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8" name="Line 440"/>
            <p:cNvSpPr>
              <a:spLocks noChangeShapeType="1"/>
            </p:cNvSpPr>
            <p:nvPr/>
          </p:nvSpPr>
          <p:spPr bwMode="auto">
            <a:xfrm>
              <a:off x="5013326" y="230187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9" name="Line 441"/>
            <p:cNvSpPr>
              <a:spLocks noChangeShapeType="1"/>
            </p:cNvSpPr>
            <p:nvPr/>
          </p:nvSpPr>
          <p:spPr bwMode="auto">
            <a:xfrm>
              <a:off x="5030788" y="2363788"/>
              <a:ext cx="0" cy="904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0" name="Line 442"/>
            <p:cNvSpPr>
              <a:spLocks noChangeShapeType="1"/>
            </p:cNvSpPr>
            <p:nvPr/>
          </p:nvSpPr>
          <p:spPr bwMode="auto">
            <a:xfrm>
              <a:off x="5013326" y="245268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1" name="Line 443"/>
            <p:cNvSpPr>
              <a:spLocks noChangeShapeType="1"/>
            </p:cNvSpPr>
            <p:nvPr/>
          </p:nvSpPr>
          <p:spPr bwMode="auto">
            <a:xfrm>
              <a:off x="5462588" y="2514601"/>
              <a:ext cx="0" cy="84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2" name="Line 444"/>
            <p:cNvSpPr>
              <a:spLocks noChangeShapeType="1"/>
            </p:cNvSpPr>
            <p:nvPr/>
          </p:nvSpPr>
          <p:spPr bwMode="auto">
            <a:xfrm>
              <a:off x="5445126" y="25146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3" name="Line 445"/>
            <p:cNvSpPr>
              <a:spLocks noChangeShapeType="1"/>
            </p:cNvSpPr>
            <p:nvPr/>
          </p:nvSpPr>
          <p:spPr bwMode="auto">
            <a:xfrm>
              <a:off x="5462588" y="2597151"/>
              <a:ext cx="0" cy="131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4" name="Line 446"/>
            <p:cNvSpPr>
              <a:spLocks noChangeShapeType="1"/>
            </p:cNvSpPr>
            <p:nvPr/>
          </p:nvSpPr>
          <p:spPr bwMode="auto">
            <a:xfrm>
              <a:off x="5445126" y="272732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5" name="Freeform 447"/>
            <p:cNvSpPr>
              <a:spLocks/>
            </p:cNvSpPr>
            <p:nvPr/>
          </p:nvSpPr>
          <p:spPr bwMode="auto">
            <a:xfrm>
              <a:off x="1042988" y="3435351"/>
              <a:ext cx="188913" cy="53975"/>
            </a:xfrm>
            <a:custGeom>
              <a:avLst/>
              <a:gdLst>
                <a:gd name="T0" fmla="*/ 118 w 119"/>
                <a:gd name="T1" fmla="*/ 0 h 34"/>
                <a:gd name="T2" fmla="*/ 119 w 119"/>
                <a:gd name="T3" fmla="*/ 0 h 34"/>
                <a:gd name="T4" fmla="*/ 119 w 119"/>
                <a:gd name="T5" fmla="*/ 1 h 34"/>
                <a:gd name="T6" fmla="*/ 2 w 119"/>
                <a:gd name="T7" fmla="*/ 34 h 34"/>
                <a:gd name="T8" fmla="*/ 0 w 119"/>
                <a:gd name="T9" fmla="*/ 34 h 34"/>
                <a:gd name="T10" fmla="*/ 0 w 119"/>
                <a:gd name="T11" fmla="*/ 33 h 34"/>
                <a:gd name="T12" fmla="*/ 118 w 119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34">
                  <a:moveTo>
                    <a:pt x="118" y="0"/>
                  </a:moveTo>
                  <a:lnTo>
                    <a:pt x="119" y="0"/>
                  </a:lnTo>
                  <a:lnTo>
                    <a:pt x="119" y="1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6" name="Freeform 448"/>
            <p:cNvSpPr>
              <a:spLocks/>
            </p:cNvSpPr>
            <p:nvPr/>
          </p:nvSpPr>
          <p:spPr bwMode="auto">
            <a:xfrm>
              <a:off x="1230313" y="3395663"/>
              <a:ext cx="196850" cy="41275"/>
            </a:xfrm>
            <a:custGeom>
              <a:avLst/>
              <a:gdLst>
                <a:gd name="T0" fmla="*/ 124 w 124"/>
                <a:gd name="T1" fmla="*/ 0 h 26"/>
                <a:gd name="T2" fmla="*/ 124 w 124"/>
                <a:gd name="T3" fmla="*/ 0 h 26"/>
                <a:gd name="T4" fmla="*/ 124 w 124"/>
                <a:gd name="T5" fmla="*/ 1 h 26"/>
                <a:gd name="T6" fmla="*/ 1 w 124"/>
                <a:gd name="T7" fmla="*/ 26 h 26"/>
                <a:gd name="T8" fmla="*/ 0 w 124"/>
                <a:gd name="T9" fmla="*/ 26 h 26"/>
                <a:gd name="T10" fmla="*/ 0 w 124"/>
                <a:gd name="T11" fmla="*/ 25 h 26"/>
                <a:gd name="T12" fmla="*/ 124 w 124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26">
                  <a:moveTo>
                    <a:pt x="124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26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7" name="Freeform 449"/>
            <p:cNvSpPr>
              <a:spLocks/>
            </p:cNvSpPr>
            <p:nvPr/>
          </p:nvSpPr>
          <p:spPr bwMode="auto">
            <a:xfrm>
              <a:off x="1427163" y="3373438"/>
              <a:ext cx="334963" cy="23813"/>
            </a:xfrm>
            <a:custGeom>
              <a:avLst/>
              <a:gdLst>
                <a:gd name="T0" fmla="*/ 209 w 211"/>
                <a:gd name="T1" fmla="*/ 0 h 15"/>
                <a:gd name="T2" fmla="*/ 211 w 211"/>
                <a:gd name="T3" fmla="*/ 0 h 15"/>
                <a:gd name="T4" fmla="*/ 211 w 211"/>
                <a:gd name="T5" fmla="*/ 2 h 15"/>
                <a:gd name="T6" fmla="*/ 0 w 211"/>
                <a:gd name="T7" fmla="*/ 15 h 15"/>
                <a:gd name="T8" fmla="*/ 0 w 211"/>
                <a:gd name="T9" fmla="*/ 15 h 15"/>
                <a:gd name="T10" fmla="*/ 0 w 211"/>
                <a:gd name="T11" fmla="*/ 14 h 15"/>
                <a:gd name="T12" fmla="*/ 209 w 211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5">
                  <a:moveTo>
                    <a:pt x="209" y="0"/>
                  </a:moveTo>
                  <a:lnTo>
                    <a:pt x="211" y="0"/>
                  </a:lnTo>
                  <a:lnTo>
                    <a:pt x="211" y="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8" name="Freeform 450"/>
            <p:cNvSpPr>
              <a:spLocks/>
            </p:cNvSpPr>
            <p:nvPr/>
          </p:nvSpPr>
          <p:spPr bwMode="auto">
            <a:xfrm>
              <a:off x="1758951" y="3373438"/>
              <a:ext cx="153988" cy="19050"/>
            </a:xfrm>
            <a:custGeom>
              <a:avLst/>
              <a:gdLst>
                <a:gd name="T0" fmla="*/ 0 w 97"/>
                <a:gd name="T1" fmla="*/ 0 h 12"/>
                <a:gd name="T2" fmla="*/ 2 w 97"/>
                <a:gd name="T3" fmla="*/ 0 h 12"/>
                <a:gd name="T4" fmla="*/ 97 w 97"/>
                <a:gd name="T5" fmla="*/ 11 h 12"/>
                <a:gd name="T6" fmla="*/ 97 w 97"/>
                <a:gd name="T7" fmla="*/ 12 h 12"/>
                <a:gd name="T8" fmla="*/ 95 w 97"/>
                <a:gd name="T9" fmla="*/ 12 h 12"/>
                <a:gd name="T10" fmla="*/ 0 w 97"/>
                <a:gd name="T11" fmla="*/ 2 h 12"/>
                <a:gd name="T12" fmla="*/ 0 w 9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2">
                  <a:moveTo>
                    <a:pt x="0" y="0"/>
                  </a:moveTo>
                  <a:lnTo>
                    <a:pt x="2" y="0"/>
                  </a:lnTo>
                  <a:lnTo>
                    <a:pt x="97" y="11"/>
                  </a:lnTo>
                  <a:lnTo>
                    <a:pt x="97" y="12"/>
                  </a:lnTo>
                  <a:lnTo>
                    <a:pt x="95" y="1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9" name="Freeform 451"/>
            <p:cNvSpPr>
              <a:spLocks/>
            </p:cNvSpPr>
            <p:nvPr/>
          </p:nvSpPr>
          <p:spPr bwMode="auto">
            <a:xfrm>
              <a:off x="1909763" y="3390901"/>
              <a:ext cx="174625" cy="30163"/>
            </a:xfrm>
            <a:custGeom>
              <a:avLst/>
              <a:gdLst>
                <a:gd name="T0" fmla="*/ 0 w 110"/>
                <a:gd name="T1" fmla="*/ 0 h 19"/>
                <a:gd name="T2" fmla="*/ 2 w 110"/>
                <a:gd name="T3" fmla="*/ 0 h 19"/>
                <a:gd name="T4" fmla="*/ 110 w 110"/>
                <a:gd name="T5" fmla="*/ 18 h 19"/>
                <a:gd name="T6" fmla="*/ 110 w 110"/>
                <a:gd name="T7" fmla="*/ 19 h 19"/>
                <a:gd name="T8" fmla="*/ 109 w 110"/>
                <a:gd name="T9" fmla="*/ 19 h 19"/>
                <a:gd name="T10" fmla="*/ 0 w 110"/>
                <a:gd name="T11" fmla="*/ 1 h 19"/>
                <a:gd name="T12" fmla="*/ 0 w 110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9">
                  <a:moveTo>
                    <a:pt x="0" y="0"/>
                  </a:moveTo>
                  <a:lnTo>
                    <a:pt x="2" y="0"/>
                  </a:lnTo>
                  <a:lnTo>
                    <a:pt x="110" y="18"/>
                  </a:lnTo>
                  <a:lnTo>
                    <a:pt x="110" y="19"/>
                  </a:lnTo>
                  <a:lnTo>
                    <a:pt x="109" y="1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0" name="Freeform 452"/>
            <p:cNvSpPr>
              <a:spLocks/>
            </p:cNvSpPr>
            <p:nvPr/>
          </p:nvSpPr>
          <p:spPr bwMode="auto">
            <a:xfrm>
              <a:off x="2082801" y="3367088"/>
              <a:ext cx="219075" cy="53975"/>
            </a:xfrm>
            <a:custGeom>
              <a:avLst/>
              <a:gdLst>
                <a:gd name="T0" fmla="*/ 138 w 138"/>
                <a:gd name="T1" fmla="*/ 0 h 34"/>
                <a:gd name="T2" fmla="*/ 138 w 138"/>
                <a:gd name="T3" fmla="*/ 0 h 34"/>
                <a:gd name="T4" fmla="*/ 138 w 138"/>
                <a:gd name="T5" fmla="*/ 1 h 34"/>
                <a:gd name="T6" fmla="*/ 1 w 138"/>
                <a:gd name="T7" fmla="*/ 34 h 34"/>
                <a:gd name="T8" fmla="*/ 0 w 138"/>
                <a:gd name="T9" fmla="*/ 34 h 34"/>
                <a:gd name="T10" fmla="*/ 0 w 138"/>
                <a:gd name="T11" fmla="*/ 33 h 34"/>
                <a:gd name="T12" fmla="*/ 138 w 1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34">
                  <a:moveTo>
                    <a:pt x="138" y="0"/>
                  </a:moveTo>
                  <a:lnTo>
                    <a:pt x="138" y="0"/>
                  </a:lnTo>
                  <a:lnTo>
                    <a:pt x="138" y="1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1" name="Freeform 453"/>
            <p:cNvSpPr>
              <a:spLocks/>
            </p:cNvSpPr>
            <p:nvPr/>
          </p:nvSpPr>
          <p:spPr bwMode="auto">
            <a:xfrm>
              <a:off x="2301876" y="3214688"/>
              <a:ext cx="425450" cy="153988"/>
            </a:xfrm>
            <a:custGeom>
              <a:avLst/>
              <a:gdLst>
                <a:gd name="T0" fmla="*/ 267 w 268"/>
                <a:gd name="T1" fmla="*/ 0 h 97"/>
                <a:gd name="T2" fmla="*/ 268 w 268"/>
                <a:gd name="T3" fmla="*/ 0 h 97"/>
                <a:gd name="T4" fmla="*/ 268 w 268"/>
                <a:gd name="T5" fmla="*/ 1 h 97"/>
                <a:gd name="T6" fmla="*/ 0 w 268"/>
                <a:gd name="T7" fmla="*/ 97 h 97"/>
                <a:gd name="T8" fmla="*/ 0 w 268"/>
                <a:gd name="T9" fmla="*/ 97 h 97"/>
                <a:gd name="T10" fmla="*/ 0 w 268"/>
                <a:gd name="T11" fmla="*/ 96 h 97"/>
                <a:gd name="T12" fmla="*/ 267 w 268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97">
                  <a:moveTo>
                    <a:pt x="267" y="0"/>
                  </a:moveTo>
                  <a:lnTo>
                    <a:pt x="268" y="0"/>
                  </a:lnTo>
                  <a:lnTo>
                    <a:pt x="268" y="1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0" y="96"/>
                  </a:lnTo>
                  <a:lnTo>
                    <a:pt x="26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2" name="Freeform 454"/>
            <p:cNvSpPr>
              <a:spLocks/>
            </p:cNvSpPr>
            <p:nvPr/>
          </p:nvSpPr>
          <p:spPr bwMode="auto">
            <a:xfrm>
              <a:off x="2725738" y="3067051"/>
              <a:ext cx="320675" cy="149225"/>
            </a:xfrm>
            <a:custGeom>
              <a:avLst/>
              <a:gdLst>
                <a:gd name="T0" fmla="*/ 201 w 202"/>
                <a:gd name="T1" fmla="*/ 0 h 94"/>
                <a:gd name="T2" fmla="*/ 202 w 202"/>
                <a:gd name="T3" fmla="*/ 0 h 94"/>
                <a:gd name="T4" fmla="*/ 202 w 202"/>
                <a:gd name="T5" fmla="*/ 2 h 94"/>
                <a:gd name="T6" fmla="*/ 1 w 202"/>
                <a:gd name="T7" fmla="*/ 94 h 94"/>
                <a:gd name="T8" fmla="*/ 0 w 202"/>
                <a:gd name="T9" fmla="*/ 94 h 94"/>
                <a:gd name="T10" fmla="*/ 0 w 202"/>
                <a:gd name="T11" fmla="*/ 93 h 94"/>
                <a:gd name="T12" fmla="*/ 201 w 202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" h="94">
                  <a:moveTo>
                    <a:pt x="201" y="0"/>
                  </a:moveTo>
                  <a:lnTo>
                    <a:pt x="202" y="0"/>
                  </a:lnTo>
                  <a:lnTo>
                    <a:pt x="202" y="2"/>
                  </a:lnTo>
                  <a:lnTo>
                    <a:pt x="1" y="94"/>
                  </a:lnTo>
                  <a:lnTo>
                    <a:pt x="0" y="94"/>
                  </a:lnTo>
                  <a:lnTo>
                    <a:pt x="0" y="93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3" name="Freeform 455"/>
            <p:cNvSpPr>
              <a:spLocks/>
            </p:cNvSpPr>
            <p:nvPr/>
          </p:nvSpPr>
          <p:spPr bwMode="auto">
            <a:xfrm>
              <a:off x="3044826" y="3062288"/>
              <a:ext cx="725488" cy="7938"/>
            </a:xfrm>
            <a:custGeom>
              <a:avLst/>
              <a:gdLst>
                <a:gd name="T0" fmla="*/ 456 w 457"/>
                <a:gd name="T1" fmla="*/ 0 h 5"/>
                <a:gd name="T2" fmla="*/ 457 w 457"/>
                <a:gd name="T3" fmla="*/ 0 h 5"/>
                <a:gd name="T4" fmla="*/ 457 w 457"/>
                <a:gd name="T5" fmla="*/ 1 h 5"/>
                <a:gd name="T6" fmla="*/ 1 w 457"/>
                <a:gd name="T7" fmla="*/ 5 h 5"/>
                <a:gd name="T8" fmla="*/ 0 w 457"/>
                <a:gd name="T9" fmla="*/ 5 h 5"/>
                <a:gd name="T10" fmla="*/ 0 w 457"/>
                <a:gd name="T11" fmla="*/ 3 h 5"/>
                <a:gd name="T12" fmla="*/ 456 w 45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7" h="5">
                  <a:moveTo>
                    <a:pt x="456" y="0"/>
                  </a:moveTo>
                  <a:lnTo>
                    <a:pt x="457" y="0"/>
                  </a:lnTo>
                  <a:lnTo>
                    <a:pt x="457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4" name="Freeform 456"/>
            <p:cNvSpPr>
              <a:spLocks/>
            </p:cNvSpPr>
            <p:nvPr/>
          </p:nvSpPr>
          <p:spPr bwMode="auto">
            <a:xfrm>
              <a:off x="3768726" y="3014663"/>
              <a:ext cx="173038" cy="49213"/>
            </a:xfrm>
            <a:custGeom>
              <a:avLst/>
              <a:gdLst>
                <a:gd name="T0" fmla="*/ 107 w 109"/>
                <a:gd name="T1" fmla="*/ 0 h 31"/>
                <a:gd name="T2" fmla="*/ 109 w 109"/>
                <a:gd name="T3" fmla="*/ 0 h 31"/>
                <a:gd name="T4" fmla="*/ 109 w 109"/>
                <a:gd name="T5" fmla="*/ 2 h 31"/>
                <a:gd name="T6" fmla="*/ 1 w 109"/>
                <a:gd name="T7" fmla="*/ 31 h 31"/>
                <a:gd name="T8" fmla="*/ 0 w 109"/>
                <a:gd name="T9" fmla="*/ 31 h 31"/>
                <a:gd name="T10" fmla="*/ 0 w 109"/>
                <a:gd name="T11" fmla="*/ 30 h 31"/>
                <a:gd name="T12" fmla="*/ 107 w 109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31">
                  <a:moveTo>
                    <a:pt x="107" y="0"/>
                  </a:moveTo>
                  <a:lnTo>
                    <a:pt x="109" y="0"/>
                  </a:lnTo>
                  <a:lnTo>
                    <a:pt x="109" y="2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5" name="Freeform 457"/>
            <p:cNvSpPr>
              <a:spLocks/>
            </p:cNvSpPr>
            <p:nvPr/>
          </p:nvSpPr>
          <p:spPr bwMode="auto">
            <a:xfrm>
              <a:off x="3938588" y="2743201"/>
              <a:ext cx="393700" cy="274638"/>
            </a:xfrm>
            <a:custGeom>
              <a:avLst/>
              <a:gdLst>
                <a:gd name="T0" fmla="*/ 247 w 248"/>
                <a:gd name="T1" fmla="*/ 0 h 173"/>
                <a:gd name="T2" fmla="*/ 248 w 248"/>
                <a:gd name="T3" fmla="*/ 0 h 173"/>
                <a:gd name="T4" fmla="*/ 248 w 248"/>
                <a:gd name="T5" fmla="*/ 2 h 173"/>
                <a:gd name="T6" fmla="*/ 2 w 248"/>
                <a:gd name="T7" fmla="*/ 173 h 173"/>
                <a:gd name="T8" fmla="*/ 0 w 248"/>
                <a:gd name="T9" fmla="*/ 173 h 173"/>
                <a:gd name="T10" fmla="*/ 0 w 248"/>
                <a:gd name="T11" fmla="*/ 171 h 173"/>
                <a:gd name="T12" fmla="*/ 247 w 248"/>
                <a:gd name="T1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73">
                  <a:moveTo>
                    <a:pt x="247" y="0"/>
                  </a:moveTo>
                  <a:lnTo>
                    <a:pt x="248" y="0"/>
                  </a:lnTo>
                  <a:lnTo>
                    <a:pt x="248" y="2"/>
                  </a:lnTo>
                  <a:lnTo>
                    <a:pt x="2" y="173"/>
                  </a:lnTo>
                  <a:lnTo>
                    <a:pt x="0" y="173"/>
                  </a:lnTo>
                  <a:lnTo>
                    <a:pt x="0" y="171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6" name="Freeform 458"/>
            <p:cNvSpPr>
              <a:spLocks/>
            </p:cNvSpPr>
            <p:nvPr/>
          </p:nvSpPr>
          <p:spPr bwMode="auto">
            <a:xfrm>
              <a:off x="4330701" y="2363788"/>
              <a:ext cx="701675" cy="382588"/>
            </a:xfrm>
            <a:custGeom>
              <a:avLst/>
              <a:gdLst>
                <a:gd name="T0" fmla="*/ 441 w 442"/>
                <a:gd name="T1" fmla="*/ 0 h 241"/>
                <a:gd name="T2" fmla="*/ 442 w 442"/>
                <a:gd name="T3" fmla="*/ 0 h 241"/>
                <a:gd name="T4" fmla="*/ 442 w 442"/>
                <a:gd name="T5" fmla="*/ 2 h 241"/>
                <a:gd name="T6" fmla="*/ 1 w 442"/>
                <a:gd name="T7" fmla="*/ 241 h 241"/>
                <a:gd name="T8" fmla="*/ 0 w 442"/>
                <a:gd name="T9" fmla="*/ 241 h 241"/>
                <a:gd name="T10" fmla="*/ 0 w 442"/>
                <a:gd name="T11" fmla="*/ 239 h 241"/>
                <a:gd name="T12" fmla="*/ 441 w 442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2" h="241">
                  <a:moveTo>
                    <a:pt x="441" y="0"/>
                  </a:moveTo>
                  <a:lnTo>
                    <a:pt x="442" y="0"/>
                  </a:lnTo>
                  <a:lnTo>
                    <a:pt x="442" y="2"/>
                  </a:lnTo>
                  <a:lnTo>
                    <a:pt x="1" y="241"/>
                  </a:lnTo>
                  <a:lnTo>
                    <a:pt x="0" y="241"/>
                  </a:lnTo>
                  <a:lnTo>
                    <a:pt x="0" y="239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7" name="Freeform 459"/>
            <p:cNvSpPr>
              <a:spLocks/>
            </p:cNvSpPr>
            <p:nvPr/>
          </p:nvSpPr>
          <p:spPr bwMode="auto">
            <a:xfrm>
              <a:off x="5030788" y="2363788"/>
              <a:ext cx="431800" cy="234950"/>
            </a:xfrm>
            <a:custGeom>
              <a:avLst/>
              <a:gdLst>
                <a:gd name="T0" fmla="*/ 0 w 272"/>
                <a:gd name="T1" fmla="*/ 0 h 148"/>
                <a:gd name="T2" fmla="*/ 1 w 272"/>
                <a:gd name="T3" fmla="*/ 0 h 148"/>
                <a:gd name="T4" fmla="*/ 272 w 272"/>
                <a:gd name="T5" fmla="*/ 147 h 148"/>
                <a:gd name="T6" fmla="*/ 272 w 272"/>
                <a:gd name="T7" fmla="*/ 148 h 148"/>
                <a:gd name="T8" fmla="*/ 271 w 272"/>
                <a:gd name="T9" fmla="*/ 148 h 148"/>
                <a:gd name="T10" fmla="*/ 0 w 272"/>
                <a:gd name="T11" fmla="*/ 2 h 148"/>
                <a:gd name="T12" fmla="*/ 0 w 272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148">
                  <a:moveTo>
                    <a:pt x="0" y="0"/>
                  </a:moveTo>
                  <a:lnTo>
                    <a:pt x="1" y="0"/>
                  </a:lnTo>
                  <a:lnTo>
                    <a:pt x="272" y="147"/>
                  </a:lnTo>
                  <a:lnTo>
                    <a:pt x="272" y="148"/>
                  </a:lnTo>
                  <a:lnTo>
                    <a:pt x="271" y="14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8" name="Freeform 460"/>
            <p:cNvSpPr>
              <a:spLocks/>
            </p:cNvSpPr>
            <p:nvPr/>
          </p:nvSpPr>
          <p:spPr bwMode="auto">
            <a:xfrm>
              <a:off x="892176" y="3665538"/>
              <a:ext cx="122238" cy="31750"/>
            </a:xfrm>
            <a:custGeom>
              <a:avLst/>
              <a:gdLst>
                <a:gd name="T0" fmla="*/ 0 w 77"/>
                <a:gd name="T1" fmla="*/ 0 h 20"/>
                <a:gd name="T2" fmla="*/ 1 w 77"/>
                <a:gd name="T3" fmla="*/ 0 h 20"/>
                <a:gd name="T4" fmla="*/ 77 w 77"/>
                <a:gd name="T5" fmla="*/ 18 h 20"/>
                <a:gd name="T6" fmla="*/ 77 w 77"/>
                <a:gd name="T7" fmla="*/ 20 h 20"/>
                <a:gd name="T8" fmla="*/ 75 w 77"/>
                <a:gd name="T9" fmla="*/ 20 h 20"/>
                <a:gd name="T10" fmla="*/ 0 w 77"/>
                <a:gd name="T11" fmla="*/ 3 h 20"/>
                <a:gd name="T12" fmla="*/ 0 w 7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20">
                  <a:moveTo>
                    <a:pt x="0" y="0"/>
                  </a:moveTo>
                  <a:lnTo>
                    <a:pt x="1" y="0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75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9" name="Freeform 461"/>
            <p:cNvSpPr>
              <a:spLocks/>
            </p:cNvSpPr>
            <p:nvPr/>
          </p:nvSpPr>
          <p:spPr bwMode="auto">
            <a:xfrm>
              <a:off x="1063626" y="3698876"/>
              <a:ext cx="26988" cy="4763"/>
            </a:xfrm>
            <a:custGeom>
              <a:avLst/>
              <a:gdLst>
                <a:gd name="T0" fmla="*/ 13 w 17"/>
                <a:gd name="T1" fmla="*/ 0 h 3"/>
                <a:gd name="T2" fmla="*/ 17 w 17"/>
                <a:gd name="T3" fmla="*/ 0 h 3"/>
                <a:gd name="T4" fmla="*/ 17 w 17"/>
                <a:gd name="T5" fmla="*/ 2 h 3"/>
                <a:gd name="T6" fmla="*/ 2 w 17"/>
                <a:gd name="T7" fmla="*/ 3 h 3"/>
                <a:gd name="T8" fmla="*/ 0 w 17"/>
                <a:gd name="T9" fmla="*/ 3 h 3"/>
                <a:gd name="T10" fmla="*/ 0 w 17"/>
                <a:gd name="T11" fmla="*/ 1 h 3"/>
                <a:gd name="T12" fmla="*/ 13 w 1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">
                  <a:moveTo>
                    <a:pt x="13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0" name="Freeform 462"/>
            <p:cNvSpPr>
              <a:spLocks/>
            </p:cNvSpPr>
            <p:nvPr/>
          </p:nvSpPr>
          <p:spPr bwMode="auto">
            <a:xfrm>
              <a:off x="1138238" y="3694113"/>
              <a:ext cx="93663" cy="6350"/>
            </a:xfrm>
            <a:custGeom>
              <a:avLst/>
              <a:gdLst>
                <a:gd name="T0" fmla="*/ 57 w 59"/>
                <a:gd name="T1" fmla="*/ 0 h 4"/>
                <a:gd name="T2" fmla="*/ 59 w 59"/>
                <a:gd name="T3" fmla="*/ 0 h 4"/>
                <a:gd name="T4" fmla="*/ 59 w 59"/>
                <a:gd name="T5" fmla="*/ 2 h 4"/>
                <a:gd name="T6" fmla="*/ 3 w 59"/>
                <a:gd name="T7" fmla="*/ 4 h 4"/>
                <a:gd name="T8" fmla="*/ 0 w 59"/>
                <a:gd name="T9" fmla="*/ 4 h 4"/>
                <a:gd name="T10" fmla="*/ 0 w 59"/>
                <a:gd name="T11" fmla="*/ 2 h 4"/>
                <a:gd name="T12" fmla="*/ 57 w 59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4">
                  <a:moveTo>
                    <a:pt x="57" y="0"/>
                  </a:moveTo>
                  <a:lnTo>
                    <a:pt x="59" y="0"/>
                  </a:lnTo>
                  <a:lnTo>
                    <a:pt x="59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1" name="Freeform 463"/>
            <p:cNvSpPr>
              <a:spLocks/>
            </p:cNvSpPr>
            <p:nvPr/>
          </p:nvSpPr>
          <p:spPr bwMode="auto">
            <a:xfrm>
              <a:off x="1228726" y="3686176"/>
              <a:ext cx="31750" cy="11113"/>
            </a:xfrm>
            <a:custGeom>
              <a:avLst/>
              <a:gdLst>
                <a:gd name="T0" fmla="*/ 19 w 20"/>
                <a:gd name="T1" fmla="*/ 0 h 7"/>
                <a:gd name="T2" fmla="*/ 20 w 20"/>
                <a:gd name="T3" fmla="*/ 0 h 7"/>
                <a:gd name="T4" fmla="*/ 20 w 20"/>
                <a:gd name="T5" fmla="*/ 2 h 7"/>
                <a:gd name="T6" fmla="*/ 2 w 20"/>
                <a:gd name="T7" fmla="*/ 7 h 7"/>
                <a:gd name="T8" fmla="*/ 0 w 20"/>
                <a:gd name="T9" fmla="*/ 7 h 7"/>
                <a:gd name="T10" fmla="*/ 0 w 20"/>
                <a:gd name="T11" fmla="*/ 5 h 7"/>
                <a:gd name="T12" fmla="*/ 19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19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2" name="Freeform 464"/>
            <p:cNvSpPr>
              <a:spLocks/>
            </p:cNvSpPr>
            <p:nvPr/>
          </p:nvSpPr>
          <p:spPr bwMode="auto">
            <a:xfrm>
              <a:off x="1311276" y="3670301"/>
              <a:ext cx="25400" cy="7938"/>
            </a:xfrm>
            <a:custGeom>
              <a:avLst/>
              <a:gdLst>
                <a:gd name="T0" fmla="*/ 14 w 16"/>
                <a:gd name="T1" fmla="*/ 0 h 5"/>
                <a:gd name="T2" fmla="*/ 16 w 16"/>
                <a:gd name="T3" fmla="*/ 0 h 5"/>
                <a:gd name="T4" fmla="*/ 16 w 16"/>
                <a:gd name="T5" fmla="*/ 2 h 5"/>
                <a:gd name="T6" fmla="*/ 2 w 16"/>
                <a:gd name="T7" fmla="*/ 5 h 5"/>
                <a:gd name="T8" fmla="*/ 0 w 16"/>
                <a:gd name="T9" fmla="*/ 5 h 5"/>
                <a:gd name="T10" fmla="*/ 0 w 16"/>
                <a:gd name="T11" fmla="*/ 3 h 5"/>
                <a:gd name="T12" fmla="*/ 14 w 1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3" name="Freeform 465"/>
            <p:cNvSpPr>
              <a:spLocks/>
            </p:cNvSpPr>
            <p:nvPr/>
          </p:nvSpPr>
          <p:spPr bwMode="auto">
            <a:xfrm>
              <a:off x="1385888" y="3649663"/>
              <a:ext cx="41275" cy="11113"/>
            </a:xfrm>
            <a:custGeom>
              <a:avLst/>
              <a:gdLst>
                <a:gd name="T0" fmla="*/ 25 w 26"/>
                <a:gd name="T1" fmla="*/ 0 h 7"/>
                <a:gd name="T2" fmla="*/ 26 w 26"/>
                <a:gd name="T3" fmla="*/ 0 h 7"/>
                <a:gd name="T4" fmla="*/ 26 w 26"/>
                <a:gd name="T5" fmla="*/ 3 h 7"/>
                <a:gd name="T6" fmla="*/ 2 w 26"/>
                <a:gd name="T7" fmla="*/ 7 h 7"/>
                <a:gd name="T8" fmla="*/ 0 w 26"/>
                <a:gd name="T9" fmla="*/ 7 h 7"/>
                <a:gd name="T10" fmla="*/ 0 w 26"/>
                <a:gd name="T11" fmla="*/ 6 h 7"/>
                <a:gd name="T12" fmla="*/ 25 w 2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7">
                  <a:moveTo>
                    <a:pt x="25" y="0"/>
                  </a:moveTo>
                  <a:lnTo>
                    <a:pt x="26" y="0"/>
                  </a:lnTo>
                  <a:lnTo>
                    <a:pt x="26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4" name="Freeform 466"/>
            <p:cNvSpPr>
              <a:spLocks/>
            </p:cNvSpPr>
            <p:nvPr/>
          </p:nvSpPr>
          <p:spPr bwMode="auto">
            <a:xfrm>
              <a:off x="1425576" y="3629026"/>
              <a:ext cx="82550" cy="25400"/>
            </a:xfrm>
            <a:custGeom>
              <a:avLst/>
              <a:gdLst>
                <a:gd name="T0" fmla="*/ 50 w 52"/>
                <a:gd name="T1" fmla="*/ 0 h 16"/>
                <a:gd name="T2" fmla="*/ 52 w 52"/>
                <a:gd name="T3" fmla="*/ 0 h 16"/>
                <a:gd name="T4" fmla="*/ 52 w 52"/>
                <a:gd name="T5" fmla="*/ 2 h 16"/>
                <a:gd name="T6" fmla="*/ 1 w 52"/>
                <a:gd name="T7" fmla="*/ 16 h 16"/>
                <a:gd name="T8" fmla="*/ 0 w 52"/>
                <a:gd name="T9" fmla="*/ 16 h 16"/>
                <a:gd name="T10" fmla="*/ 0 w 52"/>
                <a:gd name="T11" fmla="*/ 13 h 16"/>
                <a:gd name="T12" fmla="*/ 50 w 5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6">
                  <a:moveTo>
                    <a:pt x="50" y="0"/>
                  </a:moveTo>
                  <a:lnTo>
                    <a:pt x="52" y="0"/>
                  </a:lnTo>
                  <a:lnTo>
                    <a:pt x="52" y="2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5" name="Freeform 467"/>
            <p:cNvSpPr>
              <a:spLocks/>
            </p:cNvSpPr>
            <p:nvPr/>
          </p:nvSpPr>
          <p:spPr bwMode="auto">
            <a:xfrm>
              <a:off x="1558926" y="3609976"/>
              <a:ext cx="25400" cy="9525"/>
            </a:xfrm>
            <a:custGeom>
              <a:avLst/>
              <a:gdLst>
                <a:gd name="T0" fmla="*/ 14 w 16"/>
                <a:gd name="T1" fmla="*/ 0 h 6"/>
                <a:gd name="T2" fmla="*/ 16 w 16"/>
                <a:gd name="T3" fmla="*/ 0 h 6"/>
                <a:gd name="T4" fmla="*/ 16 w 16"/>
                <a:gd name="T5" fmla="*/ 3 h 6"/>
                <a:gd name="T6" fmla="*/ 2 w 16"/>
                <a:gd name="T7" fmla="*/ 6 h 6"/>
                <a:gd name="T8" fmla="*/ 0 w 16"/>
                <a:gd name="T9" fmla="*/ 6 h 6"/>
                <a:gd name="T10" fmla="*/ 0 w 16"/>
                <a:gd name="T11" fmla="*/ 4 h 6"/>
                <a:gd name="T12" fmla="*/ 14 w 1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">
                  <a:moveTo>
                    <a:pt x="14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6" name="Freeform 468"/>
            <p:cNvSpPr>
              <a:spLocks/>
            </p:cNvSpPr>
            <p:nvPr/>
          </p:nvSpPr>
          <p:spPr bwMode="auto">
            <a:xfrm>
              <a:off x="1635126" y="3568701"/>
              <a:ext cx="109538" cy="30163"/>
            </a:xfrm>
            <a:custGeom>
              <a:avLst/>
              <a:gdLst>
                <a:gd name="T0" fmla="*/ 66 w 69"/>
                <a:gd name="T1" fmla="*/ 0 h 19"/>
                <a:gd name="T2" fmla="*/ 69 w 69"/>
                <a:gd name="T3" fmla="*/ 0 h 19"/>
                <a:gd name="T4" fmla="*/ 69 w 69"/>
                <a:gd name="T5" fmla="*/ 2 h 19"/>
                <a:gd name="T6" fmla="*/ 3 w 69"/>
                <a:gd name="T7" fmla="*/ 19 h 19"/>
                <a:gd name="T8" fmla="*/ 0 w 69"/>
                <a:gd name="T9" fmla="*/ 19 h 19"/>
                <a:gd name="T10" fmla="*/ 0 w 69"/>
                <a:gd name="T11" fmla="*/ 17 h 19"/>
                <a:gd name="T12" fmla="*/ 66 w 6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9">
                  <a:moveTo>
                    <a:pt x="66" y="0"/>
                  </a:moveTo>
                  <a:lnTo>
                    <a:pt x="69" y="0"/>
                  </a:lnTo>
                  <a:lnTo>
                    <a:pt x="69" y="2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7" name="Line 469"/>
            <p:cNvSpPr>
              <a:spLocks noChangeShapeType="1"/>
            </p:cNvSpPr>
            <p:nvPr/>
          </p:nvSpPr>
          <p:spPr bwMode="auto">
            <a:xfrm>
              <a:off x="1739901" y="3570288"/>
              <a:ext cx="190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8" name="Line 470"/>
            <p:cNvSpPr>
              <a:spLocks noChangeShapeType="1"/>
            </p:cNvSpPr>
            <p:nvPr/>
          </p:nvSpPr>
          <p:spPr bwMode="auto">
            <a:xfrm>
              <a:off x="1804988" y="3570288"/>
              <a:ext cx="285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9" name="Freeform 471"/>
            <p:cNvSpPr>
              <a:spLocks/>
            </p:cNvSpPr>
            <p:nvPr/>
          </p:nvSpPr>
          <p:spPr bwMode="auto">
            <a:xfrm>
              <a:off x="1882776" y="3565526"/>
              <a:ext cx="87313" cy="4763"/>
            </a:xfrm>
            <a:custGeom>
              <a:avLst/>
              <a:gdLst>
                <a:gd name="T0" fmla="*/ 54 w 55"/>
                <a:gd name="T1" fmla="*/ 0 h 3"/>
                <a:gd name="T2" fmla="*/ 55 w 55"/>
                <a:gd name="T3" fmla="*/ 0 h 3"/>
                <a:gd name="T4" fmla="*/ 55 w 55"/>
                <a:gd name="T5" fmla="*/ 2 h 3"/>
                <a:gd name="T6" fmla="*/ 2 w 55"/>
                <a:gd name="T7" fmla="*/ 3 h 3"/>
                <a:gd name="T8" fmla="*/ 0 w 55"/>
                <a:gd name="T9" fmla="*/ 3 h 3"/>
                <a:gd name="T10" fmla="*/ 0 w 55"/>
                <a:gd name="T11" fmla="*/ 0 h 3"/>
                <a:gd name="T12" fmla="*/ 54 w 5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">
                  <a:moveTo>
                    <a:pt x="54" y="0"/>
                  </a:moveTo>
                  <a:lnTo>
                    <a:pt x="55" y="0"/>
                  </a:lnTo>
                  <a:lnTo>
                    <a:pt x="55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0" name="Line 472"/>
            <p:cNvSpPr>
              <a:spLocks noChangeShapeType="1"/>
            </p:cNvSpPr>
            <p:nvPr/>
          </p:nvSpPr>
          <p:spPr bwMode="auto">
            <a:xfrm>
              <a:off x="955676" y="3511551"/>
              <a:ext cx="0" cy="904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1" name="Line 473"/>
            <p:cNvSpPr>
              <a:spLocks noChangeShapeType="1"/>
            </p:cNvSpPr>
            <p:nvPr/>
          </p:nvSpPr>
          <p:spPr bwMode="auto">
            <a:xfrm>
              <a:off x="941388" y="3511551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2" name="Line 474"/>
            <p:cNvSpPr>
              <a:spLocks noChangeShapeType="1"/>
            </p:cNvSpPr>
            <p:nvPr/>
          </p:nvSpPr>
          <p:spPr bwMode="auto">
            <a:xfrm>
              <a:off x="955676" y="3598863"/>
              <a:ext cx="0" cy="127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3" name="Line 475"/>
            <p:cNvSpPr>
              <a:spLocks noChangeShapeType="1"/>
            </p:cNvSpPr>
            <p:nvPr/>
          </p:nvSpPr>
          <p:spPr bwMode="auto">
            <a:xfrm>
              <a:off x="941388" y="36115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4" name="Line 476"/>
            <p:cNvSpPr>
              <a:spLocks noChangeShapeType="1"/>
            </p:cNvSpPr>
            <p:nvPr/>
          </p:nvSpPr>
          <p:spPr bwMode="auto">
            <a:xfrm>
              <a:off x="1211263" y="3419476"/>
              <a:ext cx="0" cy="889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5" name="Line 477"/>
            <p:cNvSpPr>
              <a:spLocks noChangeShapeType="1"/>
            </p:cNvSpPr>
            <p:nvPr/>
          </p:nvSpPr>
          <p:spPr bwMode="auto">
            <a:xfrm>
              <a:off x="1195388" y="341947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6" name="Line 478"/>
            <p:cNvSpPr>
              <a:spLocks noChangeShapeType="1"/>
            </p:cNvSpPr>
            <p:nvPr/>
          </p:nvSpPr>
          <p:spPr bwMode="auto">
            <a:xfrm>
              <a:off x="1211263" y="3506788"/>
              <a:ext cx="0" cy="127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7" name="Line 479"/>
            <p:cNvSpPr>
              <a:spLocks noChangeShapeType="1"/>
            </p:cNvSpPr>
            <p:nvPr/>
          </p:nvSpPr>
          <p:spPr bwMode="auto">
            <a:xfrm>
              <a:off x="1195388" y="35179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8" name="Line 480"/>
            <p:cNvSpPr>
              <a:spLocks noChangeShapeType="1"/>
            </p:cNvSpPr>
            <p:nvPr/>
          </p:nvSpPr>
          <p:spPr bwMode="auto">
            <a:xfrm>
              <a:off x="884238" y="4411663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9" name="Line 481"/>
            <p:cNvSpPr>
              <a:spLocks noChangeShapeType="1"/>
            </p:cNvSpPr>
            <p:nvPr/>
          </p:nvSpPr>
          <p:spPr bwMode="auto">
            <a:xfrm>
              <a:off x="884238" y="3835401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0" name="Line 482"/>
            <p:cNvSpPr>
              <a:spLocks noChangeShapeType="1"/>
            </p:cNvSpPr>
            <p:nvPr/>
          </p:nvSpPr>
          <p:spPr bwMode="auto">
            <a:xfrm>
              <a:off x="884238" y="3260726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1" name="Line 483"/>
            <p:cNvSpPr>
              <a:spLocks noChangeShapeType="1"/>
            </p:cNvSpPr>
            <p:nvPr/>
          </p:nvSpPr>
          <p:spPr bwMode="auto">
            <a:xfrm>
              <a:off x="884238" y="2684463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2" name="Line 484"/>
            <p:cNvSpPr>
              <a:spLocks noChangeShapeType="1"/>
            </p:cNvSpPr>
            <p:nvPr/>
          </p:nvSpPr>
          <p:spPr bwMode="auto">
            <a:xfrm>
              <a:off x="884238" y="2108201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3" name="Line 485"/>
            <p:cNvSpPr>
              <a:spLocks noChangeShapeType="1"/>
            </p:cNvSpPr>
            <p:nvPr/>
          </p:nvSpPr>
          <p:spPr bwMode="auto">
            <a:xfrm>
              <a:off x="884238" y="1535113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4" name="Line 486"/>
            <p:cNvSpPr>
              <a:spLocks noChangeShapeType="1"/>
            </p:cNvSpPr>
            <p:nvPr/>
          </p:nvSpPr>
          <p:spPr bwMode="auto">
            <a:xfrm>
              <a:off x="884238" y="960438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5" name="Line 487"/>
            <p:cNvSpPr>
              <a:spLocks noChangeShapeType="1"/>
            </p:cNvSpPr>
            <p:nvPr/>
          </p:nvSpPr>
          <p:spPr bwMode="auto">
            <a:xfrm>
              <a:off x="884238" y="42386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6" name="Line 488"/>
            <p:cNvSpPr>
              <a:spLocks noChangeShapeType="1"/>
            </p:cNvSpPr>
            <p:nvPr/>
          </p:nvSpPr>
          <p:spPr bwMode="auto">
            <a:xfrm>
              <a:off x="884238" y="41370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7" name="Line 489"/>
            <p:cNvSpPr>
              <a:spLocks noChangeShapeType="1"/>
            </p:cNvSpPr>
            <p:nvPr/>
          </p:nvSpPr>
          <p:spPr bwMode="auto">
            <a:xfrm>
              <a:off x="884238" y="40655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8" name="Line 490"/>
            <p:cNvSpPr>
              <a:spLocks noChangeShapeType="1"/>
            </p:cNvSpPr>
            <p:nvPr/>
          </p:nvSpPr>
          <p:spPr bwMode="auto">
            <a:xfrm>
              <a:off x="884238" y="40084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9" name="Line 491"/>
            <p:cNvSpPr>
              <a:spLocks noChangeShapeType="1"/>
            </p:cNvSpPr>
            <p:nvPr/>
          </p:nvSpPr>
          <p:spPr bwMode="auto">
            <a:xfrm>
              <a:off x="884238" y="39639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0" name="Line 492"/>
            <p:cNvSpPr>
              <a:spLocks noChangeShapeType="1"/>
            </p:cNvSpPr>
            <p:nvPr/>
          </p:nvSpPr>
          <p:spPr bwMode="auto">
            <a:xfrm>
              <a:off x="884238" y="39258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1" name="Line 493"/>
            <p:cNvSpPr>
              <a:spLocks noChangeShapeType="1"/>
            </p:cNvSpPr>
            <p:nvPr/>
          </p:nvSpPr>
          <p:spPr bwMode="auto">
            <a:xfrm>
              <a:off x="884238" y="38941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2" name="Line 494"/>
            <p:cNvSpPr>
              <a:spLocks noChangeShapeType="1"/>
            </p:cNvSpPr>
            <p:nvPr/>
          </p:nvSpPr>
          <p:spPr bwMode="auto">
            <a:xfrm>
              <a:off x="884238" y="38639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3" name="Line 495"/>
            <p:cNvSpPr>
              <a:spLocks noChangeShapeType="1"/>
            </p:cNvSpPr>
            <p:nvPr/>
          </p:nvSpPr>
          <p:spPr bwMode="auto">
            <a:xfrm>
              <a:off x="884238" y="36639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4" name="Line 496"/>
            <p:cNvSpPr>
              <a:spLocks noChangeShapeType="1"/>
            </p:cNvSpPr>
            <p:nvPr/>
          </p:nvSpPr>
          <p:spPr bwMode="auto">
            <a:xfrm>
              <a:off x="884238" y="356076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5" name="Line 497"/>
            <p:cNvSpPr>
              <a:spLocks noChangeShapeType="1"/>
            </p:cNvSpPr>
            <p:nvPr/>
          </p:nvSpPr>
          <p:spPr bwMode="auto">
            <a:xfrm>
              <a:off x="884238" y="34893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6" name="Line 498"/>
            <p:cNvSpPr>
              <a:spLocks noChangeShapeType="1"/>
            </p:cNvSpPr>
            <p:nvPr/>
          </p:nvSpPr>
          <p:spPr bwMode="auto">
            <a:xfrm>
              <a:off x="884238" y="34353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7" name="Line 499"/>
            <p:cNvSpPr>
              <a:spLocks noChangeShapeType="1"/>
            </p:cNvSpPr>
            <p:nvPr/>
          </p:nvSpPr>
          <p:spPr bwMode="auto">
            <a:xfrm>
              <a:off x="884238" y="33893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8" name="Line 500"/>
            <p:cNvSpPr>
              <a:spLocks noChangeShapeType="1"/>
            </p:cNvSpPr>
            <p:nvPr/>
          </p:nvSpPr>
          <p:spPr bwMode="auto">
            <a:xfrm>
              <a:off x="884238" y="33496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9" name="Line 501"/>
            <p:cNvSpPr>
              <a:spLocks noChangeShapeType="1"/>
            </p:cNvSpPr>
            <p:nvPr/>
          </p:nvSpPr>
          <p:spPr bwMode="auto">
            <a:xfrm>
              <a:off x="884238" y="33162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0" name="Line 502"/>
            <p:cNvSpPr>
              <a:spLocks noChangeShapeType="1"/>
            </p:cNvSpPr>
            <p:nvPr/>
          </p:nvSpPr>
          <p:spPr bwMode="auto">
            <a:xfrm>
              <a:off x="884238" y="32861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1" name="Line 503"/>
            <p:cNvSpPr>
              <a:spLocks noChangeShapeType="1"/>
            </p:cNvSpPr>
            <p:nvPr/>
          </p:nvSpPr>
          <p:spPr bwMode="auto">
            <a:xfrm>
              <a:off x="884238" y="30876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2" name="Line 504"/>
            <p:cNvSpPr>
              <a:spLocks noChangeShapeType="1"/>
            </p:cNvSpPr>
            <p:nvPr/>
          </p:nvSpPr>
          <p:spPr bwMode="auto">
            <a:xfrm>
              <a:off x="884238" y="29860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3" name="Line 505"/>
            <p:cNvSpPr>
              <a:spLocks noChangeShapeType="1"/>
            </p:cNvSpPr>
            <p:nvPr/>
          </p:nvSpPr>
          <p:spPr bwMode="auto">
            <a:xfrm>
              <a:off x="884238" y="29162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4" name="Line 506"/>
            <p:cNvSpPr>
              <a:spLocks noChangeShapeType="1"/>
            </p:cNvSpPr>
            <p:nvPr/>
          </p:nvSpPr>
          <p:spPr bwMode="auto">
            <a:xfrm>
              <a:off x="884238" y="28590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5" name="Line 507"/>
            <p:cNvSpPr>
              <a:spLocks noChangeShapeType="1"/>
            </p:cNvSpPr>
            <p:nvPr/>
          </p:nvSpPr>
          <p:spPr bwMode="auto">
            <a:xfrm>
              <a:off x="884238" y="28130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6" name="Line 508"/>
            <p:cNvSpPr>
              <a:spLocks noChangeShapeType="1"/>
            </p:cNvSpPr>
            <p:nvPr/>
          </p:nvSpPr>
          <p:spPr bwMode="auto">
            <a:xfrm>
              <a:off x="884238" y="27749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7" name="Line 509"/>
            <p:cNvSpPr>
              <a:spLocks noChangeShapeType="1"/>
            </p:cNvSpPr>
            <p:nvPr/>
          </p:nvSpPr>
          <p:spPr bwMode="auto">
            <a:xfrm>
              <a:off x="884238" y="27416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8" name="Line 510"/>
            <p:cNvSpPr>
              <a:spLocks noChangeShapeType="1"/>
            </p:cNvSpPr>
            <p:nvPr/>
          </p:nvSpPr>
          <p:spPr bwMode="auto">
            <a:xfrm>
              <a:off x="884238" y="27114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9" name="Line 511"/>
            <p:cNvSpPr>
              <a:spLocks noChangeShapeType="1"/>
            </p:cNvSpPr>
            <p:nvPr/>
          </p:nvSpPr>
          <p:spPr bwMode="auto">
            <a:xfrm>
              <a:off x="884238" y="25130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0" name="Line 512"/>
            <p:cNvSpPr>
              <a:spLocks noChangeShapeType="1"/>
            </p:cNvSpPr>
            <p:nvPr/>
          </p:nvSpPr>
          <p:spPr bwMode="auto">
            <a:xfrm>
              <a:off x="884238" y="24114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1" name="Line 513"/>
            <p:cNvSpPr>
              <a:spLocks noChangeShapeType="1"/>
            </p:cNvSpPr>
            <p:nvPr/>
          </p:nvSpPr>
          <p:spPr bwMode="auto">
            <a:xfrm>
              <a:off x="884238" y="23399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2" name="Line 514"/>
            <p:cNvSpPr>
              <a:spLocks noChangeShapeType="1"/>
            </p:cNvSpPr>
            <p:nvPr/>
          </p:nvSpPr>
          <p:spPr bwMode="auto">
            <a:xfrm>
              <a:off x="884238" y="22828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3" name="Line 515"/>
            <p:cNvSpPr>
              <a:spLocks noChangeShapeType="1"/>
            </p:cNvSpPr>
            <p:nvPr/>
          </p:nvSpPr>
          <p:spPr bwMode="auto">
            <a:xfrm>
              <a:off x="884238" y="22367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4" name="Line 516"/>
            <p:cNvSpPr>
              <a:spLocks noChangeShapeType="1"/>
            </p:cNvSpPr>
            <p:nvPr/>
          </p:nvSpPr>
          <p:spPr bwMode="auto">
            <a:xfrm>
              <a:off x="884238" y="22002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5" name="Line 517"/>
            <p:cNvSpPr>
              <a:spLocks noChangeShapeType="1"/>
            </p:cNvSpPr>
            <p:nvPr/>
          </p:nvSpPr>
          <p:spPr bwMode="auto">
            <a:xfrm>
              <a:off x="884238" y="21669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6" name="Line 518"/>
            <p:cNvSpPr>
              <a:spLocks noChangeShapeType="1"/>
            </p:cNvSpPr>
            <p:nvPr/>
          </p:nvSpPr>
          <p:spPr bwMode="auto">
            <a:xfrm>
              <a:off x="884238" y="213836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7" name="Line 519"/>
            <p:cNvSpPr>
              <a:spLocks noChangeShapeType="1"/>
            </p:cNvSpPr>
            <p:nvPr/>
          </p:nvSpPr>
          <p:spPr bwMode="auto">
            <a:xfrm>
              <a:off x="884238" y="19383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8" name="Line 520"/>
            <p:cNvSpPr>
              <a:spLocks noChangeShapeType="1"/>
            </p:cNvSpPr>
            <p:nvPr/>
          </p:nvSpPr>
          <p:spPr bwMode="auto">
            <a:xfrm>
              <a:off x="884238" y="183356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9" name="Line 521"/>
            <p:cNvSpPr>
              <a:spLocks noChangeShapeType="1"/>
            </p:cNvSpPr>
            <p:nvPr/>
          </p:nvSpPr>
          <p:spPr bwMode="auto">
            <a:xfrm>
              <a:off x="884238" y="17637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0" name="Line 522"/>
            <p:cNvSpPr>
              <a:spLocks noChangeShapeType="1"/>
            </p:cNvSpPr>
            <p:nvPr/>
          </p:nvSpPr>
          <p:spPr bwMode="auto">
            <a:xfrm>
              <a:off x="884238" y="17081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1" name="Line 523"/>
            <p:cNvSpPr>
              <a:spLocks noChangeShapeType="1"/>
            </p:cNvSpPr>
            <p:nvPr/>
          </p:nvSpPr>
          <p:spPr bwMode="auto">
            <a:xfrm>
              <a:off x="884238" y="16605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2" name="Line 524"/>
            <p:cNvSpPr>
              <a:spLocks noChangeShapeType="1"/>
            </p:cNvSpPr>
            <p:nvPr/>
          </p:nvSpPr>
          <p:spPr bwMode="auto">
            <a:xfrm>
              <a:off x="884238" y="16240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3" name="Line 525"/>
            <p:cNvSpPr>
              <a:spLocks noChangeShapeType="1"/>
            </p:cNvSpPr>
            <p:nvPr/>
          </p:nvSpPr>
          <p:spPr bwMode="auto">
            <a:xfrm>
              <a:off x="884238" y="15906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4" name="Line 526"/>
            <p:cNvSpPr>
              <a:spLocks noChangeShapeType="1"/>
            </p:cNvSpPr>
            <p:nvPr/>
          </p:nvSpPr>
          <p:spPr bwMode="auto">
            <a:xfrm>
              <a:off x="884238" y="15589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5" name="Line 527"/>
            <p:cNvSpPr>
              <a:spLocks noChangeShapeType="1"/>
            </p:cNvSpPr>
            <p:nvPr/>
          </p:nvSpPr>
          <p:spPr bwMode="auto">
            <a:xfrm>
              <a:off x="884238" y="13620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6" name="Line 528"/>
            <p:cNvSpPr>
              <a:spLocks noChangeShapeType="1"/>
            </p:cNvSpPr>
            <p:nvPr/>
          </p:nvSpPr>
          <p:spPr bwMode="auto">
            <a:xfrm>
              <a:off x="884238" y="12588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7" name="Line 529"/>
            <p:cNvSpPr>
              <a:spLocks noChangeShapeType="1"/>
            </p:cNvSpPr>
            <p:nvPr/>
          </p:nvSpPr>
          <p:spPr bwMode="auto">
            <a:xfrm>
              <a:off x="884238" y="11890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8" name="Line 530"/>
            <p:cNvSpPr>
              <a:spLocks noChangeShapeType="1"/>
            </p:cNvSpPr>
            <p:nvPr/>
          </p:nvSpPr>
          <p:spPr bwMode="auto">
            <a:xfrm>
              <a:off x="884238" y="113030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9" name="Line 531"/>
            <p:cNvSpPr>
              <a:spLocks noChangeShapeType="1"/>
            </p:cNvSpPr>
            <p:nvPr/>
          </p:nvSpPr>
          <p:spPr bwMode="auto">
            <a:xfrm>
              <a:off x="884238" y="10858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0" name="Line 532"/>
            <p:cNvSpPr>
              <a:spLocks noChangeShapeType="1"/>
            </p:cNvSpPr>
            <p:nvPr/>
          </p:nvSpPr>
          <p:spPr bwMode="auto">
            <a:xfrm>
              <a:off x="884238" y="10477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1" name="Line 533"/>
            <p:cNvSpPr>
              <a:spLocks noChangeShapeType="1"/>
            </p:cNvSpPr>
            <p:nvPr/>
          </p:nvSpPr>
          <p:spPr bwMode="auto">
            <a:xfrm>
              <a:off x="884238" y="101600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2" name="Line 534"/>
            <p:cNvSpPr>
              <a:spLocks noChangeShapeType="1"/>
            </p:cNvSpPr>
            <p:nvPr/>
          </p:nvSpPr>
          <p:spPr bwMode="auto">
            <a:xfrm>
              <a:off x="884238" y="9858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3" name="Line 535"/>
            <p:cNvSpPr>
              <a:spLocks noChangeShapeType="1"/>
            </p:cNvSpPr>
            <p:nvPr/>
          </p:nvSpPr>
          <p:spPr bwMode="auto">
            <a:xfrm>
              <a:off x="5516563" y="4411663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4" name="Line 536"/>
            <p:cNvSpPr>
              <a:spLocks noChangeShapeType="1"/>
            </p:cNvSpPr>
            <p:nvPr/>
          </p:nvSpPr>
          <p:spPr bwMode="auto">
            <a:xfrm>
              <a:off x="5516563" y="3835401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5" name="Line 537"/>
            <p:cNvSpPr>
              <a:spLocks noChangeShapeType="1"/>
            </p:cNvSpPr>
            <p:nvPr/>
          </p:nvSpPr>
          <p:spPr bwMode="auto">
            <a:xfrm>
              <a:off x="5516563" y="3260726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6" name="Line 538"/>
            <p:cNvSpPr>
              <a:spLocks noChangeShapeType="1"/>
            </p:cNvSpPr>
            <p:nvPr/>
          </p:nvSpPr>
          <p:spPr bwMode="auto">
            <a:xfrm>
              <a:off x="5516563" y="2684463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7" name="Line 539"/>
            <p:cNvSpPr>
              <a:spLocks noChangeShapeType="1"/>
            </p:cNvSpPr>
            <p:nvPr/>
          </p:nvSpPr>
          <p:spPr bwMode="auto">
            <a:xfrm>
              <a:off x="5516563" y="2108201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8" name="Line 540"/>
            <p:cNvSpPr>
              <a:spLocks noChangeShapeType="1"/>
            </p:cNvSpPr>
            <p:nvPr/>
          </p:nvSpPr>
          <p:spPr bwMode="auto">
            <a:xfrm>
              <a:off x="5516563" y="1535113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9" name="Line 541"/>
            <p:cNvSpPr>
              <a:spLocks noChangeShapeType="1"/>
            </p:cNvSpPr>
            <p:nvPr/>
          </p:nvSpPr>
          <p:spPr bwMode="auto">
            <a:xfrm>
              <a:off x="5516563" y="960438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0" name="Line 542"/>
            <p:cNvSpPr>
              <a:spLocks noChangeShapeType="1"/>
            </p:cNvSpPr>
            <p:nvPr/>
          </p:nvSpPr>
          <p:spPr bwMode="auto">
            <a:xfrm>
              <a:off x="5538788" y="42386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1" name="Line 543"/>
            <p:cNvSpPr>
              <a:spLocks noChangeShapeType="1"/>
            </p:cNvSpPr>
            <p:nvPr/>
          </p:nvSpPr>
          <p:spPr bwMode="auto">
            <a:xfrm>
              <a:off x="5538788" y="41370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2" name="Line 544"/>
            <p:cNvSpPr>
              <a:spLocks noChangeShapeType="1"/>
            </p:cNvSpPr>
            <p:nvPr/>
          </p:nvSpPr>
          <p:spPr bwMode="auto">
            <a:xfrm>
              <a:off x="5538788" y="40655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3" name="Line 545"/>
            <p:cNvSpPr>
              <a:spLocks noChangeShapeType="1"/>
            </p:cNvSpPr>
            <p:nvPr/>
          </p:nvSpPr>
          <p:spPr bwMode="auto">
            <a:xfrm>
              <a:off x="5538788" y="40084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4" name="Line 546"/>
            <p:cNvSpPr>
              <a:spLocks noChangeShapeType="1"/>
            </p:cNvSpPr>
            <p:nvPr/>
          </p:nvSpPr>
          <p:spPr bwMode="auto">
            <a:xfrm>
              <a:off x="5538788" y="39639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5" name="Line 547"/>
            <p:cNvSpPr>
              <a:spLocks noChangeShapeType="1"/>
            </p:cNvSpPr>
            <p:nvPr/>
          </p:nvSpPr>
          <p:spPr bwMode="auto">
            <a:xfrm>
              <a:off x="5538788" y="39258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6" name="Line 548"/>
            <p:cNvSpPr>
              <a:spLocks noChangeShapeType="1"/>
            </p:cNvSpPr>
            <p:nvPr/>
          </p:nvSpPr>
          <p:spPr bwMode="auto">
            <a:xfrm>
              <a:off x="5538788" y="38941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7" name="Line 549"/>
            <p:cNvSpPr>
              <a:spLocks noChangeShapeType="1"/>
            </p:cNvSpPr>
            <p:nvPr/>
          </p:nvSpPr>
          <p:spPr bwMode="auto">
            <a:xfrm>
              <a:off x="5538788" y="38639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8" name="Line 550"/>
            <p:cNvSpPr>
              <a:spLocks noChangeShapeType="1"/>
            </p:cNvSpPr>
            <p:nvPr/>
          </p:nvSpPr>
          <p:spPr bwMode="auto">
            <a:xfrm>
              <a:off x="5538788" y="36639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9" name="Line 551"/>
            <p:cNvSpPr>
              <a:spLocks noChangeShapeType="1"/>
            </p:cNvSpPr>
            <p:nvPr/>
          </p:nvSpPr>
          <p:spPr bwMode="auto">
            <a:xfrm>
              <a:off x="5538788" y="356076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0" name="Line 552"/>
            <p:cNvSpPr>
              <a:spLocks noChangeShapeType="1"/>
            </p:cNvSpPr>
            <p:nvPr/>
          </p:nvSpPr>
          <p:spPr bwMode="auto">
            <a:xfrm>
              <a:off x="5538788" y="34893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1" name="Line 553"/>
            <p:cNvSpPr>
              <a:spLocks noChangeShapeType="1"/>
            </p:cNvSpPr>
            <p:nvPr/>
          </p:nvSpPr>
          <p:spPr bwMode="auto">
            <a:xfrm>
              <a:off x="5538788" y="34353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2" name="Line 554"/>
            <p:cNvSpPr>
              <a:spLocks noChangeShapeType="1"/>
            </p:cNvSpPr>
            <p:nvPr/>
          </p:nvSpPr>
          <p:spPr bwMode="auto">
            <a:xfrm>
              <a:off x="5538788" y="33893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3" name="Line 555"/>
            <p:cNvSpPr>
              <a:spLocks noChangeShapeType="1"/>
            </p:cNvSpPr>
            <p:nvPr/>
          </p:nvSpPr>
          <p:spPr bwMode="auto">
            <a:xfrm>
              <a:off x="5538788" y="33496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4" name="Line 556"/>
            <p:cNvSpPr>
              <a:spLocks noChangeShapeType="1"/>
            </p:cNvSpPr>
            <p:nvPr/>
          </p:nvSpPr>
          <p:spPr bwMode="auto">
            <a:xfrm>
              <a:off x="5538788" y="33162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5" name="Line 557"/>
            <p:cNvSpPr>
              <a:spLocks noChangeShapeType="1"/>
            </p:cNvSpPr>
            <p:nvPr/>
          </p:nvSpPr>
          <p:spPr bwMode="auto">
            <a:xfrm>
              <a:off x="5538788" y="32861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6" name="Line 558"/>
            <p:cNvSpPr>
              <a:spLocks noChangeShapeType="1"/>
            </p:cNvSpPr>
            <p:nvPr/>
          </p:nvSpPr>
          <p:spPr bwMode="auto">
            <a:xfrm>
              <a:off x="5538788" y="30876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7" name="Line 559"/>
            <p:cNvSpPr>
              <a:spLocks noChangeShapeType="1"/>
            </p:cNvSpPr>
            <p:nvPr/>
          </p:nvSpPr>
          <p:spPr bwMode="auto">
            <a:xfrm>
              <a:off x="5538788" y="29860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8" name="Line 560"/>
            <p:cNvSpPr>
              <a:spLocks noChangeShapeType="1"/>
            </p:cNvSpPr>
            <p:nvPr/>
          </p:nvSpPr>
          <p:spPr bwMode="auto">
            <a:xfrm>
              <a:off x="5538788" y="29162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9" name="Line 561"/>
            <p:cNvSpPr>
              <a:spLocks noChangeShapeType="1"/>
            </p:cNvSpPr>
            <p:nvPr/>
          </p:nvSpPr>
          <p:spPr bwMode="auto">
            <a:xfrm>
              <a:off x="5538788" y="28590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0" name="Line 562"/>
            <p:cNvSpPr>
              <a:spLocks noChangeShapeType="1"/>
            </p:cNvSpPr>
            <p:nvPr/>
          </p:nvSpPr>
          <p:spPr bwMode="auto">
            <a:xfrm>
              <a:off x="5538788" y="28130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1" name="Line 563"/>
            <p:cNvSpPr>
              <a:spLocks noChangeShapeType="1"/>
            </p:cNvSpPr>
            <p:nvPr/>
          </p:nvSpPr>
          <p:spPr bwMode="auto">
            <a:xfrm>
              <a:off x="5538788" y="27749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2" name="Line 564"/>
            <p:cNvSpPr>
              <a:spLocks noChangeShapeType="1"/>
            </p:cNvSpPr>
            <p:nvPr/>
          </p:nvSpPr>
          <p:spPr bwMode="auto">
            <a:xfrm>
              <a:off x="5538788" y="27416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3" name="Line 565"/>
            <p:cNvSpPr>
              <a:spLocks noChangeShapeType="1"/>
            </p:cNvSpPr>
            <p:nvPr/>
          </p:nvSpPr>
          <p:spPr bwMode="auto">
            <a:xfrm>
              <a:off x="5538788" y="27114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4" name="Line 566"/>
            <p:cNvSpPr>
              <a:spLocks noChangeShapeType="1"/>
            </p:cNvSpPr>
            <p:nvPr/>
          </p:nvSpPr>
          <p:spPr bwMode="auto">
            <a:xfrm>
              <a:off x="5538788" y="25130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5" name="Line 567"/>
            <p:cNvSpPr>
              <a:spLocks noChangeShapeType="1"/>
            </p:cNvSpPr>
            <p:nvPr/>
          </p:nvSpPr>
          <p:spPr bwMode="auto">
            <a:xfrm>
              <a:off x="5538788" y="24114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6" name="Line 568"/>
            <p:cNvSpPr>
              <a:spLocks noChangeShapeType="1"/>
            </p:cNvSpPr>
            <p:nvPr/>
          </p:nvSpPr>
          <p:spPr bwMode="auto">
            <a:xfrm>
              <a:off x="5538788" y="23399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7" name="Line 569"/>
            <p:cNvSpPr>
              <a:spLocks noChangeShapeType="1"/>
            </p:cNvSpPr>
            <p:nvPr/>
          </p:nvSpPr>
          <p:spPr bwMode="auto">
            <a:xfrm>
              <a:off x="5538788" y="22828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8" name="Line 570"/>
            <p:cNvSpPr>
              <a:spLocks noChangeShapeType="1"/>
            </p:cNvSpPr>
            <p:nvPr/>
          </p:nvSpPr>
          <p:spPr bwMode="auto">
            <a:xfrm>
              <a:off x="5538788" y="22367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9" name="Line 571"/>
            <p:cNvSpPr>
              <a:spLocks noChangeShapeType="1"/>
            </p:cNvSpPr>
            <p:nvPr/>
          </p:nvSpPr>
          <p:spPr bwMode="auto">
            <a:xfrm>
              <a:off x="5538788" y="22002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0" name="Line 572"/>
            <p:cNvSpPr>
              <a:spLocks noChangeShapeType="1"/>
            </p:cNvSpPr>
            <p:nvPr/>
          </p:nvSpPr>
          <p:spPr bwMode="auto">
            <a:xfrm>
              <a:off x="5538788" y="21669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1" name="Line 573"/>
            <p:cNvSpPr>
              <a:spLocks noChangeShapeType="1"/>
            </p:cNvSpPr>
            <p:nvPr/>
          </p:nvSpPr>
          <p:spPr bwMode="auto">
            <a:xfrm>
              <a:off x="5538788" y="213836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2" name="Line 574"/>
            <p:cNvSpPr>
              <a:spLocks noChangeShapeType="1"/>
            </p:cNvSpPr>
            <p:nvPr/>
          </p:nvSpPr>
          <p:spPr bwMode="auto">
            <a:xfrm>
              <a:off x="5538788" y="19383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3" name="Line 575"/>
            <p:cNvSpPr>
              <a:spLocks noChangeShapeType="1"/>
            </p:cNvSpPr>
            <p:nvPr/>
          </p:nvSpPr>
          <p:spPr bwMode="auto">
            <a:xfrm>
              <a:off x="5538788" y="183356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4" name="Line 576"/>
            <p:cNvSpPr>
              <a:spLocks noChangeShapeType="1"/>
            </p:cNvSpPr>
            <p:nvPr/>
          </p:nvSpPr>
          <p:spPr bwMode="auto">
            <a:xfrm>
              <a:off x="5538788" y="17637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5" name="Line 577"/>
            <p:cNvSpPr>
              <a:spLocks noChangeShapeType="1"/>
            </p:cNvSpPr>
            <p:nvPr/>
          </p:nvSpPr>
          <p:spPr bwMode="auto">
            <a:xfrm>
              <a:off x="5538788" y="17081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6" name="Line 578"/>
            <p:cNvSpPr>
              <a:spLocks noChangeShapeType="1"/>
            </p:cNvSpPr>
            <p:nvPr/>
          </p:nvSpPr>
          <p:spPr bwMode="auto">
            <a:xfrm>
              <a:off x="5538788" y="16605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7" name="Line 579"/>
            <p:cNvSpPr>
              <a:spLocks noChangeShapeType="1"/>
            </p:cNvSpPr>
            <p:nvPr/>
          </p:nvSpPr>
          <p:spPr bwMode="auto">
            <a:xfrm>
              <a:off x="5538788" y="16240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8" name="Line 580"/>
            <p:cNvSpPr>
              <a:spLocks noChangeShapeType="1"/>
            </p:cNvSpPr>
            <p:nvPr/>
          </p:nvSpPr>
          <p:spPr bwMode="auto">
            <a:xfrm>
              <a:off x="5538788" y="15906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9" name="Line 581"/>
            <p:cNvSpPr>
              <a:spLocks noChangeShapeType="1"/>
            </p:cNvSpPr>
            <p:nvPr/>
          </p:nvSpPr>
          <p:spPr bwMode="auto">
            <a:xfrm>
              <a:off x="5538788" y="15589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0" name="Line 582"/>
            <p:cNvSpPr>
              <a:spLocks noChangeShapeType="1"/>
            </p:cNvSpPr>
            <p:nvPr/>
          </p:nvSpPr>
          <p:spPr bwMode="auto">
            <a:xfrm>
              <a:off x="5538788" y="13620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1" name="Line 583"/>
            <p:cNvSpPr>
              <a:spLocks noChangeShapeType="1"/>
            </p:cNvSpPr>
            <p:nvPr/>
          </p:nvSpPr>
          <p:spPr bwMode="auto">
            <a:xfrm>
              <a:off x="5538788" y="12588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2" name="Line 584"/>
            <p:cNvSpPr>
              <a:spLocks noChangeShapeType="1"/>
            </p:cNvSpPr>
            <p:nvPr/>
          </p:nvSpPr>
          <p:spPr bwMode="auto">
            <a:xfrm>
              <a:off x="5538788" y="11890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3" name="Line 585"/>
            <p:cNvSpPr>
              <a:spLocks noChangeShapeType="1"/>
            </p:cNvSpPr>
            <p:nvPr/>
          </p:nvSpPr>
          <p:spPr bwMode="auto">
            <a:xfrm>
              <a:off x="5538788" y="113030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4" name="Line 586"/>
            <p:cNvSpPr>
              <a:spLocks noChangeShapeType="1"/>
            </p:cNvSpPr>
            <p:nvPr/>
          </p:nvSpPr>
          <p:spPr bwMode="auto">
            <a:xfrm>
              <a:off x="5538788" y="10858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5" name="Line 587"/>
            <p:cNvSpPr>
              <a:spLocks noChangeShapeType="1"/>
            </p:cNvSpPr>
            <p:nvPr/>
          </p:nvSpPr>
          <p:spPr bwMode="auto">
            <a:xfrm>
              <a:off x="5538788" y="10477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6" name="Line 588"/>
            <p:cNvSpPr>
              <a:spLocks noChangeShapeType="1"/>
            </p:cNvSpPr>
            <p:nvPr/>
          </p:nvSpPr>
          <p:spPr bwMode="auto">
            <a:xfrm>
              <a:off x="5538788" y="101600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7" name="Line 589"/>
            <p:cNvSpPr>
              <a:spLocks noChangeShapeType="1"/>
            </p:cNvSpPr>
            <p:nvPr/>
          </p:nvSpPr>
          <p:spPr bwMode="auto">
            <a:xfrm>
              <a:off x="5538788" y="9858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8" name="Line 590"/>
            <p:cNvSpPr>
              <a:spLocks noChangeShapeType="1"/>
            </p:cNvSpPr>
            <p:nvPr/>
          </p:nvSpPr>
          <p:spPr bwMode="auto">
            <a:xfrm>
              <a:off x="892176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9" name="Line 591"/>
            <p:cNvSpPr>
              <a:spLocks noChangeShapeType="1"/>
            </p:cNvSpPr>
            <p:nvPr/>
          </p:nvSpPr>
          <p:spPr bwMode="auto">
            <a:xfrm>
              <a:off x="2451101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0" name="Line 592"/>
            <p:cNvSpPr>
              <a:spLocks noChangeShapeType="1"/>
            </p:cNvSpPr>
            <p:nvPr/>
          </p:nvSpPr>
          <p:spPr bwMode="auto">
            <a:xfrm>
              <a:off x="4011613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1" name="Line 593"/>
            <p:cNvSpPr>
              <a:spLocks noChangeShapeType="1"/>
            </p:cNvSpPr>
            <p:nvPr/>
          </p:nvSpPr>
          <p:spPr bwMode="auto">
            <a:xfrm>
              <a:off x="5572126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2" name="Line 594"/>
            <p:cNvSpPr>
              <a:spLocks noChangeShapeType="1"/>
            </p:cNvSpPr>
            <p:nvPr/>
          </p:nvSpPr>
          <p:spPr bwMode="auto">
            <a:xfrm>
              <a:off x="13604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3" name="Line 595"/>
            <p:cNvSpPr>
              <a:spLocks noChangeShapeType="1"/>
            </p:cNvSpPr>
            <p:nvPr/>
          </p:nvSpPr>
          <p:spPr bwMode="auto">
            <a:xfrm>
              <a:off x="16367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4" name="Line 596"/>
            <p:cNvSpPr>
              <a:spLocks noChangeShapeType="1"/>
            </p:cNvSpPr>
            <p:nvPr/>
          </p:nvSpPr>
          <p:spPr bwMode="auto">
            <a:xfrm>
              <a:off x="1831976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5" name="Line 597"/>
            <p:cNvSpPr>
              <a:spLocks noChangeShapeType="1"/>
            </p:cNvSpPr>
            <p:nvPr/>
          </p:nvSpPr>
          <p:spPr bwMode="auto">
            <a:xfrm>
              <a:off x="19827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6" name="Line 598"/>
            <p:cNvSpPr>
              <a:spLocks noChangeShapeType="1"/>
            </p:cNvSpPr>
            <p:nvPr/>
          </p:nvSpPr>
          <p:spPr bwMode="auto">
            <a:xfrm>
              <a:off x="21066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7" name="Line 599"/>
            <p:cNvSpPr>
              <a:spLocks noChangeShapeType="1"/>
            </p:cNvSpPr>
            <p:nvPr/>
          </p:nvSpPr>
          <p:spPr bwMode="auto">
            <a:xfrm>
              <a:off x="22113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8" name="Line 600"/>
            <p:cNvSpPr>
              <a:spLocks noChangeShapeType="1"/>
            </p:cNvSpPr>
            <p:nvPr/>
          </p:nvSpPr>
          <p:spPr bwMode="auto">
            <a:xfrm>
              <a:off x="2301876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9" name="Line 601"/>
            <p:cNvSpPr>
              <a:spLocks noChangeShapeType="1"/>
            </p:cNvSpPr>
            <p:nvPr/>
          </p:nvSpPr>
          <p:spPr bwMode="auto">
            <a:xfrm>
              <a:off x="2381251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0" name="Line 602"/>
            <p:cNvSpPr>
              <a:spLocks noChangeShapeType="1"/>
            </p:cNvSpPr>
            <p:nvPr/>
          </p:nvSpPr>
          <p:spPr bwMode="auto">
            <a:xfrm>
              <a:off x="29225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1" name="Line 603"/>
            <p:cNvSpPr>
              <a:spLocks noChangeShapeType="1"/>
            </p:cNvSpPr>
            <p:nvPr/>
          </p:nvSpPr>
          <p:spPr bwMode="auto">
            <a:xfrm>
              <a:off x="319563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2" name="Line 604"/>
            <p:cNvSpPr>
              <a:spLocks noChangeShapeType="1"/>
            </p:cNvSpPr>
            <p:nvPr/>
          </p:nvSpPr>
          <p:spPr bwMode="auto">
            <a:xfrm>
              <a:off x="33893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3" name="Line 605"/>
            <p:cNvSpPr>
              <a:spLocks noChangeShapeType="1"/>
            </p:cNvSpPr>
            <p:nvPr/>
          </p:nvSpPr>
          <p:spPr bwMode="auto">
            <a:xfrm>
              <a:off x="35417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4" name="Line 606"/>
            <p:cNvSpPr>
              <a:spLocks noChangeShapeType="1"/>
            </p:cNvSpPr>
            <p:nvPr/>
          </p:nvSpPr>
          <p:spPr bwMode="auto">
            <a:xfrm>
              <a:off x="366553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5" name="Line 607"/>
            <p:cNvSpPr>
              <a:spLocks noChangeShapeType="1"/>
            </p:cNvSpPr>
            <p:nvPr/>
          </p:nvSpPr>
          <p:spPr bwMode="auto">
            <a:xfrm>
              <a:off x="3768726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" name="Line 609"/>
            <p:cNvSpPr>
              <a:spLocks noChangeShapeType="1"/>
            </p:cNvSpPr>
            <p:nvPr/>
          </p:nvSpPr>
          <p:spPr bwMode="auto">
            <a:xfrm>
              <a:off x="3860801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" name="Line 610"/>
            <p:cNvSpPr>
              <a:spLocks noChangeShapeType="1"/>
            </p:cNvSpPr>
            <p:nvPr/>
          </p:nvSpPr>
          <p:spPr bwMode="auto">
            <a:xfrm>
              <a:off x="3938588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" name="Line 611"/>
            <p:cNvSpPr>
              <a:spLocks noChangeShapeType="1"/>
            </p:cNvSpPr>
            <p:nvPr/>
          </p:nvSpPr>
          <p:spPr bwMode="auto">
            <a:xfrm>
              <a:off x="4479926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" name="Line 612"/>
            <p:cNvSpPr>
              <a:spLocks noChangeShapeType="1"/>
            </p:cNvSpPr>
            <p:nvPr/>
          </p:nvSpPr>
          <p:spPr bwMode="auto">
            <a:xfrm>
              <a:off x="4754563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" name="Line 613"/>
            <p:cNvSpPr>
              <a:spLocks noChangeShapeType="1"/>
            </p:cNvSpPr>
            <p:nvPr/>
          </p:nvSpPr>
          <p:spPr bwMode="auto">
            <a:xfrm>
              <a:off x="4951413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1" name="Line 614"/>
            <p:cNvSpPr>
              <a:spLocks noChangeShapeType="1"/>
            </p:cNvSpPr>
            <p:nvPr/>
          </p:nvSpPr>
          <p:spPr bwMode="auto">
            <a:xfrm>
              <a:off x="5100638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" name="Line 615"/>
            <p:cNvSpPr>
              <a:spLocks noChangeShapeType="1"/>
            </p:cNvSpPr>
            <p:nvPr/>
          </p:nvSpPr>
          <p:spPr bwMode="auto">
            <a:xfrm>
              <a:off x="5224463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" name="Line 616"/>
            <p:cNvSpPr>
              <a:spLocks noChangeShapeType="1"/>
            </p:cNvSpPr>
            <p:nvPr/>
          </p:nvSpPr>
          <p:spPr bwMode="auto">
            <a:xfrm>
              <a:off x="5329238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" name="Line 617"/>
            <p:cNvSpPr>
              <a:spLocks noChangeShapeType="1"/>
            </p:cNvSpPr>
            <p:nvPr/>
          </p:nvSpPr>
          <p:spPr bwMode="auto">
            <a:xfrm>
              <a:off x="5419726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" name="Line 618"/>
            <p:cNvSpPr>
              <a:spLocks noChangeShapeType="1"/>
            </p:cNvSpPr>
            <p:nvPr/>
          </p:nvSpPr>
          <p:spPr bwMode="auto">
            <a:xfrm>
              <a:off x="5499101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" name="Line 619"/>
            <p:cNvSpPr>
              <a:spLocks noChangeShapeType="1"/>
            </p:cNvSpPr>
            <p:nvPr/>
          </p:nvSpPr>
          <p:spPr bwMode="auto">
            <a:xfrm>
              <a:off x="892176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" name="Line 620"/>
            <p:cNvSpPr>
              <a:spLocks noChangeShapeType="1"/>
            </p:cNvSpPr>
            <p:nvPr/>
          </p:nvSpPr>
          <p:spPr bwMode="auto">
            <a:xfrm>
              <a:off x="2451101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" name="Line 621"/>
            <p:cNvSpPr>
              <a:spLocks noChangeShapeType="1"/>
            </p:cNvSpPr>
            <p:nvPr/>
          </p:nvSpPr>
          <p:spPr bwMode="auto">
            <a:xfrm>
              <a:off x="4011613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" name="Line 622"/>
            <p:cNvSpPr>
              <a:spLocks noChangeShapeType="1"/>
            </p:cNvSpPr>
            <p:nvPr/>
          </p:nvSpPr>
          <p:spPr bwMode="auto">
            <a:xfrm>
              <a:off x="5572126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" name="Line 623"/>
            <p:cNvSpPr>
              <a:spLocks noChangeShapeType="1"/>
            </p:cNvSpPr>
            <p:nvPr/>
          </p:nvSpPr>
          <p:spPr bwMode="auto">
            <a:xfrm>
              <a:off x="13604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" name="Line 624"/>
            <p:cNvSpPr>
              <a:spLocks noChangeShapeType="1"/>
            </p:cNvSpPr>
            <p:nvPr/>
          </p:nvSpPr>
          <p:spPr bwMode="auto">
            <a:xfrm>
              <a:off x="16367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" name="Line 625"/>
            <p:cNvSpPr>
              <a:spLocks noChangeShapeType="1"/>
            </p:cNvSpPr>
            <p:nvPr/>
          </p:nvSpPr>
          <p:spPr bwMode="auto">
            <a:xfrm>
              <a:off x="183197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" name="Line 626"/>
            <p:cNvSpPr>
              <a:spLocks noChangeShapeType="1"/>
            </p:cNvSpPr>
            <p:nvPr/>
          </p:nvSpPr>
          <p:spPr bwMode="auto">
            <a:xfrm>
              <a:off x="19827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" name="Line 627"/>
            <p:cNvSpPr>
              <a:spLocks noChangeShapeType="1"/>
            </p:cNvSpPr>
            <p:nvPr/>
          </p:nvSpPr>
          <p:spPr bwMode="auto">
            <a:xfrm>
              <a:off x="21066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" name="Line 628"/>
            <p:cNvSpPr>
              <a:spLocks noChangeShapeType="1"/>
            </p:cNvSpPr>
            <p:nvPr/>
          </p:nvSpPr>
          <p:spPr bwMode="auto">
            <a:xfrm>
              <a:off x="22113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" name="Line 629"/>
            <p:cNvSpPr>
              <a:spLocks noChangeShapeType="1"/>
            </p:cNvSpPr>
            <p:nvPr/>
          </p:nvSpPr>
          <p:spPr bwMode="auto">
            <a:xfrm>
              <a:off x="230187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" name="Line 630"/>
            <p:cNvSpPr>
              <a:spLocks noChangeShapeType="1"/>
            </p:cNvSpPr>
            <p:nvPr/>
          </p:nvSpPr>
          <p:spPr bwMode="auto">
            <a:xfrm>
              <a:off x="2381251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" name="Line 631"/>
            <p:cNvSpPr>
              <a:spLocks noChangeShapeType="1"/>
            </p:cNvSpPr>
            <p:nvPr/>
          </p:nvSpPr>
          <p:spPr bwMode="auto">
            <a:xfrm>
              <a:off x="29225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" name="Line 632"/>
            <p:cNvSpPr>
              <a:spLocks noChangeShapeType="1"/>
            </p:cNvSpPr>
            <p:nvPr/>
          </p:nvSpPr>
          <p:spPr bwMode="auto">
            <a:xfrm>
              <a:off x="31956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" name="Line 633"/>
            <p:cNvSpPr>
              <a:spLocks noChangeShapeType="1"/>
            </p:cNvSpPr>
            <p:nvPr/>
          </p:nvSpPr>
          <p:spPr bwMode="auto">
            <a:xfrm>
              <a:off x="33893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1" name="Line 634"/>
            <p:cNvSpPr>
              <a:spLocks noChangeShapeType="1"/>
            </p:cNvSpPr>
            <p:nvPr/>
          </p:nvSpPr>
          <p:spPr bwMode="auto">
            <a:xfrm>
              <a:off x="35417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" name="Line 635"/>
            <p:cNvSpPr>
              <a:spLocks noChangeShapeType="1"/>
            </p:cNvSpPr>
            <p:nvPr/>
          </p:nvSpPr>
          <p:spPr bwMode="auto">
            <a:xfrm>
              <a:off x="36655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" name="Line 636"/>
            <p:cNvSpPr>
              <a:spLocks noChangeShapeType="1"/>
            </p:cNvSpPr>
            <p:nvPr/>
          </p:nvSpPr>
          <p:spPr bwMode="auto">
            <a:xfrm>
              <a:off x="376872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" name="Line 637"/>
            <p:cNvSpPr>
              <a:spLocks noChangeShapeType="1"/>
            </p:cNvSpPr>
            <p:nvPr/>
          </p:nvSpPr>
          <p:spPr bwMode="auto">
            <a:xfrm>
              <a:off x="3860801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" name="Line 638"/>
            <p:cNvSpPr>
              <a:spLocks noChangeShapeType="1"/>
            </p:cNvSpPr>
            <p:nvPr/>
          </p:nvSpPr>
          <p:spPr bwMode="auto">
            <a:xfrm>
              <a:off x="39385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" name="Line 639"/>
            <p:cNvSpPr>
              <a:spLocks noChangeShapeType="1"/>
            </p:cNvSpPr>
            <p:nvPr/>
          </p:nvSpPr>
          <p:spPr bwMode="auto">
            <a:xfrm>
              <a:off x="447992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" name="Line 640"/>
            <p:cNvSpPr>
              <a:spLocks noChangeShapeType="1"/>
            </p:cNvSpPr>
            <p:nvPr/>
          </p:nvSpPr>
          <p:spPr bwMode="auto">
            <a:xfrm>
              <a:off x="475456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8" name="Line 641"/>
            <p:cNvSpPr>
              <a:spLocks noChangeShapeType="1"/>
            </p:cNvSpPr>
            <p:nvPr/>
          </p:nvSpPr>
          <p:spPr bwMode="auto">
            <a:xfrm>
              <a:off x="49514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9" name="Line 642"/>
            <p:cNvSpPr>
              <a:spLocks noChangeShapeType="1"/>
            </p:cNvSpPr>
            <p:nvPr/>
          </p:nvSpPr>
          <p:spPr bwMode="auto">
            <a:xfrm>
              <a:off x="51006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0" name="Line 643"/>
            <p:cNvSpPr>
              <a:spLocks noChangeShapeType="1"/>
            </p:cNvSpPr>
            <p:nvPr/>
          </p:nvSpPr>
          <p:spPr bwMode="auto">
            <a:xfrm>
              <a:off x="522446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1" name="Line 644"/>
            <p:cNvSpPr>
              <a:spLocks noChangeShapeType="1"/>
            </p:cNvSpPr>
            <p:nvPr/>
          </p:nvSpPr>
          <p:spPr bwMode="auto">
            <a:xfrm>
              <a:off x="53292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2" name="Line 645"/>
            <p:cNvSpPr>
              <a:spLocks noChangeShapeType="1"/>
            </p:cNvSpPr>
            <p:nvPr/>
          </p:nvSpPr>
          <p:spPr bwMode="auto">
            <a:xfrm>
              <a:off x="541972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3" name="Line 646"/>
            <p:cNvSpPr>
              <a:spLocks noChangeShapeType="1"/>
            </p:cNvSpPr>
            <p:nvPr/>
          </p:nvSpPr>
          <p:spPr bwMode="auto">
            <a:xfrm>
              <a:off x="5499101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4" name="Line 647"/>
            <p:cNvSpPr>
              <a:spLocks noChangeShapeType="1"/>
            </p:cNvSpPr>
            <p:nvPr/>
          </p:nvSpPr>
          <p:spPr bwMode="auto">
            <a:xfrm>
              <a:off x="892176" y="949325"/>
              <a:ext cx="0" cy="3471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5" name="Line 648"/>
            <p:cNvSpPr>
              <a:spLocks noChangeShapeType="1"/>
            </p:cNvSpPr>
            <p:nvPr/>
          </p:nvSpPr>
          <p:spPr bwMode="auto">
            <a:xfrm>
              <a:off x="5572126" y="949325"/>
              <a:ext cx="0" cy="3471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6" name="Line 649"/>
            <p:cNvSpPr>
              <a:spLocks noChangeShapeType="1"/>
            </p:cNvSpPr>
            <p:nvPr/>
          </p:nvSpPr>
          <p:spPr bwMode="auto">
            <a:xfrm>
              <a:off x="884238" y="4411663"/>
              <a:ext cx="46974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7" name="Line 650"/>
            <p:cNvSpPr>
              <a:spLocks noChangeShapeType="1"/>
            </p:cNvSpPr>
            <p:nvPr/>
          </p:nvSpPr>
          <p:spPr bwMode="auto">
            <a:xfrm>
              <a:off x="884238" y="960438"/>
              <a:ext cx="46974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8" name="Freeform 651"/>
            <p:cNvSpPr>
              <a:spLocks/>
            </p:cNvSpPr>
            <p:nvPr/>
          </p:nvSpPr>
          <p:spPr bwMode="auto">
            <a:xfrm>
              <a:off x="996951" y="2982913"/>
              <a:ext cx="93663" cy="95250"/>
            </a:xfrm>
            <a:custGeom>
              <a:avLst/>
              <a:gdLst>
                <a:gd name="T0" fmla="*/ 29 w 59"/>
                <a:gd name="T1" fmla="*/ 0 h 60"/>
                <a:gd name="T2" fmla="*/ 59 w 59"/>
                <a:gd name="T3" fmla="*/ 30 h 60"/>
                <a:gd name="T4" fmla="*/ 29 w 59"/>
                <a:gd name="T5" fmla="*/ 60 h 60"/>
                <a:gd name="T6" fmla="*/ 0 w 59"/>
                <a:gd name="T7" fmla="*/ 30 h 60"/>
                <a:gd name="T8" fmla="*/ 29 w 59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0">
                  <a:moveTo>
                    <a:pt x="29" y="0"/>
                  </a:moveTo>
                  <a:lnTo>
                    <a:pt x="59" y="30"/>
                  </a:lnTo>
                  <a:lnTo>
                    <a:pt x="29" y="60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9" name="Freeform 652"/>
            <p:cNvSpPr>
              <a:spLocks/>
            </p:cNvSpPr>
            <p:nvPr/>
          </p:nvSpPr>
          <p:spPr bwMode="auto">
            <a:xfrm>
              <a:off x="996951" y="2982913"/>
              <a:ext cx="49213" cy="50800"/>
            </a:xfrm>
            <a:custGeom>
              <a:avLst/>
              <a:gdLst>
                <a:gd name="T0" fmla="*/ 29 w 31"/>
                <a:gd name="T1" fmla="*/ 0 h 32"/>
                <a:gd name="T2" fmla="*/ 31 w 31"/>
                <a:gd name="T3" fmla="*/ 0 h 32"/>
                <a:gd name="T4" fmla="*/ 31 w 31"/>
                <a:gd name="T5" fmla="*/ 2 h 32"/>
                <a:gd name="T6" fmla="*/ 1 w 31"/>
                <a:gd name="T7" fmla="*/ 32 h 32"/>
                <a:gd name="T8" fmla="*/ 0 w 31"/>
                <a:gd name="T9" fmla="*/ 32 h 32"/>
                <a:gd name="T10" fmla="*/ 0 w 31"/>
                <a:gd name="T11" fmla="*/ 30 h 32"/>
                <a:gd name="T12" fmla="*/ 29 w 3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2">
                  <a:moveTo>
                    <a:pt x="29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1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0" name="Freeform 653"/>
            <p:cNvSpPr>
              <a:spLocks/>
            </p:cNvSpPr>
            <p:nvPr/>
          </p:nvSpPr>
          <p:spPr bwMode="auto">
            <a:xfrm>
              <a:off x="1042988" y="2982913"/>
              <a:ext cx="50800" cy="50800"/>
            </a:xfrm>
            <a:custGeom>
              <a:avLst/>
              <a:gdLst>
                <a:gd name="T0" fmla="*/ 0 w 32"/>
                <a:gd name="T1" fmla="*/ 0 h 32"/>
                <a:gd name="T2" fmla="*/ 2 w 32"/>
                <a:gd name="T3" fmla="*/ 0 h 32"/>
                <a:gd name="T4" fmla="*/ 32 w 32"/>
                <a:gd name="T5" fmla="*/ 30 h 32"/>
                <a:gd name="T6" fmla="*/ 32 w 32"/>
                <a:gd name="T7" fmla="*/ 32 h 32"/>
                <a:gd name="T8" fmla="*/ 30 w 32"/>
                <a:gd name="T9" fmla="*/ 32 h 32"/>
                <a:gd name="T10" fmla="*/ 0 w 32"/>
                <a:gd name="T11" fmla="*/ 2 h 32"/>
                <a:gd name="T12" fmla="*/ 0 w 3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2">
                  <a:moveTo>
                    <a:pt x="0" y="0"/>
                  </a:moveTo>
                  <a:lnTo>
                    <a:pt x="2" y="0"/>
                  </a:lnTo>
                  <a:lnTo>
                    <a:pt x="32" y="30"/>
                  </a:lnTo>
                  <a:lnTo>
                    <a:pt x="32" y="32"/>
                  </a:lnTo>
                  <a:lnTo>
                    <a:pt x="30" y="3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1" name="Freeform 654"/>
            <p:cNvSpPr>
              <a:spLocks/>
            </p:cNvSpPr>
            <p:nvPr/>
          </p:nvSpPr>
          <p:spPr bwMode="auto">
            <a:xfrm>
              <a:off x="1042988" y="3030538"/>
              <a:ext cx="50800" cy="47625"/>
            </a:xfrm>
            <a:custGeom>
              <a:avLst/>
              <a:gdLst>
                <a:gd name="T0" fmla="*/ 30 w 32"/>
                <a:gd name="T1" fmla="*/ 0 h 30"/>
                <a:gd name="T2" fmla="*/ 32 w 32"/>
                <a:gd name="T3" fmla="*/ 0 h 30"/>
                <a:gd name="T4" fmla="*/ 32 w 32"/>
                <a:gd name="T5" fmla="*/ 2 h 30"/>
                <a:gd name="T6" fmla="*/ 2 w 32"/>
                <a:gd name="T7" fmla="*/ 30 h 30"/>
                <a:gd name="T8" fmla="*/ 0 w 32"/>
                <a:gd name="T9" fmla="*/ 30 h 30"/>
                <a:gd name="T10" fmla="*/ 0 w 32"/>
                <a:gd name="T11" fmla="*/ 30 h 30"/>
                <a:gd name="T12" fmla="*/ 3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30" y="0"/>
                  </a:moveTo>
                  <a:lnTo>
                    <a:pt x="32" y="0"/>
                  </a:lnTo>
                  <a:lnTo>
                    <a:pt x="3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2" name="Freeform 655"/>
            <p:cNvSpPr>
              <a:spLocks/>
            </p:cNvSpPr>
            <p:nvPr/>
          </p:nvSpPr>
          <p:spPr bwMode="auto">
            <a:xfrm>
              <a:off x="996951" y="3030538"/>
              <a:ext cx="49213" cy="47625"/>
            </a:xfrm>
            <a:custGeom>
              <a:avLst/>
              <a:gdLst>
                <a:gd name="T0" fmla="*/ 0 w 31"/>
                <a:gd name="T1" fmla="*/ 0 h 30"/>
                <a:gd name="T2" fmla="*/ 1 w 31"/>
                <a:gd name="T3" fmla="*/ 0 h 30"/>
                <a:gd name="T4" fmla="*/ 31 w 31"/>
                <a:gd name="T5" fmla="*/ 30 h 30"/>
                <a:gd name="T6" fmla="*/ 31 w 31"/>
                <a:gd name="T7" fmla="*/ 30 h 30"/>
                <a:gd name="T8" fmla="*/ 29 w 31"/>
                <a:gd name="T9" fmla="*/ 30 h 30"/>
                <a:gd name="T10" fmla="*/ 0 w 31"/>
                <a:gd name="T11" fmla="*/ 2 h 30"/>
                <a:gd name="T12" fmla="*/ 0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lnTo>
                    <a:pt x="1" y="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29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3" name="Freeform 656"/>
            <p:cNvSpPr>
              <a:spLocks/>
            </p:cNvSpPr>
            <p:nvPr/>
          </p:nvSpPr>
          <p:spPr bwMode="auto">
            <a:xfrm>
              <a:off x="1379538" y="3082925"/>
              <a:ext cx="92075" cy="92075"/>
            </a:xfrm>
            <a:custGeom>
              <a:avLst/>
              <a:gdLst>
                <a:gd name="T0" fmla="*/ 30 w 58"/>
                <a:gd name="T1" fmla="*/ 0 h 58"/>
                <a:gd name="T2" fmla="*/ 58 w 58"/>
                <a:gd name="T3" fmla="*/ 30 h 58"/>
                <a:gd name="T4" fmla="*/ 30 w 58"/>
                <a:gd name="T5" fmla="*/ 58 h 58"/>
                <a:gd name="T6" fmla="*/ 0 w 58"/>
                <a:gd name="T7" fmla="*/ 30 h 58"/>
                <a:gd name="T8" fmla="*/ 30 w 58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30" y="0"/>
                  </a:moveTo>
                  <a:lnTo>
                    <a:pt x="58" y="30"/>
                  </a:lnTo>
                  <a:lnTo>
                    <a:pt x="30" y="58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4" name="Freeform 657"/>
            <p:cNvSpPr>
              <a:spLocks/>
            </p:cNvSpPr>
            <p:nvPr/>
          </p:nvSpPr>
          <p:spPr bwMode="auto">
            <a:xfrm>
              <a:off x="1379538" y="3082925"/>
              <a:ext cx="47625" cy="49213"/>
            </a:xfrm>
            <a:custGeom>
              <a:avLst/>
              <a:gdLst>
                <a:gd name="T0" fmla="*/ 30 w 30"/>
                <a:gd name="T1" fmla="*/ 0 h 31"/>
                <a:gd name="T2" fmla="*/ 30 w 30"/>
                <a:gd name="T3" fmla="*/ 0 h 31"/>
                <a:gd name="T4" fmla="*/ 30 w 30"/>
                <a:gd name="T5" fmla="*/ 1 h 31"/>
                <a:gd name="T6" fmla="*/ 1 w 30"/>
                <a:gd name="T7" fmla="*/ 31 h 31"/>
                <a:gd name="T8" fmla="*/ 0 w 30"/>
                <a:gd name="T9" fmla="*/ 31 h 31"/>
                <a:gd name="T10" fmla="*/ 0 w 30"/>
                <a:gd name="T11" fmla="*/ 30 h 31"/>
                <a:gd name="T12" fmla="*/ 3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30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5" name="Freeform 658"/>
            <p:cNvSpPr>
              <a:spLocks/>
            </p:cNvSpPr>
            <p:nvPr/>
          </p:nvSpPr>
          <p:spPr bwMode="auto">
            <a:xfrm>
              <a:off x="1427163" y="3082925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30 w 30"/>
                <a:gd name="T5" fmla="*/ 30 h 31"/>
                <a:gd name="T6" fmla="*/ 30 w 30"/>
                <a:gd name="T7" fmla="*/ 31 h 31"/>
                <a:gd name="T8" fmla="*/ 28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28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6" name="Freeform 659"/>
            <p:cNvSpPr>
              <a:spLocks/>
            </p:cNvSpPr>
            <p:nvPr/>
          </p:nvSpPr>
          <p:spPr bwMode="auto">
            <a:xfrm>
              <a:off x="1427163" y="3130550"/>
              <a:ext cx="47625" cy="47625"/>
            </a:xfrm>
            <a:custGeom>
              <a:avLst/>
              <a:gdLst>
                <a:gd name="T0" fmla="*/ 28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0 w 30"/>
                <a:gd name="T7" fmla="*/ 30 h 30"/>
                <a:gd name="T8" fmla="*/ 0 w 30"/>
                <a:gd name="T9" fmla="*/ 30 h 30"/>
                <a:gd name="T10" fmla="*/ 0 w 30"/>
                <a:gd name="T11" fmla="*/ 28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7" name="Freeform 660"/>
            <p:cNvSpPr>
              <a:spLocks/>
            </p:cNvSpPr>
            <p:nvPr/>
          </p:nvSpPr>
          <p:spPr bwMode="auto">
            <a:xfrm>
              <a:off x="1379538" y="3130550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1 w 30"/>
                <a:gd name="T3" fmla="*/ 0 h 30"/>
                <a:gd name="T4" fmla="*/ 30 w 30"/>
                <a:gd name="T5" fmla="*/ 28 h 30"/>
                <a:gd name="T6" fmla="*/ 30 w 30"/>
                <a:gd name="T7" fmla="*/ 30 h 30"/>
                <a:gd name="T8" fmla="*/ 30 w 30"/>
                <a:gd name="T9" fmla="*/ 30 h 30"/>
                <a:gd name="T10" fmla="*/ 0 w 30"/>
                <a:gd name="T11" fmla="*/ 1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1" y="0"/>
                  </a:lnTo>
                  <a:lnTo>
                    <a:pt x="30" y="2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8" name="Freeform 661"/>
            <p:cNvSpPr>
              <a:spLocks/>
            </p:cNvSpPr>
            <p:nvPr/>
          </p:nvSpPr>
          <p:spPr bwMode="auto">
            <a:xfrm>
              <a:off x="1693863" y="3122613"/>
              <a:ext cx="93663" cy="92075"/>
            </a:xfrm>
            <a:custGeom>
              <a:avLst/>
              <a:gdLst>
                <a:gd name="T0" fmla="*/ 30 w 59"/>
                <a:gd name="T1" fmla="*/ 0 h 58"/>
                <a:gd name="T2" fmla="*/ 59 w 59"/>
                <a:gd name="T3" fmla="*/ 29 h 58"/>
                <a:gd name="T4" fmla="*/ 30 w 59"/>
                <a:gd name="T5" fmla="*/ 58 h 58"/>
                <a:gd name="T6" fmla="*/ 0 w 59"/>
                <a:gd name="T7" fmla="*/ 29 h 58"/>
                <a:gd name="T8" fmla="*/ 30 w 59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30" y="0"/>
                  </a:moveTo>
                  <a:lnTo>
                    <a:pt x="59" y="29"/>
                  </a:lnTo>
                  <a:lnTo>
                    <a:pt x="30" y="58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9" name="Freeform 662"/>
            <p:cNvSpPr>
              <a:spLocks/>
            </p:cNvSpPr>
            <p:nvPr/>
          </p:nvSpPr>
          <p:spPr bwMode="auto">
            <a:xfrm>
              <a:off x="1693863" y="3122613"/>
              <a:ext cx="50800" cy="47625"/>
            </a:xfrm>
            <a:custGeom>
              <a:avLst/>
              <a:gdLst>
                <a:gd name="T0" fmla="*/ 30 w 32"/>
                <a:gd name="T1" fmla="*/ 0 h 30"/>
                <a:gd name="T2" fmla="*/ 32 w 32"/>
                <a:gd name="T3" fmla="*/ 0 h 30"/>
                <a:gd name="T4" fmla="*/ 32 w 32"/>
                <a:gd name="T5" fmla="*/ 2 h 30"/>
                <a:gd name="T6" fmla="*/ 1 w 32"/>
                <a:gd name="T7" fmla="*/ 30 h 30"/>
                <a:gd name="T8" fmla="*/ 0 w 32"/>
                <a:gd name="T9" fmla="*/ 30 h 30"/>
                <a:gd name="T10" fmla="*/ 0 w 32"/>
                <a:gd name="T11" fmla="*/ 29 h 30"/>
                <a:gd name="T12" fmla="*/ 3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30" y="0"/>
                  </a:moveTo>
                  <a:lnTo>
                    <a:pt x="32" y="0"/>
                  </a:lnTo>
                  <a:lnTo>
                    <a:pt x="32" y="2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0" name="Freeform 663"/>
            <p:cNvSpPr>
              <a:spLocks/>
            </p:cNvSpPr>
            <p:nvPr/>
          </p:nvSpPr>
          <p:spPr bwMode="auto">
            <a:xfrm>
              <a:off x="1741488" y="3122613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2 w 30"/>
                <a:gd name="T3" fmla="*/ 0 h 30"/>
                <a:gd name="T4" fmla="*/ 30 w 30"/>
                <a:gd name="T5" fmla="*/ 29 h 30"/>
                <a:gd name="T6" fmla="*/ 30 w 30"/>
                <a:gd name="T7" fmla="*/ 30 h 30"/>
                <a:gd name="T8" fmla="*/ 29 w 30"/>
                <a:gd name="T9" fmla="*/ 30 h 30"/>
                <a:gd name="T10" fmla="*/ 0 w 30"/>
                <a:gd name="T11" fmla="*/ 2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2" y="0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1" name="Freeform 664"/>
            <p:cNvSpPr>
              <a:spLocks/>
            </p:cNvSpPr>
            <p:nvPr/>
          </p:nvSpPr>
          <p:spPr bwMode="auto">
            <a:xfrm>
              <a:off x="1741488" y="3168650"/>
              <a:ext cx="47625" cy="47625"/>
            </a:xfrm>
            <a:custGeom>
              <a:avLst/>
              <a:gdLst>
                <a:gd name="T0" fmla="*/ 29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2 w 30"/>
                <a:gd name="T7" fmla="*/ 30 h 30"/>
                <a:gd name="T8" fmla="*/ 0 w 30"/>
                <a:gd name="T9" fmla="*/ 30 h 30"/>
                <a:gd name="T10" fmla="*/ 0 w 30"/>
                <a:gd name="T11" fmla="*/ 29 h 30"/>
                <a:gd name="T12" fmla="*/ 29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9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2" name="Freeform 665"/>
            <p:cNvSpPr>
              <a:spLocks/>
            </p:cNvSpPr>
            <p:nvPr/>
          </p:nvSpPr>
          <p:spPr bwMode="auto">
            <a:xfrm>
              <a:off x="1693863" y="3168650"/>
              <a:ext cx="50800" cy="47625"/>
            </a:xfrm>
            <a:custGeom>
              <a:avLst/>
              <a:gdLst>
                <a:gd name="T0" fmla="*/ 0 w 32"/>
                <a:gd name="T1" fmla="*/ 0 h 30"/>
                <a:gd name="T2" fmla="*/ 1 w 32"/>
                <a:gd name="T3" fmla="*/ 0 h 30"/>
                <a:gd name="T4" fmla="*/ 32 w 32"/>
                <a:gd name="T5" fmla="*/ 29 h 30"/>
                <a:gd name="T6" fmla="*/ 32 w 32"/>
                <a:gd name="T7" fmla="*/ 30 h 30"/>
                <a:gd name="T8" fmla="*/ 30 w 32"/>
                <a:gd name="T9" fmla="*/ 30 h 30"/>
                <a:gd name="T10" fmla="*/ 0 w 32"/>
                <a:gd name="T11" fmla="*/ 1 h 30"/>
                <a:gd name="T12" fmla="*/ 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0" y="0"/>
                  </a:moveTo>
                  <a:lnTo>
                    <a:pt x="1" y="0"/>
                  </a:lnTo>
                  <a:lnTo>
                    <a:pt x="32" y="29"/>
                  </a:lnTo>
                  <a:lnTo>
                    <a:pt x="32" y="30"/>
                  </a:lnTo>
                  <a:lnTo>
                    <a:pt x="30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3" name="Freeform 666"/>
            <p:cNvSpPr>
              <a:spLocks/>
            </p:cNvSpPr>
            <p:nvPr/>
          </p:nvSpPr>
          <p:spPr bwMode="auto">
            <a:xfrm>
              <a:off x="1922463" y="2738438"/>
              <a:ext cx="92075" cy="95250"/>
            </a:xfrm>
            <a:custGeom>
              <a:avLst/>
              <a:gdLst>
                <a:gd name="T0" fmla="*/ 29 w 58"/>
                <a:gd name="T1" fmla="*/ 0 h 60"/>
                <a:gd name="T2" fmla="*/ 58 w 58"/>
                <a:gd name="T3" fmla="*/ 30 h 60"/>
                <a:gd name="T4" fmla="*/ 29 w 58"/>
                <a:gd name="T5" fmla="*/ 60 h 60"/>
                <a:gd name="T6" fmla="*/ 0 w 58"/>
                <a:gd name="T7" fmla="*/ 30 h 60"/>
                <a:gd name="T8" fmla="*/ 29 w 58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60">
                  <a:moveTo>
                    <a:pt x="29" y="0"/>
                  </a:moveTo>
                  <a:lnTo>
                    <a:pt x="58" y="30"/>
                  </a:lnTo>
                  <a:lnTo>
                    <a:pt x="29" y="60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4" name="Freeform 667"/>
            <p:cNvSpPr>
              <a:spLocks/>
            </p:cNvSpPr>
            <p:nvPr/>
          </p:nvSpPr>
          <p:spPr bwMode="auto">
            <a:xfrm>
              <a:off x="1922463" y="2738438"/>
              <a:ext cx="47625" cy="49213"/>
            </a:xfrm>
            <a:custGeom>
              <a:avLst/>
              <a:gdLst>
                <a:gd name="T0" fmla="*/ 29 w 30"/>
                <a:gd name="T1" fmla="*/ 0 h 31"/>
                <a:gd name="T2" fmla="*/ 30 w 30"/>
                <a:gd name="T3" fmla="*/ 0 h 31"/>
                <a:gd name="T4" fmla="*/ 30 w 30"/>
                <a:gd name="T5" fmla="*/ 2 h 31"/>
                <a:gd name="T6" fmla="*/ 0 w 30"/>
                <a:gd name="T7" fmla="*/ 31 h 31"/>
                <a:gd name="T8" fmla="*/ 0 w 30"/>
                <a:gd name="T9" fmla="*/ 31 h 31"/>
                <a:gd name="T10" fmla="*/ 0 w 30"/>
                <a:gd name="T11" fmla="*/ 30 h 31"/>
                <a:gd name="T12" fmla="*/ 29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9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5" name="Freeform 668"/>
            <p:cNvSpPr>
              <a:spLocks/>
            </p:cNvSpPr>
            <p:nvPr/>
          </p:nvSpPr>
          <p:spPr bwMode="auto">
            <a:xfrm>
              <a:off x="1968501" y="2738438"/>
              <a:ext cx="49213" cy="49213"/>
            </a:xfrm>
            <a:custGeom>
              <a:avLst/>
              <a:gdLst>
                <a:gd name="T0" fmla="*/ 0 w 31"/>
                <a:gd name="T1" fmla="*/ 0 h 31"/>
                <a:gd name="T2" fmla="*/ 1 w 31"/>
                <a:gd name="T3" fmla="*/ 0 h 31"/>
                <a:gd name="T4" fmla="*/ 31 w 31"/>
                <a:gd name="T5" fmla="*/ 30 h 31"/>
                <a:gd name="T6" fmla="*/ 31 w 31"/>
                <a:gd name="T7" fmla="*/ 31 h 31"/>
                <a:gd name="T8" fmla="*/ 29 w 31"/>
                <a:gd name="T9" fmla="*/ 31 h 31"/>
                <a:gd name="T10" fmla="*/ 0 w 31"/>
                <a:gd name="T11" fmla="*/ 2 h 31"/>
                <a:gd name="T12" fmla="*/ 0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1" y="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29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6" name="Freeform 669"/>
            <p:cNvSpPr>
              <a:spLocks/>
            </p:cNvSpPr>
            <p:nvPr/>
          </p:nvSpPr>
          <p:spPr bwMode="auto">
            <a:xfrm>
              <a:off x="1968501" y="2786063"/>
              <a:ext cx="49213" cy="49213"/>
            </a:xfrm>
            <a:custGeom>
              <a:avLst/>
              <a:gdLst>
                <a:gd name="T0" fmla="*/ 29 w 31"/>
                <a:gd name="T1" fmla="*/ 0 h 31"/>
                <a:gd name="T2" fmla="*/ 31 w 31"/>
                <a:gd name="T3" fmla="*/ 0 h 31"/>
                <a:gd name="T4" fmla="*/ 31 w 31"/>
                <a:gd name="T5" fmla="*/ 1 h 31"/>
                <a:gd name="T6" fmla="*/ 1 w 31"/>
                <a:gd name="T7" fmla="*/ 31 h 31"/>
                <a:gd name="T8" fmla="*/ 0 w 31"/>
                <a:gd name="T9" fmla="*/ 31 h 31"/>
                <a:gd name="T10" fmla="*/ 0 w 31"/>
                <a:gd name="T11" fmla="*/ 30 h 31"/>
                <a:gd name="T12" fmla="*/ 29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29" y="0"/>
                  </a:moveTo>
                  <a:lnTo>
                    <a:pt x="31" y="0"/>
                  </a:lnTo>
                  <a:lnTo>
                    <a:pt x="31" y="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7" name="Freeform 670"/>
            <p:cNvSpPr>
              <a:spLocks/>
            </p:cNvSpPr>
            <p:nvPr/>
          </p:nvSpPr>
          <p:spPr bwMode="auto">
            <a:xfrm>
              <a:off x="1922463" y="2786063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30 w 30"/>
                <a:gd name="T5" fmla="*/ 30 h 31"/>
                <a:gd name="T6" fmla="*/ 30 w 30"/>
                <a:gd name="T7" fmla="*/ 31 h 31"/>
                <a:gd name="T8" fmla="*/ 29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8" name="Freeform 671"/>
            <p:cNvSpPr>
              <a:spLocks/>
            </p:cNvSpPr>
            <p:nvPr/>
          </p:nvSpPr>
          <p:spPr bwMode="auto">
            <a:xfrm>
              <a:off x="2528888" y="1905000"/>
              <a:ext cx="92075" cy="93663"/>
            </a:xfrm>
            <a:custGeom>
              <a:avLst/>
              <a:gdLst>
                <a:gd name="T0" fmla="*/ 28 w 58"/>
                <a:gd name="T1" fmla="*/ 0 h 59"/>
                <a:gd name="T2" fmla="*/ 58 w 58"/>
                <a:gd name="T3" fmla="*/ 30 h 59"/>
                <a:gd name="T4" fmla="*/ 28 w 58"/>
                <a:gd name="T5" fmla="*/ 59 h 59"/>
                <a:gd name="T6" fmla="*/ 0 w 58"/>
                <a:gd name="T7" fmla="*/ 30 h 59"/>
                <a:gd name="T8" fmla="*/ 28 w 58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9">
                  <a:moveTo>
                    <a:pt x="28" y="0"/>
                  </a:moveTo>
                  <a:lnTo>
                    <a:pt x="58" y="30"/>
                  </a:lnTo>
                  <a:lnTo>
                    <a:pt x="28" y="59"/>
                  </a:lnTo>
                  <a:lnTo>
                    <a:pt x="0" y="3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9" name="Freeform 672"/>
            <p:cNvSpPr>
              <a:spLocks/>
            </p:cNvSpPr>
            <p:nvPr/>
          </p:nvSpPr>
          <p:spPr bwMode="auto">
            <a:xfrm>
              <a:off x="2528888" y="1905000"/>
              <a:ext cx="49213" cy="47625"/>
            </a:xfrm>
            <a:custGeom>
              <a:avLst/>
              <a:gdLst>
                <a:gd name="T0" fmla="*/ 28 w 31"/>
                <a:gd name="T1" fmla="*/ 0 h 30"/>
                <a:gd name="T2" fmla="*/ 31 w 31"/>
                <a:gd name="T3" fmla="*/ 0 h 30"/>
                <a:gd name="T4" fmla="*/ 31 w 31"/>
                <a:gd name="T5" fmla="*/ 2 h 30"/>
                <a:gd name="T6" fmla="*/ 1 w 31"/>
                <a:gd name="T7" fmla="*/ 30 h 30"/>
                <a:gd name="T8" fmla="*/ 0 w 31"/>
                <a:gd name="T9" fmla="*/ 30 h 30"/>
                <a:gd name="T10" fmla="*/ 0 w 31"/>
                <a:gd name="T11" fmla="*/ 30 h 30"/>
                <a:gd name="T12" fmla="*/ 28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8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0" name="Freeform 673"/>
            <p:cNvSpPr>
              <a:spLocks/>
            </p:cNvSpPr>
            <p:nvPr/>
          </p:nvSpPr>
          <p:spPr bwMode="auto">
            <a:xfrm>
              <a:off x="2573338" y="1905000"/>
              <a:ext cx="50800" cy="47625"/>
            </a:xfrm>
            <a:custGeom>
              <a:avLst/>
              <a:gdLst>
                <a:gd name="T0" fmla="*/ 0 w 32"/>
                <a:gd name="T1" fmla="*/ 0 h 30"/>
                <a:gd name="T2" fmla="*/ 3 w 32"/>
                <a:gd name="T3" fmla="*/ 0 h 30"/>
                <a:gd name="T4" fmla="*/ 32 w 32"/>
                <a:gd name="T5" fmla="*/ 30 h 30"/>
                <a:gd name="T6" fmla="*/ 32 w 32"/>
                <a:gd name="T7" fmla="*/ 30 h 30"/>
                <a:gd name="T8" fmla="*/ 30 w 32"/>
                <a:gd name="T9" fmla="*/ 30 h 30"/>
                <a:gd name="T10" fmla="*/ 0 w 32"/>
                <a:gd name="T11" fmla="*/ 2 h 30"/>
                <a:gd name="T12" fmla="*/ 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0" y="0"/>
                  </a:moveTo>
                  <a:lnTo>
                    <a:pt x="3" y="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0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1" name="Freeform 674"/>
            <p:cNvSpPr>
              <a:spLocks/>
            </p:cNvSpPr>
            <p:nvPr/>
          </p:nvSpPr>
          <p:spPr bwMode="auto">
            <a:xfrm>
              <a:off x="2573338" y="1952625"/>
              <a:ext cx="50800" cy="47625"/>
            </a:xfrm>
            <a:custGeom>
              <a:avLst/>
              <a:gdLst>
                <a:gd name="T0" fmla="*/ 30 w 32"/>
                <a:gd name="T1" fmla="*/ 0 h 30"/>
                <a:gd name="T2" fmla="*/ 32 w 32"/>
                <a:gd name="T3" fmla="*/ 0 h 30"/>
                <a:gd name="T4" fmla="*/ 32 w 32"/>
                <a:gd name="T5" fmla="*/ 0 h 30"/>
                <a:gd name="T6" fmla="*/ 3 w 32"/>
                <a:gd name="T7" fmla="*/ 30 h 30"/>
                <a:gd name="T8" fmla="*/ 0 w 32"/>
                <a:gd name="T9" fmla="*/ 30 h 30"/>
                <a:gd name="T10" fmla="*/ 0 w 32"/>
                <a:gd name="T11" fmla="*/ 29 h 30"/>
                <a:gd name="T12" fmla="*/ 3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30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3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2" name="Freeform 675"/>
            <p:cNvSpPr>
              <a:spLocks/>
            </p:cNvSpPr>
            <p:nvPr/>
          </p:nvSpPr>
          <p:spPr bwMode="auto">
            <a:xfrm>
              <a:off x="2528888" y="1952625"/>
              <a:ext cx="49213" cy="47625"/>
            </a:xfrm>
            <a:custGeom>
              <a:avLst/>
              <a:gdLst>
                <a:gd name="T0" fmla="*/ 0 w 31"/>
                <a:gd name="T1" fmla="*/ 0 h 30"/>
                <a:gd name="T2" fmla="*/ 1 w 31"/>
                <a:gd name="T3" fmla="*/ 0 h 30"/>
                <a:gd name="T4" fmla="*/ 31 w 31"/>
                <a:gd name="T5" fmla="*/ 29 h 30"/>
                <a:gd name="T6" fmla="*/ 31 w 31"/>
                <a:gd name="T7" fmla="*/ 30 h 30"/>
                <a:gd name="T8" fmla="*/ 28 w 31"/>
                <a:gd name="T9" fmla="*/ 30 h 30"/>
                <a:gd name="T10" fmla="*/ 0 w 31"/>
                <a:gd name="T11" fmla="*/ 0 h 30"/>
                <a:gd name="T12" fmla="*/ 0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lnTo>
                    <a:pt x="1" y="0"/>
                  </a:lnTo>
                  <a:lnTo>
                    <a:pt x="31" y="29"/>
                  </a:lnTo>
                  <a:lnTo>
                    <a:pt x="31" y="30"/>
                  </a:lnTo>
                  <a:lnTo>
                    <a:pt x="28" y="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3" name="Freeform 676"/>
            <p:cNvSpPr>
              <a:spLocks/>
            </p:cNvSpPr>
            <p:nvPr/>
          </p:nvSpPr>
          <p:spPr bwMode="auto">
            <a:xfrm>
              <a:off x="3027363" y="1704975"/>
              <a:ext cx="93663" cy="92075"/>
            </a:xfrm>
            <a:custGeom>
              <a:avLst/>
              <a:gdLst>
                <a:gd name="T0" fmla="*/ 28 w 59"/>
                <a:gd name="T1" fmla="*/ 0 h 58"/>
                <a:gd name="T2" fmla="*/ 59 w 59"/>
                <a:gd name="T3" fmla="*/ 29 h 58"/>
                <a:gd name="T4" fmla="*/ 28 w 59"/>
                <a:gd name="T5" fmla="*/ 58 h 58"/>
                <a:gd name="T6" fmla="*/ 0 w 59"/>
                <a:gd name="T7" fmla="*/ 29 h 58"/>
                <a:gd name="T8" fmla="*/ 28 w 59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28" y="0"/>
                  </a:moveTo>
                  <a:lnTo>
                    <a:pt x="59" y="29"/>
                  </a:lnTo>
                  <a:lnTo>
                    <a:pt x="28" y="58"/>
                  </a:lnTo>
                  <a:lnTo>
                    <a:pt x="0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4" name="Freeform 677"/>
            <p:cNvSpPr>
              <a:spLocks/>
            </p:cNvSpPr>
            <p:nvPr/>
          </p:nvSpPr>
          <p:spPr bwMode="auto">
            <a:xfrm>
              <a:off x="3027363" y="1704975"/>
              <a:ext cx="47625" cy="46038"/>
            </a:xfrm>
            <a:custGeom>
              <a:avLst/>
              <a:gdLst>
                <a:gd name="T0" fmla="*/ 28 w 30"/>
                <a:gd name="T1" fmla="*/ 0 h 29"/>
                <a:gd name="T2" fmla="*/ 30 w 30"/>
                <a:gd name="T3" fmla="*/ 0 h 29"/>
                <a:gd name="T4" fmla="*/ 30 w 30"/>
                <a:gd name="T5" fmla="*/ 1 h 29"/>
                <a:gd name="T6" fmla="*/ 0 w 30"/>
                <a:gd name="T7" fmla="*/ 29 h 29"/>
                <a:gd name="T8" fmla="*/ 0 w 30"/>
                <a:gd name="T9" fmla="*/ 29 h 29"/>
                <a:gd name="T10" fmla="*/ 0 w 30"/>
                <a:gd name="T11" fmla="*/ 29 h 29"/>
                <a:gd name="T12" fmla="*/ 28 w 30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5" name="Freeform 678"/>
            <p:cNvSpPr>
              <a:spLocks/>
            </p:cNvSpPr>
            <p:nvPr/>
          </p:nvSpPr>
          <p:spPr bwMode="auto">
            <a:xfrm>
              <a:off x="3071813" y="1704975"/>
              <a:ext cx="50800" cy="46038"/>
            </a:xfrm>
            <a:custGeom>
              <a:avLst/>
              <a:gdLst>
                <a:gd name="T0" fmla="*/ 0 w 32"/>
                <a:gd name="T1" fmla="*/ 0 h 29"/>
                <a:gd name="T2" fmla="*/ 2 w 32"/>
                <a:gd name="T3" fmla="*/ 0 h 29"/>
                <a:gd name="T4" fmla="*/ 32 w 32"/>
                <a:gd name="T5" fmla="*/ 29 h 29"/>
                <a:gd name="T6" fmla="*/ 32 w 32"/>
                <a:gd name="T7" fmla="*/ 29 h 29"/>
                <a:gd name="T8" fmla="*/ 31 w 32"/>
                <a:gd name="T9" fmla="*/ 29 h 29"/>
                <a:gd name="T10" fmla="*/ 0 w 32"/>
                <a:gd name="T11" fmla="*/ 1 h 29"/>
                <a:gd name="T12" fmla="*/ 0 w 32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9">
                  <a:moveTo>
                    <a:pt x="0" y="0"/>
                  </a:moveTo>
                  <a:lnTo>
                    <a:pt x="2" y="0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1" y="2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6" name="Freeform 679"/>
            <p:cNvSpPr>
              <a:spLocks/>
            </p:cNvSpPr>
            <p:nvPr/>
          </p:nvSpPr>
          <p:spPr bwMode="auto">
            <a:xfrm>
              <a:off x="3071813" y="1751013"/>
              <a:ext cx="50800" cy="49213"/>
            </a:xfrm>
            <a:custGeom>
              <a:avLst/>
              <a:gdLst>
                <a:gd name="T0" fmla="*/ 31 w 32"/>
                <a:gd name="T1" fmla="*/ 0 h 31"/>
                <a:gd name="T2" fmla="*/ 32 w 32"/>
                <a:gd name="T3" fmla="*/ 0 h 31"/>
                <a:gd name="T4" fmla="*/ 32 w 32"/>
                <a:gd name="T5" fmla="*/ 0 h 31"/>
                <a:gd name="T6" fmla="*/ 2 w 32"/>
                <a:gd name="T7" fmla="*/ 31 h 31"/>
                <a:gd name="T8" fmla="*/ 0 w 32"/>
                <a:gd name="T9" fmla="*/ 31 h 31"/>
                <a:gd name="T10" fmla="*/ 0 w 32"/>
                <a:gd name="T11" fmla="*/ 29 h 31"/>
                <a:gd name="T12" fmla="*/ 31 w 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1">
                  <a:moveTo>
                    <a:pt x="31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2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7" name="Freeform 680"/>
            <p:cNvSpPr>
              <a:spLocks/>
            </p:cNvSpPr>
            <p:nvPr/>
          </p:nvSpPr>
          <p:spPr bwMode="auto">
            <a:xfrm>
              <a:off x="3027363" y="1751013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30 w 30"/>
                <a:gd name="T5" fmla="*/ 29 h 31"/>
                <a:gd name="T6" fmla="*/ 30 w 30"/>
                <a:gd name="T7" fmla="*/ 31 h 31"/>
                <a:gd name="T8" fmla="*/ 28 w 30"/>
                <a:gd name="T9" fmla="*/ 31 h 31"/>
                <a:gd name="T10" fmla="*/ 0 w 30"/>
                <a:gd name="T11" fmla="*/ 0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8" y="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8" name="Freeform 681"/>
            <p:cNvSpPr>
              <a:spLocks/>
            </p:cNvSpPr>
            <p:nvPr/>
          </p:nvSpPr>
          <p:spPr bwMode="auto">
            <a:xfrm>
              <a:off x="4192588" y="2025650"/>
              <a:ext cx="93663" cy="93663"/>
            </a:xfrm>
            <a:custGeom>
              <a:avLst/>
              <a:gdLst>
                <a:gd name="T0" fmla="*/ 29 w 59"/>
                <a:gd name="T1" fmla="*/ 0 h 59"/>
                <a:gd name="T2" fmla="*/ 59 w 59"/>
                <a:gd name="T3" fmla="*/ 28 h 59"/>
                <a:gd name="T4" fmla="*/ 29 w 59"/>
                <a:gd name="T5" fmla="*/ 59 h 59"/>
                <a:gd name="T6" fmla="*/ 0 w 59"/>
                <a:gd name="T7" fmla="*/ 28 h 59"/>
                <a:gd name="T8" fmla="*/ 29 w 59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29" y="0"/>
                  </a:moveTo>
                  <a:lnTo>
                    <a:pt x="59" y="28"/>
                  </a:lnTo>
                  <a:lnTo>
                    <a:pt x="29" y="59"/>
                  </a:lnTo>
                  <a:lnTo>
                    <a:pt x="0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9" name="Freeform 682"/>
            <p:cNvSpPr>
              <a:spLocks/>
            </p:cNvSpPr>
            <p:nvPr/>
          </p:nvSpPr>
          <p:spPr bwMode="auto">
            <a:xfrm>
              <a:off x="4192588" y="2025650"/>
              <a:ext cx="49213" cy="47625"/>
            </a:xfrm>
            <a:custGeom>
              <a:avLst/>
              <a:gdLst>
                <a:gd name="T0" fmla="*/ 29 w 31"/>
                <a:gd name="T1" fmla="*/ 0 h 30"/>
                <a:gd name="T2" fmla="*/ 31 w 31"/>
                <a:gd name="T3" fmla="*/ 0 h 30"/>
                <a:gd name="T4" fmla="*/ 31 w 31"/>
                <a:gd name="T5" fmla="*/ 0 h 30"/>
                <a:gd name="T6" fmla="*/ 1 w 31"/>
                <a:gd name="T7" fmla="*/ 30 h 30"/>
                <a:gd name="T8" fmla="*/ 0 w 31"/>
                <a:gd name="T9" fmla="*/ 30 h 30"/>
                <a:gd name="T10" fmla="*/ 0 w 31"/>
                <a:gd name="T11" fmla="*/ 28 h 30"/>
                <a:gd name="T12" fmla="*/ 29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9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0" name="Freeform 683"/>
            <p:cNvSpPr>
              <a:spLocks/>
            </p:cNvSpPr>
            <p:nvPr/>
          </p:nvSpPr>
          <p:spPr bwMode="auto">
            <a:xfrm>
              <a:off x="4238626" y="2025650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2 w 30"/>
                <a:gd name="T3" fmla="*/ 0 h 30"/>
                <a:gd name="T4" fmla="*/ 30 w 30"/>
                <a:gd name="T5" fmla="*/ 28 h 30"/>
                <a:gd name="T6" fmla="*/ 30 w 30"/>
                <a:gd name="T7" fmla="*/ 30 h 30"/>
                <a:gd name="T8" fmla="*/ 30 w 30"/>
                <a:gd name="T9" fmla="*/ 30 h 30"/>
                <a:gd name="T10" fmla="*/ 0 w 30"/>
                <a:gd name="T11" fmla="*/ 0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2" y="0"/>
                  </a:lnTo>
                  <a:lnTo>
                    <a:pt x="30" y="2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1" name="Freeform 684"/>
            <p:cNvSpPr>
              <a:spLocks/>
            </p:cNvSpPr>
            <p:nvPr/>
          </p:nvSpPr>
          <p:spPr bwMode="auto">
            <a:xfrm>
              <a:off x="4238626" y="2070100"/>
              <a:ext cx="47625" cy="50800"/>
            </a:xfrm>
            <a:custGeom>
              <a:avLst/>
              <a:gdLst>
                <a:gd name="T0" fmla="*/ 30 w 30"/>
                <a:gd name="T1" fmla="*/ 0 h 32"/>
                <a:gd name="T2" fmla="*/ 30 w 30"/>
                <a:gd name="T3" fmla="*/ 0 h 32"/>
                <a:gd name="T4" fmla="*/ 30 w 30"/>
                <a:gd name="T5" fmla="*/ 2 h 32"/>
                <a:gd name="T6" fmla="*/ 2 w 30"/>
                <a:gd name="T7" fmla="*/ 32 h 32"/>
                <a:gd name="T8" fmla="*/ 0 w 30"/>
                <a:gd name="T9" fmla="*/ 32 h 32"/>
                <a:gd name="T10" fmla="*/ 0 w 30"/>
                <a:gd name="T11" fmla="*/ 31 h 32"/>
                <a:gd name="T12" fmla="*/ 30 w 30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2">
                  <a:moveTo>
                    <a:pt x="30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2" name="Freeform 685"/>
            <p:cNvSpPr>
              <a:spLocks/>
            </p:cNvSpPr>
            <p:nvPr/>
          </p:nvSpPr>
          <p:spPr bwMode="auto">
            <a:xfrm>
              <a:off x="4192588" y="2070100"/>
              <a:ext cx="49213" cy="50800"/>
            </a:xfrm>
            <a:custGeom>
              <a:avLst/>
              <a:gdLst>
                <a:gd name="T0" fmla="*/ 0 w 31"/>
                <a:gd name="T1" fmla="*/ 0 h 32"/>
                <a:gd name="T2" fmla="*/ 1 w 31"/>
                <a:gd name="T3" fmla="*/ 0 h 32"/>
                <a:gd name="T4" fmla="*/ 31 w 31"/>
                <a:gd name="T5" fmla="*/ 31 h 32"/>
                <a:gd name="T6" fmla="*/ 31 w 31"/>
                <a:gd name="T7" fmla="*/ 32 h 32"/>
                <a:gd name="T8" fmla="*/ 29 w 31"/>
                <a:gd name="T9" fmla="*/ 32 h 32"/>
                <a:gd name="T10" fmla="*/ 0 w 31"/>
                <a:gd name="T11" fmla="*/ 2 h 32"/>
                <a:gd name="T12" fmla="*/ 0 w 3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2">
                  <a:moveTo>
                    <a:pt x="0" y="0"/>
                  </a:moveTo>
                  <a:lnTo>
                    <a:pt x="1" y="0"/>
                  </a:lnTo>
                  <a:lnTo>
                    <a:pt x="31" y="31"/>
                  </a:lnTo>
                  <a:lnTo>
                    <a:pt x="31" y="32"/>
                  </a:lnTo>
                  <a:lnTo>
                    <a:pt x="29" y="3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3" name="Freeform 686"/>
            <p:cNvSpPr>
              <a:spLocks/>
            </p:cNvSpPr>
            <p:nvPr/>
          </p:nvSpPr>
          <p:spPr bwMode="auto">
            <a:xfrm>
              <a:off x="4557713" y="2033588"/>
              <a:ext cx="93663" cy="95250"/>
            </a:xfrm>
            <a:custGeom>
              <a:avLst/>
              <a:gdLst>
                <a:gd name="T0" fmla="*/ 30 w 59"/>
                <a:gd name="T1" fmla="*/ 0 h 60"/>
                <a:gd name="T2" fmla="*/ 59 w 59"/>
                <a:gd name="T3" fmla="*/ 29 h 60"/>
                <a:gd name="T4" fmla="*/ 30 w 59"/>
                <a:gd name="T5" fmla="*/ 60 h 60"/>
                <a:gd name="T6" fmla="*/ 0 w 59"/>
                <a:gd name="T7" fmla="*/ 29 h 60"/>
                <a:gd name="T8" fmla="*/ 30 w 59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0">
                  <a:moveTo>
                    <a:pt x="30" y="0"/>
                  </a:moveTo>
                  <a:lnTo>
                    <a:pt x="59" y="29"/>
                  </a:lnTo>
                  <a:lnTo>
                    <a:pt x="30" y="6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4" name="Freeform 687"/>
            <p:cNvSpPr>
              <a:spLocks/>
            </p:cNvSpPr>
            <p:nvPr/>
          </p:nvSpPr>
          <p:spPr bwMode="auto">
            <a:xfrm>
              <a:off x="4557713" y="2033588"/>
              <a:ext cx="49213" cy="49213"/>
            </a:xfrm>
            <a:custGeom>
              <a:avLst/>
              <a:gdLst>
                <a:gd name="T0" fmla="*/ 30 w 31"/>
                <a:gd name="T1" fmla="*/ 0 h 31"/>
                <a:gd name="T2" fmla="*/ 31 w 31"/>
                <a:gd name="T3" fmla="*/ 0 h 31"/>
                <a:gd name="T4" fmla="*/ 31 w 31"/>
                <a:gd name="T5" fmla="*/ 2 h 31"/>
                <a:gd name="T6" fmla="*/ 1 w 31"/>
                <a:gd name="T7" fmla="*/ 31 h 31"/>
                <a:gd name="T8" fmla="*/ 0 w 31"/>
                <a:gd name="T9" fmla="*/ 31 h 31"/>
                <a:gd name="T10" fmla="*/ 0 w 31"/>
                <a:gd name="T11" fmla="*/ 29 h 31"/>
                <a:gd name="T12" fmla="*/ 30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30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5" name="Freeform 688"/>
            <p:cNvSpPr>
              <a:spLocks/>
            </p:cNvSpPr>
            <p:nvPr/>
          </p:nvSpPr>
          <p:spPr bwMode="auto">
            <a:xfrm>
              <a:off x="4605338" y="2033588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1 w 30"/>
                <a:gd name="T3" fmla="*/ 0 h 31"/>
                <a:gd name="T4" fmla="*/ 30 w 30"/>
                <a:gd name="T5" fmla="*/ 29 h 31"/>
                <a:gd name="T6" fmla="*/ 30 w 30"/>
                <a:gd name="T7" fmla="*/ 31 h 31"/>
                <a:gd name="T8" fmla="*/ 29 w 30"/>
                <a:gd name="T9" fmla="*/ 31 h 31"/>
                <a:gd name="T10" fmla="*/ 0 w 30"/>
                <a:gd name="T11" fmla="*/ 2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1" y="0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6" name="Freeform 689"/>
            <p:cNvSpPr>
              <a:spLocks/>
            </p:cNvSpPr>
            <p:nvPr/>
          </p:nvSpPr>
          <p:spPr bwMode="auto">
            <a:xfrm>
              <a:off x="4605338" y="2079625"/>
              <a:ext cx="47625" cy="49213"/>
            </a:xfrm>
            <a:custGeom>
              <a:avLst/>
              <a:gdLst>
                <a:gd name="T0" fmla="*/ 29 w 30"/>
                <a:gd name="T1" fmla="*/ 0 h 31"/>
                <a:gd name="T2" fmla="*/ 30 w 30"/>
                <a:gd name="T3" fmla="*/ 0 h 31"/>
                <a:gd name="T4" fmla="*/ 30 w 30"/>
                <a:gd name="T5" fmla="*/ 2 h 31"/>
                <a:gd name="T6" fmla="*/ 1 w 30"/>
                <a:gd name="T7" fmla="*/ 31 h 31"/>
                <a:gd name="T8" fmla="*/ 0 w 30"/>
                <a:gd name="T9" fmla="*/ 31 h 31"/>
                <a:gd name="T10" fmla="*/ 0 w 30"/>
                <a:gd name="T11" fmla="*/ 31 h 31"/>
                <a:gd name="T12" fmla="*/ 29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9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7" name="Freeform 690"/>
            <p:cNvSpPr>
              <a:spLocks/>
            </p:cNvSpPr>
            <p:nvPr/>
          </p:nvSpPr>
          <p:spPr bwMode="auto">
            <a:xfrm>
              <a:off x="4557713" y="2079625"/>
              <a:ext cx="49213" cy="49213"/>
            </a:xfrm>
            <a:custGeom>
              <a:avLst/>
              <a:gdLst>
                <a:gd name="T0" fmla="*/ 0 w 31"/>
                <a:gd name="T1" fmla="*/ 0 h 31"/>
                <a:gd name="T2" fmla="*/ 1 w 31"/>
                <a:gd name="T3" fmla="*/ 0 h 31"/>
                <a:gd name="T4" fmla="*/ 31 w 31"/>
                <a:gd name="T5" fmla="*/ 31 h 31"/>
                <a:gd name="T6" fmla="*/ 31 w 31"/>
                <a:gd name="T7" fmla="*/ 31 h 31"/>
                <a:gd name="T8" fmla="*/ 30 w 31"/>
                <a:gd name="T9" fmla="*/ 31 h 31"/>
                <a:gd name="T10" fmla="*/ 0 w 31"/>
                <a:gd name="T11" fmla="*/ 2 h 31"/>
                <a:gd name="T12" fmla="*/ 0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1" y="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0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8" name="Freeform 691"/>
            <p:cNvSpPr>
              <a:spLocks/>
            </p:cNvSpPr>
            <p:nvPr/>
          </p:nvSpPr>
          <p:spPr bwMode="auto">
            <a:xfrm>
              <a:off x="3965576" y="2112963"/>
              <a:ext cx="90488" cy="93663"/>
            </a:xfrm>
            <a:custGeom>
              <a:avLst/>
              <a:gdLst>
                <a:gd name="T0" fmla="*/ 29 w 57"/>
                <a:gd name="T1" fmla="*/ 0 h 59"/>
                <a:gd name="T2" fmla="*/ 57 w 57"/>
                <a:gd name="T3" fmla="*/ 29 h 59"/>
                <a:gd name="T4" fmla="*/ 29 w 57"/>
                <a:gd name="T5" fmla="*/ 59 h 59"/>
                <a:gd name="T6" fmla="*/ 0 w 57"/>
                <a:gd name="T7" fmla="*/ 29 h 59"/>
                <a:gd name="T8" fmla="*/ 29 w 57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9">
                  <a:moveTo>
                    <a:pt x="29" y="0"/>
                  </a:moveTo>
                  <a:lnTo>
                    <a:pt x="57" y="29"/>
                  </a:lnTo>
                  <a:lnTo>
                    <a:pt x="29" y="59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9" name="Freeform 692"/>
            <p:cNvSpPr>
              <a:spLocks/>
            </p:cNvSpPr>
            <p:nvPr/>
          </p:nvSpPr>
          <p:spPr bwMode="auto">
            <a:xfrm>
              <a:off x="3965576" y="2112963"/>
              <a:ext cx="47625" cy="47625"/>
            </a:xfrm>
            <a:custGeom>
              <a:avLst/>
              <a:gdLst>
                <a:gd name="T0" fmla="*/ 29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1 w 30"/>
                <a:gd name="T7" fmla="*/ 30 h 30"/>
                <a:gd name="T8" fmla="*/ 0 w 30"/>
                <a:gd name="T9" fmla="*/ 30 h 30"/>
                <a:gd name="T10" fmla="*/ 0 w 30"/>
                <a:gd name="T11" fmla="*/ 29 h 30"/>
                <a:gd name="T12" fmla="*/ 29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9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" name="Freeform 693"/>
            <p:cNvSpPr>
              <a:spLocks/>
            </p:cNvSpPr>
            <p:nvPr/>
          </p:nvSpPr>
          <p:spPr bwMode="auto">
            <a:xfrm>
              <a:off x="4011613" y="2112963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1 w 30"/>
                <a:gd name="T3" fmla="*/ 0 h 30"/>
                <a:gd name="T4" fmla="*/ 30 w 30"/>
                <a:gd name="T5" fmla="*/ 29 h 30"/>
                <a:gd name="T6" fmla="*/ 30 w 30"/>
                <a:gd name="T7" fmla="*/ 30 h 30"/>
                <a:gd name="T8" fmla="*/ 28 w 30"/>
                <a:gd name="T9" fmla="*/ 30 h 30"/>
                <a:gd name="T10" fmla="*/ 0 w 30"/>
                <a:gd name="T11" fmla="*/ 1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1" y="0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28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1" name="Freeform 694"/>
            <p:cNvSpPr>
              <a:spLocks/>
            </p:cNvSpPr>
            <p:nvPr/>
          </p:nvSpPr>
          <p:spPr bwMode="auto">
            <a:xfrm>
              <a:off x="4011613" y="2159000"/>
              <a:ext cx="47625" cy="49213"/>
            </a:xfrm>
            <a:custGeom>
              <a:avLst/>
              <a:gdLst>
                <a:gd name="T0" fmla="*/ 28 w 30"/>
                <a:gd name="T1" fmla="*/ 0 h 31"/>
                <a:gd name="T2" fmla="*/ 30 w 30"/>
                <a:gd name="T3" fmla="*/ 0 h 31"/>
                <a:gd name="T4" fmla="*/ 30 w 30"/>
                <a:gd name="T5" fmla="*/ 1 h 31"/>
                <a:gd name="T6" fmla="*/ 1 w 30"/>
                <a:gd name="T7" fmla="*/ 31 h 31"/>
                <a:gd name="T8" fmla="*/ 0 w 30"/>
                <a:gd name="T9" fmla="*/ 31 h 31"/>
                <a:gd name="T10" fmla="*/ 0 w 30"/>
                <a:gd name="T11" fmla="*/ 30 h 31"/>
                <a:gd name="T12" fmla="*/ 28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2" name="Freeform 695"/>
            <p:cNvSpPr>
              <a:spLocks/>
            </p:cNvSpPr>
            <p:nvPr/>
          </p:nvSpPr>
          <p:spPr bwMode="auto">
            <a:xfrm>
              <a:off x="3965576" y="2159000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1 w 30"/>
                <a:gd name="T3" fmla="*/ 0 h 31"/>
                <a:gd name="T4" fmla="*/ 30 w 30"/>
                <a:gd name="T5" fmla="*/ 30 h 31"/>
                <a:gd name="T6" fmla="*/ 30 w 30"/>
                <a:gd name="T7" fmla="*/ 31 h 31"/>
                <a:gd name="T8" fmla="*/ 29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1" y="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3" name="Freeform 696"/>
            <p:cNvSpPr>
              <a:spLocks/>
            </p:cNvSpPr>
            <p:nvPr/>
          </p:nvSpPr>
          <p:spPr bwMode="auto">
            <a:xfrm>
              <a:off x="3617913" y="2208213"/>
              <a:ext cx="92075" cy="92075"/>
            </a:xfrm>
            <a:custGeom>
              <a:avLst/>
              <a:gdLst>
                <a:gd name="T0" fmla="*/ 30 w 58"/>
                <a:gd name="T1" fmla="*/ 0 h 58"/>
                <a:gd name="T2" fmla="*/ 58 w 58"/>
                <a:gd name="T3" fmla="*/ 29 h 58"/>
                <a:gd name="T4" fmla="*/ 30 w 58"/>
                <a:gd name="T5" fmla="*/ 58 h 58"/>
                <a:gd name="T6" fmla="*/ 0 w 58"/>
                <a:gd name="T7" fmla="*/ 29 h 58"/>
                <a:gd name="T8" fmla="*/ 30 w 58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30" y="0"/>
                  </a:moveTo>
                  <a:lnTo>
                    <a:pt x="58" y="29"/>
                  </a:lnTo>
                  <a:lnTo>
                    <a:pt x="30" y="58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4" name="Freeform 697"/>
            <p:cNvSpPr>
              <a:spLocks/>
            </p:cNvSpPr>
            <p:nvPr/>
          </p:nvSpPr>
          <p:spPr bwMode="auto">
            <a:xfrm>
              <a:off x="3617913" y="2208213"/>
              <a:ext cx="47625" cy="47625"/>
            </a:xfrm>
            <a:custGeom>
              <a:avLst/>
              <a:gdLst>
                <a:gd name="T0" fmla="*/ 30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1 w 30"/>
                <a:gd name="T7" fmla="*/ 30 h 30"/>
                <a:gd name="T8" fmla="*/ 0 w 30"/>
                <a:gd name="T9" fmla="*/ 30 h 30"/>
                <a:gd name="T10" fmla="*/ 0 w 30"/>
                <a:gd name="T11" fmla="*/ 29 h 30"/>
                <a:gd name="T12" fmla="*/ 3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30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5" name="Freeform 698"/>
            <p:cNvSpPr>
              <a:spLocks/>
            </p:cNvSpPr>
            <p:nvPr/>
          </p:nvSpPr>
          <p:spPr bwMode="auto">
            <a:xfrm>
              <a:off x="3665538" y="2208213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0 w 30"/>
                <a:gd name="T3" fmla="*/ 0 h 30"/>
                <a:gd name="T4" fmla="*/ 30 w 30"/>
                <a:gd name="T5" fmla="*/ 29 h 30"/>
                <a:gd name="T6" fmla="*/ 30 w 30"/>
                <a:gd name="T7" fmla="*/ 30 h 30"/>
                <a:gd name="T8" fmla="*/ 28 w 30"/>
                <a:gd name="T9" fmla="*/ 30 h 30"/>
                <a:gd name="T10" fmla="*/ 0 w 30"/>
                <a:gd name="T11" fmla="*/ 1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0" y="0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28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6" name="Freeform 699"/>
            <p:cNvSpPr>
              <a:spLocks/>
            </p:cNvSpPr>
            <p:nvPr/>
          </p:nvSpPr>
          <p:spPr bwMode="auto">
            <a:xfrm>
              <a:off x="3665538" y="2254250"/>
              <a:ext cx="47625" cy="49213"/>
            </a:xfrm>
            <a:custGeom>
              <a:avLst/>
              <a:gdLst>
                <a:gd name="T0" fmla="*/ 28 w 30"/>
                <a:gd name="T1" fmla="*/ 0 h 31"/>
                <a:gd name="T2" fmla="*/ 30 w 30"/>
                <a:gd name="T3" fmla="*/ 0 h 31"/>
                <a:gd name="T4" fmla="*/ 30 w 30"/>
                <a:gd name="T5" fmla="*/ 1 h 31"/>
                <a:gd name="T6" fmla="*/ 0 w 30"/>
                <a:gd name="T7" fmla="*/ 31 h 31"/>
                <a:gd name="T8" fmla="*/ 0 w 30"/>
                <a:gd name="T9" fmla="*/ 31 h 31"/>
                <a:gd name="T10" fmla="*/ 0 w 30"/>
                <a:gd name="T11" fmla="*/ 29 h 31"/>
                <a:gd name="T12" fmla="*/ 28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7" name="Freeform 700"/>
            <p:cNvSpPr>
              <a:spLocks/>
            </p:cNvSpPr>
            <p:nvPr/>
          </p:nvSpPr>
          <p:spPr bwMode="auto">
            <a:xfrm>
              <a:off x="3617913" y="2254250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1 w 30"/>
                <a:gd name="T3" fmla="*/ 0 h 31"/>
                <a:gd name="T4" fmla="*/ 30 w 30"/>
                <a:gd name="T5" fmla="*/ 29 h 31"/>
                <a:gd name="T6" fmla="*/ 30 w 30"/>
                <a:gd name="T7" fmla="*/ 31 h 31"/>
                <a:gd name="T8" fmla="*/ 30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1" y="0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8" name="Freeform 701"/>
            <p:cNvSpPr>
              <a:spLocks/>
            </p:cNvSpPr>
            <p:nvPr/>
          </p:nvSpPr>
          <p:spPr bwMode="auto">
            <a:xfrm>
              <a:off x="3722688" y="2547938"/>
              <a:ext cx="92075" cy="74613"/>
            </a:xfrm>
            <a:custGeom>
              <a:avLst/>
              <a:gdLst>
                <a:gd name="T0" fmla="*/ 29 w 58"/>
                <a:gd name="T1" fmla="*/ 0 h 47"/>
                <a:gd name="T2" fmla="*/ 58 w 58"/>
                <a:gd name="T3" fmla="*/ 47 h 47"/>
                <a:gd name="T4" fmla="*/ 0 w 58"/>
                <a:gd name="T5" fmla="*/ 47 h 47"/>
                <a:gd name="T6" fmla="*/ 29 w 58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47">
                  <a:moveTo>
                    <a:pt x="29" y="0"/>
                  </a:moveTo>
                  <a:lnTo>
                    <a:pt x="58" y="47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9" name="Freeform 702"/>
            <p:cNvSpPr>
              <a:spLocks/>
            </p:cNvSpPr>
            <p:nvPr/>
          </p:nvSpPr>
          <p:spPr bwMode="auto">
            <a:xfrm>
              <a:off x="3722688" y="2547938"/>
              <a:ext cx="47625" cy="76200"/>
            </a:xfrm>
            <a:custGeom>
              <a:avLst/>
              <a:gdLst>
                <a:gd name="T0" fmla="*/ 29 w 30"/>
                <a:gd name="T1" fmla="*/ 0 h 48"/>
                <a:gd name="T2" fmla="*/ 30 w 30"/>
                <a:gd name="T3" fmla="*/ 0 h 48"/>
                <a:gd name="T4" fmla="*/ 30 w 30"/>
                <a:gd name="T5" fmla="*/ 1 h 48"/>
                <a:gd name="T6" fmla="*/ 0 w 30"/>
                <a:gd name="T7" fmla="*/ 48 h 48"/>
                <a:gd name="T8" fmla="*/ 0 w 30"/>
                <a:gd name="T9" fmla="*/ 48 h 48"/>
                <a:gd name="T10" fmla="*/ 0 w 30"/>
                <a:gd name="T11" fmla="*/ 47 h 48"/>
                <a:gd name="T12" fmla="*/ 29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29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0" name="Freeform 703"/>
            <p:cNvSpPr>
              <a:spLocks/>
            </p:cNvSpPr>
            <p:nvPr/>
          </p:nvSpPr>
          <p:spPr bwMode="auto">
            <a:xfrm>
              <a:off x="3768726" y="2547938"/>
              <a:ext cx="47625" cy="76200"/>
            </a:xfrm>
            <a:custGeom>
              <a:avLst/>
              <a:gdLst>
                <a:gd name="T0" fmla="*/ 0 w 30"/>
                <a:gd name="T1" fmla="*/ 0 h 48"/>
                <a:gd name="T2" fmla="*/ 1 w 30"/>
                <a:gd name="T3" fmla="*/ 0 h 48"/>
                <a:gd name="T4" fmla="*/ 30 w 30"/>
                <a:gd name="T5" fmla="*/ 47 h 48"/>
                <a:gd name="T6" fmla="*/ 30 w 30"/>
                <a:gd name="T7" fmla="*/ 48 h 48"/>
                <a:gd name="T8" fmla="*/ 29 w 30"/>
                <a:gd name="T9" fmla="*/ 48 h 48"/>
                <a:gd name="T10" fmla="*/ 0 w 30"/>
                <a:gd name="T11" fmla="*/ 1 h 48"/>
                <a:gd name="T12" fmla="*/ 0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0" y="0"/>
                  </a:moveTo>
                  <a:lnTo>
                    <a:pt x="1" y="0"/>
                  </a:lnTo>
                  <a:lnTo>
                    <a:pt x="30" y="47"/>
                  </a:lnTo>
                  <a:lnTo>
                    <a:pt x="30" y="48"/>
                  </a:lnTo>
                  <a:lnTo>
                    <a:pt x="29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1" name="Line 704"/>
            <p:cNvSpPr>
              <a:spLocks noChangeShapeType="1"/>
            </p:cNvSpPr>
            <p:nvPr/>
          </p:nvSpPr>
          <p:spPr bwMode="auto">
            <a:xfrm>
              <a:off x="3722688" y="2624138"/>
              <a:ext cx="93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2" name="Freeform 705"/>
            <p:cNvSpPr>
              <a:spLocks/>
            </p:cNvSpPr>
            <p:nvPr/>
          </p:nvSpPr>
          <p:spPr bwMode="auto">
            <a:xfrm>
              <a:off x="4284663" y="2212975"/>
              <a:ext cx="90488" cy="74613"/>
            </a:xfrm>
            <a:custGeom>
              <a:avLst/>
              <a:gdLst>
                <a:gd name="T0" fmla="*/ 29 w 57"/>
                <a:gd name="T1" fmla="*/ 0 h 47"/>
                <a:gd name="T2" fmla="*/ 57 w 57"/>
                <a:gd name="T3" fmla="*/ 47 h 47"/>
                <a:gd name="T4" fmla="*/ 0 w 57"/>
                <a:gd name="T5" fmla="*/ 47 h 47"/>
                <a:gd name="T6" fmla="*/ 29 w 5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7">
                  <a:moveTo>
                    <a:pt x="29" y="0"/>
                  </a:moveTo>
                  <a:lnTo>
                    <a:pt x="57" y="47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3" name="Freeform 706"/>
            <p:cNvSpPr>
              <a:spLocks/>
            </p:cNvSpPr>
            <p:nvPr/>
          </p:nvSpPr>
          <p:spPr bwMode="auto">
            <a:xfrm>
              <a:off x="4284663" y="2212975"/>
              <a:ext cx="47625" cy="76200"/>
            </a:xfrm>
            <a:custGeom>
              <a:avLst/>
              <a:gdLst>
                <a:gd name="T0" fmla="*/ 29 w 30"/>
                <a:gd name="T1" fmla="*/ 0 h 48"/>
                <a:gd name="T2" fmla="*/ 30 w 30"/>
                <a:gd name="T3" fmla="*/ 0 h 48"/>
                <a:gd name="T4" fmla="*/ 30 w 30"/>
                <a:gd name="T5" fmla="*/ 2 h 48"/>
                <a:gd name="T6" fmla="*/ 1 w 30"/>
                <a:gd name="T7" fmla="*/ 48 h 48"/>
                <a:gd name="T8" fmla="*/ 0 w 30"/>
                <a:gd name="T9" fmla="*/ 48 h 48"/>
                <a:gd name="T10" fmla="*/ 0 w 30"/>
                <a:gd name="T11" fmla="*/ 47 h 48"/>
                <a:gd name="T12" fmla="*/ 29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29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4" name="Freeform 707"/>
            <p:cNvSpPr>
              <a:spLocks/>
            </p:cNvSpPr>
            <p:nvPr/>
          </p:nvSpPr>
          <p:spPr bwMode="auto">
            <a:xfrm>
              <a:off x="4330701" y="2212975"/>
              <a:ext cx="47625" cy="76200"/>
            </a:xfrm>
            <a:custGeom>
              <a:avLst/>
              <a:gdLst>
                <a:gd name="T0" fmla="*/ 0 w 30"/>
                <a:gd name="T1" fmla="*/ 0 h 48"/>
                <a:gd name="T2" fmla="*/ 1 w 30"/>
                <a:gd name="T3" fmla="*/ 0 h 48"/>
                <a:gd name="T4" fmla="*/ 30 w 30"/>
                <a:gd name="T5" fmla="*/ 47 h 48"/>
                <a:gd name="T6" fmla="*/ 30 w 30"/>
                <a:gd name="T7" fmla="*/ 48 h 48"/>
                <a:gd name="T8" fmla="*/ 28 w 30"/>
                <a:gd name="T9" fmla="*/ 48 h 48"/>
                <a:gd name="T10" fmla="*/ 0 w 30"/>
                <a:gd name="T11" fmla="*/ 2 h 48"/>
                <a:gd name="T12" fmla="*/ 0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0" y="0"/>
                  </a:moveTo>
                  <a:lnTo>
                    <a:pt x="1" y="0"/>
                  </a:lnTo>
                  <a:lnTo>
                    <a:pt x="30" y="47"/>
                  </a:lnTo>
                  <a:lnTo>
                    <a:pt x="30" y="48"/>
                  </a:lnTo>
                  <a:lnTo>
                    <a:pt x="28" y="4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5" name="Line 708"/>
            <p:cNvSpPr>
              <a:spLocks noChangeShapeType="1"/>
            </p:cNvSpPr>
            <p:nvPr/>
          </p:nvSpPr>
          <p:spPr bwMode="auto">
            <a:xfrm>
              <a:off x="4284663" y="2287588"/>
              <a:ext cx="93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6" name="Line 709"/>
            <p:cNvSpPr>
              <a:spLocks noChangeShapeType="1"/>
            </p:cNvSpPr>
            <p:nvPr/>
          </p:nvSpPr>
          <p:spPr bwMode="auto">
            <a:xfrm>
              <a:off x="3617913" y="2428875"/>
              <a:ext cx="952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7" name="Line 710"/>
            <p:cNvSpPr>
              <a:spLocks noChangeShapeType="1"/>
            </p:cNvSpPr>
            <p:nvPr/>
          </p:nvSpPr>
          <p:spPr bwMode="auto">
            <a:xfrm>
              <a:off x="3894138" y="1903413"/>
              <a:ext cx="952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8" name="Line 711"/>
            <p:cNvSpPr>
              <a:spLocks noChangeShapeType="1"/>
            </p:cNvSpPr>
            <p:nvPr/>
          </p:nvSpPr>
          <p:spPr bwMode="auto">
            <a:xfrm>
              <a:off x="4303713" y="2092325"/>
              <a:ext cx="952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9" name="Freeform 712"/>
            <p:cNvSpPr>
              <a:spLocks/>
            </p:cNvSpPr>
            <p:nvPr/>
          </p:nvSpPr>
          <p:spPr bwMode="auto">
            <a:xfrm>
              <a:off x="4594226" y="2155825"/>
              <a:ext cx="77788" cy="76200"/>
            </a:xfrm>
            <a:custGeom>
              <a:avLst/>
              <a:gdLst>
                <a:gd name="T0" fmla="*/ 25 w 49"/>
                <a:gd name="T1" fmla="*/ 0 h 48"/>
                <a:gd name="T2" fmla="*/ 30 w 49"/>
                <a:gd name="T3" fmla="*/ 1 h 48"/>
                <a:gd name="T4" fmla="*/ 32 w 49"/>
                <a:gd name="T5" fmla="*/ 1 h 48"/>
                <a:gd name="T6" fmla="*/ 35 w 49"/>
                <a:gd name="T7" fmla="*/ 2 h 48"/>
                <a:gd name="T8" fmla="*/ 39 w 49"/>
                <a:gd name="T9" fmla="*/ 4 h 48"/>
                <a:gd name="T10" fmla="*/ 42 w 49"/>
                <a:gd name="T11" fmla="*/ 6 h 48"/>
                <a:gd name="T12" fmla="*/ 42 w 49"/>
                <a:gd name="T13" fmla="*/ 7 h 48"/>
                <a:gd name="T14" fmla="*/ 45 w 49"/>
                <a:gd name="T15" fmla="*/ 11 h 48"/>
                <a:gd name="T16" fmla="*/ 46 w 49"/>
                <a:gd name="T17" fmla="*/ 13 h 48"/>
                <a:gd name="T18" fmla="*/ 47 w 49"/>
                <a:gd name="T19" fmla="*/ 16 h 48"/>
                <a:gd name="T20" fmla="*/ 48 w 49"/>
                <a:gd name="T21" fmla="*/ 21 h 48"/>
                <a:gd name="T22" fmla="*/ 49 w 49"/>
                <a:gd name="T23" fmla="*/ 25 h 48"/>
                <a:gd name="T24" fmla="*/ 48 w 49"/>
                <a:gd name="T25" fmla="*/ 30 h 48"/>
                <a:gd name="T26" fmla="*/ 47 w 49"/>
                <a:gd name="T27" fmla="*/ 32 h 48"/>
                <a:gd name="T28" fmla="*/ 46 w 49"/>
                <a:gd name="T29" fmla="*/ 34 h 48"/>
                <a:gd name="T30" fmla="*/ 44 w 49"/>
                <a:gd name="T31" fmla="*/ 38 h 48"/>
                <a:gd name="T32" fmla="*/ 42 w 49"/>
                <a:gd name="T33" fmla="*/ 41 h 48"/>
                <a:gd name="T34" fmla="*/ 41 w 49"/>
                <a:gd name="T35" fmla="*/ 42 h 48"/>
                <a:gd name="T36" fmla="*/ 37 w 49"/>
                <a:gd name="T37" fmla="*/ 45 h 48"/>
                <a:gd name="T38" fmla="*/ 36 w 49"/>
                <a:gd name="T39" fmla="*/ 46 h 48"/>
                <a:gd name="T40" fmla="*/ 32 w 49"/>
                <a:gd name="T41" fmla="*/ 47 h 48"/>
                <a:gd name="T42" fmla="*/ 27 w 49"/>
                <a:gd name="T43" fmla="*/ 48 h 48"/>
                <a:gd name="T44" fmla="*/ 24 w 49"/>
                <a:gd name="T45" fmla="*/ 48 h 48"/>
                <a:gd name="T46" fmla="*/ 19 w 49"/>
                <a:gd name="T47" fmla="*/ 47 h 48"/>
                <a:gd name="T48" fmla="*/ 17 w 49"/>
                <a:gd name="T49" fmla="*/ 47 h 48"/>
                <a:gd name="T50" fmla="*/ 14 w 49"/>
                <a:gd name="T51" fmla="*/ 46 h 48"/>
                <a:gd name="T52" fmla="*/ 11 w 49"/>
                <a:gd name="T53" fmla="*/ 43 h 48"/>
                <a:gd name="T54" fmla="*/ 8 w 49"/>
                <a:gd name="T55" fmla="*/ 41 h 48"/>
                <a:gd name="T56" fmla="*/ 7 w 49"/>
                <a:gd name="T57" fmla="*/ 40 h 48"/>
                <a:gd name="T58" fmla="*/ 5 w 49"/>
                <a:gd name="T59" fmla="*/ 36 h 48"/>
                <a:gd name="T60" fmla="*/ 4 w 49"/>
                <a:gd name="T61" fmla="*/ 35 h 48"/>
                <a:gd name="T62" fmla="*/ 2 w 49"/>
                <a:gd name="T63" fmla="*/ 32 h 48"/>
                <a:gd name="T64" fmla="*/ 0 w 49"/>
                <a:gd name="T65" fmla="*/ 27 h 48"/>
                <a:gd name="T66" fmla="*/ 0 w 49"/>
                <a:gd name="T67" fmla="*/ 23 h 48"/>
                <a:gd name="T68" fmla="*/ 2 w 49"/>
                <a:gd name="T69" fmla="*/ 18 h 48"/>
                <a:gd name="T70" fmla="*/ 2 w 49"/>
                <a:gd name="T71" fmla="*/ 16 h 48"/>
                <a:gd name="T72" fmla="*/ 3 w 49"/>
                <a:gd name="T73" fmla="*/ 14 h 48"/>
                <a:gd name="T74" fmla="*/ 6 w 49"/>
                <a:gd name="T75" fmla="*/ 9 h 48"/>
                <a:gd name="T76" fmla="*/ 8 w 49"/>
                <a:gd name="T77" fmla="*/ 6 h 48"/>
                <a:gd name="T78" fmla="*/ 9 w 49"/>
                <a:gd name="T79" fmla="*/ 5 h 48"/>
                <a:gd name="T80" fmla="*/ 13 w 49"/>
                <a:gd name="T81" fmla="*/ 3 h 48"/>
                <a:gd name="T82" fmla="*/ 14 w 49"/>
                <a:gd name="T83" fmla="*/ 2 h 48"/>
                <a:gd name="T84" fmla="*/ 17 w 49"/>
                <a:gd name="T85" fmla="*/ 1 h 48"/>
                <a:gd name="T86" fmla="*/ 22 w 49"/>
                <a:gd name="T8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9" h="48">
                  <a:moveTo>
                    <a:pt x="23" y="0"/>
                  </a:moveTo>
                  <a:lnTo>
                    <a:pt x="25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39" y="4"/>
                  </a:lnTo>
                  <a:lnTo>
                    <a:pt x="41" y="5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7"/>
                  </a:lnTo>
                  <a:lnTo>
                    <a:pt x="44" y="9"/>
                  </a:lnTo>
                  <a:lnTo>
                    <a:pt x="45" y="11"/>
                  </a:lnTo>
                  <a:lnTo>
                    <a:pt x="45" y="12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7" y="16"/>
                  </a:lnTo>
                  <a:lnTo>
                    <a:pt x="48" y="19"/>
                  </a:lnTo>
                  <a:lnTo>
                    <a:pt x="48" y="21"/>
                  </a:lnTo>
                  <a:lnTo>
                    <a:pt x="49" y="22"/>
                  </a:lnTo>
                  <a:lnTo>
                    <a:pt x="49" y="25"/>
                  </a:lnTo>
                  <a:lnTo>
                    <a:pt x="48" y="27"/>
                  </a:lnTo>
                  <a:lnTo>
                    <a:pt x="48" y="30"/>
                  </a:lnTo>
                  <a:lnTo>
                    <a:pt x="47" y="31"/>
                  </a:lnTo>
                  <a:lnTo>
                    <a:pt x="47" y="32"/>
                  </a:lnTo>
                  <a:lnTo>
                    <a:pt x="47" y="33"/>
                  </a:lnTo>
                  <a:lnTo>
                    <a:pt x="46" y="34"/>
                  </a:lnTo>
                  <a:lnTo>
                    <a:pt x="45" y="36"/>
                  </a:lnTo>
                  <a:lnTo>
                    <a:pt x="44" y="38"/>
                  </a:lnTo>
                  <a:lnTo>
                    <a:pt x="42" y="40"/>
                  </a:lnTo>
                  <a:lnTo>
                    <a:pt x="42" y="41"/>
                  </a:lnTo>
                  <a:lnTo>
                    <a:pt x="42" y="41"/>
                  </a:lnTo>
                  <a:lnTo>
                    <a:pt x="41" y="42"/>
                  </a:lnTo>
                  <a:lnTo>
                    <a:pt x="39" y="43"/>
                  </a:lnTo>
                  <a:lnTo>
                    <a:pt x="37" y="45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5" y="46"/>
                  </a:lnTo>
                  <a:lnTo>
                    <a:pt x="32" y="47"/>
                  </a:lnTo>
                  <a:lnTo>
                    <a:pt x="29" y="48"/>
                  </a:lnTo>
                  <a:lnTo>
                    <a:pt x="27" y="48"/>
                  </a:lnTo>
                  <a:lnTo>
                    <a:pt x="26" y="48"/>
                  </a:lnTo>
                  <a:lnTo>
                    <a:pt x="24" y="48"/>
                  </a:lnTo>
                  <a:lnTo>
                    <a:pt x="22" y="48"/>
                  </a:lnTo>
                  <a:lnTo>
                    <a:pt x="19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6" y="47"/>
                  </a:lnTo>
                  <a:lnTo>
                    <a:pt x="14" y="46"/>
                  </a:lnTo>
                  <a:lnTo>
                    <a:pt x="13" y="45"/>
                  </a:lnTo>
                  <a:lnTo>
                    <a:pt x="11" y="43"/>
                  </a:lnTo>
                  <a:lnTo>
                    <a:pt x="9" y="42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7" y="40"/>
                  </a:lnTo>
                  <a:lnTo>
                    <a:pt x="6" y="38"/>
                  </a:lnTo>
                  <a:lnTo>
                    <a:pt x="5" y="36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3" y="34"/>
                  </a:lnTo>
                  <a:lnTo>
                    <a:pt x="2" y="32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6" y="9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6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3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5" y="2"/>
                  </a:lnTo>
                  <a:lnTo>
                    <a:pt x="17" y="1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0" name="Line 713"/>
            <p:cNvSpPr>
              <a:spLocks noChangeShapeType="1"/>
            </p:cNvSpPr>
            <p:nvPr/>
          </p:nvSpPr>
          <p:spPr bwMode="auto">
            <a:xfrm>
              <a:off x="4670426" y="21923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1" name="Line 714"/>
            <p:cNvSpPr>
              <a:spLocks noChangeShapeType="1"/>
            </p:cNvSpPr>
            <p:nvPr/>
          </p:nvSpPr>
          <p:spPr bwMode="auto">
            <a:xfrm>
              <a:off x="4670426" y="21955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2" name="Line 715"/>
            <p:cNvSpPr>
              <a:spLocks noChangeShapeType="1"/>
            </p:cNvSpPr>
            <p:nvPr/>
          </p:nvSpPr>
          <p:spPr bwMode="auto">
            <a:xfrm flipH="1">
              <a:off x="4668838" y="21986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3" name="Line 716"/>
            <p:cNvSpPr>
              <a:spLocks noChangeShapeType="1"/>
            </p:cNvSpPr>
            <p:nvPr/>
          </p:nvSpPr>
          <p:spPr bwMode="auto">
            <a:xfrm>
              <a:off x="4668838" y="22034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4" name="Line 717"/>
            <p:cNvSpPr>
              <a:spLocks noChangeShapeType="1"/>
            </p:cNvSpPr>
            <p:nvPr/>
          </p:nvSpPr>
          <p:spPr bwMode="auto">
            <a:xfrm>
              <a:off x="4668838" y="22050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5" name="Line 718"/>
            <p:cNvSpPr>
              <a:spLocks noChangeShapeType="1"/>
            </p:cNvSpPr>
            <p:nvPr/>
          </p:nvSpPr>
          <p:spPr bwMode="auto">
            <a:xfrm flipH="1">
              <a:off x="4667251" y="22066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6" name="Line 719"/>
            <p:cNvSpPr>
              <a:spLocks noChangeShapeType="1"/>
            </p:cNvSpPr>
            <p:nvPr/>
          </p:nvSpPr>
          <p:spPr bwMode="auto">
            <a:xfrm>
              <a:off x="4667251" y="22082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7" name="Line 720"/>
            <p:cNvSpPr>
              <a:spLocks noChangeShapeType="1"/>
            </p:cNvSpPr>
            <p:nvPr/>
          </p:nvSpPr>
          <p:spPr bwMode="auto">
            <a:xfrm flipH="1">
              <a:off x="4665663" y="220980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8" name="Line 721"/>
            <p:cNvSpPr>
              <a:spLocks noChangeShapeType="1"/>
            </p:cNvSpPr>
            <p:nvPr/>
          </p:nvSpPr>
          <p:spPr bwMode="auto">
            <a:xfrm flipH="1">
              <a:off x="4662488" y="2212975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9" name="Line 722"/>
            <p:cNvSpPr>
              <a:spLocks noChangeShapeType="1"/>
            </p:cNvSpPr>
            <p:nvPr/>
          </p:nvSpPr>
          <p:spPr bwMode="auto">
            <a:xfrm flipH="1">
              <a:off x="4660901" y="221615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0" name="Line 723"/>
            <p:cNvSpPr>
              <a:spLocks noChangeShapeType="1"/>
            </p:cNvSpPr>
            <p:nvPr/>
          </p:nvSpPr>
          <p:spPr bwMode="auto">
            <a:xfrm flipH="1">
              <a:off x="4659313" y="22193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1" name="Line 724"/>
            <p:cNvSpPr>
              <a:spLocks noChangeShapeType="1"/>
            </p:cNvSpPr>
            <p:nvPr/>
          </p:nvSpPr>
          <p:spPr bwMode="auto">
            <a:xfrm>
              <a:off x="4659313" y="22209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2" name="Line 725"/>
            <p:cNvSpPr>
              <a:spLocks noChangeShapeType="1"/>
            </p:cNvSpPr>
            <p:nvPr/>
          </p:nvSpPr>
          <p:spPr bwMode="auto">
            <a:xfrm flipH="1">
              <a:off x="4657726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3" name="Line 726"/>
            <p:cNvSpPr>
              <a:spLocks noChangeShapeType="1"/>
            </p:cNvSpPr>
            <p:nvPr/>
          </p:nvSpPr>
          <p:spPr bwMode="auto">
            <a:xfrm flipH="1">
              <a:off x="4654551" y="22225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4" name="Line 727"/>
            <p:cNvSpPr>
              <a:spLocks noChangeShapeType="1"/>
            </p:cNvSpPr>
            <p:nvPr/>
          </p:nvSpPr>
          <p:spPr bwMode="auto">
            <a:xfrm flipH="1">
              <a:off x="4651376" y="22240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5" name="Line 728"/>
            <p:cNvSpPr>
              <a:spLocks noChangeShapeType="1"/>
            </p:cNvSpPr>
            <p:nvPr/>
          </p:nvSpPr>
          <p:spPr bwMode="auto">
            <a:xfrm flipH="1">
              <a:off x="4649788" y="22256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6" name="Line 729"/>
            <p:cNvSpPr>
              <a:spLocks noChangeShapeType="1"/>
            </p:cNvSpPr>
            <p:nvPr/>
          </p:nvSpPr>
          <p:spPr bwMode="auto">
            <a:xfrm flipH="1">
              <a:off x="4648201" y="22272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7" name="Line 730"/>
            <p:cNvSpPr>
              <a:spLocks noChangeShapeType="1"/>
            </p:cNvSpPr>
            <p:nvPr/>
          </p:nvSpPr>
          <p:spPr bwMode="auto">
            <a:xfrm flipH="1">
              <a:off x="4645026" y="22272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8" name="Line 731"/>
            <p:cNvSpPr>
              <a:spLocks noChangeShapeType="1"/>
            </p:cNvSpPr>
            <p:nvPr/>
          </p:nvSpPr>
          <p:spPr bwMode="auto">
            <a:xfrm flipH="1">
              <a:off x="4641851" y="222885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9" name="Line 732"/>
            <p:cNvSpPr>
              <a:spLocks noChangeShapeType="1"/>
            </p:cNvSpPr>
            <p:nvPr/>
          </p:nvSpPr>
          <p:spPr bwMode="auto">
            <a:xfrm flipH="1">
              <a:off x="4638676" y="223043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0" name="Line 733"/>
            <p:cNvSpPr>
              <a:spLocks noChangeShapeType="1"/>
            </p:cNvSpPr>
            <p:nvPr/>
          </p:nvSpPr>
          <p:spPr bwMode="auto">
            <a:xfrm flipH="1">
              <a:off x="4635501" y="22304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1" name="Line 734"/>
            <p:cNvSpPr>
              <a:spLocks noChangeShapeType="1"/>
            </p:cNvSpPr>
            <p:nvPr/>
          </p:nvSpPr>
          <p:spPr bwMode="auto">
            <a:xfrm flipH="1">
              <a:off x="4632326" y="223202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2" name="Line 735"/>
            <p:cNvSpPr>
              <a:spLocks noChangeShapeType="1"/>
            </p:cNvSpPr>
            <p:nvPr/>
          </p:nvSpPr>
          <p:spPr bwMode="auto">
            <a:xfrm flipH="1" flipV="1">
              <a:off x="4630738" y="22304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3" name="Line 736"/>
            <p:cNvSpPr>
              <a:spLocks noChangeShapeType="1"/>
            </p:cNvSpPr>
            <p:nvPr/>
          </p:nvSpPr>
          <p:spPr bwMode="auto">
            <a:xfrm flipH="1">
              <a:off x="4625976" y="2230438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4" name="Line 737"/>
            <p:cNvSpPr>
              <a:spLocks noChangeShapeType="1"/>
            </p:cNvSpPr>
            <p:nvPr/>
          </p:nvSpPr>
          <p:spPr bwMode="auto">
            <a:xfrm flipH="1" flipV="1">
              <a:off x="4622801" y="222885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5" name="Line 738"/>
            <p:cNvSpPr>
              <a:spLocks noChangeShapeType="1"/>
            </p:cNvSpPr>
            <p:nvPr/>
          </p:nvSpPr>
          <p:spPr bwMode="auto">
            <a:xfrm flipH="1">
              <a:off x="4621213" y="22288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6" name="Line 739"/>
            <p:cNvSpPr>
              <a:spLocks noChangeShapeType="1"/>
            </p:cNvSpPr>
            <p:nvPr/>
          </p:nvSpPr>
          <p:spPr bwMode="auto">
            <a:xfrm flipH="1">
              <a:off x="4619626" y="22288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7" name="Line 740"/>
            <p:cNvSpPr>
              <a:spLocks noChangeShapeType="1"/>
            </p:cNvSpPr>
            <p:nvPr/>
          </p:nvSpPr>
          <p:spPr bwMode="auto">
            <a:xfrm flipH="1" flipV="1">
              <a:off x="4618038" y="22272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8" name="Line 741"/>
            <p:cNvSpPr>
              <a:spLocks noChangeShapeType="1"/>
            </p:cNvSpPr>
            <p:nvPr/>
          </p:nvSpPr>
          <p:spPr bwMode="auto">
            <a:xfrm flipH="1" flipV="1">
              <a:off x="4614863" y="22256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9" name="Line 742"/>
            <p:cNvSpPr>
              <a:spLocks noChangeShapeType="1"/>
            </p:cNvSpPr>
            <p:nvPr/>
          </p:nvSpPr>
          <p:spPr bwMode="auto">
            <a:xfrm flipH="1" flipV="1">
              <a:off x="4611688" y="22240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0" name="Line 743"/>
            <p:cNvSpPr>
              <a:spLocks noChangeShapeType="1"/>
            </p:cNvSpPr>
            <p:nvPr/>
          </p:nvSpPr>
          <p:spPr bwMode="auto">
            <a:xfrm flipH="1" flipV="1">
              <a:off x="4608513" y="22225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1" name="Line 744"/>
            <p:cNvSpPr>
              <a:spLocks noChangeShapeType="1"/>
            </p:cNvSpPr>
            <p:nvPr/>
          </p:nvSpPr>
          <p:spPr bwMode="auto">
            <a:xfrm flipH="1" flipV="1">
              <a:off x="4606926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2" name="Line 745"/>
            <p:cNvSpPr>
              <a:spLocks noChangeShapeType="1"/>
            </p:cNvSpPr>
            <p:nvPr/>
          </p:nvSpPr>
          <p:spPr bwMode="auto">
            <a:xfrm>
              <a:off x="4606926" y="22209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3" name="Line 746"/>
            <p:cNvSpPr>
              <a:spLocks noChangeShapeType="1"/>
            </p:cNvSpPr>
            <p:nvPr/>
          </p:nvSpPr>
          <p:spPr bwMode="auto">
            <a:xfrm flipV="1">
              <a:off x="4606926" y="22193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4" name="Line 747"/>
            <p:cNvSpPr>
              <a:spLocks noChangeShapeType="1"/>
            </p:cNvSpPr>
            <p:nvPr/>
          </p:nvSpPr>
          <p:spPr bwMode="auto">
            <a:xfrm flipH="1" flipV="1">
              <a:off x="4603751" y="22161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5" name="Line 748"/>
            <p:cNvSpPr>
              <a:spLocks noChangeShapeType="1"/>
            </p:cNvSpPr>
            <p:nvPr/>
          </p:nvSpPr>
          <p:spPr bwMode="auto">
            <a:xfrm flipH="1" flipV="1">
              <a:off x="4602163" y="22129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6" name="Line 749"/>
            <p:cNvSpPr>
              <a:spLocks noChangeShapeType="1"/>
            </p:cNvSpPr>
            <p:nvPr/>
          </p:nvSpPr>
          <p:spPr bwMode="auto">
            <a:xfrm flipV="1">
              <a:off x="4602163" y="22113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7" name="Line 750"/>
            <p:cNvSpPr>
              <a:spLocks noChangeShapeType="1"/>
            </p:cNvSpPr>
            <p:nvPr/>
          </p:nvSpPr>
          <p:spPr bwMode="auto">
            <a:xfrm flipH="1">
              <a:off x="4600576" y="22113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8" name="Line 751"/>
            <p:cNvSpPr>
              <a:spLocks noChangeShapeType="1"/>
            </p:cNvSpPr>
            <p:nvPr/>
          </p:nvSpPr>
          <p:spPr bwMode="auto">
            <a:xfrm flipV="1">
              <a:off x="4600576" y="22098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9" name="Line 752"/>
            <p:cNvSpPr>
              <a:spLocks noChangeShapeType="1"/>
            </p:cNvSpPr>
            <p:nvPr/>
          </p:nvSpPr>
          <p:spPr bwMode="auto">
            <a:xfrm flipH="1" flipV="1">
              <a:off x="4598988" y="220662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0" name="Line 753"/>
            <p:cNvSpPr>
              <a:spLocks noChangeShapeType="1"/>
            </p:cNvSpPr>
            <p:nvPr/>
          </p:nvSpPr>
          <p:spPr bwMode="auto">
            <a:xfrm flipH="1" flipV="1">
              <a:off x="4597401" y="220186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1" name="Line 754"/>
            <p:cNvSpPr>
              <a:spLocks noChangeShapeType="1"/>
            </p:cNvSpPr>
            <p:nvPr/>
          </p:nvSpPr>
          <p:spPr bwMode="auto">
            <a:xfrm flipV="1">
              <a:off x="4597401" y="21986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2" name="Line 755"/>
            <p:cNvSpPr>
              <a:spLocks noChangeShapeType="1"/>
            </p:cNvSpPr>
            <p:nvPr/>
          </p:nvSpPr>
          <p:spPr bwMode="auto">
            <a:xfrm flipH="1" flipV="1">
              <a:off x="4594226" y="21971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3" name="Line 756"/>
            <p:cNvSpPr>
              <a:spLocks noChangeShapeType="1"/>
            </p:cNvSpPr>
            <p:nvPr/>
          </p:nvSpPr>
          <p:spPr bwMode="auto">
            <a:xfrm flipV="1">
              <a:off x="4594226" y="2192338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4" name="Line 757"/>
            <p:cNvSpPr>
              <a:spLocks noChangeShapeType="1"/>
            </p:cNvSpPr>
            <p:nvPr/>
          </p:nvSpPr>
          <p:spPr bwMode="auto">
            <a:xfrm flipV="1">
              <a:off x="4594226" y="218916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5" name="Line 758"/>
            <p:cNvSpPr>
              <a:spLocks noChangeShapeType="1"/>
            </p:cNvSpPr>
            <p:nvPr/>
          </p:nvSpPr>
          <p:spPr bwMode="auto">
            <a:xfrm flipV="1">
              <a:off x="4597401" y="218440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6" name="Line 759"/>
            <p:cNvSpPr>
              <a:spLocks noChangeShapeType="1"/>
            </p:cNvSpPr>
            <p:nvPr/>
          </p:nvSpPr>
          <p:spPr bwMode="auto">
            <a:xfrm flipV="1">
              <a:off x="4597401" y="21828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7" name="Line 760"/>
            <p:cNvSpPr>
              <a:spLocks noChangeShapeType="1"/>
            </p:cNvSpPr>
            <p:nvPr/>
          </p:nvSpPr>
          <p:spPr bwMode="auto">
            <a:xfrm flipV="1">
              <a:off x="4598988" y="21812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8" name="Line 761"/>
            <p:cNvSpPr>
              <a:spLocks noChangeShapeType="1"/>
            </p:cNvSpPr>
            <p:nvPr/>
          </p:nvSpPr>
          <p:spPr bwMode="auto">
            <a:xfrm flipV="1">
              <a:off x="4598988" y="21796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9" name="Line 762"/>
            <p:cNvSpPr>
              <a:spLocks noChangeShapeType="1"/>
            </p:cNvSpPr>
            <p:nvPr/>
          </p:nvSpPr>
          <p:spPr bwMode="auto">
            <a:xfrm flipV="1">
              <a:off x="4598988" y="21780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0" name="Line 763"/>
            <p:cNvSpPr>
              <a:spLocks noChangeShapeType="1"/>
            </p:cNvSpPr>
            <p:nvPr/>
          </p:nvSpPr>
          <p:spPr bwMode="auto">
            <a:xfrm flipV="1">
              <a:off x="4600576" y="21732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1" name="Line 764"/>
            <p:cNvSpPr>
              <a:spLocks noChangeShapeType="1"/>
            </p:cNvSpPr>
            <p:nvPr/>
          </p:nvSpPr>
          <p:spPr bwMode="auto">
            <a:xfrm flipV="1">
              <a:off x="4602163" y="21701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2" name="Line 765"/>
            <p:cNvSpPr>
              <a:spLocks noChangeShapeType="1"/>
            </p:cNvSpPr>
            <p:nvPr/>
          </p:nvSpPr>
          <p:spPr bwMode="auto">
            <a:xfrm flipV="1">
              <a:off x="4603751" y="21685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3" name="Line 766"/>
            <p:cNvSpPr>
              <a:spLocks noChangeShapeType="1"/>
            </p:cNvSpPr>
            <p:nvPr/>
          </p:nvSpPr>
          <p:spPr bwMode="auto">
            <a:xfrm flipV="1">
              <a:off x="4606926" y="21669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4" name="Line 767"/>
            <p:cNvSpPr>
              <a:spLocks noChangeShapeType="1"/>
            </p:cNvSpPr>
            <p:nvPr/>
          </p:nvSpPr>
          <p:spPr bwMode="auto">
            <a:xfrm>
              <a:off x="4606926" y="21669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5" name="Line 768"/>
            <p:cNvSpPr>
              <a:spLocks noChangeShapeType="1"/>
            </p:cNvSpPr>
            <p:nvPr/>
          </p:nvSpPr>
          <p:spPr bwMode="auto">
            <a:xfrm flipV="1">
              <a:off x="4606926" y="21653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6" name="Line 769"/>
            <p:cNvSpPr>
              <a:spLocks noChangeShapeType="1"/>
            </p:cNvSpPr>
            <p:nvPr/>
          </p:nvSpPr>
          <p:spPr bwMode="auto">
            <a:xfrm flipV="1">
              <a:off x="4608513" y="21637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7" name="Line 770"/>
            <p:cNvSpPr>
              <a:spLocks noChangeShapeType="1"/>
            </p:cNvSpPr>
            <p:nvPr/>
          </p:nvSpPr>
          <p:spPr bwMode="auto">
            <a:xfrm flipV="1">
              <a:off x="4611688" y="21621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8" name="Line 771"/>
            <p:cNvSpPr>
              <a:spLocks noChangeShapeType="1"/>
            </p:cNvSpPr>
            <p:nvPr/>
          </p:nvSpPr>
          <p:spPr bwMode="auto">
            <a:xfrm flipV="1">
              <a:off x="4614863" y="21605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9" name="Line 772"/>
            <p:cNvSpPr>
              <a:spLocks noChangeShapeType="1"/>
            </p:cNvSpPr>
            <p:nvPr/>
          </p:nvSpPr>
          <p:spPr bwMode="auto">
            <a:xfrm>
              <a:off x="4616451" y="21605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0" name="Line 773"/>
            <p:cNvSpPr>
              <a:spLocks noChangeShapeType="1"/>
            </p:cNvSpPr>
            <p:nvPr/>
          </p:nvSpPr>
          <p:spPr bwMode="auto">
            <a:xfrm flipV="1">
              <a:off x="4616451" y="215900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1" name="Line 774"/>
            <p:cNvSpPr>
              <a:spLocks noChangeShapeType="1"/>
            </p:cNvSpPr>
            <p:nvPr/>
          </p:nvSpPr>
          <p:spPr bwMode="auto">
            <a:xfrm flipV="1">
              <a:off x="4618038" y="21574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2" name="Line 775"/>
            <p:cNvSpPr>
              <a:spLocks noChangeShapeType="1"/>
            </p:cNvSpPr>
            <p:nvPr/>
          </p:nvSpPr>
          <p:spPr bwMode="auto">
            <a:xfrm>
              <a:off x="4621213" y="215741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3" name="Line 776"/>
            <p:cNvSpPr>
              <a:spLocks noChangeShapeType="1"/>
            </p:cNvSpPr>
            <p:nvPr/>
          </p:nvSpPr>
          <p:spPr bwMode="auto">
            <a:xfrm>
              <a:off x="4625976" y="215741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4" name="Line 777"/>
            <p:cNvSpPr>
              <a:spLocks noChangeShapeType="1"/>
            </p:cNvSpPr>
            <p:nvPr/>
          </p:nvSpPr>
          <p:spPr bwMode="auto">
            <a:xfrm flipV="1">
              <a:off x="4629151" y="21558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5" name="Line 778"/>
            <p:cNvSpPr>
              <a:spLocks noChangeShapeType="1"/>
            </p:cNvSpPr>
            <p:nvPr/>
          </p:nvSpPr>
          <p:spPr bwMode="auto">
            <a:xfrm>
              <a:off x="4630738" y="215582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6" name="Line 779"/>
            <p:cNvSpPr>
              <a:spLocks noChangeShapeType="1"/>
            </p:cNvSpPr>
            <p:nvPr/>
          </p:nvSpPr>
          <p:spPr bwMode="auto">
            <a:xfrm>
              <a:off x="4633913" y="21558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7" name="Line 780"/>
            <p:cNvSpPr>
              <a:spLocks noChangeShapeType="1"/>
            </p:cNvSpPr>
            <p:nvPr/>
          </p:nvSpPr>
          <p:spPr bwMode="auto">
            <a:xfrm>
              <a:off x="4637088" y="215741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8" name="Line 781"/>
            <p:cNvSpPr>
              <a:spLocks noChangeShapeType="1"/>
            </p:cNvSpPr>
            <p:nvPr/>
          </p:nvSpPr>
          <p:spPr bwMode="auto">
            <a:xfrm>
              <a:off x="4641851" y="215741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9" name="Line 782"/>
            <p:cNvSpPr>
              <a:spLocks noChangeShapeType="1"/>
            </p:cNvSpPr>
            <p:nvPr/>
          </p:nvSpPr>
          <p:spPr bwMode="auto">
            <a:xfrm>
              <a:off x="4645026" y="21574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0" name="Line 783"/>
            <p:cNvSpPr>
              <a:spLocks noChangeShapeType="1"/>
            </p:cNvSpPr>
            <p:nvPr/>
          </p:nvSpPr>
          <p:spPr bwMode="auto">
            <a:xfrm>
              <a:off x="4645026" y="21574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1" name="Line 784"/>
            <p:cNvSpPr>
              <a:spLocks noChangeShapeType="1"/>
            </p:cNvSpPr>
            <p:nvPr/>
          </p:nvSpPr>
          <p:spPr bwMode="auto">
            <a:xfrm>
              <a:off x="4646613" y="215900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2" name="Line 785"/>
            <p:cNvSpPr>
              <a:spLocks noChangeShapeType="1"/>
            </p:cNvSpPr>
            <p:nvPr/>
          </p:nvSpPr>
          <p:spPr bwMode="auto">
            <a:xfrm>
              <a:off x="4648201" y="21605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3" name="Line 786"/>
            <p:cNvSpPr>
              <a:spLocks noChangeShapeType="1"/>
            </p:cNvSpPr>
            <p:nvPr/>
          </p:nvSpPr>
          <p:spPr bwMode="auto">
            <a:xfrm>
              <a:off x="4651376" y="21621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4" name="Line 787"/>
            <p:cNvSpPr>
              <a:spLocks noChangeShapeType="1"/>
            </p:cNvSpPr>
            <p:nvPr/>
          </p:nvSpPr>
          <p:spPr bwMode="auto">
            <a:xfrm>
              <a:off x="4654551" y="21637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5" name="Line 788"/>
            <p:cNvSpPr>
              <a:spLocks noChangeShapeType="1"/>
            </p:cNvSpPr>
            <p:nvPr/>
          </p:nvSpPr>
          <p:spPr bwMode="auto">
            <a:xfrm>
              <a:off x="4657726" y="21653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6" name="Line 789"/>
            <p:cNvSpPr>
              <a:spLocks noChangeShapeType="1"/>
            </p:cNvSpPr>
            <p:nvPr/>
          </p:nvSpPr>
          <p:spPr bwMode="auto">
            <a:xfrm>
              <a:off x="4659313" y="21669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7" name="Line 790"/>
            <p:cNvSpPr>
              <a:spLocks noChangeShapeType="1"/>
            </p:cNvSpPr>
            <p:nvPr/>
          </p:nvSpPr>
          <p:spPr bwMode="auto">
            <a:xfrm>
              <a:off x="4659313" y="21669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8" name="Line 791"/>
            <p:cNvSpPr>
              <a:spLocks noChangeShapeType="1"/>
            </p:cNvSpPr>
            <p:nvPr/>
          </p:nvSpPr>
          <p:spPr bwMode="auto">
            <a:xfrm>
              <a:off x="4660901" y="21685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9" name="Line 792"/>
            <p:cNvSpPr>
              <a:spLocks noChangeShapeType="1"/>
            </p:cNvSpPr>
            <p:nvPr/>
          </p:nvSpPr>
          <p:spPr bwMode="auto">
            <a:xfrm>
              <a:off x="4662488" y="217011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0" name="Line 793"/>
            <p:cNvSpPr>
              <a:spLocks noChangeShapeType="1"/>
            </p:cNvSpPr>
            <p:nvPr/>
          </p:nvSpPr>
          <p:spPr bwMode="auto">
            <a:xfrm>
              <a:off x="4665663" y="21732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1" name="Line 794"/>
            <p:cNvSpPr>
              <a:spLocks noChangeShapeType="1"/>
            </p:cNvSpPr>
            <p:nvPr/>
          </p:nvSpPr>
          <p:spPr bwMode="auto">
            <a:xfrm>
              <a:off x="4665663" y="21748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2" name="Line 795"/>
            <p:cNvSpPr>
              <a:spLocks noChangeShapeType="1"/>
            </p:cNvSpPr>
            <p:nvPr/>
          </p:nvSpPr>
          <p:spPr bwMode="auto">
            <a:xfrm>
              <a:off x="4665663" y="21764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3" name="Line 796"/>
            <p:cNvSpPr>
              <a:spLocks noChangeShapeType="1"/>
            </p:cNvSpPr>
            <p:nvPr/>
          </p:nvSpPr>
          <p:spPr bwMode="auto">
            <a:xfrm>
              <a:off x="4667251" y="217805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4" name="Line 797"/>
            <p:cNvSpPr>
              <a:spLocks noChangeShapeType="1"/>
            </p:cNvSpPr>
            <p:nvPr/>
          </p:nvSpPr>
          <p:spPr bwMode="auto">
            <a:xfrm>
              <a:off x="4668838" y="2181225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5" name="Line 798"/>
            <p:cNvSpPr>
              <a:spLocks noChangeShapeType="1"/>
            </p:cNvSpPr>
            <p:nvPr/>
          </p:nvSpPr>
          <p:spPr bwMode="auto">
            <a:xfrm>
              <a:off x="4668838" y="218598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6" name="Line 799"/>
            <p:cNvSpPr>
              <a:spLocks noChangeShapeType="1"/>
            </p:cNvSpPr>
            <p:nvPr/>
          </p:nvSpPr>
          <p:spPr bwMode="auto">
            <a:xfrm>
              <a:off x="4670426" y="21891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7" name="Line 800"/>
            <p:cNvSpPr>
              <a:spLocks noChangeShapeType="1"/>
            </p:cNvSpPr>
            <p:nvPr/>
          </p:nvSpPr>
          <p:spPr bwMode="auto">
            <a:xfrm>
              <a:off x="4670426" y="21907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8" name="Freeform 801"/>
            <p:cNvSpPr>
              <a:spLocks/>
            </p:cNvSpPr>
            <p:nvPr/>
          </p:nvSpPr>
          <p:spPr bwMode="auto">
            <a:xfrm>
              <a:off x="4822826" y="2212975"/>
              <a:ext cx="76200" cy="74613"/>
            </a:xfrm>
            <a:custGeom>
              <a:avLst/>
              <a:gdLst>
                <a:gd name="T0" fmla="*/ 23 w 48"/>
                <a:gd name="T1" fmla="*/ 0 h 47"/>
                <a:gd name="T2" fmla="*/ 26 w 48"/>
                <a:gd name="T3" fmla="*/ 0 h 47"/>
                <a:gd name="T4" fmla="*/ 31 w 48"/>
                <a:gd name="T5" fmla="*/ 0 h 47"/>
                <a:gd name="T6" fmla="*/ 33 w 48"/>
                <a:gd name="T7" fmla="*/ 1 h 47"/>
                <a:gd name="T8" fmla="*/ 38 w 48"/>
                <a:gd name="T9" fmla="*/ 4 h 47"/>
                <a:gd name="T10" fmla="*/ 40 w 48"/>
                <a:gd name="T11" fmla="*/ 6 h 47"/>
                <a:gd name="T12" fmla="*/ 42 w 48"/>
                <a:gd name="T13" fmla="*/ 7 h 47"/>
                <a:gd name="T14" fmla="*/ 45 w 48"/>
                <a:gd name="T15" fmla="*/ 11 h 47"/>
                <a:gd name="T16" fmla="*/ 45 w 48"/>
                <a:gd name="T17" fmla="*/ 12 h 47"/>
                <a:gd name="T18" fmla="*/ 46 w 48"/>
                <a:gd name="T19" fmla="*/ 15 h 47"/>
                <a:gd name="T20" fmla="*/ 47 w 48"/>
                <a:gd name="T21" fmla="*/ 20 h 47"/>
                <a:gd name="T22" fmla="*/ 48 w 48"/>
                <a:gd name="T23" fmla="*/ 23 h 47"/>
                <a:gd name="T24" fmla="*/ 47 w 48"/>
                <a:gd name="T25" fmla="*/ 28 h 47"/>
                <a:gd name="T26" fmla="*/ 46 w 48"/>
                <a:gd name="T27" fmla="*/ 31 h 47"/>
                <a:gd name="T28" fmla="*/ 45 w 48"/>
                <a:gd name="T29" fmla="*/ 33 h 47"/>
                <a:gd name="T30" fmla="*/ 43 w 48"/>
                <a:gd name="T31" fmla="*/ 37 h 47"/>
                <a:gd name="T32" fmla="*/ 41 w 48"/>
                <a:gd name="T33" fmla="*/ 40 h 47"/>
                <a:gd name="T34" fmla="*/ 40 w 48"/>
                <a:gd name="T35" fmla="*/ 41 h 47"/>
                <a:gd name="T36" fmla="*/ 35 w 48"/>
                <a:gd name="T37" fmla="*/ 44 h 47"/>
                <a:gd name="T38" fmla="*/ 33 w 48"/>
                <a:gd name="T39" fmla="*/ 44 h 47"/>
                <a:gd name="T40" fmla="*/ 28 w 48"/>
                <a:gd name="T41" fmla="*/ 46 h 47"/>
                <a:gd name="T42" fmla="*/ 25 w 48"/>
                <a:gd name="T43" fmla="*/ 47 h 47"/>
                <a:gd name="T44" fmla="*/ 22 w 48"/>
                <a:gd name="T45" fmla="*/ 46 h 47"/>
                <a:gd name="T46" fmla="*/ 17 w 48"/>
                <a:gd name="T47" fmla="*/ 45 h 47"/>
                <a:gd name="T48" fmla="*/ 16 w 48"/>
                <a:gd name="T49" fmla="*/ 45 h 47"/>
                <a:gd name="T50" fmla="*/ 12 w 48"/>
                <a:gd name="T51" fmla="*/ 43 h 47"/>
                <a:gd name="T52" fmla="*/ 8 w 48"/>
                <a:gd name="T53" fmla="*/ 41 h 47"/>
                <a:gd name="T54" fmla="*/ 7 w 48"/>
                <a:gd name="T55" fmla="*/ 40 h 47"/>
                <a:gd name="T56" fmla="*/ 5 w 48"/>
                <a:gd name="T57" fmla="*/ 37 h 47"/>
                <a:gd name="T58" fmla="*/ 3 w 48"/>
                <a:gd name="T59" fmla="*/ 34 h 47"/>
                <a:gd name="T60" fmla="*/ 2 w 48"/>
                <a:gd name="T61" fmla="*/ 33 h 47"/>
                <a:gd name="T62" fmla="*/ 1 w 48"/>
                <a:gd name="T63" fmla="*/ 28 h 47"/>
                <a:gd name="T64" fmla="*/ 0 w 48"/>
                <a:gd name="T65" fmla="*/ 24 h 47"/>
                <a:gd name="T66" fmla="*/ 0 w 48"/>
                <a:gd name="T67" fmla="*/ 21 h 47"/>
                <a:gd name="T68" fmla="*/ 1 w 48"/>
                <a:gd name="T69" fmla="*/ 16 h 47"/>
                <a:gd name="T70" fmla="*/ 2 w 48"/>
                <a:gd name="T71" fmla="*/ 14 h 47"/>
                <a:gd name="T72" fmla="*/ 3 w 48"/>
                <a:gd name="T73" fmla="*/ 11 h 47"/>
                <a:gd name="T74" fmla="*/ 6 w 48"/>
                <a:gd name="T75" fmla="*/ 7 h 47"/>
                <a:gd name="T76" fmla="*/ 7 w 48"/>
                <a:gd name="T77" fmla="*/ 6 h 47"/>
                <a:gd name="T78" fmla="*/ 10 w 48"/>
                <a:gd name="T79" fmla="*/ 4 h 47"/>
                <a:gd name="T80" fmla="*/ 13 w 48"/>
                <a:gd name="T81" fmla="*/ 2 h 47"/>
                <a:gd name="T82" fmla="*/ 14 w 48"/>
                <a:gd name="T83" fmla="*/ 1 h 47"/>
                <a:gd name="T84" fmla="*/ 19 w 48"/>
                <a:gd name="T8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" h="47">
                  <a:moveTo>
                    <a:pt x="19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8" y="4"/>
                  </a:lnTo>
                  <a:lnTo>
                    <a:pt x="40" y="5"/>
                  </a:lnTo>
                  <a:lnTo>
                    <a:pt x="40" y="6"/>
                  </a:lnTo>
                  <a:lnTo>
                    <a:pt x="41" y="6"/>
                  </a:lnTo>
                  <a:lnTo>
                    <a:pt x="42" y="7"/>
                  </a:lnTo>
                  <a:lnTo>
                    <a:pt x="43" y="9"/>
                  </a:lnTo>
                  <a:lnTo>
                    <a:pt x="45" y="11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3"/>
                  </a:lnTo>
                  <a:lnTo>
                    <a:pt x="46" y="15"/>
                  </a:lnTo>
                  <a:lnTo>
                    <a:pt x="47" y="18"/>
                  </a:lnTo>
                  <a:lnTo>
                    <a:pt x="47" y="20"/>
                  </a:lnTo>
                  <a:lnTo>
                    <a:pt x="48" y="22"/>
                  </a:lnTo>
                  <a:lnTo>
                    <a:pt x="48" y="23"/>
                  </a:lnTo>
                  <a:lnTo>
                    <a:pt x="47" y="25"/>
                  </a:lnTo>
                  <a:lnTo>
                    <a:pt x="47" y="28"/>
                  </a:lnTo>
                  <a:lnTo>
                    <a:pt x="46" y="30"/>
                  </a:lnTo>
                  <a:lnTo>
                    <a:pt x="46" y="31"/>
                  </a:lnTo>
                  <a:lnTo>
                    <a:pt x="46" y="32"/>
                  </a:lnTo>
                  <a:lnTo>
                    <a:pt x="45" y="33"/>
                  </a:lnTo>
                  <a:lnTo>
                    <a:pt x="45" y="35"/>
                  </a:lnTo>
                  <a:lnTo>
                    <a:pt x="43" y="37"/>
                  </a:lnTo>
                  <a:lnTo>
                    <a:pt x="42" y="39"/>
                  </a:lnTo>
                  <a:lnTo>
                    <a:pt x="41" y="40"/>
                  </a:lnTo>
                  <a:lnTo>
                    <a:pt x="40" y="40"/>
                  </a:lnTo>
                  <a:lnTo>
                    <a:pt x="40" y="41"/>
                  </a:lnTo>
                  <a:lnTo>
                    <a:pt x="36" y="43"/>
                  </a:lnTo>
                  <a:lnTo>
                    <a:pt x="35" y="44"/>
                  </a:lnTo>
                  <a:lnTo>
                    <a:pt x="34" y="44"/>
                  </a:lnTo>
                  <a:lnTo>
                    <a:pt x="33" y="44"/>
                  </a:lnTo>
                  <a:lnTo>
                    <a:pt x="31" y="45"/>
                  </a:lnTo>
                  <a:lnTo>
                    <a:pt x="28" y="46"/>
                  </a:lnTo>
                  <a:lnTo>
                    <a:pt x="27" y="46"/>
                  </a:lnTo>
                  <a:lnTo>
                    <a:pt x="25" y="47"/>
                  </a:lnTo>
                  <a:lnTo>
                    <a:pt x="23" y="47"/>
                  </a:lnTo>
                  <a:lnTo>
                    <a:pt x="22" y="46"/>
                  </a:lnTo>
                  <a:lnTo>
                    <a:pt x="19" y="46"/>
                  </a:lnTo>
                  <a:lnTo>
                    <a:pt x="17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4" y="44"/>
                  </a:lnTo>
                  <a:lnTo>
                    <a:pt x="12" y="43"/>
                  </a:lnTo>
                  <a:lnTo>
                    <a:pt x="10" y="42"/>
                  </a:lnTo>
                  <a:lnTo>
                    <a:pt x="8" y="41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6" y="39"/>
                  </a:lnTo>
                  <a:lnTo>
                    <a:pt x="5" y="37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2" y="34"/>
                  </a:lnTo>
                  <a:lnTo>
                    <a:pt x="2" y="33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6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9" name="Line 802"/>
            <p:cNvSpPr>
              <a:spLocks noChangeShapeType="1"/>
            </p:cNvSpPr>
            <p:nvPr/>
          </p:nvSpPr>
          <p:spPr bwMode="auto">
            <a:xfrm>
              <a:off x="4897438" y="22494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0" name="Line 803"/>
            <p:cNvSpPr>
              <a:spLocks noChangeShapeType="1"/>
            </p:cNvSpPr>
            <p:nvPr/>
          </p:nvSpPr>
          <p:spPr bwMode="auto">
            <a:xfrm>
              <a:off x="4897438" y="22494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1" name="Line 804"/>
            <p:cNvSpPr>
              <a:spLocks noChangeShapeType="1"/>
            </p:cNvSpPr>
            <p:nvPr/>
          </p:nvSpPr>
          <p:spPr bwMode="auto">
            <a:xfrm flipH="1">
              <a:off x="4895851" y="225266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2" name="Line 805"/>
            <p:cNvSpPr>
              <a:spLocks noChangeShapeType="1"/>
            </p:cNvSpPr>
            <p:nvPr/>
          </p:nvSpPr>
          <p:spPr bwMode="auto">
            <a:xfrm>
              <a:off x="4895851" y="225742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3" name="Line 806"/>
            <p:cNvSpPr>
              <a:spLocks noChangeShapeType="1"/>
            </p:cNvSpPr>
            <p:nvPr/>
          </p:nvSpPr>
          <p:spPr bwMode="auto">
            <a:xfrm>
              <a:off x="4895851" y="22606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4" name="Line 807"/>
            <p:cNvSpPr>
              <a:spLocks noChangeShapeType="1"/>
            </p:cNvSpPr>
            <p:nvPr/>
          </p:nvSpPr>
          <p:spPr bwMode="auto">
            <a:xfrm flipH="1">
              <a:off x="4894263" y="22621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5" name="Line 808"/>
            <p:cNvSpPr>
              <a:spLocks noChangeShapeType="1"/>
            </p:cNvSpPr>
            <p:nvPr/>
          </p:nvSpPr>
          <p:spPr bwMode="auto">
            <a:xfrm>
              <a:off x="4894263" y="22621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6" name="Line 810"/>
            <p:cNvSpPr>
              <a:spLocks noChangeShapeType="1"/>
            </p:cNvSpPr>
            <p:nvPr/>
          </p:nvSpPr>
          <p:spPr bwMode="auto">
            <a:xfrm flipH="1">
              <a:off x="4892676" y="22653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7" name="Line 811"/>
            <p:cNvSpPr>
              <a:spLocks noChangeShapeType="1"/>
            </p:cNvSpPr>
            <p:nvPr/>
          </p:nvSpPr>
          <p:spPr bwMode="auto">
            <a:xfrm flipH="1">
              <a:off x="4889501" y="22685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8" name="Line 812"/>
            <p:cNvSpPr>
              <a:spLocks noChangeShapeType="1"/>
            </p:cNvSpPr>
            <p:nvPr/>
          </p:nvSpPr>
          <p:spPr bwMode="auto">
            <a:xfrm flipH="1">
              <a:off x="4887913" y="22717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9" name="Line 813"/>
            <p:cNvSpPr>
              <a:spLocks noChangeShapeType="1"/>
            </p:cNvSpPr>
            <p:nvPr/>
          </p:nvSpPr>
          <p:spPr bwMode="auto">
            <a:xfrm flipH="1">
              <a:off x="4886326" y="22748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0" name="Line 814"/>
            <p:cNvSpPr>
              <a:spLocks noChangeShapeType="1"/>
            </p:cNvSpPr>
            <p:nvPr/>
          </p:nvSpPr>
          <p:spPr bwMode="auto">
            <a:xfrm>
              <a:off x="4886326" y="22764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1" name="Line 815"/>
            <p:cNvSpPr>
              <a:spLocks noChangeShapeType="1"/>
            </p:cNvSpPr>
            <p:nvPr/>
          </p:nvSpPr>
          <p:spPr bwMode="auto">
            <a:xfrm flipH="1">
              <a:off x="4884738" y="22764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2" name="Line 816"/>
            <p:cNvSpPr>
              <a:spLocks noChangeShapeType="1"/>
            </p:cNvSpPr>
            <p:nvPr/>
          </p:nvSpPr>
          <p:spPr bwMode="auto">
            <a:xfrm flipH="1">
              <a:off x="4883151" y="22780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3" name="Line 817"/>
            <p:cNvSpPr>
              <a:spLocks noChangeShapeType="1"/>
            </p:cNvSpPr>
            <p:nvPr/>
          </p:nvSpPr>
          <p:spPr bwMode="auto">
            <a:xfrm flipH="1">
              <a:off x="4879976" y="22796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4" name="Line 818"/>
            <p:cNvSpPr>
              <a:spLocks noChangeShapeType="1"/>
            </p:cNvSpPr>
            <p:nvPr/>
          </p:nvSpPr>
          <p:spPr bwMode="auto">
            <a:xfrm flipH="1">
              <a:off x="4878388" y="22812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5" name="Line 819"/>
            <p:cNvSpPr>
              <a:spLocks noChangeShapeType="1"/>
            </p:cNvSpPr>
            <p:nvPr/>
          </p:nvSpPr>
          <p:spPr bwMode="auto">
            <a:xfrm flipH="1">
              <a:off x="4876801" y="22828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6" name="Line 820"/>
            <p:cNvSpPr>
              <a:spLocks noChangeShapeType="1"/>
            </p:cNvSpPr>
            <p:nvPr/>
          </p:nvSpPr>
          <p:spPr bwMode="auto">
            <a:xfrm flipH="1">
              <a:off x="4875213" y="22828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7" name="Line 821"/>
            <p:cNvSpPr>
              <a:spLocks noChangeShapeType="1"/>
            </p:cNvSpPr>
            <p:nvPr/>
          </p:nvSpPr>
          <p:spPr bwMode="auto">
            <a:xfrm flipH="1">
              <a:off x="4872038" y="22828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8" name="Line 822"/>
            <p:cNvSpPr>
              <a:spLocks noChangeShapeType="1"/>
            </p:cNvSpPr>
            <p:nvPr/>
          </p:nvSpPr>
          <p:spPr bwMode="auto">
            <a:xfrm flipH="1">
              <a:off x="4867276" y="22844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9" name="Line 823"/>
            <p:cNvSpPr>
              <a:spLocks noChangeShapeType="1"/>
            </p:cNvSpPr>
            <p:nvPr/>
          </p:nvSpPr>
          <p:spPr bwMode="auto">
            <a:xfrm flipH="1">
              <a:off x="4865688" y="228600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0" name="Line 824"/>
            <p:cNvSpPr>
              <a:spLocks noChangeShapeType="1"/>
            </p:cNvSpPr>
            <p:nvPr/>
          </p:nvSpPr>
          <p:spPr bwMode="auto">
            <a:xfrm flipH="1">
              <a:off x="4859338" y="2286001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1" name="Line 825"/>
            <p:cNvSpPr>
              <a:spLocks noChangeShapeType="1"/>
            </p:cNvSpPr>
            <p:nvPr/>
          </p:nvSpPr>
          <p:spPr bwMode="auto">
            <a:xfrm flipH="1">
              <a:off x="4857751" y="228600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2" name="Line 826"/>
            <p:cNvSpPr>
              <a:spLocks noChangeShapeType="1"/>
            </p:cNvSpPr>
            <p:nvPr/>
          </p:nvSpPr>
          <p:spPr bwMode="auto">
            <a:xfrm flipH="1">
              <a:off x="4852988" y="2286001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3" name="Line 827"/>
            <p:cNvSpPr>
              <a:spLocks noChangeShapeType="1"/>
            </p:cNvSpPr>
            <p:nvPr/>
          </p:nvSpPr>
          <p:spPr bwMode="auto">
            <a:xfrm flipH="1" flipV="1">
              <a:off x="4849813" y="22844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4" name="Line 828"/>
            <p:cNvSpPr>
              <a:spLocks noChangeShapeType="1"/>
            </p:cNvSpPr>
            <p:nvPr/>
          </p:nvSpPr>
          <p:spPr bwMode="auto">
            <a:xfrm flipH="1">
              <a:off x="4848226" y="228441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5" name="Line 829"/>
            <p:cNvSpPr>
              <a:spLocks noChangeShapeType="1"/>
            </p:cNvSpPr>
            <p:nvPr/>
          </p:nvSpPr>
          <p:spPr bwMode="auto">
            <a:xfrm>
              <a:off x="4848226" y="22844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6" name="Line 830"/>
            <p:cNvSpPr>
              <a:spLocks noChangeShapeType="1"/>
            </p:cNvSpPr>
            <p:nvPr/>
          </p:nvSpPr>
          <p:spPr bwMode="auto">
            <a:xfrm flipH="1" flipV="1">
              <a:off x="4845051" y="22828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7" name="Line 831"/>
            <p:cNvSpPr>
              <a:spLocks noChangeShapeType="1"/>
            </p:cNvSpPr>
            <p:nvPr/>
          </p:nvSpPr>
          <p:spPr bwMode="auto">
            <a:xfrm flipH="1">
              <a:off x="4841876" y="228282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8" name="Line 832"/>
            <p:cNvSpPr>
              <a:spLocks noChangeShapeType="1"/>
            </p:cNvSpPr>
            <p:nvPr/>
          </p:nvSpPr>
          <p:spPr bwMode="auto">
            <a:xfrm flipH="1" flipV="1">
              <a:off x="4838701" y="227965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9" name="Line 833"/>
            <p:cNvSpPr>
              <a:spLocks noChangeShapeType="1"/>
            </p:cNvSpPr>
            <p:nvPr/>
          </p:nvSpPr>
          <p:spPr bwMode="auto">
            <a:xfrm flipH="1" flipV="1">
              <a:off x="4835526" y="22780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0" name="Line 834"/>
            <p:cNvSpPr>
              <a:spLocks noChangeShapeType="1"/>
            </p:cNvSpPr>
            <p:nvPr/>
          </p:nvSpPr>
          <p:spPr bwMode="auto">
            <a:xfrm flipV="1">
              <a:off x="4835526" y="22764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1" name="Line 835"/>
            <p:cNvSpPr>
              <a:spLocks noChangeShapeType="1"/>
            </p:cNvSpPr>
            <p:nvPr/>
          </p:nvSpPr>
          <p:spPr bwMode="auto">
            <a:xfrm flipH="1">
              <a:off x="4833938" y="227647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" name="Line 836"/>
            <p:cNvSpPr>
              <a:spLocks noChangeShapeType="1"/>
            </p:cNvSpPr>
            <p:nvPr/>
          </p:nvSpPr>
          <p:spPr bwMode="auto">
            <a:xfrm flipV="1">
              <a:off x="4833938" y="22748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" name="Line 837"/>
            <p:cNvSpPr>
              <a:spLocks noChangeShapeType="1"/>
            </p:cNvSpPr>
            <p:nvPr/>
          </p:nvSpPr>
          <p:spPr bwMode="auto">
            <a:xfrm flipH="1" flipV="1">
              <a:off x="4830763" y="227171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" name="Line 838"/>
            <p:cNvSpPr>
              <a:spLocks noChangeShapeType="1"/>
            </p:cNvSpPr>
            <p:nvPr/>
          </p:nvSpPr>
          <p:spPr bwMode="auto">
            <a:xfrm flipH="1" flipV="1">
              <a:off x="4829176" y="22685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" name="Line 839"/>
            <p:cNvSpPr>
              <a:spLocks noChangeShapeType="1"/>
            </p:cNvSpPr>
            <p:nvPr/>
          </p:nvSpPr>
          <p:spPr bwMode="auto">
            <a:xfrm flipH="1" flipV="1">
              <a:off x="4827588" y="22669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" name="Line 840"/>
            <p:cNvSpPr>
              <a:spLocks noChangeShapeType="1"/>
            </p:cNvSpPr>
            <p:nvPr/>
          </p:nvSpPr>
          <p:spPr bwMode="auto">
            <a:xfrm>
              <a:off x="4827588" y="22669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" name="Line 841"/>
            <p:cNvSpPr>
              <a:spLocks noChangeShapeType="1"/>
            </p:cNvSpPr>
            <p:nvPr/>
          </p:nvSpPr>
          <p:spPr bwMode="auto">
            <a:xfrm flipV="1">
              <a:off x="4827588" y="22653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" name="Line 842"/>
            <p:cNvSpPr>
              <a:spLocks noChangeShapeType="1"/>
            </p:cNvSpPr>
            <p:nvPr/>
          </p:nvSpPr>
          <p:spPr bwMode="auto">
            <a:xfrm flipH="1" flipV="1">
              <a:off x="4826001" y="2260601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" name="Line 843"/>
            <p:cNvSpPr>
              <a:spLocks noChangeShapeType="1"/>
            </p:cNvSpPr>
            <p:nvPr/>
          </p:nvSpPr>
          <p:spPr bwMode="auto">
            <a:xfrm flipH="1" flipV="1">
              <a:off x="4824413" y="225742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" name="Line 844"/>
            <p:cNvSpPr>
              <a:spLocks noChangeShapeType="1"/>
            </p:cNvSpPr>
            <p:nvPr/>
          </p:nvSpPr>
          <p:spPr bwMode="auto">
            <a:xfrm flipV="1">
              <a:off x="4824413" y="22542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" name="Line 845"/>
            <p:cNvSpPr>
              <a:spLocks noChangeShapeType="1"/>
            </p:cNvSpPr>
            <p:nvPr/>
          </p:nvSpPr>
          <p:spPr bwMode="auto">
            <a:xfrm flipV="1">
              <a:off x="4824413" y="22510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" name="Line 846"/>
            <p:cNvSpPr>
              <a:spLocks noChangeShapeType="1"/>
            </p:cNvSpPr>
            <p:nvPr/>
          </p:nvSpPr>
          <p:spPr bwMode="auto">
            <a:xfrm flipV="1">
              <a:off x="4824413" y="22494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" name="Line 847"/>
            <p:cNvSpPr>
              <a:spLocks noChangeShapeType="1"/>
            </p:cNvSpPr>
            <p:nvPr/>
          </p:nvSpPr>
          <p:spPr bwMode="auto">
            <a:xfrm flipV="1">
              <a:off x="4824413" y="22463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" name="Line 848"/>
            <p:cNvSpPr>
              <a:spLocks noChangeShapeType="1"/>
            </p:cNvSpPr>
            <p:nvPr/>
          </p:nvSpPr>
          <p:spPr bwMode="auto">
            <a:xfrm flipV="1">
              <a:off x="4824413" y="2241551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" name="Line 849"/>
            <p:cNvSpPr>
              <a:spLocks noChangeShapeType="1"/>
            </p:cNvSpPr>
            <p:nvPr/>
          </p:nvSpPr>
          <p:spPr bwMode="auto">
            <a:xfrm flipV="1">
              <a:off x="4826001" y="22383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" name="Line 850"/>
            <p:cNvSpPr>
              <a:spLocks noChangeShapeType="1"/>
            </p:cNvSpPr>
            <p:nvPr/>
          </p:nvSpPr>
          <p:spPr bwMode="auto">
            <a:xfrm flipV="1">
              <a:off x="4826001" y="22367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" name="Line 851"/>
            <p:cNvSpPr>
              <a:spLocks noChangeShapeType="1"/>
            </p:cNvSpPr>
            <p:nvPr/>
          </p:nvSpPr>
          <p:spPr bwMode="auto">
            <a:xfrm flipV="1">
              <a:off x="4826001" y="22352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" name="Line 852"/>
            <p:cNvSpPr>
              <a:spLocks noChangeShapeType="1"/>
            </p:cNvSpPr>
            <p:nvPr/>
          </p:nvSpPr>
          <p:spPr bwMode="auto">
            <a:xfrm flipV="1">
              <a:off x="4826001" y="22336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" name="Line 853"/>
            <p:cNvSpPr>
              <a:spLocks noChangeShapeType="1"/>
            </p:cNvSpPr>
            <p:nvPr/>
          </p:nvSpPr>
          <p:spPr bwMode="auto">
            <a:xfrm flipV="1">
              <a:off x="4827588" y="22320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" name="Line 854"/>
            <p:cNvSpPr>
              <a:spLocks noChangeShapeType="1"/>
            </p:cNvSpPr>
            <p:nvPr/>
          </p:nvSpPr>
          <p:spPr bwMode="auto">
            <a:xfrm flipV="1">
              <a:off x="4829176" y="22288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1" name="Line 855"/>
            <p:cNvSpPr>
              <a:spLocks noChangeShapeType="1"/>
            </p:cNvSpPr>
            <p:nvPr/>
          </p:nvSpPr>
          <p:spPr bwMode="auto">
            <a:xfrm flipV="1">
              <a:off x="4830763" y="222567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" name="Line 856"/>
            <p:cNvSpPr>
              <a:spLocks noChangeShapeType="1"/>
            </p:cNvSpPr>
            <p:nvPr/>
          </p:nvSpPr>
          <p:spPr bwMode="auto">
            <a:xfrm flipV="1">
              <a:off x="4833938" y="22240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" name="Line 857"/>
            <p:cNvSpPr>
              <a:spLocks noChangeShapeType="1"/>
            </p:cNvSpPr>
            <p:nvPr/>
          </p:nvSpPr>
          <p:spPr bwMode="auto">
            <a:xfrm>
              <a:off x="4833938" y="22240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" name="Line 858"/>
            <p:cNvSpPr>
              <a:spLocks noChangeShapeType="1"/>
            </p:cNvSpPr>
            <p:nvPr/>
          </p:nvSpPr>
          <p:spPr bwMode="auto">
            <a:xfrm flipV="1">
              <a:off x="4835526" y="22225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" name="Line 859"/>
            <p:cNvSpPr>
              <a:spLocks noChangeShapeType="1"/>
            </p:cNvSpPr>
            <p:nvPr/>
          </p:nvSpPr>
          <p:spPr bwMode="auto">
            <a:xfrm flipV="1">
              <a:off x="4835526" y="221932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" name="Line 860"/>
            <p:cNvSpPr>
              <a:spLocks noChangeShapeType="1"/>
            </p:cNvSpPr>
            <p:nvPr/>
          </p:nvSpPr>
          <p:spPr bwMode="auto">
            <a:xfrm flipV="1">
              <a:off x="4838701" y="22177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" name="Line 861"/>
            <p:cNvSpPr>
              <a:spLocks noChangeShapeType="1"/>
            </p:cNvSpPr>
            <p:nvPr/>
          </p:nvSpPr>
          <p:spPr bwMode="auto">
            <a:xfrm>
              <a:off x="4841876" y="22177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" name="Line 862"/>
            <p:cNvSpPr>
              <a:spLocks noChangeShapeType="1"/>
            </p:cNvSpPr>
            <p:nvPr/>
          </p:nvSpPr>
          <p:spPr bwMode="auto">
            <a:xfrm flipV="1">
              <a:off x="4843463" y="22161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" name="Line 863"/>
            <p:cNvSpPr>
              <a:spLocks noChangeShapeType="1"/>
            </p:cNvSpPr>
            <p:nvPr/>
          </p:nvSpPr>
          <p:spPr bwMode="auto">
            <a:xfrm>
              <a:off x="4843463" y="22161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" name="Line 864"/>
            <p:cNvSpPr>
              <a:spLocks noChangeShapeType="1"/>
            </p:cNvSpPr>
            <p:nvPr/>
          </p:nvSpPr>
          <p:spPr bwMode="auto">
            <a:xfrm flipV="1">
              <a:off x="4845051" y="22145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" name="Line 865"/>
            <p:cNvSpPr>
              <a:spLocks noChangeShapeType="1"/>
            </p:cNvSpPr>
            <p:nvPr/>
          </p:nvSpPr>
          <p:spPr bwMode="auto">
            <a:xfrm flipV="1">
              <a:off x="4849813" y="221297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" name="Line 866"/>
            <p:cNvSpPr>
              <a:spLocks noChangeShapeType="1"/>
            </p:cNvSpPr>
            <p:nvPr/>
          </p:nvSpPr>
          <p:spPr bwMode="auto">
            <a:xfrm>
              <a:off x="4852988" y="221297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" name="Line 867"/>
            <p:cNvSpPr>
              <a:spLocks noChangeShapeType="1"/>
            </p:cNvSpPr>
            <p:nvPr/>
          </p:nvSpPr>
          <p:spPr bwMode="auto">
            <a:xfrm>
              <a:off x="4856163" y="221297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" name="Line 868"/>
            <p:cNvSpPr>
              <a:spLocks noChangeShapeType="1"/>
            </p:cNvSpPr>
            <p:nvPr/>
          </p:nvSpPr>
          <p:spPr bwMode="auto">
            <a:xfrm>
              <a:off x="4859338" y="221297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" name="Line 869"/>
            <p:cNvSpPr>
              <a:spLocks noChangeShapeType="1"/>
            </p:cNvSpPr>
            <p:nvPr/>
          </p:nvSpPr>
          <p:spPr bwMode="auto">
            <a:xfrm>
              <a:off x="4860926" y="221297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" name="Line 870"/>
            <p:cNvSpPr>
              <a:spLocks noChangeShapeType="1"/>
            </p:cNvSpPr>
            <p:nvPr/>
          </p:nvSpPr>
          <p:spPr bwMode="auto">
            <a:xfrm>
              <a:off x="4864101" y="2212976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" name="Line 871"/>
            <p:cNvSpPr>
              <a:spLocks noChangeShapeType="1"/>
            </p:cNvSpPr>
            <p:nvPr/>
          </p:nvSpPr>
          <p:spPr bwMode="auto">
            <a:xfrm>
              <a:off x="4868863" y="22145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" name="Line 872"/>
            <p:cNvSpPr>
              <a:spLocks noChangeShapeType="1"/>
            </p:cNvSpPr>
            <p:nvPr/>
          </p:nvSpPr>
          <p:spPr bwMode="auto">
            <a:xfrm>
              <a:off x="4872038" y="22145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" name="Line 873"/>
            <p:cNvSpPr>
              <a:spLocks noChangeShapeType="1"/>
            </p:cNvSpPr>
            <p:nvPr/>
          </p:nvSpPr>
          <p:spPr bwMode="auto">
            <a:xfrm>
              <a:off x="4872038" y="22145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" name="Line 874"/>
            <p:cNvSpPr>
              <a:spLocks noChangeShapeType="1"/>
            </p:cNvSpPr>
            <p:nvPr/>
          </p:nvSpPr>
          <p:spPr bwMode="auto">
            <a:xfrm>
              <a:off x="4873626" y="22145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1" name="Line 875"/>
            <p:cNvSpPr>
              <a:spLocks noChangeShapeType="1"/>
            </p:cNvSpPr>
            <p:nvPr/>
          </p:nvSpPr>
          <p:spPr bwMode="auto">
            <a:xfrm>
              <a:off x="4876801" y="22161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" name="Line 876"/>
            <p:cNvSpPr>
              <a:spLocks noChangeShapeType="1"/>
            </p:cNvSpPr>
            <p:nvPr/>
          </p:nvSpPr>
          <p:spPr bwMode="auto">
            <a:xfrm>
              <a:off x="4879976" y="22177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" name="Line 877"/>
            <p:cNvSpPr>
              <a:spLocks noChangeShapeType="1"/>
            </p:cNvSpPr>
            <p:nvPr/>
          </p:nvSpPr>
          <p:spPr bwMode="auto">
            <a:xfrm>
              <a:off x="4883151" y="221932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" name="Line 878"/>
            <p:cNvSpPr>
              <a:spLocks noChangeShapeType="1"/>
            </p:cNvSpPr>
            <p:nvPr/>
          </p:nvSpPr>
          <p:spPr bwMode="auto">
            <a:xfrm>
              <a:off x="4884738" y="222250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" name="Line 879"/>
            <p:cNvSpPr>
              <a:spLocks noChangeShapeType="1"/>
            </p:cNvSpPr>
            <p:nvPr/>
          </p:nvSpPr>
          <p:spPr bwMode="auto">
            <a:xfrm>
              <a:off x="4886326" y="22240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" name="Line 880"/>
            <p:cNvSpPr>
              <a:spLocks noChangeShapeType="1"/>
            </p:cNvSpPr>
            <p:nvPr/>
          </p:nvSpPr>
          <p:spPr bwMode="auto">
            <a:xfrm>
              <a:off x="4886326" y="22240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" name="Line 881"/>
            <p:cNvSpPr>
              <a:spLocks noChangeShapeType="1"/>
            </p:cNvSpPr>
            <p:nvPr/>
          </p:nvSpPr>
          <p:spPr bwMode="auto">
            <a:xfrm>
              <a:off x="4887913" y="222567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" name="Line 882"/>
            <p:cNvSpPr>
              <a:spLocks noChangeShapeType="1"/>
            </p:cNvSpPr>
            <p:nvPr/>
          </p:nvSpPr>
          <p:spPr bwMode="auto">
            <a:xfrm>
              <a:off x="4889501" y="222885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" name="Line 883"/>
            <p:cNvSpPr>
              <a:spLocks noChangeShapeType="1"/>
            </p:cNvSpPr>
            <p:nvPr/>
          </p:nvSpPr>
          <p:spPr bwMode="auto">
            <a:xfrm>
              <a:off x="4892676" y="223202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" name="Line 884"/>
            <p:cNvSpPr>
              <a:spLocks noChangeShapeType="1"/>
            </p:cNvSpPr>
            <p:nvPr/>
          </p:nvSpPr>
          <p:spPr bwMode="auto">
            <a:xfrm>
              <a:off x="4892676" y="22320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" name="Line 885"/>
            <p:cNvSpPr>
              <a:spLocks noChangeShapeType="1"/>
            </p:cNvSpPr>
            <p:nvPr/>
          </p:nvSpPr>
          <p:spPr bwMode="auto">
            <a:xfrm>
              <a:off x="4894263" y="22336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" name="Line 886"/>
            <p:cNvSpPr>
              <a:spLocks noChangeShapeType="1"/>
            </p:cNvSpPr>
            <p:nvPr/>
          </p:nvSpPr>
          <p:spPr bwMode="auto">
            <a:xfrm>
              <a:off x="4894263" y="2233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" name="Line 887"/>
            <p:cNvSpPr>
              <a:spLocks noChangeShapeType="1"/>
            </p:cNvSpPr>
            <p:nvPr/>
          </p:nvSpPr>
          <p:spPr bwMode="auto">
            <a:xfrm>
              <a:off x="4895851" y="2236788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" name="Line 888"/>
            <p:cNvSpPr>
              <a:spLocks noChangeShapeType="1"/>
            </p:cNvSpPr>
            <p:nvPr/>
          </p:nvSpPr>
          <p:spPr bwMode="auto">
            <a:xfrm>
              <a:off x="4895851" y="22415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" name="Line 889"/>
            <p:cNvSpPr>
              <a:spLocks noChangeShapeType="1"/>
            </p:cNvSpPr>
            <p:nvPr/>
          </p:nvSpPr>
          <p:spPr bwMode="auto">
            <a:xfrm>
              <a:off x="4897438" y="224472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" name="Line 890"/>
            <p:cNvSpPr>
              <a:spLocks noChangeShapeType="1"/>
            </p:cNvSpPr>
            <p:nvPr/>
          </p:nvSpPr>
          <p:spPr bwMode="auto">
            <a:xfrm>
              <a:off x="4897438" y="22479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" name="Freeform 891"/>
            <p:cNvSpPr>
              <a:spLocks/>
            </p:cNvSpPr>
            <p:nvPr/>
          </p:nvSpPr>
          <p:spPr bwMode="auto">
            <a:xfrm>
              <a:off x="5064126" y="2316163"/>
              <a:ext cx="77788" cy="76200"/>
            </a:xfrm>
            <a:custGeom>
              <a:avLst/>
              <a:gdLst>
                <a:gd name="T0" fmla="*/ 24 w 49"/>
                <a:gd name="T1" fmla="*/ 0 h 48"/>
                <a:gd name="T2" fmla="*/ 30 w 49"/>
                <a:gd name="T3" fmla="*/ 1 h 48"/>
                <a:gd name="T4" fmla="*/ 32 w 49"/>
                <a:gd name="T5" fmla="*/ 1 h 48"/>
                <a:gd name="T6" fmla="*/ 34 w 49"/>
                <a:gd name="T7" fmla="*/ 2 h 48"/>
                <a:gd name="T8" fmla="*/ 38 w 49"/>
                <a:gd name="T9" fmla="*/ 4 h 48"/>
                <a:gd name="T10" fmla="*/ 42 w 49"/>
                <a:gd name="T11" fmla="*/ 7 h 48"/>
                <a:gd name="T12" fmla="*/ 43 w 49"/>
                <a:gd name="T13" fmla="*/ 8 h 48"/>
                <a:gd name="T14" fmla="*/ 45 w 49"/>
                <a:gd name="T15" fmla="*/ 12 h 48"/>
                <a:gd name="T16" fmla="*/ 46 w 49"/>
                <a:gd name="T17" fmla="*/ 13 h 48"/>
                <a:gd name="T18" fmla="*/ 48 w 49"/>
                <a:gd name="T19" fmla="*/ 16 h 48"/>
                <a:gd name="T20" fmla="*/ 49 w 49"/>
                <a:gd name="T21" fmla="*/ 21 h 48"/>
                <a:gd name="T22" fmla="*/ 49 w 49"/>
                <a:gd name="T23" fmla="*/ 23 h 48"/>
                <a:gd name="T24" fmla="*/ 49 w 49"/>
                <a:gd name="T25" fmla="*/ 26 h 48"/>
                <a:gd name="T26" fmla="*/ 48 w 49"/>
                <a:gd name="T27" fmla="*/ 31 h 48"/>
                <a:gd name="T28" fmla="*/ 47 w 49"/>
                <a:gd name="T29" fmla="*/ 32 h 48"/>
                <a:gd name="T30" fmla="*/ 46 w 49"/>
                <a:gd name="T31" fmla="*/ 35 h 48"/>
                <a:gd name="T32" fmla="*/ 43 w 49"/>
                <a:gd name="T33" fmla="*/ 39 h 48"/>
                <a:gd name="T34" fmla="*/ 42 w 49"/>
                <a:gd name="T35" fmla="*/ 41 h 48"/>
                <a:gd name="T36" fmla="*/ 38 w 49"/>
                <a:gd name="T37" fmla="*/ 43 h 48"/>
                <a:gd name="T38" fmla="*/ 35 w 49"/>
                <a:gd name="T39" fmla="*/ 45 h 48"/>
                <a:gd name="T40" fmla="*/ 34 w 49"/>
                <a:gd name="T41" fmla="*/ 45 h 48"/>
                <a:gd name="T42" fmla="*/ 29 w 49"/>
                <a:gd name="T43" fmla="*/ 47 h 48"/>
                <a:gd name="T44" fmla="*/ 25 w 49"/>
                <a:gd name="T45" fmla="*/ 48 h 48"/>
                <a:gd name="T46" fmla="*/ 22 w 49"/>
                <a:gd name="T47" fmla="*/ 47 h 48"/>
                <a:gd name="T48" fmla="*/ 17 w 49"/>
                <a:gd name="T49" fmla="*/ 46 h 48"/>
                <a:gd name="T50" fmla="*/ 16 w 49"/>
                <a:gd name="T51" fmla="*/ 46 h 48"/>
                <a:gd name="T52" fmla="*/ 12 w 49"/>
                <a:gd name="T53" fmla="*/ 45 h 48"/>
                <a:gd name="T54" fmla="*/ 8 w 49"/>
                <a:gd name="T55" fmla="*/ 42 h 48"/>
                <a:gd name="T56" fmla="*/ 7 w 49"/>
                <a:gd name="T57" fmla="*/ 40 h 48"/>
                <a:gd name="T58" fmla="*/ 5 w 49"/>
                <a:gd name="T59" fmla="*/ 38 h 48"/>
                <a:gd name="T60" fmla="*/ 3 w 49"/>
                <a:gd name="T61" fmla="*/ 35 h 48"/>
                <a:gd name="T62" fmla="*/ 3 w 49"/>
                <a:gd name="T63" fmla="*/ 34 h 48"/>
                <a:gd name="T64" fmla="*/ 1 w 49"/>
                <a:gd name="T65" fmla="*/ 29 h 48"/>
                <a:gd name="T66" fmla="*/ 0 w 49"/>
                <a:gd name="T67" fmla="*/ 25 h 48"/>
                <a:gd name="T68" fmla="*/ 0 w 49"/>
                <a:gd name="T69" fmla="*/ 23 h 48"/>
                <a:gd name="T70" fmla="*/ 1 w 49"/>
                <a:gd name="T71" fmla="*/ 18 h 48"/>
                <a:gd name="T72" fmla="*/ 2 w 49"/>
                <a:gd name="T73" fmla="*/ 16 h 48"/>
                <a:gd name="T74" fmla="*/ 3 w 49"/>
                <a:gd name="T75" fmla="*/ 14 h 48"/>
                <a:gd name="T76" fmla="*/ 5 w 49"/>
                <a:gd name="T77" fmla="*/ 10 h 48"/>
                <a:gd name="T78" fmla="*/ 7 w 49"/>
                <a:gd name="T79" fmla="*/ 7 h 48"/>
                <a:gd name="T80" fmla="*/ 8 w 49"/>
                <a:gd name="T81" fmla="*/ 6 h 48"/>
                <a:gd name="T82" fmla="*/ 12 w 49"/>
                <a:gd name="T83" fmla="*/ 3 h 48"/>
                <a:gd name="T84" fmla="*/ 13 w 49"/>
                <a:gd name="T85" fmla="*/ 2 h 48"/>
                <a:gd name="T86" fmla="*/ 17 w 49"/>
                <a:gd name="T87" fmla="*/ 1 h 48"/>
                <a:gd name="T88" fmla="*/ 21 w 49"/>
                <a:gd name="T8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" h="48">
                  <a:moveTo>
                    <a:pt x="23" y="0"/>
                  </a:moveTo>
                  <a:lnTo>
                    <a:pt x="24" y="0"/>
                  </a:lnTo>
                  <a:lnTo>
                    <a:pt x="26" y="0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4"/>
                  </a:lnTo>
                  <a:lnTo>
                    <a:pt x="41" y="6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3" y="8"/>
                  </a:lnTo>
                  <a:lnTo>
                    <a:pt x="44" y="10"/>
                  </a:lnTo>
                  <a:lnTo>
                    <a:pt x="45" y="12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7" y="14"/>
                  </a:lnTo>
                  <a:lnTo>
                    <a:pt x="48" y="16"/>
                  </a:lnTo>
                  <a:lnTo>
                    <a:pt x="48" y="19"/>
                  </a:lnTo>
                  <a:lnTo>
                    <a:pt x="49" y="21"/>
                  </a:lnTo>
                  <a:lnTo>
                    <a:pt x="49" y="22"/>
                  </a:lnTo>
                  <a:lnTo>
                    <a:pt x="49" y="23"/>
                  </a:lnTo>
                  <a:lnTo>
                    <a:pt x="49" y="24"/>
                  </a:lnTo>
                  <a:lnTo>
                    <a:pt x="49" y="26"/>
                  </a:lnTo>
                  <a:lnTo>
                    <a:pt x="48" y="29"/>
                  </a:lnTo>
                  <a:lnTo>
                    <a:pt x="48" y="31"/>
                  </a:lnTo>
                  <a:lnTo>
                    <a:pt x="48" y="32"/>
                  </a:lnTo>
                  <a:lnTo>
                    <a:pt x="47" y="32"/>
                  </a:lnTo>
                  <a:lnTo>
                    <a:pt x="47" y="34"/>
                  </a:lnTo>
                  <a:lnTo>
                    <a:pt x="46" y="35"/>
                  </a:lnTo>
                  <a:lnTo>
                    <a:pt x="44" y="38"/>
                  </a:lnTo>
                  <a:lnTo>
                    <a:pt x="43" y="39"/>
                  </a:lnTo>
                  <a:lnTo>
                    <a:pt x="42" y="40"/>
                  </a:lnTo>
                  <a:lnTo>
                    <a:pt x="42" y="41"/>
                  </a:lnTo>
                  <a:lnTo>
                    <a:pt x="41" y="42"/>
                  </a:lnTo>
                  <a:lnTo>
                    <a:pt x="38" y="43"/>
                  </a:lnTo>
                  <a:lnTo>
                    <a:pt x="36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4" y="45"/>
                  </a:lnTo>
                  <a:lnTo>
                    <a:pt x="32" y="46"/>
                  </a:lnTo>
                  <a:lnTo>
                    <a:pt x="29" y="47"/>
                  </a:lnTo>
                  <a:lnTo>
                    <a:pt x="27" y="47"/>
                  </a:lnTo>
                  <a:lnTo>
                    <a:pt x="25" y="48"/>
                  </a:lnTo>
                  <a:lnTo>
                    <a:pt x="24" y="48"/>
                  </a:lnTo>
                  <a:lnTo>
                    <a:pt x="22" y="47"/>
                  </a:lnTo>
                  <a:lnTo>
                    <a:pt x="19" y="47"/>
                  </a:lnTo>
                  <a:lnTo>
                    <a:pt x="17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4" y="45"/>
                  </a:lnTo>
                  <a:lnTo>
                    <a:pt x="12" y="45"/>
                  </a:lnTo>
                  <a:lnTo>
                    <a:pt x="10" y="43"/>
                  </a:lnTo>
                  <a:lnTo>
                    <a:pt x="8" y="42"/>
                  </a:lnTo>
                  <a:lnTo>
                    <a:pt x="7" y="41"/>
                  </a:lnTo>
                  <a:lnTo>
                    <a:pt x="7" y="40"/>
                  </a:lnTo>
                  <a:lnTo>
                    <a:pt x="6" y="39"/>
                  </a:lnTo>
                  <a:lnTo>
                    <a:pt x="5" y="38"/>
                  </a:lnTo>
                  <a:lnTo>
                    <a:pt x="4" y="36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1" y="21"/>
                  </a:lnTo>
                  <a:lnTo>
                    <a:pt x="1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5" y="10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" name="Line 892"/>
            <p:cNvSpPr>
              <a:spLocks noChangeShapeType="1"/>
            </p:cNvSpPr>
            <p:nvPr/>
          </p:nvSpPr>
          <p:spPr bwMode="auto">
            <a:xfrm>
              <a:off x="5140326" y="23526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" name="Line 893"/>
            <p:cNvSpPr>
              <a:spLocks noChangeShapeType="1"/>
            </p:cNvSpPr>
            <p:nvPr/>
          </p:nvSpPr>
          <p:spPr bwMode="auto">
            <a:xfrm>
              <a:off x="5140326" y="23542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" name="Line 894"/>
            <p:cNvSpPr>
              <a:spLocks noChangeShapeType="1"/>
            </p:cNvSpPr>
            <p:nvPr/>
          </p:nvSpPr>
          <p:spPr bwMode="auto">
            <a:xfrm>
              <a:off x="5140326" y="2357438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1" name="Line 895"/>
            <p:cNvSpPr>
              <a:spLocks noChangeShapeType="1"/>
            </p:cNvSpPr>
            <p:nvPr/>
          </p:nvSpPr>
          <p:spPr bwMode="auto">
            <a:xfrm>
              <a:off x="5140326" y="23622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" name="Line 896"/>
            <p:cNvSpPr>
              <a:spLocks noChangeShapeType="1"/>
            </p:cNvSpPr>
            <p:nvPr/>
          </p:nvSpPr>
          <p:spPr bwMode="auto">
            <a:xfrm>
              <a:off x="5140326" y="23637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" name="Line 897"/>
            <p:cNvSpPr>
              <a:spLocks noChangeShapeType="1"/>
            </p:cNvSpPr>
            <p:nvPr/>
          </p:nvSpPr>
          <p:spPr bwMode="auto">
            <a:xfrm flipH="1">
              <a:off x="5138738" y="23653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" name="Line 898"/>
            <p:cNvSpPr>
              <a:spLocks noChangeShapeType="1"/>
            </p:cNvSpPr>
            <p:nvPr/>
          </p:nvSpPr>
          <p:spPr bwMode="auto">
            <a:xfrm>
              <a:off x="5138738" y="23669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" name="Line 899"/>
            <p:cNvSpPr>
              <a:spLocks noChangeShapeType="1"/>
            </p:cNvSpPr>
            <p:nvPr/>
          </p:nvSpPr>
          <p:spPr bwMode="auto">
            <a:xfrm flipH="1">
              <a:off x="5137151" y="23685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" name="Line 900"/>
            <p:cNvSpPr>
              <a:spLocks noChangeShapeType="1"/>
            </p:cNvSpPr>
            <p:nvPr/>
          </p:nvSpPr>
          <p:spPr bwMode="auto">
            <a:xfrm flipH="1">
              <a:off x="5133976" y="2371726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" name="Line 901"/>
            <p:cNvSpPr>
              <a:spLocks noChangeShapeType="1"/>
            </p:cNvSpPr>
            <p:nvPr/>
          </p:nvSpPr>
          <p:spPr bwMode="auto">
            <a:xfrm flipH="1">
              <a:off x="5132388" y="23764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" name="Line 902"/>
            <p:cNvSpPr>
              <a:spLocks noChangeShapeType="1"/>
            </p:cNvSpPr>
            <p:nvPr/>
          </p:nvSpPr>
          <p:spPr bwMode="auto">
            <a:xfrm flipH="1">
              <a:off x="5130801" y="23780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" name="Line 903"/>
            <p:cNvSpPr>
              <a:spLocks noChangeShapeType="1"/>
            </p:cNvSpPr>
            <p:nvPr/>
          </p:nvSpPr>
          <p:spPr bwMode="auto">
            <a:xfrm>
              <a:off x="5130801" y="23796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" name="Line 904"/>
            <p:cNvSpPr>
              <a:spLocks noChangeShapeType="1"/>
            </p:cNvSpPr>
            <p:nvPr/>
          </p:nvSpPr>
          <p:spPr bwMode="auto">
            <a:xfrm flipH="1">
              <a:off x="5129213" y="23796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" name="Line 905"/>
            <p:cNvSpPr>
              <a:spLocks noChangeShapeType="1"/>
            </p:cNvSpPr>
            <p:nvPr/>
          </p:nvSpPr>
          <p:spPr bwMode="auto">
            <a:xfrm flipH="1">
              <a:off x="5124451" y="2381251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" name="Line 906"/>
            <p:cNvSpPr>
              <a:spLocks noChangeShapeType="1"/>
            </p:cNvSpPr>
            <p:nvPr/>
          </p:nvSpPr>
          <p:spPr bwMode="auto">
            <a:xfrm flipH="1">
              <a:off x="5121276" y="23828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" name="Line 907"/>
            <p:cNvSpPr>
              <a:spLocks noChangeShapeType="1"/>
            </p:cNvSpPr>
            <p:nvPr/>
          </p:nvSpPr>
          <p:spPr bwMode="auto">
            <a:xfrm flipH="1">
              <a:off x="5119688" y="238601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" name="Line 908"/>
            <p:cNvSpPr>
              <a:spLocks noChangeShapeType="1"/>
            </p:cNvSpPr>
            <p:nvPr/>
          </p:nvSpPr>
          <p:spPr bwMode="auto">
            <a:xfrm>
              <a:off x="5119688" y="23860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" name="Line 909"/>
            <p:cNvSpPr>
              <a:spLocks noChangeShapeType="1"/>
            </p:cNvSpPr>
            <p:nvPr/>
          </p:nvSpPr>
          <p:spPr bwMode="auto">
            <a:xfrm flipH="1">
              <a:off x="5118101" y="238760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" name="Line 910"/>
            <p:cNvSpPr>
              <a:spLocks noChangeShapeType="1"/>
            </p:cNvSpPr>
            <p:nvPr/>
          </p:nvSpPr>
          <p:spPr bwMode="auto">
            <a:xfrm flipH="1">
              <a:off x="5113338" y="2387601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" name="Line 911"/>
            <p:cNvSpPr>
              <a:spLocks noChangeShapeType="1"/>
            </p:cNvSpPr>
            <p:nvPr/>
          </p:nvSpPr>
          <p:spPr bwMode="auto">
            <a:xfrm flipH="1">
              <a:off x="5110163" y="238918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" name="Line 912"/>
            <p:cNvSpPr>
              <a:spLocks noChangeShapeType="1"/>
            </p:cNvSpPr>
            <p:nvPr/>
          </p:nvSpPr>
          <p:spPr bwMode="auto">
            <a:xfrm flipH="1">
              <a:off x="5106988" y="23891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" name="Line 913"/>
            <p:cNvSpPr>
              <a:spLocks noChangeShapeType="1"/>
            </p:cNvSpPr>
            <p:nvPr/>
          </p:nvSpPr>
          <p:spPr bwMode="auto">
            <a:xfrm flipH="1">
              <a:off x="5102226" y="2390776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" name="Line 914"/>
            <p:cNvSpPr>
              <a:spLocks noChangeShapeType="1"/>
            </p:cNvSpPr>
            <p:nvPr/>
          </p:nvSpPr>
          <p:spPr bwMode="auto">
            <a:xfrm flipH="1" flipV="1">
              <a:off x="5099051" y="23891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1" name="Line 915"/>
            <p:cNvSpPr>
              <a:spLocks noChangeShapeType="1"/>
            </p:cNvSpPr>
            <p:nvPr/>
          </p:nvSpPr>
          <p:spPr bwMode="auto">
            <a:xfrm flipH="1">
              <a:off x="5094288" y="2389188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2" name="Line 916"/>
            <p:cNvSpPr>
              <a:spLocks noChangeShapeType="1"/>
            </p:cNvSpPr>
            <p:nvPr/>
          </p:nvSpPr>
          <p:spPr bwMode="auto">
            <a:xfrm flipH="1">
              <a:off x="5091113" y="238918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3" name="Line 917"/>
            <p:cNvSpPr>
              <a:spLocks noChangeShapeType="1"/>
            </p:cNvSpPr>
            <p:nvPr/>
          </p:nvSpPr>
          <p:spPr bwMode="auto">
            <a:xfrm flipH="1">
              <a:off x="5089526" y="23891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4" name="Line 918"/>
            <p:cNvSpPr>
              <a:spLocks noChangeShapeType="1"/>
            </p:cNvSpPr>
            <p:nvPr/>
          </p:nvSpPr>
          <p:spPr bwMode="auto">
            <a:xfrm flipV="1">
              <a:off x="5089526" y="23876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5" name="Line 919"/>
            <p:cNvSpPr>
              <a:spLocks noChangeShapeType="1"/>
            </p:cNvSpPr>
            <p:nvPr/>
          </p:nvSpPr>
          <p:spPr bwMode="auto">
            <a:xfrm flipH="1">
              <a:off x="5086351" y="238760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6" name="Line 920"/>
            <p:cNvSpPr>
              <a:spLocks noChangeShapeType="1"/>
            </p:cNvSpPr>
            <p:nvPr/>
          </p:nvSpPr>
          <p:spPr bwMode="auto">
            <a:xfrm flipH="1" flipV="1">
              <a:off x="5084763" y="23860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7" name="Line 921"/>
            <p:cNvSpPr>
              <a:spLocks noChangeShapeType="1"/>
            </p:cNvSpPr>
            <p:nvPr/>
          </p:nvSpPr>
          <p:spPr bwMode="auto">
            <a:xfrm flipH="1" flipV="1">
              <a:off x="5081588" y="23828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8" name="Line 922"/>
            <p:cNvSpPr>
              <a:spLocks noChangeShapeType="1"/>
            </p:cNvSpPr>
            <p:nvPr/>
          </p:nvSpPr>
          <p:spPr bwMode="auto">
            <a:xfrm flipH="1" flipV="1">
              <a:off x="5078413" y="23812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9" name="Line 923"/>
            <p:cNvSpPr>
              <a:spLocks noChangeShapeType="1"/>
            </p:cNvSpPr>
            <p:nvPr/>
          </p:nvSpPr>
          <p:spPr bwMode="auto">
            <a:xfrm flipH="1" flipV="1">
              <a:off x="5076826" y="23796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0" name="Line 924"/>
            <p:cNvSpPr>
              <a:spLocks noChangeShapeType="1"/>
            </p:cNvSpPr>
            <p:nvPr/>
          </p:nvSpPr>
          <p:spPr bwMode="auto">
            <a:xfrm>
              <a:off x="5076826" y="23796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1" name="Line 925"/>
            <p:cNvSpPr>
              <a:spLocks noChangeShapeType="1"/>
            </p:cNvSpPr>
            <p:nvPr/>
          </p:nvSpPr>
          <p:spPr bwMode="auto">
            <a:xfrm flipH="1" flipV="1">
              <a:off x="5075238" y="23780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2" name="Line 926"/>
            <p:cNvSpPr>
              <a:spLocks noChangeShapeType="1"/>
            </p:cNvSpPr>
            <p:nvPr/>
          </p:nvSpPr>
          <p:spPr bwMode="auto">
            <a:xfrm flipH="1" flipV="1">
              <a:off x="5073651" y="23764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3" name="Line 927"/>
            <p:cNvSpPr>
              <a:spLocks noChangeShapeType="1"/>
            </p:cNvSpPr>
            <p:nvPr/>
          </p:nvSpPr>
          <p:spPr bwMode="auto">
            <a:xfrm flipH="1" flipV="1">
              <a:off x="5070476" y="2371726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4" name="Line 928"/>
            <p:cNvSpPr>
              <a:spLocks noChangeShapeType="1"/>
            </p:cNvSpPr>
            <p:nvPr/>
          </p:nvSpPr>
          <p:spPr bwMode="auto">
            <a:xfrm>
              <a:off x="5070476" y="237172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5" name="Line 929"/>
            <p:cNvSpPr>
              <a:spLocks noChangeShapeType="1"/>
            </p:cNvSpPr>
            <p:nvPr/>
          </p:nvSpPr>
          <p:spPr bwMode="auto">
            <a:xfrm flipH="1" flipV="1">
              <a:off x="5068888" y="23701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6" name="Line 930"/>
            <p:cNvSpPr>
              <a:spLocks noChangeShapeType="1"/>
            </p:cNvSpPr>
            <p:nvPr/>
          </p:nvSpPr>
          <p:spPr bwMode="auto">
            <a:xfrm flipV="1">
              <a:off x="5068888" y="23685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7" name="Line 931"/>
            <p:cNvSpPr>
              <a:spLocks noChangeShapeType="1"/>
            </p:cNvSpPr>
            <p:nvPr/>
          </p:nvSpPr>
          <p:spPr bwMode="auto">
            <a:xfrm flipH="1" flipV="1">
              <a:off x="5067301" y="236537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8" name="Line 932"/>
            <p:cNvSpPr>
              <a:spLocks noChangeShapeType="1"/>
            </p:cNvSpPr>
            <p:nvPr/>
          </p:nvSpPr>
          <p:spPr bwMode="auto">
            <a:xfrm flipH="1" flipV="1">
              <a:off x="5065713" y="23606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9" name="Line 933"/>
            <p:cNvSpPr>
              <a:spLocks noChangeShapeType="1"/>
            </p:cNvSpPr>
            <p:nvPr/>
          </p:nvSpPr>
          <p:spPr bwMode="auto">
            <a:xfrm flipV="1">
              <a:off x="5065713" y="23574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0" name="Line 934"/>
            <p:cNvSpPr>
              <a:spLocks noChangeShapeType="1"/>
            </p:cNvSpPr>
            <p:nvPr/>
          </p:nvSpPr>
          <p:spPr bwMode="auto">
            <a:xfrm flipV="1">
              <a:off x="5065713" y="23558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1" name="Line 935"/>
            <p:cNvSpPr>
              <a:spLocks noChangeShapeType="1"/>
            </p:cNvSpPr>
            <p:nvPr/>
          </p:nvSpPr>
          <p:spPr bwMode="auto">
            <a:xfrm flipV="1">
              <a:off x="5065713" y="23526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2" name="Line 936"/>
            <p:cNvSpPr>
              <a:spLocks noChangeShapeType="1"/>
            </p:cNvSpPr>
            <p:nvPr/>
          </p:nvSpPr>
          <p:spPr bwMode="auto">
            <a:xfrm flipV="1">
              <a:off x="5065713" y="234950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3" name="Line 937"/>
            <p:cNvSpPr>
              <a:spLocks noChangeShapeType="1"/>
            </p:cNvSpPr>
            <p:nvPr/>
          </p:nvSpPr>
          <p:spPr bwMode="auto">
            <a:xfrm flipV="1">
              <a:off x="5065713" y="234473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4" name="Line 938"/>
            <p:cNvSpPr>
              <a:spLocks noChangeShapeType="1"/>
            </p:cNvSpPr>
            <p:nvPr/>
          </p:nvSpPr>
          <p:spPr bwMode="auto">
            <a:xfrm flipV="1">
              <a:off x="5067301" y="23431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5" name="Line 939"/>
            <p:cNvSpPr>
              <a:spLocks noChangeShapeType="1"/>
            </p:cNvSpPr>
            <p:nvPr/>
          </p:nvSpPr>
          <p:spPr bwMode="auto">
            <a:xfrm flipV="1">
              <a:off x="5067301" y="23415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6" name="Line 940"/>
            <p:cNvSpPr>
              <a:spLocks noChangeShapeType="1"/>
            </p:cNvSpPr>
            <p:nvPr/>
          </p:nvSpPr>
          <p:spPr bwMode="auto">
            <a:xfrm flipV="1">
              <a:off x="5067301" y="23399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7" name="Line 941"/>
            <p:cNvSpPr>
              <a:spLocks noChangeShapeType="1"/>
            </p:cNvSpPr>
            <p:nvPr/>
          </p:nvSpPr>
          <p:spPr bwMode="auto">
            <a:xfrm flipV="1">
              <a:off x="5068888" y="23383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8" name="Line 942"/>
            <p:cNvSpPr>
              <a:spLocks noChangeShapeType="1"/>
            </p:cNvSpPr>
            <p:nvPr/>
          </p:nvSpPr>
          <p:spPr bwMode="auto">
            <a:xfrm flipV="1">
              <a:off x="5068888" y="23352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9" name="Line 943"/>
            <p:cNvSpPr>
              <a:spLocks noChangeShapeType="1"/>
            </p:cNvSpPr>
            <p:nvPr/>
          </p:nvSpPr>
          <p:spPr bwMode="auto">
            <a:xfrm flipV="1">
              <a:off x="5070476" y="23320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0" name="Line 944"/>
            <p:cNvSpPr>
              <a:spLocks noChangeShapeType="1"/>
            </p:cNvSpPr>
            <p:nvPr/>
          </p:nvSpPr>
          <p:spPr bwMode="auto">
            <a:xfrm flipV="1">
              <a:off x="5073651" y="23288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1" name="Line 945"/>
            <p:cNvSpPr>
              <a:spLocks noChangeShapeType="1"/>
            </p:cNvSpPr>
            <p:nvPr/>
          </p:nvSpPr>
          <p:spPr bwMode="auto">
            <a:xfrm>
              <a:off x="5075238" y="23288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" name="Line 946"/>
            <p:cNvSpPr>
              <a:spLocks noChangeShapeType="1"/>
            </p:cNvSpPr>
            <p:nvPr/>
          </p:nvSpPr>
          <p:spPr bwMode="auto">
            <a:xfrm>
              <a:off x="5076826" y="23288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" name="Line 947"/>
            <p:cNvSpPr>
              <a:spLocks noChangeShapeType="1"/>
            </p:cNvSpPr>
            <p:nvPr/>
          </p:nvSpPr>
          <p:spPr bwMode="auto">
            <a:xfrm flipV="1">
              <a:off x="5076826" y="23272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" name="Line 948"/>
            <p:cNvSpPr>
              <a:spLocks noChangeShapeType="1"/>
            </p:cNvSpPr>
            <p:nvPr/>
          </p:nvSpPr>
          <p:spPr bwMode="auto">
            <a:xfrm flipV="1">
              <a:off x="5078413" y="2324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" name="Line 949"/>
            <p:cNvSpPr>
              <a:spLocks noChangeShapeType="1"/>
            </p:cNvSpPr>
            <p:nvPr/>
          </p:nvSpPr>
          <p:spPr bwMode="auto">
            <a:xfrm flipV="1">
              <a:off x="5081588" y="23225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6" name="Line 950"/>
            <p:cNvSpPr>
              <a:spLocks noChangeShapeType="1"/>
            </p:cNvSpPr>
            <p:nvPr/>
          </p:nvSpPr>
          <p:spPr bwMode="auto">
            <a:xfrm>
              <a:off x="5084763" y="23225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7" name="Line 951"/>
            <p:cNvSpPr>
              <a:spLocks noChangeShapeType="1"/>
            </p:cNvSpPr>
            <p:nvPr/>
          </p:nvSpPr>
          <p:spPr bwMode="auto">
            <a:xfrm flipV="1">
              <a:off x="5084763" y="23209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8" name="Line 952"/>
            <p:cNvSpPr>
              <a:spLocks noChangeShapeType="1"/>
            </p:cNvSpPr>
            <p:nvPr/>
          </p:nvSpPr>
          <p:spPr bwMode="auto">
            <a:xfrm>
              <a:off x="5086351" y="23209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9" name="Line 953"/>
            <p:cNvSpPr>
              <a:spLocks noChangeShapeType="1"/>
            </p:cNvSpPr>
            <p:nvPr/>
          </p:nvSpPr>
          <p:spPr bwMode="auto">
            <a:xfrm flipV="1">
              <a:off x="5087938" y="23193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0" name="Line 954"/>
            <p:cNvSpPr>
              <a:spLocks noChangeShapeType="1"/>
            </p:cNvSpPr>
            <p:nvPr/>
          </p:nvSpPr>
          <p:spPr bwMode="auto">
            <a:xfrm flipV="1">
              <a:off x="5091113" y="23177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1" name="Line 955"/>
            <p:cNvSpPr>
              <a:spLocks noChangeShapeType="1"/>
            </p:cNvSpPr>
            <p:nvPr/>
          </p:nvSpPr>
          <p:spPr bwMode="auto">
            <a:xfrm>
              <a:off x="5094288" y="231775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" name="Line 956"/>
            <p:cNvSpPr>
              <a:spLocks noChangeShapeType="1"/>
            </p:cNvSpPr>
            <p:nvPr/>
          </p:nvSpPr>
          <p:spPr bwMode="auto">
            <a:xfrm>
              <a:off x="5097463" y="231775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" name="Line 957"/>
            <p:cNvSpPr>
              <a:spLocks noChangeShapeType="1"/>
            </p:cNvSpPr>
            <p:nvPr/>
          </p:nvSpPr>
          <p:spPr bwMode="auto">
            <a:xfrm flipV="1">
              <a:off x="5100638" y="23161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" name="Line 958"/>
            <p:cNvSpPr>
              <a:spLocks noChangeShapeType="1"/>
            </p:cNvSpPr>
            <p:nvPr/>
          </p:nvSpPr>
          <p:spPr bwMode="auto">
            <a:xfrm>
              <a:off x="5102226" y="23161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" name="Line 959"/>
            <p:cNvSpPr>
              <a:spLocks noChangeShapeType="1"/>
            </p:cNvSpPr>
            <p:nvPr/>
          </p:nvSpPr>
          <p:spPr bwMode="auto">
            <a:xfrm>
              <a:off x="5102226" y="23161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" name="Line 960"/>
            <p:cNvSpPr>
              <a:spLocks noChangeShapeType="1"/>
            </p:cNvSpPr>
            <p:nvPr/>
          </p:nvSpPr>
          <p:spPr bwMode="auto">
            <a:xfrm>
              <a:off x="5105401" y="2317751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" name="Line 961"/>
            <p:cNvSpPr>
              <a:spLocks noChangeShapeType="1"/>
            </p:cNvSpPr>
            <p:nvPr/>
          </p:nvSpPr>
          <p:spPr bwMode="auto">
            <a:xfrm>
              <a:off x="5110163" y="23177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" name="Line 962"/>
            <p:cNvSpPr>
              <a:spLocks noChangeShapeType="1"/>
            </p:cNvSpPr>
            <p:nvPr/>
          </p:nvSpPr>
          <p:spPr bwMode="auto">
            <a:xfrm>
              <a:off x="5113338" y="23193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" name="Line 963"/>
            <p:cNvSpPr>
              <a:spLocks noChangeShapeType="1"/>
            </p:cNvSpPr>
            <p:nvPr/>
          </p:nvSpPr>
          <p:spPr bwMode="auto">
            <a:xfrm>
              <a:off x="5114926" y="23193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" name="Line 964"/>
            <p:cNvSpPr>
              <a:spLocks noChangeShapeType="1"/>
            </p:cNvSpPr>
            <p:nvPr/>
          </p:nvSpPr>
          <p:spPr bwMode="auto">
            <a:xfrm>
              <a:off x="5116513" y="2319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" name="Line 965"/>
            <p:cNvSpPr>
              <a:spLocks noChangeShapeType="1"/>
            </p:cNvSpPr>
            <p:nvPr/>
          </p:nvSpPr>
          <p:spPr bwMode="auto">
            <a:xfrm>
              <a:off x="5118101" y="23209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" name="Line 966"/>
            <p:cNvSpPr>
              <a:spLocks noChangeShapeType="1"/>
            </p:cNvSpPr>
            <p:nvPr/>
          </p:nvSpPr>
          <p:spPr bwMode="auto">
            <a:xfrm>
              <a:off x="5121276" y="23225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" name="Line 967"/>
            <p:cNvSpPr>
              <a:spLocks noChangeShapeType="1"/>
            </p:cNvSpPr>
            <p:nvPr/>
          </p:nvSpPr>
          <p:spPr bwMode="auto">
            <a:xfrm>
              <a:off x="5124451" y="2324101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" name="Line 968"/>
            <p:cNvSpPr>
              <a:spLocks noChangeShapeType="1"/>
            </p:cNvSpPr>
            <p:nvPr/>
          </p:nvSpPr>
          <p:spPr bwMode="auto">
            <a:xfrm>
              <a:off x="5129213" y="23272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" name="Line 969"/>
            <p:cNvSpPr>
              <a:spLocks noChangeShapeType="1"/>
            </p:cNvSpPr>
            <p:nvPr/>
          </p:nvSpPr>
          <p:spPr bwMode="auto">
            <a:xfrm>
              <a:off x="5130801" y="23288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" name="Line 970"/>
            <p:cNvSpPr>
              <a:spLocks noChangeShapeType="1"/>
            </p:cNvSpPr>
            <p:nvPr/>
          </p:nvSpPr>
          <p:spPr bwMode="auto">
            <a:xfrm>
              <a:off x="5130801" y="23288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" name="Line 971"/>
            <p:cNvSpPr>
              <a:spLocks noChangeShapeType="1"/>
            </p:cNvSpPr>
            <p:nvPr/>
          </p:nvSpPr>
          <p:spPr bwMode="auto">
            <a:xfrm>
              <a:off x="5132388" y="23288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" name="Line 972"/>
            <p:cNvSpPr>
              <a:spLocks noChangeShapeType="1"/>
            </p:cNvSpPr>
            <p:nvPr/>
          </p:nvSpPr>
          <p:spPr bwMode="auto">
            <a:xfrm>
              <a:off x="5133976" y="23320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" name="Line 973"/>
            <p:cNvSpPr>
              <a:spLocks noChangeShapeType="1"/>
            </p:cNvSpPr>
            <p:nvPr/>
          </p:nvSpPr>
          <p:spPr bwMode="auto">
            <a:xfrm>
              <a:off x="5135563" y="23352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" name="Line 974"/>
            <p:cNvSpPr>
              <a:spLocks noChangeShapeType="1"/>
            </p:cNvSpPr>
            <p:nvPr/>
          </p:nvSpPr>
          <p:spPr bwMode="auto">
            <a:xfrm>
              <a:off x="5137151" y="233680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" name="Line 975"/>
            <p:cNvSpPr>
              <a:spLocks noChangeShapeType="1"/>
            </p:cNvSpPr>
            <p:nvPr/>
          </p:nvSpPr>
          <p:spPr bwMode="auto">
            <a:xfrm>
              <a:off x="5137151" y="233680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" name="Line 976"/>
            <p:cNvSpPr>
              <a:spLocks noChangeShapeType="1"/>
            </p:cNvSpPr>
            <p:nvPr/>
          </p:nvSpPr>
          <p:spPr bwMode="auto">
            <a:xfrm>
              <a:off x="5138738" y="233838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" name="Line 977"/>
            <p:cNvSpPr>
              <a:spLocks noChangeShapeType="1"/>
            </p:cNvSpPr>
            <p:nvPr/>
          </p:nvSpPr>
          <p:spPr bwMode="auto">
            <a:xfrm>
              <a:off x="5140326" y="234156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" name="Line 978"/>
            <p:cNvSpPr>
              <a:spLocks noChangeShapeType="1"/>
            </p:cNvSpPr>
            <p:nvPr/>
          </p:nvSpPr>
          <p:spPr bwMode="auto">
            <a:xfrm>
              <a:off x="5140326" y="2346326"/>
              <a:ext cx="0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" name="Freeform 979"/>
            <p:cNvSpPr>
              <a:spLocks/>
            </p:cNvSpPr>
            <p:nvPr/>
          </p:nvSpPr>
          <p:spPr bwMode="auto">
            <a:xfrm>
              <a:off x="1006476" y="3457576"/>
              <a:ext cx="73025" cy="58738"/>
            </a:xfrm>
            <a:custGeom>
              <a:avLst/>
              <a:gdLst>
                <a:gd name="T0" fmla="*/ 23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3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3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" name="Freeform 980"/>
            <p:cNvSpPr>
              <a:spLocks/>
            </p:cNvSpPr>
            <p:nvPr/>
          </p:nvSpPr>
          <p:spPr bwMode="auto">
            <a:xfrm>
              <a:off x="1006476" y="3457576"/>
              <a:ext cx="39688" cy="61913"/>
            </a:xfrm>
            <a:custGeom>
              <a:avLst/>
              <a:gdLst>
                <a:gd name="T0" fmla="*/ 23 w 25"/>
                <a:gd name="T1" fmla="*/ 0 h 39"/>
                <a:gd name="T2" fmla="*/ 25 w 25"/>
                <a:gd name="T3" fmla="*/ 0 h 39"/>
                <a:gd name="T4" fmla="*/ 25 w 25"/>
                <a:gd name="T5" fmla="*/ 1 h 39"/>
                <a:gd name="T6" fmla="*/ 1 w 25"/>
                <a:gd name="T7" fmla="*/ 39 h 39"/>
                <a:gd name="T8" fmla="*/ 0 w 25"/>
                <a:gd name="T9" fmla="*/ 39 h 39"/>
                <a:gd name="T10" fmla="*/ 0 w 25"/>
                <a:gd name="T11" fmla="*/ 37 h 39"/>
                <a:gd name="T12" fmla="*/ 23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23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" name="Freeform 981"/>
            <p:cNvSpPr>
              <a:spLocks/>
            </p:cNvSpPr>
            <p:nvPr/>
          </p:nvSpPr>
          <p:spPr bwMode="auto">
            <a:xfrm>
              <a:off x="884238" y="4478338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4 h 66"/>
                <a:gd name="T10" fmla="*/ 12 w 23"/>
                <a:gd name="T11" fmla="*/ 17 h 66"/>
                <a:gd name="T12" fmla="*/ 8 w 23"/>
                <a:gd name="T13" fmla="*/ 19 h 66"/>
                <a:gd name="T14" fmla="*/ 4 w 23"/>
                <a:gd name="T15" fmla="*/ 22 h 66"/>
                <a:gd name="T16" fmla="*/ 0 w 23"/>
                <a:gd name="T17" fmla="*/ 24 h 66"/>
                <a:gd name="T18" fmla="*/ 0 w 23"/>
                <a:gd name="T19" fmla="*/ 16 h 66"/>
                <a:gd name="T20" fmla="*/ 6 w 23"/>
                <a:gd name="T21" fmla="*/ 12 h 66"/>
                <a:gd name="T22" fmla="*/ 11 w 23"/>
                <a:gd name="T23" fmla="*/ 8 h 66"/>
                <a:gd name="T24" fmla="*/ 15 w 23"/>
                <a:gd name="T25" fmla="*/ 4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" name="Freeform 982"/>
            <p:cNvSpPr>
              <a:spLocks/>
            </p:cNvSpPr>
            <p:nvPr/>
          </p:nvSpPr>
          <p:spPr bwMode="auto">
            <a:xfrm>
              <a:off x="2374901" y="4478338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19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2 h 66"/>
                <a:gd name="T22" fmla="*/ 11 w 24"/>
                <a:gd name="T23" fmla="*/ 8 h 66"/>
                <a:gd name="T24" fmla="*/ 15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" name="Freeform 983"/>
            <p:cNvSpPr>
              <a:spLocks noEditPoints="1"/>
            </p:cNvSpPr>
            <p:nvPr/>
          </p:nvSpPr>
          <p:spPr bwMode="auto">
            <a:xfrm>
              <a:off x="2444751" y="4478338"/>
              <a:ext cx="69850" cy="104775"/>
            </a:xfrm>
            <a:custGeom>
              <a:avLst/>
              <a:gdLst>
                <a:gd name="T0" fmla="*/ 22 w 44"/>
                <a:gd name="T1" fmla="*/ 7 h 66"/>
                <a:gd name="T2" fmla="*/ 19 w 44"/>
                <a:gd name="T3" fmla="*/ 8 h 66"/>
                <a:gd name="T4" fmla="*/ 16 w 44"/>
                <a:gd name="T5" fmla="*/ 9 h 66"/>
                <a:gd name="T6" fmla="*/ 13 w 44"/>
                <a:gd name="T7" fmla="*/ 12 h 66"/>
                <a:gd name="T8" fmla="*/ 10 w 44"/>
                <a:gd name="T9" fmla="*/ 20 h 66"/>
                <a:gd name="T10" fmla="*/ 9 w 44"/>
                <a:gd name="T11" fmla="*/ 33 h 66"/>
                <a:gd name="T12" fmla="*/ 10 w 44"/>
                <a:gd name="T13" fmla="*/ 46 h 66"/>
                <a:gd name="T14" fmla="*/ 12 w 44"/>
                <a:gd name="T15" fmla="*/ 54 h 66"/>
                <a:gd name="T16" fmla="*/ 16 w 44"/>
                <a:gd name="T17" fmla="*/ 57 h 66"/>
                <a:gd name="T18" fmla="*/ 19 w 44"/>
                <a:gd name="T19" fmla="*/ 58 h 66"/>
                <a:gd name="T20" fmla="*/ 22 w 44"/>
                <a:gd name="T21" fmla="*/ 59 h 66"/>
                <a:gd name="T22" fmla="*/ 26 w 44"/>
                <a:gd name="T23" fmla="*/ 58 h 66"/>
                <a:gd name="T24" fmla="*/ 29 w 44"/>
                <a:gd name="T25" fmla="*/ 57 h 66"/>
                <a:gd name="T26" fmla="*/ 31 w 44"/>
                <a:gd name="T27" fmla="*/ 54 h 66"/>
                <a:gd name="T28" fmla="*/ 34 w 44"/>
                <a:gd name="T29" fmla="*/ 46 h 66"/>
                <a:gd name="T30" fmla="*/ 35 w 44"/>
                <a:gd name="T31" fmla="*/ 33 h 66"/>
                <a:gd name="T32" fmla="*/ 34 w 44"/>
                <a:gd name="T33" fmla="*/ 20 h 66"/>
                <a:gd name="T34" fmla="*/ 32 w 44"/>
                <a:gd name="T35" fmla="*/ 12 h 66"/>
                <a:gd name="T36" fmla="*/ 29 w 44"/>
                <a:gd name="T37" fmla="*/ 9 h 66"/>
                <a:gd name="T38" fmla="*/ 26 w 44"/>
                <a:gd name="T39" fmla="*/ 8 h 66"/>
                <a:gd name="T40" fmla="*/ 22 w 44"/>
                <a:gd name="T41" fmla="*/ 7 h 66"/>
                <a:gd name="T42" fmla="*/ 22 w 44"/>
                <a:gd name="T43" fmla="*/ 0 h 66"/>
                <a:gd name="T44" fmla="*/ 27 w 44"/>
                <a:gd name="T45" fmla="*/ 0 h 66"/>
                <a:gd name="T46" fmla="*/ 32 w 44"/>
                <a:gd name="T47" fmla="*/ 2 h 66"/>
                <a:gd name="T48" fmla="*/ 36 w 44"/>
                <a:gd name="T49" fmla="*/ 4 h 66"/>
                <a:gd name="T50" fmla="*/ 38 w 44"/>
                <a:gd name="T51" fmla="*/ 8 h 66"/>
                <a:gd name="T52" fmla="*/ 40 w 44"/>
                <a:gd name="T53" fmla="*/ 12 h 66"/>
                <a:gd name="T54" fmla="*/ 42 w 44"/>
                <a:gd name="T55" fmla="*/ 17 h 66"/>
                <a:gd name="T56" fmla="*/ 43 w 44"/>
                <a:gd name="T57" fmla="*/ 22 h 66"/>
                <a:gd name="T58" fmla="*/ 43 w 44"/>
                <a:gd name="T59" fmla="*/ 27 h 66"/>
                <a:gd name="T60" fmla="*/ 44 w 44"/>
                <a:gd name="T61" fmla="*/ 33 h 66"/>
                <a:gd name="T62" fmla="*/ 43 w 44"/>
                <a:gd name="T63" fmla="*/ 43 h 66"/>
                <a:gd name="T64" fmla="*/ 41 w 44"/>
                <a:gd name="T65" fmla="*/ 52 h 66"/>
                <a:gd name="T66" fmla="*/ 39 w 44"/>
                <a:gd name="T67" fmla="*/ 57 h 66"/>
                <a:gd name="T68" fmla="*/ 37 w 44"/>
                <a:gd name="T69" fmla="*/ 60 h 66"/>
                <a:gd name="T70" fmla="*/ 34 w 44"/>
                <a:gd name="T71" fmla="*/ 63 h 66"/>
                <a:gd name="T72" fmla="*/ 31 w 44"/>
                <a:gd name="T73" fmla="*/ 65 h 66"/>
                <a:gd name="T74" fmla="*/ 27 w 44"/>
                <a:gd name="T75" fmla="*/ 66 h 66"/>
                <a:gd name="T76" fmla="*/ 22 w 44"/>
                <a:gd name="T77" fmla="*/ 66 h 66"/>
                <a:gd name="T78" fmla="*/ 18 w 44"/>
                <a:gd name="T79" fmla="*/ 66 h 66"/>
                <a:gd name="T80" fmla="*/ 13 w 44"/>
                <a:gd name="T81" fmla="*/ 65 h 66"/>
                <a:gd name="T82" fmla="*/ 10 w 44"/>
                <a:gd name="T83" fmla="*/ 63 h 66"/>
                <a:gd name="T84" fmla="*/ 7 w 44"/>
                <a:gd name="T85" fmla="*/ 60 h 66"/>
                <a:gd name="T86" fmla="*/ 3 w 44"/>
                <a:gd name="T87" fmla="*/ 54 h 66"/>
                <a:gd name="T88" fmla="*/ 1 w 44"/>
                <a:gd name="T89" fmla="*/ 44 h 66"/>
                <a:gd name="T90" fmla="*/ 0 w 44"/>
                <a:gd name="T91" fmla="*/ 33 h 66"/>
                <a:gd name="T92" fmla="*/ 1 w 44"/>
                <a:gd name="T93" fmla="*/ 22 h 66"/>
                <a:gd name="T94" fmla="*/ 3 w 44"/>
                <a:gd name="T95" fmla="*/ 14 h 66"/>
                <a:gd name="T96" fmla="*/ 4 w 44"/>
                <a:gd name="T97" fmla="*/ 10 h 66"/>
                <a:gd name="T98" fmla="*/ 7 w 44"/>
                <a:gd name="T99" fmla="*/ 6 h 66"/>
                <a:gd name="T100" fmla="*/ 10 w 44"/>
                <a:gd name="T101" fmla="*/ 3 h 66"/>
                <a:gd name="T102" fmla="*/ 13 w 44"/>
                <a:gd name="T103" fmla="*/ 1 h 66"/>
                <a:gd name="T104" fmla="*/ 18 w 44"/>
                <a:gd name="T105" fmla="*/ 0 h 66"/>
                <a:gd name="T106" fmla="*/ 22 w 44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66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4"/>
                  </a:lnTo>
                  <a:lnTo>
                    <a:pt x="16" y="57"/>
                  </a:lnTo>
                  <a:lnTo>
                    <a:pt x="19" y="58"/>
                  </a:lnTo>
                  <a:lnTo>
                    <a:pt x="22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6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" name="Freeform 984"/>
            <p:cNvSpPr>
              <a:spLocks/>
            </p:cNvSpPr>
            <p:nvPr/>
          </p:nvSpPr>
          <p:spPr bwMode="auto">
            <a:xfrm>
              <a:off x="3902076" y="4478338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4 h 66"/>
                <a:gd name="T10" fmla="*/ 12 w 23"/>
                <a:gd name="T11" fmla="*/ 17 h 66"/>
                <a:gd name="T12" fmla="*/ 8 w 23"/>
                <a:gd name="T13" fmla="*/ 19 h 66"/>
                <a:gd name="T14" fmla="*/ 4 w 23"/>
                <a:gd name="T15" fmla="*/ 22 h 66"/>
                <a:gd name="T16" fmla="*/ 0 w 23"/>
                <a:gd name="T17" fmla="*/ 24 h 66"/>
                <a:gd name="T18" fmla="*/ 0 w 23"/>
                <a:gd name="T19" fmla="*/ 16 h 66"/>
                <a:gd name="T20" fmla="*/ 6 w 23"/>
                <a:gd name="T21" fmla="*/ 12 h 66"/>
                <a:gd name="T22" fmla="*/ 11 w 23"/>
                <a:gd name="T23" fmla="*/ 8 h 66"/>
                <a:gd name="T24" fmla="*/ 15 w 23"/>
                <a:gd name="T25" fmla="*/ 4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" name="Freeform 985"/>
            <p:cNvSpPr>
              <a:spLocks noEditPoints="1"/>
            </p:cNvSpPr>
            <p:nvPr/>
          </p:nvSpPr>
          <p:spPr bwMode="auto">
            <a:xfrm>
              <a:off x="3973513" y="4478338"/>
              <a:ext cx="66675" cy="104775"/>
            </a:xfrm>
            <a:custGeom>
              <a:avLst/>
              <a:gdLst>
                <a:gd name="T0" fmla="*/ 21 w 42"/>
                <a:gd name="T1" fmla="*/ 7 h 66"/>
                <a:gd name="T2" fmla="*/ 18 w 42"/>
                <a:gd name="T3" fmla="*/ 8 h 66"/>
                <a:gd name="T4" fmla="*/ 15 w 42"/>
                <a:gd name="T5" fmla="*/ 9 h 66"/>
                <a:gd name="T6" fmla="*/ 12 w 42"/>
                <a:gd name="T7" fmla="*/ 12 h 66"/>
                <a:gd name="T8" fmla="*/ 10 w 42"/>
                <a:gd name="T9" fmla="*/ 20 h 66"/>
                <a:gd name="T10" fmla="*/ 9 w 42"/>
                <a:gd name="T11" fmla="*/ 33 h 66"/>
                <a:gd name="T12" fmla="*/ 10 w 42"/>
                <a:gd name="T13" fmla="*/ 46 h 66"/>
                <a:gd name="T14" fmla="*/ 12 w 42"/>
                <a:gd name="T15" fmla="*/ 54 h 66"/>
                <a:gd name="T16" fmla="*/ 15 w 42"/>
                <a:gd name="T17" fmla="*/ 57 h 66"/>
                <a:gd name="T18" fmla="*/ 18 w 42"/>
                <a:gd name="T19" fmla="*/ 58 h 66"/>
                <a:gd name="T20" fmla="*/ 21 w 42"/>
                <a:gd name="T21" fmla="*/ 59 h 66"/>
                <a:gd name="T22" fmla="*/ 25 w 42"/>
                <a:gd name="T23" fmla="*/ 58 h 66"/>
                <a:gd name="T24" fmla="*/ 28 w 42"/>
                <a:gd name="T25" fmla="*/ 57 h 66"/>
                <a:gd name="T26" fmla="*/ 30 w 42"/>
                <a:gd name="T27" fmla="*/ 54 h 66"/>
                <a:gd name="T28" fmla="*/ 33 w 42"/>
                <a:gd name="T29" fmla="*/ 46 h 66"/>
                <a:gd name="T30" fmla="*/ 34 w 42"/>
                <a:gd name="T31" fmla="*/ 33 h 66"/>
                <a:gd name="T32" fmla="*/ 33 w 42"/>
                <a:gd name="T33" fmla="*/ 20 h 66"/>
                <a:gd name="T34" fmla="*/ 30 w 42"/>
                <a:gd name="T35" fmla="*/ 12 h 66"/>
                <a:gd name="T36" fmla="*/ 28 w 42"/>
                <a:gd name="T37" fmla="*/ 9 h 66"/>
                <a:gd name="T38" fmla="*/ 25 w 42"/>
                <a:gd name="T39" fmla="*/ 8 h 66"/>
                <a:gd name="T40" fmla="*/ 21 w 42"/>
                <a:gd name="T41" fmla="*/ 7 h 66"/>
                <a:gd name="T42" fmla="*/ 21 w 42"/>
                <a:gd name="T43" fmla="*/ 0 h 66"/>
                <a:gd name="T44" fmla="*/ 26 w 42"/>
                <a:gd name="T45" fmla="*/ 0 h 66"/>
                <a:gd name="T46" fmla="*/ 31 w 42"/>
                <a:gd name="T47" fmla="*/ 2 h 66"/>
                <a:gd name="T48" fmla="*/ 34 w 42"/>
                <a:gd name="T49" fmla="*/ 4 h 66"/>
                <a:gd name="T50" fmla="*/ 37 w 42"/>
                <a:gd name="T51" fmla="*/ 8 h 66"/>
                <a:gd name="T52" fmla="*/ 39 w 42"/>
                <a:gd name="T53" fmla="*/ 12 h 66"/>
                <a:gd name="T54" fmla="*/ 41 w 42"/>
                <a:gd name="T55" fmla="*/ 17 h 66"/>
                <a:gd name="T56" fmla="*/ 42 w 42"/>
                <a:gd name="T57" fmla="*/ 22 h 66"/>
                <a:gd name="T58" fmla="*/ 42 w 42"/>
                <a:gd name="T59" fmla="*/ 27 h 66"/>
                <a:gd name="T60" fmla="*/ 42 w 42"/>
                <a:gd name="T61" fmla="*/ 33 h 66"/>
                <a:gd name="T62" fmla="*/ 42 w 42"/>
                <a:gd name="T63" fmla="*/ 43 h 66"/>
                <a:gd name="T64" fmla="*/ 40 w 42"/>
                <a:gd name="T65" fmla="*/ 52 h 66"/>
                <a:gd name="T66" fmla="*/ 38 w 42"/>
                <a:gd name="T67" fmla="*/ 57 h 66"/>
                <a:gd name="T68" fmla="*/ 36 w 42"/>
                <a:gd name="T69" fmla="*/ 60 h 66"/>
                <a:gd name="T70" fmla="*/ 33 w 42"/>
                <a:gd name="T71" fmla="*/ 63 h 66"/>
                <a:gd name="T72" fmla="*/ 30 w 42"/>
                <a:gd name="T73" fmla="*/ 65 h 66"/>
                <a:gd name="T74" fmla="*/ 26 w 42"/>
                <a:gd name="T75" fmla="*/ 66 h 66"/>
                <a:gd name="T76" fmla="*/ 21 w 42"/>
                <a:gd name="T77" fmla="*/ 66 h 66"/>
                <a:gd name="T78" fmla="*/ 17 w 42"/>
                <a:gd name="T79" fmla="*/ 66 h 66"/>
                <a:gd name="T80" fmla="*/ 13 w 42"/>
                <a:gd name="T81" fmla="*/ 65 h 66"/>
                <a:gd name="T82" fmla="*/ 10 w 42"/>
                <a:gd name="T83" fmla="*/ 63 h 66"/>
                <a:gd name="T84" fmla="*/ 7 w 42"/>
                <a:gd name="T85" fmla="*/ 60 h 66"/>
                <a:gd name="T86" fmla="*/ 3 w 42"/>
                <a:gd name="T87" fmla="*/ 54 h 66"/>
                <a:gd name="T88" fmla="*/ 1 w 42"/>
                <a:gd name="T89" fmla="*/ 44 h 66"/>
                <a:gd name="T90" fmla="*/ 0 w 42"/>
                <a:gd name="T91" fmla="*/ 33 h 66"/>
                <a:gd name="T92" fmla="*/ 1 w 42"/>
                <a:gd name="T93" fmla="*/ 22 h 66"/>
                <a:gd name="T94" fmla="*/ 3 w 42"/>
                <a:gd name="T95" fmla="*/ 14 h 66"/>
                <a:gd name="T96" fmla="*/ 4 w 42"/>
                <a:gd name="T97" fmla="*/ 10 h 66"/>
                <a:gd name="T98" fmla="*/ 7 w 42"/>
                <a:gd name="T99" fmla="*/ 6 h 66"/>
                <a:gd name="T100" fmla="*/ 10 w 42"/>
                <a:gd name="T101" fmla="*/ 3 h 66"/>
                <a:gd name="T102" fmla="*/ 13 w 42"/>
                <a:gd name="T103" fmla="*/ 1 h 66"/>
                <a:gd name="T104" fmla="*/ 17 w 42"/>
                <a:gd name="T105" fmla="*/ 0 h 66"/>
                <a:gd name="T106" fmla="*/ 21 w 42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6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9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7"/>
                  </a:lnTo>
                  <a:lnTo>
                    <a:pt x="42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2" y="43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" name="Freeform 986"/>
            <p:cNvSpPr>
              <a:spLocks noEditPoints="1"/>
            </p:cNvSpPr>
            <p:nvPr/>
          </p:nvSpPr>
          <p:spPr bwMode="auto">
            <a:xfrm>
              <a:off x="4052888" y="4478338"/>
              <a:ext cx="68263" cy="104775"/>
            </a:xfrm>
            <a:custGeom>
              <a:avLst/>
              <a:gdLst>
                <a:gd name="T0" fmla="*/ 22 w 43"/>
                <a:gd name="T1" fmla="*/ 7 h 66"/>
                <a:gd name="T2" fmla="*/ 19 w 43"/>
                <a:gd name="T3" fmla="*/ 8 h 66"/>
                <a:gd name="T4" fmla="*/ 16 w 43"/>
                <a:gd name="T5" fmla="*/ 9 h 66"/>
                <a:gd name="T6" fmla="*/ 13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3 w 43"/>
                <a:gd name="T15" fmla="*/ 54 h 66"/>
                <a:gd name="T16" fmla="*/ 16 w 43"/>
                <a:gd name="T17" fmla="*/ 57 h 66"/>
                <a:gd name="T18" fmla="*/ 19 w 43"/>
                <a:gd name="T19" fmla="*/ 58 h 66"/>
                <a:gd name="T20" fmla="*/ 22 w 43"/>
                <a:gd name="T21" fmla="*/ 59 h 66"/>
                <a:gd name="T22" fmla="*/ 26 w 43"/>
                <a:gd name="T23" fmla="*/ 58 h 66"/>
                <a:gd name="T24" fmla="*/ 29 w 43"/>
                <a:gd name="T25" fmla="*/ 57 h 66"/>
                <a:gd name="T26" fmla="*/ 31 w 43"/>
                <a:gd name="T27" fmla="*/ 54 h 66"/>
                <a:gd name="T28" fmla="*/ 34 w 43"/>
                <a:gd name="T29" fmla="*/ 46 h 66"/>
                <a:gd name="T30" fmla="*/ 35 w 43"/>
                <a:gd name="T31" fmla="*/ 33 h 66"/>
                <a:gd name="T32" fmla="*/ 34 w 43"/>
                <a:gd name="T33" fmla="*/ 20 h 66"/>
                <a:gd name="T34" fmla="*/ 31 w 43"/>
                <a:gd name="T35" fmla="*/ 12 h 66"/>
                <a:gd name="T36" fmla="*/ 29 w 43"/>
                <a:gd name="T37" fmla="*/ 9 h 66"/>
                <a:gd name="T38" fmla="*/ 26 w 43"/>
                <a:gd name="T39" fmla="*/ 8 h 66"/>
                <a:gd name="T40" fmla="*/ 22 w 43"/>
                <a:gd name="T41" fmla="*/ 7 h 66"/>
                <a:gd name="T42" fmla="*/ 22 w 43"/>
                <a:gd name="T43" fmla="*/ 0 h 66"/>
                <a:gd name="T44" fmla="*/ 27 w 43"/>
                <a:gd name="T45" fmla="*/ 0 h 66"/>
                <a:gd name="T46" fmla="*/ 32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2 w 43"/>
                <a:gd name="T55" fmla="*/ 17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3 h 66"/>
                <a:gd name="T64" fmla="*/ 41 w 43"/>
                <a:gd name="T65" fmla="*/ 52 h 66"/>
                <a:gd name="T66" fmla="*/ 39 w 43"/>
                <a:gd name="T67" fmla="*/ 57 h 66"/>
                <a:gd name="T68" fmla="*/ 37 w 43"/>
                <a:gd name="T69" fmla="*/ 60 h 66"/>
                <a:gd name="T70" fmla="*/ 34 w 43"/>
                <a:gd name="T71" fmla="*/ 63 h 66"/>
                <a:gd name="T72" fmla="*/ 31 w 43"/>
                <a:gd name="T73" fmla="*/ 65 h 66"/>
                <a:gd name="T74" fmla="*/ 27 w 43"/>
                <a:gd name="T75" fmla="*/ 66 h 66"/>
                <a:gd name="T76" fmla="*/ 22 w 43"/>
                <a:gd name="T77" fmla="*/ 66 h 66"/>
                <a:gd name="T78" fmla="*/ 18 w 43"/>
                <a:gd name="T79" fmla="*/ 66 h 66"/>
                <a:gd name="T80" fmla="*/ 14 w 43"/>
                <a:gd name="T81" fmla="*/ 65 h 66"/>
                <a:gd name="T82" fmla="*/ 10 w 43"/>
                <a:gd name="T83" fmla="*/ 63 h 66"/>
                <a:gd name="T84" fmla="*/ 6 w 43"/>
                <a:gd name="T85" fmla="*/ 60 h 66"/>
                <a:gd name="T86" fmla="*/ 3 w 43"/>
                <a:gd name="T87" fmla="*/ 54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2 w 43"/>
                <a:gd name="T95" fmla="*/ 14 h 66"/>
                <a:gd name="T96" fmla="*/ 4 w 43"/>
                <a:gd name="T97" fmla="*/ 10 h 66"/>
                <a:gd name="T98" fmla="*/ 8 w 43"/>
                <a:gd name="T99" fmla="*/ 6 h 66"/>
                <a:gd name="T100" fmla="*/ 10 w 43"/>
                <a:gd name="T101" fmla="*/ 3 h 66"/>
                <a:gd name="T102" fmla="*/ 14 w 43"/>
                <a:gd name="T103" fmla="*/ 1 h 66"/>
                <a:gd name="T104" fmla="*/ 18 w 43"/>
                <a:gd name="T105" fmla="*/ 0 h 66"/>
                <a:gd name="T106" fmla="*/ 22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3" y="54"/>
                  </a:lnTo>
                  <a:lnTo>
                    <a:pt x="16" y="57"/>
                  </a:lnTo>
                  <a:lnTo>
                    <a:pt x="19" y="58"/>
                  </a:lnTo>
                  <a:lnTo>
                    <a:pt x="22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4" y="65"/>
                  </a:lnTo>
                  <a:lnTo>
                    <a:pt x="10" y="63"/>
                  </a:lnTo>
                  <a:lnTo>
                    <a:pt x="6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" name="Freeform 987"/>
            <p:cNvSpPr>
              <a:spLocks/>
            </p:cNvSpPr>
            <p:nvPr/>
          </p:nvSpPr>
          <p:spPr bwMode="auto">
            <a:xfrm>
              <a:off x="5392738" y="4478338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19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2 h 66"/>
                <a:gd name="T22" fmla="*/ 12 w 24"/>
                <a:gd name="T23" fmla="*/ 8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" name="Freeform 988"/>
            <p:cNvSpPr>
              <a:spLocks noEditPoints="1"/>
            </p:cNvSpPr>
            <p:nvPr/>
          </p:nvSpPr>
          <p:spPr bwMode="auto">
            <a:xfrm>
              <a:off x="5464176" y="4478338"/>
              <a:ext cx="68263" cy="104775"/>
            </a:xfrm>
            <a:custGeom>
              <a:avLst/>
              <a:gdLst>
                <a:gd name="T0" fmla="*/ 22 w 43"/>
                <a:gd name="T1" fmla="*/ 7 h 66"/>
                <a:gd name="T2" fmla="*/ 18 w 43"/>
                <a:gd name="T3" fmla="*/ 8 h 66"/>
                <a:gd name="T4" fmla="*/ 15 w 43"/>
                <a:gd name="T5" fmla="*/ 9 h 66"/>
                <a:gd name="T6" fmla="*/ 13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3 w 43"/>
                <a:gd name="T15" fmla="*/ 54 h 66"/>
                <a:gd name="T16" fmla="*/ 15 w 43"/>
                <a:gd name="T17" fmla="*/ 57 h 66"/>
                <a:gd name="T18" fmla="*/ 18 w 43"/>
                <a:gd name="T19" fmla="*/ 58 h 66"/>
                <a:gd name="T20" fmla="*/ 22 w 43"/>
                <a:gd name="T21" fmla="*/ 59 h 66"/>
                <a:gd name="T22" fmla="*/ 25 w 43"/>
                <a:gd name="T23" fmla="*/ 58 h 66"/>
                <a:gd name="T24" fmla="*/ 28 w 43"/>
                <a:gd name="T25" fmla="*/ 57 h 66"/>
                <a:gd name="T26" fmla="*/ 31 w 43"/>
                <a:gd name="T27" fmla="*/ 54 h 66"/>
                <a:gd name="T28" fmla="*/ 33 w 43"/>
                <a:gd name="T29" fmla="*/ 46 h 66"/>
                <a:gd name="T30" fmla="*/ 34 w 43"/>
                <a:gd name="T31" fmla="*/ 33 h 66"/>
                <a:gd name="T32" fmla="*/ 33 w 43"/>
                <a:gd name="T33" fmla="*/ 20 h 66"/>
                <a:gd name="T34" fmla="*/ 31 w 43"/>
                <a:gd name="T35" fmla="*/ 12 h 66"/>
                <a:gd name="T36" fmla="*/ 28 w 43"/>
                <a:gd name="T37" fmla="*/ 9 h 66"/>
                <a:gd name="T38" fmla="*/ 25 w 43"/>
                <a:gd name="T39" fmla="*/ 8 h 66"/>
                <a:gd name="T40" fmla="*/ 22 w 43"/>
                <a:gd name="T41" fmla="*/ 7 h 66"/>
                <a:gd name="T42" fmla="*/ 22 w 43"/>
                <a:gd name="T43" fmla="*/ 0 h 66"/>
                <a:gd name="T44" fmla="*/ 27 w 43"/>
                <a:gd name="T45" fmla="*/ 0 h 66"/>
                <a:gd name="T46" fmla="*/ 31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1 w 43"/>
                <a:gd name="T55" fmla="*/ 17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3 h 66"/>
                <a:gd name="T64" fmla="*/ 40 w 43"/>
                <a:gd name="T65" fmla="*/ 52 h 66"/>
                <a:gd name="T66" fmla="*/ 39 w 43"/>
                <a:gd name="T67" fmla="*/ 57 h 66"/>
                <a:gd name="T68" fmla="*/ 36 w 43"/>
                <a:gd name="T69" fmla="*/ 60 h 66"/>
                <a:gd name="T70" fmla="*/ 33 w 43"/>
                <a:gd name="T71" fmla="*/ 63 h 66"/>
                <a:gd name="T72" fmla="*/ 30 w 43"/>
                <a:gd name="T73" fmla="*/ 65 h 66"/>
                <a:gd name="T74" fmla="*/ 26 w 43"/>
                <a:gd name="T75" fmla="*/ 66 h 66"/>
                <a:gd name="T76" fmla="*/ 22 w 43"/>
                <a:gd name="T77" fmla="*/ 66 h 66"/>
                <a:gd name="T78" fmla="*/ 17 w 43"/>
                <a:gd name="T79" fmla="*/ 66 h 66"/>
                <a:gd name="T80" fmla="*/ 13 w 43"/>
                <a:gd name="T81" fmla="*/ 65 h 66"/>
                <a:gd name="T82" fmla="*/ 10 w 43"/>
                <a:gd name="T83" fmla="*/ 63 h 66"/>
                <a:gd name="T84" fmla="*/ 7 w 43"/>
                <a:gd name="T85" fmla="*/ 60 h 66"/>
                <a:gd name="T86" fmla="*/ 3 w 43"/>
                <a:gd name="T87" fmla="*/ 54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3 w 43"/>
                <a:gd name="T95" fmla="*/ 14 h 66"/>
                <a:gd name="T96" fmla="*/ 5 w 43"/>
                <a:gd name="T97" fmla="*/ 10 h 66"/>
                <a:gd name="T98" fmla="*/ 7 w 43"/>
                <a:gd name="T99" fmla="*/ 6 h 66"/>
                <a:gd name="T100" fmla="*/ 10 w 43"/>
                <a:gd name="T101" fmla="*/ 3 h 66"/>
                <a:gd name="T102" fmla="*/ 13 w 43"/>
                <a:gd name="T103" fmla="*/ 1 h 66"/>
                <a:gd name="T104" fmla="*/ 17 w 43"/>
                <a:gd name="T105" fmla="*/ 0 h 66"/>
                <a:gd name="T106" fmla="*/ 22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2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3" y="54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2" y="59"/>
                  </a:lnTo>
                  <a:lnTo>
                    <a:pt x="25" y="58"/>
                  </a:lnTo>
                  <a:lnTo>
                    <a:pt x="28" y="57"/>
                  </a:lnTo>
                  <a:lnTo>
                    <a:pt x="31" y="54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1" y="12"/>
                  </a:lnTo>
                  <a:lnTo>
                    <a:pt x="28" y="9"/>
                  </a:lnTo>
                  <a:lnTo>
                    <a:pt x="25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1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1" y="17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3"/>
                  </a:lnTo>
                  <a:lnTo>
                    <a:pt x="40" y="52"/>
                  </a:lnTo>
                  <a:lnTo>
                    <a:pt x="39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2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" name="Freeform 989"/>
            <p:cNvSpPr>
              <a:spLocks noEditPoints="1"/>
            </p:cNvSpPr>
            <p:nvPr/>
          </p:nvSpPr>
          <p:spPr bwMode="auto">
            <a:xfrm>
              <a:off x="5543551" y="4478338"/>
              <a:ext cx="69850" cy="104775"/>
            </a:xfrm>
            <a:custGeom>
              <a:avLst/>
              <a:gdLst>
                <a:gd name="T0" fmla="*/ 22 w 44"/>
                <a:gd name="T1" fmla="*/ 7 h 66"/>
                <a:gd name="T2" fmla="*/ 19 w 44"/>
                <a:gd name="T3" fmla="*/ 8 h 66"/>
                <a:gd name="T4" fmla="*/ 16 w 44"/>
                <a:gd name="T5" fmla="*/ 9 h 66"/>
                <a:gd name="T6" fmla="*/ 14 w 44"/>
                <a:gd name="T7" fmla="*/ 12 h 66"/>
                <a:gd name="T8" fmla="*/ 11 w 44"/>
                <a:gd name="T9" fmla="*/ 20 h 66"/>
                <a:gd name="T10" fmla="*/ 10 w 44"/>
                <a:gd name="T11" fmla="*/ 33 h 66"/>
                <a:gd name="T12" fmla="*/ 11 w 44"/>
                <a:gd name="T13" fmla="*/ 46 h 66"/>
                <a:gd name="T14" fmla="*/ 13 w 44"/>
                <a:gd name="T15" fmla="*/ 54 h 66"/>
                <a:gd name="T16" fmla="*/ 16 w 44"/>
                <a:gd name="T17" fmla="*/ 57 h 66"/>
                <a:gd name="T18" fmla="*/ 19 w 44"/>
                <a:gd name="T19" fmla="*/ 58 h 66"/>
                <a:gd name="T20" fmla="*/ 22 w 44"/>
                <a:gd name="T21" fmla="*/ 59 h 66"/>
                <a:gd name="T22" fmla="*/ 26 w 44"/>
                <a:gd name="T23" fmla="*/ 58 h 66"/>
                <a:gd name="T24" fmla="*/ 29 w 44"/>
                <a:gd name="T25" fmla="*/ 57 h 66"/>
                <a:gd name="T26" fmla="*/ 32 w 44"/>
                <a:gd name="T27" fmla="*/ 54 h 66"/>
                <a:gd name="T28" fmla="*/ 34 w 44"/>
                <a:gd name="T29" fmla="*/ 46 h 66"/>
                <a:gd name="T30" fmla="*/ 35 w 44"/>
                <a:gd name="T31" fmla="*/ 33 h 66"/>
                <a:gd name="T32" fmla="*/ 34 w 44"/>
                <a:gd name="T33" fmla="*/ 20 h 66"/>
                <a:gd name="T34" fmla="*/ 32 w 44"/>
                <a:gd name="T35" fmla="*/ 12 h 66"/>
                <a:gd name="T36" fmla="*/ 29 w 44"/>
                <a:gd name="T37" fmla="*/ 9 h 66"/>
                <a:gd name="T38" fmla="*/ 26 w 44"/>
                <a:gd name="T39" fmla="*/ 8 h 66"/>
                <a:gd name="T40" fmla="*/ 22 w 44"/>
                <a:gd name="T41" fmla="*/ 7 h 66"/>
                <a:gd name="T42" fmla="*/ 22 w 44"/>
                <a:gd name="T43" fmla="*/ 0 h 66"/>
                <a:gd name="T44" fmla="*/ 27 w 44"/>
                <a:gd name="T45" fmla="*/ 0 h 66"/>
                <a:gd name="T46" fmla="*/ 32 w 44"/>
                <a:gd name="T47" fmla="*/ 2 h 66"/>
                <a:gd name="T48" fmla="*/ 36 w 44"/>
                <a:gd name="T49" fmla="*/ 4 h 66"/>
                <a:gd name="T50" fmla="*/ 38 w 44"/>
                <a:gd name="T51" fmla="*/ 8 h 66"/>
                <a:gd name="T52" fmla="*/ 40 w 44"/>
                <a:gd name="T53" fmla="*/ 12 h 66"/>
                <a:gd name="T54" fmla="*/ 42 w 44"/>
                <a:gd name="T55" fmla="*/ 17 h 66"/>
                <a:gd name="T56" fmla="*/ 43 w 44"/>
                <a:gd name="T57" fmla="*/ 22 h 66"/>
                <a:gd name="T58" fmla="*/ 43 w 44"/>
                <a:gd name="T59" fmla="*/ 27 h 66"/>
                <a:gd name="T60" fmla="*/ 44 w 44"/>
                <a:gd name="T61" fmla="*/ 33 h 66"/>
                <a:gd name="T62" fmla="*/ 43 w 44"/>
                <a:gd name="T63" fmla="*/ 43 h 66"/>
                <a:gd name="T64" fmla="*/ 41 w 44"/>
                <a:gd name="T65" fmla="*/ 52 h 66"/>
                <a:gd name="T66" fmla="*/ 39 w 44"/>
                <a:gd name="T67" fmla="*/ 57 h 66"/>
                <a:gd name="T68" fmla="*/ 37 w 44"/>
                <a:gd name="T69" fmla="*/ 60 h 66"/>
                <a:gd name="T70" fmla="*/ 34 w 44"/>
                <a:gd name="T71" fmla="*/ 63 h 66"/>
                <a:gd name="T72" fmla="*/ 31 w 44"/>
                <a:gd name="T73" fmla="*/ 65 h 66"/>
                <a:gd name="T74" fmla="*/ 27 w 44"/>
                <a:gd name="T75" fmla="*/ 66 h 66"/>
                <a:gd name="T76" fmla="*/ 22 w 44"/>
                <a:gd name="T77" fmla="*/ 66 h 66"/>
                <a:gd name="T78" fmla="*/ 18 w 44"/>
                <a:gd name="T79" fmla="*/ 66 h 66"/>
                <a:gd name="T80" fmla="*/ 14 w 44"/>
                <a:gd name="T81" fmla="*/ 65 h 66"/>
                <a:gd name="T82" fmla="*/ 11 w 44"/>
                <a:gd name="T83" fmla="*/ 63 h 66"/>
                <a:gd name="T84" fmla="*/ 8 w 44"/>
                <a:gd name="T85" fmla="*/ 60 h 66"/>
                <a:gd name="T86" fmla="*/ 3 w 44"/>
                <a:gd name="T87" fmla="*/ 54 h 66"/>
                <a:gd name="T88" fmla="*/ 1 w 44"/>
                <a:gd name="T89" fmla="*/ 44 h 66"/>
                <a:gd name="T90" fmla="*/ 0 w 44"/>
                <a:gd name="T91" fmla="*/ 33 h 66"/>
                <a:gd name="T92" fmla="*/ 1 w 44"/>
                <a:gd name="T93" fmla="*/ 22 h 66"/>
                <a:gd name="T94" fmla="*/ 3 w 44"/>
                <a:gd name="T95" fmla="*/ 14 h 66"/>
                <a:gd name="T96" fmla="*/ 5 w 44"/>
                <a:gd name="T97" fmla="*/ 10 h 66"/>
                <a:gd name="T98" fmla="*/ 8 w 44"/>
                <a:gd name="T99" fmla="*/ 6 h 66"/>
                <a:gd name="T100" fmla="*/ 11 w 44"/>
                <a:gd name="T101" fmla="*/ 3 h 66"/>
                <a:gd name="T102" fmla="*/ 14 w 44"/>
                <a:gd name="T103" fmla="*/ 1 h 66"/>
                <a:gd name="T104" fmla="*/ 18 w 44"/>
                <a:gd name="T105" fmla="*/ 0 h 66"/>
                <a:gd name="T106" fmla="*/ 22 w 44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66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4" y="12"/>
                  </a:lnTo>
                  <a:lnTo>
                    <a:pt x="11" y="20"/>
                  </a:lnTo>
                  <a:lnTo>
                    <a:pt x="10" y="33"/>
                  </a:lnTo>
                  <a:lnTo>
                    <a:pt x="11" y="46"/>
                  </a:lnTo>
                  <a:lnTo>
                    <a:pt x="13" y="54"/>
                  </a:lnTo>
                  <a:lnTo>
                    <a:pt x="16" y="57"/>
                  </a:lnTo>
                  <a:lnTo>
                    <a:pt x="19" y="58"/>
                  </a:lnTo>
                  <a:lnTo>
                    <a:pt x="22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2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6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4" y="65"/>
                  </a:lnTo>
                  <a:lnTo>
                    <a:pt x="11" y="63"/>
                  </a:lnTo>
                  <a:lnTo>
                    <a:pt x="8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" name="Freeform 990"/>
            <p:cNvSpPr>
              <a:spLocks noEditPoints="1"/>
            </p:cNvSpPr>
            <p:nvPr/>
          </p:nvSpPr>
          <p:spPr bwMode="auto">
            <a:xfrm>
              <a:off x="5624513" y="4478338"/>
              <a:ext cx="68263" cy="104775"/>
            </a:xfrm>
            <a:custGeom>
              <a:avLst/>
              <a:gdLst>
                <a:gd name="T0" fmla="*/ 21 w 43"/>
                <a:gd name="T1" fmla="*/ 7 h 66"/>
                <a:gd name="T2" fmla="*/ 18 w 43"/>
                <a:gd name="T3" fmla="*/ 8 h 66"/>
                <a:gd name="T4" fmla="*/ 15 w 43"/>
                <a:gd name="T5" fmla="*/ 9 h 66"/>
                <a:gd name="T6" fmla="*/ 12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2 w 43"/>
                <a:gd name="T15" fmla="*/ 54 h 66"/>
                <a:gd name="T16" fmla="*/ 15 w 43"/>
                <a:gd name="T17" fmla="*/ 57 h 66"/>
                <a:gd name="T18" fmla="*/ 18 w 43"/>
                <a:gd name="T19" fmla="*/ 58 h 66"/>
                <a:gd name="T20" fmla="*/ 21 w 43"/>
                <a:gd name="T21" fmla="*/ 59 h 66"/>
                <a:gd name="T22" fmla="*/ 26 w 43"/>
                <a:gd name="T23" fmla="*/ 58 h 66"/>
                <a:gd name="T24" fmla="*/ 29 w 43"/>
                <a:gd name="T25" fmla="*/ 57 h 66"/>
                <a:gd name="T26" fmla="*/ 31 w 43"/>
                <a:gd name="T27" fmla="*/ 54 h 66"/>
                <a:gd name="T28" fmla="*/ 34 w 43"/>
                <a:gd name="T29" fmla="*/ 46 h 66"/>
                <a:gd name="T30" fmla="*/ 35 w 43"/>
                <a:gd name="T31" fmla="*/ 33 h 66"/>
                <a:gd name="T32" fmla="*/ 34 w 43"/>
                <a:gd name="T33" fmla="*/ 20 h 66"/>
                <a:gd name="T34" fmla="*/ 31 w 43"/>
                <a:gd name="T35" fmla="*/ 12 h 66"/>
                <a:gd name="T36" fmla="*/ 29 w 43"/>
                <a:gd name="T37" fmla="*/ 9 h 66"/>
                <a:gd name="T38" fmla="*/ 26 w 43"/>
                <a:gd name="T39" fmla="*/ 8 h 66"/>
                <a:gd name="T40" fmla="*/ 21 w 43"/>
                <a:gd name="T41" fmla="*/ 7 h 66"/>
                <a:gd name="T42" fmla="*/ 21 w 43"/>
                <a:gd name="T43" fmla="*/ 0 h 66"/>
                <a:gd name="T44" fmla="*/ 27 w 43"/>
                <a:gd name="T45" fmla="*/ 0 h 66"/>
                <a:gd name="T46" fmla="*/ 32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2 w 43"/>
                <a:gd name="T55" fmla="*/ 17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3 h 66"/>
                <a:gd name="T64" fmla="*/ 41 w 43"/>
                <a:gd name="T65" fmla="*/ 52 h 66"/>
                <a:gd name="T66" fmla="*/ 39 w 43"/>
                <a:gd name="T67" fmla="*/ 57 h 66"/>
                <a:gd name="T68" fmla="*/ 37 w 43"/>
                <a:gd name="T69" fmla="*/ 60 h 66"/>
                <a:gd name="T70" fmla="*/ 34 w 43"/>
                <a:gd name="T71" fmla="*/ 63 h 66"/>
                <a:gd name="T72" fmla="*/ 31 w 43"/>
                <a:gd name="T73" fmla="*/ 65 h 66"/>
                <a:gd name="T74" fmla="*/ 27 w 43"/>
                <a:gd name="T75" fmla="*/ 66 h 66"/>
                <a:gd name="T76" fmla="*/ 21 w 43"/>
                <a:gd name="T77" fmla="*/ 66 h 66"/>
                <a:gd name="T78" fmla="*/ 17 w 43"/>
                <a:gd name="T79" fmla="*/ 66 h 66"/>
                <a:gd name="T80" fmla="*/ 13 w 43"/>
                <a:gd name="T81" fmla="*/ 65 h 66"/>
                <a:gd name="T82" fmla="*/ 9 w 43"/>
                <a:gd name="T83" fmla="*/ 63 h 66"/>
                <a:gd name="T84" fmla="*/ 7 w 43"/>
                <a:gd name="T85" fmla="*/ 60 h 66"/>
                <a:gd name="T86" fmla="*/ 3 w 43"/>
                <a:gd name="T87" fmla="*/ 54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3 w 43"/>
                <a:gd name="T95" fmla="*/ 14 h 66"/>
                <a:gd name="T96" fmla="*/ 4 w 43"/>
                <a:gd name="T97" fmla="*/ 10 h 66"/>
                <a:gd name="T98" fmla="*/ 7 w 43"/>
                <a:gd name="T99" fmla="*/ 6 h 66"/>
                <a:gd name="T100" fmla="*/ 10 w 43"/>
                <a:gd name="T101" fmla="*/ 3 h 66"/>
                <a:gd name="T102" fmla="*/ 13 w 43"/>
                <a:gd name="T103" fmla="*/ 1 h 66"/>
                <a:gd name="T104" fmla="*/ 17 w 43"/>
                <a:gd name="T105" fmla="*/ 0 h 66"/>
                <a:gd name="T106" fmla="*/ 21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1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" name="Freeform 991"/>
            <p:cNvSpPr>
              <a:spLocks/>
            </p:cNvSpPr>
            <p:nvPr/>
          </p:nvSpPr>
          <p:spPr bwMode="auto">
            <a:xfrm>
              <a:off x="738188" y="2039938"/>
              <a:ext cx="38100" cy="103188"/>
            </a:xfrm>
            <a:custGeom>
              <a:avLst/>
              <a:gdLst>
                <a:gd name="T0" fmla="*/ 19 w 24"/>
                <a:gd name="T1" fmla="*/ 0 h 65"/>
                <a:gd name="T2" fmla="*/ 24 w 24"/>
                <a:gd name="T3" fmla="*/ 0 h 65"/>
                <a:gd name="T4" fmla="*/ 24 w 24"/>
                <a:gd name="T5" fmla="*/ 65 h 65"/>
                <a:gd name="T6" fmla="*/ 15 w 24"/>
                <a:gd name="T7" fmla="*/ 65 h 65"/>
                <a:gd name="T8" fmla="*/ 15 w 24"/>
                <a:gd name="T9" fmla="*/ 14 h 65"/>
                <a:gd name="T10" fmla="*/ 11 w 24"/>
                <a:gd name="T11" fmla="*/ 17 h 65"/>
                <a:gd name="T12" fmla="*/ 7 w 24"/>
                <a:gd name="T13" fmla="*/ 19 h 65"/>
                <a:gd name="T14" fmla="*/ 3 w 24"/>
                <a:gd name="T15" fmla="*/ 22 h 65"/>
                <a:gd name="T16" fmla="*/ 0 w 24"/>
                <a:gd name="T17" fmla="*/ 23 h 65"/>
                <a:gd name="T18" fmla="*/ 0 w 24"/>
                <a:gd name="T19" fmla="*/ 16 h 65"/>
                <a:gd name="T20" fmla="*/ 6 w 24"/>
                <a:gd name="T21" fmla="*/ 12 h 65"/>
                <a:gd name="T22" fmla="*/ 11 w 24"/>
                <a:gd name="T23" fmla="*/ 8 h 65"/>
                <a:gd name="T24" fmla="*/ 15 w 24"/>
                <a:gd name="T25" fmla="*/ 4 h 65"/>
                <a:gd name="T26" fmla="*/ 19 w 24"/>
                <a:gd name="T2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5">
                  <a:moveTo>
                    <a:pt x="19" y="0"/>
                  </a:moveTo>
                  <a:lnTo>
                    <a:pt x="24" y="0"/>
                  </a:lnTo>
                  <a:lnTo>
                    <a:pt x="24" y="65"/>
                  </a:lnTo>
                  <a:lnTo>
                    <a:pt x="15" y="65"/>
                  </a:lnTo>
                  <a:lnTo>
                    <a:pt x="15" y="14"/>
                  </a:lnTo>
                  <a:lnTo>
                    <a:pt x="11" y="17"/>
                  </a:lnTo>
                  <a:lnTo>
                    <a:pt x="7" y="19"/>
                  </a:lnTo>
                  <a:lnTo>
                    <a:pt x="3" y="22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" name="Freeform 992"/>
            <p:cNvSpPr>
              <a:spLocks noEditPoints="1"/>
            </p:cNvSpPr>
            <p:nvPr/>
          </p:nvSpPr>
          <p:spPr bwMode="auto">
            <a:xfrm>
              <a:off x="619126" y="2622551"/>
              <a:ext cx="68263" cy="104775"/>
            </a:xfrm>
            <a:custGeom>
              <a:avLst/>
              <a:gdLst>
                <a:gd name="T0" fmla="*/ 21 w 43"/>
                <a:gd name="T1" fmla="*/ 7 h 66"/>
                <a:gd name="T2" fmla="*/ 18 w 43"/>
                <a:gd name="T3" fmla="*/ 8 h 66"/>
                <a:gd name="T4" fmla="*/ 15 w 43"/>
                <a:gd name="T5" fmla="*/ 9 h 66"/>
                <a:gd name="T6" fmla="*/ 12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2 w 43"/>
                <a:gd name="T15" fmla="*/ 53 h 66"/>
                <a:gd name="T16" fmla="*/ 15 w 43"/>
                <a:gd name="T17" fmla="*/ 57 h 66"/>
                <a:gd name="T18" fmla="*/ 18 w 43"/>
                <a:gd name="T19" fmla="*/ 58 h 66"/>
                <a:gd name="T20" fmla="*/ 21 w 43"/>
                <a:gd name="T21" fmla="*/ 59 h 66"/>
                <a:gd name="T22" fmla="*/ 25 w 43"/>
                <a:gd name="T23" fmla="*/ 58 h 66"/>
                <a:gd name="T24" fmla="*/ 29 w 43"/>
                <a:gd name="T25" fmla="*/ 57 h 66"/>
                <a:gd name="T26" fmla="*/ 31 w 43"/>
                <a:gd name="T27" fmla="*/ 53 h 66"/>
                <a:gd name="T28" fmla="*/ 34 w 43"/>
                <a:gd name="T29" fmla="*/ 46 h 66"/>
                <a:gd name="T30" fmla="*/ 35 w 43"/>
                <a:gd name="T31" fmla="*/ 33 h 66"/>
                <a:gd name="T32" fmla="*/ 34 w 43"/>
                <a:gd name="T33" fmla="*/ 20 h 66"/>
                <a:gd name="T34" fmla="*/ 31 w 43"/>
                <a:gd name="T35" fmla="*/ 12 h 66"/>
                <a:gd name="T36" fmla="*/ 29 w 43"/>
                <a:gd name="T37" fmla="*/ 9 h 66"/>
                <a:gd name="T38" fmla="*/ 25 w 43"/>
                <a:gd name="T39" fmla="*/ 8 h 66"/>
                <a:gd name="T40" fmla="*/ 21 w 43"/>
                <a:gd name="T41" fmla="*/ 7 h 66"/>
                <a:gd name="T42" fmla="*/ 21 w 43"/>
                <a:gd name="T43" fmla="*/ 0 h 66"/>
                <a:gd name="T44" fmla="*/ 27 w 43"/>
                <a:gd name="T45" fmla="*/ 0 h 66"/>
                <a:gd name="T46" fmla="*/ 32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2 w 43"/>
                <a:gd name="T55" fmla="*/ 17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3 h 66"/>
                <a:gd name="T64" fmla="*/ 41 w 43"/>
                <a:gd name="T65" fmla="*/ 51 h 66"/>
                <a:gd name="T66" fmla="*/ 39 w 43"/>
                <a:gd name="T67" fmla="*/ 57 h 66"/>
                <a:gd name="T68" fmla="*/ 37 w 43"/>
                <a:gd name="T69" fmla="*/ 60 h 66"/>
                <a:gd name="T70" fmla="*/ 34 w 43"/>
                <a:gd name="T71" fmla="*/ 63 h 66"/>
                <a:gd name="T72" fmla="*/ 31 w 43"/>
                <a:gd name="T73" fmla="*/ 65 h 66"/>
                <a:gd name="T74" fmla="*/ 27 w 43"/>
                <a:gd name="T75" fmla="*/ 66 h 66"/>
                <a:gd name="T76" fmla="*/ 21 w 43"/>
                <a:gd name="T77" fmla="*/ 66 h 66"/>
                <a:gd name="T78" fmla="*/ 17 w 43"/>
                <a:gd name="T79" fmla="*/ 66 h 66"/>
                <a:gd name="T80" fmla="*/ 13 w 43"/>
                <a:gd name="T81" fmla="*/ 65 h 66"/>
                <a:gd name="T82" fmla="*/ 10 w 43"/>
                <a:gd name="T83" fmla="*/ 63 h 66"/>
                <a:gd name="T84" fmla="*/ 7 w 43"/>
                <a:gd name="T85" fmla="*/ 60 h 66"/>
                <a:gd name="T86" fmla="*/ 3 w 43"/>
                <a:gd name="T87" fmla="*/ 53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3 w 43"/>
                <a:gd name="T95" fmla="*/ 14 h 66"/>
                <a:gd name="T96" fmla="*/ 4 w 43"/>
                <a:gd name="T97" fmla="*/ 10 h 66"/>
                <a:gd name="T98" fmla="*/ 7 w 43"/>
                <a:gd name="T99" fmla="*/ 6 h 66"/>
                <a:gd name="T100" fmla="*/ 10 w 43"/>
                <a:gd name="T101" fmla="*/ 3 h 66"/>
                <a:gd name="T102" fmla="*/ 13 w 43"/>
                <a:gd name="T103" fmla="*/ 1 h 66"/>
                <a:gd name="T104" fmla="*/ 17 w 43"/>
                <a:gd name="T105" fmla="*/ 0 h 66"/>
                <a:gd name="T106" fmla="*/ 21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9" y="57"/>
                  </a:lnTo>
                  <a:lnTo>
                    <a:pt x="31" y="53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1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3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" name="Rectangle 993"/>
            <p:cNvSpPr>
              <a:spLocks noChangeArrowheads="1"/>
            </p:cNvSpPr>
            <p:nvPr/>
          </p:nvSpPr>
          <p:spPr bwMode="auto">
            <a:xfrm>
              <a:off x="708026" y="2713038"/>
              <a:ext cx="12700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" name="Freeform 994"/>
            <p:cNvSpPr>
              <a:spLocks/>
            </p:cNvSpPr>
            <p:nvPr/>
          </p:nvSpPr>
          <p:spPr bwMode="auto">
            <a:xfrm>
              <a:off x="749301" y="2622551"/>
              <a:ext cx="39688" cy="104775"/>
            </a:xfrm>
            <a:custGeom>
              <a:avLst/>
              <a:gdLst>
                <a:gd name="T0" fmla="*/ 19 w 25"/>
                <a:gd name="T1" fmla="*/ 0 h 66"/>
                <a:gd name="T2" fmla="*/ 25 w 25"/>
                <a:gd name="T3" fmla="*/ 0 h 66"/>
                <a:gd name="T4" fmla="*/ 25 w 25"/>
                <a:gd name="T5" fmla="*/ 66 h 66"/>
                <a:gd name="T6" fmla="*/ 16 w 25"/>
                <a:gd name="T7" fmla="*/ 66 h 66"/>
                <a:gd name="T8" fmla="*/ 16 w 25"/>
                <a:gd name="T9" fmla="*/ 14 h 66"/>
                <a:gd name="T10" fmla="*/ 13 w 25"/>
                <a:gd name="T11" fmla="*/ 17 h 66"/>
                <a:gd name="T12" fmla="*/ 8 w 25"/>
                <a:gd name="T13" fmla="*/ 19 h 66"/>
                <a:gd name="T14" fmla="*/ 4 w 25"/>
                <a:gd name="T15" fmla="*/ 22 h 66"/>
                <a:gd name="T16" fmla="*/ 0 w 25"/>
                <a:gd name="T17" fmla="*/ 24 h 66"/>
                <a:gd name="T18" fmla="*/ 0 w 25"/>
                <a:gd name="T19" fmla="*/ 16 h 66"/>
                <a:gd name="T20" fmla="*/ 6 w 25"/>
                <a:gd name="T21" fmla="*/ 12 h 66"/>
                <a:gd name="T22" fmla="*/ 12 w 25"/>
                <a:gd name="T23" fmla="*/ 8 h 66"/>
                <a:gd name="T24" fmla="*/ 16 w 25"/>
                <a:gd name="T25" fmla="*/ 4 h 66"/>
                <a:gd name="T26" fmla="*/ 19 w 25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66">
                  <a:moveTo>
                    <a:pt x="19" y="0"/>
                  </a:moveTo>
                  <a:lnTo>
                    <a:pt x="25" y="0"/>
                  </a:lnTo>
                  <a:lnTo>
                    <a:pt x="25" y="66"/>
                  </a:lnTo>
                  <a:lnTo>
                    <a:pt x="16" y="66"/>
                  </a:lnTo>
                  <a:lnTo>
                    <a:pt x="16" y="14"/>
                  </a:lnTo>
                  <a:lnTo>
                    <a:pt x="13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" name="Freeform 995"/>
            <p:cNvSpPr>
              <a:spLocks noEditPoints="1"/>
            </p:cNvSpPr>
            <p:nvPr/>
          </p:nvSpPr>
          <p:spPr bwMode="auto">
            <a:xfrm>
              <a:off x="546101" y="3203576"/>
              <a:ext cx="68263" cy="106363"/>
            </a:xfrm>
            <a:custGeom>
              <a:avLst/>
              <a:gdLst>
                <a:gd name="T0" fmla="*/ 22 w 43"/>
                <a:gd name="T1" fmla="*/ 7 h 67"/>
                <a:gd name="T2" fmla="*/ 19 w 43"/>
                <a:gd name="T3" fmla="*/ 8 h 67"/>
                <a:gd name="T4" fmla="*/ 16 w 43"/>
                <a:gd name="T5" fmla="*/ 9 h 67"/>
                <a:gd name="T6" fmla="*/ 13 w 43"/>
                <a:gd name="T7" fmla="*/ 13 h 67"/>
                <a:gd name="T8" fmla="*/ 10 w 43"/>
                <a:gd name="T9" fmla="*/ 21 h 67"/>
                <a:gd name="T10" fmla="*/ 9 w 43"/>
                <a:gd name="T11" fmla="*/ 34 h 67"/>
                <a:gd name="T12" fmla="*/ 10 w 43"/>
                <a:gd name="T13" fmla="*/ 47 h 67"/>
                <a:gd name="T14" fmla="*/ 13 w 43"/>
                <a:gd name="T15" fmla="*/ 54 h 67"/>
                <a:gd name="T16" fmla="*/ 16 w 43"/>
                <a:gd name="T17" fmla="*/ 57 h 67"/>
                <a:gd name="T18" fmla="*/ 19 w 43"/>
                <a:gd name="T19" fmla="*/ 59 h 67"/>
                <a:gd name="T20" fmla="*/ 22 w 43"/>
                <a:gd name="T21" fmla="*/ 59 h 67"/>
                <a:gd name="T22" fmla="*/ 26 w 43"/>
                <a:gd name="T23" fmla="*/ 59 h 67"/>
                <a:gd name="T24" fmla="*/ 29 w 43"/>
                <a:gd name="T25" fmla="*/ 57 h 67"/>
                <a:gd name="T26" fmla="*/ 31 w 43"/>
                <a:gd name="T27" fmla="*/ 54 h 67"/>
                <a:gd name="T28" fmla="*/ 34 w 43"/>
                <a:gd name="T29" fmla="*/ 47 h 67"/>
                <a:gd name="T30" fmla="*/ 35 w 43"/>
                <a:gd name="T31" fmla="*/ 34 h 67"/>
                <a:gd name="T32" fmla="*/ 34 w 43"/>
                <a:gd name="T33" fmla="*/ 21 h 67"/>
                <a:gd name="T34" fmla="*/ 31 w 43"/>
                <a:gd name="T35" fmla="*/ 13 h 67"/>
                <a:gd name="T36" fmla="*/ 29 w 43"/>
                <a:gd name="T37" fmla="*/ 10 h 67"/>
                <a:gd name="T38" fmla="*/ 26 w 43"/>
                <a:gd name="T39" fmla="*/ 8 h 67"/>
                <a:gd name="T40" fmla="*/ 22 w 43"/>
                <a:gd name="T41" fmla="*/ 7 h 67"/>
                <a:gd name="T42" fmla="*/ 22 w 43"/>
                <a:gd name="T43" fmla="*/ 0 h 67"/>
                <a:gd name="T44" fmla="*/ 27 w 43"/>
                <a:gd name="T45" fmla="*/ 0 h 67"/>
                <a:gd name="T46" fmla="*/ 32 w 43"/>
                <a:gd name="T47" fmla="*/ 2 h 67"/>
                <a:gd name="T48" fmla="*/ 35 w 43"/>
                <a:gd name="T49" fmla="*/ 4 h 67"/>
                <a:gd name="T50" fmla="*/ 38 w 43"/>
                <a:gd name="T51" fmla="*/ 8 h 67"/>
                <a:gd name="T52" fmla="*/ 40 w 43"/>
                <a:gd name="T53" fmla="*/ 13 h 67"/>
                <a:gd name="T54" fmla="*/ 42 w 43"/>
                <a:gd name="T55" fmla="*/ 18 h 67"/>
                <a:gd name="T56" fmla="*/ 43 w 43"/>
                <a:gd name="T57" fmla="*/ 23 h 67"/>
                <a:gd name="T58" fmla="*/ 43 w 43"/>
                <a:gd name="T59" fmla="*/ 28 h 67"/>
                <a:gd name="T60" fmla="*/ 43 w 43"/>
                <a:gd name="T61" fmla="*/ 34 h 67"/>
                <a:gd name="T62" fmla="*/ 43 w 43"/>
                <a:gd name="T63" fmla="*/ 44 h 67"/>
                <a:gd name="T64" fmla="*/ 41 w 43"/>
                <a:gd name="T65" fmla="*/ 52 h 67"/>
                <a:gd name="T66" fmla="*/ 39 w 43"/>
                <a:gd name="T67" fmla="*/ 57 h 67"/>
                <a:gd name="T68" fmla="*/ 37 w 43"/>
                <a:gd name="T69" fmla="*/ 60 h 67"/>
                <a:gd name="T70" fmla="*/ 34 w 43"/>
                <a:gd name="T71" fmla="*/ 63 h 67"/>
                <a:gd name="T72" fmla="*/ 31 w 43"/>
                <a:gd name="T73" fmla="*/ 65 h 67"/>
                <a:gd name="T74" fmla="*/ 27 w 43"/>
                <a:gd name="T75" fmla="*/ 66 h 67"/>
                <a:gd name="T76" fmla="*/ 22 w 43"/>
                <a:gd name="T77" fmla="*/ 67 h 67"/>
                <a:gd name="T78" fmla="*/ 18 w 43"/>
                <a:gd name="T79" fmla="*/ 66 h 67"/>
                <a:gd name="T80" fmla="*/ 14 w 43"/>
                <a:gd name="T81" fmla="*/ 65 h 67"/>
                <a:gd name="T82" fmla="*/ 10 w 43"/>
                <a:gd name="T83" fmla="*/ 63 h 67"/>
                <a:gd name="T84" fmla="*/ 7 w 43"/>
                <a:gd name="T85" fmla="*/ 60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4 h 67"/>
                <a:gd name="T92" fmla="*/ 1 w 43"/>
                <a:gd name="T93" fmla="*/ 23 h 67"/>
                <a:gd name="T94" fmla="*/ 2 w 43"/>
                <a:gd name="T95" fmla="*/ 15 h 67"/>
                <a:gd name="T96" fmla="*/ 4 w 43"/>
                <a:gd name="T97" fmla="*/ 10 h 67"/>
                <a:gd name="T98" fmla="*/ 8 w 43"/>
                <a:gd name="T99" fmla="*/ 6 h 67"/>
                <a:gd name="T100" fmla="*/ 10 w 43"/>
                <a:gd name="T101" fmla="*/ 3 h 67"/>
                <a:gd name="T102" fmla="*/ 14 w 43"/>
                <a:gd name="T103" fmla="*/ 1 h 67"/>
                <a:gd name="T104" fmla="*/ 18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3" y="54"/>
                  </a:lnTo>
                  <a:lnTo>
                    <a:pt x="16" y="57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7"/>
                  </a:lnTo>
                  <a:lnTo>
                    <a:pt x="35" y="34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3"/>
                  </a:lnTo>
                  <a:lnTo>
                    <a:pt x="43" y="28"/>
                  </a:lnTo>
                  <a:lnTo>
                    <a:pt x="43" y="34"/>
                  </a:lnTo>
                  <a:lnTo>
                    <a:pt x="43" y="44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7"/>
                  </a:lnTo>
                  <a:lnTo>
                    <a:pt x="18" y="66"/>
                  </a:lnTo>
                  <a:lnTo>
                    <a:pt x="14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" name="Rectangle 996"/>
            <p:cNvSpPr>
              <a:spLocks noChangeArrowheads="1"/>
            </p:cNvSpPr>
            <p:nvPr/>
          </p:nvSpPr>
          <p:spPr bwMode="auto">
            <a:xfrm>
              <a:off x="635001" y="3294063"/>
              <a:ext cx="12700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" name="Freeform 997"/>
            <p:cNvSpPr>
              <a:spLocks noEditPoints="1"/>
            </p:cNvSpPr>
            <p:nvPr/>
          </p:nvSpPr>
          <p:spPr bwMode="auto">
            <a:xfrm>
              <a:off x="668338" y="3203576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3 w 43"/>
                <a:gd name="T7" fmla="*/ 13 h 67"/>
                <a:gd name="T8" fmla="*/ 10 w 43"/>
                <a:gd name="T9" fmla="*/ 21 h 67"/>
                <a:gd name="T10" fmla="*/ 9 w 43"/>
                <a:gd name="T11" fmla="*/ 34 h 67"/>
                <a:gd name="T12" fmla="*/ 10 w 43"/>
                <a:gd name="T13" fmla="*/ 47 h 67"/>
                <a:gd name="T14" fmla="*/ 12 w 43"/>
                <a:gd name="T15" fmla="*/ 54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0 w 43"/>
                <a:gd name="T27" fmla="*/ 54 h 67"/>
                <a:gd name="T28" fmla="*/ 33 w 43"/>
                <a:gd name="T29" fmla="*/ 47 h 67"/>
                <a:gd name="T30" fmla="*/ 34 w 43"/>
                <a:gd name="T31" fmla="*/ 34 h 67"/>
                <a:gd name="T32" fmla="*/ 33 w 43"/>
                <a:gd name="T33" fmla="*/ 21 h 67"/>
                <a:gd name="T34" fmla="*/ 31 w 43"/>
                <a:gd name="T35" fmla="*/ 13 h 67"/>
                <a:gd name="T36" fmla="*/ 28 w 43"/>
                <a:gd name="T37" fmla="*/ 10 h 67"/>
                <a:gd name="T38" fmla="*/ 25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1 w 43"/>
                <a:gd name="T47" fmla="*/ 2 h 67"/>
                <a:gd name="T48" fmla="*/ 35 w 43"/>
                <a:gd name="T49" fmla="*/ 4 h 67"/>
                <a:gd name="T50" fmla="*/ 37 w 43"/>
                <a:gd name="T51" fmla="*/ 8 h 67"/>
                <a:gd name="T52" fmla="*/ 39 w 43"/>
                <a:gd name="T53" fmla="*/ 13 h 67"/>
                <a:gd name="T54" fmla="*/ 41 w 43"/>
                <a:gd name="T55" fmla="*/ 18 h 67"/>
                <a:gd name="T56" fmla="*/ 42 w 43"/>
                <a:gd name="T57" fmla="*/ 23 h 67"/>
                <a:gd name="T58" fmla="*/ 42 w 43"/>
                <a:gd name="T59" fmla="*/ 28 h 67"/>
                <a:gd name="T60" fmla="*/ 43 w 43"/>
                <a:gd name="T61" fmla="*/ 34 h 67"/>
                <a:gd name="T62" fmla="*/ 42 w 43"/>
                <a:gd name="T63" fmla="*/ 44 h 67"/>
                <a:gd name="T64" fmla="*/ 40 w 43"/>
                <a:gd name="T65" fmla="*/ 52 h 67"/>
                <a:gd name="T66" fmla="*/ 38 w 43"/>
                <a:gd name="T67" fmla="*/ 57 h 67"/>
                <a:gd name="T68" fmla="*/ 36 w 43"/>
                <a:gd name="T69" fmla="*/ 60 h 67"/>
                <a:gd name="T70" fmla="*/ 33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1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10 w 43"/>
                <a:gd name="T83" fmla="*/ 63 h 67"/>
                <a:gd name="T84" fmla="*/ 7 w 43"/>
                <a:gd name="T85" fmla="*/ 60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4 h 67"/>
                <a:gd name="T92" fmla="*/ 1 w 43"/>
                <a:gd name="T93" fmla="*/ 23 h 67"/>
                <a:gd name="T94" fmla="*/ 3 w 43"/>
                <a:gd name="T95" fmla="*/ 15 h 67"/>
                <a:gd name="T96" fmla="*/ 4 w 43"/>
                <a:gd name="T97" fmla="*/ 10 h 67"/>
                <a:gd name="T98" fmla="*/ 7 w 43"/>
                <a:gd name="T99" fmla="*/ 6 h 67"/>
                <a:gd name="T100" fmla="*/ 10 w 43"/>
                <a:gd name="T101" fmla="*/ 3 h 67"/>
                <a:gd name="T102" fmla="*/ 13 w 43"/>
                <a:gd name="T103" fmla="*/ 1 h 67"/>
                <a:gd name="T104" fmla="*/ 17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4"/>
                  </a:lnTo>
                  <a:lnTo>
                    <a:pt x="33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5" y="4"/>
                  </a:lnTo>
                  <a:lnTo>
                    <a:pt x="37" y="8"/>
                  </a:lnTo>
                  <a:lnTo>
                    <a:pt x="39" y="13"/>
                  </a:lnTo>
                  <a:lnTo>
                    <a:pt x="41" y="18"/>
                  </a:lnTo>
                  <a:lnTo>
                    <a:pt x="42" y="23"/>
                  </a:lnTo>
                  <a:lnTo>
                    <a:pt x="42" y="28"/>
                  </a:lnTo>
                  <a:lnTo>
                    <a:pt x="43" y="34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" name="Freeform 998"/>
            <p:cNvSpPr>
              <a:spLocks/>
            </p:cNvSpPr>
            <p:nvPr/>
          </p:nvSpPr>
          <p:spPr bwMode="auto">
            <a:xfrm>
              <a:off x="757238" y="3203576"/>
              <a:ext cx="38100" cy="104775"/>
            </a:xfrm>
            <a:custGeom>
              <a:avLst/>
              <a:gdLst>
                <a:gd name="T0" fmla="*/ 19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6 w 24"/>
                <a:gd name="T7" fmla="*/ 66 h 66"/>
                <a:gd name="T8" fmla="*/ 16 w 24"/>
                <a:gd name="T9" fmla="*/ 15 h 66"/>
                <a:gd name="T10" fmla="*/ 13 w 24"/>
                <a:gd name="T11" fmla="*/ 18 h 66"/>
                <a:gd name="T12" fmla="*/ 9 w 24"/>
                <a:gd name="T13" fmla="*/ 21 h 66"/>
                <a:gd name="T14" fmla="*/ 3 w 24"/>
                <a:gd name="T15" fmla="*/ 23 h 66"/>
                <a:gd name="T16" fmla="*/ 0 w 24"/>
                <a:gd name="T17" fmla="*/ 25 h 66"/>
                <a:gd name="T18" fmla="*/ 0 w 24"/>
                <a:gd name="T19" fmla="*/ 17 h 66"/>
                <a:gd name="T20" fmla="*/ 7 w 24"/>
                <a:gd name="T21" fmla="*/ 14 h 66"/>
                <a:gd name="T22" fmla="*/ 12 w 24"/>
                <a:gd name="T23" fmla="*/ 8 h 66"/>
                <a:gd name="T24" fmla="*/ 16 w 24"/>
                <a:gd name="T25" fmla="*/ 4 h 66"/>
                <a:gd name="T26" fmla="*/ 19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9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6" y="66"/>
                  </a:lnTo>
                  <a:lnTo>
                    <a:pt x="16" y="15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3" y="23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" name="Freeform 999"/>
            <p:cNvSpPr>
              <a:spLocks noEditPoints="1"/>
            </p:cNvSpPr>
            <p:nvPr/>
          </p:nvSpPr>
          <p:spPr bwMode="auto">
            <a:xfrm>
              <a:off x="474663" y="3786188"/>
              <a:ext cx="66675" cy="106363"/>
            </a:xfrm>
            <a:custGeom>
              <a:avLst/>
              <a:gdLst>
                <a:gd name="T0" fmla="*/ 21 w 42"/>
                <a:gd name="T1" fmla="*/ 7 h 67"/>
                <a:gd name="T2" fmla="*/ 18 w 42"/>
                <a:gd name="T3" fmla="*/ 8 h 67"/>
                <a:gd name="T4" fmla="*/ 15 w 42"/>
                <a:gd name="T5" fmla="*/ 9 h 67"/>
                <a:gd name="T6" fmla="*/ 12 w 42"/>
                <a:gd name="T7" fmla="*/ 12 h 67"/>
                <a:gd name="T8" fmla="*/ 9 w 42"/>
                <a:gd name="T9" fmla="*/ 20 h 67"/>
                <a:gd name="T10" fmla="*/ 8 w 42"/>
                <a:gd name="T11" fmla="*/ 33 h 67"/>
                <a:gd name="T12" fmla="*/ 9 w 42"/>
                <a:gd name="T13" fmla="*/ 47 h 67"/>
                <a:gd name="T14" fmla="*/ 12 w 42"/>
                <a:gd name="T15" fmla="*/ 54 h 67"/>
                <a:gd name="T16" fmla="*/ 15 w 42"/>
                <a:gd name="T17" fmla="*/ 57 h 67"/>
                <a:gd name="T18" fmla="*/ 18 w 42"/>
                <a:gd name="T19" fmla="*/ 59 h 67"/>
                <a:gd name="T20" fmla="*/ 21 w 42"/>
                <a:gd name="T21" fmla="*/ 59 h 67"/>
                <a:gd name="T22" fmla="*/ 24 w 42"/>
                <a:gd name="T23" fmla="*/ 59 h 67"/>
                <a:gd name="T24" fmla="*/ 27 w 42"/>
                <a:gd name="T25" fmla="*/ 57 h 67"/>
                <a:gd name="T26" fmla="*/ 30 w 42"/>
                <a:gd name="T27" fmla="*/ 54 h 67"/>
                <a:gd name="T28" fmla="*/ 33 w 42"/>
                <a:gd name="T29" fmla="*/ 47 h 67"/>
                <a:gd name="T30" fmla="*/ 34 w 42"/>
                <a:gd name="T31" fmla="*/ 33 h 67"/>
                <a:gd name="T32" fmla="*/ 33 w 42"/>
                <a:gd name="T33" fmla="*/ 20 h 67"/>
                <a:gd name="T34" fmla="*/ 30 w 42"/>
                <a:gd name="T35" fmla="*/ 12 h 67"/>
                <a:gd name="T36" fmla="*/ 28 w 42"/>
                <a:gd name="T37" fmla="*/ 10 h 67"/>
                <a:gd name="T38" fmla="*/ 25 w 42"/>
                <a:gd name="T39" fmla="*/ 8 h 67"/>
                <a:gd name="T40" fmla="*/ 21 w 42"/>
                <a:gd name="T41" fmla="*/ 7 h 67"/>
                <a:gd name="T42" fmla="*/ 21 w 42"/>
                <a:gd name="T43" fmla="*/ 0 h 67"/>
                <a:gd name="T44" fmla="*/ 26 w 42"/>
                <a:gd name="T45" fmla="*/ 0 h 67"/>
                <a:gd name="T46" fmla="*/ 30 w 42"/>
                <a:gd name="T47" fmla="*/ 2 h 67"/>
                <a:gd name="T48" fmla="*/ 34 w 42"/>
                <a:gd name="T49" fmla="*/ 4 h 67"/>
                <a:gd name="T50" fmla="*/ 37 w 42"/>
                <a:gd name="T51" fmla="*/ 8 h 67"/>
                <a:gd name="T52" fmla="*/ 39 w 42"/>
                <a:gd name="T53" fmla="*/ 12 h 67"/>
                <a:gd name="T54" fmla="*/ 41 w 42"/>
                <a:gd name="T55" fmla="*/ 18 h 67"/>
                <a:gd name="T56" fmla="*/ 42 w 42"/>
                <a:gd name="T57" fmla="*/ 22 h 67"/>
                <a:gd name="T58" fmla="*/ 42 w 42"/>
                <a:gd name="T59" fmla="*/ 27 h 67"/>
                <a:gd name="T60" fmla="*/ 42 w 42"/>
                <a:gd name="T61" fmla="*/ 33 h 67"/>
                <a:gd name="T62" fmla="*/ 42 w 42"/>
                <a:gd name="T63" fmla="*/ 44 h 67"/>
                <a:gd name="T64" fmla="*/ 40 w 42"/>
                <a:gd name="T65" fmla="*/ 52 h 67"/>
                <a:gd name="T66" fmla="*/ 38 w 42"/>
                <a:gd name="T67" fmla="*/ 57 h 67"/>
                <a:gd name="T68" fmla="*/ 36 w 42"/>
                <a:gd name="T69" fmla="*/ 60 h 67"/>
                <a:gd name="T70" fmla="*/ 33 w 42"/>
                <a:gd name="T71" fmla="*/ 63 h 67"/>
                <a:gd name="T72" fmla="*/ 29 w 42"/>
                <a:gd name="T73" fmla="*/ 65 h 67"/>
                <a:gd name="T74" fmla="*/ 26 w 42"/>
                <a:gd name="T75" fmla="*/ 66 h 67"/>
                <a:gd name="T76" fmla="*/ 21 w 42"/>
                <a:gd name="T77" fmla="*/ 67 h 67"/>
                <a:gd name="T78" fmla="*/ 17 w 42"/>
                <a:gd name="T79" fmla="*/ 66 h 67"/>
                <a:gd name="T80" fmla="*/ 13 w 42"/>
                <a:gd name="T81" fmla="*/ 65 h 67"/>
                <a:gd name="T82" fmla="*/ 9 w 42"/>
                <a:gd name="T83" fmla="*/ 63 h 67"/>
                <a:gd name="T84" fmla="*/ 6 w 42"/>
                <a:gd name="T85" fmla="*/ 60 h 67"/>
                <a:gd name="T86" fmla="*/ 3 w 42"/>
                <a:gd name="T87" fmla="*/ 54 h 67"/>
                <a:gd name="T88" fmla="*/ 1 w 42"/>
                <a:gd name="T89" fmla="*/ 45 h 67"/>
                <a:gd name="T90" fmla="*/ 0 w 42"/>
                <a:gd name="T91" fmla="*/ 33 h 67"/>
                <a:gd name="T92" fmla="*/ 0 w 42"/>
                <a:gd name="T93" fmla="*/ 22 h 67"/>
                <a:gd name="T94" fmla="*/ 2 w 42"/>
                <a:gd name="T95" fmla="*/ 14 h 67"/>
                <a:gd name="T96" fmla="*/ 4 w 42"/>
                <a:gd name="T97" fmla="*/ 10 h 67"/>
                <a:gd name="T98" fmla="*/ 6 w 42"/>
                <a:gd name="T99" fmla="*/ 6 h 67"/>
                <a:gd name="T100" fmla="*/ 9 w 42"/>
                <a:gd name="T101" fmla="*/ 3 h 67"/>
                <a:gd name="T102" fmla="*/ 13 w 42"/>
                <a:gd name="T103" fmla="*/ 1 h 67"/>
                <a:gd name="T104" fmla="*/ 17 w 42"/>
                <a:gd name="T105" fmla="*/ 0 h 67"/>
                <a:gd name="T106" fmla="*/ 21 w 42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29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" name="Rectangle 1000"/>
            <p:cNvSpPr>
              <a:spLocks noChangeArrowheads="1"/>
            </p:cNvSpPr>
            <p:nvPr/>
          </p:nvSpPr>
          <p:spPr bwMode="auto">
            <a:xfrm>
              <a:off x="561976" y="3876676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" name="Freeform 1001"/>
            <p:cNvSpPr>
              <a:spLocks noEditPoints="1"/>
            </p:cNvSpPr>
            <p:nvPr/>
          </p:nvSpPr>
          <p:spPr bwMode="auto">
            <a:xfrm>
              <a:off x="595313" y="3786188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10 w 43"/>
                <a:gd name="T9" fmla="*/ 20 h 67"/>
                <a:gd name="T10" fmla="*/ 9 w 43"/>
                <a:gd name="T11" fmla="*/ 33 h 67"/>
                <a:gd name="T12" fmla="*/ 10 w 43"/>
                <a:gd name="T13" fmla="*/ 47 h 67"/>
                <a:gd name="T14" fmla="*/ 12 w 43"/>
                <a:gd name="T15" fmla="*/ 54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0 w 43"/>
                <a:gd name="T27" fmla="*/ 54 h 67"/>
                <a:gd name="T28" fmla="*/ 33 w 43"/>
                <a:gd name="T29" fmla="*/ 47 h 67"/>
                <a:gd name="T30" fmla="*/ 34 w 43"/>
                <a:gd name="T31" fmla="*/ 33 h 67"/>
                <a:gd name="T32" fmla="*/ 33 w 43"/>
                <a:gd name="T33" fmla="*/ 20 h 67"/>
                <a:gd name="T34" fmla="*/ 30 w 43"/>
                <a:gd name="T35" fmla="*/ 12 h 67"/>
                <a:gd name="T36" fmla="*/ 28 w 43"/>
                <a:gd name="T37" fmla="*/ 10 h 67"/>
                <a:gd name="T38" fmla="*/ 25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1 w 43"/>
                <a:gd name="T47" fmla="*/ 2 h 67"/>
                <a:gd name="T48" fmla="*/ 34 w 43"/>
                <a:gd name="T49" fmla="*/ 4 h 67"/>
                <a:gd name="T50" fmla="*/ 37 w 43"/>
                <a:gd name="T51" fmla="*/ 8 h 67"/>
                <a:gd name="T52" fmla="*/ 39 w 43"/>
                <a:gd name="T53" fmla="*/ 12 h 67"/>
                <a:gd name="T54" fmla="*/ 42 w 43"/>
                <a:gd name="T55" fmla="*/ 18 h 67"/>
                <a:gd name="T56" fmla="*/ 43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3 w 43"/>
                <a:gd name="T63" fmla="*/ 44 h 67"/>
                <a:gd name="T64" fmla="*/ 40 w 43"/>
                <a:gd name="T65" fmla="*/ 52 h 67"/>
                <a:gd name="T66" fmla="*/ 38 w 43"/>
                <a:gd name="T67" fmla="*/ 57 h 67"/>
                <a:gd name="T68" fmla="*/ 36 w 43"/>
                <a:gd name="T69" fmla="*/ 60 h 67"/>
                <a:gd name="T70" fmla="*/ 33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1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7 w 43"/>
                <a:gd name="T85" fmla="*/ 60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3 h 67"/>
                <a:gd name="T92" fmla="*/ 1 w 43"/>
                <a:gd name="T93" fmla="*/ 22 h 67"/>
                <a:gd name="T94" fmla="*/ 2 w 43"/>
                <a:gd name="T95" fmla="*/ 14 h 67"/>
                <a:gd name="T96" fmla="*/ 4 w 43"/>
                <a:gd name="T97" fmla="*/ 10 h 67"/>
                <a:gd name="T98" fmla="*/ 7 w 43"/>
                <a:gd name="T99" fmla="*/ 6 h 67"/>
                <a:gd name="T100" fmla="*/ 10 w 43"/>
                <a:gd name="T101" fmla="*/ 3 h 67"/>
                <a:gd name="T102" fmla="*/ 13 w 43"/>
                <a:gd name="T103" fmla="*/ 1 h 67"/>
                <a:gd name="T104" fmla="*/ 17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" name="Freeform 1002"/>
            <p:cNvSpPr>
              <a:spLocks noEditPoints="1"/>
            </p:cNvSpPr>
            <p:nvPr/>
          </p:nvSpPr>
          <p:spPr bwMode="auto">
            <a:xfrm>
              <a:off x="676276" y="3786188"/>
              <a:ext cx="66675" cy="106363"/>
            </a:xfrm>
            <a:custGeom>
              <a:avLst/>
              <a:gdLst>
                <a:gd name="T0" fmla="*/ 21 w 42"/>
                <a:gd name="T1" fmla="*/ 7 h 67"/>
                <a:gd name="T2" fmla="*/ 18 w 42"/>
                <a:gd name="T3" fmla="*/ 8 h 67"/>
                <a:gd name="T4" fmla="*/ 15 w 42"/>
                <a:gd name="T5" fmla="*/ 9 h 67"/>
                <a:gd name="T6" fmla="*/ 12 w 42"/>
                <a:gd name="T7" fmla="*/ 12 h 67"/>
                <a:gd name="T8" fmla="*/ 9 w 42"/>
                <a:gd name="T9" fmla="*/ 20 h 67"/>
                <a:gd name="T10" fmla="*/ 8 w 42"/>
                <a:gd name="T11" fmla="*/ 33 h 67"/>
                <a:gd name="T12" fmla="*/ 9 w 42"/>
                <a:gd name="T13" fmla="*/ 47 h 67"/>
                <a:gd name="T14" fmla="*/ 12 w 42"/>
                <a:gd name="T15" fmla="*/ 54 h 67"/>
                <a:gd name="T16" fmla="*/ 15 w 42"/>
                <a:gd name="T17" fmla="*/ 57 h 67"/>
                <a:gd name="T18" fmla="*/ 18 w 42"/>
                <a:gd name="T19" fmla="*/ 59 h 67"/>
                <a:gd name="T20" fmla="*/ 21 w 42"/>
                <a:gd name="T21" fmla="*/ 59 h 67"/>
                <a:gd name="T22" fmla="*/ 25 w 42"/>
                <a:gd name="T23" fmla="*/ 59 h 67"/>
                <a:gd name="T24" fmla="*/ 28 w 42"/>
                <a:gd name="T25" fmla="*/ 57 h 67"/>
                <a:gd name="T26" fmla="*/ 30 w 42"/>
                <a:gd name="T27" fmla="*/ 54 h 67"/>
                <a:gd name="T28" fmla="*/ 33 w 42"/>
                <a:gd name="T29" fmla="*/ 47 h 67"/>
                <a:gd name="T30" fmla="*/ 34 w 42"/>
                <a:gd name="T31" fmla="*/ 33 h 67"/>
                <a:gd name="T32" fmla="*/ 33 w 42"/>
                <a:gd name="T33" fmla="*/ 20 h 67"/>
                <a:gd name="T34" fmla="*/ 30 w 42"/>
                <a:gd name="T35" fmla="*/ 12 h 67"/>
                <a:gd name="T36" fmla="*/ 28 w 42"/>
                <a:gd name="T37" fmla="*/ 10 h 67"/>
                <a:gd name="T38" fmla="*/ 25 w 42"/>
                <a:gd name="T39" fmla="*/ 8 h 67"/>
                <a:gd name="T40" fmla="*/ 21 w 42"/>
                <a:gd name="T41" fmla="*/ 7 h 67"/>
                <a:gd name="T42" fmla="*/ 21 w 42"/>
                <a:gd name="T43" fmla="*/ 0 h 67"/>
                <a:gd name="T44" fmla="*/ 26 w 42"/>
                <a:gd name="T45" fmla="*/ 0 h 67"/>
                <a:gd name="T46" fmla="*/ 31 w 42"/>
                <a:gd name="T47" fmla="*/ 2 h 67"/>
                <a:gd name="T48" fmla="*/ 34 w 42"/>
                <a:gd name="T49" fmla="*/ 4 h 67"/>
                <a:gd name="T50" fmla="*/ 37 w 42"/>
                <a:gd name="T51" fmla="*/ 8 h 67"/>
                <a:gd name="T52" fmla="*/ 39 w 42"/>
                <a:gd name="T53" fmla="*/ 12 h 67"/>
                <a:gd name="T54" fmla="*/ 41 w 42"/>
                <a:gd name="T55" fmla="*/ 18 h 67"/>
                <a:gd name="T56" fmla="*/ 42 w 42"/>
                <a:gd name="T57" fmla="*/ 22 h 67"/>
                <a:gd name="T58" fmla="*/ 42 w 42"/>
                <a:gd name="T59" fmla="*/ 27 h 67"/>
                <a:gd name="T60" fmla="*/ 42 w 42"/>
                <a:gd name="T61" fmla="*/ 33 h 67"/>
                <a:gd name="T62" fmla="*/ 42 w 42"/>
                <a:gd name="T63" fmla="*/ 44 h 67"/>
                <a:gd name="T64" fmla="*/ 40 w 42"/>
                <a:gd name="T65" fmla="*/ 52 h 67"/>
                <a:gd name="T66" fmla="*/ 38 w 42"/>
                <a:gd name="T67" fmla="*/ 57 h 67"/>
                <a:gd name="T68" fmla="*/ 36 w 42"/>
                <a:gd name="T69" fmla="*/ 60 h 67"/>
                <a:gd name="T70" fmla="*/ 33 w 42"/>
                <a:gd name="T71" fmla="*/ 63 h 67"/>
                <a:gd name="T72" fmla="*/ 30 w 42"/>
                <a:gd name="T73" fmla="*/ 65 h 67"/>
                <a:gd name="T74" fmla="*/ 26 w 42"/>
                <a:gd name="T75" fmla="*/ 66 h 67"/>
                <a:gd name="T76" fmla="*/ 21 w 42"/>
                <a:gd name="T77" fmla="*/ 67 h 67"/>
                <a:gd name="T78" fmla="*/ 17 w 42"/>
                <a:gd name="T79" fmla="*/ 66 h 67"/>
                <a:gd name="T80" fmla="*/ 13 w 42"/>
                <a:gd name="T81" fmla="*/ 65 h 67"/>
                <a:gd name="T82" fmla="*/ 9 w 42"/>
                <a:gd name="T83" fmla="*/ 63 h 67"/>
                <a:gd name="T84" fmla="*/ 6 w 42"/>
                <a:gd name="T85" fmla="*/ 60 h 67"/>
                <a:gd name="T86" fmla="*/ 3 w 42"/>
                <a:gd name="T87" fmla="*/ 54 h 67"/>
                <a:gd name="T88" fmla="*/ 1 w 42"/>
                <a:gd name="T89" fmla="*/ 45 h 67"/>
                <a:gd name="T90" fmla="*/ 0 w 42"/>
                <a:gd name="T91" fmla="*/ 33 h 67"/>
                <a:gd name="T92" fmla="*/ 1 w 42"/>
                <a:gd name="T93" fmla="*/ 22 h 67"/>
                <a:gd name="T94" fmla="*/ 2 w 42"/>
                <a:gd name="T95" fmla="*/ 14 h 67"/>
                <a:gd name="T96" fmla="*/ 4 w 42"/>
                <a:gd name="T97" fmla="*/ 10 h 67"/>
                <a:gd name="T98" fmla="*/ 7 w 42"/>
                <a:gd name="T99" fmla="*/ 6 h 67"/>
                <a:gd name="T100" fmla="*/ 9 w 42"/>
                <a:gd name="T101" fmla="*/ 3 h 67"/>
                <a:gd name="T102" fmla="*/ 13 w 42"/>
                <a:gd name="T103" fmla="*/ 1 h 67"/>
                <a:gd name="T104" fmla="*/ 17 w 42"/>
                <a:gd name="T105" fmla="*/ 0 h 67"/>
                <a:gd name="T106" fmla="*/ 21 w 42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" name="Freeform 1003"/>
            <p:cNvSpPr>
              <a:spLocks/>
            </p:cNvSpPr>
            <p:nvPr/>
          </p:nvSpPr>
          <p:spPr bwMode="auto">
            <a:xfrm>
              <a:off x="763588" y="3786188"/>
              <a:ext cx="39688" cy="104775"/>
            </a:xfrm>
            <a:custGeom>
              <a:avLst/>
              <a:gdLst>
                <a:gd name="T0" fmla="*/ 20 w 25"/>
                <a:gd name="T1" fmla="*/ 0 h 66"/>
                <a:gd name="T2" fmla="*/ 25 w 25"/>
                <a:gd name="T3" fmla="*/ 0 h 66"/>
                <a:gd name="T4" fmla="*/ 25 w 25"/>
                <a:gd name="T5" fmla="*/ 66 h 66"/>
                <a:gd name="T6" fmla="*/ 16 w 25"/>
                <a:gd name="T7" fmla="*/ 66 h 66"/>
                <a:gd name="T8" fmla="*/ 16 w 25"/>
                <a:gd name="T9" fmla="*/ 14 h 66"/>
                <a:gd name="T10" fmla="*/ 13 w 25"/>
                <a:gd name="T11" fmla="*/ 17 h 66"/>
                <a:gd name="T12" fmla="*/ 9 w 25"/>
                <a:gd name="T13" fmla="*/ 20 h 66"/>
                <a:gd name="T14" fmla="*/ 5 w 25"/>
                <a:gd name="T15" fmla="*/ 22 h 66"/>
                <a:gd name="T16" fmla="*/ 0 w 25"/>
                <a:gd name="T17" fmla="*/ 24 h 66"/>
                <a:gd name="T18" fmla="*/ 0 w 25"/>
                <a:gd name="T19" fmla="*/ 16 h 66"/>
                <a:gd name="T20" fmla="*/ 7 w 25"/>
                <a:gd name="T21" fmla="*/ 13 h 66"/>
                <a:gd name="T22" fmla="*/ 13 w 25"/>
                <a:gd name="T23" fmla="*/ 8 h 66"/>
                <a:gd name="T24" fmla="*/ 17 w 25"/>
                <a:gd name="T25" fmla="*/ 4 h 66"/>
                <a:gd name="T26" fmla="*/ 20 w 25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66">
                  <a:moveTo>
                    <a:pt x="20" y="0"/>
                  </a:moveTo>
                  <a:lnTo>
                    <a:pt x="25" y="0"/>
                  </a:lnTo>
                  <a:lnTo>
                    <a:pt x="25" y="66"/>
                  </a:lnTo>
                  <a:lnTo>
                    <a:pt x="16" y="66"/>
                  </a:lnTo>
                  <a:lnTo>
                    <a:pt x="16" y="14"/>
                  </a:lnTo>
                  <a:lnTo>
                    <a:pt x="13" y="17"/>
                  </a:lnTo>
                  <a:lnTo>
                    <a:pt x="9" y="20"/>
                  </a:lnTo>
                  <a:lnTo>
                    <a:pt x="5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7" y="13"/>
                  </a:lnTo>
                  <a:lnTo>
                    <a:pt x="13" y="8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" name="Freeform 1004"/>
            <p:cNvSpPr>
              <a:spLocks noEditPoints="1"/>
            </p:cNvSpPr>
            <p:nvPr/>
          </p:nvSpPr>
          <p:spPr bwMode="auto">
            <a:xfrm>
              <a:off x="401638" y="4368801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7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3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4 w 43"/>
                <a:gd name="T23" fmla="*/ 59 h 67"/>
                <a:gd name="T24" fmla="*/ 27 w 43"/>
                <a:gd name="T25" fmla="*/ 57 h 67"/>
                <a:gd name="T26" fmla="*/ 31 w 43"/>
                <a:gd name="T27" fmla="*/ 53 h 67"/>
                <a:gd name="T28" fmla="*/ 34 w 43"/>
                <a:gd name="T29" fmla="*/ 46 h 67"/>
                <a:gd name="T30" fmla="*/ 35 w 43"/>
                <a:gd name="T31" fmla="*/ 33 h 67"/>
                <a:gd name="T32" fmla="*/ 34 w 43"/>
                <a:gd name="T33" fmla="*/ 20 h 67"/>
                <a:gd name="T34" fmla="*/ 31 w 43"/>
                <a:gd name="T35" fmla="*/ 13 h 67"/>
                <a:gd name="T36" fmla="*/ 27 w 43"/>
                <a:gd name="T37" fmla="*/ 10 h 67"/>
                <a:gd name="T38" fmla="*/ 24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1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2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2 w 43"/>
                <a:gd name="T63" fmla="*/ 43 h 67"/>
                <a:gd name="T64" fmla="*/ 41 w 43"/>
                <a:gd name="T65" fmla="*/ 51 h 67"/>
                <a:gd name="T66" fmla="*/ 39 w 43"/>
                <a:gd name="T67" fmla="*/ 57 h 67"/>
                <a:gd name="T68" fmla="*/ 37 w 43"/>
                <a:gd name="T69" fmla="*/ 60 h 67"/>
                <a:gd name="T70" fmla="*/ 34 w 43"/>
                <a:gd name="T71" fmla="*/ 63 h 67"/>
                <a:gd name="T72" fmla="*/ 30 w 43"/>
                <a:gd name="T73" fmla="*/ 65 h 67"/>
                <a:gd name="T74" fmla="*/ 25 w 43"/>
                <a:gd name="T75" fmla="*/ 66 h 67"/>
                <a:gd name="T76" fmla="*/ 21 w 43"/>
                <a:gd name="T77" fmla="*/ 67 h 67"/>
                <a:gd name="T78" fmla="*/ 16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3 w 43"/>
                <a:gd name="T87" fmla="*/ 53 h 67"/>
                <a:gd name="T88" fmla="*/ 0 w 43"/>
                <a:gd name="T89" fmla="*/ 44 h 67"/>
                <a:gd name="T90" fmla="*/ 0 w 43"/>
                <a:gd name="T91" fmla="*/ 33 h 67"/>
                <a:gd name="T92" fmla="*/ 0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6 w 43"/>
                <a:gd name="T99" fmla="*/ 6 h 67"/>
                <a:gd name="T100" fmla="*/ 9 w 43"/>
                <a:gd name="T101" fmla="*/ 3 h 67"/>
                <a:gd name="T102" fmla="*/ 13 w 43"/>
                <a:gd name="T103" fmla="*/ 2 h 67"/>
                <a:gd name="T104" fmla="*/ 16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7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1" y="53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3"/>
                  </a:lnTo>
                  <a:lnTo>
                    <a:pt x="27" y="10"/>
                  </a:lnTo>
                  <a:lnTo>
                    <a:pt x="24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0" y="65"/>
                  </a:lnTo>
                  <a:lnTo>
                    <a:pt x="25" y="66"/>
                  </a:lnTo>
                  <a:lnTo>
                    <a:pt x="21" y="67"/>
                  </a:lnTo>
                  <a:lnTo>
                    <a:pt x="16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" name="Rectangle 1005"/>
            <p:cNvSpPr>
              <a:spLocks noChangeArrowheads="1"/>
            </p:cNvSpPr>
            <p:nvPr/>
          </p:nvSpPr>
          <p:spPr bwMode="auto">
            <a:xfrm>
              <a:off x="488951" y="4459288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" name="Freeform 1006"/>
            <p:cNvSpPr>
              <a:spLocks noEditPoints="1"/>
            </p:cNvSpPr>
            <p:nvPr/>
          </p:nvSpPr>
          <p:spPr bwMode="auto">
            <a:xfrm>
              <a:off x="522288" y="4368801"/>
              <a:ext cx="68263" cy="106363"/>
            </a:xfrm>
            <a:custGeom>
              <a:avLst/>
              <a:gdLst>
                <a:gd name="T0" fmla="*/ 22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3 h 67"/>
                <a:gd name="T16" fmla="*/ 15 w 43"/>
                <a:gd name="T17" fmla="*/ 57 h 67"/>
                <a:gd name="T18" fmla="*/ 18 w 43"/>
                <a:gd name="T19" fmla="*/ 59 h 67"/>
                <a:gd name="T20" fmla="*/ 22 w 43"/>
                <a:gd name="T21" fmla="*/ 59 h 67"/>
                <a:gd name="T22" fmla="*/ 26 w 43"/>
                <a:gd name="T23" fmla="*/ 59 h 67"/>
                <a:gd name="T24" fmla="*/ 29 w 43"/>
                <a:gd name="T25" fmla="*/ 57 h 67"/>
                <a:gd name="T26" fmla="*/ 31 w 43"/>
                <a:gd name="T27" fmla="*/ 53 h 67"/>
                <a:gd name="T28" fmla="*/ 34 w 43"/>
                <a:gd name="T29" fmla="*/ 46 h 67"/>
                <a:gd name="T30" fmla="*/ 35 w 43"/>
                <a:gd name="T31" fmla="*/ 33 h 67"/>
                <a:gd name="T32" fmla="*/ 34 w 43"/>
                <a:gd name="T33" fmla="*/ 20 h 67"/>
                <a:gd name="T34" fmla="*/ 31 w 43"/>
                <a:gd name="T35" fmla="*/ 13 h 67"/>
                <a:gd name="T36" fmla="*/ 29 w 43"/>
                <a:gd name="T37" fmla="*/ 10 h 67"/>
                <a:gd name="T38" fmla="*/ 26 w 43"/>
                <a:gd name="T39" fmla="*/ 8 h 67"/>
                <a:gd name="T40" fmla="*/ 22 w 43"/>
                <a:gd name="T41" fmla="*/ 7 h 67"/>
                <a:gd name="T42" fmla="*/ 22 w 43"/>
                <a:gd name="T43" fmla="*/ 0 h 67"/>
                <a:gd name="T44" fmla="*/ 27 w 43"/>
                <a:gd name="T45" fmla="*/ 0 h 67"/>
                <a:gd name="T46" fmla="*/ 32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2 w 43"/>
                <a:gd name="T55" fmla="*/ 18 h 67"/>
                <a:gd name="T56" fmla="*/ 43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3 w 43"/>
                <a:gd name="T63" fmla="*/ 43 h 67"/>
                <a:gd name="T64" fmla="*/ 41 w 43"/>
                <a:gd name="T65" fmla="*/ 51 h 67"/>
                <a:gd name="T66" fmla="*/ 39 w 43"/>
                <a:gd name="T67" fmla="*/ 57 h 67"/>
                <a:gd name="T68" fmla="*/ 37 w 43"/>
                <a:gd name="T69" fmla="*/ 60 h 67"/>
                <a:gd name="T70" fmla="*/ 34 w 43"/>
                <a:gd name="T71" fmla="*/ 63 h 67"/>
                <a:gd name="T72" fmla="*/ 31 w 43"/>
                <a:gd name="T73" fmla="*/ 65 h 67"/>
                <a:gd name="T74" fmla="*/ 27 w 43"/>
                <a:gd name="T75" fmla="*/ 66 h 67"/>
                <a:gd name="T76" fmla="*/ 22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3 w 43"/>
                <a:gd name="T87" fmla="*/ 53 h 67"/>
                <a:gd name="T88" fmla="*/ 1 w 43"/>
                <a:gd name="T89" fmla="*/ 44 h 67"/>
                <a:gd name="T90" fmla="*/ 0 w 43"/>
                <a:gd name="T91" fmla="*/ 33 h 67"/>
                <a:gd name="T92" fmla="*/ 1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7 w 43"/>
                <a:gd name="T99" fmla="*/ 6 h 67"/>
                <a:gd name="T100" fmla="*/ 9 w 43"/>
                <a:gd name="T101" fmla="*/ 3 h 67"/>
                <a:gd name="T102" fmla="*/ 13 w 43"/>
                <a:gd name="T103" fmla="*/ 2 h 67"/>
                <a:gd name="T104" fmla="*/ 17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9" y="57"/>
                  </a:lnTo>
                  <a:lnTo>
                    <a:pt x="31" y="53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" name="Freeform 1007"/>
            <p:cNvSpPr>
              <a:spLocks noEditPoints="1"/>
            </p:cNvSpPr>
            <p:nvPr/>
          </p:nvSpPr>
          <p:spPr bwMode="auto">
            <a:xfrm>
              <a:off x="603251" y="4368801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3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4 w 43"/>
                <a:gd name="T23" fmla="*/ 59 h 67"/>
                <a:gd name="T24" fmla="*/ 27 w 43"/>
                <a:gd name="T25" fmla="*/ 57 h 67"/>
                <a:gd name="T26" fmla="*/ 30 w 43"/>
                <a:gd name="T27" fmla="*/ 53 h 67"/>
                <a:gd name="T28" fmla="*/ 33 w 43"/>
                <a:gd name="T29" fmla="*/ 46 h 67"/>
                <a:gd name="T30" fmla="*/ 34 w 43"/>
                <a:gd name="T31" fmla="*/ 33 h 67"/>
                <a:gd name="T32" fmla="*/ 33 w 43"/>
                <a:gd name="T33" fmla="*/ 20 h 67"/>
                <a:gd name="T34" fmla="*/ 30 w 43"/>
                <a:gd name="T35" fmla="*/ 13 h 67"/>
                <a:gd name="T36" fmla="*/ 28 w 43"/>
                <a:gd name="T37" fmla="*/ 10 h 67"/>
                <a:gd name="T38" fmla="*/ 24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0 w 43"/>
                <a:gd name="T47" fmla="*/ 2 h 67"/>
                <a:gd name="T48" fmla="*/ 34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2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3 w 43"/>
                <a:gd name="T63" fmla="*/ 43 h 67"/>
                <a:gd name="T64" fmla="*/ 41 w 43"/>
                <a:gd name="T65" fmla="*/ 51 h 67"/>
                <a:gd name="T66" fmla="*/ 39 w 43"/>
                <a:gd name="T67" fmla="*/ 57 h 67"/>
                <a:gd name="T68" fmla="*/ 37 w 43"/>
                <a:gd name="T69" fmla="*/ 60 h 67"/>
                <a:gd name="T70" fmla="*/ 33 w 43"/>
                <a:gd name="T71" fmla="*/ 63 h 67"/>
                <a:gd name="T72" fmla="*/ 29 w 43"/>
                <a:gd name="T73" fmla="*/ 65 h 67"/>
                <a:gd name="T74" fmla="*/ 25 w 43"/>
                <a:gd name="T75" fmla="*/ 66 h 67"/>
                <a:gd name="T76" fmla="*/ 21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3 w 43"/>
                <a:gd name="T87" fmla="*/ 53 h 67"/>
                <a:gd name="T88" fmla="*/ 1 w 43"/>
                <a:gd name="T89" fmla="*/ 44 h 67"/>
                <a:gd name="T90" fmla="*/ 0 w 43"/>
                <a:gd name="T91" fmla="*/ 33 h 67"/>
                <a:gd name="T92" fmla="*/ 0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6 w 43"/>
                <a:gd name="T99" fmla="*/ 6 h 67"/>
                <a:gd name="T100" fmla="*/ 9 w 43"/>
                <a:gd name="T101" fmla="*/ 3 h 67"/>
                <a:gd name="T102" fmla="*/ 13 w 43"/>
                <a:gd name="T103" fmla="*/ 2 h 67"/>
                <a:gd name="T104" fmla="*/ 17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0" y="53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3"/>
                  </a:lnTo>
                  <a:lnTo>
                    <a:pt x="28" y="10"/>
                  </a:lnTo>
                  <a:lnTo>
                    <a:pt x="24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0" y="2"/>
                  </a:lnTo>
                  <a:lnTo>
                    <a:pt x="34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3" y="63"/>
                  </a:lnTo>
                  <a:lnTo>
                    <a:pt x="29" y="65"/>
                  </a:lnTo>
                  <a:lnTo>
                    <a:pt x="25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" name="Freeform 1008"/>
            <p:cNvSpPr>
              <a:spLocks noEditPoints="1"/>
            </p:cNvSpPr>
            <p:nvPr/>
          </p:nvSpPr>
          <p:spPr bwMode="auto">
            <a:xfrm>
              <a:off x="684213" y="4368801"/>
              <a:ext cx="66675" cy="106363"/>
            </a:xfrm>
            <a:custGeom>
              <a:avLst/>
              <a:gdLst>
                <a:gd name="T0" fmla="*/ 21 w 42"/>
                <a:gd name="T1" fmla="*/ 7 h 67"/>
                <a:gd name="T2" fmla="*/ 17 w 42"/>
                <a:gd name="T3" fmla="*/ 8 h 67"/>
                <a:gd name="T4" fmla="*/ 14 w 42"/>
                <a:gd name="T5" fmla="*/ 9 h 67"/>
                <a:gd name="T6" fmla="*/ 12 w 42"/>
                <a:gd name="T7" fmla="*/ 12 h 67"/>
                <a:gd name="T8" fmla="*/ 9 w 42"/>
                <a:gd name="T9" fmla="*/ 20 h 67"/>
                <a:gd name="T10" fmla="*/ 8 w 42"/>
                <a:gd name="T11" fmla="*/ 33 h 67"/>
                <a:gd name="T12" fmla="*/ 9 w 42"/>
                <a:gd name="T13" fmla="*/ 46 h 67"/>
                <a:gd name="T14" fmla="*/ 12 w 42"/>
                <a:gd name="T15" fmla="*/ 53 h 67"/>
                <a:gd name="T16" fmla="*/ 14 w 42"/>
                <a:gd name="T17" fmla="*/ 57 h 67"/>
                <a:gd name="T18" fmla="*/ 17 w 42"/>
                <a:gd name="T19" fmla="*/ 59 h 67"/>
                <a:gd name="T20" fmla="*/ 21 w 42"/>
                <a:gd name="T21" fmla="*/ 59 h 67"/>
                <a:gd name="T22" fmla="*/ 24 w 42"/>
                <a:gd name="T23" fmla="*/ 59 h 67"/>
                <a:gd name="T24" fmla="*/ 27 w 42"/>
                <a:gd name="T25" fmla="*/ 57 h 67"/>
                <a:gd name="T26" fmla="*/ 30 w 42"/>
                <a:gd name="T27" fmla="*/ 53 h 67"/>
                <a:gd name="T28" fmla="*/ 33 w 42"/>
                <a:gd name="T29" fmla="*/ 46 h 67"/>
                <a:gd name="T30" fmla="*/ 34 w 42"/>
                <a:gd name="T31" fmla="*/ 33 h 67"/>
                <a:gd name="T32" fmla="*/ 33 w 42"/>
                <a:gd name="T33" fmla="*/ 20 h 67"/>
                <a:gd name="T34" fmla="*/ 30 w 42"/>
                <a:gd name="T35" fmla="*/ 13 h 67"/>
                <a:gd name="T36" fmla="*/ 27 w 42"/>
                <a:gd name="T37" fmla="*/ 10 h 67"/>
                <a:gd name="T38" fmla="*/ 24 w 42"/>
                <a:gd name="T39" fmla="*/ 8 h 67"/>
                <a:gd name="T40" fmla="*/ 21 w 42"/>
                <a:gd name="T41" fmla="*/ 7 h 67"/>
                <a:gd name="T42" fmla="*/ 21 w 42"/>
                <a:gd name="T43" fmla="*/ 0 h 67"/>
                <a:gd name="T44" fmla="*/ 26 w 42"/>
                <a:gd name="T45" fmla="*/ 0 h 67"/>
                <a:gd name="T46" fmla="*/ 30 w 42"/>
                <a:gd name="T47" fmla="*/ 2 h 67"/>
                <a:gd name="T48" fmla="*/ 34 w 42"/>
                <a:gd name="T49" fmla="*/ 5 h 67"/>
                <a:gd name="T50" fmla="*/ 37 w 42"/>
                <a:gd name="T51" fmla="*/ 8 h 67"/>
                <a:gd name="T52" fmla="*/ 39 w 42"/>
                <a:gd name="T53" fmla="*/ 12 h 67"/>
                <a:gd name="T54" fmla="*/ 41 w 42"/>
                <a:gd name="T55" fmla="*/ 18 h 67"/>
                <a:gd name="T56" fmla="*/ 41 w 42"/>
                <a:gd name="T57" fmla="*/ 22 h 67"/>
                <a:gd name="T58" fmla="*/ 42 w 42"/>
                <a:gd name="T59" fmla="*/ 27 h 67"/>
                <a:gd name="T60" fmla="*/ 42 w 42"/>
                <a:gd name="T61" fmla="*/ 33 h 67"/>
                <a:gd name="T62" fmla="*/ 41 w 42"/>
                <a:gd name="T63" fmla="*/ 43 h 67"/>
                <a:gd name="T64" fmla="*/ 40 w 42"/>
                <a:gd name="T65" fmla="*/ 51 h 67"/>
                <a:gd name="T66" fmla="*/ 38 w 42"/>
                <a:gd name="T67" fmla="*/ 57 h 67"/>
                <a:gd name="T68" fmla="*/ 35 w 42"/>
                <a:gd name="T69" fmla="*/ 60 h 67"/>
                <a:gd name="T70" fmla="*/ 33 w 42"/>
                <a:gd name="T71" fmla="*/ 63 h 67"/>
                <a:gd name="T72" fmla="*/ 29 w 42"/>
                <a:gd name="T73" fmla="*/ 65 h 67"/>
                <a:gd name="T74" fmla="*/ 25 w 42"/>
                <a:gd name="T75" fmla="*/ 66 h 67"/>
                <a:gd name="T76" fmla="*/ 21 w 42"/>
                <a:gd name="T77" fmla="*/ 67 h 67"/>
                <a:gd name="T78" fmla="*/ 16 w 42"/>
                <a:gd name="T79" fmla="*/ 66 h 67"/>
                <a:gd name="T80" fmla="*/ 12 w 42"/>
                <a:gd name="T81" fmla="*/ 65 h 67"/>
                <a:gd name="T82" fmla="*/ 9 w 42"/>
                <a:gd name="T83" fmla="*/ 63 h 67"/>
                <a:gd name="T84" fmla="*/ 6 w 42"/>
                <a:gd name="T85" fmla="*/ 61 h 67"/>
                <a:gd name="T86" fmla="*/ 3 w 42"/>
                <a:gd name="T87" fmla="*/ 53 h 67"/>
                <a:gd name="T88" fmla="*/ 0 w 42"/>
                <a:gd name="T89" fmla="*/ 44 h 67"/>
                <a:gd name="T90" fmla="*/ 0 w 42"/>
                <a:gd name="T91" fmla="*/ 33 h 67"/>
                <a:gd name="T92" fmla="*/ 0 w 42"/>
                <a:gd name="T93" fmla="*/ 23 h 67"/>
                <a:gd name="T94" fmla="*/ 2 w 42"/>
                <a:gd name="T95" fmla="*/ 14 h 67"/>
                <a:gd name="T96" fmla="*/ 4 w 42"/>
                <a:gd name="T97" fmla="*/ 10 h 67"/>
                <a:gd name="T98" fmla="*/ 6 w 42"/>
                <a:gd name="T99" fmla="*/ 6 h 67"/>
                <a:gd name="T100" fmla="*/ 9 w 42"/>
                <a:gd name="T101" fmla="*/ 3 h 67"/>
                <a:gd name="T102" fmla="*/ 12 w 42"/>
                <a:gd name="T103" fmla="*/ 2 h 67"/>
                <a:gd name="T104" fmla="*/ 16 w 42"/>
                <a:gd name="T105" fmla="*/ 0 h 67"/>
                <a:gd name="T106" fmla="*/ 21 w 42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7">
                  <a:moveTo>
                    <a:pt x="21" y="7"/>
                  </a:moveTo>
                  <a:lnTo>
                    <a:pt x="17" y="8"/>
                  </a:lnTo>
                  <a:lnTo>
                    <a:pt x="14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4" y="57"/>
                  </a:lnTo>
                  <a:lnTo>
                    <a:pt x="17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0" y="53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0" y="2"/>
                  </a:lnTo>
                  <a:lnTo>
                    <a:pt x="34" y="5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8"/>
                  </a:lnTo>
                  <a:lnTo>
                    <a:pt x="41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1" y="43"/>
                  </a:lnTo>
                  <a:lnTo>
                    <a:pt x="40" y="51"/>
                  </a:lnTo>
                  <a:lnTo>
                    <a:pt x="38" y="57"/>
                  </a:lnTo>
                  <a:lnTo>
                    <a:pt x="35" y="60"/>
                  </a:lnTo>
                  <a:lnTo>
                    <a:pt x="33" y="63"/>
                  </a:lnTo>
                  <a:lnTo>
                    <a:pt x="29" y="65"/>
                  </a:lnTo>
                  <a:lnTo>
                    <a:pt x="25" y="66"/>
                  </a:lnTo>
                  <a:lnTo>
                    <a:pt x="21" y="67"/>
                  </a:lnTo>
                  <a:lnTo>
                    <a:pt x="16" y="66"/>
                  </a:lnTo>
                  <a:lnTo>
                    <a:pt x="12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" name="Freeform 1009"/>
            <p:cNvSpPr>
              <a:spLocks/>
            </p:cNvSpPr>
            <p:nvPr/>
          </p:nvSpPr>
          <p:spPr bwMode="auto">
            <a:xfrm>
              <a:off x="773113" y="4368801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20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3 h 66"/>
                <a:gd name="T22" fmla="*/ 11 w 24"/>
                <a:gd name="T23" fmla="*/ 9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6" name="Freeform 1011"/>
            <p:cNvSpPr>
              <a:spLocks/>
            </p:cNvSpPr>
            <p:nvPr/>
          </p:nvSpPr>
          <p:spPr bwMode="auto">
            <a:xfrm>
              <a:off x="665163" y="1493838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20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3 h 66"/>
                <a:gd name="T22" fmla="*/ 12 w 24"/>
                <a:gd name="T23" fmla="*/ 9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7" name="Freeform 1012"/>
            <p:cNvSpPr>
              <a:spLocks noEditPoints="1"/>
            </p:cNvSpPr>
            <p:nvPr/>
          </p:nvSpPr>
          <p:spPr bwMode="auto">
            <a:xfrm>
              <a:off x="736601" y="1493838"/>
              <a:ext cx="68263" cy="106363"/>
            </a:xfrm>
            <a:custGeom>
              <a:avLst/>
              <a:gdLst>
                <a:gd name="T0" fmla="*/ 22 w 43"/>
                <a:gd name="T1" fmla="*/ 8 h 67"/>
                <a:gd name="T2" fmla="*/ 17 w 43"/>
                <a:gd name="T3" fmla="*/ 8 h 67"/>
                <a:gd name="T4" fmla="*/ 14 w 43"/>
                <a:gd name="T5" fmla="*/ 10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5 h 67"/>
                <a:gd name="T16" fmla="*/ 14 w 43"/>
                <a:gd name="T17" fmla="*/ 57 h 67"/>
                <a:gd name="T18" fmla="*/ 17 w 43"/>
                <a:gd name="T19" fmla="*/ 59 h 67"/>
                <a:gd name="T20" fmla="*/ 22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1 w 43"/>
                <a:gd name="T27" fmla="*/ 55 h 67"/>
                <a:gd name="T28" fmla="*/ 34 w 43"/>
                <a:gd name="T29" fmla="*/ 46 h 67"/>
                <a:gd name="T30" fmla="*/ 34 w 43"/>
                <a:gd name="T31" fmla="*/ 33 h 67"/>
                <a:gd name="T32" fmla="*/ 34 w 43"/>
                <a:gd name="T33" fmla="*/ 20 h 67"/>
                <a:gd name="T34" fmla="*/ 31 w 43"/>
                <a:gd name="T35" fmla="*/ 13 h 67"/>
                <a:gd name="T36" fmla="*/ 28 w 43"/>
                <a:gd name="T37" fmla="*/ 10 h 67"/>
                <a:gd name="T38" fmla="*/ 25 w 43"/>
                <a:gd name="T39" fmla="*/ 8 h 67"/>
                <a:gd name="T40" fmla="*/ 22 w 43"/>
                <a:gd name="T41" fmla="*/ 8 h 67"/>
                <a:gd name="T42" fmla="*/ 22 w 43"/>
                <a:gd name="T43" fmla="*/ 0 h 67"/>
                <a:gd name="T44" fmla="*/ 27 w 43"/>
                <a:gd name="T45" fmla="*/ 1 h 67"/>
                <a:gd name="T46" fmla="*/ 31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3 h 67"/>
                <a:gd name="T54" fmla="*/ 41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2 w 43"/>
                <a:gd name="T63" fmla="*/ 43 h 67"/>
                <a:gd name="T64" fmla="*/ 41 w 43"/>
                <a:gd name="T65" fmla="*/ 53 h 67"/>
                <a:gd name="T66" fmla="*/ 39 w 43"/>
                <a:gd name="T67" fmla="*/ 57 h 67"/>
                <a:gd name="T68" fmla="*/ 36 w 43"/>
                <a:gd name="T69" fmla="*/ 61 h 67"/>
                <a:gd name="T70" fmla="*/ 34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2 w 43"/>
                <a:gd name="T77" fmla="*/ 67 h 67"/>
                <a:gd name="T78" fmla="*/ 16 w 43"/>
                <a:gd name="T79" fmla="*/ 66 h 67"/>
                <a:gd name="T80" fmla="*/ 12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2 w 43"/>
                <a:gd name="T87" fmla="*/ 54 h 67"/>
                <a:gd name="T88" fmla="*/ 0 w 43"/>
                <a:gd name="T89" fmla="*/ 44 h 67"/>
                <a:gd name="T90" fmla="*/ 0 w 43"/>
                <a:gd name="T91" fmla="*/ 33 h 67"/>
                <a:gd name="T92" fmla="*/ 0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6 w 43"/>
                <a:gd name="T99" fmla="*/ 6 h 67"/>
                <a:gd name="T100" fmla="*/ 9 w 43"/>
                <a:gd name="T101" fmla="*/ 4 h 67"/>
                <a:gd name="T102" fmla="*/ 12 w 43"/>
                <a:gd name="T103" fmla="*/ 2 h 67"/>
                <a:gd name="T104" fmla="*/ 16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5"/>
                  </a:lnTo>
                  <a:lnTo>
                    <a:pt x="14" y="57"/>
                  </a:lnTo>
                  <a:lnTo>
                    <a:pt x="17" y="59"/>
                  </a:lnTo>
                  <a:lnTo>
                    <a:pt x="22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1" y="55"/>
                  </a:lnTo>
                  <a:lnTo>
                    <a:pt x="34" y="46"/>
                  </a:lnTo>
                  <a:lnTo>
                    <a:pt x="34" y="33"/>
                  </a:lnTo>
                  <a:lnTo>
                    <a:pt x="34" y="20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3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2" y="67"/>
                  </a:lnTo>
                  <a:lnTo>
                    <a:pt x="16" y="66"/>
                  </a:lnTo>
                  <a:lnTo>
                    <a:pt x="12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8" name="Freeform 1013"/>
            <p:cNvSpPr>
              <a:spLocks/>
            </p:cNvSpPr>
            <p:nvPr/>
          </p:nvSpPr>
          <p:spPr bwMode="auto">
            <a:xfrm>
              <a:off x="592138" y="911225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20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3 h 66"/>
                <a:gd name="T22" fmla="*/ 11 w 24"/>
                <a:gd name="T23" fmla="*/ 9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9" name="Freeform 1014"/>
            <p:cNvSpPr>
              <a:spLocks noEditPoints="1"/>
            </p:cNvSpPr>
            <p:nvPr/>
          </p:nvSpPr>
          <p:spPr bwMode="auto">
            <a:xfrm>
              <a:off x="663576" y="911225"/>
              <a:ext cx="68263" cy="106363"/>
            </a:xfrm>
            <a:custGeom>
              <a:avLst/>
              <a:gdLst>
                <a:gd name="T0" fmla="*/ 22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3 w 43"/>
                <a:gd name="T7" fmla="*/ 12 h 67"/>
                <a:gd name="T8" fmla="*/ 10 w 43"/>
                <a:gd name="T9" fmla="*/ 20 h 67"/>
                <a:gd name="T10" fmla="*/ 9 w 43"/>
                <a:gd name="T11" fmla="*/ 34 h 67"/>
                <a:gd name="T12" fmla="*/ 10 w 43"/>
                <a:gd name="T13" fmla="*/ 47 h 67"/>
                <a:gd name="T14" fmla="*/ 13 w 43"/>
                <a:gd name="T15" fmla="*/ 54 h 67"/>
                <a:gd name="T16" fmla="*/ 15 w 43"/>
                <a:gd name="T17" fmla="*/ 57 h 67"/>
                <a:gd name="T18" fmla="*/ 18 w 43"/>
                <a:gd name="T19" fmla="*/ 59 h 67"/>
                <a:gd name="T20" fmla="*/ 22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1 w 43"/>
                <a:gd name="T27" fmla="*/ 54 h 67"/>
                <a:gd name="T28" fmla="*/ 33 w 43"/>
                <a:gd name="T29" fmla="*/ 47 h 67"/>
                <a:gd name="T30" fmla="*/ 34 w 43"/>
                <a:gd name="T31" fmla="*/ 34 h 67"/>
                <a:gd name="T32" fmla="*/ 33 w 43"/>
                <a:gd name="T33" fmla="*/ 20 h 67"/>
                <a:gd name="T34" fmla="*/ 31 w 43"/>
                <a:gd name="T35" fmla="*/ 13 h 67"/>
                <a:gd name="T36" fmla="*/ 28 w 43"/>
                <a:gd name="T37" fmla="*/ 10 h 67"/>
                <a:gd name="T38" fmla="*/ 25 w 43"/>
                <a:gd name="T39" fmla="*/ 8 h 67"/>
                <a:gd name="T40" fmla="*/ 22 w 43"/>
                <a:gd name="T41" fmla="*/ 7 h 67"/>
                <a:gd name="T42" fmla="*/ 22 w 43"/>
                <a:gd name="T43" fmla="*/ 0 h 67"/>
                <a:gd name="T44" fmla="*/ 27 w 43"/>
                <a:gd name="T45" fmla="*/ 0 h 67"/>
                <a:gd name="T46" fmla="*/ 31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1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4 h 67"/>
                <a:gd name="T62" fmla="*/ 42 w 43"/>
                <a:gd name="T63" fmla="*/ 44 h 67"/>
                <a:gd name="T64" fmla="*/ 40 w 43"/>
                <a:gd name="T65" fmla="*/ 52 h 67"/>
                <a:gd name="T66" fmla="*/ 39 w 43"/>
                <a:gd name="T67" fmla="*/ 57 h 67"/>
                <a:gd name="T68" fmla="*/ 36 w 43"/>
                <a:gd name="T69" fmla="*/ 60 h 67"/>
                <a:gd name="T70" fmla="*/ 33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2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10 w 43"/>
                <a:gd name="T83" fmla="*/ 63 h 67"/>
                <a:gd name="T84" fmla="*/ 7 w 43"/>
                <a:gd name="T85" fmla="*/ 61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4 h 67"/>
                <a:gd name="T92" fmla="*/ 1 w 43"/>
                <a:gd name="T93" fmla="*/ 23 h 67"/>
                <a:gd name="T94" fmla="*/ 3 w 43"/>
                <a:gd name="T95" fmla="*/ 14 h 67"/>
                <a:gd name="T96" fmla="*/ 5 w 43"/>
                <a:gd name="T97" fmla="*/ 10 h 67"/>
                <a:gd name="T98" fmla="*/ 7 w 43"/>
                <a:gd name="T99" fmla="*/ 6 h 67"/>
                <a:gd name="T100" fmla="*/ 10 w 43"/>
                <a:gd name="T101" fmla="*/ 4 h 67"/>
                <a:gd name="T102" fmla="*/ 13 w 43"/>
                <a:gd name="T103" fmla="*/ 2 h 67"/>
                <a:gd name="T104" fmla="*/ 17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3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1" y="54"/>
                  </a:lnTo>
                  <a:lnTo>
                    <a:pt x="33" y="47"/>
                  </a:lnTo>
                  <a:lnTo>
                    <a:pt x="34" y="34"/>
                  </a:lnTo>
                  <a:lnTo>
                    <a:pt x="33" y="20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1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4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9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2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0" name="Freeform 1015"/>
            <p:cNvSpPr>
              <a:spLocks noEditPoints="1"/>
            </p:cNvSpPr>
            <p:nvPr/>
          </p:nvSpPr>
          <p:spPr bwMode="auto">
            <a:xfrm>
              <a:off x="742951" y="911225"/>
              <a:ext cx="69850" cy="106363"/>
            </a:xfrm>
            <a:custGeom>
              <a:avLst/>
              <a:gdLst>
                <a:gd name="T0" fmla="*/ 22 w 44"/>
                <a:gd name="T1" fmla="*/ 7 h 67"/>
                <a:gd name="T2" fmla="*/ 19 w 44"/>
                <a:gd name="T3" fmla="*/ 8 h 67"/>
                <a:gd name="T4" fmla="*/ 16 w 44"/>
                <a:gd name="T5" fmla="*/ 9 h 67"/>
                <a:gd name="T6" fmla="*/ 13 w 44"/>
                <a:gd name="T7" fmla="*/ 12 h 67"/>
                <a:gd name="T8" fmla="*/ 10 w 44"/>
                <a:gd name="T9" fmla="*/ 20 h 67"/>
                <a:gd name="T10" fmla="*/ 9 w 44"/>
                <a:gd name="T11" fmla="*/ 34 h 67"/>
                <a:gd name="T12" fmla="*/ 10 w 44"/>
                <a:gd name="T13" fmla="*/ 47 h 67"/>
                <a:gd name="T14" fmla="*/ 12 w 44"/>
                <a:gd name="T15" fmla="*/ 54 h 67"/>
                <a:gd name="T16" fmla="*/ 16 w 44"/>
                <a:gd name="T17" fmla="*/ 57 h 67"/>
                <a:gd name="T18" fmla="*/ 19 w 44"/>
                <a:gd name="T19" fmla="*/ 59 h 67"/>
                <a:gd name="T20" fmla="*/ 22 w 44"/>
                <a:gd name="T21" fmla="*/ 59 h 67"/>
                <a:gd name="T22" fmla="*/ 26 w 44"/>
                <a:gd name="T23" fmla="*/ 59 h 67"/>
                <a:gd name="T24" fmla="*/ 29 w 44"/>
                <a:gd name="T25" fmla="*/ 57 h 67"/>
                <a:gd name="T26" fmla="*/ 31 w 44"/>
                <a:gd name="T27" fmla="*/ 54 h 67"/>
                <a:gd name="T28" fmla="*/ 34 w 44"/>
                <a:gd name="T29" fmla="*/ 47 h 67"/>
                <a:gd name="T30" fmla="*/ 35 w 44"/>
                <a:gd name="T31" fmla="*/ 34 h 67"/>
                <a:gd name="T32" fmla="*/ 34 w 44"/>
                <a:gd name="T33" fmla="*/ 20 h 67"/>
                <a:gd name="T34" fmla="*/ 32 w 44"/>
                <a:gd name="T35" fmla="*/ 13 h 67"/>
                <a:gd name="T36" fmla="*/ 29 w 44"/>
                <a:gd name="T37" fmla="*/ 10 h 67"/>
                <a:gd name="T38" fmla="*/ 26 w 44"/>
                <a:gd name="T39" fmla="*/ 8 h 67"/>
                <a:gd name="T40" fmla="*/ 22 w 44"/>
                <a:gd name="T41" fmla="*/ 7 h 67"/>
                <a:gd name="T42" fmla="*/ 22 w 44"/>
                <a:gd name="T43" fmla="*/ 0 h 67"/>
                <a:gd name="T44" fmla="*/ 27 w 44"/>
                <a:gd name="T45" fmla="*/ 0 h 67"/>
                <a:gd name="T46" fmla="*/ 32 w 44"/>
                <a:gd name="T47" fmla="*/ 2 h 67"/>
                <a:gd name="T48" fmla="*/ 36 w 44"/>
                <a:gd name="T49" fmla="*/ 5 h 67"/>
                <a:gd name="T50" fmla="*/ 38 w 44"/>
                <a:gd name="T51" fmla="*/ 8 h 67"/>
                <a:gd name="T52" fmla="*/ 40 w 44"/>
                <a:gd name="T53" fmla="*/ 12 h 67"/>
                <a:gd name="T54" fmla="*/ 42 w 44"/>
                <a:gd name="T55" fmla="*/ 18 h 67"/>
                <a:gd name="T56" fmla="*/ 43 w 44"/>
                <a:gd name="T57" fmla="*/ 22 h 67"/>
                <a:gd name="T58" fmla="*/ 43 w 44"/>
                <a:gd name="T59" fmla="*/ 27 h 67"/>
                <a:gd name="T60" fmla="*/ 44 w 44"/>
                <a:gd name="T61" fmla="*/ 34 h 67"/>
                <a:gd name="T62" fmla="*/ 43 w 44"/>
                <a:gd name="T63" fmla="*/ 44 h 67"/>
                <a:gd name="T64" fmla="*/ 41 w 44"/>
                <a:gd name="T65" fmla="*/ 52 h 67"/>
                <a:gd name="T66" fmla="*/ 39 w 44"/>
                <a:gd name="T67" fmla="*/ 57 h 67"/>
                <a:gd name="T68" fmla="*/ 37 w 44"/>
                <a:gd name="T69" fmla="*/ 60 h 67"/>
                <a:gd name="T70" fmla="*/ 34 w 44"/>
                <a:gd name="T71" fmla="*/ 63 h 67"/>
                <a:gd name="T72" fmla="*/ 31 w 44"/>
                <a:gd name="T73" fmla="*/ 65 h 67"/>
                <a:gd name="T74" fmla="*/ 27 w 44"/>
                <a:gd name="T75" fmla="*/ 66 h 67"/>
                <a:gd name="T76" fmla="*/ 22 w 44"/>
                <a:gd name="T77" fmla="*/ 67 h 67"/>
                <a:gd name="T78" fmla="*/ 18 w 44"/>
                <a:gd name="T79" fmla="*/ 66 h 67"/>
                <a:gd name="T80" fmla="*/ 13 w 44"/>
                <a:gd name="T81" fmla="*/ 65 h 67"/>
                <a:gd name="T82" fmla="*/ 10 w 44"/>
                <a:gd name="T83" fmla="*/ 63 h 67"/>
                <a:gd name="T84" fmla="*/ 7 w 44"/>
                <a:gd name="T85" fmla="*/ 61 h 67"/>
                <a:gd name="T86" fmla="*/ 3 w 44"/>
                <a:gd name="T87" fmla="*/ 54 h 67"/>
                <a:gd name="T88" fmla="*/ 1 w 44"/>
                <a:gd name="T89" fmla="*/ 45 h 67"/>
                <a:gd name="T90" fmla="*/ 0 w 44"/>
                <a:gd name="T91" fmla="*/ 34 h 67"/>
                <a:gd name="T92" fmla="*/ 1 w 44"/>
                <a:gd name="T93" fmla="*/ 23 h 67"/>
                <a:gd name="T94" fmla="*/ 3 w 44"/>
                <a:gd name="T95" fmla="*/ 14 h 67"/>
                <a:gd name="T96" fmla="*/ 4 w 44"/>
                <a:gd name="T97" fmla="*/ 10 h 67"/>
                <a:gd name="T98" fmla="*/ 7 w 44"/>
                <a:gd name="T99" fmla="*/ 6 h 67"/>
                <a:gd name="T100" fmla="*/ 10 w 44"/>
                <a:gd name="T101" fmla="*/ 4 h 67"/>
                <a:gd name="T102" fmla="*/ 13 w 44"/>
                <a:gd name="T103" fmla="*/ 2 h 67"/>
                <a:gd name="T104" fmla="*/ 18 w 44"/>
                <a:gd name="T105" fmla="*/ 0 h 67"/>
                <a:gd name="T106" fmla="*/ 22 w 44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67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2" y="54"/>
                  </a:lnTo>
                  <a:lnTo>
                    <a:pt x="16" y="57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7"/>
                  </a:lnTo>
                  <a:lnTo>
                    <a:pt x="35" y="34"/>
                  </a:lnTo>
                  <a:lnTo>
                    <a:pt x="34" y="20"/>
                  </a:lnTo>
                  <a:lnTo>
                    <a:pt x="32" y="13"/>
                  </a:lnTo>
                  <a:lnTo>
                    <a:pt x="29" y="10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6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4"/>
                  </a:lnTo>
                  <a:lnTo>
                    <a:pt x="43" y="44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7"/>
                  </a:lnTo>
                  <a:lnTo>
                    <a:pt x="18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1" name="Freeform 1016"/>
            <p:cNvSpPr>
              <a:spLocks/>
            </p:cNvSpPr>
            <p:nvPr/>
          </p:nvSpPr>
          <p:spPr bwMode="auto">
            <a:xfrm>
              <a:off x="1042988" y="3457575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2 w 25"/>
                <a:gd name="T3" fmla="*/ 0 h 39"/>
                <a:gd name="T4" fmla="*/ 25 w 25"/>
                <a:gd name="T5" fmla="*/ 37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1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2" y="0"/>
                  </a:lnTo>
                  <a:lnTo>
                    <a:pt x="25" y="37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2" name="Line 1017"/>
            <p:cNvSpPr>
              <a:spLocks noChangeShapeType="1"/>
            </p:cNvSpPr>
            <p:nvPr/>
          </p:nvSpPr>
          <p:spPr bwMode="auto">
            <a:xfrm>
              <a:off x="1006476" y="351790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3" name="Freeform 1018"/>
            <p:cNvSpPr>
              <a:spLocks/>
            </p:cNvSpPr>
            <p:nvPr/>
          </p:nvSpPr>
          <p:spPr bwMode="auto">
            <a:xfrm>
              <a:off x="1193801" y="3405188"/>
              <a:ext cx="73025" cy="60325"/>
            </a:xfrm>
            <a:custGeom>
              <a:avLst/>
              <a:gdLst>
                <a:gd name="T0" fmla="*/ 23 w 46"/>
                <a:gd name="T1" fmla="*/ 0 h 38"/>
                <a:gd name="T2" fmla="*/ 46 w 46"/>
                <a:gd name="T3" fmla="*/ 38 h 38"/>
                <a:gd name="T4" fmla="*/ 0 w 46"/>
                <a:gd name="T5" fmla="*/ 38 h 38"/>
                <a:gd name="T6" fmla="*/ 23 w 46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8">
                  <a:moveTo>
                    <a:pt x="23" y="0"/>
                  </a:moveTo>
                  <a:lnTo>
                    <a:pt x="46" y="38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4" name="Freeform 1019"/>
            <p:cNvSpPr>
              <a:spLocks/>
            </p:cNvSpPr>
            <p:nvPr/>
          </p:nvSpPr>
          <p:spPr bwMode="auto">
            <a:xfrm>
              <a:off x="1193801" y="3405188"/>
              <a:ext cx="38100" cy="61913"/>
            </a:xfrm>
            <a:custGeom>
              <a:avLst/>
              <a:gdLst>
                <a:gd name="T0" fmla="*/ 23 w 24"/>
                <a:gd name="T1" fmla="*/ 0 h 39"/>
                <a:gd name="T2" fmla="*/ 24 w 24"/>
                <a:gd name="T3" fmla="*/ 0 h 39"/>
                <a:gd name="T4" fmla="*/ 24 w 24"/>
                <a:gd name="T5" fmla="*/ 1 h 39"/>
                <a:gd name="T6" fmla="*/ 1 w 24"/>
                <a:gd name="T7" fmla="*/ 39 h 39"/>
                <a:gd name="T8" fmla="*/ 0 w 24"/>
                <a:gd name="T9" fmla="*/ 39 h 39"/>
                <a:gd name="T10" fmla="*/ 0 w 24"/>
                <a:gd name="T11" fmla="*/ 38 h 39"/>
                <a:gd name="T12" fmla="*/ 23 w 2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5" name="Freeform 1020"/>
            <p:cNvSpPr>
              <a:spLocks/>
            </p:cNvSpPr>
            <p:nvPr/>
          </p:nvSpPr>
          <p:spPr bwMode="auto">
            <a:xfrm>
              <a:off x="1230313" y="3405188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1 w 25"/>
                <a:gd name="T3" fmla="*/ 0 h 39"/>
                <a:gd name="T4" fmla="*/ 25 w 25"/>
                <a:gd name="T5" fmla="*/ 38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1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1" y="0"/>
                  </a:lnTo>
                  <a:lnTo>
                    <a:pt x="25" y="38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6" name="Line 1021"/>
            <p:cNvSpPr>
              <a:spLocks noChangeShapeType="1"/>
            </p:cNvSpPr>
            <p:nvPr/>
          </p:nvSpPr>
          <p:spPr bwMode="auto">
            <a:xfrm>
              <a:off x="1193801" y="3465513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7" name="Freeform 1022"/>
            <p:cNvSpPr>
              <a:spLocks/>
            </p:cNvSpPr>
            <p:nvPr/>
          </p:nvSpPr>
          <p:spPr bwMode="auto">
            <a:xfrm>
              <a:off x="1389063" y="3367088"/>
              <a:ext cx="73025" cy="58738"/>
            </a:xfrm>
            <a:custGeom>
              <a:avLst/>
              <a:gdLst>
                <a:gd name="T0" fmla="*/ 24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4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4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8" name="Freeform 1023"/>
            <p:cNvSpPr>
              <a:spLocks/>
            </p:cNvSpPr>
            <p:nvPr/>
          </p:nvSpPr>
          <p:spPr bwMode="auto">
            <a:xfrm>
              <a:off x="1389063" y="3367088"/>
              <a:ext cx="38100" cy="60325"/>
            </a:xfrm>
            <a:custGeom>
              <a:avLst/>
              <a:gdLst>
                <a:gd name="T0" fmla="*/ 24 w 24"/>
                <a:gd name="T1" fmla="*/ 0 h 38"/>
                <a:gd name="T2" fmla="*/ 24 w 24"/>
                <a:gd name="T3" fmla="*/ 0 h 38"/>
                <a:gd name="T4" fmla="*/ 24 w 24"/>
                <a:gd name="T5" fmla="*/ 1 h 38"/>
                <a:gd name="T6" fmla="*/ 0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4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4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9" name="Freeform 1024"/>
            <p:cNvSpPr>
              <a:spLocks/>
            </p:cNvSpPr>
            <p:nvPr/>
          </p:nvSpPr>
          <p:spPr bwMode="auto">
            <a:xfrm>
              <a:off x="1427163" y="3367088"/>
              <a:ext cx="38100" cy="60325"/>
            </a:xfrm>
            <a:custGeom>
              <a:avLst/>
              <a:gdLst>
                <a:gd name="T0" fmla="*/ 0 w 24"/>
                <a:gd name="T1" fmla="*/ 0 h 38"/>
                <a:gd name="T2" fmla="*/ 0 w 24"/>
                <a:gd name="T3" fmla="*/ 0 h 38"/>
                <a:gd name="T4" fmla="*/ 24 w 24"/>
                <a:gd name="T5" fmla="*/ 37 h 38"/>
                <a:gd name="T6" fmla="*/ 24 w 24"/>
                <a:gd name="T7" fmla="*/ 38 h 38"/>
                <a:gd name="T8" fmla="*/ 22 w 24"/>
                <a:gd name="T9" fmla="*/ 38 h 38"/>
                <a:gd name="T10" fmla="*/ 0 w 24"/>
                <a:gd name="T11" fmla="*/ 1 h 38"/>
                <a:gd name="T12" fmla="*/ 0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lnTo>
                    <a:pt x="0" y="0"/>
                  </a:lnTo>
                  <a:lnTo>
                    <a:pt x="24" y="37"/>
                  </a:lnTo>
                  <a:lnTo>
                    <a:pt x="24" y="38"/>
                  </a:lnTo>
                  <a:lnTo>
                    <a:pt x="22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0" name="Line 1025"/>
            <p:cNvSpPr>
              <a:spLocks noChangeShapeType="1"/>
            </p:cNvSpPr>
            <p:nvPr/>
          </p:nvSpPr>
          <p:spPr bwMode="auto">
            <a:xfrm>
              <a:off x="1389063" y="3427413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1" name="Freeform 1026"/>
            <p:cNvSpPr>
              <a:spLocks/>
            </p:cNvSpPr>
            <p:nvPr/>
          </p:nvSpPr>
          <p:spPr bwMode="auto">
            <a:xfrm>
              <a:off x="1722438" y="3344863"/>
              <a:ext cx="74613" cy="58738"/>
            </a:xfrm>
            <a:custGeom>
              <a:avLst/>
              <a:gdLst>
                <a:gd name="T0" fmla="*/ 23 w 47"/>
                <a:gd name="T1" fmla="*/ 0 h 37"/>
                <a:gd name="T2" fmla="*/ 47 w 47"/>
                <a:gd name="T3" fmla="*/ 37 h 37"/>
                <a:gd name="T4" fmla="*/ 0 w 47"/>
                <a:gd name="T5" fmla="*/ 37 h 37"/>
                <a:gd name="T6" fmla="*/ 23 w 4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7">
                  <a:moveTo>
                    <a:pt x="23" y="0"/>
                  </a:moveTo>
                  <a:lnTo>
                    <a:pt x="47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2" name="Freeform 1027"/>
            <p:cNvSpPr>
              <a:spLocks/>
            </p:cNvSpPr>
            <p:nvPr/>
          </p:nvSpPr>
          <p:spPr bwMode="auto">
            <a:xfrm>
              <a:off x="1722438" y="3344863"/>
              <a:ext cx="39688" cy="60325"/>
            </a:xfrm>
            <a:custGeom>
              <a:avLst/>
              <a:gdLst>
                <a:gd name="T0" fmla="*/ 23 w 25"/>
                <a:gd name="T1" fmla="*/ 0 h 38"/>
                <a:gd name="T2" fmla="*/ 25 w 25"/>
                <a:gd name="T3" fmla="*/ 0 h 38"/>
                <a:gd name="T4" fmla="*/ 25 w 25"/>
                <a:gd name="T5" fmla="*/ 1 h 38"/>
                <a:gd name="T6" fmla="*/ 0 w 25"/>
                <a:gd name="T7" fmla="*/ 38 h 38"/>
                <a:gd name="T8" fmla="*/ 0 w 25"/>
                <a:gd name="T9" fmla="*/ 38 h 38"/>
                <a:gd name="T10" fmla="*/ 0 w 25"/>
                <a:gd name="T11" fmla="*/ 37 h 38"/>
                <a:gd name="T12" fmla="*/ 23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23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3" name="Freeform 1028"/>
            <p:cNvSpPr>
              <a:spLocks/>
            </p:cNvSpPr>
            <p:nvPr/>
          </p:nvSpPr>
          <p:spPr bwMode="auto">
            <a:xfrm>
              <a:off x="1758951" y="3344863"/>
              <a:ext cx="39688" cy="60325"/>
            </a:xfrm>
            <a:custGeom>
              <a:avLst/>
              <a:gdLst>
                <a:gd name="T0" fmla="*/ 0 w 25"/>
                <a:gd name="T1" fmla="*/ 0 h 38"/>
                <a:gd name="T2" fmla="*/ 2 w 25"/>
                <a:gd name="T3" fmla="*/ 0 h 38"/>
                <a:gd name="T4" fmla="*/ 25 w 25"/>
                <a:gd name="T5" fmla="*/ 37 h 38"/>
                <a:gd name="T6" fmla="*/ 25 w 25"/>
                <a:gd name="T7" fmla="*/ 38 h 38"/>
                <a:gd name="T8" fmla="*/ 24 w 25"/>
                <a:gd name="T9" fmla="*/ 38 h 38"/>
                <a:gd name="T10" fmla="*/ 0 w 25"/>
                <a:gd name="T11" fmla="*/ 1 h 38"/>
                <a:gd name="T12" fmla="*/ 0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0" y="0"/>
                  </a:moveTo>
                  <a:lnTo>
                    <a:pt x="2" y="0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4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4" name="Line 1029"/>
            <p:cNvSpPr>
              <a:spLocks noChangeShapeType="1"/>
            </p:cNvSpPr>
            <p:nvPr/>
          </p:nvSpPr>
          <p:spPr bwMode="auto">
            <a:xfrm>
              <a:off x="1722438" y="3405188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5" name="Freeform 1030"/>
            <p:cNvSpPr>
              <a:spLocks/>
            </p:cNvSpPr>
            <p:nvPr/>
          </p:nvSpPr>
          <p:spPr bwMode="auto">
            <a:xfrm>
              <a:off x="1873251" y="3362325"/>
              <a:ext cx="76200" cy="57150"/>
            </a:xfrm>
            <a:custGeom>
              <a:avLst/>
              <a:gdLst>
                <a:gd name="T0" fmla="*/ 23 w 48"/>
                <a:gd name="T1" fmla="*/ 0 h 36"/>
                <a:gd name="T2" fmla="*/ 48 w 48"/>
                <a:gd name="T3" fmla="*/ 36 h 36"/>
                <a:gd name="T4" fmla="*/ 0 w 48"/>
                <a:gd name="T5" fmla="*/ 36 h 36"/>
                <a:gd name="T6" fmla="*/ 23 w 4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6">
                  <a:moveTo>
                    <a:pt x="23" y="0"/>
                  </a:moveTo>
                  <a:lnTo>
                    <a:pt x="48" y="36"/>
                  </a:lnTo>
                  <a:lnTo>
                    <a:pt x="0" y="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6" name="Freeform 1031"/>
            <p:cNvSpPr>
              <a:spLocks/>
            </p:cNvSpPr>
            <p:nvPr/>
          </p:nvSpPr>
          <p:spPr bwMode="auto">
            <a:xfrm>
              <a:off x="1873251" y="3362325"/>
              <a:ext cx="39688" cy="58738"/>
            </a:xfrm>
            <a:custGeom>
              <a:avLst/>
              <a:gdLst>
                <a:gd name="T0" fmla="*/ 23 w 25"/>
                <a:gd name="T1" fmla="*/ 0 h 37"/>
                <a:gd name="T2" fmla="*/ 25 w 25"/>
                <a:gd name="T3" fmla="*/ 0 h 37"/>
                <a:gd name="T4" fmla="*/ 25 w 25"/>
                <a:gd name="T5" fmla="*/ 0 h 37"/>
                <a:gd name="T6" fmla="*/ 1 w 25"/>
                <a:gd name="T7" fmla="*/ 37 h 37"/>
                <a:gd name="T8" fmla="*/ 0 w 25"/>
                <a:gd name="T9" fmla="*/ 37 h 37"/>
                <a:gd name="T10" fmla="*/ 0 w 25"/>
                <a:gd name="T11" fmla="*/ 36 h 37"/>
                <a:gd name="T12" fmla="*/ 23 w 25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23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7" name="Freeform 1032"/>
            <p:cNvSpPr>
              <a:spLocks/>
            </p:cNvSpPr>
            <p:nvPr/>
          </p:nvSpPr>
          <p:spPr bwMode="auto">
            <a:xfrm>
              <a:off x="1909763" y="3362325"/>
              <a:ext cx="41275" cy="58738"/>
            </a:xfrm>
            <a:custGeom>
              <a:avLst/>
              <a:gdLst>
                <a:gd name="T0" fmla="*/ 0 w 26"/>
                <a:gd name="T1" fmla="*/ 0 h 37"/>
                <a:gd name="T2" fmla="*/ 2 w 26"/>
                <a:gd name="T3" fmla="*/ 0 h 37"/>
                <a:gd name="T4" fmla="*/ 26 w 26"/>
                <a:gd name="T5" fmla="*/ 36 h 37"/>
                <a:gd name="T6" fmla="*/ 26 w 26"/>
                <a:gd name="T7" fmla="*/ 37 h 37"/>
                <a:gd name="T8" fmla="*/ 25 w 26"/>
                <a:gd name="T9" fmla="*/ 37 h 37"/>
                <a:gd name="T10" fmla="*/ 0 w 26"/>
                <a:gd name="T11" fmla="*/ 0 h 37"/>
                <a:gd name="T12" fmla="*/ 0 w 26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7">
                  <a:moveTo>
                    <a:pt x="0" y="0"/>
                  </a:moveTo>
                  <a:lnTo>
                    <a:pt x="2" y="0"/>
                  </a:lnTo>
                  <a:lnTo>
                    <a:pt x="26" y="36"/>
                  </a:lnTo>
                  <a:lnTo>
                    <a:pt x="26" y="37"/>
                  </a:lnTo>
                  <a:lnTo>
                    <a:pt x="25" y="3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8" name="Line 1033"/>
            <p:cNvSpPr>
              <a:spLocks noChangeShapeType="1"/>
            </p:cNvSpPr>
            <p:nvPr/>
          </p:nvSpPr>
          <p:spPr bwMode="auto">
            <a:xfrm>
              <a:off x="1873251" y="3419475"/>
              <a:ext cx="777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9" name="Freeform 1034"/>
            <p:cNvSpPr>
              <a:spLocks/>
            </p:cNvSpPr>
            <p:nvPr/>
          </p:nvSpPr>
          <p:spPr bwMode="auto">
            <a:xfrm>
              <a:off x="2046288" y="3390900"/>
              <a:ext cx="73025" cy="60325"/>
            </a:xfrm>
            <a:custGeom>
              <a:avLst/>
              <a:gdLst>
                <a:gd name="T0" fmla="*/ 23 w 46"/>
                <a:gd name="T1" fmla="*/ 0 h 38"/>
                <a:gd name="T2" fmla="*/ 46 w 46"/>
                <a:gd name="T3" fmla="*/ 38 h 38"/>
                <a:gd name="T4" fmla="*/ 0 w 46"/>
                <a:gd name="T5" fmla="*/ 38 h 38"/>
                <a:gd name="T6" fmla="*/ 23 w 46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8">
                  <a:moveTo>
                    <a:pt x="23" y="0"/>
                  </a:moveTo>
                  <a:lnTo>
                    <a:pt x="46" y="38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0" name="Freeform 1035"/>
            <p:cNvSpPr>
              <a:spLocks/>
            </p:cNvSpPr>
            <p:nvPr/>
          </p:nvSpPr>
          <p:spPr bwMode="auto">
            <a:xfrm>
              <a:off x="2046288" y="3390900"/>
              <a:ext cx="38100" cy="61913"/>
            </a:xfrm>
            <a:custGeom>
              <a:avLst/>
              <a:gdLst>
                <a:gd name="T0" fmla="*/ 23 w 24"/>
                <a:gd name="T1" fmla="*/ 0 h 39"/>
                <a:gd name="T2" fmla="*/ 24 w 24"/>
                <a:gd name="T3" fmla="*/ 0 h 39"/>
                <a:gd name="T4" fmla="*/ 24 w 24"/>
                <a:gd name="T5" fmla="*/ 1 h 39"/>
                <a:gd name="T6" fmla="*/ 1 w 24"/>
                <a:gd name="T7" fmla="*/ 39 h 39"/>
                <a:gd name="T8" fmla="*/ 0 w 24"/>
                <a:gd name="T9" fmla="*/ 39 h 39"/>
                <a:gd name="T10" fmla="*/ 0 w 24"/>
                <a:gd name="T11" fmla="*/ 38 h 39"/>
                <a:gd name="T12" fmla="*/ 23 w 2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1" name="Freeform 1036"/>
            <p:cNvSpPr>
              <a:spLocks/>
            </p:cNvSpPr>
            <p:nvPr/>
          </p:nvSpPr>
          <p:spPr bwMode="auto">
            <a:xfrm>
              <a:off x="2082801" y="3390900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1 w 25"/>
                <a:gd name="T3" fmla="*/ 0 h 39"/>
                <a:gd name="T4" fmla="*/ 25 w 25"/>
                <a:gd name="T5" fmla="*/ 38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1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1" y="0"/>
                  </a:lnTo>
                  <a:lnTo>
                    <a:pt x="25" y="38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2" name="Line 1037"/>
            <p:cNvSpPr>
              <a:spLocks noChangeShapeType="1"/>
            </p:cNvSpPr>
            <p:nvPr/>
          </p:nvSpPr>
          <p:spPr bwMode="auto">
            <a:xfrm>
              <a:off x="2046288" y="3451225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3" name="Freeform 1038"/>
            <p:cNvSpPr>
              <a:spLocks/>
            </p:cNvSpPr>
            <p:nvPr/>
          </p:nvSpPr>
          <p:spPr bwMode="auto">
            <a:xfrm>
              <a:off x="2263776" y="3336925"/>
              <a:ext cx="73025" cy="58738"/>
            </a:xfrm>
            <a:custGeom>
              <a:avLst/>
              <a:gdLst>
                <a:gd name="T0" fmla="*/ 24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4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4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4" name="Freeform 1039"/>
            <p:cNvSpPr>
              <a:spLocks/>
            </p:cNvSpPr>
            <p:nvPr/>
          </p:nvSpPr>
          <p:spPr bwMode="auto">
            <a:xfrm>
              <a:off x="2263776" y="3336925"/>
              <a:ext cx="38100" cy="60325"/>
            </a:xfrm>
            <a:custGeom>
              <a:avLst/>
              <a:gdLst>
                <a:gd name="T0" fmla="*/ 24 w 24"/>
                <a:gd name="T1" fmla="*/ 0 h 38"/>
                <a:gd name="T2" fmla="*/ 24 w 24"/>
                <a:gd name="T3" fmla="*/ 0 h 38"/>
                <a:gd name="T4" fmla="*/ 24 w 24"/>
                <a:gd name="T5" fmla="*/ 2 h 38"/>
                <a:gd name="T6" fmla="*/ 1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4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4" y="0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5" name="Freeform 1040"/>
            <p:cNvSpPr>
              <a:spLocks/>
            </p:cNvSpPr>
            <p:nvPr/>
          </p:nvSpPr>
          <p:spPr bwMode="auto">
            <a:xfrm>
              <a:off x="2301876" y="3336925"/>
              <a:ext cx="36513" cy="60325"/>
            </a:xfrm>
            <a:custGeom>
              <a:avLst/>
              <a:gdLst>
                <a:gd name="T0" fmla="*/ 0 w 23"/>
                <a:gd name="T1" fmla="*/ 0 h 38"/>
                <a:gd name="T2" fmla="*/ 0 w 23"/>
                <a:gd name="T3" fmla="*/ 0 h 38"/>
                <a:gd name="T4" fmla="*/ 23 w 23"/>
                <a:gd name="T5" fmla="*/ 37 h 38"/>
                <a:gd name="T6" fmla="*/ 23 w 23"/>
                <a:gd name="T7" fmla="*/ 38 h 38"/>
                <a:gd name="T8" fmla="*/ 22 w 23"/>
                <a:gd name="T9" fmla="*/ 38 h 38"/>
                <a:gd name="T10" fmla="*/ 0 w 23"/>
                <a:gd name="T11" fmla="*/ 2 h 38"/>
                <a:gd name="T12" fmla="*/ 0 w 23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8">
                  <a:moveTo>
                    <a:pt x="0" y="0"/>
                  </a:moveTo>
                  <a:lnTo>
                    <a:pt x="0" y="0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2" y="3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6" name="Line 1041"/>
            <p:cNvSpPr>
              <a:spLocks noChangeShapeType="1"/>
            </p:cNvSpPr>
            <p:nvPr/>
          </p:nvSpPr>
          <p:spPr bwMode="auto">
            <a:xfrm>
              <a:off x="2263776" y="3397250"/>
              <a:ext cx="746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7" name="Freeform 1042"/>
            <p:cNvSpPr>
              <a:spLocks/>
            </p:cNvSpPr>
            <p:nvPr/>
          </p:nvSpPr>
          <p:spPr bwMode="auto">
            <a:xfrm>
              <a:off x="2689226" y="3184525"/>
              <a:ext cx="73025" cy="61913"/>
            </a:xfrm>
            <a:custGeom>
              <a:avLst/>
              <a:gdLst>
                <a:gd name="T0" fmla="*/ 23 w 46"/>
                <a:gd name="T1" fmla="*/ 0 h 39"/>
                <a:gd name="T2" fmla="*/ 46 w 46"/>
                <a:gd name="T3" fmla="*/ 39 h 39"/>
                <a:gd name="T4" fmla="*/ 0 w 46"/>
                <a:gd name="T5" fmla="*/ 39 h 39"/>
                <a:gd name="T6" fmla="*/ 23 w 4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9">
                  <a:moveTo>
                    <a:pt x="23" y="0"/>
                  </a:moveTo>
                  <a:lnTo>
                    <a:pt x="46" y="39"/>
                  </a:lnTo>
                  <a:lnTo>
                    <a:pt x="0" y="3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8" name="Freeform 1043"/>
            <p:cNvSpPr>
              <a:spLocks/>
            </p:cNvSpPr>
            <p:nvPr/>
          </p:nvSpPr>
          <p:spPr bwMode="auto">
            <a:xfrm>
              <a:off x="2689226" y="3184525"/>
              <a:ext cx="38100" cy="63500"/>
            </a:xfrm>
            <a:custGeom>
              <a:avLst/>
              <a:gdLst>
                <a:gd name="T0" fmla="*/ 23 w 24"/>
                <a:gd name="T1" fmla="*/ 0 h 40"/>
                <a:gd name="T2" fmla="*/ 24 w 24"/>
                <a:gd name="T3" fmla="*/ 0 h 40"/>
                <a:gd name="T4" fmla="*/ 24 w 24"/>
                <a:gd name="T5" fmla="*/ 1 h 40"/>
                <a:gd name="T6" fmla="*/ 1 w 24"/>
                <a:gd name="T7" fmla="*/ 40 h 40"/>
                <a:gd name="T8" fmla="*/ 0 w 24"/>
                <a:gd name="T9" fmla="*/ 40 h 40"/>
                <a:gd name="T10" fmla="*/ 0 w 24"/>
                <a:gd name="T11" fmla="*/ 39 h 40"/>
                <a:gd name="T12" fmla="*/ 23 w 24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0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9" name="Freeform 1044"/>
            <p:cNvSpPr>
              <a:spLocks/>
            </p:cNvSpPr>
            <p:nvPr/>
          </p:nvSpPr>
          <p:spPr bwMode="auto">
            <a:xfrm>
              <a:off x="3689351" y="2411413"/>
              <a:ext cx="58738" cy="55563"/>
            </a:xfrm>
            <a:custGeom>
              <a:avLst/>
              <a:gdLst>
                <a:gd name="T0" fmla="*/ 18 w 37"/>
                <a:gd name="T1" fmla="*/ 0 h 35"/>
                <a:gd name="T2" fmla="*/ 22 w 37"/>
                <a:gd name="T3" fmla="*/ 1 h 35"/>
                <a:gd name="T4" fmla="*/ 24 w 37"/>
                <a:gd name="T5" fmla="*/ 1 h 35"/>
                <a:gd name="T6" fmla="*/ 26 w 37"/>
                <a:gd name="T7" fmla="*/ 1 h 35"/>
                <a:gd name="T8" fmla="*/ 29 w 37"/>
                <a:gd name="T9" fmla="*/ 3 h 35"/>
                <a:gd name="T10" fmla="*/ 31 w 37"/>
                <a:gd name="T11" fmla="*/ 5 h 35"/>
                <a:gd name="T12" fmla="*/ 32 w 37"/>
                <a:gd name="T13" fmla="*/ 7 h 35"/>
                <a:gd name="T14" fmla="*/ 34 w 37"/>
                <a:gd name="T15" fmla="*/ 9 h 35"/>
                <a:gd name="T16" fmla="*/ 36 w 37"/>
                <a:gd name="T17" fmla="*/ 11 h 35"/>
                <a:gd name="T18" fmla="*/ 37 w 37"/>
                <a:gd name="T19" fmla="*/ 14 h 35"/>
                <a:gd name="T20" fmla="*/ 37 w 37"/>
                <a:gd name="T21" fmla="*/ 17 h 35"/>
                <a:gd name="T22" fmla="*/ 36 w 37"/>
                <a:gd name="T23" fmla="*/ 21 h 35"/>
                <a:gd name="T24" fmla="*/ 36 w 37"/>
                <a:gd name="T25" fmla="*/ 24 h 35"/>
                <a:gd name="T26" fmla="*/ 33 w 37"/>
                <a:gd name="T27" fmla="*/ 26 h 35"/>
                <a:gd name="T28" fmla="*/ 31 w 37"/>
                <a:gd name="T29" fmla="*/ 29 h 35"/>
                <a:gd name="T30" fmla="*/ 31 w 37"/>
                <a:gd name="T31" fmla="*/ 30 h 35"/>
                <a:gd name="T32" fmla="*/ 29 w 37"/>
                <a:gd name="T33" fmla="*/ 32 h 35"/>
                <a:gd name="T34" fmla="*/ 27 w 37"/>
                <a:gd name="T35" fmla="*/ 33 h 35"/>
                <a:gd name="T36" fmla="*/ 25 w 37"/>
                <a:gd name="T37" fmla="*/ 34 h 35"/>
                <a:gd name="T38" fmla="*/ 21 w 37"/>
                <a:gd name="T39" fmla="*/ 35 h 35"/>
                <a:gd name="T40" fmla="*/ 16 w 37"/>
                <a:gd name="T41" fmla="*/ 35 h 35"/>
                <a:gd name="T42" fmla="*/ 12 w 37"/>
                <a:gd name="T43" fmla="*/ 34 h 35"/>
                <a:gd name="T44" fmla="*/ 11 w 37"/>
                <a:gd name="T45" fmla="*/ 34 h 35"/>
                <a:gd name="T46" fmla="*/ 9 w 37"/>
                <a:gd name="T47" fmla="*/ 33 h 35"/>
                <a:gd name="T48" fmla="*/ 5 w 37"/>
                <a:gd name="T49" fmla="*/ 30 h 35"/>
                <a:gd name="T50" fmla="*/ 5 w 37"/>
                <a:gd name="T51" fmla="*/ 30 h 35"/>
                <a:gd name="T52" fmla="*/ 3 w 37"/>
                <a:gd name="T53" fmla="*/ 28 h 35"/>
                <a:gd name="T54" fmla="*/ 2 w 37"/>
                <a:gd name="T55" fmla="*/ 26 h 35"/>
                <a:gd name="T56" fmla="*/ 1 w 37"/>
                <a:gd name="T57" fmla="*/ 25 h 35"/>
                <a:gd name="T58" fmla="*/ 0 w 37"/>
                <a:gd name="T59" fmla="*/ 21 h 35"/>
                <a:gd name="T60" fmla="*/ 0 w 37"/>
                <a:gd name="T61" fmla="*/ 18 h 35"/>
                <a:gd name="T62" fmla="*/ 0 w 37"/>
                <a:gd name="T63" fmla="*/ 14 h 35"/>
                <a:gd name="T64" fmla="*/ 1 w 37"/>
                <a:gd name="T65" fmla="*/ 12 h 35"/>
                <a:gd name="T66" fmla="*/ 2 w 37"/>
                <a:gd name="T67" fmla="*/ 9 h 35"/>
                <a:gd name="T68" fmla="*/ 4 w 37"/>
                <a:gd name="T69" fmla="*/ 5 h 35"/>
                <a:gd name="T70" fmla="*/ 5 w 37"/>
                <a:gd name="T71" fmla="*/ 4 h 35"/>
                <a:gd name="T72" fmla="*/ 8 w 37"/>
                <a:gd name="T73" fmla="*/ 2 h 35"/>
                <a:gd name="T74" fmla="*/ 9 w 37"/>
                <a:gd name="T75" fmla="*/ 2 h 35"/>
                <a:gd name="T76" fmla="*/ 12 w 37"/>
                <a:gd name="T77" fmla="*/ 1 h 35"/>
                <a:gd name="T78" fmla="*/ 16 w 37"/>
                <a:gd name="T7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5">
                  <a:moveTo>
                    <a:pt x="16" y="0"/>
                  </a:moveTo>
                  <a:lnTo>
                    <a:pt x="18" y="0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2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2" y="7"/>
                  </a:lnTo>
                  <a:lnTo>
                    <a:pt x="33" y="9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6" y="11"/>
                  </a:lnTo>
                  <a:lnTo>
                    <a:pt x="36" y="13"/>
                  </a:lnTo>
                  <a:lnTo>
                    <a:pt x="37" y="14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6" y="21"/>
                  </a:lnTo>
                  <a:lnTo>
                    <a:pt x="36" y="23"/>
                  </a:lnTo>
                  <a:lnTo>
                    <a:pt x="36" y="24"/>
                  </a:lnTo>
                  <a:lnTo>
                    <a:pt x="34" y="25"/>
                  </a:lnTo>
                  <a:lnTo>
                    <a:pt x="33" y="26"/>
                  </a:lnTo>
                  <a:lnTo>
                    <a:pt x="32" y="28"/>
                  </a:lnTo>
                  <a:lnTo>
                    <a:pt x="31" y="29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0" y="30"/>
                  </a:lnTo>
                  <a:lnTo>
                    <a:pt x="29" y="32"/>
                  </a:lnTo>
                  <a:lnTo>
                    <a:pt x="27" y="32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5" y="34"/>
                  </a:lnTo>
                  <a:lnTo>
                    <a:pt x="24" y="34"/>
                  </a:lnTo>
                  <a:lnTo>
                    <a:pt x="21" y="35"/>
                  </a:lnTo>
                  <a:lnTo>
                    <a:pt x="18" y="35"/>
                  </a:lnTo>
                  <a:lnTo>
                    <a:pt x="16" y="35"/>
                  </a:lnTo>
                  <a:lnTo>
                    <a:pt x="14" y="35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10" y="33"/>
                  </a:lnTo>
                  <a:lnTo>
                    <a:pt x="9" y="33"/>
                  </a:lnTo>
                  <a:lnTo>
                    <a:pt x="7" y="32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2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0" name="Line 1045"/>
            <p:cNvSpPr>
              <a:spLocks noChangeShapeType="1"/>
            </p:cNvSpPr>
            <p:nvPr/>
          </p:nvSpPr>
          <p:spPr bwMode="auto">
            <a:xfrm>
              <a:off x="3748088" y="24384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1" name="Line 1046"/>
            <p:cNvSpPr>
              <a:spLocks noChangeShapeType="1"/>
            </p:cNvSpPr>
            <p:nvPr/>
          </p:nvSpPr>
          <p:spPr bwMode="auto">
            <a:xfrm flipH="1">
              <a:off x="3746501" y="24399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2" name="Line 1047"/>
            <p:cNvSpPr>
              <a:spLocks noChangeShapeType="1"/>
            </p:cNvSpPr>
            <p:nvPr/>
          </p:nvSpPr>
          <p:spPr bwMode="auto">
            <a:xfrm>
              <a:off x="3746501" y="244157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3" name="Line 1048"/>
            <p:cNvSpPr>
              <a:spLocks noChangeShapeType="1"/>
            </p:cNvSpPr>
            <p:nvPr/>
          </p:nvSpPr>
          <p:spPr bwMode="auto">
            <a:xfrm>
              <a:off x="3746501" y="24447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4" name="Line 1049"/>
            <p:cNvSpPr>
              <a:spLocks noChangeShapeType="1"/>
            </p:cNvSpPr>
            <p:nvPr/>
          </p:nvSpPr>
          <p:spPr bwMode="auto">
            <a:xfrm>
              <a:off x="3746501" y="24479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5" name="Line 1050"/>
            <p:cNvSpPr>
              <a:spLocks noChangeShapeType="1"/>
            </p:cNvSpPr>
            <p:nvPr/>
          </p:nvSpPr>
          <p:spPr bwMode="auto">
            <a:xfrm flipH="1">
              <a:off x="3743326" y="24479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6" name="Line 1051"/>
            <p:cNvSpPr>
              <a:spLocks noChangeShapeType="1"/>
            </p:cNvSpPr>
            <p:nvPr/>
          </p:nvSpPr>
          <p:spPr bwMode="auto">
            <a:xfrm>
              <a:off x="3743326" y="2449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7" name="Line 1052"/>
            <p:cNvSpPr>
              <a:spLocks noChangeShapeType="1"/>
            </p:cNvSpPr>
            <p:nvPr/>
          </p:nvSpPr>
          <p:spPr bwMode="auto">
            <a:xfrm flipH="1">
              <a:off x="3741738" y="2451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8" name="Line 1053"/>
            <p:cNvSpPr>
              <a:spLocks noChangeShapeType="1"/>
            </p:cNvSpPr>
            <p:nvPr/>
          </p:nvSpPr>
          <p:spPr bwMode="auto">
            <a:xfrm flipH="1">
              <a:off x="3740151" y="24526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9" name="Line 1054"/>
            <p:cNvSpPr>
              <a:spLocks noChangeShapeType="1"/>
            </p:cNvSpPr>
            <p:nvPr/>
          </p:nvSpPr>
          <p:spPr bwMode="auto">
            <a:xfrm flipH="1">
              <a:off x="3738563" y="2455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0" name="Line 1055"/>
            <p:cNvSpPr>
              <a:spLocks noChangeShapeType="1"/>
            </p:cNvSpPr>
            <p:nvPr/>
          </p:nvSpPr>
          <p:spPr bwMode="auto">
            <a:xfrm>
              <a:off x="3738563" y="2457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1" name="Line 1056"/>
            <p:cNvSpPr>
              <a:spLocks noChangeShapeType="1"/>
            </p:cNvSpPr>
            <p:nvPr/>
          </p:nvSpPr>
          <p:spPr bwMode="auto">
            <a:xfrm>
              <a:off x="3738563" y="24574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2" name="Line 1057"/>
            <p:cNvSpPr>
              <a:spLocks noChangeShapeType="1"/>
            </p:cNvSpPr>
            <p:nvPr/>
          </p:nvSpPr>
          <p:spPr bwMode="auto">
            <a:xfrm flipH="1">
              <a:off x="3736976" y="24590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3" name="Line 1058"/>
            <p:cNvSpPr>
              <a:spLocks noChangeShapeType="1"/>
            </p:cNvSpPr>
            <p:nvPr/>
          </p:nvSpPr>
          <p:spPr bwMode="auto">
            <a:xfrm flipH="1">
              <a:off x="3735388" y="2459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4" name="Line 1059"/>
            <p:cNvSpPr>
              <a:spLocks noChangeShapeType="1"/>
            </p:cNvSpPr>
            <p:nvPr/>
          </p:nvSpPr>
          <p:spPr bwMode="auto">
            <a:xfrm flipH="1">
              <a:off x="3732213" y="24606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5" name="Line 1060"/>
            <p:cNvSpPr>
              <a:spLocks noChangeShapeType="1"/>
            </p:cNvSpPr>
            <p:nvPr/>
          </p:nvSpPr>
          <p:spPr bwMode="auto">
            <a:xfrm>
              <a:off x="3732213" y="24622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6" name="Line 1061"/>
            <p:cNvSpPr>
              <a:spLocks noChangeShapeType="1"/>
            </p:cNvSpPr>
            <p:nvPr/>
          </p:nvSpPr>
          <p:spPr bwMode="auto">
            <a:xfrm flipH="1">
              <a:off x="3730626" y="2463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7" name="Line 1062"/>
            <p:cNvSpPr>
              <a:spLocks noChangeShapeType="1"/>
            </p:cNvSpPr>
            <p:nvPr/>
          </p:nvSpPr>
          <p:spPr bwMode="auto">
            <a:xfrm flipH="1">
              <a:off x="3729038" y="2463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8" name="Line 1063"/>
            <p:cNvSpPr>
              <a:spLocks noChangeShapeType="1"/>
            </p:cNvSpPr>
            <p:nvPr/>
          </p:nvSpPr>
          <p:spPr bwMode="auto">
            <a:xfrm flipH="1">
              <a:off x="3727451" y="24638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9" name="Line 1064"/>
            <p:cNvSpPr>
              <a:spLocks noChangeShapeType="1"/>
            </p:cNvSpPr>
            <p:nvPr/>
          </p:nvSpPr>
          <p:spPr bwMode="auto">
            <a:xfrm flipH="1">
              <a:off x="3722688" y="2465388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0" name="Line 1065"/>
            <p:cNvSpPr>
              <a:spLocks noChangeShapeType="1"/>
            </p:cNvSpPr>
            <p:nvPr/>
          </p:nvSpPr>
          <p:spPr bwMode="auto">
            <a:xfrm flipH="1">
              <a:off x="3717926" y="24669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1" name="Line 1066"/>
            <p:cNvSpPr>
              <a:spLocks noChangeShapeType="1"/>
            </p:cNvSpPr>
            <p:nvPr/>
          </p:nvSpPr>
          <p:spPr bwMode="auto">
            <a:xfrm flipH="1" flipV="1">
              <a:off x="3714751" y="24653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2" name="Line 1067"/>
            <p:cNvSpPr>
              <a:spLocks noChangeShapeType="1"/>
            </p:cNvSpPr>
            <p:nvPr/>
          </p:nvSpPr>
          <p:spPr bwMode="auto">
            <a:xfrm flipH="1">
              <a:off x="3711576" y="24653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3" name="Line 1068"/>
            <p:cNvSpPr>
              <a:spLocks noChangeShapeType="1"/>
            </p:cNvSpPr>
            <p:nvPr/>
          </p:nvSpPr>
          <p:spPr bwMode="auto">
            <a:xfrm flipH="1">
              <a:off x="3708401" y="24653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4" name="Line 1069"/>
            <p:cNvSpPr>
              <a:spLocks noChangeShapeType="1"/>
            </p:cNvSpPr>
            <p:nvPr/>
          </p:nvSpPr>
          <p:spPr bwMode="auto">
            <a:xfrm>
              <a:off x="3708401" y="24653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5" name="Line 1070"/>
            <p:cNvSpPr>
              <a:spLocks noChangeShapeType="1"/>
            </p:cNvSpPr>
            <p:nvPr/>
          </p:nvSpPr>
          <p:spPr bwMode="auto">
            <a:xfrm flipH="1" flipV="1">
              <a:off x="3705226" y="24638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6" name="Line 1071"/>
            <p:cNvSpPr>
              <a:spLocks noChangeShapeType="1"/>
            </p:cNvSpPr>
            <p:nvPr/>
          </p:nvSpPr>
          <p:spPr bwMode="auto">
            <a:xfrm flipH="1" flipV="1">
              <a:off x="3703638" y="2462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7" name="Line 1072"/>
            <p:cNvSpPr>
              <a:spLocks noChangeShapeType="1"/>
            </p:cNvSpPr>
            <p:nvPr/>
          </p:nvSpPr>
          <p:spPr bwMode="auto">
            <a:xfrm flipH="1" flipV="1">
              <a:off x="3700463" y="24606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8" name="Line 1073"/>
            <p:cNvSpPr>
              <a:spLocks noChangeShapeType="1"/>
            </p:cNvSpPr>
            <p:nvPr/>
          </p:nvSpPr>
          <p:spPr bwMode="auto">
            <a:xfrm flipH="1" flipV="1">
              <a:off x="3698876" y="2459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9" name="Line 1074"/>
            <p:cNvSpPr>
              <a:spLocks noChangeShapeType="1"/>
            </p:cNvSpPr>
            <p:nvPr/>
          </p:nvSpPr>
          <p:spPr bwMode="auto">
            <a:xfrm flipH="1">
              <a:off x="3697288" y="24590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0" name="Line 1075"/>
            <p:cNvSpPr>
              <a:spLocks noChangeShapeType="1"/>
            </p:cNvSpPr>
            <p:nvPr/>
          </p:nvSpPr>
          <p:spPr bwMode="auto">
            <a:xfrm flipV="1">
              <a:off x="3697288" y="24574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1" name="Line 1076"/>
            <p:cNvSpPr>
              <a:spLocks noChangeShapeType="1"/>
            </p:cNvSpPr>
            <p:nvPr/>
          </p:nvSpPr>
          <p:spPr bwMode="auto">
            <a:xfrm>
              <a:off x="3697288" y="2457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2" name="Line 1077"/>
            <p:cNvSpPr>
              <a:spLocks noChangeShapeType="1"/>
            </p:cNvSpPr>
            <p:nvPr/>
          </p:nvSpPr>
          <p:spPr bwMode="auto">
            <a:xfrm flipH="1" flipV="1">
              <a:off x="3694113" y="2452688"/>
              <a:ext cx="3175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3" name="Line 1078"/>
            <p:cNvSpPr>
              <a:spLocks noChangeShapeType="1"/>
            </p:cNvSpPr>
            <p:nvPr/>
          </p:nvSpPr>
          <p:spPr bwMode="auto">
            <a:xfrm flipH="1">
              <a:off x="3692526" y="24526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4" name="Line 1079"/>
            <p:cNvSpPr>
              <a:spLocks noChangeShapeType="1"/>
            </p:cNvSpPr>
            <p:nvPr/>
          </p:nvSpPr>
          <p:spPr bwMode="auto">
            <a:xfrm flipV="1">
              <a:off x="3692526" y="24511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5" name="Line 1080"/>
            <p:cNvSpPr>
              <a:spLocks noChangeShapeType="1"/>
            </p:cNvSpPr>
            <p:nvPr/>
          </p:nvSpPr>
          <p:spPr bwMode="auto">
            <a:xfrm>
              <a:off x="3692526" y="24511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6" name="Line 1081"/>
            <p:cNvSpPr>
              <a:spLocks noChangeShapeType="1"/>
            </p:cNvSpPr>
            <p:nvPr/>
          </p:nvSpPr>
          <p:spPr bwMode="auto">
            <a:xfrm flipH="1" flipV="1">
              <a:off x="3690938" y="2447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7" name="Line 1082"/>
            <p:cNvSpPr>
              <a:spLocks noChangeShapeType="1"/>
            </p:cNvSpPr>
            <p:nvPr/>
          </p:nvSpPr>
          <p:spPr bwMode="auto">
            <a:xfrm flipH="1" flipV="1">
              <a:off x="3689351" y="24447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8" name="Line 1083"/>
            <p:cNvSpPr>
              <a:spLocks noChangeShapeType="1"/>
            </p:cNvSpPr>
            <p:nvPr/>
          </p:nvSpPr>
          <p:spPr bwMode="auto">
            <a:xfrm flipV="1">
              <a:off x="3689351" y="2438400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9" name="Line 1084"/>
            <p:cNvSpPr>
              <a:spLocks noChangeShapeType="1"/>
            </p:cNvSpPr>
            <p:nvPr/>
          </p:nvSpPr>
          <p:spPr bwMode="auto">
            <a:xfrm flipV="1">
              <a:off x="3689351" y="24368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0" name="Line 1085"/>
            <p:cNvSpPr>
              <a:spLocks noChangeShapeType="1"/>
            </p:cNvSpPr>
            <p:nvPr/>
          </p:nvSpPr>
          <p:spPr bwMode="auto">
            <a:xfrm flipV="1">
              <a:off x="3690938" y="24336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1" name="Line 1086"/>
            <p:cNvSpPr>
              <a:spLocks noChangeShapeType="1"/>
            </p:cNvSpPr>
            <p:nvPr/>
          </p:nvSpPr>
          <p:spPr bwMode="auto">
            <a:xfrm flipV="1">
              <a:off x="3690938" y="24320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2" name="Line 1087"/>
            <p:cNvSpPr>
              <a:spLocks noChangeShapeType="1"/>
            </p:cNvSpPr>
            <p:nvPr/>
          </p:nvSpPr>
          <p:spPr bwMode="auto">
            <a:xfrm>
              <a:off x="3690938" y="24320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3" name="Line 1088"/>
            <p:cNvSpPr>
              <a:spLocks noChangeShapeType="1"/>
            </p:cNvSpPr>
            <p:nvPr/>
          </p:nvSpPr>
          <p:spPr bwMode="auto">
            <a:xfrm flipV="1">
              <a:off x="3690938" y="24304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4" name="Line 1089"/>
            <p:cNvSpPr>
              <a:spLocks noChangeShapeType="1"/>
            </p:cNvSpPr>
            <p:nvPr/>
          </p:nvSpPr>
          <p:spPr bwMode="auto">
            <a:xfrm flipV="1">
              <a:off x="3690938" y="24288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5" name="Line 1090"/>
            <p:cNvSpPr>
              <a:spLocks noChangeShapeType="1"/>
            </p:cNvSpPr>
            <p:nvPr/>
          </p:nvSpPr>
          <p:spPr bwMode="auto">
            <a:xfrm flipV="1">
              <a:off x="3692526" y="24272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6" name="Line 1091"/>
            <p:cNvSpPr>
              <a:spLocks noChangeShapeType="1"/>
            </p:cNvSpPr>
            <p:nvPr/>
          </p:nvSpPr>
          <p:spPr bwMode="auto">
            <a:xfrm flipV="1">
              <a:off x="3694113" y="24241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7" name="Line 1092"/>
            <p:cNvSpPr>
              <a:spLocks noChangeShapeType="1"/>
            </p:cNvSpPr>
            <p:nvPr/>
          </p:nvSpPr>
          <p:spPr bwMode="auto">
            <a:xfrm flipV="1">
              <a:off x="3695701" y="24225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8" name="Line 1093"/>
            <p:cNvSpPr>
              <a:spLocks noChangeShapeType="1"/>
            </p:cNvSpPr>
            <p:nvPr/>
          </p:nvSpPr>
          <p:spPr bwMode="auto">
            <a:xfrm flipV="1">
              <a:off x="3697288" y="2420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9" name="Line 1094"/>
            <p:cNvSpPr>
              <a:spLocks noChangeShapeType="1"/>
            </p:cNvSpPr>
            <p:nvPr/>
          </p:nvSpPr>
          <p:spPr bwMode="auto">
            <a:xfrm>
              <a:off x="3697288" y="2420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0" name="Line 1095"/>
            <p:cNvSpPr>
              <a:spLocks noChangeShapeType="1"/>
            </p:cNvSpPr>
            <p:nvPr/>
          </p:nvSpPr>
          <p:spPr bwMode="auto">
            <a:xfrm flipV="1">
              <a:off x="3697288" y="2419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1" name="Line 1096"/>
            <p:cNvSpPr>
              <a:spLocks noChangeShapeType="1"/>
            </p:cNvSpPr>
            <p:nvPr/>
          </p:nvSpPr>
          <p:spPr bwMode="auto">
            <a:xfrm flipV="1">
              <a:off x="3698876" y="2417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2" name="Line 1097"/>
            <p:cNvSpPr>
              <a:spLocks noChangeShapeType="1"/>
            </p:cNvSpPr>
            <p:nvPr/>
          </p:nvSpPr>
          <p:spPr bwMode="auto">
            <a:xfrm flipV="1">
              <a:off x="3700463" y="24161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3" name="Line 1098"/>
            <p:cNvSpPr>
              <a:spLocks noChangeShapeType="1"/>
            </p:cNvSpPr>
            <p:nvPr/>
          </p:nvSpPr>
          <p:spPr bwMode="auto">
            <a:xfrm>
              <a:off x="3702051" y="2416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4" name="Line 1099"/>
            <p:cNvSpPr>
              <a:spLocks noChangeShapeType="1"/>
            </p:cNvSpPr>
            <p:nvPr/>
          </p:nvSpPr>
          <p:spPr bwMode="auto">
            <a:xfrm>
              <a:off x="3703638" y="2416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5" name="Line 1100"/>
            <p:cNvSpPr>
              <a:spLocks noChangeShapeType="1"/>
            </p:cNvSpPr>
            <p:nvPr/>
          </p:nvSpPr>
          <p:spPr bwMode="auto">
            <a:xfrm>
              <a:off x="3703638" y="2416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6" name="Line 1101"/>
            <p:cNvSpPr>
              <a:spLocks noChangeShapeType="1"/>
            </p:cNvSpPr>
            <p:nvPr/>
          </p:nvSpPr>
          <p:spPr bwMode="auto">
            <a:xfrm flipV="1">
              <a:off x="3705226" y="24145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7" name="Line 1102"/>
            <p:cNvSpPr>
              <a:spLocks noChangeShapeType="1"/>
            </p:cNvSpPr>
            <p:nvPr/>
          </p:nvSpPr>
          <p:spPr bwMode="auto">
            <a:xfrm flipV="1">
              <a:off x="3708401" y="24130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8" name="Line 1103"/>
            <p:cNvSpPr>
              <a:spLocks noChangeShapeType="1"/>
            </p:cNvSpPr>
            <p:nvPr/>
          </p:nvSpPr>
          <p:spPr bwMode="auto">
            <a:xfrm>
              <a:off x="3711576" y="24130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9" name="Line 1104"/>
            <p:cNvSpPr>
              <a:spLocks noChangeShapeType="1"/>
            </p:cNvSpPr>
            <p:nvPr/>
          </p:nvSpPr>
          <p:spPr bwMode="auto">
            <a:xfrm>
              <a:off x="3714751" y="2413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0" name="Line 1105"/>
            <p:cNvSpPr>
              <a:spLocks noChangeShapeType="1"/>
            </p:cNvSpPr>
            <p:nvPr/>
          </p:nvSpPr>
          <p:spPr bwMode="auto">
            <a:xfrm>
              <a:off x="3716338" y="2413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1" name="Line 1106"/>
            <p:cNvSpPr>
              <a:spLocks noChangeShapeType="1"/>
            </p:cNvSpPr>
            <p:nvPr/>
          </p:nvSpPr>
          <p:spPr bwMode="auto">
            <a:xfrm>
              <a:off x="3717926" y="24130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2" name="Line 1107"/>
            <p:cNvSpPr>
              <a:spLocks noChangeShapeType="1"/>
            </p:cNvSpPr>
            <p:nvPr/>
          </p:nvSpPr>
          <p:spPr bwMode="auto">
            <a:xfrm>
              <a:off x="3717926" y="24130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3" name="Line 1108"/>
            <p:cNvSpPr>
              <a:spLocks noChangeShapeType="1"/>
            </p:cNvSpPr>
            <p:nvPr/>
          </p:nvSpPr>
          <p:spPr bwMode="auto">
            <a:xfrm>
              <a:off x="3721101" y="24130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4" name="Line 1109"/>
            <p:cNvSpPr>
              <a:spLocks noChangeShapeType="1"/>
            </p:cNvSpPr>
            <p:nvPr/>
          </p:nvSpPr>
          <p:spPr bwMode="auto">
            <a:xfrm>
              <a:off x="3724276" y="24130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5" name="Line 1110"/>
            <p:cNvSpPr>
              <a:spLocks noChangeShapeType="1"/>
            </p:cNvSpPr>
            <p:nvPr/>
          </p:nvSpPr>
          <p:spPr bwMode="auto">
            <a:xfrm>
              <a:off x="3725863" y="24145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6" name="Line 1111"/>
            <p:cNvSpPr>
              <a:spLocks noChangeShapeType="1"/>
            </p:cNvSpPr>
            <p:nvPr/>
          </p:nvSpPr>
          <p:spPr bwMode="auto">
            <a:xfrm>
              <a:off x="3727451" y="24145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7" name="Line 1112"/>
            <p:cNvSpPr>
              <a:spLocks noChangeShapeType="1"/>
            </p:cNvSpPr>
            <p:nvPr/>
          </p:nvSpPr>
          <p:spPr bwMode="auto">
            <a:xfrm>
              <a:off x="3727451" y="24145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8" name="Line 1113"/>
            <p:cNvSpPr>
              <a:spLocks noChangeShapeType="1"/>
            </p:cNvSpPr>
            <p:nvPr/>
          </p:nvSpPr>
          <p:spPr bwMode="auto">
            <a:xfrm>
              <a:off x="3730626" y="2416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9" name="Line 1114"/>
            <p:cNvSpPr>
              <a:spLocks noChangeShapeType="1"/>
            </p:cNvSpPr>
            <p:nvPr/>
          </p:nvSpPr>
          <p:spPr bwMode="auto">
            <a:xfrm>
              <a:off x="3732213" y="24161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0" name="Line 1115"/>
            <p:cNvSpPr>
              <a:spLocks noChangeShapeType="1"/>
            </p:cNvSpPr>
            <p:nvPr/>
          </p:nvSpPr>
          <p:spPr bwMode="auto">
            <a:xfrm>
              <a:off x="3735388" y="2417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1" name="Line 1116"/>
            <p:cNvSpPr>
              <a:spLocks noChangeShapeType="1"/>
            </p:cNvSpPr>
            <p:nvPr/>
          </p:nvSpPr>
          <p:spPr bwMode="auto">
            <a:xfrm>
              <a:off x="3736976" y="2419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2" name="Line 1117"/>
            <p:cNvSpPr>
              <a:spLocks noChangeShapeType="1"/>
            </p:cNvSpPr>
            <p:nvPr/>
          </p:nvSpPr>
          <p:spPr bwMode="auto">
            <a:xfrm>
              <a:off x="3738563" y="2420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3" name="Line 1118"/>
            <p:cNvSpPr>
              <a:spLocks noChangeShapeType="1"/>
            </p:cNvSpPr>
            <p:nvPr/>
          </p:nvSpPr>
          <p:spPr bwMode="auto">
            <a:xfrm>
              <a:off x="3738563" y="2420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4" name="Line 1119"/>
            <p:cNvSpPr>
              <a:spLocks noChangeShapeType="1"/>
            </p:cNvSpPr>
            <p:nvPr/>
          </p:nvSpPr>
          <p:spPr bwMode="auto">
            <a:xfrm>
              <a:off x="3738563" y="24225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5" name="Line 1120"/>
            <p:cNvSpPr>
              <a:spLocks noChangeShapeType="1"/>
            </p:cNvSpPr>
            <p:nvPr/>
          </p:nvSpPr>
          <p:spPr bwMode="auto">
            <a:xfrm>
              <a:off x="3740151" y="24241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6" name="Line 1121"/>
            <p:cNvSpPr>
              <a:spLocks noChangeShapeType="1"/>
            </p:cNvSpPr>
            <p:nvPr/>
          </p:nvSpPr>
          <p:spPr bwMode="auto">
            <a:xfrm>
              <a:off x="3741738" y="24272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7" name="Line 1122"/>
            <p:cNvSpPr>
              <a:spLocks noChangeShapeType="1"/>
            </p:cNvSpPr>
            <p:nvPr/>
          </p:nvSpPr>
          <p:spPr bwMode="auto">
            <a:xfrm>
              <a:off x="3741738" y="24272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8" name="Line 1123"/>
            <p:cNvSpPr>
              <a:spLocks noChangeShapeType="1"/>
            </p:cNvSpPr>
            <p:nvPr/>
          </p:nvSpPr>
          <p:spPr bwMode="auto">
            <a:xfrm>
              <a:off x="3743326" y="24288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9" name="Line 1124"/>
            <p:cNvSpPr>
              <a:spLocks noChangeShapeType="1"/>
            </p:cNvSpPr>
            <p:nvPr/>
          </p:nvSpPr>
          <p:spPr bwMode="auto">
            <a:xfrm>
              <a:off x="3743326" y="24304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0" name="Line 1125"/>
            <p:cNvSpPr>
              <a:spLocks noChangeShapeType="1"/>
            </p:cNvSpPr>
            <p:nvPr/>
          </p:nvSpPr>
          <p:spPr bwMode="auto">
            <a:xfrm>
              <a:off x="3746501" y="24320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1" name="Line 1126"/>
            <p:cNvSpPr>
              <a:spLocks noChangeShapeType="1"/>
            </p:cNvSpPr>
            <p:nvPr/>
          </p:nvSpPr>
          <p:spPr bwMode="auto">
            <a:xfrm>
              <a:off x="3746501" y="2435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2" name="Line 1127"/>
            <p:cNvSpPr>
              <a:spLocks noChangeShapeType="1"/>
            </p:cNvSpPr>
            <p:nvPr/>
          </p:nvSpPr>
          <p:spPr bwMode="auto">
            <a:xfrm>
              <a:off x="3748088" y="2436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3" name="Freeform 1128"/>
            <p:cNvSpPr>
              <a:spLocks/>
            </p:cNvSpPr>
            <p:nvPr/>
          </p:nvSpPr>
          <p:spPr bwMode="auto">
            <a:xfrm>
              <a:off x="3910013" y="2179638"/>
              <a:ext cx="58738" cy="57150"/>
            </a:xfrm>
            <a:custGeom>
              <a:avLst/>
              <a:gdLst>
                <a:gd name="T0" fmla="*/ 17 w 37"/>
                <a:gd name="T1" fmla="*/ 1 h 36"/>
                <a:gd name="T2" fmla="*/ 22 w 37"/>
                <a:gd name="T3" fmla="*/ 1 h 36"/>
                <a:gd name="T4" fmla="*/ 24 w 37"/>
                <a:gd name="T5" fmla="*/ 1 h 36"/>
                <a:gd name="T6" fmla="*/ 27 w 37"/>
                <a:gd name="T7" fmla="*/ 3 h 36"/>
                <a:gd name="T8" fmla="*/ 31 w 37"/>
                <a:gd name="T9" fmla="*/ 5 h 36"/>
                <a:gd name="T10" fmla="*/ 32 w 37"/>
                <a:gd name="T11" fmla="*/ 5 h 36"/>
                <a:gd name="T12" fmla="*/ 34 w 37"/>
                <a:gd name="T13" fmla="*/ 7 h 36"/>
                <a:gd name="T14" fmla="*/ 35 w 37"/>
                <a:gd name="T15" fmla="*/ 10 h 36"/>
                <a:gd name="T16" fmla="*/ 36 w 37"/>
                <a:gd name="T17" fmla="*/ 12 h 36"/>
                <a:gd name="T18" fmla="*/ 37 w 37"/>
                <a:gd name="T19" fmla="*/ 15 h 36"/>
                <a:gd name="T20" fmla="*/ 37 w 37"/>
                <a:gd name="T21" fmla="*/ 20 h 36"/>
                <a:gd name="T22" fmla="*/ 37 w 37"/>
                <a:gd name="T23" fmla="*/ 24 h 36"/>
                <a:gd name="T24" fmla="*/ 36 w 37"/>
                <a:gd name="T25" fmla="*/ 25 h 36"/>
                <a:gd name="T26" fmla="*/ 35 w 37"/>
                <a:gd name="T27" fmla="*/ 27 h 36"/>
                <a:gd name="T28" fmla="*/ 32 w 37"/>
                <a:gd name="T29" fmla="*/ 30 h 36"/>
                <a:gd name="T30" fmla="*/ 32 w 37"/>
                <a:gd name="T31" fmla="*/ 32 h 36"/>
                <a:gd name="T32" fmla="*/ 29 w 37"/>
                <a:gd name="T33" fmla="*/ 34 h 36"/>
                <a:gd name="T34" fmla="*/ 25 w 37"/>
                <a:gd name="T35" fmla="*/ 34 h 36"/>
                <a:gd name="T36" fmla="*/ 22 w 37"/>
                <a:gd name="T37" fmla="*/ 35 h 36"/>
                <a:gd name="T38" fmla="*/ 19 w 37"/>
                <a:gd name="T39" fmla="*/ 36 h 36"/>
                <a:gd name="T40" fmla="*/ 18 w 37"/>
                <a:gd name="T41" fmla="*/ 36 h 36"/>
                <a:gd name="T42" fmla="*/ 14 w 37"/>
                <a:gd name="T43" fmla="*/ 35 h 36"/>
                <a:gd name="T44" fmla="*/ 10 w 37"/>
                <a:gd name="T45" fmla="*/ 35 h 36"/>
                <a:gd name="T46" fmla="*/ 7 w 37"/>
                <a:gd name="T47" fmla="*/ 34 h 36"/>
                <a:gd name="T48" fmla="*/ 5 w 37"/>
                <a:gd name="T49" fmla="*/ 32 h 36"/>
                <a:gd name="T50" fmla="*/ 5 w 37"/>
                <a:gd name="T51" fmla="*/ 30 h 36"/>
                <a:gd name="T52" fmla="*/ 2 w 37"/>
                <a:gd name="T53" fmla="*/ 27 h 36"/>
                <a:gd name="T54" fmla="*/ 2 w 37"/>
                <a:gd name="T55" fmla="*/ 27 h 36"/>
                <a:gd name="T56" fmla="*/ 1 w 37"/>
                <a:gd name="T57" fmla="*/ 24 h 36"/>
                <a:gd name="T58" fmla="*/ 0 w 37"/>
                <a:gd name="T59" fmla="*/ 21 h 36"/>
                <a:gd name="T60" fmla="*/ 0 w 37"/>
                <a:gd name="T61" fmla="*/ 17 h 36"/>
                <a:gd name="T62" fmla="*/ 1 w 37"/>
                <a:gd name="T63" fmla="*/ 13 h 36"/>
                <a:gd name="T64" fmla="*/ 2 w 37"/>
                <a:gd name="T65" fmla="*/ 11 h 36"/>
                <a:gd name="T66" fmla="*/ 3 w 37"/>
                <a:gd name="T67" fmla="*/ 7 h 36"/>
                <a:gd name="T68" fmla="*/ 5 w 37"/>
                <a:gd name="T69" fmla="*/ 5 h 36"/>
                <a:gd name="T70" fmla="*/ 7 w 37"/>
                <a:gd name="T71" fmla="*/ 4 h 36"/>
                <a:gd name="T72" fmla="*/ 9 w 37"/>
                <a:gd name="T73" fmla="*/ 2 h 36"/>
                <a:gd name="T74" fmla="*/ 10 w 37"/>
                <a:gd name="T75" fmla="*/ 2 h 36"/>
                <a:gd name="T76" fmla="*/ 14 w 37"/>
                <a:gd name="T7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6">
                  <a:moveTo>
                    <a:pt x="16" y="0"/>
                  </a:moveTo>
                  <a:lnTo>
                    <a:pt x="17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7" y="3"/>
                  </a:lnTo>
                  <a:lnTo>
                    <a:pt x="29" y="4"/>
                  </a:lnTo>
                  <a:lnTo>
                    <a:pt x="31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4" y="7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6" y="12"/>
                  </a:lnTo>
                  <a:lnTo>
                    <a:pt x="37" y="13"/>
                  </a:lnTo>
                  <a:lnTo>
                    <a:pt x="37" y="15"/>
                  </a:lnTo>
                  <a:lnTo>
                    <a:pt x="37" y="18"/>
                  </a:lnTo>
                  <a:lnTo>
                    <a:pt x="37" y="20"/>
                  </a:lnTo>
                  <a:lnTo>
                    <a:pt x="37" y="22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6" y="25"/>
                  </a:lnTo>
                  <a:lnTo>
                    <a:pt x="36" y="26"/>
                  </a:lnTo>
                  <a:lnTo>
                    <a:pt x="35" y="27"/>
                  </a:lnTo>
                  <a:lnTo>
                    <a:pt x="34" y="29"/>
                  </a:lnTo>
                  <a:lnTo>
                    <a:pt x="32" y="30"/>
                  </a:lnTo>
                  <a:lnTo>
                    <a:pt x="32" y="31"/>
                  </a:lnTo>
                  <a:lnTo>
                    <a:pt x="32" y="32"/>
                  </a:lnTo>
                  <a:lnTo>
                    <a:pt x="31" y="32"/>
                  </a:lnTo>
                  <a:lnTo>
                    <a:pt x="29" y="34"/>
                  </a:lnTo>
                  <a:lnTo>
                    <a:pt x="27" y="34"/>
                  </a:lnTo>
                  <a:lnTo>
                    <a:pt x="25" y="34"/>
                  </a:lnTo>
                  <a:lnTo>
                    <a:pt x="23" y="35"/>
                  </a:lnTo>
                  <a:lnTo>
                    <a:pt x="22" y="35"/>
                  </a:lnTo>
                  <a:lnTo>
                    <a:pt x="20" y="36"/>
                  </a:lnTo>
                  <a:lnTo>
                    <a:pt x="19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7" y="36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9" y="34"/>
                  </a:lnTo>
                  <a:lnTo>
                    <a:pt x="7" y="34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3" y="7"/>
                  </a:lnTo>
                  <a:lnTo>
                    <a:pt x="5" y="6"/>
                  </a:lnTo>
                  <a:lnTo>
                    <a:pt x="5" y="5"/>
                  </a:lnTo>
                  <a:lnTo>
                    <a:pt x="6" y="5"/>
                  </a:lnTo>
                  <a:lnTo>
                    <a:pt x="7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4" name="Line 1129"/>
            <p:cNvSpPr>
              <a:spLocks noChangeShapeType="1"/>
            </p:cNvSpPr>
            <p:nvPr/>
          </p:nvSpPr>
          <p:spPr bwMode="auto">
            <a:xfrm>
              <a:off x="3968751" y="22082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5" name="Line 1130"/>
            <p:cNvSpPr>
              <a:spLocks noChangeShapeType="1"/>
            </p:cNvSpPr>
            <p:nvPr/>
          </p:nvSpPr>
          <p:spPr bwMode="auto">
            <a:xfrm>
              <a:off x="3968751" y="220821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6" name="Line 1131"/>
            <p:cNvSpPr>
              <a:spLocks noChangeShapeType="1"/>
            </p:cNvSpPr>
            <p:nvPr/>
          </p:nvSpPr>
          <p:spPr bwMode="auto">
            <a:xfrm>
              <a:off x="3968751" y="22113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7" name="Line 1132"/>
            <p:cNvSpPr>
              <a:spLocks noChangeShapeType="1"/>
            </p:cNvSpPr>
            <p:nvPr/>
          </p:nvSpPr>
          <p:spPr bwMode="auto">
            <a:xfrm>
              <a:off x="3968751" y="22145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8" name="Line 1133"/>
            <p:cNvSpPr>
              <a:spLocks noChangeShapeType="1"/>
            </p:cNvSpPr>
            <p:nvPr/>
          </p:nvSpPr>
          <p:spPr bwMode="auto">
            <a:xfrm>
              <a:off x="3968751" y="22177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9" name="Line 1134"/>
            <p:cNvSpPr>
              <a:spLocks noChangeShapeType="1"/>
            </p:cNvSpPr>
            <p:nvPr/>
          </p:nvSpPr>
          <p:spPr bwMode="auto">
            <a:xfrm flipH="1">
              <a:off x="3967163" y="22177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0" name="Line 1135"/>
            <p:cNvSpPr>
              <a:spLocks noChangeShapeType="1"/>
            </p:cNvSpPr>
            <p:nvPr/>
          </p:nvSpPr>
          <p:spPr bwMode="auto">
            <a:xfrm>
              <a:off x="3967163" y="22193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1" name="Line 1136"/>
            <p:cNvSpPr>
              <a:spLocks noChangeShapeType="1"/>
            </p:cNvSpPr>
            <p:nvPr/>
          </p:nvSpPr>
          <p:spPr bwMode="auto">
            <a:xfrm flipH="1">
              <a:off x="3965576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2" name="Line 1137"/>
            <p:cNvSpPr>
              <a:spLocks noChangeShapeType="1"/>
            </p:cNvSpPr>
            <p:nvPr/>
          </p:nvSpPr>
          <p:spPr bwMode="auto">
            <a:xfrm flipH="1">
              <a:off x="3963988" y="22225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3" name="Line 1138"/>
            <p:cNvSpPr>
              <a:spLocks noChangeShapeType="1"/>
            </p:cNvSpPr>
            <p:nvPr/>
          </p:nvSpPr>
          <p:spPr bwMode="auto">
            <a:xfrm flipH="1">
              <a:off x="3960813" y="22256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4" name="Line 1139"/>
            <p:cNvSpPr>
              <a:spLocks noChangeShapeType="1"/>
            </p:cNvSpPr>
            <p:nvPr/>
          </p:nvSpPr>
          <p:spPr bwMode="auto">
            <a:xfrm>
              <a:off x="3960813" y="22272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5" name="Line 1140"/>
            <p:cNvSpPr>
              <a:spLocks noChangeShapeType="1"/>
            </p:cNvSpPr>
            <p:nvPr/>
          </p:nvSpPr>
          <p:spPr bwMode="auto">
            <a:xfrm>
              <a:off x="3960813" y="22288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6" name="Line 1141"/>
            <p:cNvSpPr>
              <a:spLocks noChangeShapeType="1"/>
            </p:cNvSpPr>
            <p:nvPr/>
          </p:nvSpPr>
          <p:spPr bwMode="auto">
            <a:xfrm flipH="1">
              <a:off x="3959226" y="2228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7" name="Line 1142"/>
            <p:cNvSpPr>
              <a:spLocks noChangeShapeType="1"/>
            </p:cNvSpPr>
            <p:nvPr/>
          </p:nvSpPr>
          <p:spPr bwMode="auto">
            <a:xfrm flipH="1">
              <a:off x="3956051" y="22304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8" name="Line 1143"/>
            <p:cNvSpPr>
              <a:spLocks noChangeShapeType="1"/>
            </p:cNvSpPr>
            <p:nvPr/>
          </p:nvSpPr>
          <p:spPr bwMode="auto">
            <a:xfrm flipH="1">
              <a:off x="3952876" y="22320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9" name="Line 1144"/>
            <p:cNvSpPr>
              <a:spLocks noChangeShapeType="1"/>
            </p:cNvSpPr>
            <p:nvPr/>
          </p:nvSpPr>
          <p:spPr bwMode="auto">
            <a:xfrm flipH="1">
              <a:off x="3951288" y="2233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0" name="Line 1145"/>
            <p:cNvSpPr>
              <a:spLocks noChangeShapeType="1"/>
            </p:cNvSpPr>
            <p:nvPr/>
          </p:nvSpPr>
          <p:spPr bwMode="auto">
            <a:xfrm flipH="1">
              <a:off x="3949701" y="2233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1" name="Line 1146"/>
            <p:cNvSpPr>
              <a:spLocks noChangeShapeType="1"/>
            </p:cNvSpPr>
            <p:nvPr/>
          </p:nvSpPr>
          <p:spPr bwMode="auto">
            <a:xfrm flipH="1">
              <a:off x="3946526" y="22336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2" name="Line 1147"/>
            <p:cNvSpPr>
              <a:spLocks noChangeShapeType="1"/>
            </p:cNvSpPr>
            <p:nvPr/>
          </p:nvSpPr>
          <p:spPr bwMode="auto">
            <a:xfrm flipH="1">
              <a:off x="3944938" y="22352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3" name="Line 1148"/>
            <p:cNvSpPr>
              <a:spLocks noChangeShapeType="1"/>
            </p:cNvSpPr>
            <p:nvPr/>
          </p:nvSpPr>
          <p:spPr bwMode="auto">
            <a:xfrm flipH="1">
              <a:off x="3941763" y="22352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4" name="Line 1149"/>
            <p:cNvSpPr>
              <a:spLocks noChangeShapeType="1"/>
            </p:cNvSpPr>
            <p:nvPr/>
          </p:nvSpPr>
          <p:spPr bwMode="auto">
            <a:xfrm flipH="1">
              <a:off x="3940176" y="22352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5" name="Line 1150"/>
            <p:cNvSpPr>
              <a:spLocks noChangeShapeType="1"/>
            </p:cNvSpPr>
            <p:nvPr/>
          </p:nvSpPr>
          <p:spPr bwMode="auto">
            <a:xfrm flipH="1">
              <a:off x="3938588" y="22367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6" name="Line 1151"/>
            <p:cNvSpPr>
              <a:spLocks noChangeShapeType="1"/>
            </p:cNvSpPr>
            <p:nvPr/>
          </p:nvSpPr>
          <p:spPr bwMode="auto">
            <a:xfrm flipH="1" flipV="1">
              <a:off x="3937001" y="22352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7" name="Line 1152"/>
            <p:cNvSpPr>
              <a:spLocks noChangeShapeType="1"/>
            </p:cNvSpPr>
            <p:nvPr/>
          </p:nvSpPr>
          <p:spPr bwMode="auto">
            <a:xfrm flipH="1">
              <a:off x="3932238" y="2235200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8" name="Line 1153"/>
            <p:cNvSpPr>
              <a:spLocks noChangeShapeType="1"/>
            </p:cNvSpPr>
            <p:nvPr/>
          </p:nvSpPr>
          <p:spPr bwMode="auto">
            <a:xfrm flipH="1">
              <a:off x="3929063" y="22352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9" name="Line 1154"/>
            <p:cNvSpPr>
              <a:spLocks noChangeShapeType="1"/>
            </p:cNvSpPr>
            <p:nvPr/>
          </p:nvSpPr>
          <p:spPr bwMode="auto">
            <a:xfrm flipH="1">
              <a:off x="3927476" y="22352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0" name="Line 1155"/>
            <p:cNvSpPr>
              <a:spLocks noChangeShapeType="1"/>
            </p:cNvSpPr>
            <p:nvPr/>
          </p:nvSpPr>
          <p:spPr bwMode="auto">
            <a:xfrm flipH="1" flipV="1">
              <a:off x="3925888" y="22336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1" name="Line 1156"/>
            <p:cNvSpPr>
              <a:spLocks noChangeShapeType="1"/>
            </p:cNvSpPr>
            <p:nvPr/>
          </p:nvSpPr>
          <p:spPr bwMode="auto">
            <a:xfrm flipH="1">
              <a:off x="3924301" y="2233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2" name="Line 1157"/>
            <p:cNvSpPr>
              <a:spLocks noChangeShapeType="1"/>
            </p:cNvSpPr>
            <p:nvPr/>
          </p:nvSpPr>
          <p:spPr bwMode="auto">
            <a:xfrm flipH="1" flipV="1">
              <a:off x="3921126" y="22320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3" name="Line 1158"/>
            <p:cNvSpPr>
              <a:spLocks noChangeShapeType="1"/>
            </p:cNvSpPr>
            <p:nvPr/>
          </p:nvSpPr>
          <p:spPr bwMode="auto">
            <a:xfrm flipH="1" flipV="1">
              <a:off x="3919538" y="22304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4" name="Line 1159"/>
            <p:cNvSpPr>
              <a:spLocks noChangeShapeType="1"/>
            </p:cNvSpPr>
            <p:nvPr/>
          </p:nvSpPr>
          <p:spPr bwMode="auto">
            <a:xfrm flipH="1" flipV="1">
              <a:off x="3917951" y="2228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5" name="Line 1160"/>
            <p:cNvSpPr>
              <a:spLocks noChangeShapeType="1"/>
            </p:cNvSpPr>
            <p:nvPr/>
          </p:nvSpPr>
          <p:spPr bwMode="auto">
            <a:xfrm>
              <a:off x="3917951" y="22288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6" name="Line 1161"/>
            <p:cNvSpPr>
              <a:spLocks noChangeShapeType="1"/>
            </p:cNvSpPr>
            <p:nvPr/>
          </p:nvSpPr>
          <p:spPr bwMode="auto">
            <a:xfrm flipV="1">
              <a:off x="3917951" y="22272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7" name="Line 1162"/>
            <p:cNvSpPr>
              <a:spLocks noChangeShapeType="1"/>
            </p:cNvSpPr>
            <p:nvPr/>
          </p:nvSpPr>
          <p:spPr bwMode="auto">
            <a:xfrm flipH="1" flipV="1">
              <a:off x="3914776" y="22256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8" name="Line 1163"/>
            <p:cNvSpPr>
              <a:spLocks noChangeShapeType="1"/>
            </p:cNvSpPr>
            <p:nvPr/>
          </p:nvSpPr>
          <p:spPr bwMode="auto">
            <a:xfrm flipH="1" flipV="1">
              <a:off x="3913188" y="22225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9" name="Line 1164"/>
            <p:cNvSpPr>
              <a:spLocks noChangeShapeType="1"/>
            </p:cNvSpPr>
            <p:nvPr/>
          </p:nvSpPr>
          <p:spPr bwMode="auto">
            <a:xfrm>
              <a:off x="3913188" y="22225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0" name="Line 1165"/>
            <p:cNvSpPr>
              <a:spLocks noChangeShapeType="1"/>
            </p:cNvSpPr>
            <p:nvPr/>
          </p:nvSpPr>
          <p:spPr bwMode="auto">
            <a:xfrm>
              <a:off x="3913188" y="22225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1" name="Line 1166"/>
            <p:cNvSpPr>
              <a:spLocks noChangeShapeType="1"/>
            </p:cNvSpPr>
            <p:nvPr/>
          </p:nvSpPr>
          <p:spPr bwMode="auto">
            <a:xfrm flipH="1" flipV="1">
              <a:off x="3911601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2" name="Line 1167"/>
            <p:cNvSpPr>
              <a:spLocks noChangeShapeType="1"/>
            </p:cNvSpPr>
            <p:nvPr/>
          </p:nvSpPr>
          <p:spPr bwMode="auto">
            <a:xfrm flipV="1">
              <a:off x="3911601" y="22177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3" name="Line 1168"/>
            <p:cNvSpPr>
              <a:spLocks noChangeShapeType="1"/>
            </p:cNvSpPr>
            <p:nvPr/>
          </p:nvSpPr>
          <p:spPr bwMode="auto">
            <a:xfrm flipH="1" flipV="1">
              <a:off x="3910013" y="22145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4" name="Line 1169"/>
            <p:cNvSpPr>
              <a:spLocks noChangeShapeType="1"/>
            </p:cNvSpPr>
            <p:nvPr/>
          </p:nvSpPr>
          <p:spPr bwMode="auto">
            <a:xfrm flipV="1">
              <a:off x="3910013" y="22098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5" name="Line 1170"/>
            <p:cNvSpPr>
              <a:spLocks noChangeShapeType="1"/>
            </p:cNvSpPr>
            <p:nvPr/>
          </p:nvSpPr>
          <p:spPr bwMode="auto">
            <a:xfrm flipV="1">
              <a:off x="3910013" y="2208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6" name="Line 1171"/>
            <p:cNvSpPr>
              <a:spLocks noChangeShapeType="1"/>
            </p:cNvSpPr>
            <p:nvPr/>
          </p:nvSpPr>
          <p:spPr bwMode="auto">
            <a:xfrm flipV="1">
              <a:off x="3911601" y="2200275"/>
              <a:ext cx="0" cy="793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7" name="Line 1172"/>
            <p:cNvSpPr>
              <a:spLocks noChangeShapeType="1"/>
            </p:cNvSpPr>
            <p:nvPr/>
          </p:nvSpPr>
          <p:spPr bwMode="auto">
            <a:xfrm flipV="1">
              <a:off x="3911601" y="21986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8" name="Line 1173"/>
            <p:cNvSpPr>
              <a:spLocks noChangeShapeType="1"/>
            </p:cNvSpPr>
            <p:nvPr/>
          </p:nvSpPr>
          <p:spPr bwMode="auto">
            <a:xfrm flipV="1">
              <a:off x="3911601" y="2197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9" name="Line 1174"/>
            <p:cNvSpPr>
              <a:spLocks noChangeShapeType="1"/>
            </p:cNvSpPr>
            <p:nvPr/>
          </p:nvSpPr>
          <p:spPr bwMode="auto">
            <a:xfrm flipV="1">
              <a:off x="3913188" y="2195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0" name="Line 1175"/>
            <p:cNvSpPr>
              <a:spLocks noChangeShapeType="1"/>
            </p:cNvSpPr>
            <p:nvPr/>
          </p:nvSpPr>
          <p:spPr bwMode="auto">
            <a:xfrm flipV="1">
              <a:off x="3913188" y="219075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1" name="Line 1176"/>
            <p:cNvSpPr>
              <a:spLocks noChangeShapeType="1"/>
            </p:cNvSpPr>
            <p:nvPr/>
          </p:nvSpPr>
          <p:spPr bwMode="auto">
            <a:xfrm flipV="1">
              <a:off x="3914776" y="21891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2" name="Line 1177"/>
            <p:cNvSpPr>
              <a:spLocks noChangeShapeType="1"/>
            </p:cNvSpPr>
            <p:nvPr/>
          </p:nvSpPr>
          <p:spPr bwMode="auto">
            <a:xfrm flipV="1">
              <a:off x="3917951" y="21875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3" name="Line 1178"/>
            <p:cNvSpPr>
              <a:spLocks noChangeShapeType="1"/>
            </p:cNvSpPr>
            <p:nvPr/>
          </p:nvSpPr>
          <p:spPr bwMode="auto">
            <a:xfrm>
              <a:off x="3917951" y="2187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4" name="Line 1179"/>
            <p:cNvSpPr>
              <a:spLocks noChangeShapeType="1"/>
            </p:cNvSpPr>
            <p:nvPr/>
          </p:nvSpPr>
          <p:spPr bwMode="auto">
            <a:xfrm flipV="1">
              <a:off x="3919538" y="21859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5" name="Line 1180"/>
            <p:cNvSpPr>
              <a:spLocks noChangeShapeType="1"/>
            </p:cNvSpPr>
            <p:nvPr/>
          </p:nvSpPr>
          <p:spPr bwMode="auto">
            <a:xfrm flipV="1">
              <a:off x="3921126" y="21844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6" name="Line 1181"/>
            <p:cNvSpPr>
              <a:spLocks noChangeShapeType="1"/>
            </p:cNvSpPr>
            <p:nvPr/>
          </p:nvSpPr>
          <p:spPr bwMode="auto">
            <a:xfrm flipV="1">
              <a:off x="3924301" y="2182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7" name="Line 1182"/>
            <p:cNvSpPr>
              <a:spLocks noChangeShapeType="1"/>
            </p:cNvSpPr>
            <p:nvPr/>
          </p:nvSpPr>
          <p:spPr bwMode="auto">
            <a:xfrm>
              <a:off x="3924301" y="21828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8" name="Line 1183"/>
            <p:cNvSpPr>
              <a:spLocks noChangeShapeType="1"/>
            </p:cNvSpPr>
            <p:nvPr/>
          </p:nvSpPr>
          <p:spPr bwMode="auto">
            <a:xfrm>
              <a:off x="3925888" y="21828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9" name="Line 1184"/>
            <p:cNvSpPr>
              <a:spLocks noChangeShapeType="1"/>
            </p:cNvSpPr>
            <p:nvPr/>
          </p:nvSpPr>
          <p:spPr bwMode="auto">
            <a:xfrm flipV="1">
              <a:off x="3925888" y="21812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0" name="Line 1185"/>
            <p:cNvSpPr>
              <a:spLocks noChangeShapeType="1"/>
            </p:cNvSpPr>
            <p:nvPr/>
          </p:nvSpPr>
          <p:spPr bwMode="auto">
            <a:xfrm>
              <a:off x="3929063" y="21812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1" name="Line 1186"/>
            <p:cNvSpPr>
              <a:spLocks noChangeShapeType="1"/>
            </p:cNvSpPr>
            <p:nvPr/>
          </p:nvSpPr>
          <p:spPr bwMode="auto">
            <a:xfrm flipV="1">
              <a:off x="3932238" y="21796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2" name="Line 1187"/>
            <p:cNvSpPr>
              <a:spLocks noChangeShapeType="1"/>
            </p:cNvSpPr>
            <p:nvPr/>
          </p:nvSpPr>
          <p:spPr bwMode="auto">
            <a:xfrm>
              <a:off x="3935413" y="21796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3" name="Line 1188"/>
            <p:cNvSpPr>
              <a:spLocks noChangeShapeType="1"/>
            </p:cNvSpPr>
            <p:nvPr/>
          </p:nvSpPr>
          <p:spPr bwMode="auto">
            <a:xfrm>
              <a:off x="3937001" y="218122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4" name="Line 1189"/>
            <p:cNvSpPr>
              <a:spLocks noChangeShapeType="1"/>
            </p:cNvSpPr>
            <p:nvPr/>
          </p:nvSpPr>
          <p:spPr bwMode="auto">
            <a:xfrm>
              <a:off x="3941763" y="21812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5" name="Line 1190"/>
            <p:cNvSpPr>
              <a:spLocks noChangeShapeType="1"/>
            </p:cNvSpPr>
            <p:nvPr/>
          </p:nvSpPr>
          <p:spPr bwMode="auto">
            <a:xfrm>
              <a:off x="3944938" y="21812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6" name="Line 1191"/>
            <p:cNvSpPr>
              <a:spLocks noChangeShapeType="1"/>
            </p:cNvSpPr>
            <p:nvPr/>
          </p:nvSpPr>
          <p:spPr bwMode="auto">
            <a:xfrm>
              <a:off x="3948113" y="21812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7" name="Line 1192"/>
            <p:cNvSpPr>
              <a:spLocks noChangeShapeType="1"/>
            </p:cNvSpPr>
            <p:nvPr/>
          </p:nvSpPr>
          <p:spPr bwMode="auto">
            <a:xfrm>
              <a:off x="3948113" y="21812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8" name="Line 1193"/>
            <p:cNvSpPr>
              <a:spLocks noChangeShapeType="1"/>
            </p:cNvSpPr>
            <p:nvPr/>
          </p:nvSpPr>
          <p:spPr bwMode="auto">
            <a:xfrm>
              <a:off x="3951288" y="21828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9" name="Line 1194"/>
            <p:cNvSpPr>
              <a:spLocks noChangeShapeType="1"/>
            </p:cNvSpPr>
            <p:nvPr/>
          </p:nvSpPr>
          <p:spPr bwMode="auto">
            <a:xfrm>
              <a:off x="3952876" y="21844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0" name="Line 1195"/>
            <p:cNvSpPr>
              <a:spLocks noChangeShapeType="1"/>
            </p:cNvSpPr>
            <p:nvPr/>
          </p:nvSpPr>
          <p:spPr bwMode="auto">
            <a:xfrm>
              <a:off x="3956051" y="21859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1" name="Line 1196"/>
            <p:cNvSpPr>
              <a:spLocks noChangeShapeType="1"/>
            </p:cNvSpPr>
            <p:nvPr/>
          </p:nvSpPr>
          <p:spPr bwMode="auto">
            <a:xfrm>
              <a:off x="3959226" y="2187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2" name="Line 1197"/>
            <p:cNvSpPr>
              <a:spLocks noChangeShapeType="1"/>
            </p:cNvSpPr>
            <p:nvPr/>
          </p:nvSpPr>
          <p:spPr bwMode="auto">
            <a:xfrm>
              <a:off x="3960813" y="21875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3" name="Line 1198"/>
            <p:cNvSpPr>
              <a:spLocks noChangeShapeType="1"/>
            </p:cNvSpPr>
            <p:nvPr/>
          </p:nvSpPr>
          <p:spPr bwMode="auto">
            <a:xfrm>
              <a:off x="3960813" y="21875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4" name="Line 1199"/>
            <p:cNvSpPr>
              <a:spLocks noChangeShapeType="1"/>
            </p:cNvSpPr>
            <p:nvPr/>
          </p:nvSpPr>
          <p:spPr bwMode="auto">
            <a:xfrm>
              <a:off x="3960813" y="21891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5" name="Line 1200"/>
            <p:cNvSpPr>
              <a:spLocks noChangeShapeType="1"/>
            </p:cNvSpPr>
            <p:nvPr/>
          </p:nvSpPr>
          <p:spPr bwMode="auto">
            <a:xfrm>
              <a:off x="3963988" y="219075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6" name="Line 1201"/>
            <p:cNvSpPr>
              <a:spLocks noChangeShapeType="1"/>
            </p:cNvSpPr>
            <p:nvPr/>
          </p:nvSpPr>
          <p:spPr bwMode="auto">
            <a:xfrm>
              <a:off x="3965576" y="2195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7" name="Line 1202"/>
            <p:cNvSpPr>
              <a:spLocks noChangeShapeType="1"/>
            </p:cNvSpPr>
            <p:nvPr/>
          </p:nvSpPr>
          <p:spPr bwMode="auto">
            <a:xfrm>
              <a:off x="3965576" y="2195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8" name="Line 1203"/>
            <p:cNvSpPr>
              <a:spLocks noChangeShapeType="1"/>
            </p:cNvSpPr>
            <p:nvPr/>
          </p:nvSpPr>
          <p:spPr bwMode="auto">
            <a:xfrm>
              <a:off x="3965576" y="2197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9" name="Line 1204"/>
            <p:cNvSpPr>
              <a:spLocks noChangeShapeType="1"/>
            </p:cNvSpPr>
            <p:nvPr/>
          </p:nvSpPr>
          <p:spPr bwMode="auto">
            <a:xfrm>
              <a:off x="3967163" y="21986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0" name="Line 1205"/>
            <p:cNvSpPr>
              <a:spLocks noChangeShapeType="1"/>
            </p:cNvSpPr>
            <p:nvPr/>
          </p:nvSpPr>
          <p:spPr bwMode="auto">
            <a:xfrm>
              <a:off x="3968751" y="220027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1" name="Line 1206"/>
            <p:cNvSpPr>
              <a:spLocks noChangeShapeType="1"/>
            </p:cNvSpPr>
            <p:nvPr/>
          </p:nvSpPr>
          <p:spPr bwMode="auto">
            <a:xfrm>
              <a:off x="3968751" y="220345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2" name="Freeform 1207"/>
            <p:cNvSpPr>
              <a:spLocks/>
            </p:cNvSpPr>
            <p:nvPr/>
          </p:nvSpPr>
          <p:spPr bwMode="auto">
            <a:xfrm>
              <a:off x="4213226" y="2097088"/>
              <a:ext cx="53975" cy="55563"/>
            </a:xfrm>
            <a:custGeom>
              <a:avLst/>
              <a:gdLst>
                <a:gd name="T0" fmla="*/ 17 w 34"/>
                <a:gd name="T1" fmla="*/ 0 h 35"/>
                <a:gd name="T2" fmla="*/ 21 w 34"/>
                <a:gd name="T3" fmla="*/ 1 h 35"/>
                <a:gd name="T4" fmla="*/ 22 w 34"/>
                <a:gd name="T5" fmla="*/ 1 h 35"/>
                <a:gd name="T6" fmla="*/ 24 w 34"/>
                <a:gd name="T7" fmla="*/ 2 h 35"/>
                <a:gd name="T8" fmla="*/ 27 w 34"/>
                <a:gd name="T9" fmla="*/ 4 h 35"/>
                <a:gd name="T10" fmla="*/ 30 w 34"/>
                <a:gd name="T11" fmla="*/ 6 h 35"/>
                <a:gd name="T12" fmla="*/ 31 w 34"/>
                <a:gd name="T13" fmla="*/ 7 h 35"/>
                <a:gd name="T14" fmla="*/ 33 w 34"/>
                <a:gd name="T15" fmla="*/ 9 h 35"/>
                <a:gd name="T16" fmla="*/ 33 w 34"/>
                <a:gd name="T17" fmla="*/ 10 h 35"/>
                <a:gd name="T18" fmla="*/ 34 w 34"/>
                <a:gd name="T19" fmla="*/ 14 h 35"/>
                <a:gd name="T20" fmla="*/ 34 w 34"/>
                <a:gd name="T21" fmla="*/ 18 h 35"/>
                <a:gd name="T22" fmla="*/ 34 w 34"/>
                <a:gd name="T23" fmla="*/ 21 h 35"/>
                <a:gd name="T24" fmla="*/ 33 w 34"/>
                <a:gd name="T25" fmla="*/ 23 h 35"/>
                <a:gd name="T26" fmla="*/ 33 w 34"/>
                <a:gd name="T27" fmla="*/ 25 h 35"/>
                <a:gd name="T28" fmla="*/ 31 w 34"/>
                <a:gd name="T29" fmla="*/ 27 h 35"/>
                <a:gd name="T30" fmla="*/ 30 w 34"/>
                <a:gd name="T31" fmla="*/ 29 h 35"/>
                <a:gd name="T32" fmla="*/ 27 w 34"/>
                <a:gd name="T33" fmla="*/ 31 h 35"/>
                <a:gd name="T34" fmla="*/ 25 w 34"/>
                <a:gd name="T35" fmla="*/ 33 h 35"/>
                <a:gd name="T36" fmla="*/ 24 w 34"/>
                <a:gd name="T37" fmla="*/ 33 h 35"/>
                <a:gd name="T38" fmla="*/ 20 w 34"/>
                <a:gd name="T39" fmla="*/ 35 h 35"/>
                <a:gd name="T40" fmla="*/ 15 w 34"/>
                <a:gd name="T41" fmla="*/ 34 h 35"/>
                <a:gd name="T42" fmla="*/ 12 w 34"/>
                <a:gd name="T43" fmla="*/ 34 h 35"/>
                <a:gd name="T44" fmla="*/ 10 w 34"/>
                <a:gd name="T45" fmla="*/ 34 h 35"/>
                <a:gd name="T46" fmla="*/ 8 w 34"/>
                <a:gd name="T47" fmla="*/ 32 h 35"/>
                <a:gd name="T48" fmla="*/ 4 w 34"/>
                <a:gd name="T49" fmla="*/ 30 h 35"/>
                <a:gd name="T50" fmla="*/ 3 w 34"/>
                <a:gd name="T51" fmla="*/ 29 h 35"/>
                <a:gd name="T52" fmla="*/ 2 w 34"/>
                <a:gd name="T53" fmla="*/ 26 h 35"/>
                <a:gd name="T54" fmla="*/ 1 w 34"/>
                <a:gd name="T55" fmla="*/ 25 h 35"/>
                <a:gd name="T56" fmla="*/ 0 w 34"/>
                <a:gd name="T57" fmla="*/ 23 h 35"/>
                <a:gd name="T58" fmla="*/ 0 w 34"/>
                <a:gd name="T59" fmla="*/ 19 h 35"/>
                <a:gd name="T60" fmla="*/ 0 w 34"/>
                <a:gd name="T61" fmla="*/ 12 h 35"/>
                <a:gd name="T62" fmla="*/ 1 w 34"/>
                <a:gd name="T63" fmla="*/ 10 h 35"/>
                <a:gd name="T64" fmla="*/ 2 w 34"/>
                <a:gd name="T65" fmla="*/ 7 h 35"/>
                <a:gd name="T66" fmla="*/ 4 w 34"/>
                <a:gd name="T67" fmla="*/ 6 h 35"/>
                <a:gd name="T68" fmla="*/ 6 w 34"/>
                <a:gd name="T69" fmla="*/ 4 h 35"/>
                <a:gd name="T70" fmla="*/ 8 w 34"/>
                <a:gd name="T71" fmla="*/ 2 h 35"/>
                <a:gd name="T72" fmla="*/ 9 w 34"/>
                <a:gd name="T73" fmla="*/ 2 h 35"/>
                <a:gd name="T74" fmla="*/ 13 w 34"/>
                <a:gd name="T7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" h="35">
                  <a:moveTo>
                    <a:pt x="13" y="0"/>
                  </a:moveTo>
                  <a:lnTo>
                    <a:pt x="17" y="0"/>
                  </a:lnTo>
                  <a:lnTo>
                    <a:pt x="18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2"/>
                  </a:lnTo>
                  <a:lnTo>
                    <a:pt x="26" y="3"/>
                  </a:lnTo>
                  <a:lnTo>
                    <a:pt x="27" y="4"/>
                  </a:lnTo>
                  <a:lnTo>
                    <a:pt x="29" y="5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1" y="7"/>
                  </a:lnTo>
                  <a:lnTo>
                    <a:pt x="32" y="9"/>
                  </a:lnTo>
                  <a:lnTo>
                    <a:pt x="33" y="9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2"/>
                  </a:lnTo>
                  <a:lnTo>
                    <a:pt x="34" y="14"/>
                  </a:lnTo>
                  <a:lnTo>
                    <a:pt x="34" y="16"/>
                  </a:lnTo>
                  <a:lnTo>
                    <a:pt x="34" y="18"/>
                  </a:lnTo>
                  <a:lnTo>
                    <a:pt x="34" y="19"/>
                  </a:lnTo>
                  <a:lnTo>
                    <a:pt x="34" y="21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5"/>
                  </a:lnTo>
                  <a:lnTo>
                    <a:pt x="32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6" y="32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4" y="33"/>
                  </a:lnTo>
                  <a:lnTo>
                    <a:pt x="22" y="34"/>
                  </a:lnTo>
                  <a:lnTo>
                    <a:pt x="20" y="35"/>
                  </a:lnTo>
                  <a:lnTo>
                    <a:pt x="17" y="35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9" y="33"/>
                  </a:lnTo>
                  <a:lnTo>
                    <a:pt x="8" y="32"/>
                  </a:lnTo>
                  <a:lnTo>
                    <a:pt x="6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2" y="7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3" name="Line 1208"/>
            <p:cNvSpPr>
              <a:spLocks noChangeShapeType="1"/>
            </p:cNvSpPr>
            <p:nvPr/>
          </p:nvSpPr>
          <p:spPr bwMode="auto">
            <a:xfrm>
              <a:off x="4267201" y="21256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4" name="Line 1209"/>
            <p:cNvSpPr>
              <a:spLocks noChangeShapeType="1"/>
            </p:cNvSpPr>
            <p:nvPr/>
          </p:nvSpPr>
          <p:spPr bwMode="auto">
            <a:xfrm>
              <a:off x="4267201" y="21256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5" name="Line 1210"/>
            <p:cNvSpPr>
              <a:spLocks noChangeShapeType="1"/>
            </p:cNvSpPr>
            <p:nvPr/>
          </p:nvSpPr>
          <p:spPr bwMode="auto">
            <a:xfrm>
              <a:off x="4267201" y="21272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Line 1212"/>
            <p:cNvSpPr>
              <a:spLocks noChangeShapeType="1"/>
            </p:cNvSpPr>
            <p:nvPr/>
          </p:nvSpPr>
          <p:spPr bwMode="auto">
            <a:xfrm flipH="1">
              <a:off x="4265613" y="21304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Line 1213"/>
            <p:cNvSpPr>
              <a:spLocks noChangeShapeType="1"/>
            </p:cNvSpPr>
            <p:nvPr/>
          </p:nvSpPr>
          <p:spPr bwMode="auto">
            <a:xfrm>
              <a:off x="4265613" y="21336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Line 1214"/>
            <p:cNvSpPr>
              <a:spLocks noChangeShapeType="1"/>
            </p:cNvSpPr>
            <p:nvPr/>
          </p:nvSpPr>
          <p:spPr bwMode="auto">
            <a:xfrm>
              <a:off x="4265613" y="21336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Line 1215"/>
            <p:cNvSpPr>
              <a:spLocks noChangeShapeType="1"/>
            </p:cNvSpPr>
            <p:nvPr/>
          </p:nvSpPr>
          <p:spPr bwMode="auto">
            <a:xfrm>
              <a:off x="4265613" y="21336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Line 1216"/>
            <p:cNvSpPr>
              <a:spLocks noChangeShapeType="1"/>
            </p:cNvSpPr>
            <p:nvPr/>
          </p:nvSpPr>
          <p:spPr bwMode="auto">
            <a:xfrm flipH="1">
              <a:off x="4264026" y="2136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Line 1217"/>
            <p:cNvSpPr>
              <a:spLocks noChangeShapeType="1"/>
            </p:cNvSpPr>
            <p:nvPr/>
          </p:nvSpPr>
          <p:spPr bwMode="auto">
            <a:xfrm flipH="1">
              <a:off x="4262438" y="21383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Line 1218"/>
            <p:cNvSpPr>
              <a:spLocks noChangeShapeType="1"/>
            </p:cNvSpPr>
            <p:nvPr/>
          </p:nvSpPr>
          <p:spPr bwMode="auto">
            <a:xfrm flipH="1">
              <a:off x="4260851" y="21399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Line 1219"/>
            <p:cNvSpPr>
              <a:spLocks noChangeShapeType="1"/>
            </p:cNvSpPr>
            <p:nvPr/>
          </p:nvSpPr>
          <p:spPr bwMode="auto">
            <a:xfrm>
              <a:off x="4260851" y="21431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Line 1220"/>
            <p:cNvSpPr>
              <a:spLocks noChangeShapeType="1"/>
            </p:cNvSpPr>
            <p:nvPr/>
          </p:nvSpPr>
          <p:spPr bwMode="auto">
            <a:xfrm flipH="1">
              <a:off x="4259263" y="21431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Line 1221"/>
            <p:cNvSpPr>
              <a:spLocks noChangeShapeType="1"/>
            </p:cNvSpPr>
            <p:nvPr/>
          </p:nvSpPr>
          <p:spPr bwMode="auto">
            <a:xfrm flipH="1">
              <a:off x="4256088" y="21447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Line 1222"/>
            <p:cNvSpPr>
              <a:spLocks noChangeShapeType="1"/>
            </p:cNvSpPr>
            <p:nvPr/>
          </p:nvSpPr>
          <p:spPr bwMode="auto">
            <a:xfrm flipH="1">
              <a:off x="4254501" y="21463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Line 1223"/>
            <p:cNvSpPr>
              <a:spLocks noChangeShapeType="1"/>
            </p:cNvSpPr>
            <p:nvPr/>
          </p:nvSpPr>
          <p:spPr bwMode="auto">
            <a:xfrm flipH="1">
              <a:off x="4252913" y="21478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Line 1224"/>
            <p:cNvSpPr>
              <a:spLocks noChangeShapeType="1"/>
            </p:cNvSpPr>
            <p:nvPr/>
          </p:nvSpPr>
          <p:spPr bwMode="auto">
            <a:xfrm>
              <a:off x="4252913" y="21494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Line 1225"/>
            <p:cNvSpPr>
              <a:spLocks noChangeShapeType="1"/>
            </p:cNvSpPr>
            <p:nvPr/>
          </p:nvSpPr>
          <p:spPr bwMode="auto">
            <a:xfrm flipH="1">
              <a:off x="4251326" y="21494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Line 1226"/>
            <p:cNvSpPr>
              <a:spLocks noChangeShapeType="1"/>
            </p:cNvSpPr>
            <p:nvPr/>
          </p:nvSpPr>
          <p:spPr bwMode="auto">
            <a:xfrm flipH="1">
              <a:off x="4248151" y="21494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Line 1227"/>
            <p:cNvSpPr>
              <a:spLocks noChangeShapeType="1"/>
            </p:cNvSpPr>
            <p:nvPr/>
          </p:nvSpPr>
          <p:spPr bwMode="auto">
            <a:xfrm flipH="1">
              <a:off x="4244976" y="2151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Line 1228"/>
            <p:cNvSpPr>
              <a:spLocks noChangeShapeType="1"/>
            </p:cNvSpPr>
            <p:nvPr/>
          </p:nvSpPr>
          <p:spPr bwMode="auto">
            <a:xfrm flipH="1">
              <a:off x="4243388" y="2151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Line 1229"/>
            <p:cNvSpPr>
              <a:spLocks noChangeShapeType="1"/>
            </p:cNvSpPr>
            <p:nvPr/>
          </p:nvSpPr>
          <p:spPr bwMode="auto">
            <a:xfrm flipH="1" flipV="1">
              <a:off x="4241801" y="2151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Line 1230"/>
            <p:cNvSpPr>
              <a:spLocks noChangeShapeType="1"/>
            </p:cNvSpPr>
            <p:nvPr/>
          </p:nvSpPr>
          <p:spPr bwMode="auto">
            <a:xfrm flipH="1">
              <a:off x="4237038" y="215106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Line 1231"/>
            <p:cNvSpPr>
              <a:spLocks noChangeShapeType="1"/>
            </p:cNvSpPr>
            <p:nvPr/>
          </p:nvSpPr>
          <p:spPr bwMode="auto">
            <a:xfrm flipH="1">
              <a:off x="4233863" y="2151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Line 1232"/>
            <p:cNvSpPr>
              <a:spLocks noChangeShapeType="1"/>
            </p:cNvSpPr>
            <p:nvPr/>
          </p:nvSpPr>
          <p:spPr bwMode="auto">
            <a:xfrm flipH="1">
              <a:off x="4230688" y="2151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Line 1233"/>
            <p:cNvSpPr>
              <a:spLocks noChangeShapeType="1"/>
            </p:cNvSpPr>
            <p:nvPr/>
          </p:nvSpPr>
          <p:spPr bwMode="auto">
            <a:xfrm flipH="1">
              <a:off x="4229101" y="21510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Line 1234"/>
            <p:cNvSpPr>
              <a:spLocks noChangeShapeType="1"/>
            </p:cNvSpPr>
            <p:nvPr/>
          </p:nvSpPr>
          <p:spPr bwMode="auto">
            <a:xfrm flipH="1" flipV="1">
              <a:off x="4227513" y="21494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Line 1235"/>
            <p:cNvSpPr>
              <a:spLocks noChangeShapeType="1"/>
            </p:cNvSpPr>
            <p:nvPr/>
          </p:nvSpPr>
          <p:spPr bwMode="auto">
            <a:xfrm flipH="1" flipV="1">
              <a:off x="4225926" y="21478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Line 1236"/>
            <p:cNvSpPr>
              <a:spLocks noChangeShapeType="1"/>
            </p:cNvSpPr>
            <p:nvPr/>
          </p:nvSpPr>
          <p:spPr bwMode="auto">
            <a:xfrm flipH="1" flipV="1">
              <a:off x="4222751" y="21463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Line 1237"/>
            <p:cNvSpPr>
              <a:spLocks noChangeShapeType="1"/>
            </p:cNvSpPr>
            <p:nvPr/>
          </p:nvSpPr>
          <p:spPr bwMode="auto">
            <a:xfrm flipH="1" flipV="1">
              <a:off x="4219576" y="21447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Line 1238"/>
            <p:cNvSpPr>
              <a:spLocks noChangeShapeType="1"/>
            </p:cNvSpPr>
            <p:nvPr/>
          </p:nvSpPr>
          <p:spPr bwMode="auto">
            <a:xfrm flipV="1">
              <a:off x="4219576" y="21431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Line 1239"/>
            <p:cNvSpPr>
              <a:spLocks noChangeShapeType="1"/>
            </p:cNvSpPr>
            <p:nvPr/>
          </p:nvSpPr>
          <p:spPr bwMode="auto">
            <a:xfrm flipH="1">
              <a:off x="4217988" y="21431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Line 1240"/>
            <p:cNvSpPr>
              <a:spLocks noChangeShapeType="1"/>
            </p:cNvSpPr>
            <p:nvPr/>
          </p:nvSpPr>
          <p:spPr bwMode="auto">
            <a:xfrm flipH="1" flipV="1">
              <a:off x="4216401" y="21399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Line 1241"/>
            <p:cNvSpPr>
              <a:spLocks noChangeShapeType="1"/>
            </p:cNvSpPr>
            <p:nvPr/>
          </p:nvSpPr>
          <p:spPr bwMode="auto">
            <a:xfrm flipV="1">
              <a:off x="4216401" y="21383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Line 1242"/>
            <p:cNvSpPr>
              <a:spLocks noChangeShapeType="1"/>
            </p:cNvSpPr>
            <p:nvPr/>
          </p:nvSpPr>
          <p:spPr bwMode="auto">
            <a:xfrm flipH="1" flipV="1">
              <a:off x="4214813" y="2136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Line 1243"/>
            <p:cNvSpPr>
              <a:spLocks noChangeShapeType="1"/>
            </p:cNvSpPr>
            <p:nvPr/>
          </p:nvSpPr>
          <p:spPr bwMode="auto">
            <a:xfrm>
              <a:off x="4214813" y="21367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Line 1244"/>
            <p:cNvSpPr>
              <a:spLocks noChangeShapeType="1"/>
            </p:cNvSpPr>
            <p:nvPr/>
          </p:nvSpPr>
          <p:spPr bwMode="auto">
            <a:xfrm flipV="1">
              <a:off x="4214813" y="21351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Line 1245"/>
            <p:cNvSpPr>
              <a:spLocks noChangeShapeType="1"/>
            </p:cNvSpPr>
            <p:nvPr/>
          </p:nvSpPr>
          <p:spPr bwMode="auto">
            <a:xfrm flipH="1" flipV="1">
              <a:off x="4213226" y="21336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Line 1246"/>
            <p:cNvSpPr>
              <a:spLocks noChangeShapeType="1"/>
            </p:cNvSpPr>
            <p:nvPr/>
          </p:nvSpPr>
          <p:spPr bwMode="auto">
            <a:xfrm flipV="1">
              <a:off x="4213226" y="21304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Line 1247"/>
            <p:cNvSpPr>
              <a:spLocks noChangeShapeType="1"/>
            </p:cNvSpPr>
            <p:nvPr/>
          </p:nvSpPr>
          <p:spPr bwMode="auto">
            <a:xfrm flipV="1">
              <a:off x="4213226" y="21272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Line 1248"/>
            <p:cNvSpPr>
              <a:spLocks noChangeShapeType="1"/>
            </p:cNvSpPr>
            <p:nvPr/>
          </p:nvSpPr>
          <p:spPr bwMode="auto">
            <a:xfrm flipV="1">
              <a:off x="4213226" y="21256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Line 1249"/>
            <p:cNvSpPr>
              <a:spLocks noChangeShapeType="1"/>
            </p:cNvSpPr>
            <p:nvPr/>
          </p:nvSpPr>
          <p:spPr bwMode="auto">
            <a:xfrm flipV="1">
              <a:off x="4213226" y="2116138"/>
              <a:ext cx="0" cy="95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Line 1250"/>
            <p:cNvSpPr>
              <a:spLocks noChangeShapeType="1"/>
            </p:cNvSpPr>
            <p:nvPr/>
          </p:nvSpPr>
          <p:spPr bwMode="auto">
            <a:xfrm flipV="1">
              <a:off x="4213226" y="21145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Line 1251"/>
            <p:cNvSpPr>
              <a:spLocks noChangeShapeType="1"/>
            </p:cNvSpPr>
            <p:nvPr/>
          </p:nvSpPr>
          <p:spPr bwMode="auto">
            <a:xfrm flipV="1">
              <a:off x="4213226" y="21129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Line 1252"/>
            <p:cNvSpPr>
              <a:spLocks noChangeShapeType="1"/>
            </p:cNvSpPr>
            <p:nvPr/>
          </p:nvSpPr>
          <p:spPr bwMode="auto">
            <a:xfrm flipV="1">
              <a:off x="4214813" y="21113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Line 1253"/>
            <p:cNvSpPr>
              <a:spLocks noChangeShapeType="1"/>
            </p:cNvSpPr>
            <p:nvPr/>
          </p:nvSpPr>
          <p:spPr bwMode="auto">
            <a:xfrm flipV="1">
              <a:off x="4216401" y="21082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Line 1254"/>
            <p:cNvSpPr>
              <a:spLocks noChangeShapeType="1"/>
            </p:cNvSpPr>
            <p:nvPr/>
          </p:nvSpPr>
          <p:spPr bwMode="auto">
            <a:xfrm flipV="1">
              <a:off x="4216401" y="21066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Line 1255"/>
            <p:cNvSpPr>
              <a:spLocks noChangeShapeType="1"/>
            </p:cNvSpPr>
            <p:nvPr/>
          </p:nvSpPr>
          <p:spPr bwMode="auto">
            <a:xfrm>
              <a:off x="4217988" y="2106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Line 1256"/>
            <p:cNvSpPr>
              <a:spLocks noChangeShapeType="1"/>
            </p:cNvSpPr>
            <p:nvPr/>
          </p:nvSpPr>
          <p:spPr bwMode="auto">
            <a:xfrm flipV="1">
              <a:off x="4219576" y="21050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Line 1257"/>
            <p:cNvSpPr>
              <a:spLocks noChangeShapeType="1"/>
            </p:cNvSpPr>
            <p:nvPr/>
          </p:nvSpPr>
          <p:spPr bwMode="auto">
            <a:xfrm flipV="1">
              <a:off x="4219576" y="21034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Line 1258"/>
            <p:cNvSpPr>
              <a:spLocks noChangeShapeType="1"/>
            </p:cNvSpPr>
            <p:nvPr/>
          </p:nvSpPr>
          <p:spPr bwMode="auto">
            <a:xfrm flipV="1">
              <a:off x="4222751" y="2101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Line 1259"/>
            <p:cNvSpPr>
              <a:spLocks noChangeShapeType="1"/>
            </p:cNvSpPr>
            <p:nvPr/>
          </p:nvSpPr>
          <p:spPr bwMode="auto">
            <a:xfrm flipV="1">
              <a:off x="4224338" y="21002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Line 1260"/>
            <p:cNvSpPr>
              <a:spLocks noChangeShapeType="1"/>
            </p:cNvSpPr>
            <p:nvPr/>
          </p:nvSpPr>
          <p:spPr bwMode="auto">
            <a:xfrm>
              <a:off x="4225926" y="21002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Line 1261"/>
            <p:cNvSpPr>
              <a:spLocks noChangeShapeType="1"/>
            </p:cNvSpPr>
            <p:nvPr/>
          </p:nvSpPr>
          <p:spPr bwMode="auto">
            <a:xfrm>
              <a:off x="4227513" y="21002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Line 1262"/>
            <p:cNvSpPr>
              <a:spLocks noChangeShapeType="1"/>
            </p:cNvSpPr>
            <p:nvPr/>
          </p:nvSpPr>
          <p:spPr bwMode="auto">
            <a:xfrm flipV="1">
              <a:off x="4227513" y="20986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Line 1263"/>
            <p:cNvSpPr>
              <a:spLocks noChangeShapeType="1"/>
            </p:cNvSpPr>
            <p:nvPr/>
          </p:nvSpPr>
          <p:spPr bwMode="auto">
            <a:xfrm flipV="1">
              <a:off x="4230688" y="20970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Line 1264"/>
            <p:cNvSpPr>
              <a:spLocks noChangeShapeType="1"/>
            </p:cNvSpPr>
            <p:nvPr/>
          </p:nvSpPr>
          <p:spPr bwMode="auto">
            <a:xfrm>
              <a:off x="4233863" y="2097088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Line 1265"/>
            <p:cNvSpPr>
              <a:spLocks noChangeShapeType="1"/>
            </p:cNvSpPr>
            <p:nvPr/>
          </p:nvSpPr>
          <p:spPr bwMode="auto">
            <a:xfrm>
              <a:off x="4240213" y="20970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Line 1266"/>
            <p:cNvSpPr>
              <a:spLocks noChangeShapeType="1"/>
            </p:cNvSpPr>
            <p:nvPr/>
          </p:nvSpPr>
          <p:spPr bwMode="auto">
            <a:xfrm>
              <a:off x="4241801" y="20986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Line 1267"/>
            <p:cNvSpPr>
              <a:spLocks noChangeShapeType="1"/>
            </p:cNvSpPr>
            <p:nvPr/>
          </p:nvSpPr>
          <p:spPr bwMode="auto">
            <a:xfrm>
              <a:off x="4246563" y="20986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Line 1268"/>
            <p:cNvSpPr>
              <a:spLocks noChangeShapeType="1"/>
            </p:cNvSpPr>
            <p:nvPr/>
          </p:nvSpPr>
          <p:spPr bwMode="auto">
            <a:xfrm>
              <a:off x="4248151" y="20986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Line 1269"/>
            <p:cNvSpPr>
              <a:spLocks noChangeShapeType="1"/>
            </p:cNvSpPr>
            <p:nvPr/>
          </p:nvSpPr>
          <p:spPr bwMode="auto">
            <a:xfrm>
              <a:off x="4248151" y="20986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Line 1270"/>
            <p:cNvSpPr>
              <a:spLocks noChangeShapeType="1"/>
            </p:cNvSpPr>
            <p:nvPr/>
          </p:nvSpPr>
          <p:spPr bwMode="auto">
            <a:xfrm>
              <a:off x="4249738" y="20986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Line 1271"/>
            <p:cNvSpPr>
              <a:spLocks noChangeShapeType="1"/>
            </p:cNvSpPr>
            <p:nvPr/>
          </p:nvSpPr>
          <p:spPr bwMode="auto">
            <a:xfrm>
              <a:off x="4251326" y="21002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Line 1272"/>
            <p:cNvSpPr>
              <a:spLocks noChangeShapeType="1"/>
            </p:cNvSpPr>
            <p:nvPr/>
          </p:nvSpPr>
          <p:spPr bwMode="auto">
            <a:xfrm>
              <a:off x="4254501" y="2101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Line 1273"/>
            <p:cNvSpPr>
              <a:spLocks noChangeShapeType="1"/>
            </p:cNvSpPr>
            <p:nvPr/>
          </p:nvSpPr>
          <p:spPr bwMode="auto">
            <a:xfrm>
              <a:off x="4256088" y="21034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Line 1274"/>
            <p:cNvSpPr>
              <a:spLocks noChangeShapeType="1"/>
            </p:cNvSpPr>
            <p:nvPr/>
          </p:nvSpPr>
          <p:spPr bwMode="auto">
            <a:xfrm>
              <a:off x="4259263" y="21050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Line 1275"/>
            <p:cNvSpPr>
              <a:spLocks noChangeShapeType="1"/>
            </p:cNvSpPr>
            <p:nvPr/>
          </p:nvSpPr>
          <p:spPr bwMode="auto">
            <a:xfrm>
              <a:off x="4260851" y="21066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Line 1276"/>
            <p:cNvSpPr>
              <a:spLocks noChangeShapeType="1"/>
            </p:cNvSpPr>
            <p:nvPr/>
          </p:nvSpPr>
          <p:spPr bwMode="auto">
            <a:xfrm>
              <a:off x="4260851" y="21066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Line 1277"/>
            <p:cNvSpPr>
              <a:spLocks noChangeShapeType="1"/>
            </p:cNvSpPr>
            <p:nvPr/>
          </p:nvSpPr>
          <p:spPr bwMode="auto">
            <a:xfrm>
              <a:off x="4262438" y="21082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Line 1278"/>
            <p:cNvSpPr>
              <a:spLocks noChangeShapeType="1"/>
            </p:cNvSpPr>
            <p:nvPr/>
          </p:nvSpPr>
          <p:spPr bwMode="auto">
            <a:xfrm>
              <a:off x="4264026" y="21113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Line 1279"/>
            <p:cNvSpPr>
              <a:spLocks noChangeShapeType="1"/>
            </p:cNvSpPr>
            <p:nvPr/>
          </p:nvSpPr>
          <p:spPr bwMode="auto">
            <a:xfrm>
              <a:off x="4265613" y="21113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Line 1280"/>
            <p:cNvSpPr>
              <a:spLocks noChangeShapeType="1"/>
            </p:cNvSpPr>
            <p:nvPr/>
          </p:nvSpPr>
          <p:spPr bwMode="auto">
            <a:xfrm>
              <a:off x="4265613" y="21129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Line 1281"/>
            <p:cNvSpPr>
              <a:spLocks noChangeShapeType="1"/>
            </p:cNvSpPr>
            <p:nvPr/>
          </p:nvSpPr>
          <p:spPr bwMode="auto">
            <a:xfrm>
              <a:off x="4265613" y="21129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Line 1282"/>
            <p:cNvSpPr>
              <a:spLocks noChangeShapeType="1"/>
            </p:cNvSpPr>
            <p:nvPr/>
          </p:nvSpPr>
          <p:spPr bwMode="auto">
            <a:xfrm>
              <a:off x="4265613" y="21161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Line 1283"/>
            <p:cNvSpPr>
              <a:spLocks noChangeShapeType="1"/>
            </p:cNvSpPr>
            <p:nvPr/>
          </p:nvSpPr>
          <p:spPr bwMode="auto">
            <a:xfrm>
              <a:off x="4267201" y="211931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Line 1284"/>
            <p:cNvSpPr>
              <a:spLocks noChangeShapeType="1"/>
            </p:cNvSpPr>
            <p:nvPr/>
          </p:nvSpPr>
          <p:spPr bwMode="auto">
            <a:xfrm>
              <a:off x="4267201" y="21224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1285"/>
            <p:cNvSpPr>
              <a:spLocks/>
            </p:cNvSpPr>
            <p:nvPr/>
          </p:nvSpPr>
          <p:spPr bwMode="auto">
            <a:xfrm>
              <a:off x="4300538" y="2160588"/>
              <a:ext cx="57150" cy="55563"/>
            </a:xfrm>
            <a:custGeom>
              <a:avLst/>
              <a:gdLst>
                <a:gd name="T0" fmla="*/ 20 w 36"/>
                <a:gd name="T1" fmla="*/ 0 h 35"/>
                <a:gd name="T2" fmla="*/ 24 w 36"/>
                <a:gd name="T3" fmla="*/ 0 h 35"/>
                <a:gd name="T4" fmla="*/ 26 w 36"/>
                <a:gd name="T5" fmla="*/ 1 h 35"/>
                <a:gd name="T6" fmla="*/ 29 w 36"/>
                <a:gd name="T7" fmla="*/ 2 h 35"/>
                <a:gd name="T8" fmla="*/ 31 w 36"/>
                <a:gd name="T9" fmla="*/ 4 h 35"/>
                <a:gd name="T10" fmla="*/ 32 w 36"/>
                <a:gd name="T11" fmla="*/ 5 h 35"/>
                <a:gd name="T12" fmla="*/ 34 w 36"/>
                <a:gd name="T13" fmla="*/ 8 h 35"/>
                <a:gd name="T14" fmla="*/ 34 w 36"/>
                <a:gd name="T15" fmla="*/ 10 h 35"/>
                <a:gd name="T16" fmla="*/ 35 w 36"/>
                <a:gd name="T17" fmla="*/ 14 h 35"/>
                <a:gd name="T18" fmla="*/ 36 w 36"/>
                <a:gd name="T19" fmla="*/ 16 h 35"/>
                <a:gd name="T20" fmla="*/ 36 w 36"/>
                <a:gd name="T21" fmla="*/ 17 h 35"/>
                <a:gd name="T22" fmla="*/ 35 w 36"/>
                <a:gd name="T23" fmla="*/ 22 h 35"/>
                <a:gd name="T24" fmla="*/ 35 w 36"/>
                <a:gd name="T25" fmla="*/ 24 h 35"/>
                <a:gd name="T26" fmla="*/ 34 w 36"/>
                <a:gd name="T27" fmla="*/ 27 h 35"/>
                <a:gd name="T28" fmla="*/ 32 w 36"/>
                <a:gd name="T29" fmla="*/ 30 h 35"/>
                <a:gd name="T30" fmla="*/ 31 w 36"/>
                <a:gd name="T31" fmla="*/ 31 h 35"/>
                <a:gd name="T32" fmla="*/ 29 w 36"/>
                <a:gd name="T33" fmla="*/ 33 h 35"/>
                <a:gd name="T34" fmla="*/ 26 w 36"/>
                <a:gd name="T35" fmla="*/ 34 h 35"/>
                <a:gd name="T36" fmla="*/ 26 w 36"/>
                <a:gd name="T37" fmla="*/ 34 h 35"/>
                <a:gd name="T38" fmla="*/ 22 w 36"/>
                <a:gd name="T39" fmla="*/ 35 h 35"/>
                <a:gd name="T40" fmla="*/ 15 w 36"/>
                <a:gd name="T41" fmla="*/ 34 h 35"/>
                <a:gd name="T42" fmla="*/ 11 w 36"/>
                <a:gd name="T43" fmla="*/ 34 h 35"/>
                <a:gd name="T44" fmla="*/ 9 w 36"/>
                <a:gd name="T45" fmla="*/ 33 h 35"/>
                <a:gd name="T46" fmla="*/ 7 w 36"/>
                <a:gd name="T47" fmla="*/ 31 h 35"/>
                <a:gd name="T48" fmla="*/ 6 w 36"/>
                <a:gd name="T49" fmla="*/ 30 h 35"/>
                <a:gd name="T50" fmla="*/ 3 w 36"/>
                <a:gd name="T51" fmla="*/ 27 h 35"/>
                <a:gd name="T52" fmla="*/ 2 w 36"/>
                <a:gd name="T53" fmla="*/ 25 h 35"/>
                <a:gd name="T54" fmla="*/ 1 w 36"/>
                <a:gd name="T55" fmla="*/ 20 h 35"/>
                <a:gd name="T56" fmla="*/ 0 w 36"/>
                <a:gd name="T57" fmla="*/ 17 h 35"/>
                <a:gd name="T58" fmla="*/ 1 w 36"/>
                <a:gd name="T59" fmla="*/ 15 h 35"/>
                <a:gd name="T60" fmla="*/ 1 w 36"/>
                <a:gd name="T61" fmla="*/ 12 h 35"/>
                <a:gd name="T62" fmla="*/ 2 w 36"/>
                <a:gd name="T63" fmla="*/ 11 h 35"/>
                <a:gd name="T64" fmla="*/ 3 w 36"/>
                <a:gd name="T65" fmla="*/ 8 h 35"/>
                <a:gd name="T66" fmla="*/ 6 w 36"/>
                <a:gd name="T67" fmla="*/ 5 h 35"/>
                <a:gd name="T68" fmla="*/ 7 w 36"/>
                <a:gd name="T69" fmla="*/ 4 h 35"/>
                <a:gd name="T70" fmla="*/ 9 w 36"/>
                <a:gd name="T71" fmla="*/ 2 h 35"/>
                <a:gd name="T72" fmla="*/ 11 w 36"/>
                <a:gd name="T73" fmla="*/ 1 h 35"/>
                <a:gd name="T74" fmla="*/ 13 w 36"/>
                <a:gd name="T7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" h="35">
                  <a:moveTo>
                    <a:pt x="15" y="0"/>
                  </a:moveTo>
                  <a:lnTo>
                    <a:pt x="20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3" y="6"/>
                  </a:lnTo>
                  <a:lnTo>
                    <a:pt x="34" y="8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6" y="16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5" y="18"/>
                  </a:lnTo>
                  <a:lnTo>
                    <a:pt x="35" y="22"/>
                  </a:lnTo>
                  <a:lnTo>
                    <a:pt x="35" y="23"/>
                  </a:lnTo>
                  <a:lnTo>
                    <a:pt x="35" y="24"/>
                  </a:lnTo>
                  <a:lnTo>
                    <a:pt x="34" y="26"/>
                  </a:lnTo>
                  <a:lnTo>
                    <a:pt x="34" y="27"/>
                  </a:lnTo>
                  <a:lnTo>
                    <a:pt x="33" y="29"/>
                  </a:lnTo>
                  <a:lnTo>
                    <a:pt x="32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0" y="32"/>
                  </a:lnTo>
                  <a:lnTo>
                    <a:pt x="29" y="33"/>
                  </a:lnTo>
                  <a:lnTo>
                    <a:pt x="27" y="33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2" y="35"/>
                  </a:lnTo>
                  <a:lnTo>
                    <a:pt x="17" y="35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1" y="34"/>
                  </a:lnTo>
                  <a:lnTo>
                    <a:pt x="10" y="33"/>
                  </a:lnTo>
                  <a:lnTo>
                    <a:pt x="9" y="33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6"/>
                  </a:lnTo>
                  <a:lnTo>
                    <a:pt x="2" y="25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3" y="8"/>
                  </a:lnTo>
                  <a:lnTo>
                    <a:pt x="4" y="6"/>
                  </a:lnTo>
                  <a:lnTo>
                    <a:pt x="6" y="5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3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Line 1286"/>
            <p:cNvSpPr>
              <a:spLocks noChangeShapeType="1"/>
            </p:cNvSpPr>
            <p:nvPr/>
          </p:nvSpPr>
          <p:spPr bwMode="auto">
            <a:xfrm>
              <a:off x="4357688" y="21875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Line 1287"/>
            <p:cNvSpPr>
              <a:spLocks noChangeShapeType="1"/>
            </p:cNvSpPr>
            <p:nvPr/>
          </p:nvSpPr>
          <p:spPr bwMode="auto">
            <a:xfrm flipH="1">
              <a:off x="4356101" y="2187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Line 1288"/>
            <p:cNvSpPr>
              <a:spLocks noChangeShapeType="1"/>
            </p:cNvSpPr>
            <p:nvPr/>
          </p:nvSpPr>
          <p:spPr bwMode="auto">
            <a:xfrm>
              <a:off x="4356101" y="21891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Line 1289"/>
            <p:cNvSpPr>
              <a:spLocks noChangeShapeType="1"/>
            </p:cNvSpPr>
            <p:nvPr/>
          </p:nvSpPr>
          <p:spPr bwMode="auto">
            <a:xfrm>
              <a:off x="4356101" y="21923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Line 1290"/>
            <p:cNvSpPr>
              <a:spLocks noChangeShapeType="1"/>
            </p:cNvSpPr>
            <p:nvPr/>
          </p:nvSpPr>
          <p:spPr bwMode="auto">
            <a:xfrm>
              <a:off x="4356101" y="2195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Line 1291"/>
            <p:cNvSpPr>
              <a:spLocks noChangeShapeType="1"/>
            </p:cNvSpPr>
            <p:nvPr/>
          </p:nvSpPr>
          <p:spPr bwMode="auto">
            <a:xfrm flipH="1">
              <a:off x="4354513" y="2197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Line 1292"/>
            <p:cNvSpPr>
              <a:spLocks noChangeShapeType="1"/>
            </p:cNvSpPr>
            <p:nvPr/>
          </p:nvSpPr>
          <p:spPr bwMode="auto">
            <a:xfrm>
              <a:off x="4354513" y="21986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Line 1293"/>
            <p:cNvSpPr>
              <a:spLocks noChangeShapeType="1"/>
            </p:cNvSpPr>
            <p:nvPr/>
          </p:nvSpPr>
          <p:spPr bwMode="auto">
            <a:xfrm flipH="1">
              <a:off x="4352926" y="22002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" name="Line 1294"/>
            <p:cNvSpPr>
              <a:spLocks noChangeShapeType="1"/>
            </p:cNvSpPr>
            <p:nvPr/>
          </p:nvSpPr>
          <p:spPr bwMode="auto">
            <a:xfrm flipH="1">
              <a:off x="4351338" y="22018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Line 1295"/>
            <p:cNvSpPr>
              <a:spLocks noChangeShapeType="1"/>
            </p:cNvSpPr>
            <p:nvPr/>
          </p:nvSpPr>
          <p:spPr bwMode="auto">
            <a:xfrm flipH="1">
              <a:off x="4349751" y="2205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Line 1296"/>
            <p:cNvSpPr>
              <a:spLocks noChangeShapeType="1"/>
            </p:cNvSpPr>
            <p:nvPr/>
          </p:nvSpPr>
          <p:spPr bwMode="auto">
            <a:xfrm flipH="1">
              <a:off x="4348163" y="2206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Line 1297"/>
            <p:cNvSpPr>
              <a:spLocks noChangeShapeType="1"/>
            </p:cNvSpPr>
            <p:nvPr/>
          </p:nvSpPr>
          <p:spPr bwMode="auto">
            <a:xfrm>
              <a:off x="4348163" y="22082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Line 1298"/>
            <p:cNvSpPr>
              <a:spLocks noChangeShapeType="1"/>
            </p:cNvSpPr>
            <p:nvPr/>
          </p:nvSpPr>
          <p:spPr bwMode="auto">
            <a:xfrm flipH="1">
              <a:off x="4346576" y="2208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Line 1299"/>
            <p:cNvSpPr>
              <a:spLocks noChangeShapeType="1"/>
            </p:cNvSpPr>
            <p:nvPr/>
          </p:nvSpPr>
          <p:spPr bwMode="auto">
            <a:xfrm flipH="1">
              <a:off x="4344988" y="22098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" name="Line 1300"/>
            <p:cNvSpPr>
              <a:spLocks noChangeShapeType="1"/>
            </p:cNvSpPr>
            <p:nvPr/>
          </p:nvSpPr>
          <p:spPr bwMode="auto">
            <a:xfrm flipH="1">
              <a:off x="4343401" y="22113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5" name="Line 1301"/>
            <p:cNvSpPr>
              <a:spLocks noChangeShapeType="1"/>
            </p:cNvSpPr>
            <p:nvPr/>
          </p:nvSpPr>
          <p:spPr bwMode="auto">
            <a:xfrm flipH="1">
              <a:off x="4341813" y="22129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6" name="Line 1302"/>
            <p:cNvSpPr>
              <a:spLocks noChangeShapeType="1"/>
            </p:cNvSpPr>
            <p:nvPr/>
          </p:nvSpPr>
          <p:spPr bwMode="auto">
            <a:xfrm>
              <a:off x="4341813" y="22129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7" name="Line 1303"/>
            <p:cNvSpPr>
              <a:spLocks noChangeShapeType="1"/>
            </p:cNvSpPr>
            <p:nvPr/>
          </p:nvSpPr>
          <p:spPr bwMode="auto">
            <a:xfrm flipH="1">
              <a:off x="4338638" y="22129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8" name="Line 1304"/>
            <p:cNvSpPr>
              <a:spLocks noChangeShapeType="1"/>
            </p:cNvSpPr>
            <p:nvPr/>
          </p:nvSpPr>
          <p:spPr bwMode="auto">
            <a:xfrm flipH="1">
              <a:off x="4335463" y="22145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9" name="Line 1305"/>
            <p:cNvSpPr>
              <a:spLocks noChangeShapeType="1"/>
            </p:cNvSpPr>
            <p:nvPr/>
          </p:nvSpPr>
          <p:spPr bwMode="auto">
            <a:xfrm flipH="1">
              <a:off x="4333876" y="22145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0" name="Line 1306"/>
            <p:cNvSpPr>
              <a:spLocks noChangeShapeType="1"/>
            </p:cNvSpPr>
            <p:nvPr/>
          </p:nvSpPr>
          <p:spPr bwMode="auto">
            <a:xfrm flipH="1">
              <a:off x="4332288" y="22145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1" name="Line 1307"/>
            <p:cNvSpPr>
              <a:spLocks noChangeShapeType="1"/>
            </p:cNvSpPr>
            <p:nvPr/>
          </p:nvSpPr>
          <p:spPr bwMode="auto">
            <a:xfrm flipH="1">
              <a:off x="4330701" y="22161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2" name="Line 1308"/>
            <p:cNvSpPr>
              <a:spLocks noChangeShapeType="1"/>
            </p:cNvSpPr>
            <p:nvPr/>
          </p:nvSpPr>
          <p:spPr bwMode="auto">
            <a:xfrm flipH="1" flipV="1">
              <a:off x="4327526" y="22145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3" name="Line 1309"/>
            <p:cNvSpPr>
              <a:spLocks noChangeShapeType="1"/>
            </p:cNvSpPr>
            <p:nvPr/>
          </p:nvSpPr>
          <p:spPr bwMode="auto">
            <a:xfrm flipH="1">
              <a:off x="4324351" y="22145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4" name="Line 1310"/>
            <p:cNvSpPr>
              <a:spLocks noChangeShapeType="1"/>
            </p:cNvSpPr>
            <p:nvPr/>
          </p:nvSpPr>
          <p:spPr bwMode="auto">
            <a:xfrm flipH="1">
              <a:off x="4321176" y="22145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5" name="Line 1311"/>
            <p:cNvSpPr>
              <a:spLocks noChangeShapeType="1"/>
            </p:cNvSpPr>
            <p:nvPr/>
          </p:nvSpPr>
          <p:spPr bwMode="auto">
            <a:xfrm>
              <a:off x="4321176" y="22145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6" name="Line 1312"/>
            <p:cNvSpPr>
              <a:spLocks noChangeShapeType="1"/>
            </p:cNvSpPr>
            <p:nvPr/>
          </p:nvSpPr>
          <p:spPr bwMode="auto">
            <a:xfrm flipH="1" flipV="1">
              <a:off x="4318001" y="22129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7" name="Line 1313"/>
            <p:cNvSpPr>
              <a:spLocks noChangeShapeType="1"/>
            </p:cNvSpPr>
            <p:nvPr/>
          </p:nvSpPr>
          <p:spPr bwMode="auto">
            <a:xfrm flipH="1">
              <a:off x="4316413" y="22129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8" name="Line 1314"/>
            <p:cNvSpPr>
              <a:spLocks noChangeShapeType="1"/>
            </p:cNvSpPr>
            <p:nvPr/>
          </p:nvSpPr>
          <p:spPr bwMode="auto">
            <a:xfrm flipH="1" flipV="1">
              <a:off x="4314826" y="22113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9" name="Line 1315"/>
            <p:cNvSpPr>
              <a:spLocks noChangeShapeType="1"/>
            </p:cNvSpPr>
            <p:nvPr/>
          </p:nvSpPr>
          <p:spPr bwMode="auto">
            <a:xfrm flipH="1" flipV="1">
              <a:off x="4311651" y="22098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0" name="Line 1316"/>
            <p:cNvSpPr>
              <a:spLocks noChangeShapeType="1"/>
            </p:cNvSpPr>
            <p:nvPr/>
          </p:nvSpPr>
          <p:spPr bwMode="auto">
            <a:xfrm flipV="1">
              <a:off x="4311651" y="22082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1" name="Line 1317"/>
            <p:cNvSpPr>
              <a:spLocks noChangeShapeType="1"/>
            </p:cNvSpPr>
            <p:nvPr/>
          </p:nvSpPr>
          <p:spPr bwMode="auto">
            <a:xfrm flipH="1">
              <a:off x="4310063" y="2208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2" name="Line 1318"/>
            <p:cNvSpPr>
              <a:spLocks noChangeShapeType="1"/>
            </p:cNvSpPr>
            <p:nvPr/>
          </p:nvSpPr>
          <p:spPr bwMode="auto">
            <a:xfrm flipV="1">
              <a:off x="4310063" y="22066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3" name="Line 1319"/>
            <p:cNvSpPr>
              <a:spLocks noChangeShapeType="1"/>
            </p:cNvSpPr>
            <p:nvPr/>
          </p:nvSpPr>
          <p:spPr bwMode="auto">
            <a:xfrm flipH="1" flipV="1">
              <a:off x="4306888" y="22050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4" name="Line 1320"/>
            <p:cNvSpPr>
              <a:spLocks noChangeShapeType="1"/>
            </p:cNvSpPr>
            <p:nvPr/>
          </p:nvSpPr>
          <p:spPr bwMode="auto">
            <a:xfrm flipH="1" flipV="1">
              <a:off x="4305301" y="22018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5" name="Line 1321"/>
            <p:cNvSpPr>
              <a:spLocks noChangeShapeType="1"/>
            </p:cNvSpPr>
            <p:nvPr/>
          </p:nvSpPr>
          <p:spPr bwMode="auto">
            <a:xfrm flipV="1">
              <a:off x="4305301" y="22002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6" name="Line 1322"/>
            <p:cNvSpPr>
              <a:spLocks noChangeShapeType="1"/>
            </p:cNvSpPr>
            <p:nvPr/>
          </p:nvSpPr>
          <p:spPr bwMode="auto">
            <a:xfrm>
              <a:off x="4305301" y="22002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7" name="Line 1323"/>
            <p:cNvSpPr>
              <a:spLocks noChangeShapeType="1"/>
            </p:cNvSpPr>
            <p:nvPr/>
          </p:nvSpPr>
          <p:spPr bwMode="auto">
            <a:xfrm flipH="1" flipV="1">
              <a:off x="4303713" y="21986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8" name="Line 1324"/>
            <p:cNvSpPr>
              <a:spLocks noChangeShapeType="1"/>
            </p:cNvSpPr>
            <p:nvPr/>
          </p:nvSpPr>
          <p:spPr bwMode="auto">
            <a:xfrm flipH="1" flipV="1">
              <a:off x="4302126" y="2192338"/>
              <a:ext cx="1588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9" name="Line 1325"/>
            <p:cNvSpPr>
              <a:spLocks noChangeShapeType="1"/>
            </p:cNvSpPr>
            <p:nvPr/>
          </p:nvSpPr>
          <p:spPr bwMode="auto">
            <a:xfrm flipV="1">
              <a:off x="4302126" y="21891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0" name="Line 1326"/>
            <p:cNvSpPr>
              <a:spLocks noChangeShapeType="1"/>
            </p:cNvSpPr>
            <p:nvPr/>
          </p:nvSpPr>
          <p:spPr bwMode="auto">
            <a:xfrm flipV="1">
              <a:off x="4302126" y="21875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1" name="Line 1327"/>
            <p:cNvSpPr>
              <a:spLocks noChangeShapeType="1"/>
            </p:cNvSpPr>
            <p:nvPr/>
          </p:nvSpPr>
          <p:spPr bwMode="auto">
            <a:xfrm flipH="1">
              <a:off x="4300538" y="2187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2" name="Line 1328"/>
            <p:cNvSpPr>
              <a:spLocks noChangeShapeType="1"/>
            </p:cNvSpPr>
            <p:nvPr/>
          </p:nvSpPr>
          <p:spPr bwMode="auto">
            <a:xfrm flipV="1">
              <a:off x="4300538" y="21859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3" name="Line 1329"/>
            <p:cNvSpPr>
              <a:spLocks noChangeShapeType="1"/>
            </p:cNvSpPr>
            <p:nvPr/>
          </p:nvSpPr>
          <p:spPr bwMode="auto">
            <a:xfrm flipV="1">
              <a:off x="4300538" y="21844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4" name="Line 1330"/>
            <p:cNvSpPr>
              <a:spLocks noChangeShapeType="1"/>
            </p:cNvSpPr>
            <p:nvPr/>
          </p:nvSpPr>
          <p:spPr bwMode="auto">
            <a:xfrm flipV="1">
              <a:off x="4302126" y="2182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5" name="Line 1331"/>
            <p:cNvSpPr>
              <a:spLocks noChangeShapeType="1"/>
            </p:cNvSpPr>
            <p:nvPr/>
          </p:nvSpPr>
          <p:spPr bwMode="auto">
            <a:xfrm flipV="1">
              <a:off x="4302126" y="21796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6" name="Line 1332"/>
            <p:cNvSpPr>
              <a:spLocks noChangeShapeType="1"/>
            </p:cNvSpPr>
            <p:nvPr/>
          </p:nvSpPr>
          <p:spPr bwMode="auto">
            <a:xfrm>
              <a:off x="4303713" y="21796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7" name="Line 1333"/>
            <p:cNvSpPr>
              <a:spLocks noChangeShapeType="1"/>
            </p:cNvSpPr>
            <p:nvPr/>
          </p:nvSpPr>
          <p:spPr bwMode="auto">
            <a:xfrm flipV="1">
              <a:off x="4303713" y="21780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8" name="Line 1334"/>
            <p:cNvSpPr>
              <a:spLocks noChangeShapeType="1"/>
            </p:cNvSpPr>
            <p:nvPr/>
          </p:nvSpPr>
          <p:spPr bwMode="auto">
            <a:xfrm flipV="1">
              <a:off x="4303713" y="21764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9" name="Line 1335"/>
            <p:cNvSpPr>
              <a:spLocks noChangeShapeType="1"/>
            </p:cNvSpPr>
            <p:nvPr/>
          </p:nvSpPr>
          <p:spPr bwMode="auto">
            <a:xfrm flipV="1">
              <a:off x="4305301" y="21748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0" name="Line 1336"/>
            <p:cNvSpPr>
              <a:spLocks noChangeShapeType="1"/>
            </p:cNvSpPr>
            <p:nvPr/>
          </p:nvSpPr>
          <p:spPr bwMode="auto">
            <a:xfrm flipV="1">
              <a:off x="4305301" y="21717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1" name="Line 1337"/>
            <p:cNvSpPr>
              <a:spLocks noChangeShapeType="1"/>
            </p:cNvSpPr>
            <p:nvPr/>
          </p:nvSpPr>
          <p:spPr bwMode="auto">
            <a:xfrm flipV="1">
              <a:off x="4306888" y="2168525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2" name="Line 1338"/>
            <p:cNvSpPr>
              <a:spLocks noChangeShapeType="1"/>
            </p:cNvSpPr>
            <p:nvPr/>
          </p:nvSpPr>
          <p:spPr bwMode="auto">
            <a:xfrm>
              <a:off x="4310063" y="21685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3" name="Line 1339"/>
            <p:cNvSpPr>
              <a:spLocks noChangeShapeType="1"/>
            </p:cNvSpPr>
            <p:nvPr/>
          </p:nvSpPr>
          <p:spPr bwMode="auto">
            <a:xfrm>
              <a:off x="4310063" y="21685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4" name="Line 1340"/>
            <p:cNvSpPr>
              <a:spLocks noChangeShapeType="1"/>
            </p:cNvSpPr>
            <p:nvPr/>
          </p:nvSpPr>
          <p:spPr bwMode="auto">
            <a:xfrm flipV="1">
              <a:off x="4311651" y="2166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5" name="Line 1341"/>
            <p:cNvSpPr>
              <a:spLocks noChangeShapeType="1"/>
            </p:cNvSpPr>
            <p:nvPr/>
          </p:nvSpPr>
          <p:spPr bwMode="auto">
            <a:xfrm flipV="1">
              <a:off x="4311651" y="216535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6" name="Line 1342"/>
            <p:cNvSpPr>
              <a:spLocks noChangeShapeType="1"/>
            </p:cNvSpPr>
            <p:nvPr/>
          </p:nvSpPr>
          <p:spPr bwMode="auto">
            <a:xfrm flipV="1">
              <a:off x="4314826" y="2163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7" name="Line 1343"/>
            <p:cNvSpPr>
              <a:spLocks noChangeShapeType="1"/>
            </p:cNvSpPr>
            <p:nvPr/>
          </p:nvSpPr>
          <p:spPr bwMode="auto">
            <a:xfrm flipV="1">
              <a:off x="4316413" y="21621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8" name="Line 1344"/>
            <p:cNvSpPr>
              <a:spLocks noChangeShapeType="1"/>
            </p:cNvSpPr>
            <p:nvPr/>
          </p:nvSpPr>
          <p:spPr bwMode="auto">
            <a:xfrm>
              <a:off x="4318001" y="2162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9" name="Line 1345"/>
            <p:cNvSpPr>
              <a:spLocks noChangeShapeType="1"/>
            </p:cNvSpPr>
            <p:nvPr/>
          </p:nvSpPr>
          <p:spPr bwMode="auto">
            <a:xfrm>
              <a:off x="4318001" y="2162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0" name="Line 1346"/>
            <p:cNvSpPr>
              <a:spLocks noChangeShapeType="1"/>
            </p:cNvSpPr>
            <p:nvPr/>
          </p:nvSpPr>
          <p:spPr bwMode="auto">
            <a:xfrm>
              <a:off x="4318001" y="21621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1" name="Line 1347"/>
            <p:cNvSpPr>
              <a:spLocks noChangeShapeType="1"/>
            </p:cNvSpPr>
            <p:nvPr/>
          </p:nvSpPr>
          <p:spPr bwMode="auto">
            <a:xfrm flipV="1">
              <a:off x="4321176" y="21605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2" name="Line 1348"/>
            <p:cNvSpPr>
              <a:spLocks noChangeShapeType="1"/>
            </p:cNvSpPr>
            <p:nvPr/>
          </p:nvSpPr>
          <p:spPr bwMode="auto">
            <a:xfrm>
              <a:off x="4324351" y="21605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3" name="Line 1349"/>
            <p:cNvSpPr>
              <a:spLocks noChangeShapeType="1"/>
            </p:cNvSpPr>
            <p:nvPr/>
          </p:nvSpPr>
          <p:spPr bwMode="auto">
            <a:xfrm>
              <a:off x="4327526" y="21605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4" name="Line 1350"/>
            <p:cNvSpPr>
              <a:spLocks noChangeShapeType="1"/>
            </p:cNvSpPr>
            <p:nvPr/>
          </p:nvSpPr>
          <p:spPr bwMode="auto">
            <a:xfrm>
              <a:off x="4330701" y="21605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5" name="Line 1351"/>
            <p:cNvSpPr>
              <a:spLocks noChangeShapeType="1"/>
            </p:cNvSpPr>
            <p:nvPr/>
          </p:nvSpPr>
          <p:spPr bwMode="auto">
            <a:xfrm>
              <a:off x="4332288" y="2160588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6" name="Line 1352"/>
            <p:cNvSpPr>
              <a:spLocks noChangeShapeType="1"/>
            </p:cNvSpPr>
            <p:nvPr/>
          </p:nvSpPr>
          <p:spPr bwMode="auto">
            <a:xfrm>
              <a:off x="4337051" y="21605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7" name="Line 1353"/>
            <p:cNvSpPr>
              <a:spLocks noChangeShapeType="1"/>
            </p:cNvSpPr>
            <p:nvPr/>
          </p:nvSpPr>
          <p:spPr bwMode="auto">
            <a:xfrm>
              <a:off x="4338638" y="2162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8" name="Line 1354"/>
            <p:cNvSpPr>
              <a:spLocks noChangeShapeType="1"/>
            </p:cNvSpPr>
            <p:nvPr/>
          </p:nvSpPr>
          <p:spPr bwMode="auto">
            <a:xfrm>
              <a:off x="4338638" y="2162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9" name="Line 1355"/>
            <p:cNvSpPr>
              <a:spLocks noChangeShapeType="1"/>
            </p:cNvSpPr>
            <p:nvPr/>
          </p:nvSpPr>
          <p:spPr bwMode="auto">
            <a:xfrm>
              <a:off x="4340226" y="2162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0" name="Line 1356"/>
            <p:cNvSpPr>
              <a:spLocks noChangeShapeType="1"/>
            </p:cNvSpPr>
            <p:nvPr/>
          </p:nvSpPr>
          <p:spPr bwMode="auto">
            <a:xfrm>
              <a:off x="4341813" y="21621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1" name="Line 1357"/>
            <p:cNvSpPr>
              <a:spLocks noChangeShapeType="1"/>
            </p:cNvSpPr>
            <p:nvPr/>
          </p:nvSpPr>
          <p:spPr bwMode="auto">
            <a:xfrm>
              <a:off x="4341813" y="21637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2" name="Line 1358"/>
            <p:cNvSpPr>
              <a:spLocks noChangeShapeType="1"/>
            </p:cNvSpPr>
            <p:nvPr/>
          </p:nvSpPr>
          <p:spPr bwMode="auto">
            <a:xfrm>
              <a:off x="4344988" y="21653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3" name="Line 1359"/>
            <p:cNvSpPr>
              <a:spLocks noChangeShapeType="1"/>
            </p:cNvSpPr>
            <p:nvPr/>
          </p:nvSpPr>
          <p:spPr bwMode="auto">
            <a:xfrm>
              <a:off x="4348163" y="21685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4" name="Line 1360"/>
            <p:cNvSpPr>
              <a:spLocks noChangeShapeType="1"/>
            </p:cNvSpPr>
            <p:nvPr/>
          </p:nvSpPr>
          <p:spPr bwMode="auto">
            <a:xfrm>
              <a:off x="4348163" y="21685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5" name="Line 1361"/>
            <p:cNvSpPr>
              <a:spLocks noChangeShapeType="1"/>
            </p:cNvSpPr>
            <p:nvPr/>
          </p:nvSpPr>
          <p:spPr bwMode="auto">
            <a:xfrm>
              <a:off x="4349751" y="21685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6" name="Line 1362"/>
            <p:cNvSpPr>
              <a:spLocks noChangeShapeType="1"/>
            </p:cNvSpPr>
            <p:nvPr/>
          </p:nvSpPr>
          <p:spPr bwMode="auto">
            <a:xfrm>
              <a:off x="4351338" y="21717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7" name="Line 1363"/>
            <p:cNvSpPr>
              <a:spLocks noChangeShapeType="1"/>
            </p:cNvSpPr>
            <p:nvPr/>
          </p:nvSpPr>
          <p:spPr bwMode="auto">
            <a:xfrm>
              <a:off x="4352926" y="21732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8" name="Line 1364"/>
            <p:cNvSpPr>
              <a:spLocks noChangeShapeType="1"/>
            </p:cNvSpPr>
            <p:nvPr/>
          </p:nvSpPr>
          <p:spPr bwMode="auto">
            <a:xfrm>
              <a:off x="4352926" y="21748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9" name="Line 1365"/>
            <p:cNvSpPr>
              <a:spLocks noChangeShapeType="1"/>
            </p:cNvSpPr>
            <p:nvPr/>
          </p:nvSpPr>
          <p:spPr bwMode="auto">
            <a:xfrm>
              <a:off x="4352926" y="21764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0" name="Line 1366"/>
            <p:cNvSpPr>
              <a:spLocks noChangeShapeType="1"/>
            </p:cNvSpPr>
            <p:nvPr/>
          </p:nvSpPr>
          <p:spPr bwMode="auto">
            <a:xfrm>
              <a:off x="4354513" y="21780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1" name="Line 1367"/>
            <p:cNvSpPr>
              <a:spLocks noChangeShapeType="1"/>
            </p:cNvSpPr>
            <p:nvPr/>
          </p:nvSpPr>
          <p:spPr bwMode="auto">
            <a:xfrm>
              <a:off x="4356101" y="21796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2" name="Line 1368"/>
            <p:cNvSpPr>
              <a:spLocks noChangeShapeType="1"/>
            </p:cNvSpPr>
            <p:nvPr/>
          </p:nvSpPr>
          <p:spPr bwMode="auto">
            <a:xfrm>
              <a:off x="4356101" y="2182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3" name="Line 1369"/>
            <p:cNvSpPr>
              <a:spLocks noChangeShapeType="1"/>
            </p:cNvSpPr>
            <p:nvPr/>
          </p:nvSpPr>
          <p:spPr bwMode="auto">
            <a:xfrm>
              <a:off x="4356101" y="21844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4" name="Line 1370"/>
            <p:cNvSpPr>
              <a:spLocks noChangeShapeType="1"/>
            </p:cNvSpPr>
            <p:nvPr/>
          </p:nvSpPr>
          <p:spPr bwMode="auto">
            <a:xfrm>
              <a:off x="4357688" y="21859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5" name="Line 1371"/>
            <p:cNvSpPr>
              <a:spLocks noChangeShapeType="1"/>
            </p:cNvSpPr>
            <p:nvPr/>
          </p:nvSpPr>
          <p:spPr bwMode="auto">
            <a:xfrm>
              <a:off x="3717926" y="2281238"/>
              <a:ext cx="0" cy="1555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6" name="Line 1372"/>
            <p:cNvSpPr>
              <a:spLocks noChangeShapeType="1"/>
            </p:cNvSpPr>
            <p:nvPr/>
          </p:nvSpPr>
          <p:spPr bwMode="auto">
            <a:xfrm>
              <a:off x="3711576" y="2282825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7" name="Line 1373"/>
            <p:cNvSpPr>
              <a:spLocks noChangeShapeType="1"/>
            </p:cNvSpPr>
            <p:nvPr/>
          </p:nvSpPr>
          <p:spPr bwMode="auto">
            <a:xfrm>
              <a:off x="3717926" y="2435225"/>
              <a:ext cx="0" cy="4746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8" name="Line 1374"/>
            <p:cNvSpPr>
              <a:spLocks noChangeShapeType="1"/>
            </p:cNvSpPr>
            <p:nvPr/>
          </p:nvSpPr>
          <p:spPr bwMode="auto">
            <a:xfrm>
              <a:off x="3711576" y="2909888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9" name="Line 1375"/>
            <p:cNvSpPr>
              <a:spLocks noChangeShapeType="1"/>
            </p:cNvSpPr>
            <p:nvPr/>
          </p:nvSpPr>
          <p:spPr bwMode="auto">
            <a:xfrm>
              <a:off x="3938588" y="2146300"/>
              <a:ext cx="0" cy="6191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0" name="Line 1376"/>
            <p:cNvSpPr>
              <a:spLocks noChangeShapeType="1"/>
            </p:cNvSpPr>
            <p:nvPr/>
          </p:nvSpPr>
          <p:spPr bwMode="auto">
            <a:xfrm>
              <a:off x="3932238" y="214788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1" name="Line 1377"/>
            <p:cNvSpPr>
              <a:spLocks noChangeShapeType="1"/>
            </p:cNvSpPr>
            <p:nvPr/>
          </p:nvSpPr>
          <p:spPr bwMode="auto">
            <a:xfrm>
              <a:off x="3938588" y="2208213"/>
              <a:ext cx="0" cy="857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2" name="Line 1378"/>
            <p:cNvSpPr>
              <a:spLocks noChangeShapeType="1"/>
            </p:cNvSpPr>
            <p:nvPr/>
          </p:nvSpPr>
          <p:spPr bwMode="auto">
            <a:xfrm>
              <a:off x="4233863" y="2073275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3" name="Line 1379"/>
            <p:cNvSpPr>
              <a:spLocks noChangeShapeType="1"/>
            </p:cNvSpPr>
            <p:nvPr/>
          </p:nvSpPr>
          <p:spPr bwMode="auto">
            <a:xfrm>
              <a:off x="4233863" y="2187575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4" name="Line 1380"/>
            <p:cNvSpPr>
              <a:spLocks noChangeShapeType="1"/>
            </p:cNvSpPr>
            <p:nvPr/>
          </p:nvSpPr>
          <p:spPr bwMode="auto">
            <a:xfrm>
              <a:off x="4330701" y="2114550"/>
              <a:ext cx="0" cy="730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5" name="Line 1381"/>
            <p:cNvSpPr>
              <a:spLocks noChangeShapeType="1"/>
            </p:cNvSpPr>
            <p:nvPr/>
          </p:nvSpPr>
          <p:spPr bwMode="auto">
            <a:xfrm>
              <a:off x="4324351" y="2114550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6" name="Line 1382"/>
            <p:cNvSpPr>
              <a:spLocks noChangeShapeType="1"/>
            </p:cNvSpPr>
            <p:nvPr/>
          </p:nvSpPr>
          <p:spPr bwMode="auto">
            <a:xfrm>
              <a:off x="4330701" y="2185988"/>
              <a:ext cx="0" cy="1079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7" name="Line 1383"/>
            <p:cNvSpPr>
              <a:spLocks noChangeShapeType="1"/>
            </p:cNvSpPr>
            <p:nvPr/>
          </p:nvSpPr>
          <p:spPr bwMode="auto">
            <a:xfrm>
              <a:off x="4324351" y="2293938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8" name="Line 1384"/>
            <p:cNvSpPr>
              <a:spLocks noChangeShapeType="1"/>
            </p:cNvSpPr>
            <p:nvPr/>
          </p:nvSpPr>
          <p:spPr bwMode="auto">
            <a:xfrm>
              <a:off x="4238626" y="2071688"/>
              <a:ext cx="0" cy="539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9" name="Line 1385"/>
            <p:cNvSpPr>
              <a:spLocks noChangeShapeType="1"/>
            </p:cNvSpPr>
            <p:nvPr/>
          </p:nvSpPr>
          <p:spPr bwMode="auto">
            <a:xfrm>
              <a:off x="4238626" y="2125663"/>
              <a:ext cx="0" cy="6191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0" name="Line 1386"/>
            <p:cNvSpPr>
              <a:spLocks noChangeShapeType="1"/>
            </p:cNvSpPr>
            <p:nvPr/>
          </p:nvSpPr>
          <p:spPr bwMode="auto">
            <a:xfrm>
              <a:off x="3932238" y="229393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1" name="Freeform 1387"/>
            <p:cNvSpPr>
              <a:spLocks/>
            </p:cNvSpPr>
            <p:nvPr/>
          </p:nvSpPr>
          <p:spPr bwMode="auto">
            <a:xfrm>
              <a:off x="2533651" y="2039938"/>
              <a:ext cx="74613" cy="100013"/>
            </a:xfrm>
            <a:custGeom>
              <a:avLst/>
              <a:gdLst>
                <a:gd name="T0" fmla="*/ 0 w 47"/>
                <a:gd name="T1" fmla="*/ 0 h 63"/>
                <a:gd name="T2" fmla="*/ 23 w 47"/>
                <a:gd name="T3" fmla="*/ 23 h 63"/>
                <a:gd name="T4" fmla="*/ 47 w 47"/>
                <a:gd name="T5" fmla="*/ 0 h 63"/>
                <a:gd name="T6" fmla="*/ 23 w 47"/>
                <a:gd name="T7" fmla="*/ 63 h 63"/>
                <a:gd name="T8" fmla="*/ 0 w 47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3">
                  <a:moveTo>
                    <a:pt x="0" y="0"/>
                  </a:moveTo>
                  <a:lnTo>
                    <a:pt x="23" y="23"/>
                  </a:lnTo>
                  <a:lnTo>
                    <a:pt x="47" y="0"/>
                  </a:lnTo>
                  <a:lnTo>
                    <a:pt x="23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2" name="Line 1388"/>
            <p:cNvSpPr>
              <a:spLocks noChangeShapeType="1"/>
            </p:cNvSpPr>
            <p:nvPr/>
          </p:nvSpPr>
          <p:spPr bwMode="auto">
            <a:xfrm>
              <a:off x="2570163" y="199707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3" name="Freeform 1389"/>
            <p:cNvSpPr>
              <a:spLocks/>
            </p:cNvSpPr>
            <p:nvPr/>
          </p:nvSpPr>
          <p:spPr bwMode="auto">
            <a:xfrm>
              <a:off x="3032126" y="1838325"/>
              <a:ext cx="73025" cy="100013"/>
            </a:xfrm>
            <a:custGeom>
              <a:avLst/>
              <a:gdLst>
                <a:gd name="T0" fmla="*/ 0 w 46"/>
                <a:gd name="T1" fmla="*/ 0 h 63"/>
                <a:gd name="T2" fmla="*/ 23 w 46"/>
                <a:gd name="T3" fmla="*/ 23 h 63"/>
                <a:gd name="T4" fmla="*/ 46 w 46"/>
                <a:gd name="T5" fmla="*/ 0 h 63"/>
                <a:gd name="T6" fmla="*/ 23 w 46"/>
                <a:gd name="T7" fmla="*/ 63 h 63"/>
                <a:gd name="T8" fmla="*/ 0 w 46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3">
                  <a:moveTo>
                    <a:pt x="0" y="0"/>
                  </a:moveTo>
                  <a:lnTo>
                    <a:pt x="23" y="23"/>
                  </a:lnTo>
                  <a:lnTo>
                    <a:pt x="46" y="0"/>
                  </a:lnTo>
                  <a:lnTo>
                    <a:pt x="23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4" name="Line 1390"/>
            <p:cNvSpPr>
              <a:spLocks noChangeShapeType="1"/>
            </p:cNvSpPr>
            <p:nvPr/>
          </p:nvSpPr>
          <p:spPr bwMode="auto">
            <a:xfrm>
              <a:off x="3068638" y="1797050"/>
              <a:ext cx="0" cy="8096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5" name="Freeform 1391"/>
            <p:cNvSpPr>
              <a:spLocks/>
            </p:cNvSpPr>
            <p:nvPr/>
          </p:nvSpPr>
          <p:spPr bwMode="auto">
            <a:xfrm>
              <a:off x="1935163" y="2871788"/>
              <a:ext cx="74613" cy="100013"/>
            </a:xfrm>
            <a:custGeom>
              <a:avLst/>
              <a:gdLst>
                <a:gd name="T0" fmla="*/ 0 w 47"/>
                <a:gd name="T1" fmla="*/ 0 h 63"/>
                <a:gd name="T2" fmla="*/ 24 w 47"/>
                <a:gd name="T3" fmla="*/ 23 h 63"/>
                <a:gd name="T4" fmla="*/ 47 w 47"/>
                <a:gd name="T5" fmla="*/ 0 h 63"/>
                <a:gd name="T6" fmla="*/ 24 w 47"/>
                <a:gd name="T7" fmla="*/ 63 h 63"/>
                <a:gd name="T8" fmla="*/ 0 w 47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3">
                  <a:moveTo>
                    <a:pt x="0" y="0"/>
                  </a:moveTo>
                  <a:lnTo>
                    <a:pt x="24" y="23"/>
                  </a:lnTo>
                  <a:lnTo>
                    <a:pt x="47" y="0"/>
                  </a:lnTo>
                  <a:lnTo>
                    <a:pt x="24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6" name="Line 1392"/>
            <p:cNvSpPr>
              <a:spLocks noChangeShapeType="1"/>
            </p:cNvSpPr>
            <p:nvPr/>
          </p:nvSpPr>
          <p:spPr bwMode="auto">
            <a:xfrm>
              <a:off x="1973263" y="2828925"/>
              <a:ext cx="0" cy="8413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7" name="Freeform 1393"/>
            <p:cNvSpPr>
              <a:spLocks/>
            </p:cNvSpPr>
            <p:nvPr/>
          </p:nvSpPr>
          <p:spPr bwMode="auto">
            <a:xfrm>
              <a:off x="2725738" y="3184525"/>
              <a:ext cx="39688" cy="63500"/>
            </a:xfrm>
            <a:custGeom>
              <a:avLst/>
              <a:gdLst>
                <a:gd name="T0" fmla="*/ 0 w 25"/>
                <a:gd name="T1" fmla="*/ 0 h 40"/>
                <a:gd name="T2" fmla="*/ 1 w 25"/>
                <a:gd name="T3" fmla="*/ 0 h 40"/>
                <a:gd name="T4" fmla="*/ 25 w 25"/>
                <a:gd name="T5" fmla="*/ 39 h 40"/>
                <a:gd name="T6" fmla="*/ 25 w 25"/>
                <a:gd name="T7" fmla="*/ 40 h 40"/>
                <a:gd name="T8" fmla="*/ 23 w 25"/>
                <a:gd name="T9" fmla="*/ 40 h 40"/>
                <a:gd name="T10" fmla="*/ 0 w 25"/>
                <a:gd name="T11" fmla="*/ 1 h 40"/>
                <a:gd name="T12" fmla="*/ 0 w 25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0">
                  <a:moveTo>
                    <a:pt x="0" y="0"/>
                  </a:moveTo>
                  <a:lnTo>
                    <a:pt x="1" y="0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3" y="4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8" name="Line 1394"/>
            <p:cNvSpPr>
              <a:spLocks noChangeShapeType="1"/>
            </p:cNvSpPr>
            <p:nvPr/>
          </p:nvSpPr>
          <p:spPr bwMode="auto">
            <a:xfrm>
              <a:off x="2689226" y="3246438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9" name="Freeform 1395"/>
            <p:cNvSpPr>
              <a:spLocks/>
            </p:cNvSpPr>
            <p:nvPr/>
          </p:nvSpPr>
          <p:spPr bwMode="auto">
            <a:xfrm>
              <a:off x="3008313" y="3038475"/>
              <a:ext cx="73025" cy="58738"/>
            </a:xfrm>
            <a:custGeom>
              <a:avLst/>
              <a:gdLst>
                <a:gd name="T0" fmla="*/ 23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3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3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0" name="Freeform 1396"/>
            <p:cNvSpPr>
              <a:spLocks/>
            </p:cNvSpPr>
            <p:nvPr/>
          </p:nvSpPr>
          <p:spPr bwMode="auto">
            <a:xfrm>
              <a:off x="3008313" y="3038475"/>
              <a:ext cx="38100" cy="61913"/>
            </a:xfrm>
            <a:custGeom>
              <a:avLst/>
              <a:gdLst>
                <a:gd name="T0" fmla="*/ 23 w 24"/>
                <a:gd name="T1" fmla="*/ 0 h 39"/>
                <a:gd name="T2" fmla="*/ 24 w 24"/>
                <a:gd name="T3" fmla="*/ 0 h 39"/>
                <a:gd name="T4" fmla="*/ 24 w 24"/>
                <a:gd name="T5" fmla="*/ 2 h 39"/>
                <a:gd name="T6" fmla="*/ 1 w 24"/>
                <a:gd name="T7" fmla="*/ 39 h 39"/>
                <a:gd name="T8" fmla="*/ 0 w 24"/>
                <a:gd name="T9" fmla="*/ 39 h 39"/>
                <a:gd name="T10" fmla="*/ 0 w 24"/>
                <a:gd name="T11" fmla="*/ 37 h 39"/>
                <a:gd name="T12" fmla="*/ 23 w 2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23" y="0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1" name="Freeform 1397"/>
            <p:cNvSpPr>
              <a:spLocks/>
            </p:cNvSpPr>
            <p:nvPr/>
          </p:nvSpPr>
          <p:spPr bwMode="auto">
            <a:xfrm>
              <a:off x="3044826" y="3038475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1 w 25"/>
                <a:gd name="T3" fmla="*/ 0 h 39"/>
                <a:gd name="T4" fmla="*/ 25 w 25"/>
                <a:gd name="T5" fmla="*/ 37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2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1" y="0"/>
                  </a:lnTo>
                  <a:lnTo>
                    <a:pt x="25" y="37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2" name="Line 1398"/>
            <p:cNvSpPr>
              <a:spLocks noChangeShapeType="1"/>
            </p:cNvSpPr>
            <p:nvPr/>
          </p:nvSpPr>
          <p:spPr bwMode="auto">
            <a:xfrm>
              <a:off x="3008313" y="309880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3" name="Freeform 1399"/>
            <p:cNvSpPr>
              <a:spLocks/>
            </p:cNvSpPr>
            <p:nvPr/>
          </p:nvSpPr>
          <p:spPr bwMode="auto">
            <a:xfrm>
              <a:off x="3729038" y="3033713"/>
              <a:ext cx="76200" cy="58738"/>
            </a:xfrm>
            <a:custGeom>
              <a:avLst/>
              <a:gdLst>
                <a:gd name="T0" fmla="*/ 25 w 48"/>
                <a:gd name="T1" fmla="*/ 0 h 37"/>
                <a:gd name="T2" fmla="*/ 48 w 48"/>
                <a:gd name="T3" fmla="*/ 37 h 37"/>
                <a:gd name="T4" fmla="*/ 0 w 48"/>
                <a:gd name="T5" fmla="*/ 37 h 37"/>
                <a:gd name="T6" fmla="*/ 25 w 48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7">
                  <a:moveTo>
                    <a:pt x="25" y="0"/>
                  </a:moveTo>
                  <a:lnTo>
                    <a:pt x="48" y="37"/>
                  </a:lnTo>
                  <a:lnTo>
                    <a:pt x="0" y="37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4" name="Freeform 1400"/>
            <p:cNvSpPr>
              <a:spLocks/>
            </p:cNvSpPr>
            <p:nvPr/>
          </p:nvSpPr>
          <p:spPr bwMode="auto">
            <a:xfrm>
              <a:off x="3729038" y="3033713"/>
              <a:ext cx="41275" cy="60325"/>
            </a:xfrm>
            <a:custGeom>
              <a:avLst/>
              <a:gdLst>
                <a:gd name="T0" fmla="*/ 25 w 26"/>
                <a:gd name="T1" fmla="*/ 0 h 38"/>
                <a:gd name="T2" fmla="*/ 26 w 26"/>
                <a:gd name="T3" fmla="*/ 0 h 38"/>
                <a:gd name="T4" fmla="*/ 26 w 26"/>
                <a:gd name="T5" fmla="*/ 1 h 38"/>
                <a:gd name="T6" fmla="*/ 2 w 26"/>
                <a:gd name="T7" fmla="*/ 38 h 38"/>
                <a:gd name="T8" fmla="*/ 0 w 26"/>
                <a:gd name="T9" fmla="*/ 38 h 38"/>
                <a:gd name="T10" fmla="*/ 0 w 26"/>
                <a:gd name="T11" fmla="*/ 37 h 38"/>
                <a:gd name="T12" fmla="*/ 25 w 26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8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5" name="Freeform 1401"/>
            <p:cNvSpPr>
              <a:spLocks/>
            </p:cNvSpPr>
            <p:nvPr/>
          </p:nvSpPr>
          <p:spPr bwMode="auto">
            <a:xfrm>
              <a:off x="3768726" y="3033713"/>
              <a:ext cx="39688" cy="60325"/>
            </a:xfrm>
            <a:custGeom>
              <a:avLst/>
              <a:gdLst>
                <a:gd name="T0" fmla="*/ 0 w 25"/>
                <a:gd name="T1" fmla="*/ 0 h 38"/>
                <a:gd name="T2" fmla="*/ 1 w 25"/>
                <a:gd name="T3" fmla="*/ 0 h 38"/>
                <a:gd name="T4" fmla="*/ 25 w 25"/>
                <a:gd name="T5" fmla="*/ 37 h 38"/>
                <a:gd name="T6" fmla="*/ 25 w 25"/>
                <a:gd name="T7" fmla="*/ 38 h 38"/>
                <a:gd name="T8" fmla="*/ 23 w 25"/>
                <a:gd name="T9" fmla="*/ 38 h 38"/>
                <a:gd name="T10" fmla="*/ 0 w 25"/>
                <a:gd name="T11" fmla="*/ 1 h 38"/>
                <a:gd name="T12" fmla="*/ 0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0" y="0"/>
                  </a:moveTo>
                  <a:lnTo>
                    <a:pt x="1" y="0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3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6" name="Line 1402"/>
            <p:cNvSpPr>
              <a:spLocks noChangeShapeType="1"/>
            </p:cNvSpPr>
            <p:nvPr/>
          </p:nvSpPr>
          <p:spPr bwMode="auto">
            <a:xfrm>
              <a:off x="3729038" y="3092450"/>
              <a:ext cx="793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7" name="Freeform 1403"/>
            <p:cNvSpPr>
              <a:spLocks/>
            </p:cNvSpPr>
            <p:nvPr/>
          </p:nvSpPr>
          <p:spPr bwMode="auto">
            <a:xfrm>
              <a:off x="3902076" y="2986088"/>
              <a:ext cx="76200" cy="60325"/>
            </a:xfrm>
            <a:custGeom>
              <a:avLst/>
              <a:gdLst>
                <a:gd name="T0" fmla="*/ 23 w 48"/>
                <a:gd name="T1" fmla="*/ 0 h 38"/>
                <a:gd name="T2" fmla="*/ 48 w 48"/>
                <a:gd name="T3" fmla="*/ 38 h 38"/>
                <a:gd name="T4" fmla="*/ 0 w 48"/>
                <a:gd name="T5" fmla="*/ 38 h 38"/>
                <a:gd name="T6" fmla="*/ 23 w 4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8">
                  <a:moveTo>
                    <a:pt x="23" y="0"/>
                  </a:moveTo>
                  <a:lnTo>
                    <a:pt x="48" y="38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8" name="Freeform 1404"/>
            <p:cNvSpPr>
              <a:spLocks/>
            </p:cNvSpPr>
            <p:nvPr/>
          </p:nvSpPr>
          <p:spPr bwMode="auto">
            <a:xfrm>
              <a:off x="3902076" y="2986088"/>
              <a:ext cx="39688" cy="61913"/>
            </a:xfrm>
            <a:custGeom>
              <a:avLst/>
              <a:gdLst>
                <a:gd name="T0" fmla="*/ 23 w 25"/>
                <a:gd name="T1" fmla="*/ 0 h 39"/>
                <a:gd name="T2" fmla="*/ 25 w 25"/>
                <a:gd name="T3" fmla="*/ 0 h 39"/>
                <a:gd name="T4" fmla="*/ 25 w 25"/>
                <a:gd name="T5" fmla="*/ 1 h 39"/>
                <a:gd name="T6" fmla="*/ 2 w 25"/>
                <a:gd name="T7" fmla="*/ 39 h 39"/>
                <a:gd name="T8" fmla="*/ 0 w 25"/>
                <a:gd name="T9" fmla="*/ 39 h 39"/>
                <a:gd name="T10" fmla="*/ 0 w 25"/>
                <a:gd name="T11" fmla="*/ 38 h 39"/>
                <a:gd name="T12" fmla="*/ 23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23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9" name="Freeform 1405"/>
            <p:cNvSpPr>
              <a:spLocks/>
            </p:cNvSpPr>
            <p:nvPr/>
          </p:nvSpPr>
          <p:spPr bwMode="auto">
            <a:xfrm>
              <a:off x="3938588" y="2986088"/>
              <a:ext cx="41275" cy="61913"/>
            </a:xfrm>
            <a:custGeom>
              <a:avLst/>
              <a:gdLst>
                <a:gd name="T0" fmla="*/ 0 w 26"/>
                <a:gd name="T1" fmla="*/ 0 h 39"/>
                <a:gd name="T2" fmla="*/ 2 w 26"/>
                <a:gd name="T3" fmla="*/ 0 h 39"/>
                <a:gd name="T4" fmla="*/ 26 w 26"/>
                <a:gd name="T5" fmla="*/ 38 h 39"/>
                <a:gd name="T6" fmla="*/ 26 w 26"/>
                <a:gd name="T7" fmla="*/ 39 h 39"/>
                <a:gd name="T8" fmla="*/ 25 w 26"/>
                <a:gd name="T9" fmla="*/ 39 h 39"/>
                <a:gd name="T10" fmla="*/ 0 w 26"/>
                <a:gd name="T11" fmla="*/ 1 h 39"/>
                <a:gd name="T12" fmla="*/ 0 w 26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lnTo>
                    <a:pt x="2" y="0"/>
                  </a:lnTo>
                  <a:lnTo>
                    <a:pt x="26" y="38"/>
                  </a:lnTo>
                  <a:lnTo>
                    <a:pt x="26" y="39"/>
                  </a:lnTo>
                  <a:lnTo>
                    <a:pt x="25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0" name="Line 1406"/>
            <p:cNvSpPr>
              <a:spLocks noChangeShapeType="1"/>
            </p:cNvSpPr>
            <p:nvPr/>
          </p:nvSpPr>
          <p:spPr bwMode="auto">
            <a:xfrm>
              <a:off x="3902076" y="3046413"/>
              <a:ext cx="777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1" name="Freeform 1407"/>
            <p:cNvSpPr>
              <a:spLocks/>
            </p:cNvSpPr>
            <p:nvPr/>
          </p:nvSpPr>
          <p:spPr bwMode="auto">
            <a:xfrm>
              <a:off x="4294188" y="2714625"/>
              <a:ext cx="73025" cy="58738"/>
            </a:xfrm>
            <a:custGeom>
              <a:avLst/>
              <a:gdLst>
                <a:gd name="T0" fmla="*/ 23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3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3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2" name="Freeform 1408"/>
            <p:cNvSpPr>
              <a:spLocks/>
            </p:cNvSpPr>
            <p:nvPr/>
          </p:nvSpPr>
          <p:spPr bwMode="auto">
            <a:xfrm>
              <a:off x="4294188" y="2714625"/>
              <a:ext cx="38100" cy="60325"/>
            </a:xfrm>
            <a:custGeom>
              <a:avLst/>
              <a:gdLst>
                <a:gd name="T0" fmla="*/ 23 w 24"/>
                <a:gd name="T1" fmla="*/ 0 h 38"/>
                <a:gd name="T2" fmla="*/ 24 w 24"/>
                <a:gd name="T3" fmla="*/ 0 h 38"/>
                <a:gd name="T4" fmla="*/ 24 w 24"/>
                <a:gd name="T5" fmla="*/ 1 h 38"/>
                <a:gd name="T6" fmla="*/ 0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3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3" name="Freeform 1409"/>
            <p:cNvSpPr>
              <a:spLocks/>
            </p:cNvSpPr>
            <p:nvPr/>
          </p:nvSpPr>
          <p:spPr bwMode="auto">
            <a:xfrm>
              <a:off x="4330701" y="2714625"/>
              <a:ext cx="38100" cy="60325"/>
            </a:xfrm>
            <a:custGeom>
              <a:avLst/>
              <a:gdLst>
                <a:gd name="T0" fmla="*/ 0 w 24"/>
                <a:gd name="T1" fmla="*/ 0 h 38"/>
                <a:gd name="T2" fmla="*/ 1 w 24"/>
                <a:gd name="T3" fmla="*/ 0 h 38"/>
                <a:gd name="T4" fmla="*/ 24 w 24"/>
                <a:gd name="T5" fmla="*/ 37 h 38"/>
                <a:gd name="T6" fmla="*/ 24 w 24"/>
                <a:gd name="T7" fmla="*/ 38 h 38"/>
                <a:gd name="T8" fmla="*/ 23 w 24"/>
                <a:gd name="T9" fmla="*/ 38 h 38"/>
                <a:gd name="T10" fmla="*/ 0 w 24"/>
                <a:gd name="T11" fmla="*/ 1 h 38"/>
                <a:gd name="T12" fmla="*/ 0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lnTo>
                    <a:pt x="1" y="0"/>
                  </a:lnTo>
                  <a:lnTo>
                    <a:pt x="24" y="37"/>
                  </a:lnTo>
                  <a:lnTo>
                    <a:pt x="24" y="38"/>
                  </a:lnTo>
                  <a:lnTo>
                    <a:pt x="23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4" name="Line 1410"/>
            <p:cNvSpPr>
              <a:spLocks noChangeShapeType="1"/>
            </p:cNvSpPr>
            <p:nvPr/>
          </p:nvSpPr>
          <p:spPr bwMode="auto">
            <a:xfrm>
              <a:off x="4294188" y="2774950"/>
              <a:ext cx="746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5" name="Freeform 1411"/>
            <p:cNvSpPr>
              <a:spLocks/>
            </p:cNvSpPr>
            <p:nvPr/>
          </p:nvSpPr>
          <p:spPr bwMode="auto">
            <a:xfrm>
              <a:off x="4992688" y="2335213"/>
              <a:ext cx="74613" cy="58738"/>
            </a:xfrm>
            <a:custGeom>
              <a:avLst/>
              <a:gdLst>
                <a:gd name="T0" fmla="*/ 24 w 47"/>
                <a:gd name="T1" fmla="*/ 0 h 37"/>
                <a:gd name="T2" fmla="*/ 47 w 47"/>
                <a:gd name="T3" fmla="*/ 37 h 37"/>
                <a:gd name="T4" fmla="*/ 0 w 47"/>
                <a:gd name="T5" fmla="*/ 37 h 37"/>
                <a:gd name="T6" fmla="*/ 24 w 4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7">
                  <a:moveTo>
                    <a:pt x="24" y="0"/>
                  </a:moveTo>
                  <a:lnTo>
                    <a:pt x="47" y="37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413"/>
            <p:cNvSpPr>
              <a:spLocks/>
            </p:cNvSpPr>
            <p:nvPr/>
          </p:nvSpPr>
          <p:spPr bwMode="auto">
            <a:xfrm>
              <a:off x="4992688" y="2335213"/>
              <a:ext cx="39688" cy="60325"/>
            </a:xfrm>
            <a:custGeom>
              <a:avLst/>
              <a:gdLst>
                <a:gd name="T0" fmla="*/ 24 w 25"/>
                <a:gd name="T1" fmla="*/ 0 h 38"/>
                <a:gd name="T2" fmla="*/ 25 w 25"/>
                <a:gd name="T3" fmla="*/ 0 h 38"/>
                <a:gd name="T4" fmla="*/ 25 w 25"/>
                <a:gd name="T5" fmla="*/ 1 h 38"/>
                <a:gd name="T6" fmla="*/ 1 w 25"/>
                <a:gd name="T7" fmla="*/ 38 h 38"/>
                <a:gd name="T8" fmla="*/ 0 w 25"/>
                <a:gd name="T9" fmla="*/ 38 h 38"/>
                <a:gd name="T10" fmla="*/ 0 w 25"/>
                <a:gd name="T11" fmla="*/ 37 h 38"/>
                <a:gd name="T12" fmla="*/ 24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24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414"/>
            <p:cNvSpPr>
              <a:spLocks/>
            </p:cNvSpPr>
            <p:nvPr/>
          </p:nvSpPr>
          <p:spPr bwMode="auto">
            <a:xfrm>
              <a:off x="5030788" y="2335213"/>
              <a:ext cx="38100" cy="60325"/>
            </a:xfrm>
            <a:custGeom>
              <a:avLst/>
              <a:gdLst>
                <a:gd name="T0" fmla="*/ 0 w 24"/>
                <a:gd name="T1" fmla="*/ 0 h 38"/>
                <a:gd name="T2" fmla="*/ 1 w 24"/>
                <a:gd name="T3" fmla="*/ 0 h 38"/>
                <a:gd name="T4" fmla="*/ 24 w 24"/>
                <a:gd name="T5" fmla="*/ 37 h 38"/>
                <a:gd name="T6" fmla="*/ 24 w 24"/>
                <a:gd name="T7" fmla="*/ 38 h 38"/>
                <a:gd name="T8" fmla="*/ 23 w 24"/>
                <a:gd name="T9" fmla="*/ 38 h 38"/>
                <a:gd name="T10" fmla="*/ 0 w 24"/>
                <a:gd name="T11" fmla="*/ 1 h 38"/>
                <a:gd name="T12" fmla="*/ 0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lnTo>
                    <a:pt x="1" y="0"/>
                  </a:lnTo>
                  <a:lnTo>
                    <a:pt x="24" y="37"/>
                  </a:lnTo>
                  <a:lnTo>
                    <a:pt x="24" y="38"/>
                  </a:lnTo>
                  <a:lnTo>
                    <a:pt x="23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Line 1415"/>
            <p:cNvSpPr>
              <a:spLocks noChangeShapeType="1"/>
            </p:cNvSpPr>
            <p:nvPr/>
          </p:nvSpPr>
          <p:spPr bwMode="auto">
            <a:xfrm>
              <a:off x="4992688" y="239395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416"/>
            <p:cNvSpPr>
              <a:spLocks/>
            </p:cNvSpPr>
            <p:nvPr/>
          </p:nvSpPr>
          <p:spPr bwMode="auto">
            <a:xfrm>
              <a:off x="5422901" y="2566988"/>
              <a:ext cx="74613" cy="60325"/>
            </a:xfrm>
            <a:custGeom>
              <a:avLst/>
              <a:gdLst>
                <a:gd name="T0" fmla="*/ 24 w 47"/>
                <a:gd name="T1" fmla="*/ 0 h 38"/>
                <a:gd name="T2" fmla="*/ 47 w 47"/>
                <a:gd name="T3" fmla="*/ 38 h 38"/>
                <a:gd name="T4" fmla="*/ 0 w 47"/>
                <a:gd name="T5" fmla="*/ 38 h 38"/>
                <a:gd name="T6" fmla="*/ 24 w 47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8">
                  <a:moveTo>
                    <a:pt x="24" y="0"/>
                  </a:moveTo>
                  <a:lnTo>
                    <a:pt x="47" y="38"/>
                  </a:lnTo>
                  <a:lnTo>
                    <a:pt x="0" y="3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417"/>
            <p:cNvSpPr>
              <a:spLocks/>
            </p:cNvSpPr>
            <p:nvPr/>
          </p:nvSpPr>
          <p:spPr bwMode="auto">
            <a:xfrm>
              <a:off x="5422901" y="2566988"/>
              <a:ext cx="39688" cy="63500"/>
            </a:xfrm>
            <a:custGeom>
              <a:avLst/>
              <a:gdLst>
                <a:gd name="T0" fmla="*/ 24 w 25"/>
                <a:gd name="T1" fmla="*/ 0 h 40"/>
                <a:gd name="T2" fmla="*/ 25 w 25"/>
                <a:gd name="T3" fmla="*/ 0 h 40"/>
                <a:gd name="T4" fmla="*/ 25 w 25"/>
                <a:gd name="T5" fmla="*/ 1 h 40"/>
                <a:gd name="T6" fmla="*/ 1 w 25"/>
                <a:gd name="T7" fmla="*/ 40 h 40"/>
                <a:gd name="T8" fmla="*/ 0 w 25"/>
                <a:gd name="T9" fmla="*/ 40 h 40"/>
                <a:gd name="T10" fmla="*/ 0 w 25"/>
                <a:gd name="T11" fmla="*/ 38 h 40"/>
                <a:gd name="T12" fmla="*/ 24 w 25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0">
                  <a:moveTo>
                    <a:pt x="24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418"/>
            <p:cNvSpPr>
              <a:spLocks/>
            </p:cNvSpPr>
            <p:nvPr/>
          </p:nvSpPr>
          <p:spPr bwMode="auto">
            <a:xfrm>
              <a:off x="5461001" y="2566988"/>
              <a:ext cx="38100" cy="63500"/>
            </a:xfrm>
            <a:custGeom>
              <a:avLst/>
              <a:gdLst>
                <a:gd name="T0" fmla="*/ 0 w 24"/>
                <a:gd name="T1" fmla="*/ 0 h 40"/>
                <a:gd name="T2" fmla="*/ 1 w 24"/>
                <a:gd name="T3" fmla="*/ 0 h 40"/>
                <a:gd name="T4" fmla="*/ 24 w 24"/>
                <a:gd name="T5" fmla="*/ 38 h 40"/>
                <a:gd name="T6" fmla="*/ 24 w 24"/>
                <a:gd name="T7" fmla="*/ 40 h 40"/>
                <a:gd name="T8" fmla="*/ 23 w 24"/>
                <a:gd name="T9" fmla="*/ 40 h 40"/>
                <a:gd name="T10" fmla="*/ 0 w 24"/>
                <a:gd name="T11" fmla="*/ 1 h 40"/>
                <a:gd name="T12" fmla="*/ 0 w 24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0">
                  <a:moveTo>
                    <a:pt x="0" y="0"/>
                  </a:moveTo>
                  <a:lnTo>
                    <a:pt x="1" y="0"/>
                  </a:lnTo>
                  <a:lnTo>
                    <a:pt x="24" y="38"/>
                  </a:lnTo>
                  <a:lnTo>
                    <a:pt x="24" y="40"/>
                  </a:lnTo>
                  <a:lnTo>
                    <a:pt x="23" y="4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Line 1419"/>
            <p:cNvSpPr>
              <a:spLocks noChangeShapeType="1"/>
            </p:cNvSpPr>
            <p:nvPr/>
          </p:nvSpPr>
          <p:spPr bwMode="auto">
            <a:xfrm>
              <a:off x="5422901" y="262890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420"/>
            <p:cNvSpPr>
              <a:spLocks/>
            </p:cNvSpPr>
            <p:nvPr/>
          </p:nvSpPr>
          <p:spPr bwMode="auto">
            <a:xfrm>
              <a:off x="919163" y="3570288"/>
              <a:ext cx="74613" cy="58738"/>
            </a:xfrm>
            <a:custGeom>
              <a:avLst/>
              <a:gdLst>
                <a:gd name="T0" fmla="*/ 23 w 47"/>
                <a:gd name="T1" fmla="*/ 0 h 37"/>
                <a:gd name="T2" fmla="*/ 47 w 47"/>
                <a:gd name="T3" fmla="*/ 37 h 37"/>
                <a:gd name="T4" fmla="*/ 0 w 47"/>
                <a:gd name="T5" fmla="*/ 37 h 37"/>
                <a:gd name="T6" fmla="*/ 23 w 4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7">
                  <a:moveTo>
                    <a:pt x="23" y="0"/>
                  </a:moveTo>
                  <a:lnTo>
                    <a:pt x="47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421"/>
            <p:cNvSpPr>
              <a:spLocks/>
            </p:cNvSpPr>
            <p:nvPr/>
          </p:nvSpPr>
          <p:spPr bwMode="auto">
            <a:xfrm>
              <a:off x="919163" y="3570288"/>
              <a:ext cx="38100" cy="60325"/>
            </a:xfrm>
            <a:custGeom>
              <a:avLst/>
              <a:gdLst>
                <a:gd name="T0" fmla="*/ 23 w 24"/>
                <a:gd name="T1" fmla="*/ 0 h 38"/>
                <a:gd name="T2" fmla="*/ 24 w 24"/>
                <a:gd name="T3" fmla="*/ 0 h 38"/>
                <a:gd name="T4" fmla="*/ 24 w 24"/>
                <a:gd name="T5" fmla="*/ 1 h 38"/>
                <a:gd name="T6" fmla="*/ 1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3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422"/>
            <p:cNvSpPr>
              <a:spLocks/>
            </p:cNvSpPr>
            <p:nvPr/>
          </p:nvSpPr>
          <p:spPr bwMode="auto">
            <a:xfrm>
              <a:off x="955676" y="3570288"/>
              <a:ext cx="39688" cy="60325"/>
            </a:xfrm>
            <a:custGeom>
              <a:avLst/>
              <a:gdLst>
                <a:gd name="T0" fmla="*/ 0 w 25"/>
                <a:gd name="T1" fmla="*/ 0 h 38"/>
                <a:gd name="T2" fmla="*/ 1 w 25"/>
                <a:gd name="T3" fmla="*/ 0 h 38"/>
                <a:gd name="T4" fmla="*/ 25 w 25"/>
                <a:gd name="T5" fmla="*/ 37 h 38"/>
                <a:gd name="T6" fmla="*/ 25 w 25"/>
                <a:gd name="T7" fmla="*/ 38 h 38"/>
                <a:gd name="T8" fmla="*/ 24 w 25"/>
                <a:gd name="T9" fmla="*/ 38 h 38"/>
                <a:gd name="T10" fmla="*/ 0 w 25"/>
                <a:gd name="T11" fmla="*/ 1 h 38"/>
                <a:gd name="T12" fmla="*/ 0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0" y="0"/>
                  </a:moveTo>
                  <a:lnTo>
                    <a:pt x="1" y="0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4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Line 1423"/>
            <p:cNvSpPr>
              <a:spLocks noChangeShapeType="1"/>
            </p:cNvSpPr>
            <p:nvPr/>
          </p:nvSpPr>
          <p:spPr bwMode="auto">
            <a:xfrm>
              <a:off x="919163" y="3629025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424"/>
            <p:cNvSpPr>
              <a:spLocks/>
            </p:cNvSpPr>
            <p:nvPr/>
          </p:nvSpPr>
          <p:spPr bwMode="auto">
            <a:xfrm>
              <a:off x="1171576" y="3476625"/>
              <a:ext cx="76200" cy="60325"/>
            </a:xfrm>
            <a:custGeom>
              <a:avLst/>
              <a:gdLst>
                <a:gd name="T0" fmla="*/ 25 w 48"/>
                <a:gd name="T1" fmla="*/ 0 h 38"/>
                <a:gd name="T2" fmla="*/ 48 w 48"/>
                <a:gd name="T3" fmla="*/ 38 h 38"/>
                <a:gd name="T4" fmla="*/ 0 w 48"/>
                <a:gd name="T5" fmla="*/ 38 h 38"/>
                <a:gd name="T6" fmla="*/ 25 w 4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8">
                  <a:moveTo>
                    <a:pt x="25" y="0"/>
                  </a:moveTo>
                  <a:lnTo>
                    <a:pt x="48" y="38"/>
                  </a:lnTo>
                  <a:lnTo>
                    <a:pt x="0" y="3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425"/>
            <p:cNvSpPr>
              <a:spLocks/>
            </p:cNvSpPr>
            <p:nvPr/>
          </p:nvSpPr>
          <p:spPr bwMode="auto">
            <a:xfrm>
              <a:off x="1171576" y="3476625"/>
              <a:ext cx="39688" cy="61913"/>
            </a:xfrm>
            <a:custGeom>
              <a:avLst/>
              <a:gdLst>
                <a:gd name="T0" fmla="*/ 25 w 25"/>
                <a:gd name="T1" fmla="*/ 0 h 39"/>
                <a:gd name="T2" fmla="*/ 25 w 25"/>
                <a:gd name="T3" fmla="*/ 0 h 39"/>
                <a:gd name="T4" fmla="*/ 25 w 25"/>
                <a:gd name="T5" fmla="*/ 1 h 39"/>
                <a:gd name="T6" fmla="*/ 2 w 25"/>
                <a:gd name="T7" fmla="*/ 39 h 39"/>
                <a:gd name="T8" fmla="*/ 0 w 25"/>
                <a:gd name="T9" fmla="*/ 39 h 39"/>
                <a:gd name="T10" fmla="*/ 0 w 25"/>
                <a:gd name="T11" fmla="*/ 38 h 39"/>
                <a:gd name="T12" fmla="*/ 25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25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426"/>
            <p:cNvSpPr>
              <a:spLocks/>
            </p:cNvSpPr>
            <p:nvPr/>
          </p:nvSpPr>
          <p:spPr bwMode="auto">
            <a:xfrm>
              <a:off x="1211263" y="3476625"/>
              <a:ext cx="36513" cy="61913"/>
            </a:xfrm>
            <a:custGeom>
              <a:avLst/>
              <a:gdLst>
                <a:gd name="T0" fmla="*/ 0 w 23"/>
                <a:gd name="T1" fmla="*/ 0 h 39"/>
                <a:gd name="T2" fmla="*/ 0 w 23"/>
                <a:gd name="T3" fmla="*/ 0 h 39"/>
                <a:gd name="T4" fmla="*/ 23 w 23"/>
                <a:gd name="T5" fmla="*/ 38 h 39"/>
                <a:gd name="T6" fmla="*/ 23 w 23"/>
                <a:gd name="T7" fmla="*/ 39 h 39"/>
                <a:gd name="T8" fmla="*/ 23 w 23"/>
                <a:gd name="T9" fmla="*/ 39 h 39"/>
                <a:gd name="T10" fmla="*/ 0 w 23"/>
                <a:gd name="T11" fmla="*/ 1 h 39"/>
                <a:gd name="T12" fmla="*/ 0 w 2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9">
                  <a:moveTo>
                    <a:pt x="0" y="0"/>
                  </a:moveTo>
                  <a:lnTo>
                    <a:pt x="0" y="0"/>
                  </a:lnTo>
                  <a:lnTo>
                    <a:pt x="23" y="38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Line 1427"/>
            <p:cNvSpPr>
              <a:spLocks noChangeShapeType="1"/>
            </p:cNvSpPr>
            <p:nvPr/>
          </p:nvSpPr>
          <p:spPr bwMode="auto">
            <a:xfrm>
              <a:off x="1171576" y="3538538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428"/>
            <p:cNvSpPr>
              <a:spLocks/>
            </p:cNvSpPr>
            <p:nvPr/>
          </p:nvSpPr>
          <p:spPr bwMode="auto">
            <a:xfrm>
              <a:off x="3902076" y="1946275"/>
              <a:ext cx="73025" cy="101600"/>
            </a:xfrm>
            <a:custGeom>
              <a:avLst/>
              <a:gdLst>
                <a:gd name="T0" fmla="*/ 0 w 46"/>
                <a:gd name="T1" fmla="*/ 0 h 64"/>
                <a:gd name="T2" fmla="*/ 23 w 46"/>
                <a:gd name="T3" fmla="*/ 23 h 64"/>
                <a:gd name="T4" fmla="*/ 46 w 46"/>
                <a:gd name="T5" fmla="*/ 0 h 64"/>
                <a:gd name="T6" fmla="*/ 23 w 46"/>
                <a:gd name="T7" fmla="*/ 64 h 64"/>
                <a:gd name="T8" fmla="*/ 0 w 46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4">
                  <a:moveTo>
                    <a:pt x="0" y="0"/>
                  </a:moveTo>
                  <a:lnTo>
                    <a:pt x="23" y="23"/>
                  </a:lnTo>
                  <a:lnTo>
                    <a:pt x="46" y="0"/>
                  </a:lnTo>
                  <a:lnTo>
                    <a:pt x="23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Line 1429"/>
            <p:cNvSpPr>
              <a:spLocks noChangeShapeType="1"/>
            </p:cNvSpPr>
            <p:nvPr/>
          </p:nvSpPr>
          <p:spPr bwMode="auto">
            <a:xfrm>
              <a:off x="3938588" y="1905000"/>
              <a:ext cx="0" cy="84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1430"/>
            <p:cNvSpPr>
              <a:spLocks/>
            </p:cNvSpPr>
            <p:nvPr/>
          </p:nvSpPr>
          <p:spPr bwMode="auto">
            <a:xfrm>
              <a:off x="3629026" y="2473325"/>
              <a:ext cx="76200" cy="103188"/>
            </a:xfrm>
            <a:custGeom>
              <a:avLst/>
              <a:gdLst>
                <a:gd name="T0" fmla="*/ 0 w 48"/>
                <a:gd name="T1" fmla="*/ 0 h 65"/>
                <a:gd name="T2" fmla="*/ 25 w 48"/>
                <a:gd name="T3" fmla="*/ 25 h 65"/>
                <a:gd name="T4" fmla="*/ 48 w 48"/>
                <a:gd name="T5" fmla="*/ 0 h 65"/>
                <a:gd name="T6" fmla="*/ 25 w 48"/>
                <a:gd name="T7" fmla="*/ 65 h 65"/>
                <a:gd name="T8" fmla="*/ 0 w 48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65">
                  <a:moveTo>
                    <a:pt x="0" y="0"/>
                  </a:moveTo>
                  <a:lnTo>
                    <a:pt x="25" y="25"/>
                  </a:lnTo>
                  <a:lnTo>
                    <a:pt x="48" y="0"/>
                  </a:lnTo>
                  <a:lnTo>
                    <a:pt x="25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Line 1431"/>
            <p:cNvSpPr>
              <a:spLocks noChangeShapeType="1"/>
            </p:cNvSpPr>
            <p:nvPr/>
          </p:nvSpPr>
          <p:spPr bwMode="auto">
            <a:xfrm>
              <a:off x="3668713" y="2432050"/>
              <a:ext cx="0" cy="84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888" name="テキスト ボックス 2887"/>
          <p:cNvSpPr txBox="1"/>
          <p:nvPr/>
        </p:nvSpPr>
        <p:spPr>
          <a:xfrm>
            <a:off x="4549422" y="5028767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E</a:t>
            </a:r>
            <a:r>
              <a:rPr lang="en-US" altLang="ja-JP" b="1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[</a:t>
            </a:r>
            <a:r>
              <a:rPr lang="en-US" altLang="ja-JP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meV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]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89" name="テキスト ボックス 2888"/>
          <p:cNvSpPr txBox="1"/>
          <p:nvPr/>
        </p:nvSpPr>
        <p:spPr>
          <a:xfrm>
            <a:off x="3756409" y="4503011"/>
            <a:ext cx="186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wavelength [m]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0" name="テキスト ボックス 2889"/>
          <p:cNvSpPr txBox="1"/>
          <p:nvPr/>
        </p:nvSpPr>
        <p:spPr>
          <a:xfrm>
            <a:off x="3478232" y="3409541"/>
            <a:ext cx="1181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</a:t>
            </a:r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B decay</a:t>
            </a:r>
            <a:endParaRPr kumimoji="1" lang="ja-JP" altLang="en-US" sz="16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1" name="Text Box 6"/>
          <p:cNvSpPr txBox="1">
            <a:spLocks noChangeArrowheads="1"/>
          </p:cNvSpPr>
          <p:nvPr/>
        </p:nvSpPr>
        <p:spPr bwMode="auto">
          <a:xfrm>
            <a:off x="3445038" y="1057092"/>
            <a:ext cx="7986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AKARI</a:t>
            </a:r>
          </a:p>
        </p:txBody>
      </p:sp>
      <p:sp>
        <p:nvSpPr>
          <p:cNvPr id="2892" name="Text Box 8"/>
          <p:cNvSpPr txBox="1">
            <a:spLocks noChangeArrowheads="1"/>
          </p:cNvSpPr>
          <p:nvPr/>
        </p:nvSpPr>
        <p:spPr bwMode="auto">
          <a:xfrm>
            <a:off x="3883587" y="1334748"/>
            <a:ext cx="7665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COBE</a:t>
            </a:r>
            <a:endParaRPr lang="ja-JP" altLang="en-US" sz="1600" b="1" dirty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3" name="Line 5"/>
          <p:cNvSpPr>
            <a:spLocks noChangeShapeType="1"/>
          </p:cNvSpPr>
          <p:nvPr/>
        </p:nvSpPr>
        <p:spPr bwMode="auto">
          <a:xfrm>
            <a:off x="3783867" y="1395646"/>
            <a:ext cx="120957" cy="737624"/>
          </a:xfrm>
          <a:prstGeom prst="line">
            <a:avLst/>
          </a:prstGeom>
          <a:noFill/>
          <a:ln w="2540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4" name="Line 7"/>
          <p:cNvSpPr>
            <a:spLocks noChangeShapeType="1"/>
          </p:cNvSpPr>
          <p:nvPr/>
        </p:nvSpPr>
        <p:spPr bwMode="auto">
          <a:xfrm>
            <a:off x="4229025" y="1596167"/>
            <a:ext cx="14630" cy="39267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5" name="テキスト ボックス 2894"/>
          <p:cNvSpPr txBox="1"/>
          <p:nvPr/>
        </p:nvSpPr>
        <p:spPr>
          <a:xfrm>
            <a:off x="4644007" y="1072226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CMB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6" name="テキスト ボックス 2895"/>
          <p:cNvSpPr txBox="1"/>
          <p:nvPr/>
        </p:nvSpPr>
        <p:spPr>
          <a:xfrm>
            <a:off x="2809901" y="115899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ZE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7" name="テキスト ボックス 2896"/>
          <p:cNvSpPr txBox="1"/>
          <p:nvPr/>
        </p:nvSpPr>
        <p:spPr>
          <a:xfrm>
            <a:off x="1008383" y="2296762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ZL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8" name="テキスト ボックス 2897"/>
          <p:cNvSpPr txBox="1"/>
          <p:nvPr/>
        </p:nvSpPr>
        <p:spPr>
          <a:xfrm>
            <a:off x="964815" y="3725355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DGL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9" name="テキスト ボックス 2898"/>
          <p:cNvSpPr txBox="1"/>
          <p:nvPr/>
        </p:nvSpPr>
        <p:spPr>
          <a:xfrm>
            <a:off x="3007451" y="3304475"/>
            <a:ext cx="484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ISD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900" name="テキスト ボックス 2899"/>
          <p:cNvSpPr txBox="1"/>
          <p:nvPr/>
        </p:nvSpPr>
        <p:spPr>
          <a:xfrm>
            <a:off x="2267744" y="3789040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</a:t>
            </a:r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901" name="テキスト ボックス 2900"/>
          <p:cNvSpPr txBox="1"/>
          <p:nvPr/>
        </p:nvSpPr>
        <p:spPr>
          <a:xfrm>
            <a:off x="842963" y="731454"/>
            <a:ext cx="29690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CIB summary from Matsuura et al.(2011)</a:t>
            </a:r>
            <a:endParaRPr kumimoji="1" lang="ja-JP" altLang="en-US" sz="1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523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Detector requirements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44880" y="764704"/>
                <a:ext cx="8964488" cy="5760640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High-precision measurement of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continuous photon energy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spectrum around 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𝜆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=50</a:t>
                </a:r>
                <a:r>
                  <a:rPr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𝜇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 (far-infrared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photon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Photon-by-photon energy </a:t>
                </a:r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measurement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better than 2% resolution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 i="1">
                        <a:solidFill>
                          <a:srgbClr val="002060"/>
                        </a:solidFill>
                        <a:latin typeface="Cambria Math"/>
                      </a:rPr>
                      <m:t>=</m:t>
                    </m:r>
                    <m:r>
                      <a:rPr lang="en-US" altLang="ja-JP" sz="2000" i="1" smtClean="0">
                        <a:solidFill>
                          <a:srgbClr val="002060"/>
                        </a:solidFill>
                        <a:latin typeface="Cambria Math"/>
                      </a:rPr>
                      <m:t>25</m:t>
                    </m:r>
                    <m:r>
                      <m:rPr>
                        <m:sty m:val="p"/>
                      </m:rPr>
                      <a:rPr lang="en-US" altLang="ja-JP" sz="2000" i="1" smtClean="0">
                        <a:solidFill>
                          <a:srgbClr val="002060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(</a:t>
                </a:r>
                <a:r>
                  <a:rPr lang="ja-JP" altLang="en-US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𝜆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=50</a:t>
                </a:r>
                <a:r>
                  <a:rPr lang="ja-JP" altLang="en-US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𝜇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 to achieve higher S/N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ratio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and to identify the sharp edge in the spectrum from the neutrino decay.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 ground-based experiment is impossible, so rocket and/or satellite-based experiments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this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detector are required</a:t>
                </a:r>
              </a:p>
              <a:p>
                <a:r>
                  <a:rPr lang="en-US" altLang="ja-JP" sz="20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Superconducting </a:t>
                </a:r>
                <a:r>
                  <a:rPr lang="en-US" altLang="ja-JP" sz="20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Tunneling Junction (STJ) </a:t>
                </a:r>
                <a:r>
                  <a:rPr lang="en-US" altLang="ja-JP" sz="20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detectors in </a:t>
                </a:r>
                <a:r>
                  <a:rPr lang="en-US" altLang="ja-JP" sz="20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development</a:t>
                </a:r>
              </a:p>
              <a:p>
                <a:pPr lvl="1"/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Array of 50 </a:t>
                </a:r>
                <a:r>
                  <a:rPr lang="en-US" altLang="ja-JP" sz="18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pixels 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diffraction grating  covering </a:t>
                </a:r>
                <a14:m>
                  <m:oMath xmlns:m="http://schemas.openxmlformats.org/officeDocument/2006/math">
                    <m:r>
                      <a:rPr lang="en-US" altLang="ja-JP" sz="1800" i="1" dirty="0">
                        <a:latin typeface="Cambria Math"/>
                      </a:rPr>
                      <m:t>𝜆</m:t>
                    </m:r>
                    <m:r>
                      <a:rPr lang="en-US" altLang="ja-JP" sz="18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1800" i="1" dirty="0">
                        <a:latin typeface="Cambria Math"/>
                      </a:rPr>
                      <m:t>−</m:t>
                    </m:r>
                    <m:r>
                      <a:rPr lang="en-US" altLang="ja-JP" sz="1800" i="1" dirty="0">
                        <a:latin typeface="Cambria Math"/>
                      </a:rPr>
                      <m:t>80</m:t>
                    </m:r>
                    <m:r>
                      <a:rPr lang="en-US" altLang="ja-JP" sz="18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i="1" dirty="0">
                        <a:latin typeface="Cambria Math"/>
                      </a:rPr>
                      <m:t>m</m:t>
                    </m:r>
                  </m:oMath>
                </a14:m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/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a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rocket experiment aiming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at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improvement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of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the current lower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limit for </a:t>
                </a:r>
                <a14:m>
                  <m:oMath xmlns:m="http://schemas.openxmlformats.org/officeDocument/2006/math"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𝝉</m:t>
                    </m:r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 by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 order : O(10</a:t>
                </a:r>
                <a:r>
                  <a:rPr lang="en-US" altLang="ja-JP" sz="2000" b="1" baseline="30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 </a:t>
                </a:r>
                <a:r>
                  <a:rPr lang="en-US" altLang="ja-JP" sz="2000" b="1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 in a 200-sec measurement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 using Hafnium: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Hf-STJ for a satellite experiment</a:t>
                </a: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b="0" i="0" smtClean="0">
                        <a:latin typeface="Cambria Math"/>
                      </a:rPr>
                      <m:t>Δ</m:t>
                    </m:r>
                    <m:r>
                      <a:rPr lang="en-US" altLang="ja-JP" sz="1800" b="0" i="0" smtClean="0">
                        <a:latin typeface="Cambria Math"/>
                      </a:rPr>
                      <m:t>=20</m:t>
                    </m:r>
                    <m:r>
                      <a:rPr lang="en-US" altLang="ja-JP" sz="1800" b="0" i="1" smtClean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b="0" i="1" smtClean="0">
                        <a:latin typeface="Cambria Math"/>
                      </a:rPr>
                      <m:t>eV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: Superconducting gap energy for Hafnium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q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p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18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1800" b="0" i="1" smtClean="0"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meV</m:t>
                        </m:r>
                      </m:num>
                      <m:den>
                        <m:r>
                          <a:rPr lang="en-US" altLang="ja-JP" sz="1800" b="0" i="0" smtClean="0">
                            <a:latin typeface="Cambria Math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=735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25meV photon: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&lt;2%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if 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Fano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-factor is less than 0.3</a:t>
                </a:r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4880" y="764704"/>
                <a:ext cx="8964488" cy="5760640"/>
              </a:xfrm>
              <a:blipFill rotWithShape="1">
                <a:blip r:embed="rId2"/>
                <a:stretch>
                  <a:fillRect l="-952" t="-741" r="-88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8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781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7920037" cy="57467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 Tunnel Junction</a:t>
            </a:r>
            <a:r>
              <a:rPr lang="ja-JP" altLang="en-US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(STJ) Detector</a:t>
            </a:r>
            <a:endParaRPr lang="ja-JP" altLang="en-US" sz="2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4" name="Text Box 3"/>
              <p:cNvSpPr txBox="1">
                <a:spLocks noChangeArrowheads="1"/>
              </p:cNvSpPr>
              <p:nvPr/>
            </p:nvSpPr>
            <p:spPr bwMode="auto">
              <a:xfrm>
                <a:off x="319492" y="5257949"/>
                <a:ext cx="8284956" cy="923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bias voltage (|V|&lt;2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</a:rPr>
                      <m:t>Δ</m:t>
                    </m:r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is applied across the junction. </a:t>
                </a:r>
              </a:p>
              <a:p>
                <a:pPr eaLnBrk="1" hangingPunct="1"/>
                <a:r>
                  <a:rPr lang="en-US" altLang="ja-JP" sz="1800" dirty="0" smtClean="0"/>
                  <a:t>A </a:t>
                </a:r>
                <a:r>
                  <a:rPr lang="en-US" altLang="ja-JP" sz="1800" dirty="0"/>
                  <a:t>photon absorbed in the superconductor breaks Cooper pairs and </a:t>
                </a:r>
                <a:r>
                  <a:rPr lang="en-US" altLang="ja-JP" sz="1800" dirty="0" smtClean="0"/>
                  <a:t>creates tunneling current of quasi-particles proportional to the photon energy.</a:t>
                </a:r>
                <a:endParaRPr lang="ja-JP" altLang="en-US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0484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9492" y="5257949"/>
                <a:ext cx="8284956" cy="923330"/>
              </a:xfrm>
              <a:prstGeom prst="rect">
                <a:avLst/>
              </a:prstGeom>
              <a:blipFill rotWithShape="1">
                <a:blip r:embed="rId2"/>
                <a:stretch>
                  <a:fillRect l="-589" t="-3311" b="-993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8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7772400" cy="935038"/>
          </a:xfrm>
          <a:noFill/>
        </p:spPr>
        <p:txBody>
          <a:bodyPr/>
          <a:lstStyle/>
          <a:p>
            <a:pPr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Superconductor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solidFill>
                  <a:srgbClr val="FF33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Insulator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/Superconductor Josephson junction device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4" y="2014840"/>
            <a:ext cx="3733800" cy="306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2" name="直線コネクタ 61"/>
          <p:cNvCxnSpPr/>
          <p:nvPr/>
        </p:nvCxnSpPr>
        <p:spPr bwMode="auto">
          <a:xfrm>
            <a:off x="5673824" y="2666716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直線コネクタ 62"/>
          <p:cNvCxnSpPr/>
          <p:nvPr/>
        </p:nvCxnSpPr>
        <p:spPr bwMode="auto">
          <a:xfrm>
            <a:off x="5673824" y="3242780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正方形/長方形 63"/>
          <p:cNvSpPr/>
          <p:nvPr/>
        </p:nvSpPr>
        <p:spPr bwMode="auto">
          <a:xfrm>
            <a:off x="6609928" y="2090652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5" name="円/楕円 64"/>
          <p:cNvSpPr/>
          <p:nvPr/>
        </p:nvSpPr>
        <p:spPr bwMode="auto">
          <a:xfrm>
            <a:off x="6321896" y="2594708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66" name="グループ化 65"/>
          <p:cNvGrpSpPr/>
          <p:nvPr/>
        </p:nvGrpSpPr>
        <p:grpSpPr>
          <a:xfrm>
            <a:off x="5917468" y="3098764"/>
            <a:ext cx="448816" cy="288032"/>
            <a:chOff x="2483768" y="4725144"/>
            <a:chExt cx="448816" cy="288032"/>
          </a:xfrm>
        </p:grpSpPr>
        <p:sp>
          <p:nvSpPr>
            <p:cNvPr id="67" name="円/楕円 66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8" name="円/楕円 67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9" name="円/楕円 68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70" name="円/楕円 69"/>
          <p:cNvSpPr/>
          <p:nvPr/>
        </p:nvSpPr>
        <p:spPr bwMode="auto">
          <a:xfrm>
            <a:off x="5881109" y="2579626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71" name="直線矢印コネクタ 70"/>
          <p:cNvCxnSpPr>
            <a:stCxn id="68" idx="0"/>
            <a:endCxn id="65" idx="4"/>
          </p:cNvCxnSpPr>
          <p:nvPr/>
        </p:nvCxnSpPr>
        <p:spPr bwMode="auto">
          <a:xfrm flipV="1">
            <a:off x="6213884" y="2738724"/>
            <a:ext cx="180020" cy="43204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直線矢印コネクタ 71"/>
          <p:cNvCxnSpPr>
            <a:stCxn id="67" idx="0"/>
            <a:endCxn id="70" idx="5"/>
          </p:cNvCxnSpPr>
          <p:nvPr/>
        </p:nvCxnSpPr>
        <p:spPr bwMode="auto">
          <a:xfrm flipH="1" flipV="1">
            <a:off x="6004034" y="2702551"/>
            <a:ext cx="57450" cy="46822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稲妻 72"/>
          <p:cNvSpPr/>
          <p:nvPr/>
        </p:nvSpPr>
        <p:spPr bwMode="auto">
          <a:xfrm>
            <a:off x="5046493" y="2245351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74" name="直線コネクタ 73"/>
          <p:cNvCxnSpPr/>
          <p:nvPr/>
        </p:nvCxnSpPr>
        <p:spPr bwMode="auto">
          <a:xfrm>
            <a:off x="6747867" y="3026756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直線コネクタ 74"/>
          <p:cNvCxnSpPr/>
          <p:nvPr/>
        </p:nvCxnSpPr>
        <p:spPr bwMode="auto">
          <a:xfrm>
            <a:off x="6753944" y="3602820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6" name="グループ化 75"/>
          <p:cNvGrpSpPr/>
          <p:nvPr/>
        </p:nvGrpSpPr>
        <p:grpSpPr>
          <a:xfrm>
            <a:off x="7033715" y="3458804"/>
            <a:ext cx="448816" cy="288032"/>
            <a:chOff x="2483768" y="4725144"/>
            <a:chExt cx="448816" cy="288032"/>
          </a:xfrm>
        </p:grpSpPr>
        <p:sp>
          <p:nvSpPr>
            <p:cNvPr id="77" name="円/楕円 76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8" name="円/楕円 77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9" name="円/楕円 78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80" name="円/楕円 79"/>
          <p:cNvSpPr/>
          <p:nvPr/>
        </p:nvSpPr>
        <p:spPr bwMode="auto">
          <a:xfrm>
            <a:off x="7215919" y="2932616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81" name="直線矢印コネクタ 80"/>
          <p:cNvCxnSpPr>
            <a:stCxn id="65" idx="6"/>
          </p:cNvCxnSpPr>
          <p:nvPr/>
        </p:nvCxnSpPr>
        <p:spPr bwMode="auto">
          <a:xfrm>
            <a:off x="6465912" y="2666716"/>
            <a:ext cx="711819" cy="265900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7758564" y="3053178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8564" y="3053178"/>
                <a:ext cx="51488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9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395960" y="4035043"/>
            <a:ext cx="3419526" cy="372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Superconducting gap energy</a:t>
            </a:r>
            <a:endParaRPr kumimoji="0" lang="ja-JP" altLang="en-GB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168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42641</TotalTime>
  <Words>2845</Words>
  <Application>Microsoft Office PowerPoint</Application>
  <PresentationFormat>画面に合わせる (4:3)</PresentationFormat>
  <Paragraphs>417</Paragraphs>
  <Slides>24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Office テーマ</vt:lpstr>
      <vt:lpstr>Development of Superconducting Tunnel Junction Detectors as a Far Infrared Photon-By-Photon Spectrometer for Neutrino Decay Search</vt:lpstr>
      <vt:lpstr>Contents</vt:lpstr>
      <vt:lpstr>Neutrino </vt:lpstr>
      <vt:lpstr>Cosmic neutrino background (CνB)</vt:lpstr>
      <vt:lpstr>Motivation of -decay search in CB</vt:lpstr>
      <vt:lpstr>Photon Energy in Neutrino Decay</vt:lpstr>
      <vt:lpstr>CνB decay signal and Backgrounds</vt:lpstr>
      <vt:lpstr>Detector requirements</vt:lpstr>
      <vt:lpstr>Superconducting Tunnel Junction (STJ) Detector</vt:lpstr>
      <vt:lpstr>PowerPoint プレゼンテーション</vt:lpstr>
      <vt:lpstr>PowerPoint プレゼンテーション</vt:lpstr>
      <vt:lpstr>Expected precision in the spectrum measurement</vt:lpstr>
      <vt:lpstr>Sensitivity to neutrino decay</vt:lpstr>
      <vt:lpstr>Status of Nb/Al-STJ photon detector development </vt:lpstr>
      <vt:lpstr>100x100m2 Nb/Al-STJ response to 465nm multi-photons</vt:lpstr>
      <vt:lpstr>Development of SOI-STJ</vt:lpstr>
      <vt:lpstr>FD-SOI on which STJ is fabricated</vt:lpstr>
      <vt:lpstr>Hf-STJ development</vt:lpstr>
      <vt:lpstr>Hf-STJ Response to DC-like VIS light</vt:lpstr>
      <vt:lpstr>Summary</vt:lpstr>
      <vt:lpstr>Backup</vt:lpstr>
      <vt:lpstr>Energy/Wavelength/Frequency</vt:lpstr>
      <vt:lpstr>STJ I-V curve</vt:lpstr>
      <vt:lpstr>STJ back-tunneling effect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yuji</dc:creator>
  <cp:lastModifiedBy>yuji</cp:lastModifiedBy>
  <cp:revision>735</cp:revision>
  <dcterms:created xsi:type="dcterms:W3CDTF">2012-12-07T05:48:16Z</dcterms:created>
  <dcterms:modified xsi:type="dcterms:W3CDTF">2015-05-12T11:17:53Z</dcterms:modified>
</cp:coreProperties>
</file>