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</p:sldIdLst>
  <p:sldSz cx="30279975" cy="42808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28" userDrawn="1">
          <p15:clr>
            <a:srgbClr val="A4A3A4"/>
          </p15:clr>
        </p15:guide>
        <p15:guide id="2" pos="95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5D96"/>
    <a:srgbClr val="FF7F7F"/>
    <a:srgbClr val="FFF2C9"/>
    <a:srgbClr val="F8FE86"/>
    <a:srgbClr val="DFA503"/>
    <a:srgbClr val="AADAA2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テーマ スタイル 2 - アクセント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20" d="100"/>
          <a:sy n="20" d="100"/>
        </p:scale>
        <p:origin x="1556" y="-260"/>
      </p:cViewPr>
      <p:guideLst>
        <p:guide orient="horz" pos="13528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na\Desktop\STJ\SOI-STJ5\data\171226_p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na\Desktop\STJ\SOI-STJ5\data\171226_p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884910548661548E-2"/>
          <c:y val="5.687974632312464E-2"/>
          <c:w val="0.85341911427748951"/>
          <c:h val="0.81548822986044178"/>
        </c:manualLayout>
      </c:layout>
      <c:scatterChart>
        <c:scatterStyle val="lineMarker"/>
        <c:varyColors val="0"/>
        <c:ser>
          <c:idx val="0"/>
          <c:order val="0"/>
          <c:tx>
            <c:strRef>
              <c:f>'171226(true)'!$W$21</c:f>
              <c:strCache>
                <c:ptCount val="1"/>
                <c:pt idx="0">
                  <c:v>Vpp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3">
                  <a:lumMod val="75000"/>
                </a:schemeClr>
              </a:solidFill>
              <a:ln w="9525"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trendline>
            <c:spPr>
              <a:ln w="47625" cap="rnd">
                <a:solidFill>
                  <a:schemeClr val="accent3">
                    <a:lumMod val="75000"/>
                  </a:schemeClr>
                </a:solidFill>
                <a:prstDash val="sysDot"/>
              </a:ln>
              <a:effectLst/>
            </c:spPr>
            <c:trendlineType val="linear"/>
            <c:intercept val="0"/>
            <c:dispRSqr val="0"/>
            <c:dispEq val="0"/>
          </c:trendline>
          <c:xVal>
            <c:numRef>
              <c:f>'171226(true)'!$A$22:$A$25</c:f>
              <c:numCache>
                <c:formatCode>General</c:formatCode>
                <c:ptCount val="4"/>
                <c:pt idx="0">
                  <c:v>404</c:v>
                </c:pt>
                <c:pt idx="1">
                  <c:v>188</c:v>
                </c:pt>
                <c:pt idx="2">
                  <c:v>40</c:v>
                </c:pt>
                <c:pt idx="3">
                  <c:v>200</c:v>
                </c:pt>
              </c:numCache>
            </c:numRef>
          </c:xVal>
          <c:yVal>
            <c:numRef>
              <c:f>'171226(true)'!$W$22:$W$25</c:f>
              <c:numCache>
                <c:formatCode>General</c:formatCode>
                <c:ptCount val="4"/>
                <c:pt idx="0">
                  <c:v>49.935517241379252</c:v>
                </c:pt>
                <c:pt idx="1">
                  <c:v>22.986190476190352</c:v>
                </c:pt>
                <c:pt idx="2">
                  <c:v>4.7557635467980575</c:v>
                </c:pt>
                <c:pt idx="3">
                  <c:v>23.778817733990142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A8D-4A15-B530-0CC819E71B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9651560"/>
        <c:axId val="479650904"/>
      </c:scatterChart>
      <c:valAx>
        <c:axId val="479651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9650904"/>
        <c:crosses val="autoZero"/>
        <c:crossBetween val="midCat"/>
      </c:valAx>
      <c:valAx>
        <c:axId val="47965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9651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'171226(true)'!$R$21</c:f>
              <c:strCache>
                <c:ptCount val="1"/>
                <c:pt idx="0">
                  <c:v>sigma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3">
                  <a:lumMod val="75000"/>
                </a:schemeClr>
              </a:solidFill>
              <a:ln w="9525"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trendline>
            <c:spPr>
              <a:ln w="50800" cap="rnd">
                <a:solidFill>
                  <a:schemeClr val="accent3">
                    <a:lumMod val="75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'171226(true)'!$A$22:$A$25</c:f>
              <c:numCache>
                <c:formatCode>General</c:formatCode>
                <c:ptCount val="4"/>
                <c:pt idx="0">
                  <c:v>404</c:v>
                </c:pt>
                <c:pt idx="1">
                  <c:v>188</c:v>
                </c:pt>
                <c:pt idx="2">
                  <c:v>40</c:v>
                </c:pt>
                <c:pt idx="3">
                  <c:v>200</c:v>
                </c:pt>
              </c:numCache>
            </c:numRef>
          </c:xVal>
          <c:yVal>
            <c:numRef>
              <c:f>'171226(true)'!$R$22:$R$25</c:f>
              <c:numCache>
                <c:formatCode>General</c:formatCode>
                <c:ptCount val="4"/>
                <c:pt idx="0">
                  <c:v>7.6516129032258071</c:v>
                </c:pt>
                <c:pt idx="1">
                  <c:v>6.3774193548387101</c:v>
                </c:pt>
                <c:pt idx="2">
                  <c:v>6.0322580645161299</c:v>
                </c:pt>
                <c:pt idx="3">
                  <c:v>5.854838709677419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C69-4C1F-ADDF-A3376C16D8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8146696"/>
        <c:axId val="588141776"/>
      </c:scatterChart>
      <c:valAx>
        <c:axId val="588146696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88141776"/>
        <c:crosses val="autoZero"/>
        <c:crossBetween val="midCat"/>
        <c:majorUnit val="100"/>
      </c:valAx>
      <c:valAx>
        <c:axId val="588141776"/>
        <c:scaling>
          <c:orientation val="minMax"/>
          <c:min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88146696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98" y="7005935"/>
            <a:ext cx="25737979" cy="14903709"/>
          </a:xfrm>
        </p:spPr>
        <p:txBody>
          <a:bodyPr anchor="b"/>
          <a:lstStyle>
            <a:lvl1pPr algn="ctr">
              <a:defRPr sz="1986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997" y="22484388"/>
            <a:ext cx="22709981" cy="10335481"/>
          </a:xfrm>
        </p:spPr>
        <p:txBody>
          <a:bodyPr/>
          <a:lstStyle>
            <a:lvl1pPr marL="0" indent="0" algn="ctr">
              <a:buNone/>
              <a:defRPr sz="7948"/>
            </a:lvl1pPr>
            <a:lvl2pPr marL="1514018" indent="0" algn="ctr">
              <a:buNone/>
              <a:defRPr sz="6623"/>
            </a:lvl2pPr>
            <a:lvl3pPr marL="3028036" indent="0" algn="ctr">
              <a:buNone/>
              <a:defRPr sz="5961"/>
            </a:lvl3pPr>
            <a:lvl4pPr marL="4542053" indent="0" algn="ctr">
              <a:buNone/>
              <a:defRPr sz="5298"/>
            </a:lvl4pPr>
            <a:lvl5pPr marL="6056071" indent="0" algn="ctr">
              <a:buNone/>
              <a:defRPr sz="5298"/>
            </a:lvl5pPr>
            <a:lvl6pPr marL="7570089" indent="0" algn="ctr">
              <a:buNone/>
              <a:defRPr sz="5298"/>
            </a:lvl6pPr>
            <a:lvl7pPr marL="9084107" indent="0" algn="ctr">
              <a:buNone/>
              <a:defRPr sz="5298"/>
            </a:lvl7pPr>
            <a:lvl8pPr marL="10598125" indent="0" algn="ctr">
              <a:buNone/>
              <a:defRPr sz="5298"/>
            </a:lvl8pPr>
            <a:lvl9pPr marL="12112142" indent="0" algn="ctr">
              <a:buNone/>
              <a:defRPr sz="529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85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044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9109" y="2279158"/>
            <a:ext cx="6529120" cy="362782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750" y="2279158"/>
            <a:ext cx="19208859" cy="362782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53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57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979" y="10672416"/>
            <a:ext cx="26116478" cy="17807154"/>
          </a:xfrm>
        </p:spPr>
        <p:txBody>
          <a:bodyPr anchor="b"/>
          <a:lstStyle>
            <a:lvl1pPr>
              <a:defRPr sz="1986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979" y="28648032"/>
            <a:ext cx="26116478" cy="9364362"/>
          </a:xfrm>
        </p:spPr>
        <p:txBody>
          <a:bodyPr/>
          <a:lstStyle>
            <a:lvl1pPr marL="0" indent="0">
              <a:buNone/>
              <a:defRPr sz="7948">
                <a:solidFill>
                  <a:schemeClr val="tx1"/>
                </a:solidFill>
              </a:defRPr>
            </a:lvl1pPr>
            <a:lvl2pPr marL="1514018" indent="0">
              <a:buNone/>
              <a:defRPr sz="6623">
                <a:solidFill>
                  <a:schemeClr val="tx1">
                    <a:tint val="75000"/>
                  </a:schemeClr>
                </a:solidFill>
              </a:defRPr>
            </a:lvl2pPr>
            <a:lvl3pPr marL="3028036" indent="0">
              <a:buNone/>
              <a:defRPr sz="5961">
                <a:solidFill>
                  <a:schemeClr val="tx1">
                    <a:tint val="75000"/>
                  </a:schemeClr>
                </a:solidFill>
              </a:defRPr>
            </a:lvl3pPr>
            <a:lvl4pPr marL="4542053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4pPr>
            <a:lvl5pPr marL="6056071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5pPr>
            <a:lvl6pPr marL="7570089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6pPr>
            <a:lvl7pPr marL="9084107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7pPr>
            <a:lvl8pPr marL="10598125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8pPr>
            <a:lvl9pPr marL="12112142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87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748" y="11395788"/>
            <a:ext cx="12868989" cy="271616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9238" y="11395788"/>
            <a:ext cx="12868989" cy="271616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580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692" y="2279167"/>
            <a:ext cx="26116478" cy="82743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695" y="10494037"/>
            <a:ext cx="12809847" cy="5142966"/>
          </a:xfrm>
        </p:spPr>
        <p:txBody>
          <a:bodyPr anchor="b"/>
          <a:lstStyle>
            <a:lvl1pPr marL="0" indent="0">
              <a:buNone/>
              <a:defRPr sz="7948" b="1"/>
            </a:lvl1pPr>
            <a:lvl2pPr marL="1514018" indent="0">
              <a:buNone/>
              <a:defRPr sz="6623" b="1"/>
            </a:lvl2pPr>
            <a:lvl3pPr marL="3028036" indent="0">
              <a:buNone/>
              <a:defRPr sz="5961" b="1"/>
            </a:lvl3pPr>
            <a:lvl4pPr marL="4542053" indent="0">
              <a:buNone/>
              <a:defRPr sz="5298" b="1"/>
            </a:lvl4pPr>
            <a:lvl5pPr marL="6056071" indent="0">
              <a:buNone/>
              <a:defRPr sz="5298" b="1"/>
            </a:lvl5pPr>
            <a:lvl6pPr marL="7570089" indent="0">
              <a:buNone/>
              <a:defRPr sz="5298" b="1"/>
            </a:lvl6pPr>
            <a:lvl7pPr marL="9084107" indent="0">
              <a:buNone/>
              <a:defRPr sz="5298" b="1"/>
            </a:lvl7pPr>
            <a:lvl8pPr marL="10598125" indent="0">
              <a:buNone/>
              <a:defRPr sz="5298" b="1"/>
            </a:lvl8pPr>
            <a:lvl9pPr marL="12112142" indent="0">
              <a:buNone/>
              <a:defRPr sz="529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695" y="15637003"/>
            <a:ext cx="12809847" cy="22999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9239" y="10494037"/>
            <a:ext cx="12872933" cy="5142966"/>
          </a:xfrm>
        </p:spPr>
        <p:txBody>
          <a:bodyPr anchor="b"/>
          <a:lstStyle>
            <a:lvl1pPr marL="0" indent="0">
              <a:buNone/>
              <a:defRPr sz="7948" b="1"/>
            </a:lvl1pPr>
            <a:lvl2pPr marL="1514018" indent="0">
              <a:buNone/>
              <a:defRPr sz="6623" b="1"/>
            </a:lvl2pPr>
            <a:lvl3pPr marL="3028036" indent="0">
              <a:buNone/>
              <a:defRPr sz="5961" b="1"/>
            </a:lvl3pPr>
            <a:lvl4pPr marL="4542053" indent="0">
              <a:buNone/>
              <a:defRPr sz="5298" b="1"/>
            </a:lvl4pPr>
            <a:lvl5pPr marL="6056071" indent="0">
              <a:buNone/>
              <a:defRPr sz="5298" b="1"/>
            </a:lvl5pPr>
            <a:lvl6pPr marL="7570089" indent="0">
              <a:buNone/>
              <a:defRPr sz="5298" b="1"/>
            </a:lvl6pPr>
            <a:lvl7pPr marL="9084107" indent="0">
              <a:buNone/>
              <a:defRPr sz="5298" b="1"/>
            </a:lvl7pPr>
            <a:lvl8pPr marL="10598125" indent="0">
              <a:buNone/>
              <a:defRPr sz="5298" b="1"/>
            </a:lvl8pPr>
            <a:lvl9pPr marL="12112142" indent="0">
              <a:buNone/>
              <a:defRPr sz="529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9239" y="15637003"/>
            <a:ext cx="12872933" cy="22999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09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06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56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692" y="2853902"/>
            <a:ext cx="9766080" cy="9988656"/>
          </a:xfrm>
        </p:spPr>
        <p:txBody>
          <a:bodyPr anchor="b"/>
          <a:lstStyle>
            <a:lvl1pPr>
              <a:defRPr sz="1059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2933" y="6163644"/>
            <a:ext cx="15329237" cy="30421799"/>
          </a:xfrm>
        </p:spPr>
        <p:txBody>
          <a:bodyPr/>
          <a:lstStyle>
            <a:lvl1pPr>
              <a:defRPr sz="10597"/>
            </a:lvl1pPr>
            <a:lvl2pPr>
              <a:defRPr sz="9272"/>
            </a:lvl2pPr>
            <a:lvl3pPr>
              <a:defRPr sz="7948"/>
            </a:lvl3pPr>
            <a:lvl4pPr>
              <a:defRPr sz="6623"/>
            </a:lvl4pPr>
            <a:lvl5pPr>
              <a:defRPr sz="6623"/>
            </a:lvl5pPr>
            <a:lvl6pPr>
              <a:defRPr sz="6623"/>
            </a:lvl6pPr>
            <a:lvl7pPr>
              <a:defRPr sz="6623"/>
            </a:lvl7pPr>
            <a:lvl8pPr>
              <a:defRPr sz="6623"/>
            </a:lvl8pPr>
            <a:lvl9pPr>
              <a:defRPr sz="66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692" y="12842558"/>
            <a:ext cx="9766080" cy="23792426"/>
          </a:xfrm>
        </p:spPr>
        <p:txBody>
          <a:bodyPr/>
          <a:lstStyle>
            <a:lvl1pPr marL="0" indent="0">
              <a:buNone/>
              <a:defRPr sz="5298"/>
            </a:lvl1pPr>
            <a:lvl2pPr marL="1514018" indent="0">
              <a:buNone/>
              <a:defRPr sz="4636"/>
            </a:lvl2pPr>
            <a:lvl3pPr marL="3028036" indent="0">
              <a:buNone/>
              <a:defRPr sz="3974"/>
            </a:lvl3pPr>
            <a:lvl4pPr marL="4542053" indent="0">
              <a:buNone/>
              <a:defRPr sz="3312"/>
            </a:lvl4pPr>
            <a:lvl5pPr marL="6056071" indent="0">
              <a:buNone/>
              <a:defRPr sz="3312"/>
            </a:lvl5pPr>
            <a:lvl6pPr marL="7570089" indent="0">
              <a:buNone/>
              <a:defRPr sz="3312"/>
            </a:lvl6pPr>
            <a:lvl7pPr marL="9084107" indent="0">
              <a:buNone/>
              <a:defRPr sz="3312"/>
            </a:lvl7pPr>
            <a:lvl8pPr marL="10598125" indent="0">
              <a:buNone/>
              <a:defRPr sz="3312"/>
            </a:lvl8pPr>
            <a:lvl9pPr marL="12112142" indent="0">
              <a:buNone/>
              <a:defRPr sz="33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71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692" y="2853902"/>
            <a:ext cx="9766080" cy="9988656"/>
          </a:xfrm>
        </p:spPr>
        <p:txBody>
          <a:bodyPr anchor="b"/>
          <a:lstStyle>
            <a:lvl1pPr>
              <a:defRPr sz="1059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2933" y="6163644"/>
            <a:ext cx="15329237" cy="30421799"/>
          </a:xfrm>
        </p:spPr>
        <p:txBody>
          <a:bodyPr anchor="t"/>
          <a:lstStyle>
            <a:lvl1pPr marL="0" indent="0">
              <a:buNone/>
              <a:defRPr sz="10597"/>
            </a:lvl1pPr>
            <a:lvl2pPr marL="1514018" indent="0">
              <a:buNone/>
              <a:defRPr sz="9272"/>
            </a:lvl2pPr>
            <a:lvl3pPr marL="3028036" indent="0">
              <a:buNone/>
              <a:defRPr sz="7948"/>
            </a:lvl3pPr>
            <a:lvl4pPr marL="4542053" indent="0">
              <a:buNone/>
              <a:defRPr sz="6623"/>
            </a:lvl4pPr>
            <a:lvl5pPr marL="6056071" indent="0">
              <a:buNone/>
              <a:defRPr sz="6623"/>
            </a:lvl5pPr>
            <a:lvl6pPr marL="7570089" indent="0">
              <a:buNone/>
              <a:defRPr sz="6623"/>
            </a:lvl6pPr>
            <a:lvl7pPr marL="9084107" indent="0">
              <a:buNone/>
              <a:defRPr sz="6623"/>
            </a:lvl7pPr>
            <a:lvl8pPr marL="10598125" indent="0">
              <a:buNone/>
              <a:defRPr sz="6623"/>
            </a:lvl8pPr>
            <a:lvl9pPr marL="12112142" indent="0">
              <a:buNone/>
              <a:defRPr sz="662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692" y="12842558"/>
            <a:ext cx="9766080" cy="23792426"/>
          </a:xfrm>
        </p:spPr>
        <p:txBody>
          <a:bodyPr/>
          <a:lstStyle>
            <a:lvl1pPr marL="0" indent="0">
              <a:buNone/>
              <a:defRPr sz="5298"/>
            </a:lvl1pPr>
            <a:lvl2pPr marL="1514018" indent="0">
              <a:buNone/>
              <a:defRPr sz="4636"/>
            </a:lvl2pPr>
            <a:lvl3pPr marL="3028036" indent="0">
              <a:buNone/>
              <a:defRPr sz="3974"/>
            </a:lvl3pPr>
            <a:lvl4pPr marL="4542053" indent="0">
              <a:buNone/>
              <a:defRPr sz="3312"/>
            </a:lvl4pPr>
            <a:lvl5pPr marL="6056071" indent="0">
              <a:buNone/>
              <a:defRPr sz="3312"/>
            </a:lvl5pPr>
            <a:lvl6pPr marL="7570089" indent="0">
              <a:buNone/>
              <a:defRPr sz="3312"/>
            </a:lvl6pPr>
            <a:lvl7pPr marL="9084107" indent="0">
              <a:buNone/>
              <a:defRPr sz="3312"/>
            </a:lvl7pPr>
            <a:lvl8pPr marL="10598125" indent="0">
              <a:buNone/>
              <a:defRPr sz="3312"/>
            </a:lvl8pPr>
            <a:lvl9pPr marL="12112142" indent="0">
              <a:buNone/>
              <a:defRPr sz="33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64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749" y="2279167"/>
            <a:ext cx="26116478" cy="827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749" y="11395788"/>
            <a:ext cx="26116478" cy="27161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748" y="39677170"/>
            <a:ext cx="6812994" cy="22791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A01BE-B01F-4BF7-B98B-637D558E7802}" type="datetimeFigureOut">
              <a:rPr kumimoji="1" lang="ja-JP" altLang="en-US" smtClean="0"/>
              <a:pPr/>
              <a:t>2018/3/3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30242" y="39677170"/>
            <a:ext cx="10219492" cy="22791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5233" y="39677170"/>
            <a:ext cx="6812994" cy="22791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18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028036" rtl="0" eaLnBrk="1" latinLnBrk="0" hangingPunct="1">
        <a:lnSpc>
          <a:spcPct val="90000"/>
        </a:lnSpc>
        <a:spcBef>
          <a:spcPct val="0"/>
        </a:spcBef>
        <a:buNone/>
        <a:defRPr kumimoji="1" sz="1457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7009" indent="-757009" algn="l" defTabSz="3028036" rtl="0" eaLnBrk="1" latinLnBrk="0" hangingPunct="1">
        <a:lnSpc>
          <a:spcPct val="90000"/>
        </a:lnSpc>
        <a:spcBef>
          <a:spcPts val="3312"/>
        </a:spcBef>
        <a:buFont typeface="Arial" panose="020B0604020202020204" pitchFamily="34" charset="0"/>
        <a:buChar char="•"/>
        <a:defRPr kumimoji="1" sz="9272" kern="1200">
          <a:solidFill>
            <a:schemeClr val="tx1"/>
          </a:solidFill>
          <a:latin typeface="+mn-lt"/>
          <a:ea typeface="+mn-ea"/>
          <a:cs typeface="+mn-cs"/>
        </a:defRPr>
      </a:lvl1pPr>
      <a:lvl2pPr marL="2271027" indent="-757009" algn="l" defTabSz="3028036" rtl="0" eaLnBrk="1" latinLnBrk="0" hangingPunct="1">
        <a:lnSpc>
          <a:spcPct val="90000"/>
        </a:lnSpc>
        <a:spcBef>
          <a:spcPts val="1656"/>
        </a:spcBef>
        <a:buFont typeface="Arial" panose="020B0604020202020204" pitchFamily="34" charset="0"/>
        <a:buChar char="•"/>
        <a:defRPr kumimoji="1" sz="7948" kern="1200">
          <a:solidFill>
            <a:schemeClr val="tx1"/>
          </a:solidFill>
          <a:latin typeface="+mn-lt"/>
          <a:ea typeface="+mn-ea"/>
          <a:cs typeface="+mn-cs"/>
        </a:defRPr>
      </a:lvl2pPr>
      <a:lvl3pPr marL="3785045" indent="-757009" algn="l" defTabSz="3028036" rtl="0" eaLnBrk="1" latinLnBrk="0" hangingPunct="1">
        <a:lnSpc>
          <a:spcPct val="90000"/>
        </a:lnSpc>
        <a:spcBef>
          <a:spcPts val="1656"/>
        </a:spcBef>
        <a:buFont typeface="Arial" panose="020B0604020202020204" pitchFamily="34" charset="0"/>
        <a:buChar char="•"/>
        <a:defRPr kumimoji="1" sz="6623" kern="1200">
          <a:solidFill>
            <a:schemeClr val="tx1"/>
          </a:solidFill>
          <a:latin typeface="+mn-lt"/>
          <a:ea typeface="+mn-ea"/>
          <a:cs typeface="+mn-cs"/>
        </a:defRPr>
      </a:lvl3pPr>
      <a:lvl4pPr marL="5299062" indent="-757009" algn="l" defTabSz="3028036" rtl="0" eaLnBrk="1" latinLnBrk="0" hangingPunct="1">
        <a:lnSpc>
          <a:spcPct val="90000"/>
        </a:lnSpc>
        <a:spcBef>
          <a:spcPts val="1656"/>
        </a:spcBef>
        <a:buFont typeface="Arial" panose="020B0604020202020204" pitchFamily="34" charset="0"/>
        <a:buChar char="•"/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4pPr>
      <a:lvl5pPr marL="6813080" indent="-757009" algn="l" defTabSz="3028036" rtl="0" eaLnBrk="1" latinLnBrk="0" hangingPunct="1">
        <a:lnSpc>
          <a:spcPct val="90000"/>
        </a:lnSpc>
        <a:spcBef>
          <a:spcPts val="1656"/>
        </a:spcBef>
        <a:buFont typeface="Arial" panose="020B0604020202020204" pitchFamily="34" charset="0"/>
        <a:buChar char="•"/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5pPr>
      <a:lvl6pPr marL="8327098" indent="-757009" algn="l" defTabSz="3028036" rtl="0" eaLnBrk="1" latinLnBrk="0" hangingPunct="1">
        <a:lnSpc>
          <a:spcPct val="90000"/>
        </a:lnSpc>
        <a:spcBef>
          <a:spcPts val="1656"/>
        </a:spcBef>
        <a:buFont typeface="Arial" panose="020B0604020202020204" pitchFamily="34" charset="0"/>
        <a:buChar char="•"/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6pPr>
      <a:lvl7pPr marL="9841116" indent="-757009" algn="l" defTabSz="3028036" rtl="0" eaLnBrk="1" latinLnBrk="0" hangingPunct="1">
        <a:lnSpc>
          <a:spcPct val="90000"/>
        </a:lnSpc>
        <a:spcBef>
          <a:spcPts val="1656"/>
        </a:spcBef>
        <a:buFont typeface="Arial" panose="020B0604020202020204" pitchFamily="34" charset="0"/>
        <a:buChar char="•"/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7pPr>
      <a:lvl8pPr marL="11355134" indent="-757009" algn="l" defTabSz="3028036" rtl="0" eaLnBrk="1" latinLnBrk="0" hangingPunct="1">
        <a:lnSpc>
          <a:spcPct val="90000"/>
        </a:lnSpc>
        <a:spcBef>
          <a:spcPts val="1656"/>
        </a:spcBef>
        <a:buFont typeface="Arial" panose="020B0604020202020204" pitchFamily="34" charset="0"/>
        <a:buChar char="•"/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8pPr>
      <a:lvl9pPr marL="12869151" indent="-757009" algn="l" defTabSz="3028036" rtl="0" eaLnBrk="1" latinLnBrk="0" hangingPunct="1">
        <a:lnSpc>
          <a:spcPct val="90000"/>
        </a:lnSpc>
        <a:spcBef>
          <a:spcPts val="1656"/>
        </a:spcBef>
        <a:buFont typeface="Arial" panose="020B0604020202020204" pitchFamily="34" charset="0"/>
        <a:buChar char="•"/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8036" rtl="0" eaLnBrk="1" latinLnBrk="0" hangingPunct="1"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1pPr>
      <a:lvl2pPr marL="1514018" algn="l" defTabSz="3028036" rtl="0" eaLnBrk="1" latinLnBrk="0" hangingPunct="1"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2pPr>
      <a:lvl3pPr marL="3028036" algn="l" defTabSz="3028036" rtl="0" eaLnBrk="1" latinLnBrk="0" hangingPunct="1"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3pPr>
      <a:lvl4pPr marL="4542053" algn="l" defTabSz="3028036" rtl="0" eaLnBrk="1" latinLnBrk="0" hangingPunct="1"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4pPr>
      <a:lvl5pPr marL="6056071" algn="l" defTabSz="3028036" rtl="0" eaLnBrk="1" latinLnBrk="0" hangingPunct="1"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5pPr>
      <a:lvl6pPr marL="7570089" algn="l" defTabSz="3028036" rtl="0" eaLnBrk="1" latinLnBrk="0" hangingPunct="1"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6pPr>
      <a:lvl7pPr marL="9084107" algn="l" defTabSz="3028036" rtl="0" eaLnBrk="1" latinLnBrk="0" hangingPunct="1"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7pPr>
      <a:lvl8pPr marL="10598125" algn="l" defTabSz="3028036" rtl="0" eaLnBrk="1" latinLnBrk="0" hangingPunct="1"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8pPr>
      <a:lvl9pPr marL="12112142" algn="l" defTabSz="3028036" rtl="0" eaLnBrk="1" latinLnBrk="0" hangingPunct="1">
        <a:defRPr kumimoji="1" sz="5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9" Type="http://schemas.openxmlformats.org/officeDocument/2006/relationships/chart" Target="../charts/chart2.xml"/><Relationship Id="rId3" Type="http://schemas.openxmlformats.org/officeDocument/2006/relationships/image" Target="../media/image2.png"/><Relationship Id="rId21" Type="http://schemas.openxmlformats.org/officeDocument/2006/relationships/image" Target="../media/image18.png"/><Relationship Id="rId34" Type="http://schemas.openxmlformats.org/officeDocument/2006/relationships/image" Target="../media/image25.png"/><Relationship Id="rId42" Type="http://schemas.openxmlformats.org/officeDocument/2006/relationships/image" Target="../media/image32.png"/><Relationship Id="rId47" Type="http://schemas.openxmlformats.org/officeDocument/2006/relationships/image" Target="../media/image37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33" Type="http://schemas.openxmlformats.org/officeDocument/2006/relationships/image" Target="../media/image24.png"/><Relationship Id="rId38" Type="http://schemas.openxmlformats.org/officeDocument/2006/relationships/image" Target="../media/image29.png"/><Relationship Id="rId46" Type="http://schemas.openxmlformats.org/officeDocument/2006/relationships/image" Target="../media/image36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1.png"/><Relationship Id="rId41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.png"/><Relationship Id="rId32" Type="http://schemas.openxmlformats.org/officeDocument/2006/relationships/image" Target="../media/image23.png"/><Relationship Id="rId37" Type="http://schemas.openxmlformats.org/officeDocument/2006/relationships/image" Target="../media/image28.png"/><Relationship Id="rId40" Type="http://schemas.openxmlformats.org/officeDocument/2006/relationships/image" Target="../media/image30.png"/><Relationship Id="rId45" Type="http://schemas.openxmlformats.org/officeDocument/2006/relationships/image" Target="../media/image35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7.png"/><Relationship Id="rId36" Type="http://schemas.openxmlformats.org/officeDocument/2006/relationships/image" Target="../media/image26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2.png"/><Relationship Id="rId44" Type="http://schemas.openxmlformats.org/officeDocument/2006/relationships/image" Target="../media/image34.png"/><Relationship Id="rId4" Type="http://schemas.openxmlformats.org/officeDocument/2006/relationships/image" Target="../media/image3.png"/><Relationship Id="rId9" Type="http://schemas.openxmlformats.org/officeDocument/2006/relationships/image" Target="../media/image5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30" Type="http://schemas.openxmlformats.org/officeDocument/2006/relationships/image" Target="../media/image210.png"/><Relationship Id="rId35" Type="http://schemas.openxmlformats.org/officeDocument/2006/relationships/chart" Target="../charts/chart1.xml"/><Relationship Id="rId43" Type="http://schemas.openxmlformats.org/officeDocument/2006/relationships/image" Target="../media/image3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四角形: 角を丸くする 234"/>
          <p:cNvSpPr/>
          <p:nvPr/>
        </p:nvSpPr>
        <p:spPr>
          <a:xfrm>
            <a:off x="65314" y="3870311"/>
            <a:ext cx="14997187" cy="19318479"/>
          </a:xfrm>
          <a:prstGeom prst="roundRect">
            <a:avLst>
              <a:gd name="adj" fmla="val 640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4800" dirty="0"/>
          </a:p>
        </p:txBody>
      </p:sp>
      <p:sp>
        <p:nvSpPr>
          <p:cNvPr id="249" name="四角形: 角を丸くする 248"/>
          <p:cNvSpPr/>
          <p:nvPr/>
        </p:nvSpPr>
        <p:spPr>
          <a:xfrm>
            <a:off x="132353" y="64872"/>
            <a:ext cx="30036399" cy="3742749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200" dirty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R&amp;D </a:t>
            </a:r>
            <a:r>
              <a:rPr lang="en-US" altLang="ja-JP" sz="7200" dirty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cryogenic SOI amplifier for COBAND experiment</a:t>
            </a:r>
            <a:br>
              <a:rPr lang="en-US" altLang="ja-JP" sz="7200" dirty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kumimoji="1" lang="en-US" altLang="ja-JP" sz="4800" dirty="0"/>
              <a:t>Rena Wakasa (Univ. of Tsukuba)</a:t>
            </a:r>
          </a:p>
          <a:p>
            <a:pPr algn="ctr"/>
            <a:r>
              <a:rPr kumimoji="1" lang="en-US" altLang="ja-JP" sz="3600" dirty="0"/>
              <a:t>for COBAND Collaboration</a:t>
            </a:r>
          </a:p>
          <a:p>
            <a:pPr algn="ctr"/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ea typeface="HG明朝E" pitchFamily="17" charset="-128"/>
              </a:rPr>
              <a:t>Shin-Hong Kim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, Yuji Takeuchi, Takashi Iida, Kenichi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Takemasa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,</a:t>
            </a:r>
            <a:r>
              <a:rPr lang="ja-JP" altLang="en-US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Kazuki</a:t>
            </a:r>
            <a:r>
              <a:rPr lang="en-US" altLang="ja-JP" sz="2400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Nagata,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Shunsuke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Yagi,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Chisa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Asano, Rena Wakasa, Yoichi Otsuka 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(Univ. of Tsukuba),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Hirokazu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Ikeda, 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Takehiko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Wada, Koichi Nagase (JAXA/ISAS), Shuji Matsuura (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Kwansei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gakuin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Univ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),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Yasuo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Arai,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Ikuo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Kurachi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, Masashi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Hazumi</a:t>
            </a:r>
            <a:r>
              <a:rPr lang="ja-JP" altLang="en-US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(KEK),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Takuo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Yoshida</a:t>
            </a:r>
            <a:r>
              <a:rPr lang="ja-JP" altLang="en-US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，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Takahiro Nakamura, Sakai Makoto</a:t>
            </a:r>
            <a:r>
              <a:rPr lang="ja-JP" altLang="en-US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(Univ. of Fukui), Satoshi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Mima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(RIKEN), Kenji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Kiuchi</a:t>
            </a:r>
            <a:r>
              <a:rPr lang="ja-JP" altLang="en-US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(Tokyo Univ.), </a:t>
            </a:r>
          </a:p>
          <a:p>
            <a:pPr algn="ctr"/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H.Ishino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A.Kibayashi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(Okayama Univ.), Yukihiro Kato</a:t>
            </a:r>
            <a:r>
              <a:rPr lang="ja-JP" altLang="en-US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(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Kindai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University),  Go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Fujii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Shigetomo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Shiki, Masahiro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Ukibe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Masataka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Ohkubo (AIST), Shoji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Kawahito</a:t>
            </a:r>
            <a:r>
              <a:rPr lang="ja-JP" altLang="en-US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(Shizuoka Univ.), Erik Ramberg, Paul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Rubinov</a:t>
            </a:r>
            <a:r>
              <a:rPr lang="en-US" altLang="ja-JP" sz="2400" b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, </a:t>
            </a:r>
          </a:p>
          <a:p>
            <a:pPr algn="ctr"/>
            <a:r>
              <a:rPr lang="en-US" altLang="ja-JP" sz="2400" b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Dmitri 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Sergatskov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(</a:t>
            </a:r>
            <a:r>
              <a:rPr lang="en-US" altLang="ja-JP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Fermilab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)</a:t>
            </a:r>
            <a:r>
              <a:rPr lang="ja-JP" altLang="en-US" sz="2400" b="1" dirty="0" err="1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，</a:t>
            </a:r>
            <a:r>
              <a:rPr lang="en-US" altLang="ja-JP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</a:rPr>
              <a:t> Soo-Bong Kim (Seoul National University)</a:t>
            </a:r>
            <a:r>
              <a:rPr lang="en-US" altLang="ja-JP" sz="2400" dirty="0">
                <a:solidFill>
                  <a:schemeClr val="bg2">
                    <a:lumMod val="90000"/>
                  </a:schemeClr>
                </a:solidFill>
              </a:rPr>
              <a:t>  </a:t>
            </a:r>
            <a:endParaRPr lang="en-US" altLang="ja-JP" sz="2400" b="1" dirty="0">
              <a:solidFill>
                <a:schemeClr val="bg2">
                  <a:lumMod val="90000"/>
                </a:schemeClr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1" name="テキスト ボックス 360">
                <a:extLst>
                  <a:ext uri="{FF2B5EF4-FFF2-40B4-BE49-F238E27FC236}">
                    <a16:creationId xmlns:a16="http://schemas.microsoft.com/office/drawing/2014/main" id="{96692281-7BD0-4242-973C-B4937C4C84F5}"/>
                  </a:ext>
                </a:extLst>
              </p:cNvPr>
              <p:cNvSpPr txBox="1"/>
              <p:nvPr/>
            </p:nvSpPr>
            <p:spPr>
              <a:xfrm>
                <a:off x="34180" y="4823171"/>
                <a:ext cx="14897745" cy="7157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B050"/>
                  </a:buClr>
                </a:pPr>
                <a:r>
                  <a:rPr kumimoji="1" lang="en-US" altLang="ja-JP" sz="3600" dirty="0">
                    <a:solidFill>
                      <a:srgbClr val="FF0000"/>
                    </a:solidFill>
                    <a:latin typeface="Cooper Black" panose="0208090404030B020404" pitchFamily="18" charset="0"/>
                  </a:rPr>
                  <a:t>  </a:t>
                </a:r>
                <a:r>
                  <a:rPr kumimoji="1" lang="en-US" altLang="ja-JP" sz="3600" dirty="0" err="1">
                    <a:solidFill>
                      <a:srgbClr val="FF0000"/>
                    </a:solidFill>
                    <a:latin typeface="Cooper Black" panose="0208090404030B020404" pitchFamily="18" charset="0"/>
                  </a:rPr>
                  <a:t>CO</a:t>
                </a:r>
                <a:r>
                  <a:rPr kumimoji="1" lang="en-US" altLang="ja-JP" sz="3600" dirty="0" err="1">
                    <a:latin typeface="Cooper Black" panose="0208090404030B020404" pitchFamily="18" charset="0"/>
                  </a:rPr>
                  <a:t>smic</a:t>
                </a:r>
                <a:r>
                  <a:rPr kumimoji="1" lang="en-US" altLang="ja-JP" sz="3600" dirty="0">
                    <a:latin typeface="Cooper Black" panose="0208090404030B020404" pitchFamily="18" charset="0"/>
                  </a:rPr>
                  <a:t> </a:t>
                </a:r>
                <a:r>
                  <a:rPr kumimoji="1" lang="en-US" altLang="ja-JP" sz="3600" dirty="0" err="1">
                    <a:solidFill>
                      <a:srgbClr val="FF0000"/>
                    </a:solidFill>
                    <a:latin typeface="Cooper Black" panose="0208090404030B020404" pitchFamily="18" charset="0"/>
                  </a:rPr>
                  <a:t>BA</a:t>
                </a:r>
                <a:r>
                  <a:rPr kumimoji="1" lang="en-US" altLang="ja-JP" sz="3600" dirty="0" err="1">
                    <a:latin typeface="Cooper Black" panose="0208090404030B020404" pitchFamily="18" charset="0"/>
                  </a:rPr>
                  <a:t>ckground</a:t>
                </a:r>
                <a:r>
                  <a:rPr kumimoji="1" lang="en-US" altLang="ja-JP" sz="3600" dirty="0">
                    <a:latin typeface="Cooper Black" panose="0208090404030B020404" pitchFamily="18" charset="0"/>
                  </a:rPr>
                  <a:t> </a:t>
                </a:r>
                <a:r>
                  <a:rPr kumimoji="1" lang="en-US" altLang="ja-JP" sz="3600" dirty="0">
                    <a:solidFill>
                      <a:srgbClr val="FF0000"/>
                    </a:solidFill>
                    <a:latin typeface="Cooper Black" panose="0208090404030B020404" pitchFamily="18" charset="0"/>
                  </a:rPr>
                  <a:t>N</a:t>
                </a:r>
                <a:r>
                  <a:rPr kumimoji="1" lang="en-US" altLang="ja-JP" sz="3600" dirty="0">
                    <a:latin typeface="Cooper Black" panose="0208090404030B020404" pitchFamily="18" charset="0"/>
                  </a:rPr>
                  <a:t>eutrino </a:t>
                </a:r>
                <a:r>
                  <a:rPr kumimoji="1" lang="en-US" altLang="ja-JP" sz="3600" dirty="0">
                    <a:solidFill>
                      <a:srgbClr val="FF0000"/>
                    </a:solidFill>
                    <a:latin typeface="Cooper Black" panose="0208090404030B020404" pitchFamily="18" charset="0"/>
                  </a:rPr>
                  <a:t>D</a:t>
                </a:r>
                <a:r>
                  <a:rPr kumimoji="1" lang="en-US" altLang="ja-JP" sz="3600" dirty="0">
                    <a:latin typeface="Cooper Black" panose="0208090404030B020404" pitchFamily="18" charset="0"/>
                  </a:rPr>
                  <a:t>ecay search experiment</a:t>
                </a:r>
              </a:p>
              <a:p>
                <a:pPr marL="1028700" lvl="1" indent="-571500">
                  <a:buClr>
                    <a:srgbClr val="00B050"/>
                  </a:buClr>
                  <a:buFont typeface="Wingdings" panose="05000000000000000000" pitchFamily="2" charset="2"/>
                  <a:buChar char="p"/>
                </a:pPr>
                <a:r>
                  <a:rPr kumimoji="1" lang="en-US" altLang="ja-JP" sz="3600" dirty="0"/>
                  <a:t>The purpose of the experiment is to determine neutrino masses by measuring the neutrino decay photon.</a:t>
                </a:r>
              </a:p>
              <a:p>
                <a:pPr marL="1028700" lvl="1" indent="-571500">
                  <a:buClr>
                    <a:srgbClr val="00B050"/>
                  </a:buClr>
                  <a:buFont typeface="Wingdings" panose="05000000000000000000" pitchFamily="2" charset="2"/>
                  <a:buChar char="p"/>
                </a:pPr>
                <a:r>
                  <a:rPr kumimoji="1" lang="en-US" altLang="ja-JP" sz="3600" dirty="0"/>
                  <a:t>Neutrino has a long lifetime (T&gt;O(10</a:t>
                </a:r>
                <a:r>
                  <a:rPr kumimoji="1" lang="en-US" altLang="ja-JP" sz="3600" baseline="30000" dirty="0"/>
                  <a:t>12</a:t>
                </a:r>
                <a:r>
                  <a:rPr kumimoji="1" lang="en-US" altLang="ja-JP" sz="3600" dirty="0"/>
                  <a:t>) years : </a:t>
                </a:r>
                <a:br>
                  <a:rPr kumimoji="1" lang="en-US" altLang="ja-JP" sz="3600" dirty="0"/>
                </a:br>
                <a:r>
                  <a:rPr kumimoji="1" lang="en-US" altLang="ja-JP" sz="3600" dirty="0"/>
                  <a:t>COBE+AKARI measurement). We use the cosmic </a:t>
                </a:r>
                <a:br>
                  <a:rPr kumimoji="1" lang="en-US" altLang="ja-JP" sz="3600" dirty="0"/>
                </a:br>
                <a:r>
                  <a:rPr kumimoji="1" lang="en-US" altLang="ja-JP" sz="3600" dirty="0"/>
                  <a:t>background neutrino.</a:t>
                </a:r>
              </a:p>
              <a:p>
                <a:pPr marL="1028700" lvl="1" indent="-571500">
                  <a:buClr>
                    <a:srgbClr val="00B050"/>
                  </a:buClr>
                  <a:buFont typeface="Wingdings" panose="05000000000000000000" pitchFamily="2" charset="2"/>
                  <a:buChar char="p"/>
                </a:pPr>
                <a:r>
                  <a:rPr kumimoji="1" lang="en-US" altLang="ja-JP" sz="3600" dirty="0"/>
                  <a:t>The emitted photon energy from the diagram is</a:t>
                </a:r>
                <a:br>
                  <a:rPr kumimoji="1" lang="en-US" altLang="ja-JP" sz="3600" dirty="0"/>
                </a:br>
                <a:r>
                  <a:rPr kumimoji="1" lang="en-US" altLang="ja-JP" sz="3600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kumimoji="1" lang="en-US" altLang="ja-JP" sz="3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kumimoji="1" lang="en-US" altLang="ja-JP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kumimoji="1" lang="en-US" altLang="ja-JP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kumimoji="1" lang="en-US" altLang="ja-JP" sz="36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kumimoji="1" lang="en-US" altLang="ja-JP" sz="3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kumimoji="1" lang="en-US" altLang="ja-JP" sz="3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kumimoji="1" lang="en-US" altLang="ja-JP" sz="3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kumimoji="1" lang="en-US" altLang="ja-JP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kumimoji="1" lang="en-US" altLang="ja-JP" sz="36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kumimoji="1" lang="en-US" altLang="ja-JP" sz="3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kumimoji="1" lang="en-US" altLang="ja-JP" sz="3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kumimoji="1" lang="en-US" altLang="ja-JP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sz="3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kumimoji="1" lang="en-US" altLang="ja-JP" sz="3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br>
                  <a:rPr kumimoji="1" lang="en-US" altLang="ja-JP" sz="3600" dirty="0"/>
                </a:br>
                <a:r>
                  <a:rPr kumimoji="1" lang="en-US" altLang="ja-JP" sz="3600" dirty="0"/>
                  <a:t>It is expected</a:t>
                </a:r>
                <a:br>
                  <a:rPr kumimoji="1" lang="en-US" altLang="ja-JP" sz="3600" dirty="0"/>
                </a:br>
                <a:r>
                  <a:rPr kumimoji="1" lang="en-US" altLang="ja-JP" sz="3600" dirty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~25</m:t>
                    </m:r>
                    <m:r>
                      <m:rPr>
                        <m:sty m:val="p"/>
                      </m:rPr>
                      <a:rPr kumimoji="1" lang="en-US" altLang="ja-JP" sz="3200" b="0" i="0" smtClean="0">
                        <a:latin typeface="Cambria Math" panose="02040503050406030204" pitchFamily="18" charset="0"/>
                      </a:rPr>
                      <m:t>meV</m:t>
                    </m:r>
                    <m:r>
                      <a:rPr kumimoji="1" lang="en-US" altLang="ja-JP" sz="3200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=50</m:t>
                        </m:r>
                        <m:r>
                          <m:rPr>
                            <m:sty m:val="p"/>
                          </m:rPr>
                          <a:rPr kumimoji="1" lang="en-US" altLang="ja-JP" sz="3200" b="0" i="0" smtClean="0">
                            <a:latin typeface="Cambria Math" panose="02040503050406030204" pitchFamily="18" charset="0"/>
                          </a:rPr>
                          <m:t>μm</m:t>
                        </m:r>
                      </m:e>
                    </m:d>
                  </m:oMath>
                </a14:m>
                <a:br>
                  <a:rPr kumimoji="1" lang="en-US" altLang="ja-JP" sz="3600" dirty="0"/>
                </a:br>
                <a:r>
                  <a:rPr kumimoji="1" lang="en-US" altLang="ja-JP" sz="3600" dirty="0"/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36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kumimoji="1" lang="en-US" altLang="ja-JP" sz="3600" b="0" i="0" smtClean="0">
                        <a:latin typeface="Cambria Math" panose="02040503050406030204" pitchFamily="18" charset="0"/>
                      </a:rPr>
                      <m:t>=50</m:t>
                    </m:r>
                    <m:r>
                      <m:rPr>
                        <m:sty m:val="p"/>
                      </m:rPr>
                      <a:rPr kumimoji="1" lang="en-US" altLang="ja-JP" sz="36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kumimoji="1" lang="en-US" altLang="ja-JP" sz="3600" dirty="0"/>
                  <a:t>. </a:t>
                </a:r>
                <a:r>
                  <a:rPr kumimoji="1" lang="en-US" altLang="ja-JP" sz="3600" dirty="0">
                    <a:solidFill>
                      <a:srgbClr val="FD5D96"/>
                    </a:solidFill>
                  </a:rPr>
                  <a:t>We measure the energy by using the superconducting tunnel junction.</a:t>
                </a:r>
              </a:p>
            </p:txBody>
          </p:sp>
        </mc:Choice>
        <mc:Fallback xmlns="">
          <p:sp>
            <p:nvSpPr>
              <p:cNvPr id="361" name="テキスト ボックス 360">
                <a:extLst>
                  <a:ext uri="{FF2B5EF4-FFF2-40B4-BE49-F238E27FC236}">
                    <a16:creationId xmlns:a16="http://schemas.microsoft.com/office/drawing/2014/main" id="{96692281-7BD0-4242-973C-B4937C4C8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80" y="4823171"/>
                <a:ext cx="14897745" cy="7157793"/>
              </a:xfrm>
              <a:prstGeom prst="rect">
                <a:avLst/>
              </a:prstGeom>
              <a:blipFill>
                <a:blip r:embed="rId7"/>
                <a:stretch>
                  <a:fillRect t="-1278" b="-23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" name="四角形: 角を丸くする 244"/>
          <p:cNvSpPr/>
          <p:nvPr/>
        </p:nvSpPr>
        <p:spPr>
          <a:xfrm>
            <a:off x="15138929" y="3867971"/>
            <a:ext cx="15079699" cy="35775694"/>
          </a:xfrm>
          <a:prstGeom prst="roundRect">
            <a:avLst>
              <a:gd name="adj" fmla="val 6718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1026" name="四角形: 角を丸くする 1025"/>
          <p:cNvSpPr/>
          <p:nvPr/>
        </p:nvSpPr>
        <p:spPr>
          <a:xfrm>
            <a:off x="77491" y="23204463"/>
            <a:ext cx="14985010" cy="16439202"/>
          </a:xfrm>
          <a:prstGeom prst="roundRect">
            <a:avLst>
              <a:gd name="adj" fmla="val 5582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テキスト ボックス 166"/>
              <p:cNvSpPr txBox="1"/>
              <p:nvPr/>
            </p:nvSpPr>
            <p:spPr>
              <a:xfrm>
                <a:off x="6758940" y="19312673"/>
                <a:ext cx="7408299" cy="1459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Clr>
                    <a:srgbClr val="00B050"/>
                  </a:buClr>
                  <a:buFont typeface="Wingdings" panose="05000000000000000000" pitchFamily="2" charset="2"/>
                  <a:buChar char="ü"/>
                </a:pPr>
                <a:r>
                  <a:rPr lang="en-US" altLang="ja-JP" sz="3600" dirty="0"/>
                  <a:t>Number of created Quasi-particles</a:t>
                </a:r>
                <a:endParaRPr kumimoji="1" lang="en-US" altLang="ja-JP" sz="3600" b="0" dirty="0">
                  <a:latin typeface="Cambria Math" panose="02040503050406030204" pitchFamily="18" charset="0"/>
                </a:endParaRPr>
              </a:p>
              <a:p>
                <a:r>
                  <a:rPr kumimoji="1" lang="en-US" altLang="ja-JP" sz="3600" b="0" dirty="0"/>
                  <a:t>	</a:t>
                </a:r>
                <a14:m>
                  <m:oMath xmlns:m="http://schemas.openxmlformats.org/officeDocument/2006/math">
                    <m:r>
                      <a:rPr kumimoji="1" lang="en-US" altLang="ja-JP" sz="36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kumimoji="1" lang="en-US" altLang="ja-JP" sz="3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600" b="0" i="0" smtClean="0">
                            <a:latin typeface="Cambria Math" panose="02040503050406030204" pitchFamily="18" charset="0"/>
                          </a:rPr>
                          <m:t>Al</m:t>
                        </m:r>
                      </m:sub>
                    </m:sSub>
                    <m:f>
                      <m:fPr>
                        <m:ctrlP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sz="3600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kumimoji="1" lang="en-US" altLang="ja-JP" sz="3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den>
                    </m:f>
                  </m:oMath>
                </a14:m>
                <a:endParaRPr kumimoji="1" lang="en-US" altLang="ja-JP" sz="3600" dirty="0"/>
              </a:p>
            </p:txBody>
          </p:sp>
        </mc:Choice>
        <mc:Fallback xmlns="">
          <p:sp>
            <p:nvSpPr>
              <p:cNvPr id="167" name="テキスト ボックス 1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940" y="19312673"/>
                <a:ext cx="7408299" cy="1459502"/>
              </a:xfrm>
              <a:prstGeom prst="rect">
                <a:avLst/>
              </a:prstGeom>
              <a:blipFill>
                <a:blip r:embed="rId2"/>
                <a:stretch>
                  <a:fillRect l="-2222" t="-58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正方形/長方形 167"/>
              <p:cNvSpPr/>
              <p:nvPr/>
            </p:nvSpPr>
            <p:spPr>
              <a:xfrm>
                <a:off x="6758388" y="21105811"/>
                <a:ext cx="4572000" cy="21706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571500" indent="-571500">
                  <a:buClr>
                    <a:srgbClr val="00B050"/>
                  </a:buClr>
                  <a:buFont typeface="Wingdings" panose="05000000000000000000" pitchFamily="2" charset="2"/>
                  <a:buChar char="ü"/>
                </a:pPr>
                <a:r>
                  <a:rPr lang="en-US" altLang="ja-JP" sz="3600" dirty="0"/>
                  <a:t>Energy Resolution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altLang="ja-JP" sz="3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3200" b="0" i="0" smtClean="0">
                              <a:latin typeface="Cambria Math" panose="02040503050406030204" pitchFamily="18" charset="0"/>
                            </a:rPr>
                            <m:t>Al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3200" i="1">
                                  <a:latin typeface="Cambria Math" panose="02040503050406030204" pitchFamily="18" charset="0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3200" b="0" i="0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32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ja-JP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altLang="ja-JP" sz="3600" dirty="0"/>
              </a:p>
            </p:txBody>
          </p:sp>
        </mc:Choice>
        <mc:Fallback xmlns="">
          <p:sp>
            <p:nvSpPr>
              <p:cNvPr id="168" name="正方形/長方形 1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388" y="21105811"/>
                <a:ext cx="4572000" cy="2170659"/>
              </a:xfrm>
              <a:prstGeom prst="rect">
                <a:avLst/>
              </a:prstGeom>
              <a:blipFill>
                <a:blip r:embed="rId3"/>
                <a:stretch>
                  <a:fillRect l="-3600" t="-42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正方形/長方形 177"/>
              <p:cNvSpPr/>
              <p:nvPr/>
            </p:nvSpPr>
            <p:spPr>
              <a:xfrm>
                <a:off x="10863153" y="20017079"/>
                <a:ext cx="4420850" cy="30862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3200">
                            <a:latin typeface="Cambria Math" panose="02040503050406030204" pitchFamily="18" charset="0"/>
                          </a:rPr>
                          <m:t>Al</m:t>
                        </m:r>
                      </m:sub>
                    </m:sSub>
                  </m:oMath>
                </a14:m>
                <a:r>
                  <a:rPr kumimoji="1" lang="en-US" altLang="ja-JP" sz="3200" dirty="0"/>
                  <a:t> : Trapping Gain(~10)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32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en-US" altLang="ja-JP" sz="3200" dirty="0"/>
                  <a:t> : Energy of Incident   </a:t>
                </a:r>
                <a:br>
                  <a:rPr kumimoji="1" lang="en-US" altLang="ja-JP" sz="3200" dirty="0"/>
                </a:br>
                <a:r>
                  <a:rPr kumimoji="1" lang="en-US" altLang="ja-JP" sz="3200" dirty="0"/>
                  <a:t>        Photon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3200">
                        <a:latin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kumimoji="1" lang="en-US" altLang="ja-JP" sz="3200" dirty="0"/>
                  <a:t> : Energy Gap in   </a:t>
                </a:r>
                <a:br>
                  <a:rPr kumimoji="1" lang="en-US" altLang="ja-JP" sz="3200" dirty="0"/>
                </a:br>
                <a:r>
                  <a:rPr kumimoji="1" lang="en-US" altLang="ja-JP" sz="3200" dirty="0"/>
                  <a:t>      Superconductor</a:t>
                </a:r>
              </a:p>
              <a:p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kumimoji="1" lang="en-US" altLang="ja-JP" sz="3200" dirty="0"/>
                  <a:t> : Fano </a:t>
                </a:r>
                <a:r>
                  <a:rPr kumimoji="1" lang="en-US" altLang="ja-JP" sz="3200" dirty="0" err="1"/>
                  <a:t>Nactor</a:t>
                </a:r>
                <a:endParaRPr kumimoji="1" lang="en-US" altLang="ja-JP" sz="3200" dirty="0"/>
              </a:p>
            </p:txBody>
          </p:sp>
        </mc:Choice>
        <mc:Fallback xmlns="">
          <p:sp>
            <p:nvSpPr>
              <p:cNvPr id="178" name="正方形/長方形 1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3153" y="20017079"/>
                <a:ext cx="4420850" cy="3086294"/>
              </a:xfrm>
              <a:prstGeom prst="rect">
                <a:avLst/>
              </a:prstGeom>
              <a:blipFill>
                <a:blip r:embed="rId4"/>
                <a:stretch>
                  <a:fillRect t="-2372" b="-57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1" name="テキスト ボックス 180"/>
          <p:cNvSpPr txBox="1"/>
          <p:nvPr/>
        </p:nvSpPr>
        <p:spPr>
          <a:xfrm>
            <a:off x="6934435" y="15363860"/>
            <a:ext cx="83289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/>
              <a:t>STJ(</a:t>
            </a:r>
            <a:r>
              <a:rPr lang="en-US" altLang="ja-JP" sz="3600" dirty="0">
                <a:solidFill>
                  <a:srgbClr val="FF0000"/>
                </a:solidFill>
              </a:rPr>
              <a:t>S</a:t>
            </a:r>
            <a:r>
              <a:rPr lang="en-US" altLang="ja-JP" sz="3600" dirty="0"/>
              <a:t>uperconducting </a:t>
            </a:r>
            <a:r>
              <a:rPr lang="en-US" altLang="ja-JP" sz="3600" dirty="0">
                <a:solidFill>
                  <a:srgbClr val="FF0000"/>
                </a:solidFill>
              </a:rPr>
              <a:t>T</a:t>
            </a:r>
            <a:r>
              <a:rPr lang="en-US" altLang="ja-JP" sz="3600" dirty="0"/>
              <a:t>unnel </a:t>
            </a:r>
            <a:r>
              <a:rPr lang="en-US" altLang="ja-JP" sz="3600" dirty="0">
                <a:solidFill>
                  <a:srgbClr val="FF0000"/>
                </a:solidFill>
              </a:rPr>
              <a:t>J</a:t>
            </a:r>
            <a:r>
              <a:rPr lang="en-US" altLang="ja-JP" sz="3600" dirty="0"/>
              <a:t>unction) is a detector for neutrino decay search.</a:t>
            </a:r>
          </a:p>
          <a:p>
            <a:r>
              <a:rPr lang="en-US" altLang="ja-JP" sz="3600" dirty="0"/>
              <a:t>It is composed of </a:t>
            </a:r>
            <a:r>
              <a:rPr lang="en-US" altLang="ja-JP" sz="3600" dirty="0">
                <a:solidFill>
                  <a:srgbClr val="00B050"/>
                </a:solidFill>
              </a:rPr>
              <a:t>Superconductor</a:t>
            </a:r>
            <a:r>
              <a:rPr lang="en-US" altLang="ja-JP" sz="3600" dirty="0"/>
              <a:t>/Insulator/</a:t>
            </a:r>
            <a:r>
              <a:rPr lang="en-US" altLang="ja-JP" sz="3600" dirty="0">
                <a:solidFill>
                  <a:srgbClr val="00B050"/>
                </a:solidFill>
              </a:rPr>
              <a:t>Superconductor</a:t>
            </a:r>
            <a:r>
              <a:rPr lang="en-US" altLang="ja-JP" sz="3600" dirty="0"/>
              <a:t>. Trapped quasi-particles near insulator film by Al layer cause back tunneling. </a:t>
            </a:r>
            <a:r>
              <a:rPr lang="en-US" altLang="ja-JP" sz="3600" dirty="0" err="1"/>
              <a:t>Nb</a:t>
            </a:r>
            <a:r>
              <a:rPr lang="en-US" altLang="ja-JP" sz="3600" dirty="0"/>
              <a:t>/Al-STJ has</a:t>
            </a:r>
            <a:r>
              <a:rPr lang="ja-JP" altLang="en-US" sz="3600" dirty="0"/>
              <a:t> </a:t>
            </a:r>
            <a:r>
              <a:rPr lang="en-US" altLang="ja-JP" sz="3600" dirty="0"/>
              <a:t>a trapping gain about 10.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7373" y="31204512"/>
            <a:ext cx="3967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Cooper Black" panose="0208090404030B020404" pitchFamily="18" charset="0"/>
                <a:ea typeface="富士ポップＰ" panose="040F0700000000000000" pitchFamily="50" charset="-128"/>
              </a:rPr>
              <a:t>FD-SOI MOSFET</a:t>
            </a:r>
            <a:endParaRPr lang="ja-JP" altLang="en-US" sz="3600" dirty="0">
              <a:latin typeface="Cooper Black" panose="0208090404030B020404" pitchFamily="18" charset="0"/>
              <a:ea typeface="富士ポップＰ" panose="040F0700000000000000" pitchFamily="50" charset="-128"/>
            </a:endParaRPr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8518064" y="35145714"/>
            <a:ext cx="6601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/>
              <a:t>At low temperature, the threshold voltage of FD-SOI-MOSFET shifts  larger and I</a:t>
            </a:r>
            <a:r>
              <a:rPr lang="en-US" altLang="ja-JP" sz="3600" baseline="-25000" dirty="0"/>
              <a:t>ds</a:t>
            </a:r>
            <a:r>
              <a:rPr lang="en-US" altLang="ja-JP" sz="3600" dirty="0"/>
              <a:t> increase. As far as we operate suitable voltage, it does not matter. </a:t>
            </a:r>
            <a:r>
              <a:rPr lang="en-US" altLang="ja-JP" sz="3600" dirty="0">
                <a:solidFill>
                  <a:srgbClr val="FD5D96"/>
                </a:solidFill>
              </a:rPr>
              <a:t>We develop cryogenic amplifier using FD-SOI MOSFET.</a:t>
            </a:r>
          </a:p>
        </p:txBody>
      </p:sp>
      <p:sp>
        <p:nvSpPr>
          <p:cNvPr id="1024" name="テキスト ボックス 1023"/>
          <p:cNvSpPr txBox="1"/>
          <p:nvPr/>
        </p:nvSpPr>
        <p:spPr>
          <a:xfrm>
            <a:off x="448886" y="28305067"/>
            <a:ext cx="90387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Operation at low temperature (&lt;3K)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Fast response speed (width of signal &lt;10μs)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Low power consumption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Cooling power of our refrigerator are 250mW at 4.2K and 100μW at 300mK.</a:t>
            </a: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327983" y="27812974"/>
            <a:ext cx="8994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Cooper Black" panose="0208090404030B020404" pitchFamily="18" charset="0"/>
                <a:ea typeface="富士ポップＰ" panose="040F0700000000000000" pitchFamily="50" charset="-128"/>
              </a:rPr>
              <a:t>Requirement for Cryogenic Amplifier</a:t>
            </a:r>
            <a:endParaRPr lang="ja-JP" altLang="en-US" sz="3600" dirty="0">
              <a:latin typeface="Cooper Black" panose="0208090404030B020404" pitchFamily="18" charset="0"/>
              <a:ea typeface="富士ポップＰ" panose="040F0700000000000000" pitchFamily="50" charset="-128"/>
            </a:endParaRPr>
          </a:p>
        </p:txBody>
      </p:sp>
      <p:sp>
        <p:nvSpPr>
          <p:cNvPr id="246" name="四角形: 角を丸くする 245"/>
          <p:cNvSpPr/>
          <p:nvPr/>
        </p:nvSpPr>
        <p:spPr>
          <a:xfrm>
            <a:off x="34180" y="39672519"/>
            <a:ext cx="30160803" cy="3105681"/>
          </a:xfrm>
          <a:prstGeom prst="roundRect">
            <a:avLst>
              <a:gd name="adj" fmla="val 23023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600" dirty="0"/>
          </a:p>
        </p:txBody>
      </p:sp>
      <p:sp>
        <p:nvSpPr>
          <p:cNvPr id="1039" name="テキスト ボックス 1038"/>
          <p:cNvSpPr txBox="1"/>
          <p:nvPr/>
        </p:nvSpPr>
        <p:spPr>
          <a:xfrm>
            <a:off x="405122" y="40295358"/>
            <a:ext cx="106288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COBAND experiment is aiming to measure neutrino decay photons for a decision of neutrino masses.	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The cryogenic operational amplifier using FD-SOI MOSFET is being developed.</a:t>
            </a:r>
          </a:p>
        </p:txBody>
      </p:sp>
      <p:sp>
        <p:nvSpPr>
          <p:cNvPr id="292" name="テキスト ボックス 291"/>
          <p:cNvSpPr txBox="1"/>
          <p:nvPr/>
        </p:nvSpPr>
        <p:spPr>
          <a:xfrm>
            <a:off x="455409" y="4011425"/>
            <a:ext cx="7627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>
                <a:ln w="2857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Segoe UI Black" panose="020B0A02040204020203" pitchFamily="34" charset="0"/>
                <a:cs typeface="Segoe UI Black" panose="020B0A02040204020203" pitchFamily="34" charset="0"/>
              </a:rPr>
              <a:t>1. COBAND Experiment</a:t>
            </a:r>
            <a:endParaRPr lang="ja-JP" altLang="en-US" sz="4800" b="1" dirty="0">
              <a:ln w="2857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latin typeface="Cooper Black" panose="0208090404030B020404" pitchFamily="18" charset="0"/>
              <a:ea typeface="富士ポップＰ" panose="040F0700000000000000" pitchFamily="50" charset="-128"/>
              <a:cs typeface="Segoe UI Black" panose="020B0A02040204020203" pitchFamily="34" charset="0"/>
            </a:endParaRPr>
          </a:p>
        </p:txBody>
      </p:sp>
      <p:sp>
        <p:nvSpPr>
          <p:cNvPr id="295" name="テキスト ボックス 294"/>
          <p:cNvSpPr txBox="1"/>
          <p:nvPr/>
        </p:nvSpPr>
        <p:spPr>
          <a:xfrm>
            <a:off x="547131" y="23154308"/>
            <a:ext cx="139048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2. Development of Cryogenic SOI Amplifier</a:t>
            </a:r>
            <a:endParaRPr lang="ja-JP" altLang="en-US" sz="4800" b="1" dirty="0">
              <a:ln w="28575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latin typeface="Cooper Black" panose="0208090404030B020404" pitchFamily="18" charset="0"/>
              <a:ea typeface="富士ポップＰ" panose="040F0700000000000000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E89DCEA-F55D-4143-B35B-39C28408911D}"/>
              </a:ext>
            </a:extLst>
          </p:cNvPr>
          <p:cNvGrpSpPr/>
          <p:nvPr/>
        </p:nvGrpSpPr>
        <p:grpSpPr>
          <a:xfrm>
            <a:off x="7042072" y="12028996"/>
            <a:ext cx="7933574" cy="3417351"/>
            <a:chOff x="7743959" y="11910287"/>
            <a:chExt cx="7933574" cy="3417351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0475980D-D5FC-4860-80D0-51837D6B2AB8}"/>
                </a:ext>
              </a:extLst>
            </p:cNvPr>
            <p:cNvGrpSpPr/>
            <p:nvPr/>
          </p:nvGrpSpPr>
          <p:grpSpPr>
            <a:xfrm>
              <a:off x="7806148" y="12635525"/>
              <a:ext cx="7871385" cy="2692113"/>
              <a:chOff x="2238232" y="1582497"/>
              <a:chExt cx="11146672" cy="4384128"/>
            </a:xfrm>
          </p:grpSpPr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871B3923-E047-4E2E-BA54-7FA71437874C}"/>
                  </a:ext>
                </a:extLst>
              </p:cNvPr>
              <p:cNvSpPr/>
              <p:nvPr/>
            </p:nvSpPr>
            <p:spPr>
              <a:xfrm rot="5400000">
                <a:off x="8445394" y="4431362"/>
                <a:ext cx="758562" cy="42644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55DC7CBC-26A4-4424-95AE-F8F78A76B0E7}"/>
                  </a:ext>
                </a:extLst>
              </p:cNvPr>
              <p:cNvSpPr/>
              <p:nvPr/>
            </p:nvSpPr>
            <p:spPr>
              <a:xfrm>
                <a:off x="7803045" y="1943662"/>
                <a:ext cx="426442" cy="30802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84B57438-CCF9-469C-9261-B7A2A63C43D2}"/>
                  </a:ext>
                </a:extLst>
              </p:cNvPr>
              <p:cNvSpPr/>
              <p:nvPr/>
            </p:nvSpPr>
            <p:spPr>
              <a:xfrm rot="5400000">
                <a:off x="6129853" y="468183"/>
                <a:ext cx="426442" cy="33774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sz="1350" dirty="0"/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978CC8CF-BAB3-4EE7-A333-6A320836C3DC}"/>
                  </a:ext>
                </a:extLst>
              </p:cNvPr>
              <p:cNvGrpSpPr/>
              <p:nvPr/>
            </p:nvGrpSpPr>
            <p:grpSpPr>
              <a:xfrm>
                <a:off x="2238232" y="1730088"/>
                <a:ext cx="11146672" cy="4236537"/>
                <a:chOff x="4256828" y="1743176"/>
                <a:chExt cx="4627078" cy="1659916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7A1B8E25-9BC7-4CA5-B36F-F6729676A4F8}"/>
                    </a:ext>
                  </a:extLst>
                </p:cNvPr>
                <p:cNvGrpSpPr/>
                <p:nvPr/>
              </p:nvGrpSpPr>
              <p:grpSpPr>
                <a:xfrm>
                  <a:off x="4256828" y="1743176"/>
                  <a:ext cx="4627078" cy="1552452"/>
                  <a:chOff x="796410" y="2429590"/>
                  <a:chExt cx="6604928" cy="2287021"/>
                </a:xfrm>
              </p:grpSpPr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A92AC199-3880-470A-BE69-448FF93848B5}"/>
                      </a:ext>
                    </a:extLst>
                  </p:cNvPr>
                  <p:cNvGrpSpPr/>
                  <p:nvPr/>
                </p:nvGrpSpPr>
                <p:grpSpPr>
                  <a:xfrm>
                    <a:off x="802671" y="2429590"/>
                    <a:ext cx="6598667" cy="2287021"/>
                    <a:chOff x="262702" y="2106621"/>
                    <a:chExt cx="7510394" cy="2760752"/>
                  </a:xfrm>
                </p:grpSpPr>
                <p:sp>
                  <p:nvSpPr>
                    <p:cNvPr id="253" name="正方形/長方形 252">
                      <a:extLst>
                        <a:ext uri="{FF2B5EF4-FFF2-40B4-BE49-F238E27FC236}">
                          <a16:creationId xmlns:a16="http://schemas.microsoft.com/office/drawing/2014/main" id="{208D52A4-3877-4CC3-9495-4A932479C6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87529" y="2233930"/>
                      <a:ext cx="287600" cy="2146167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sz="1350" dirty="0"/>
                    </a:p>
                  </p:txBody>
                </p:sp>
                <p:grpSp>
                  <p:nvGrpSpPr>
                    <p:cNvPr id="254" name="グループ化 253">
                      <a:extLst>
                        <a:ext uri="{FF2B5EF4-FFF2-40B4-BE49-F238E27FC236}">
                          <a16:creationId xmlns:a16="http://schemas.microsoft.com/office/drawing/2014/main" id="{0C66C8C5-9C28-4093-BC9B-64063360607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2702" y="2106621"/>
                      <a:ext cx="7510394" cy="2760752"/>
                      <a:chOff x="870744" y="9172507"/>
                      <a:chExt cx="7510394" cy="2760752"/>
                    </a:xfrm>
                  </p:grpSpPr>
                  <p:grpSp>
                    <p:nvGrpSpPr>
                      <p:cNvPr id="255" name="グループ化 254">
                        <a:extLst>
                          <a:ext uri="{FF2B5EF4-FFF2-40B4-BE49-F238E27FC236}">
                            <a16:creationId xmlns:a16="http://schemas.microsoft.com/office/drawing/2014/main" id="{3642A69E-3940-46E6-90CA-DB8DEEB02F2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716817" y="9454443"/>
                        <a:ext cx="5664321" cy="2478816"/>
                        <a:chOff x="6222957" y="2668127"/>
                        <a:chExt cx="3416880" cy="955754"/>
                      </a:xfrm>
                    </p:grpSpPr>
                    <p:grpSp>
                      <p:nvGrpSpPr>
                        <p:cNvPr id="259" name="グループ化 258">
                          <a:extLst>
                            <a:ext uri="{FF2B5EF4-FFF2-40B4-BE49-F238E27FC236}">
                              <a16:creationId xmlns:a16="http://schemas.microsoft.com/office/drawing/2014/main" id="{25C41289-D1D5-412E-BF52-0D63A852F9D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6222957" y="2668127"/>
                          <a:ext cx="1474906" cy="755310"/>
                          <a:chOff x="6575162" y="2669409"/>
                          <a:chExt cx="1474906" cy="755310"/>
                        </a:xfrm>
                      </p:grpSpPr>
                      <p:grpSp>
                        <p:nvGrpSpPr>
                          <p:cNvPr id="262" name="グループ化 261">
                            <a:extLst>
                              <a:ext uri="{FF2B5EF4-FFF2-40B4-BE49-F238E27FC236}">
                                <a16:creationId xmlns:a16="http://schemas.microsoft.com/office/drawing/2014/main" id="{DD5A053C-D33F-4904-A2D8-23E6769B92D8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6575162" y="2669409"/>
                            <a:ext cx="1241323" cy="755310"/>
                            <a:chOff x="8660997" y="695788"/>
                            <a:chExt cx="1655095" cy="1007080"/>
                          </a:xfrm>
                        </p:grpSpPr>
                        <p:sp>
                          <p:nvSpPr>
                            <p:cNvPr id="269" name="正方形/長方形 268">
                              <a:extLst>
                                <a:ext uri="{FF2B5EF4-FFF2-40B4-BE49-F238E27FC236}">
                                  <a16:creationId xmlns:a16="http://schemas.microsoft.com/office/drawing/2014/main" id="{1C865FF1-BB0B-42F2-AD8C-AA2827573C1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8660997" y="695788"/>
                              <a:ext cx="1653832" cy="238834"/>
                            </a:xfrm>
                            <a:prstGeom prst="rect">
                              <a:avLst/>
                            </a:prstGeom>
                            <a:solidFill>
                              <a:srgbClr val="00B05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ja-JP" altLang="en-US" sz="1013" dirty="0"/>
                            </a:p>
                          </p:txBody>
                        </p:sp>
                        <p:sp>
                          <p:nvSpPr>
                            <p:cNvPr id="270" name="正方形/長方形 269">
                              <a:extLst>
                                <a:ext uri="{FF2B5EF4-FFF2-40B4-BE49-F238E27FC236}">
                                  <a16:creationId xmlns:a16="http://schemas.microsoft.com/office/drawing/2014/main" id="{41106968-A065-49AB-9F80-24E2A21AC83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8662731" y="1269731"/>
                              <a:ext cx="1652105" cy="433137"/>
                            </a:xfrm>
                            <a:prstGeom prst="rect">
                              <a:avLst/>
                            </a:prstGeom>
                            <a:solidFill>
                              <a:srgbClr val="00B05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ja-JP" altLang="en-US" sz="1013" dirty="0"/>
                            </a:p>
                          </p:txBody>
                        </p:sp>
                        <p:sp>
                          <p:nvSpPr>
                            <p:cNvPr id="271" name="正方形/長方形 270">
                              <a:extLst>
                                <a:ext uri="{FF2B5EF4-FFF2-40B4-BE49-F238E27FC236}">
                                  <a16:creationId xmlns:a16="http://schemas.microsoft.com/office/drawing/2014/main" id="{1E67A8BF-905E-47F8-A4AF-B8F14239CD9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8662731" y="934623"/>
                              <a:ext cx="1652099" cy="528123"/>
                            </a:xfrm>
                            <a:prstGeom prst="rect">
                              <a:avLst/>
                            </a:prstGeom>
                            <a:solidFill>
                              <a:srgbClr val="FDA403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ja-JP" altLang="en-US" sz="1013" dirty="0"/>
                            </a:p>
                          </p:txBody>
                        </p:sp>
                        <p:sp>
                          <p:nvSpPr>
                            <p:cNvPr id="272" name="正方形/長方形 271">
                              <a:extLst>
                                <a:ext uri="{FF2B5EF4-FFF2-40B4-BE49-F238E27FC236}">
                                  <a16:creationId xmlns:a16="http://schemas.microsoft.com/office/drawing/2014/main" id="{848C7624-D72D-4598-8A77-A155A78B55B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8660997" y="1131807"/>
                              <a:ext cx="1655095" cy="140553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ctr"/>
                              <a:endParaRPr lang="ja-JP" altLang="en-US" sz="1013" dirty="0"/>
                            </a:p>
                          </p:txBody>
                        </p:sp>
                      </p:grpSp>
                      <p:sp>
                        <p:nvSpPr>
                          <p:cNvPr id="265" name="正方形/長方形 264">
                            <a:extLst>
                              <a:ext uri="{FF2B5EF4-FFF2-40B4-BE49-F238E27FC236}">
                                <a16:creationId xmlns:a16="http://schemas.microsoft.com/office/drawing/2014/main" id="{06FB07BE-C5B5-44DC-A65D-5A2252E0AE8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744508" y="3329401"/>
                            <a:ext cx="305560" cy="95043"/>
                          </a:xfrm>
                          <a:prstGeom prst="rect">
                            <a:avLst/>
                          </a:prstGeom>
                          <a:solidFill>
                            <a:srgbClr val="00B05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ja-JP" altLang="en-US" sz="1350" dirty="0"/>
                          </a:p>
                        </p:txBody>
                      </p:sp>
                    </p:grpSp>
                    <mc:AlternateContent xmlns:mc="http://schemas.openxmlformats.org/markup-compatibility/2006">
                      <mc:Choice xmlns:a14="http://schemas.microsoft.com/office/drawing/2010/main" Requires="a14">
                        <p:sp>
                          <p:nvSpPr>
                            <p:cNvPr id="260" name="テキスト ボックス 259">
                              <a:extLst>
                                <a:ext uri="{FF2B5EF4-FFF2-40B4-BE49-F238E27FC236}">
                                  <a16:creationId xmlns:a16="http://schemas.microsoft.com/office/drawing/2014/main" id="{6FB186F4-D895-4242-A850-CA31D11B371C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8741506" y="2721715"/>
                              <a:ext cx="898331" cy="90216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US" altLang="ja-JP" sz="3200" b="1" dirty="0">
                                  <a:solidFill>
                                    <a:srgbClr val="00B050"/>
                                  </a:solidFill>
                                </a:rPr>
                                <a:t>Nb</a:t>
                              </a:r>
                            </a:p>
                            <a:p>
                              <a:r>
                                <a:rPr lang="en-US" altLang="ja-JP" sz="3200" b="1" dirty="0">
                                  <a:solidFill>
                                    <a:srgbClr val="FF9900"/>
                                  </a:solidFill>
                                </a:rPr>
                                <a:t>Al</a:t>
                              </a:r>
                            </a:p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left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altLang="ja-JP" sz="32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3200" b="1" i="1">
                                            <a:latin typeface="Cambria Math" panose="02040503050406030204" pitchFamily="18" charset="0"/>
                                          </a:rPr>
                                          <m:t>𝐀𝐥</m:t>
                                        </m:r>
                                      </m:e>
                                      <m:sub>
                                        <m:r>
                                          <a:rPr lang="en-US" altLang="ja-JP" sz="3200" b="1" i="1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altLang="ja-JP" sz="32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3200" b="1" i="1">
                                            <a:latin typeface="Cambria Math" panose="02040503050406030204" pitchFamily="18" charset="0"/>
                                          </a:rPr>
                                          <m:t>𝐎</m:t>
                                        </m:r>
                                      </m:e>
                                      <m:sub>
                                        <m:r>
                                          <a:rPr lang="en-US" altLang="ja-JP" sz="3200" b="1" i="1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oMath>
                                </m:oMathPara>
                              </a14:m>
                              <a:endParaRPr lang="en-US" altLang="ja-JP" sz="3200" b="1" dirty="0">
                                <a:solidFill>
                                  <a:srgbClr val="0070C0"/>
                                </a:solidFill>
                              </a:endParaRPr>
                            </a:p>
                            <a:p>
                              <a:r>
                                <a:rPr lang="en-US" altLang="ja-JP" sz="3200" b="1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rPr>
                                <a:t>SiO</a:t>
                              </a:r>
                              <a:r>
                                <a:rPr lang="en-US" altLang="ja-JP" sz="3200" b="1" baseline="-25000" dirty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</a:rPr>
                                <a:t>2</a:t>
                              </a:r>
                              <a:endParaRPr lang="ja-JP" altLang="en-US" sz="3200" b="1" baseline="-25000" dirty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</a:endParaRPr>
                            </a:p>
                          </p:txBody>
                        </p:sp>
                      </mc:Choice>
                      <mc:Fallback>
                        <p:sp>
                          <p:nvSpPr>
                            <p:cNvPr id="260" name="テキスト ボックス 259">
                              <a:extLst>
                                <a:ext uri="{FF2B5EF4-FFF2-40B4-BE49-F238E27FC236}">
                                  <a16:creationId xmlns:a16="http://schemas.microsoft.com/office/drawing/2014/main" id="{6FB186F4-D895-4242-A850-CA31D11B371C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8741506" y="2721715"/>
                              <a:ext cx="898331" cy="902166"/>
                            </a:xfrm>
                            <a:prstGeom prst="rect">
                              <a:avLst/>
                            </a:prstGeom>
                            <a:blipFill>
                              <a:blip r:embed="rId8"/>
                              <a:stretch>
                                <a:fillRect l="-10156" t="-3846" b="-8876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ja-JP" alt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sp>
                    <p:nvSpPr>
                      <p:cNvPr id="256" name="正方形/長方形 255">
                        <a:extLst>
                          <a:ext uri="{FF2B5EF4-FFF2-40B4-BE49-F238E27FC236}">
                            <a16:creationId xmlns:a16="http://schemas.microsoft.com/office/drawing/2014/main" id="{291D5CBF-A985-4A64-BCB6-1A7B38D65B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0744" y="11169146"/>
                        <a:ext cx="1663171" cy="250726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rgbClr val="00B05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 sz="1350" dirty="0"/>
                      </a:p>
                    </p:txBody>
                  </p:sp>
                  <p:sp>
                    <p:nvSpPr>
                      <p:cNvPr id="257" name="正方形/長方形 256">
                        <a:extLst>
                          <a:ext uri="{FF2B5EF4-FFF2-40B4-BE49-F238E27FC236}">
                            <a16:creationId xmlns:a16="http://schemas.microsoft.com/office/drawing/2014/main" id="{E427412F-E0EB-4AB0-80A8-B049A111A67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327863" y="10170517"/>
                        <a:ext cx="2256213" cy="260194"/>
                      </a:xfrm>
                      <a:prstGeom prst="rect">
                        <a:avLst/>
                      </a:prstGeom>
                      <a:solidFill>
                        <a:srgbClr val="00B05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 sz="1350" dirty="0"/>
                      </a:p>
                    </p:txBody>
                  </p:sp>
                </p:grpSp>
              </p:grpSp>
              <p:sp>
                <p:nvSpPr>
                  <p:cNvPr id="252" name="正方形/長方形 251">
                    <a:extLst>
                      <a:ext uri="{FF2B5EF4-FFF2-40B4-BE49-F238E27FC236}">
                        <a16:creationId xmlns:a16="http://schemas.microsoft.com/office/drawing/2014/main" id="{6ECCF6CB-E740-4C96-BDEA-137895F96D2D}"/>
                      </a:ext>
                    </a:extLst>
                  </p:cNvPr>
                  <p:cNvSpPr/>
                  <p:nvPr/>
                </p:nvSpPr>
                <p:spPr>
                  <a:xfrm>
                    <a:off x="796410" y="4285358"/>
                    <a:ext cx="5141936" cy="178103"/>
                  </a:xfrm>
                  <a:prstGeom prst="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sz="1350" dirty="0"/>
                  </a:p>
                </p:txBody>
              </p:sp>
            </p:grpSp>
            <p:sp>
              <p:nvSpPr>
                <p:cNvPr id="241" name="正方形/長方形 240">
                  <a:extLst>
                    <a:ext uri="{FF2B5EF4-FFF2-40B4-BE49-F238E27FC236}">
                      <a16:creationId xmlns:a16="http://schemas.microsoft.com/office/drawing/2014/main" id="{42056FF2-0CF5-4FCF-BFFE-9954E8592757}"/>
                    </a:ext>
                  </a:extLst>
                </p:cNvPr>
                <p:cNvSpPr/>
                <p:nvPr/>
              </p:nvSpPr>
              <p:spPr>
                <a:xfrm>
                  <a:off x="4340802" y="3076286"/>
                  <a:ext cx="3496354" cy="3268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3200" dirty="0">
                      <a:solidFill>
                        <a:schemeClr val="accent1">
                          <a:lumMod val="50000"/>
                        </a:schemeClr>
                      </a:solidFill>
                    </a:rPr>
                    <a:t>Size : </a:t>
                  </a:r>
                  <a:r>
                    <a:rPr lang="en-US" altLang="ja-JP" sz="2800" dirty="0">
                      <a:solidFill>
                        <a:schemeClr val="accent1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10μm×10μm</a:t>
                  </a:r>
                  <a:r>
                    <a:rPr lang="en-US" altLang="ja-JP" sz="3200" dirty="0">
                      <a:solidFill>
                        <a:schemeClr val="accent1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~ </a:t>
                  </a:r>
                  <a:r>
                    <a:rPr lang="en-US" altLang="ja-JP" sz="2800" dirty="0">
                      <a:solidFill>
                        <a:schemeClr val="accent1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200μm×200μm</a:t>
                  </a:r>
                  <a:endParaRPr lang="ja-JP" altLang="en-US" sz="32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42" name="直線矢印コネクタ 241">
                  <a:extLst>
                    <a:ext uri="{FF2B5EF4-FFF2-40B4-BE49-F238E27FC236}">
                      <a16:creationId xmlns:a16="http://schemas.microsoft.com/office/drawing/2014/main" id="{E95F0D45-9C55-415F-B0C0-7B722B5CAC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13784" y="1886120"/>
                  <a:ext cx="0" cy="1099729"/>
                </a:xfrm>
                <a:prstGeom prst="straightConnector1">
                  <a:avLst/>
                </a:prstGeom>
                <a:ln w="57150">
                  <a:solidFill>
                    <a:schemeClr val="tx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3" name="テキスト ボックス 242">
                  <a:extLst>
                    <a:ext uri="{FF2B5EF4-FFF2-40B4-BE49-F238E27FC236}">
                      <a16:creationId xmlns:a16="http://schemas.microsoft.com/office/drawing/2014/main" id="{E8764928-450C-4DD7-A652-F77CB3504236}"/>
                    </a:ext>
                  </a:extLst>
                </p:cNvPr>
                <p:cNvSpPr txBox="1"/>
                <p:nvPr/>
              </p:nvSpPr>
              <p:spPr>
                <a:xfrm>
                  <a:off x="4329938" y="2195387"/>
                  <a:ext cx="708799" cy="2580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400" dirty="0">
                      <a:solidFill>
                        <a:schemeClr val="accent1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~400nm</a:t>
                  </a:r>
                  <a:endParaRPr lang="ja-JP" altLang="en-US" sz="2400" dirty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675280AB-B100-4C78-BC58-81E50CDB9614}"/>
                  </a:ext>
                </a:extLst>
              </p:cNvPr>
              <p:cNvSpPr/>
              <p:nvPr/>
            </p:nvSpPr>
            <p:spPr>
              <a:xfrm>
                <a:off x="4413022" y="1582498"/>
                <a:ext cx="1682978" cy="3598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AE2083E1-1348-4363-BD0D-01AC8B1B9CEC}"/>
                  </a:ext>
                </a:extLst>
              </p:cNvPr>
              <p:cNvSpPr/>
              <p:nvPr/>
            </p:nvSpPr>
            <p:spPr>
              <a:xfrm rot="16200000">
                <a:off x="5374382" y="1927978"/>
                <a:ext cx="1087634" cy="39667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577BC88C-6E01-43C1-A48E-8762750BF47A}"/>
                  </a:ext>
                </a:extLst>
              </p:cNvPr>
              <p:cNvSpPr/>
              <p:nvPr/>
            </p:nvSpPr>
            <p:spPr>
              <a:xfrm>
                <a:off x="8803461" y="4591424"/>
                <a:ext cx="2109262" cy="3537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F39E4306-EBB4-45C4-B481-A68A20860C85}"/>
                  </a:ext>
                </a:extLst>
              </p:cNvPr>
              <p:cNvSpPr/>
              <p:nvPr/>
            </p:nvSpPr>
            <p:spPr>
              <a:xfrm rot="16200000">
                <a:off x="7951451" y="4167484"/>
                <a:ext cx="935537" cy="38580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FA64B24D-BF7A-41C6-AF77-A22D2DEA7609}"/>
                  </a:ext>
                </a:extLst>
              </p:cNvPr>
              <p:cNvSpPr/>
              <p:nvPr/>
            </p:nvSpPr>
            <p:spPr>
              <a:xfrm>
                <a:off x="8420821" y="3899439"/>
                <a:ext cx="573269" cy="394936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  <p:sp>
            <p:nvSpPr>
              <p:cNvPr id="239" name="正方形/長方形 238">
                <a:extLst>
                  <a:ext uri="{FF2B5EF4-FFF2-40B4-BE49-F238E27FC236}">
                    <a16:creationId xmlns:a16="http://schemas.microsoft.com/office/drawing/2014/main" id="{55832F77-BB7B-4ABE-B631-E5B5B2617BDE}"/>
                  </a:ext>
                </a:extLst>
              </p:cNvPr>
              <p:cNvSpPr/>
              <p:nvPr/>
            </p:nvSpPr>
            <p:spPr>
              <a:xfrm rot="16200000">
                <a:off x="8569470" y="4126996"/>
                <a:ext cx="847903" cy="385805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</p:grpSp>
        <p:sp>
          <p:nvSpPr>
            <p:cNvPr id="273" name="テキスト ボックス 272">
              <a:extLst>
                <a:ext uri="{FF2B5EF4-FFF2-40B4-BE49-F238E27FC236}">
                  <a16:creationId xmlns:a16="http://schemas.microsoft.com/office/drawing/2014/main" id="{5894D465-80E6-4D23-99AA-A34E67DC0628}"/>
                </a:ext>
              </a:extLst>
            </p:cNvPr>
            <p:cNvSpPr txBox="1"/>
            <p:nvPr/>
          </p:nvSpPr>
          <p:spPr>
            <a:xfrm>
              <a:off x="7743959" y="11910287"/>
              <a:ext cx="26456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 err="1">
                  <a:latin typeface="Cooper Black" panose="0208090404030B020404" pitchFamily="18" charset="0"/>
                  <a:ea typeface="富士ポップＰ" panose="040F0700000000000000" pitchFamily="50" charset="-128"/>
                </a:rPr>
                <a:t>Nb</a:t>
              </a:r>
              <a:r>
                <a:rPr kumimoji="1" lang="en-US" altLang="ja-JP" sz="3600" dirty="0">
                  <a:latin typeface="Cooper Black" panose="0208090404030B020404" pitchFamily="18" charset="0"/>
                  <a:ea typeface="富士ポップＰ" panose="040F0700000000000000" pitchFamily="50" charset="-128"/>
                </a:rPr>
                <a:t>/Al-STJ</a:t>
              </a:r>
              <a:endParaRPr kumimoji="1" lang="ja-JP" altLang="en-US" sz="3600" dirty="0">
                <a:latin typeface="Cooper Black" panose="0208090404030B020404" pitchFamily="18" charset="0"/>
                <a:ea typeface="富士ポップＰ" panose="040F0700000000000000" pitchFamily="50" charset="-128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49" name="テキスト ボックス 348">
                <a:extLst>
                  <a:ext uri="{FF2B5EF4-FFF2-40B4-BE49-F238E27FC236}">
                    <a16:creationId xmlns:a16="http://schemas.microsoft.com/office/drawing/2014/main" id="{464DE511-438B-4893-AD52-F3B6D3186FAD}"/>
                  </a:ext>
                </a:extLst>
              </p:cNvPr>
              <p:cNvSpPr txBox="1"/>
              <p:nvPr/>
            </p:nvSpPr>
            <p:spPr>
              <a:xfrm>
                <a:off x="8263085" y="9012816"/>
                <a:ext cx="6655932" cy="14462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kumimoji="1" lang="en-US" altLang="ja-JP" sz="28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8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8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32</m:t>
                              </m:r>
                            </m:sub>
                            <m:sup>
                              <m:r>
                                <a:rPr kumimoji="1" lang="en-US" altLang="ja-JP" sz="28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2.44±0.06</m:t>
                          </m:r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eV</m:t>
                          </m:r>
                        </m:e>
                        <m:sup>
                          <m:r>
                            <a:rPr kumimoji="1" lang="en-US" altLang="ja-JP" sz="2800" b="0" i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en-US" altLang="ja-JP" sz="2800" b="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280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kumimoji="1" lang="en-US" altLang="ja-JP" sz="28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8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8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kumimoji="1" lang="en-US" altLang="ja-JP" sz="28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kumimoji="1" lang="en-US" altLang="ja-JP" sz="28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7.52±0.18</m:t>
                          </m:r>
                        </m:e>
                      </m:d>
                      <m:r>
                        <a:rPr kumimoji="1" lang="en-US" altLang="ja-JP" sz="28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sSup>
                        <m:sSupPr>
                          <m:ctrlPr>
                            <a:rPr kumimoji="1" lang="en-US" altLang="ja-JP" sz="28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ja-JP" sz="2800" b="0" i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eV</m:t>
                          </m:r>
                        </m:e>
                        <m:sup>
                          <m:r>
                            <a:rPr kumimoji="1" lang="en-US" altLang="ja-JP" sz="2800" b="0" i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en-US" altLang="ja-JP" sz="320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algn="ctr"/>
                <a:r>
                  <a:rPr kumimoji="1" lang="en-US" altLang="ja-JP" sz="2800" dirty="0">
                    <a:solidFill>
                      <a:schemeClr val="accent2">
                        <a:lumMod val="75000"/>
                      </a:schemeClr>
                    </a:solidFill>
                  </a:rPr>
                  <a:t>by neutrino oscillation experiments.</a:t>
                </a:r>
                <a:endParaRPr kumimoji="1" lang="ja-JP" altLang="en-US" sz="32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49" name="テキスト ボックス 348">
                <a:extLst>
                  <a:ext uri="{FF2B5EF4-FFF2-40B4-BE49-F238E27FC236}">
                    <a16:creationId xmlns:a16="http://schemas.microsoft.com/office/drawing/2014/main" id="{464DE511-438B-4893-AD52-F3B6D3186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3085" y="9012816"/>
                <a:ext cx="6655932" cy="1446230"/>
              </a:xfrm>
              <a:prstGeom prst="rect">
                <a:avLst/>
              </a:prstGeom>
              <a:blipFill>
                <a:blip r:embed="rId9"/>
                <a:stretch>
                  <a:fillRect b="-109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1CD6025-A167-4D65-B059-9E976EA83107}"/>
              </a:ext>
            </a:extLst>
          </p:cNvPr>
          <p:cNvGrpSpPr/>
          <p:nvPr/>
        </p:nvGrpSpPr>
        <p:grpSpPr>
          <a:xfrm>
            <a:off x="10492287" y="5977924"/>
            <a:ext cx="4570216" cy="2728712"/>
            <a:chOff x="10449735" y="5656840"/>
            <a:chExt cx="4570216" cy="2728712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0CE02CA-4ABE-483A-842E-5CA0BC120D3D}"/>
                </a:ext>
              </a:extLst>
            </p:cNvPr>
            <p:cNvSpPr/>
            <p:nvPr/>
          </p:nvSpPr>
          <p:spPr>
            <a:xfrm>
              <a:off x="10589059" y="5700370"/>
              <a:ext cx="4213026" cy="25140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35195E7F-30F8-4362-B034-C978C272EC2B}"/>
                </a:ext>
              </a:extLst>
            </p:cNvPr>
            <p:cNvGrpSpPr/>
            <p:nvPr/>
          </p:nvGrpSpPr>
          <p:grpSpPr>
            <a:xfrm>
              <a:off x="10449735" y="5656840"/>
              <a:ext cx="4570216" cy="2728712"/>
              <a:chOff x="5254066" y="3460234"/>
              <a:chExt cx="3795423" cy="1902052"/>
            </a:xfrm>
          </p:grpSpPr>
          <p:cxnSp>
            <p:nvCxnSpPr>
              <p:cNvPr id="351" name="直線矢印コネクタ 350">
                <a:extLst>
                  <a:ext uri="{FF2B5EF4-FFF2-40B4-BE49-F238E27FC236}">
                    <a16:creationId xmlns:a16="http://schemas.microsoft.com/office/drawing/2014/main" id="{9478AABC-4DD9-48B7-BC21-B96986AF5154}"/>
                  </a:ext>
                </a:extLst>
              </p:cNvPr>
              <p:cNvCxnSpPr/>
              <p:nvPr/>
            </p:nvCxnSpPr>
            <p:spPr>
              <a:xfrm>
                <a:off x="5689600" y="4226560"/>
                <a:ext cx="270256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2" name="フリーフォーム 11">
                <a:extLst>
                  <a:ext uri="{FF2B5EF4-FFF2-40B4-BE49-F238E27FC236}">
                    <a16:creationId xmlns:a16="http://schemas.microsoft.com/office/drawing/2014/main" id="{070E76DD-A4D9-42FE-B8A9-006AC8841E5C}"/>
                  </a:ext>
                </a:extLst>
              </p:cNvPr>
              <p:cNvSpPr/>
              <p:nvPr/>
            </p:nvSpPr>
            <p:spPr>
              <a:xfrm>
                <a:off x="6158253" y="4226561"/>
                <a:ext cx="1698147" cy="912907"/>
              </a:xfrm>
              <a:custGeom>
                <a:avLst/>
                <a:gdLst>
                  <a:gd name="connsiteX0" fmla="*/ 40796 w 1087291"/>
                  <a:gd name="connsiteY0" fmla="*/ 0 h 477803"/>
                  <a:gd name="connsiteX1" fmla="*/ 122076 w 1087291"/>
                  <a:gd name="connsiteY1" fmla="*/ 60960 h 477803"/>
                  <a:gd name="connsiteX2" fmla="*/ 156 w 1087291"/>
                  <a:gd name="connsiteY2" fmla="*/ 162560 h 477803"/>
                  <a:gd name="connsiteX3" fmla="*/ 152556 w 1087291"/>
                  <a:gd name="connsiteY3" fmla="*/ 213360 h 477803"/>
                  <a:gd name="connsiteX4" fmla="*/ 152556 w 1087291"/>
                  <a:gd name="connsiteY4" fmla="*/ 325120 h 477803"/>
                  <a:gd name="connsiteX5" fmla="*/ 274476 w 1087291"/>
                  <a:gd name="connsiteY5" fmla="*/ 325120 h 477803"/>
                  <a:gd name="connsiteX6" fmla="*/ 335436 w 1087291"/>
                  <a:gd name="connsiteY6" fmla="*/ 426720 h 477803"/>
                  <a:gd name="connsiteX7" fmla="*/ 437036 w 1087291"/>
                  <a:gd name="connsiteY7" fmla="*/ 355600 h 477803"/>
                  <a:gd name="connsiteX8" fmla="*/ 518316 w 1087291"/>
                  <a:gd name="connsiteY8" fmla="*/ 467360 h 477803"/>
                  <a:gd name="connsiteX9" fmla="*/ 609756 w 1087291"/>
                  <a:gd name="connsiteY9" fmla="*/ 365760 h 477803"/>
                  <a:gd name="connsiteX10" fmla="*/ 701196 w 1087291"/>
                  <a:gd name="connsiteY10" fmla="*/ 477520 h 477803"/>
                  <a:gd name="connsiteX11" fmla="*/ 741836 w 1087291"/>
                  <a:gd name="connsiteY11" fmla="*/ 325120 h 477803"/>
                  <a:gd name="connsiteX12" fmla="*/ 863756 w 1087291"/>
                  <a:gd name="connsiteY12" fmla="*/ 426720 h 477803"/>
                  <a:gd name="connsiteX13" fmla="*/ 863756 w 1087291"/>
                  <a:gd name="connsiteY13" fmla="*/ 284480 h 477803"/>
                  <a:gd name="connsiteX14" fmla="*/ 975516 w 1087291"/>
                  <a:gd name="connsiteY14" fmla="*/ 294640 h 477803"/>
                  <a:gd name="connsiteX15" fmla="*/ 934876 w 1087291"/>
                  <a:gd name="connsiteY15" fmla="*/ 172720 h 477803"/>
                  <a:gd name="connsiteX16" fmla="*/ 1087276 w 1087291"/>
                  <a:gd name="connsiteY16" fmla="*/ 172720 h 477803"/>
                  <a:gd name="connsiteX17" fmla="*/ 945036 w 1087291"/>
                  <a:gd name="connsiteY17" fmla="*/ 71120 h 477803"/>
                  <a:gd name="connsiteX18" fmla="*/ 1026316 w 1087291"/>
                  <a:gd name="connsiteY18" fmla="*/ 0 h 477803"/>
                  <a:gd name="connsiteX0" fmla="*/ 40796 w 1087291"/>
                  <a:gd name="connsiteY0" fmla="*/ 0 h 477803"/>
                  <a:gd name="connsiteX1" fmla="*/ 122076 w 1087291"/>
                  <a:gd name="connsiteY1" fmla="*/ 60960 h 477803"/>
                  <a:gd name="connsiteX2" fmla="*/ 156 w 1087291"/>
                  <a:gd name="connsiteY2" fmla="*/ 162560 h 477803"/>
                  <a:gd name="connsiteX3" fmla="*/ 152556 w 1087291"/>
                  <a:gd name="connsiteY3" fmla="*/ 213360 h 477803"/>
                  <a:gd name="connsiteX4" fmla="*/ 104868 w 1087291"/>
                  <a:gd name="connsiteY4" fmla="*/ 370625 h 477803"/>
                  <a:gd name="connsiteX5" fmla="*/ 274476 w 1087291"/>
                  <a:gd name="connsiteY5" fmla="*/ 325120 h 477803"/>
                  <a:gd name="connsiteX6" fmla="*/ 335436 w 1087291"/>
                  <a:gd name="connsiteY6" fmla="*/ 426720 h 477803"/>
                  <a:gd name="connsiteX7" fmla="*/ 437036 w 1087291"/>
                  <a:gd name="connsiteY7" fmla="*/ 355600 h 477803"/>
                  <a:gd name="connsiteX8" fmla="*/ 518316 w 1087291"/>
                  <a:gd name="connsiteY8" fmla="*/ 467360 h 477803"/>
                  <a:gd name="connsiteX9" fmla="*/ 609756 w 1087291"/>
                  <a:gd name="connsiteY9" fmla="*/ 365760 h 477803"/>
                  <a:gd name="connsiteX10" fmla="*/ 701196 w 1087291"/>
                  <a:gd name="connsiteY10" fmla="*/ 477520 h 477803"/>
                  <a:gd name="connsiteX11" fmla="*/ 741836 w 1087291"/>
                  <a:gd name="connsiteY11" fmla="*/ 325120 h 477803"/>
                  <a:gd name="connsiteX12" fmla="*/ 863756 w 1087291"/>
                  <a:gd name="connsiteY12" fmla="*/ 426720 h 477803"/>
                  <a:gd name="connsiteX13" fmla="*/ 863756 w 1087291"/>
                  <a:gd name="connsiteY13" fmla="*/ 284480 h 477803"/>
                  <a:gd name="connsiteX14" fmla="*/ 975516 w 1087291"/>
                  <a:gd name="connsiteY14" fmla="*/ 294640 h 477803"/>
                  <a:gd name="connsiteX15" fmla="*/ 934876 w 1087291"/>
                  <a:gd name="connsiteY15" fmla="*/ 172720 h 477803"/>
                  <a:gd name="connsiteX16" fmla="*/ 1087276 w 1087291"/>
                  <a:gd name="connsiteY16" fmla="*/ 172720 h 477803"/>
                  <a:gd name="connsiteX17" fmla="*/ 945036 w 1087291"/>
                  <a:gd name="connsiteY17" fmla="*/ 71120 h 477803"/>
                  <a:gd name="connsiteX18" fmla="*/ 1026316 w 1087291"/>
                  <a:gd name="connsiteY18" fmla="*/ 0 h 477803"/>
                  <a:gd name="connsiteX0" fmla="*/ 40796 w 1087291"/>
                  <a:gd name="connsiteY0" fmla="*/ 0 h 477803"/>
                  <a:gd name="connsiteX1" fmla="*/ 122076 w 1087291"/>
                  <a:gd name="connsiteY1" fmla="*/ 60960 h 477803"/>
                  <a:gd name="connsiteX2" fmla="*/ 156 w 1087291"/>
                  <a:gd name="connsiteY2" fmla="*/ 162560 h 477803"/>
                  <a:gd name="connsiteX3" fmla="*/ 152556 w 1087291"/>
                  <a:gd name="connsiteY3" fmla="*/ 213360 h 477803"/>
                  <a:gd name="connsiteX4" fmla="*/ 66717 w 1087291"/>
                  <a:gd name="connsiteY4" fmla="*/ 325120 h 477803"/>
                  <a:gd name="connsiteX5" fmla="*/ 274476 w 1087291"/>
                  <a:gd name="connsiteY5" fmla="*/ 325120 h 477803"/>
                  <a:gd name="connsiteX6" fmla="*/ 335436 w 1087291"/>
                  <a:gd name="connsiteY6" fmla="*/ 426720 h 477803"/>
                  <a:gd name="connsiteX7" fmla="*/ 437036 w 1087291"/>
                  <a:gd name="connsiteY7" fmla="*/ 355600 h 477803"/>
                  <a:gd name="connsiteX8" fmla="*/ 518316 w 1087291"/>
                  <a:gd name="connsiteY8" fmla="*/ 467360 h 477803"/>
                  <a:gd name="connsiteX9" fmla="*/ 609756 w 1087291"/>
                  <a:gd name="connsiteY9" fmla="*/ 365760 h 477803"/>
                  <a:gd name="connsiteX10" fmla="*/ 701196 w 1087291"/>
                  <a:gd name="connsiteY10" fmla="*/ 477520 h 477803"/>
                  <a:gd name="connsiteX11" fmla="*/ 741836 w 1087291"/>
                  <a:gd name="connsiteY11" fmla="*/ 325120 h 477803"/>
                  <a:gd name="connsiteX12" fmla="*/ 863756 w 1087291"/>
                  <a:gd name="connsiteY12" fmla="*/ 426720 h 477803"/>
                  <a:gd name="connsiteX13" fmla="*/ 863756 w 1087291"/>
                  <a:gd name="connsiteY13" fmla="*/ 284480 h 477803"/>
                  <a:gd name="connsiteX14" fmla="*/ 975516 w 1087291"/>
                  <a:gd name="connsiteY14" fmla="*/ 294640 h 477803"/>
                  <a:gd name="connsiteX15" fmla="*/ 934876 w 1087291"/>
                  <a:gd name="connsiteY15" fmla="*/ 172720 h 477803"/>
                  <a:gd name="connsiteX16" fmla="*/ 1087276 w 1087291"/>
                  <a:gd name="connsiteY16" fmla="*/ 172720 h 477803"/>
                  <a:gd name="connsiteX17" fmla="*/ 945036 w 1087291"/>
                  <a:gd name="connsiteY17" fmla="*/ 71120 h 477803"/>
                  <a:gd name="connsiteX18" fmla="*/ 1026316 w 1087291"/>
                  <a:gd name="connsiteY18" fmla="*/ 0 h 477803"/>
                  <a:gd name="connsiteX0" fmla="*/ 40796 w 1087291"/>
                  <a:gd name="connsiteY0" fmla="*/ 0 h 495113"/>
                  <a:gd name="connsiteX1" fmla="*/ 122076 w 1087291"/>
                  <a:gd name="connsiteY1" fmla="*/ 60960 h 495113"/>
                  <a:gd name="connsiteX2" fmla="*/ 156 w 1087291"/>
                  <a:gd name="connsiteY2" fmla="*/ 162560 h 495113"/>
                  <a:gd name="connsiteX3" fmla="*/ 152556 w 1087291"/>
                  <a:gd name="connsiteY3" fmla="*/ 213360 h 495113"/>
                  <a:gd name="connsiteX4" fmla="*/ 66717 w 1087291"/>
                  <a:gd name="connsiteY4" fmla="*/ 325120 h 495113"/>
                  <a:gd name="connsiteX5" fmla="*/ 274476 w 1087291"/>
                  <a:gd name="connsiteY5" fmla="*/ 325120 h 495113"/>
                  <a:gd name="connsiteX6" fmla="*/ 297285 w 1087291"/>
                  <a:gd name="connsiteY6" fmla="*/ 494978 h 495113"/>
                  <a:gd name="connsiteX7" fmla="*/ 437036 w 1087291"/>
                  <a:gd name="connsiteY7" fmla="*/ 355600 h 495113"/>
                  <a:gd name="connsiteX8" fmla="*/ 518316 w 1087291"/>
                  <a:gd name="connsiteY8" fmla="*/ 467360 h 495113"/>
                  <a:gd name="connsiteX9" fmla="*/ 609756 w 1087291"/>
                  <a:gd name="connsiteY9" fmla="*/ 365760 h 495113"/>
                  <a:gd name="connsiteX10" fmla="*/ 701196 w 1087291"/>
                  <a:gd name="connsiteY10" fmla="*/ 477520 h 495113"/>
                  <a:gd name="connsiteX11" fmla="*/ 741836 w 1087291"/>
                  <a:gd name="connsiteY11" fmla="*/ 325120 h 495113"/>
                  <a:gd name="connsiteX12" fmla="*/ 863756 w 1087291"/>
                  <a:gd name="connsiteY12" fmla="*/ 426720 h 495113"/>
                  <a:gd name="connsiteX13" fmla="*/ 863756 w 1087291"/>
                  <a:gd name="connsiteY13" fmla="*/ 284480 h 495113"/>
                  <a:gd name="connsiteX14" fmla="*/ 975516 w 1087291"/>
                  <a:gd name="connsiteY14" fmla="*/ 294640 h 495113"/>
                  <a:gd name="connsiteX15" fmla="*/ 934876 w 1087291"/>
                  <a:gd name="connsiteY15" fmla="*/ 172720 h 495113"/>
                  <a:gd name="connsiteX16" fmla="*/ 1087276 w 1087291"/>
                  <a:gd name="connsiteY16" fmla="*/ 172720 h 495113"/>
                  <a:gd name="connsiteX17" fmla="*/ 945036 w 1087291"/>
                  <a:gd name="connsiteY17" fmla="*/ 71120 h 495113"/>
                  <a:gd name="connsiteX18" fmla="*/ 1026316 w 1087291"/>
                  <a:gd name="connsiteY18" fmla="*/ 0 h 495113"/>
                  <a:gd name="connsiteX0" fmla="*/ 40796 w 1087291"/>
                  <a:gd name="connsiteY0" fmla="*/ 0 h 477803"/>
                  <a:gd name="connsiteX1" fmla="*/ 122076 w 1087291"/>
                  <a:gd name="connsiteY1" fmla="*/ 60960 h 477803"/>
                  <a:gd name="connsiteX2" fmla="*/ 156 w 1087291"/>
                  <a:gd name="connsiteY2" fmla="*/ 162560 h 477803"/>
                  <a:gd name="connsiteX3" fmla="*/ 152556 w 1087291"/>
                  <a:gd name="connsiteY3" fmla="*/ 213360 h 477803"/>
                  <a:gd name="connsiteX4" fmla="*/ 66717 w 1087291"/>
                  <a:gd name="connsiteY4" fmla="*/ 325120 h 477803"/>
                  <a:gd name="connsiteX5" fmla="*/ 274476 w 1087291"/>
                  <a:gd name="connsiteY5" fmla="*/ 325120 h 477803"/>
                  <a:gd name="connsiteX6" fmla="*/ 259135 w 1087291"/>
                  <a:gd name="connsiteY6" fmla="*/ 472225 h 477803"/>
                  <a:gd name="connsiteX7" fmla="*/ 437036 w 1087291"/>
                  <a:gd name="connsiteY7" fmla="*/ 355600 h 477803"/>
                  <a:gd name="connsiteX8" fmla="*/ 518316 w 1087291"/>
                  <a:gd name="connsiteY8" fmla="*/ 467360 h 477803"/>
                  <a:gd name="connsiteX9" fmla="*/ 609756 w 1087291"/>
                  <a:gd name="connsiteY9" fmla="*/ 365760 h 477803"/>
                  <a:gd name="connsiteX10" fmla="*/ 701196 w 1087291"/>
                  <a:gd name="connsiteY10" fmla="*/ 477520 h 477803"/>
                  <a:gd name="connsiteX11" fmla="*/ 741836 w 1087291"/>
                  <a:gd name="connsiteY11" fmla="*/ 325120 h 477803"/>
                  <a:gd name="connsiteX12" fmla="*/ 863756 w 1087291"/>
                  <a:gd name="connsiteY12" fmla="*/ 426720 h 477803"/>
                  <a:gd name="connsiteX13" fmla="*/ 863756 w 1087291"/>
                  <a:gd name="connsiteY13" fmla="*/ 284480 h 477803"/>
                  <a:gd name="connsiteX14" fmla="*/ 975516 w 1087291"/>
                  <a:gd name="connsiteY14" fmla="*/ 294640 h 477803"/>
                  <a:gd name="connsiteX15" fmla="*/ 934876 w 1087291"/>
                  <a:gd name="connsiteY15" fmla="*/ 172720 h 477803"/>
                  <a:gd name="connsiteX16" fmla="*/ 1087276 w 1087291"/>
                  <a:gd name="connsiteY16" fmla="*/ 172720 h 477803"/>
                  <a:gd name="connsiteX17" fmla="*/ 945036 w 1087291"/>
                  <a:gd name="connsiteY17" fmla="*/ 71120 h 477803"/>
                  <a:gd name="connsiteX18" fmla="*/ 1026316 w 1087291"/>
                  <a:gd name="connsiteY18" fmla="*/ 0 h 477803"/>
                  <a:gd name="connsiteX0" fmla="*/ 40796 w 1087291"/>
                  <a:gd name="connsiteY0" fmla="*/ 0 h 558381"/>
                  <a:gd name="connsiteX1" fmla="*/ 122076 w 1087291"/>
                  <a:gd name="connsiteY1" fmla="*/ 60960 h 558381"/>
                  <a:gd name="connsiteX2" fmla="*/ 156 w 1087291"/>
                  <a:gd name="connsiteY2" fmla="*/ 162560 h 558381"/>
                  <a:gd name="connsiteX3" fmla="*/ 152556 w 1087291"/>
                  <a:gd name="connsiteY3" fmla="*/ 213360 h 558381"/>
                  <a:gd name="connsiteX4" fmla="*/ 66717 w 1087291"/>
                  <a:gd name="connsiteY4" fmla="*/ 325120 h 558381"/>
                  <a:gd name="connsiteX5" fmla="*/ 274476 w 1087291"/>
                  <a:gd name="connsiteY5" fmla="*/ 325120 h 558381"/>
                  <a:gd name="connsiteX6" fmla="*/ 259135 w 1087291"/>
                  <a:gd name="connsiteY6" fmla="*/ 472225 h 558381"/>
                  <a:gd name="connsiteX7" fmla="*/ 437036 w 1087291"/>
                  <a:gd name="connsiteY7" fmla="*/ 355600 h 558381"/>
                  <a:gd name="connsiteX8" fmla="*/ 518316 w 1087291"/>
                  <a:gd name="connsiteY8" fmla="*/ 558370 h 558381"/>
                  <a:gd name="connsiteX9" fmla="*/ 609756 w 1087291"/>
                  <a:gd name="connsiteY9" fmla="*/ 365760 h 558381"/>
                  <a:gd name="connsiteX10" fmla="*/ 701196 w 1087291"/>
                  <a:gd name="connsiteY10" fmla="*/ 477520 h 558381"/>
                  <a:gd name="connsiteX11" fmla="*/ 741836 w 1087291"/>
                  <a:gd name="connsiteY11" fmla="*/ 325120 h 558381"/>
                  <a:gd name="connsiteX12" fmla="*/ 863756 w 1087291"/>
                  <a:gd name="connsiteY12" fmla="*/ 426720 h 558381"/>
                  <a:gd name="connsiteX13" fmla="*/ 863756 w 1087291"/>
                  <a:gd name="connsiteY13" fmla="*/ 284480 h 558381"/>
                  <a:gd name="connsiteX14" fmla="*/ 975516 w 1087291"/>
                  <a:gd name="connsiteY14" fmla="*/ 294640 h 558381"/>
                  <a:gd name="connsiteX15" fmla="*/ 934876 w 1087291"/>
                  <a:gd name="connsiteY15" fmla="*/ 172720 h 558381"/>
                  <a:gd name="connsiteX16" fmla="*/ 1087276 w 1087291"/>
                  <a:gd name="connsiteY16" fmla="*/ 172720 h 558381"/>
                  <a:gd name="connsiteX17" fmla="*/ 945036 w 1087291"/>
                  <a:gd name="connsiteY17" fmla="*/ 71120 h 558381"/>
                  <a:gd name="connsiteX18" fmla="*/ 1026316 w 1087291"/>
                  <a:gd name="connsiteY18" fmla="*/ 0 h 558381"/>
                  <a:gd name="connsiteX0" fmla="*/ 40796 w 1087291"/>
                  <a:gd name="connsiteY0" fmla="*/ 0 h 558381"/>
                  <a:gd name="connsiteX1" fmla="*/ 122076 w 1087291"/>
                  <a:gd name="connsiteY1" fmla="*/ 60960 h 558381"/>
                  <a:gd name="connsiteX2" fmla="*/ 156 w 1087291"/>
                  <a:gd name="connsiteY2" fmla="*/ 162560 h 558381"/>
                  <a:gd name="connsiteX3" fmla="*/ 152556 w 1087291"/>
                  <a:gd name="connsiteY3" fmla="*/ 213360 h 558381"/>
                  <a:gd name="connsiteX4" fmla="*/ 66717 w 1087291"/>
                  <a:gd name="connsiteY4" fmla="*/ 325120 h 558381"/>
                  <a:gd name="connsiteX5" fmla="*/ 274476 w 1087291"/>
                  <a:gd name="connsiteY5" fmla="*/ 325120 h 558381"/>
                  <a:gd name="connsiteX6" fmla="*/ 259135 w 1087291"/>
                  <a:gd name="connsiteY6" fmla="*/ 472225 h 558381"/>
                  <a:gd name="connsiteX7" fmla="*/ 437036 w 1087291"/>
                  <a:gd name="connsiteY7" fmla="*/ 355600 h 558381"/>
                  <a:gd name="connsiteX8" fmla="*/ 518316 w 1087291"/>
                  <a:gd name="connsiteY8" fmla="*/ 558370 h 558381"/>
                  <a:gd name="connsiteX9" fmla="*/ 609756 w 1087291"/>
                  <a:gd name="connsiteY9" fmla="*/ 365760 h 558381"/>
                  <a:gd name="connsiteX10" fmla="*/ 758422 w 1087291"/>
                  <a:gd name="connsiteY10" fmla="*/ 545778 h 558381"/>
                  <a:gd name="connsiteX11" fmla="*/ 741836 w 1087291"/>
                  <a:gd name="connsiteY11" fmla="*/ 325120 h 558381"/>
                  <a:gd name="connsiteX12" fmla="*/ 863756 w 1087291"/>
                  <a:gd name="connsiteY12" fmla="*/ 426720 h 558381"/>
                  <a:gd name="connsiteX13" fmla="*/ 863756 w 1087291"/>
                  <a:gd name="connsiteY13" fmla="*/ 284480 h 558381"/>
                  <a:gd name="connsiteX14" fmla="*/ 975516 w 1087291"/>
                  <a:gd name="connsiteY14" fmla="*/ 294640 h 558381"/>
                  <a:gd name="connsiteX15" fmla="*/ 934876 w 1087291"/>
                  <a:gd name="connsiteY15" fmla="*/ 172720 h 558381"/>
                  <a:gd name="connsiteX16" fmla="*/ 1087276 w 1087291"/>
                  <a:gd name="connsiteY16" fmla="*/ 172720 h 558381"/>
                  <a:gd name="connsiteX17" fmla="*/ 945036 w 1087291"/>
                  <a:gd name="connsiteY17" fmla="*/ 71120 h 558381"/>
                  <a:gd name="connsiteX18" fmla="*/ 1026316 w 1087291"/>
                  <a:gd name="connsiteY18" fmla="*/ 0 h 558381"/>
                  <a:gd name="connsiteX0" fmla="*/ 40796 w 1087291"/>
                  <a:gd name="connsiteY0" fmla="*/ 0 h 558381"/>
                  <a:gd name="connsiteX1" fmla="*/ 122076 w 1087291"/>
                  <a:gd name="connsiteY1" fmla="*/ 60960 h 558381"/>
                  <a:gd name="connsiteX2" fmla="*/ 156 w 1087291"/>
                  <a:gd name="connsiteY2" fmla="*/ 162560 h 558381"/>
                  <a:gd name="connsiteX3" fmla="*/ 152556 w 1087291"/>
                  <a:gd name="connsiteY3" fmla="*/ 213360 h 558381"/>
                  <a:gd name="connsiteX4" fmla="*/ 66717 w 1087291"/>
                  <a:gd name="connsiteY4" fmla="*/ 325120 h 558381"/>
                  <a:gd name="connsiteX5" fmla="*/ 274476 w 1087291"/>
                  <a:gd name="connsiteY5" fmla="*/ 325120 h 558381"/>
                  <a:gd name="connsiteX6" fmla="*/ 259135 w 1087291"/>
                  <a:gd name="connsiteY6" fmla="*/ 472225 h 558381"/>
                  <a:gd name="connsiteX7" fmla="*/ 437036 w 1087291"/>
                  <a:gd name="connsiteY7" fmla="*/ 355600 h 558381"/>
                  <a:gd name="connsiteX8" fmla="*/ 518316 w 1087291"/>
                  <a:gd name="connsiteY8" fmla="*/ 558370 h 558381"/>
                  <a:gd name="connsiteX9" fmla="*/ 609756 w 1087291"/>
                  <a:gd name="connsiteY9" fmla="*/ 365760 h 558381"/>
                  <a:gd name="connsiteX10" fmla="*/ 758422 w 1087291"/>
                  <a:gd name="connsiteY10" fmla="*/ 545778 h 558381"/>
                  <a:gd name="connsiteX11" fmla="*/ 741836 w 1087291"/>
                  <a:gd name="connsiteY11" fmla="*/ 325120 h 558381"/>
                  <a:gd name="connsiteX12" fmla="*/ 949595 w 1087291"/>
                  <a:gd name="connsiteY12" fmla="*/ 464641 h 558381"/>
                  <a:gd name="connsiteX13" fmla="*/ 863756 w 1087291"/>
                  <a:gd name="connsiteY13" fmla="*/ 284480 h 558381"/>
                  <a:gd name="connsiteX14" fmla="*/ 975516 w 1087291"/>
                  <a:gd name="connsiteY14" fmla="*/ 294640 h 558381"/>
                  <a:gd name="connsiteX15" fmla="*/ 934876 w 1087291"/>
                  <a:gd name="connsiteY15" fmla="*/ 172720 h 558381"/>
                  <a:gd name="connsiteX16" fmla="*/ 1087276 w 1087291"/>
                  <a:gd name="connsiteY16" fmla="*/ 172720 h 558381"/>
                  <a:gd name="connsiteX17" fmla="*/ 945036 w 1087291"/>
                  <a:gd name="connsiteY17" fmla="*/ 71120 h 558381"/>
                  <a:gd name="connsiteX18" fmla="*/ 1026316 w 1087291"/>
                  <a:gd name="connsiteY18" fmla="*/ 0 h 558381"/>
                  <a:gd name="connsiteX0" fmla="*/ 40796 w 1119111"/>
                  <a:gd name="connsiteY0" fmla="*/ 0 h 558381"/>
                  <a:gd name="connsiteX1" fmla="*/ 122076 w 1119111"/>
                  <a:gd name="connsiteY1" fmla="*/ 60960 h 558381"/>
                  <a:gd name="connsiteX2" fmla="*/ 156 w 1119111"/>
                  <a:gd name="connsiteY2" fmla="*/ 162560 h 558381"/>
                  <a:gd name="connsiteX3" fmla="*/ 152556 w 1119111"/>
                  <a:gd name="connsiteY3" fmla="*/ 213360 h 558381"/>
                  <a:gd name="connsiteX4" fmla="*/ 66717 w 1119111"/>
                  <a:gd name="connsiteY4" fmla="*/ 325120 h 558381"/>
                  <a:gd name="connsiteX5" fmla="*/ 274476 w 1119111"/>
                  <a:gd name="connsiteY5" fmla="*/ 325120 h 558381"/>
                  <a:gd name="connsiteX6" fmla="*/ 259135 w 1119111"/>
                  <a:gd name="connsiteY6" fmla="*/ 472225 h 558381"/>
                  <a:gd name="connsiteX7" fmla="*/ 437036 w 1119111"/>
                  <a:gd name="connsiteY7" fmla="*/ 355600 h 558381"/>
                  <a:gd name="connsiteX8" fmla="*/ 518316 w 1119111"/>
                  <a:gd name="connsiteY8" fmla="*/ 558370 h 558381"/>
                  <a:gd name="connsiteX9" fmla="*/ 609756 w 1119111"/>
                  <a:gd name="connsiteY9" fmla="*/ 365760 h 558381"/>
                  <a:gd name="connsiteX10" fmla="*/ 758422 w 1119111"/>
                  <a:gd name="connsiteY10" fmla="*/ 545778 h 558381"/>
                  <a:gd name="connsiteX11" fmla="*/ 741836 w 1119111"/>
                  <a:gd name="connsiteY11" fmla="*/ 325120 h 558381"/>
                  <a:gd name="connsiteX12" fmla="*/ 949595 w 1119111"/>
                  <a:gd name="connsiteY12" fmla="*/ 464641 h 558381"/>
                  <a:gd name="connsiteX13" fmla="*/ 863756 w 1119111"/>
                  <a:gd name="connsiteY13" fmla="*/ 284480 h 558381"/>
                  <a:gd name="connsiteX14" fmla="*/ 1118580 w 1119111"/>
                  <a:gd name="connsiteY14" fmla="*/ 340145 h 558381"/>
                  <a:gd name="connsiteX15" fmla="*/ 934876 w 1119111"/>
                  <a:gd name="connsiteY15" fmla="*/ 172720 h 558381"/>
                  <a:gd name="connsiteX16" fmla="*/ 1087276 w 1119111"/>
                  <a:gd name="connsiteY16" fmla="*/ 172720 h 558381"/>
                  <a:gd name="connsiteX17" fmla="*/ 945036 w 1119111"/>
                  <a:gd name="connsiteY17" fmla="*/ 71120 h 558381"/>
                  <a:gd name="connsiteX18" fmla="*/ 1026316 w 1119111"/>
                  <a:gd name="connsiteY18" fmla="*/ 0 h 558381"/>
                  <a:gd name="connsiteX0" fmla="*/ 40796 w 1182663"/>
                  <a:gd name="connsiteY0" fmla="*/ 0 h 558381"/>
                  <a:gd name="connsiteX1" fmla="*/ 122076 w 1182663"/>
                  <a:gd name="connsiteY1" fmla="*/ 60960 h 558381"/>
                  <a:gd name="connsiteX2" fmla="*/ 156 w 1182663"/>
                  <a:gd name="connsiteY2" fmla="*/ 162560 h 558381"/>
                  <a:gd name="connsiteX3" fmla="*/ 152556 w 1182663"/>
                  <a:gd name="connsiteY3" fmla="*/ 213360 h 558381"/>
                  <a:gd name="connsiteX4" fmla="*/ 66717 w 1182663"/>
                  <a:gd name="connsiteY4" fmla="*/ 325120 h 558381"/>
                  <a:gd name="connsiteX5" fmla="*/ 274476 w 1182663"/>
                  <a:gd name="connsiteY5" fmla="*/ 325120 h 558381"/>
                  <a:gd name="connsiteX6" fmla="*/ 259135 w 1182663"/>
                  <a:gd name="connsiteY6" fmla="*/ 472225 h 558381"/>
                  <a:gd name="connsiteX7" fmla="*/ 437036 w 1182663"/>
                  <a:gd name="connsiteY7" fmla="*/ 355600 h 558381"/>
                  <a:gd name="connsiteX8" fmla="*/ 518316 w 1182663"/>
                  <a:gd name="connsiteY8" fmla="*/ 558370 h 558381"/>
                  <a:gd name="connsiteX9" fmla="*/ 609756 w 1182663"/>
                  <a:gd name="connsiteY9" fmla="*/ 365760 h 558381"/>
                  <a:gd name="connsiteX10" fmla="*/ 758422 w 1182663"/>
                  <a:gd name="connsiteY10" fmla="*/ 545778 h 558381"/>
                  <a:gd name="connsiteX11" fmla="*/ 741836 w 1182663"/>
                  <a:gd name="connsiteY11" fmla="*/ 325120 h 558381"/>
                  <a:gd name="connsiteX12" fmla="*/ 949595 w 1182663"/>
                  <a:gd name="connsiteY12" fmla="*/ 464641 h 558381"/>
                  <a:gd name="connsiteX13" fmla="*/ 863756 w 1182663"/>
                  <a:gd name="connsiteY13" fmla="*/ 284480 h 558381"/>
                  <a:gd name="connsiteX14" fmla="*/ 1118580 w 1182663"/>
                  <a:gd name="connsiteY14" fmla="*/ 340145 h 558381"/>
                  <a:gd name="connsiteX15" fmla="*/ 934876 w 1182663"/>
                  <a:gd name="connsiteY15" fmla="*/ 172720 h 558381"/>
                  <a:gd name="connsiteX16" fmla="*/ 1182653 w 1182663"/>
                  <a:gd name="connsiteY16" fmla="*/ 119631 h 558381"/>
                  <a:gd name="connsiteX17" fmla="*/ 945036 w 1182663"/>
                  <a:gd name="connsiteY17" fmla="*/ 71120 h 558381"/>
                  <a:gd name="connsiteX18" fmla="*/ 1026316 w 1182663"/>
                  <a:gd name="connsiteY18" fmla="*/ 0 h 558381"/>
                  <a:gd name="connsiteX0" fmla="*/ 40796 w 1154051"/>
                  <a:gd name="connsiteY0" fmla="*/ 0 h 558381"/>
                  <a:gd name="connsiteX1" fmla="*/ 122076 w 1154051"/>
                  <a:gd name="connsiteY1" fmla="*/ 60960 h 558381"/>
                  <a:gd name="connsiteX2" fmla="*/ 156 w 1154051"/>
                  <a:gd name="connsiteY2" fmla="*/ 162560 h 558381"/>
                  <a:gd name="connsiteX3" fmla="*/ 152556 w 1154051"/>
                  <a:gd name="connsiteY3" fmla="*/ 213360 h 558381"/>
                  <a:gd name="connsiteX4" fmla="*/ 66717 w 1154051"/>
                  <a:gd name="connsiteY4" fmla="*/ 325120 h 558381"/>
                  <a:gd name="connsiteX5" fmla="*/ 274476 w 1154051"/>
                  <a:gd name="connsiteY5" fmla="*/ 325120 h 558381"/>
                  <a:gd name="connsiteX6" fmla="*/ 259135 w 1154051"/>
                  <a:gd name="connsiteY6" fmla="*/ 472225 h 558381"/>
                  <a:gd name="connsiteX7" fmla="*/ 437036 w 1154051"/>
                  <a:gd name="connsiteY7" fmla="*/ 355600 h 558381"/>
                  <a:gd name="connsiteX8" fmla="*/ 518316 w 1154051"/>
                  <a:gd name="connsiteY8" fmla="*/ 558370 h 558381"/>
                  <a:gd name="connsiteX9" fmla="*/ 609756 w 1154051"/>
                  <a:gd name="connsiteY9" fmla="*/ 365760 h 558381"/>
                  <a:gd name="connsiteX10" fmla="*/ 758422 w 1154051"/>
                  <a:gd name="connsiteY10" fmla="*/ 545778 h 558381"/>
                  <a:gd name="connsiteX11" fmla="*/ 741836 w 1154051"/>
                  <a:gd name="connsiteY11" fmla="*/ 325120 h 558381"/>
                  <a:gd name="connsiteX12" fmla="*/ 949595 w 1154051"/>
                  <a:gd name="connsiteY12" fmla="*/ 464641 h 558381"/>
                  <a:gd name="connsiteX13" fmla="*/ 863756 w 1154051"/>
                  <a:gd name="connsiteY13" fmla="*/ 284480 h 558381"/>
                  <a:gd name="connsiteX14" fmla="*/ 1118580 w 1154051"/>
                  <a:gd name="connsiteY14" fmla="*/ 340145 h 558381"/>
                  <a:gd name="connsiteX15" fmla="*/ 934876 w 1154051"/>
                  <a:gd name="connsiteY15" fmla="*/ 172720 h 558381"/>
                  <a:gd name="connsiteX16" fmla="*/ 1154040 w 1154051"/>
                  <a:gd name="connsiteY16" fmla="*/ 142384 h 558381"/>
                  <a:gd name="connsiteX17" fmla="*/ 945036 w 1154051"/>
                  <a:gd name="connsiteY17" fmla="*/ 71120 h 558381"/>
                  <a:gd name="connsiteX18" fmla="*/ 1026316 w 1154051"/>
                  <a:gd name="connsiteY18" fmla="*/ 0 h 558381"/>
                  <a:gd name="connsiteX0" fmla="*/ 59853 w 1173108"/>
                  <a:gd name="connsiteY0" fmla="*/ 0 h 558381"/>
                  <a:gd name="connsiteX1" fmla="*/ 141133 w 1173108"/>
                  <a:gd name="connsiteY1" fmla="*/ 60960 h 558381"/>
                  <a:gd name="connsiteX2" fmla="*/ 138 w 1173108"/>
                  <a:gd name="connsiteY2" fmla="*/ 132224 h 558381"/>
                  <a:gd name="connsiteX3" fmla="*/ 171613 w 1173108"/>
                  <a:gd name="connsiteY3" fmla="*/ 213360 h 558381"/>
                  <a:gd name="connsiteX4" fmla="*/ 85774 w 1173108"/>
                  <a:gd name="connsiteY4" fmla="*/ 325120 h 558381"/>
                  <a:gd name="connsiteX5" fmla="*/ 293533 w 1173108"/>
                  <a:gd name="connsiteY5" fmla="*/ 325120 h 558381"/>
                  <a:gd name="connsiteX6" fmla="*/ 278192 w 1173108"/>
                  <a:gd name="connsiteY6" fmla="*/ 472225 h 558381"/>
                  <a:gd name="connsiteX7" fmla="*/ 456093 w 1173108"/>
                  <a:gd name="connsiteY7" fmla="*/ 355600 h 558381"/>
                  <a:gd name="connsiteX8" fmla="*/ 537373 w 1173108"/>
                  <a:gd name="connsiteY8" fmla="*/ 558370 h 558381"/>
                  <a:gd name="connsiteX9" fmla="*/ 628813 w 1173108"/>
                  <a:gd name="connsiteY9" fmla="*/ 365760 h 558381"/>
                  <a:gd name="connsiteX10" fmla="*/ 777479 w 1173108"/>
                  <a:gd name="connsiteY10" fmla="*/ 545778 h 558381"/>
                  <a:gd name="connsiteX11" fmla="*/ 760893 w 1173108"/>
                  <a:gd name="connsiteY11" fmla="*/ 325120 h 558381"/>
                  <a:gd name="connsiteX12" fmla="*/ 968652 w 1173108"/>
                  <a:gd name="connsiteY12" fmla="*/ 464641 h 558381"/>
                  <a:gd name="connsiteX13" fmla="*/ 882813 w 1173108"/>
                  <a:gd name="connsiteY13" fmla="*/ 284480 h 558381"/>
                  <a:gd name="connsiteX14" fmla="*/ 1137637 w 1173108"/>
                  <a:gd name="connsiteY14" fmla="*/ 340145 h 558381"/>
                  <a:gd name="connsiteX15" fmla="*/ 953933 w 1173108"/>
                  <a:gd name="connsiteY15" fmla="*/ 172720 h 558381"/>
                  <a:gd name="connsiteX16" fmla="*/ 1173097 w 1173108"/>
                  <a:gd name="connsiteY16" fmla="*/ 142384 h 558381"/>
                  <a:gd name="connsiteX17" fmla="*/ 964093 w 1173108"/>
                  <a:gd name="connsiteY17" fmla="*/ 71120 h 558381"/>
                  <a:gd name="connsiteX18" fmla="*/ 1045373 w 1173108"/>
                  <a:gd name="connsiteY18" fmla="*/ 0 h 558381"/>
                  <a:gd name="connsiteX0" fmla="*/ 59853 w 1173108"/>
                  <a:gd name="connsiteY0" fmla="*/ 0 h 558381"/>
                  <a:gd name="connsiteX1" fmla="*/ 141133 w 1173108"/>
                  <a:gd name="connsiteY1" fmla="*/ 60960 h 558381"/>
                  <a:gd name="connsiteX2" fmla="*/ 138 w 1173108"/>
                  <a:gd name="connsiteY2" fmla="*/ 132224 h 558381"/>
                  <a:gd name="connsiteX3" fmla="*/ 171613 w 1173108"/>
                  <a:gd name="connsiteY3" fmla="*/ 213360 h 558381"/>
                  <a:gd name="connsiteX4" fmla="*/ 66699 w 1173108"/>
                  <a:gd name="connsiteY4" fmla="*/ 370625 h 558381"/>
                  <a:gd name="connsiteX5" fmla="*/ 293533 w 1173108"/>
                  <a:gd name="connsiteY5" fmla="*/ 325120 h 558381"/>
                  <a:gd name="connsiteX6" fmla="*/ 278192 w 1173108"/>
                  <a:gd name="connsiteY6" fmla="*/ 472225 h 558381"/>
                  <a:gd name="connsiteX7" fmla="*/ 456093 w 1173108"/>
                  <a:gd name="connsiteY7" fmla="*/ 355600 h 558381"/>
                  <a:gd name="connsiteX8" fmla="*/ 537373 w 1173108"/>
                  <a:gd name="connsiteY8" fmla="*/ 558370 h 558381"/>
                  <a:gd name="connsiteX9" fmla="*/ 628813 w 1173108"/>
                  <a:gd name="connsiteY9" fmla="*/ 365760 h 558381"/>
                  <a:gd name="connsiteX10" fmla="*/ 777479 w 1173108"/>
                  <a:gd name="connsiteY10" fmla="*/ 545778 h 558381"/>
                  <a:gd name="connsiteX11" fmla="*/ 760893 w 1173108"/>
                  <a:gd name="connsiteY11" fmla="*/ 325120 h 558381"/>
                  <a:gd name="connsiteX12" fmla="*/ 968652 w 1173108"/>
                  <a:gd name="connsiteY12" fmla="*/ 464641 h 558381"/>
                  <a:gd name="connsiteX13" fmla="*/ 882813 w 1173108"/>
                  <a:gd name="connsiteY13" fmla="*/ 284480 h 558381"/>
                  <a:gd name="connsiteX14" fmla="*/ 1137637 w 1173108"/>
                  <a:gd name="connsiteY14" fmla="*/ 340145 h 558381"/>
                  <a:gd name="connsiteX15" fmla="*/ 953933 w 1173108"/>
                  <a:gd name="connsiteY15" fmla="*/ 172720 h 558381"/>
                  <a:gd name="connsiteX16" fmla="*/ 1173097 w 1173108"/>
                  <a:gd name="connsiteY16" fmla="*/ 142384 h 558381"/>
                  <a:gd name="connsiteX17" fmla="*/ 964093 w 1173108"/>
                  <a:gd name="connsiteY17" fmla="*/ 71120 h 558381"/>
                  <a:gd name="connsiteX18" fmla="*/ 1045373 w 1173108"/>
                  <a:gd name="connsiteY18" fmla="*/ 0 h 558381"/>
                  <a:gd name="connsiteX0" fmla="*/ 59853 w 1173108"/>
                  <a:gd name="connsiteY0" fmla="*/ 0 h 558381"/>
                  <a:gd name="connsiteX1" fmla="*/ 141133 w 1173108"/>
                  <a:gd name="connsiteY1" fmla="*/ 60960 h 558381"/>
                  <a:gd name="connsiteX2" fmla="*/ 138 w 1173108"/>
                  <a:gd name="connsiteY2" fmla="*/ 132224 h 558381"/>
                  <a:gd name="connsiteX3" fmla="*/ 171613 w 1173108"/>
                  <a:gd name="connsiteY3" fmla="*/ 213360 h 558381"/>
                  <a:gd name="connsiteX4" fmla="*/ 66699 w 1173108"/>
                  <a:gd name="connsiteY4" fmla="*/ 370625 h 558381"/>
                  <a:gd name="connsiteX5" fmla="*/ 293533 w 1173108"/>
                  <a:gd name="connsiteY5" fmla="*/ 325120 h 558381"/>
                  <a:gd name="connsiteX6" fmla="*/ 278192 w 1173108"/>
                  <a:gd name="connsiteY6" fmla="*/ 532899 h 558381"/>
                  <a:gd name="connsiteX7" fmla="*/ 456093 w 1173108"/>
                  <a:gd name="connsiteY7" fmla="*/ 355600 h 558381"/>
                  <a:gd name="connsiteX8" fmla="*/ 537373 w 1173108"/>
                  <a:gd name="connsiteY8" fmla="*/ 558370 h 558381"/>
                  <a:gd name="connsiteX9" fmla="*/ 628813 w 1173108"/>
                  <a:gd name="connsiteY9" fmla="*/ 365760 h 558381"/>
                  <a:gd name="connsiteX10" fmla="*/ 777479 w 1173108"/>
                  <a:gd name="connsiteY10" fmla="*/ 545778 h 558381"/>
                  <a:gd name="connsiteX11" fmla="*/ 760893 w 1173108"/>
                  <a:gd name="connsiteY11" fmla="*/ 325120 h 558381"/>
                  <a:gd name="connsiteX12" fmla="*/ 968652 w 1173108"/>
                  <a:gd name="connsiteY12" fmla="*/ 464641 h 558381"/>
                  <a:gd name="connsiteX13" fmla="*/ 882813 w 1173108"/>
                  <a:gd name="connsiteY13" fmla="*/ 284480 h 558381"/>
                  <a:gd name="connsiteX14" fmla="*/ 1137637 w 1173108"/>
                  <a:gd name="connsiteY14" fmla="*/ 340145 h 558381"/>
                  <a:gd name="connsiteX15" fmla="*/ 953933 w 1173108"/>
                  <a:gd name="connsiteY15" fmla="*/ 172720 h 558381"/>
                  <a:gd name="connsiteX16" fmla="*/ 1173097 w 1173108"/>
                  <a:gd name="connsiteY16" fmla="*/ 142384 h 558381"/>
                  <a:gd name="connsiteX17" fmla="*/ 964093 w 1173108"/>
                  <a:gd name="connsiteY17" fmla="*/ 71120 h 558381"/>
                  <a:gd name="connsiteX18" fmla="*/ 1045373 w 1173108"/>
                  <a:gd name="connsiteY18" fmla="*/ 0 h 558381"/>
                  <a:gd name="connsiteX0" fmla="*/ 59853 w 1173108"/>
                  <a:gd name="connsiteY0" fmla="*/ 0 h 558381"/>
                  <a:gd name="connsiteX1" fmla="*/ 141133 w 1173108"/>
                  <a:gd name="connsiteY1" fmla="*/ 60960 h 558381"/>
                  <a:gd name="connsiteX2" fmla="*/ 138 w 1173108"/>
                  <a:gd name="connsiteY2" fmla="*/ 132224 h 558381"/>
                  <a:gd name="connsiteX3" fmla="*/ 171613 w 1173108"/>
                  <a:gd name="connsiteY3" fmla="*/ 198192 h 558381"/>
                  <a:gd name="connsiteX4" fmla="*/ 66699 w 1173108"/>
                  <a:gd name="connsiteY4" fmla="*/ 370625 h 558381"/>
                  <a:gd name="connsiteX5" fmla="*/ 293533 w 1173108"/>
                  <a:gd name="connsiteY5" fmla="*/ 325120 h 558381"/>
                  <a:gd name="connsiteX6" fmla="*/ 278192 w 1173108"/>
                  <a:gd name="connsiteY6" fmla="*/ 532899 h 558381"/>
                  <a:gd name="connsiteX7" fmla="*/ 456093 w 1173108"/>
                  <a:gd name="connsiteY7" fmla="*/ 355600 h 558381"/>
                  <a:gd name="connsiteX8" fmla="*/ 537373 w 1173108"/>
                  <a:gd name="connsiteY8" fmla="*/ 558370 h 558381"/>
                  <a:gd name="connsiteX9" fmla="*/ 628813 w 1173108"/>
                  <a:gd name="connsiteY9" fmla="*/ 365760 h 558381"/>
                  <a:gd name="connsiteX10" fmla="*/ 777479 w 1173108"/>
                  <a:gd name="connsiteY10" fmla="*/ 545778 h 558381"/>
                  <a:gd name="connsiteX11" fmla="*/ 760893 w 1173108"/>
                  <a:gd name="connsiteY11" fmla="*/ 325120 h 558381"/>
                  <a:gd name="connsiteX12" fmla="*/ 968652 w 1173108"/>
                  <a:gd name="connsiteY12" fmla="*/ 464641 h 558381"/>
                  <a:gd name="connsiteX13" fmla="*/ 882813 w 1173108"/>
                  <a:gd name="connsiteY13" fmla="*/ 284480 h 558381"/>
                  <a:gd name="connsiteX14" fmla="*/ 1137637 w 1173108"/>
                  <a:gd name="connsiteY14" fmla="*/ 340145 h 558381"/>
                  <a:gd name="connsiteX15" fmla="*/ 953933 w 1173108"/>
                  <a:gd name="connsiteY15" fmla="*/ 172720 h 558381"/>
                  <a:gd name="connsiteX16" fmla="*/ 1173097 w 1173108"/>
                  <a:gd name="connsiteY16" fmla="*/ 142384 h 558381"/>
                  <a:gd name="connsiteX17" fmla="*/ 964093 w 1173108"/>
                  <a:gd name="connsiteY17" fmla="*/ 71120 h 558381"/>
                  <a:gd name="connsiteX18" fmla="*/ 1045373 w 1173108"/>
                  <a:gd name="connsiteY18" fmla="*/ 0 h 558381"/>
                  <a:gd name="connsiteX0" fmla="*/ 59853 w 1173108"/>
                  <a:gd name="connsiteY0" fmla="*/ 0 h 558381"/>
                  <a:gd name="connsiteX1" fmla="*/ 141133 w 1173108"/>
                  <a:gd name="connsiteY1" fmla="*/ 60960 h 558381"/>
                  <a:gd name="connsiteX2" fmla="*/ 138 w 1173108"/>
                  <a:gd name="connsiteY2" fmla="*/ 132224 h 558381"/>
                  <a:gd name="connsiteX3" fmla="*/ 171613 w 1173108"/>
                  <a:gd name="connsiteY3" fmla="*/ 198192 h 558381"/>
                  <a:gd name="connsiteX4" fmla="*/ 66699 w 1173108"/>
                  <a:gd name="connsiteY4" fmla="*/ 370625 h 558381"/>
                  <a:gd name="connsiteX5" fmla="*/ 293533 w 1173108"/>
                  <a:gd name="connsiteY5" fmla="*/ 309952 h 558381"/>
                  <a:gd name="connsiteX6" fmla="*/ 278192 w 1173108"/>
                  <a:gd name="connsiteY6" fmla="*/ 532899 h 558381"/>
                  <a:gd name="connsiteX7" fmla="*/ 456093 w 1173108"/>
                  <a:gd name="connsiteY7" fmla="*/ 355600 h 558381"/>
                  <a:gd name="connsiteX8" fmla="*/ 537373 w 1173108"/>
                  <a:gd name="connsiteY8" fmla="*/ 558370 h 558381"/>
                  <a:gd name="connsiteX9" fmla="*/ 628813 w 1173108"/>
                  <a:gd name="connsiteY9" fmla="*/ 365760 h 558381"/>
                  <a:gd name="connsiteX10" fmla="*/ 777479 w 1173108"/>
                  <a:gd name="connsiteY10" fmla="*/ 545778 h 558381"/>
                  <a:gd name="connsiteX11" fmla="*/ 760893 w 1173108"/>
                  <a:gd name="connsiteY11" fmla="*/ 325120 h 558381"/>
                  <a:gd name="connsiteX12" fmla="*/ 968652 w 1173108"/>
                  <a:gd name="connsiteY12" fmla="*/ 464641 h 558381"/>
                  <a:gd name="connsiteX13" fmla="*/ 882813 w 1173108"/>
                  <a:gd name="connsiteY13" fmla="*/ 284480 h 558381"/>
                  <a:gd name="connsiteX14" fmla="*/ 1137637 w 1173108"/>
                  <a:gd name="connsiteY14" fmla="*/ 340145 h 558381"/>
                  <a:gd name="connsiteX15" fmla="*/ 953933 w 1173108"/>
                  <a:gd name="connsiteY15" fmla="*/ 172720 h 558381"/>
                  <a:gd name="connsiteX16" fmla="*/ 1173097 w 1173108"/>
                  <a:gd name="connsiteY16" fmla="*/ 142384 h 558381"/>
                  <a:gd name="connsiteX17" fmla="*/ 964093 w 1173108"/>
                  <a:gd name="connsiteY17" fmla="*/ 71120 h 558381"/>
                  <a:gd name="connsiteX18" fmla="*/ 1045373 w 1173108"/>
                  <a:gd name="connsiteY18" fmla="*/ 0 h 558381"/>
                  <a:gd name="connsiteX0" fmla="*/ 59853 w 1173108"/>
                  <a:gd name="connsiteY0" fmla="*/ 0 h 558388"/>
                  <a:gd name="connsiteX1" fmla="*/ 141133 w 1173108"/>
                  <a:gd name="connsiteY1" fmla="*/ 60960 h 558388"/>
                  <a:gd name="connsiteX2" fmla="*/ 138 w 1173108"/>
                  <a:gd name="connsiteY2" fmla="*/ 132224 h 558388"/>
                  <a:gd name="connsiteX3" fmla="*/ 171613 w 1173108"/>
                  <a:gd name="connsiteY3" fmla="*/ 198192 h 558388"/>
                  <a:gd name="connsiteX4" fmla="*/ 66699 w 1173108"/>
                  <a:gd name="connsiteY4" fmla="*/ 370625 h 558388"/>
                  <a:gd name="connsiteX5" fmla="*/ 293533 w 1173108"/>
                  <a:gd name="connsiteY5" fmla="*/ 309952 h 558388"/>
                  <a:gd name="connsiteX6" fmla="*/ 278192 w 1173108"/>
                  <a:gd name="connsiteY6" fmla="*/ 532899 h 558388"/>
                  <a:gd name="connsiteX7" fmla="*/ 465631 w 1173108"/>
                  <a:gd name="connsiteY7" fmla="*/ 378352 h 558388"/>
                  <a:gd name="connsiteX8" fmla="*/ 537373 w 1173108"/>
                  <a:gd name="connsiteY8" fmla="*/ 558370 h 558388"/>
                  <a:gd name="connsiteX9" fmla="*/ 628813 w 1173108"/>
                  <a:gd name="connsiteY9" fmla="*/ 365760 h 558388"/>
                  <a:gd name="connsiteX10" fmla="*/ 777479 w 1173108"/>
                  <a:gd name="connsiteY10" fmla="*/ 545778 h 558388"/>
                  <a:gd name="connsiteX11" fmla="*/ 760893 w 1173108"/>
                  <a:gd name="connsiteY11" fmla="*/ 325120 h 558388"/>
                  <a:gd name="connsiteX12" fmla="*/ 968652 w 1173108"/>
                  <a:gd name="connsiteY12" fmla="*/ 464641 h 558388"/>
                  <a:gd name="connsiteX13" fmla="*/ 882813 w 1173108"/>
                  <a:gd name="connsiteY13" fmla="*/ 284480 h 558388"/>
                  <a:gd name="connsiteX14" fmla="*/ 1137637 w 1173108"/>
                  <a:gd name="connsiteY14" fmla="*/ 340145 h 558388"/>
                  <a:gd name="connsiteX15" fmla="*/ 953933 w 1173108"/>
                  <a:gd name="connsiteY15" fmla="*/ 172720 h 558388"/>
                  <a:gd name="connsiteX16" fmla="*/ 1173097 w 1173108"/>
                  <a:gd name="connsiteY16" fmla="*/ 142384 h 558388"/>
                  <a:gd name="connsiteX17" fmla="*/ 964093 w 1173108"/>
                  <a:gd name="connsiteY17" fmla="*/ 71120 h 558388"/>
                  <a:gd name="connsiteX18" fmla="*/ 1045373 w 1173108"/>
                  <a:gd name="connsiteY18" fmla="*/ 0 h 558388"/>
                  <a:gd name="connsiteX0" fmla="*/ 59853 w 1173108"/>
                  <a:gd name="connsiteY0" fmla="*/ 0 h 558409"/>
                  <a:gd name="connsiteX1" fmla="*/ 141133 w 1173108"/>
                  <a:gd name="connsiteY1" fmla="*/ 60960 h 558409"/>
                  <a:gd name="connsiteX2" fmla="*/ 138 w 1173108"/>
                  <a:gd name="connsiteY2" fmla="*/ 132224 h 558409"/>
                  <a:gd name="connsiteX3" fmla="*/ 171613 w 1173108"/>
                  <a:gd name="connsiteY3" fmla="*/ 198192 h 558409"/>
                  <a:gd name="connsiteX4" fmla="*/ 66699 w 1173108"/>
                  <a:gd name="connsiteY4" fmla="*/ 370625 h 558409"/>
                  <a:gd name="connsiteX5" fmla="*/ 293533 w 1173108"/>
                  <a:gd name="connsiteY5" fmla="*/ 309952 h 558409"/>
                  <a:gd name="connsiteX6" fmla="*/ 278192 w 1173108"/>
                  <a:gd name="connsiteY6" fmla="*/ 532899 h 558409"/>
                  <a:gd name="connsiteX7" fmla="*/ 465631 w 1173108"/>
                  <a:gd name="connsiteY7" fmla="*/ 378352 h 558409"/>
                  <a:gd name="connsiteX8" fmla="*/ 537373 w 1173108"/>
                  <a:gd name="connsiteY8" fmla="*/ 558370 h 558409"/>
                  <a:gd name="connsiteX9" fmla="*/ 628813 w 1173108"/>
                  <a:gd name="connsiteY9" fmla="*/ 396097 h 558409"/>
                  <a:gd name="connsiteX10" fmla="*/ 777479 w 1173108"/>
                  <a:gd name="connsiteY10" fmla="*/ 545778 h 558409"/>
                  <a:gd name="connsiteX11" fmla="*/ 760893 w 1173108"/>
                  <a:gd name="connsiteY11" fmla="*/ 325120 h 558409"/>
                  <a:gd name="connsiteX12" fmla="*/ 968652 w 1173108"/>
                  <a:gd name="connsiteY12" fmla="*/ 464641 h 558409"/>
                  <a:gd name="connsiteX13" fmla="*/ 882813 w 1173108"/>
                  <a:gd name="connsiteY13" fmla="*/ 284480 h 558409"/>
                  <a:gd name="connsiteX14" fmla="*/ 1137637 w 1173108"/>
                  <a:gd name="connsiteY14" fmla="*/ 340145 h 558409"/>
                  <a:gd name="connsiteX15" fmla="*/ 953933 w 1173108"/>
                  <a:gd name="connsiteY15" fmla="*/ 172720 h 558409"/>
                  <a:gd name="connsiteX16" fmla="*/ 1173097 w 1173108"/>
                  <a:gd name="connsiteY16" fmla="*/ 142384 h 558409"/>
                  <a:gd name="connsiteX17" fmla="*/ 964093 w 1173108"/>
                  <a:gd name="connsiteY17" fmla="*/ 71120 h 558409"/>
                  <a:gd name="connsiteX18" fmla="*/ 1045373 w 1173108"/>
                  <a:gd name="connsiteY18" fmla="*/ 0 h 558409"/>
                  <a:gd name="connsiteX0" fmla="*/ 59853 w 1173108"/>
                  <a:gd name="connsiteY0" fmla="*/ 0 h 558409"/>
                  <a:gd name="connsiteX1" fmla="*/ 141133 w 1173108"/>
                  <a:gd name="connsiteY1" fmla="*/ 60960 h 558409"/>
                  <a:gd name="connsiteX2" fmla="*/ 138 w 1173108"/>
                  <a:gd name="connsiteY2" fmla="*/ 132224 h 558409"/>
                  <a:gd name="connsiteX3" fmla="*/ 171613 w 1173108"/>
                  <a:gd name="connsiteY3" fmla="*/ 198192 h 558409"/>
                  <a:gd name="connsiteX4" fmla="*/ 66699 w 1173108"/>
                  <a:gd name="connsiteY4" fmla="*/ 370625 h 558409"/>
                  <a:gd name="connsiteX5" fmla="*/ 293533 w 1173108"/>
                  <a:gd name="connsiteY5" fmla="*/ 309952 h 558409"/>
                  <a:gd name="connsiteX6" fmla="*/ 259117 w 1173108"/>
                  <a:gd name="connsiteY6" fmla="*/ 510146 h 558409"/>
                  <a:gd name="connsiteX7" fmla="*/ 465631 w 1173108"/>
                  <a:gd name="connsiteY7" fmla="*/ 378352 h 558409"/>
                  <a:gd name="connsiteX8" fmla="*/ 537373 w 1173108"/>
                  <a:gd name="connsiteY8" fmla="*/ 558370 h 558409"/>
                  <a:gd name="connsiteX9" fmla="*/ 628813 w 1173108"/>
                  <a:gd name="connsiteY9" fmla="*/ 396097 h 558409"/>
                  <a:gd name="connsiteX10" fmla="*/ 777479 w 1173108"/>
                  <a:gd name="connsiteY10" fmla="*/ 545778 h 558409"/>
                  <a:gd name="connsiteX11" fmla="*/ 760893 w 1173108"/>
                  <a:gd name="connsiteY11" fmla="*/ 325120 h 558409"/>
                  <a:gd name="connsiteX12" fmla="*/ 968652 w 1173108"/>
                  <a:gd name="connsiteY12" fmla="*/ 464641 h 558409"/>
                  <a:gd name="connsiteX13" fmla="*/ 882813 w 1173108"/>
                  <a:gd name="connsiteY13" fmla="*/ 284480 h 558409"/>
                  <a:gd name="connsiteX14" fmla="*/ 1137637 w 1173108"/>
                  <a:gd name="connsiteY14" fmla="*/ 340145 h 558409"/>
                  <a:gd name="connsiteX15" fmla="*/ 953933 w 1173108"/>
                  <a:gd name="connsiteY15" fmla="*/ 172720 h 558409"/>
                  <a:gd name="connsiteX16" fmla="*/ 1173097 w 1173108"/>
                  <a:gd name="connsiteY16" fmla="*/ 142384 h 558409"/>
                  <a:gd name="connsiteX17" fmla="*/ 964093 w 1173108"/>
                  <a:gd name="connsiteY17" fmla="*/ 71120 h 558409"/>
                  <a:gd name="connsiteX18" fmla="*/ 1045373 w 1173108"/>
                  <a:gd name="connsiteY18" fmla="*/ 0 h 558409"/>
                  <a:gd name="connsiteX0" fmla="*/ 59853 w 1173108"/>
                  <a:gd name="connsiteY0" fmla="*/ 0 h 558409"/>
                  <a:gd name="connsiteX1" fmla="*/ 141133 w 1173108"/>
                  <a:gd name="connsiteY1" fmla="*/ 60960 h 558409"/>
                  <a:gd name="connsiteX2" fmla="*/ 138 w 1173108"/>
                  <a:gd name="connsiteY2" fmla="*/ 132224 h 558409"/>
                  <a:gd name="connsiteX3" fmla="*/ 171613 w 1173108"/>
                  <a:gd name="connsiteY3" fmla="*/ 198192 h 558409"/>
                  <a:gd name="connsiteX4" fmla="*/ 66699 w 1173108"/>
                  <a:gd name="connsiteY4" fmla="*/ 370625 h 558409"/>
                  <a:gd name="connsiteX5" fmla="*/ 293533 w 1173108"/>
                  <a:gd name="connsiteY5" fmla="*/ 309952 h 558409"/>
                  <a:gd name="connsiteX6" fmla="*/ 259117 w 1173108"/>
                  <a:gd name="connsiteY6" fmla="*/ 510146 h 558409"/>
                  <a:gd name="connsiteX7" fmla="*/ 465631 w 1173108"/>
                  <a:gd name="connsiteY7" fmla="*/ 378352 h 558409"/>
                  <a:gd name="connsiteX8" fmla="*/ 537373 w 1173108"/>
                  <a:gd name="connsiteY8" fmla="*/ 558370 h 558409"/>
                  <a:gd name="connsiteX9" fmla="*/ 628813 w 1173108"/>
                  <a:gd name="connsiteY9" fmla="*/ 396097 h 558409"/>
                  <a:gd name="connsiteX10" fmla="*/ 777479 w 1173108"/>
                  <a:gd name="connsiteY10" fmla="*/ 545778 h 558409"/>
                  <a:gd name="connsiteX11" fmla="*/ 760893 w 1173108"/>
                  <a:gd name="connsiteY11" fmla="*/ 325120 h 558409"/>
                  <a:gd name="connsiteX12" fmla="*/ 968652 w 1173108"/>
                  <a:gd name="connsiteY12" fmla="*/ 464641 h 558409"/>
                  <a:gd name="connsiteX13" fmla="*/ 882813 w 1173108"/>
                  <a:gd name="connsiteY13" fmla="*/ 284480 h 558409"/>
                  <a:gd name="connsiteX14" fmla="*/ 1128099 w 1173108"/>
                  <a:gd name="connsiteY14" fmla="*/ 324977 h 558409"/>
                  <a:gd name="connsiteX15" fmla="*/ 953933 w 1173108"/>
                  <a:gd name="connsiteY15" fmla="*/ 172720 h 558409"/>
                  <a:gd name="connsiteX16" fmla="*/ 1173097 w 1173108"/>
                  <a:gd name="connsiteY16" fmla="*/ 142384 h 558409"/>
                  <a:gd name="connsiteX17" fmla="*/ 964093 w 1173108"/>
                  <a:gd name="connsiteY17" fmla="*/ 71120 h 558409"/>
                  <a:gd name="connsiteX18" fmla="*/ 1045373 w 1173108"/>
                  <a:gd name="connsiteY18" fmla="*/ 0 h 558409"/>
                  <a:gd name="connsiteX0" fmla="*/ 59853 w 1173108"/>
                  <a:gd name="connsiteY0" fmla="*/ 0 h 558409"/>
                  <a:gd name="connsiteX1" fmla="*/ 141133 w 1173108"/>
                  <a:gd name="connsiteY1" fmla="*/ 60960 h 558409"/>
                  <a:gd name="connsiteX2" fmla="*/ 138 w 1173108"/>
                  <a:gd name="connsiteY2" fmla="*/ 132224 h 558409"/>
                  <a:gd name="connsiteX3" fmla="*/ 171613 w 1173108"/>
                  <a:gd name="connsiteY3" fmla="*/ 198192 h 558409"/>
                  <a:gd name="connsiteX4" fmla="*/ 66699 w 1173108"/>
                  <a:gd name="connsiteY4" fmla="*/ 370625 h 558409"/>
                  <a:gd name="connsiteX5" fmla="*/ 293533 w 1173108"/>
                  <a:gd name="connsiteY5" fmla="*/ 309952 h 558409"/>
                  <a:gd name="connsiteX6" fmla="*/ 259117 w 1173108"/>
                  <a:gd name="connsiteY6" fmla="*/ 510146 h 558409"/>
                  <a:gd name="connsiteX7" fmla="*/ 465631 w 1173108"/>
                  <a:gd name="connsiteY7" fmla="*/ 378352 h 558409"/>
                  <a:gd name="connsiteX8" fmla="*/ 537373 w 1173108"/>
                  <a:gd name="connsiteY8" fmla="*/ 558370 h 558409"/>
                  <a:gd name="connsiteX9" fmla="*/ 628813 w 1173108"/>
                  <a:gd name="connsiteY9" fmla="*/ 396097 h 558409"/>
                  <a:gd name="connsiteX10" fmla="*/ 777479 w 1173108"/>
                  <a:gd name="connsiteY10" fmla="*/ 545778 h 558409"/>
                  <a:gd name="connsiteX11" fmla="*/ 760893 w 1173108"/>
                  <a:gd name="connsiteY11" fmla="*/ 325120 h 558409"/>
                  <a:gd name="connsiteX12" fmla="*/ 968652 w 1173108"/>
                  <a:gd name="connsiteY12" fmla="*/ 464641 h 558409"/>
                  <a:gd name="connsiteX13" fmla="*/ 901888 w 1173108"/>
                  <a:gd name="connsiteY13" fmla="*/ 269311 h 558409"/>
                  <a:gd name="connsiteX14" fmla="*/ 1128099 w 1173108"/>
                  <a:gd name="connsiteY14" fmla="*/ 324977 h 558409"/>
                  <a:gd name="connsiteX15" fmla="*/ 953933 w 1173108"/>
                  <a:gd name="connsiteY15" fmla="*/ 172720 h 558409"/>
                  <a:gd name="connsiteX16" fmla="*/ 1173097 w 1173108"/>
                  <a:gd name="connsiteY16" fmla="*/ 142384 h 558409"/>
                  <a:gd name="connsiteX17" fmla="*/ 964093 w 1173108"/>
                  <a:gd name="connsiteY17" fmla="*/ 71120 h 558409"/>
                  <a:gd name="connsiteX18" fmla="*/ 1045373 w 1173108"/>
                  <a:gd name="connsiteY18" fmla="*/ 0 h 558409"/>
                  <a:gd name="connsiteX0" fmla="*/ 59853 w 1173108"/>
                  <a:gd name="connsiteY0" fmla="*/ 0 h 558409"/>
                  <a:gd name="connsiteX1" fmla="*/ 141133 w 1173108"/>
                  <a:gd name="connsiteY1" fmla="*/ 60960 h 558409"/>
                  <a:gd name="connsiteX2" fmla="*/ 138 w 1173108"/>
                  <a:gd name="connsiteY2" fmla="*/ 132224 h 558409"/>
                  <a:gd name="connsiteX3" fmla="*/ 171613 w 1173108"/>
                  <a:gd name="connsiteY3" fmla="*/ 198192 h 558409"/>
                  <a:gd name="connsiteX4" fmla="*/ 66699 w 1173108"/>
                  <a:gd name="connsiteY4" fmla="*/ 370625 h 558409"/>
                  <a:gd name="connsiteX5" fmla="*/ 293533 w 1173108"/>
                  <a:gd name="connsiteY5" fmla="*/ 309952 h 558409"/>
                  <a:gd name="connsiteX6" fmla="*/ 259117 w 1173108"/>
                  <a:gd name="connsiteY6" fmla="*/ 510146 h 558409"/>
                  <a:gd name="connsiteX7" fmla="*/ 465631 w 1173108"/>
                  <a:gd name="connsiteY7" fmla="*/ 378352 h 558409"/>
                  <a:gd name="connsiteX8" fmla="*/ 537373 w 1173108"/>
                  <a:gd name="connsiteY8" fmla="*/ 558370 h 558409"/>
                  <a:gd name="connsiteX9" fmla="*/ 628813 w 1173108"/>
                  <a:gd name="connsiteY9" fmla="*/ 396097 h 558409"/>
                  <a:gd name="connsiteX10" fmla="*/ 777479 w 1173108"/>
                  <a:gd name="connsiteY10" fmla="*/ 545778 h 558409"/>
                  <a:gd name="connsiteX11" fmla="*/ 779969 w 1173108"/>
                  <a:gd name="connsiteY11" fmla="*/ 355457 h 558409"/>
                  <a:gd name="connsiteX12" fmla="*/ 968652 w 1173108"/>
                  <a:gd name="connsiteY12" fmla="*/ 464641 h 558409"/>
                  <a:gd name="connsiteX13" fmla="*/ 901888 w 1173108"/>
                  <a:gd name="connsiteY13" fmla="*/ 269311 h 558409"/>
                  <a:gd name="connsiteX14" fmla="*/ 1128099 w 1173108"/>
                  <a:gd name="connsiteY14" fmla="*/ 324977 h 558409"/>
                  <a:gd name="connsiteX15" fmla="*/ 953933 w 1173108"/>
                  <a:gd name="connsiteY15" fmla="*/ 172720 h 558409"/>
                  <a:gd name="connsiteX16" fmla="*/ 1173097 w 1173108"/>
                  <a:gd name="connsiteY16" fmla="*/ 142384 h 558409"/>
                  <a:gd name="connsiteX17" fmla="*/ 964093 w 1173108"/>
                  <a:gd name="connsiteY17" fmla="*/ 71120 h 558409"/>
                  <a:gd name="connsiteX18" fmla="*/ 1045373 w 1173108"/>
                  <a:gd name="connsiteY18" fmla="*/ 0 h 55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73108" h="558409">
                    <a:moveTo>
                      <a:pt x="59853" y="0"/>
                    </a:moveTo>
                    <a:cubicBezTo>
                      <a:pt x="103879" y="16933"/>
                      <a:pt x="151085" y="38923"/>
                      <a:pt x="141133" y="60960"/>
                    </a:cubicBezTo>
                    <a:cubicBezTo>
                      <a:pt x="131181" y="82997"/>
                      <a:pt x="-4942" y="109352"/>
                      <a:pt x="138" y="132224"/>
                    </a:cubicBezTo>
                    <a:cubicBezTo>
                      <a:pt x="5218" y="155096"/>
                      <a:pt x="160520" y="158459"/>
                      <a:pt x="171613" y="198192"/>
                    </a:cubicBezTo>
                    <a:cubicBezTo>
                      <a:pt x="182707" y="237926"/>
                      <a:pt x="46379" y="351998"/>
                      <a:pt x="66699" y="370625"/>
                    </a:cubicBezTo>
                    <a:cubicBezTo>
                      <a:pt x="87019" y="389252"/>
                      <a:pt x="261463" y="286699"/>
                      <a:pt x="293533" y="309952"/>
                    </a:cubicBezTo>
                    <a:cubicBezTo>
                      <a:pt x="325603" y="333205"/>
                      <a:pt x="230434" y="498746"/>
                      <a:pt x="259117" y="510146"/>
                    </a:cubicBezTo>
                    <a:cubicBezTo>
                      <a:pt x="287800" y="521546"/>
                      <a:pt x="419255" y="370315"/>
                      <a:pt x="465631" y="378352"/>
                    </a:cubicBezTo>
                    <a:cubicBezTo>
                      <a:pt x="512007" y="386389"/>
                      <a:pt x="510176" y="555413"/>
                      <a:pt x="537373" y="558370"/>
                    </a:cubicBezTo>
                    <a:cubicBezTo>
                      <a:pt x="564570" y="561327"/>
                      <a:pt x="588795" y="398196"/>
                      <a:pt x="628813" y="396097"/>
                    </a:cubicBezTo>
                    <a:cubicBezTo>
                      <a:pt x="668831" y="393998"/>
                      <a:pt x="752286" y="552551"/>
                      <a:pt x="777479" y="545778"/>
                    </a:cubicBezTo>
                    <a:cubicBezTo>
                      <a:pt x="802672" y="539005"/>
                      <a:pt x="748107" y="368980"/>
                      <a:pt x="779969" y="355457"/>
                    </a:cubicBezTo>
                    <a:cubicBezTo>
                      <a:pt x="811831" y="341934"/>
                      <a:pt x="948332" y="478999"/>
                      <a:pt x="968652" y="464641"/>
                    </a:cubicBezTo>
                    <a:cubicBezTo>
                      <a:pt x="988972" y="450283"/>
                      <a:pt x="875314" y="292588"/>
                      <a:pt x="901888" y="269311"/>
                    </a:cubicBezTo>
                    <a:cubicBezTo>
                      <a:pt x="928462" y="246034"/>
                      <a:pt x="1119425" y="341075"/>
                      <a:pt x="1128099" y="324977"/>
                    </a:cubicBezTo>
                    <a:cubicBezTo>
                      <a:pt x="1136773" y="308879"/>
                      <a:pt x="946433" y="203152"/>
                      <a:pt x="953933" y="172720"/>
                    </a:cubicBezTo>
                    <a:cubicBezTo>
                      <a:pt x="961433" y="142288"/>
                      <a:pt x="1171404" y="159317"/>
                      <a:pt x="1173097" y="142384"/>
                    </a:cubicBezTo>
                    <a:cubicBezTo>
                      <a:pt x="1174790" y="125451"/>
                      <a:pt x="985380" y="94851"/>
                      <a:pt x="964093" y="71120"/>
                    </a:cubicBezTo>
                    <a:cubicBezTo>
                      <a:pt x="942806" y="47389"/>
                      <a:pt x="999653" y="21166"/>
                      <a:pt x="1045373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200"/>
              </a:p>
            </p:txBody>
          </p:sp>
          <p:sp>
            <p:nvSpPr>
              <p:cNvPr id="353" name="フリーフォーム 14">
                <a:extLst>
                  <a:ext uri="{FF2B5EF4-FFF2-40B4-BE49-F238E27FC236}">
                    <a16:creationId xmlns:a16="http://schemas.microsoft.com/office/drawing/2014/main" id="{4F8AC682-6BBF-4607-A53F-1CE747B26722}"/>
                  </a:ext>
                </a:extLst>
              </p:cNvPr>
              <p:cNvSpPr/>
              <p:nvPr/>
            </p:nvSpPr>
            <p:spPr>
              <a:xfrm rot="1800000">
                <a:off x="7031850" y="3624366"/>
                <a:ext cx="334021" cy="699613"/>
              </a:xfrm>
              <a:custGeom>
                <a:avLst/>
                <a:gdLst>
                  <a:gd name="connsiteX0" fmla="*/ 84690 w 348850"/>
                  <a:gd name="connsiteY0" fmla="*/ 640080 h 640080"/>
                  <a:gd name="connsiteX1" fmla="*/ 3410 w 348850"/>
                  <a:gd name="connsiteY1" fmla="*/ 487680 h 640080"/>
                  <a:gd name="connsiteX2" fmla="*/ 186290 w 348850"/>
                  <a:gd name="connsiteY2" fmla="*/ 447040 h 640080"/>
                  <a:gd name="connsiteX3" fmla="*/ 115170 w 348850"/>
                  <a:gd name="connsiteY3" fmla="*/ 284480 h 640080"/>
                  <a:gd name="connsiteX4" fmla="*/ 277730 w 348850"/>
                  <a:gd name="connsiteY4" fmla="*/ 223520 h 640080"/>
                  <a:gd name="connsiteX5" fmla="*/ 196450 w 348850"/>
                  <a:gd name="connsiteY5" fmla="*/ 81280 h 640080"/>
                  <a:gd name="connsiteX6" fmla="*/ 348850 w 348850"/>
                  <a:gd name="connsiteY6" fmla="*/ 30480 h 640080"/>
                  <a:gd name="connsiteX7" fmla="*/ 348850 w 348850"/>
                  <a:gd name="connsiteY7" fmla="*/ 30480 h 640080"/>
                  <a:gd name="connsiteX8" fmla="*/ 328530 w 348850"/>
                  <a:gd name="connsiteY8" fmla="*/ 0 h 640080"/>
                  <a:gd name="connsiteX0" fmla="*/ 84690 w 348850"/>
                  <a:gd name="connsiteY0" fmla="*/ 609600 h 609600"/>
                  <a:gd name="connsiteX1" fmla="*/ 3410 w 348850"/>
                  <a:gd name="connsiteY1" fmla="*/ 457200 h 609600"/>
                  <a:gd name="connsiteX2" fmla="*/ 186290 w 348850"/>
                  <a:gd name="connsiteY2" fmla="*/ 416560 h 609600"/>
                  <a:gd name="connsiteX3" fmla="*/ 115170 w 348850"/>
                  <a:gd name="connsiteY3" fmla="*/ 254000 h 609600"/>
                  <a:gd name="connsiteX4" fmla="*/ 277730 w 348850"/>
                  <a:gd name="connsiteY4" fmla="*/ 193040 h 609600"/>
                  <a:gd name="connsiteX5" fmla="*/ 196450 w 348850"/>
                  <a:gd name="connsiteY5" fmla="*/ 50800 h 609600"/>
                  <a:gd name="connsiteX6" fmla="*/ 348850 w 348850"/>
                  <a:gd name="connsiteY6" fmla="*/ 0 h 609600"/>
                  <a:gd name="connsiteX7" fmla="*/ 348850 w 348850"/>
                  <a:gd name="connsiteY7" fmla="*/ 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850" h="609600">
                    <a:moveTo>
                      <a:pt x="84690" y="609600"/>
                    </a:moveTo>
                    <a:cubicBezTo>
                      <a:pt x="35583" y="549486"/>
                      <a:pt x="-13523" y="489373"/>
                      <a:pt x="3410" y="457200"/>
                    </a:cubicBezTo>
                    <a:cubicBezTo>
                      <a:pt x="20343" y="425027"/>
                      <a:pt x="167663" y="450427"/>
                      <a:pt x="186290" y="416560"/>
                    </a:cubicBezTo>
                    <a:cubicBezTo>
                      <a:pt x="204917" y="382693"/>
                      <a:pt x="99930" y="291253"/>
                      <a:pt x="115170" y="254000"/>
                    </a:cubicBezTo>
                    <a:cubicBezTo>
                      <a:pt x="130410" y="216747"/>
                      <a:pt x="264183" y="226907"/>
                      <a:pt x="277730" y="193040"/>
                    </a:cubicBezTo>
                    <a:cubicBezTo>
                      <a:pt x="291277" y="159173"/>
                      <a:pt x="184597" y="82973"/>
                      <a:pt x="196450" y="50800"/>
                    </a:cubicBezTo>
                    <a:cubicBezTo>
                      <a:pt x="208303" y="18627"/>
                      <a:pt x="348850" y="0"/>
                      <a:pt x="348850" y="0"/>
                    </a:cubicBezTo>
                    <a:lnTo>
                      <a:pt x="34885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2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4" name="テキスト ボックス 353">
                    <a:extLst>
                      <a:ext uri="{FF2B5EF4-FFF2-40B4-BE49-F238E27FC236}">
                        <a16:creationId xmlns:a16="http://schemas.microsoft.com/office/drawing/2014/main" id="{0741DB20-DA7F-42ED-9CFB-C59A8A60B276}"/>
                      </a:ext>
                    </a:extLst>
                  </p:cNvPr>
                  <p:cNvSpPr txBox="1"/>
                  <p:nvPr/>
                </p:nvSpPr>
                <p:spPr>
                  <a:xfrm>
                    <a:off x="5254066" y="4041894"/>
                    <a:ext cx="626088" cy="4076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3200" dirty="0"/>
                  </a:p>
                </p:txBody>
              </p:sp>
            </mc:Choice>
            <mc:Fallback xmlns="">
              <p:sp>
                <p:nvSpPr>
                  <p:cNvPr id="354" name="テキスト ボックス 353">
                    <a:extLst>
                      <a:ext uri="{FF2B5EF4-FFF2-40B4-BE49-F238E27FC236}">
                        <a16:creationId xmlns:a16="http://schemas.microsoft.com/office/drawing/2014/main" id="{0741DB20-DA7F-42ED-9CFB-C59A8A60B27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4066" y="4041894"/>
                    <a:ext cx="626088" cy="40761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5" name="テキスト ボックス 354">
                    <a:extLst>
                      <a:ext uri="{FF2B5EF4-FFF2-40B4-BE49-F238E27FC236}">
                        <a16:creationId xmlns:a16="http://schemas.microsoft.com/office/drawing/2014/main" id="{EB95F820-493B-4915-BE87-1138999F8B0A}"/>
                      </a:ext>
                    </a:extLst>
                  </p:cNvPr>
                  <p:cNvSpPr txBox="1"/>
                  <p:nvPr/>
                </p:nvSpPr>
                <p:spPr>
                  <a:xfrm>
                    <a:off x="8381375" y="4041894"/>
                    <a:ext cx="668114" cy="4076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3200" dirty="0"/>
                  </a:p>
                </p:txBody>
              </p:sp>
            </mc:Choice>
            <mc:Fallback xmlns="">
              <p:sp>
                <p:nvSpPr>
                  <p:cNvPr id="355" name="テキスト ボックス 354">
                    <a:extLst>
                      <a:ext uri="{FF2B5EF4-FFF2-40B4-BE49-F238E27FC236}">
                        <a16:creationId xmlns:a16="http://schemas.microsoft.com/office/drawing/2014/main" id="{EB95F820-493B-4915-BE87-1138999F8B0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81375" y="4041894"/>
                    <a:ext cx="668114" cy="407618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6" name="テキスト ボックス 355">
                    <a:extLst>
                      <a:ext uri="{FF2B5EF4-FFF2-40B4-BE49-F238E27FC236}">
                        <a16:creationId xmlns:a16="http://schemas.microsoft.com/office/drawing/2014/main" id="{8AD508AD-5168-48A8-B8AB-0A9091A3B6EA}"/>
                      </a:ext>
                    </a:extLst>
                  </p:cNvPr>
                  <p:cNvSpPr txBox="1"/>
                  <p:nvPr/>
                </p:nvSpPr>
                <p:spPr>
                  <a:xfrm>
                    <a:off x="7479567" y="3460234"/>
                    <a:ext cx="613662" cy="60699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oMath>
                      </m:oMathPara>
                    </a14:m>
                    <a:endParaRPr kumimoji="1" lang="ja-JP" altLang="en-US" sz="3200" dirty="0"/>
                  </a:p>
                </p:txBody>
              </p:sp>
            </mc:Choice>
            <mc:Fallback xmlns="">
              <p:sp>
                <p:nvSpPr>
                  <p:cNvPr id="356" name="テキスト ボックス 355">
                    <a:extLst>
                      <a:ext uri="{FF2B5EF4-FFF2-40B4-BE49-F238E27FC236}">
                        <a16:creationId xmlns:a16="http://schemas.microsoft.com/office/drawing/2014/main" id="{8AD508AD-5168-48A8-B8AB-0A9091A3B6E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79567" y="3460234"/>
                    <a:ext cx="613662" cy="60699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7" name="テキスト ボックス 356">
                    <a:extLst>
                      <a:ext uri="{FF2B5EF4-FFF2-40B4-BE49-F238E27FC236}">
                        <a16:creationId xmlns:a16="http://schemas.microsoft.com/office/drawing/2014/main" id="{80630DBC-222E-4618-89A3-1880ACCAA109}"/>
                      </a:ext>
                    </a:extLst>
                  </p:cNvPr>
                  <p:cNvSpPr txBox="1"/>
                  <p:nvPr/>
                </p:nvSpPr>
                <p:spPr>
                  <a:xfrm>
                    <a:off x="7508409" y="4755296"/>
                    <a:ext cx="830083" cy="60699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oMath>
                      </m:oMathPara>
                    </a14:m>
                    <a:endParaRPr kumimoji="1" lang="ja-JP" altLang="en-US" sz="3200" dirty="0"/>
                  </a:p>
                </p:txBody>
              </p:sp>
            </mc:Choice>
            <mc:Fallback xmlns="">
              <p:sp>
                <p:nvSpPr>
                  <p:cNvPr id="357" name="テキスト ボックス 356">
                    <a:extLst>
                      <a:ext uri="{FF2B5EF4-FFF2-40B4-BE49-F238E27FC236}">
                        <a16:creationId xmlns:a16="http://schemas.microsoft.com/office/drawing/2014/main" id="{80630DBC-222E-4618-89A3-1880ACCAA10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08409" y="4755296"/>
                    <a:ext cx="830083" cy="60699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8" name="テキスト ボックス 357">
                    <a:extLst>
                      <a:ext uri="{FF2B5EF4-FFF2-40B4-BE49-F238E27FC236}">
                        <a16:creationId xmlns:a16="http://schemas.microsoft.com/office/drawing/2014/main" id="{06B55EE3-4428-4886-BAE8-7824B9F65073}"/>
                      </a:ext>
                    </a:extLst>
                  </p:cNvPr>
                  <p:cNvSpPr txBox="1"/>
                  <p:nvPr/>
                </p:nvSpPr>
                <p:spPr>
                  <a:xfrm>
                    <a:off x="6041253" y="3762554"/>
                    <a:ext cx="1307412" cy="60699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oMath>
                    </a14:m>
                    <a:r>
                      <a:rPr kumimoji="1" lang="en-US" altLang="ja-JP" sz="3200" dirty="0"/>
                      <a:t>,e</a:t>
                    </a:r>
                    <a:endParaRPr kumimoji="1" lang="ja-JP" altLang="en-US" sz="3200" dirty="0"/>
                  </a:p>
                </p:txBody>
              </p:sp>
            </mc:Choice>
            <mc:Fallback xmlns="">
              <p:sp>
                <p:nvSpPr>
                  <p:cNvPr id="358" name="テキスト ボックス 357">
                    <a:extLst>
                      <a:ext uri="{FF2B5EF4-FFF2-40B4-BE49-F238E27FC236}">
                        <a16:creationId xmlns:a16="http://schemas.microsoft.com/office/drawing/2014/main" id="{06B55EE3-4428-4886-BAE8-7824B9F6507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41253" y="3762554"/>
                    <a:ext cx="1307412" cy="606990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t="-8392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348" name="角丸四角形 30">
            <a:extLst>
              <a:ext uri="{FF2B5EF4-FFF2-40B4-BE49-F238E27FC236}">
                <a16:creationId xmlns:a16="http://schemas.microsoft.com/office/drawing/2014/main" id="{57C23434-830B-4A65-AB60-0245B956A8B8}"/>
              </a:ext>
            </a:extLst>
          </p:cNvPr>
          <p:cNvSpPr/>
          <p:nvPr/>
        </p:nvSpPr>
        <p:spPr>
          <a:xfrm>
            <a:off x="4826581" y="8716052"/>
            <a:ext cx="1528430" cy="543641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64" name="吹き出し: 角を丸めた四角形 363">
            <a:extLst>
              <a:ext uri="{FF2B5EF4-FFF2-40B4-BE49-F238E27FC236}">
                <a16:creationId xmlns:a16="http://schemas.microsoft.com/office/drawing/2014/main" id="{498D6DC1-4E25-4091-9B79-FD49CF0A6A22}"/>
              </a:ext>
            </a:extLst>
          </p:cNvPr>
          <p:cNvSpPr/>
          <p:nvPr/>
        </p:nvSpPr>
        <p:spPr>
          <a:xfrm>
            <a:off x="8600588" y="8904208"/>
            <a:ext cx="5885128" cy="1559923"/>
          </a:xfrm>
          <a:prstGeom prst="wedgeRoundRectCallout">
            <a:avLst>
              <a:gd name="adj1" fmla="val -83036"/>
              <a:gd name="adj2" fmla="val -37516"/>
              <a:gd name="adj3" fmla="val 16667"/>
            </a:avLst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0935A34A-F954-4D44-A73E-4C8B46D39EE0}"/>
                  </a:ext>
                </a:extLst>
              </p:cNvPr>
              <p:cNvSpPr/>
              <p:nvPr/>
            </p:nvSpPr>
            <p:spPr>
              <a:xfrm>
                <a:off x="26945" y="12043222"/>
                <a:ext cx="6808781" cy="5139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Clr>
                    <a:srgbClr val="00B050"/>
                  </a:buClr>
                </a:pPr>
                <a:r>
                  <a:rPr kumimoji="1" lang="en-US" altLang="ja-JP" sz="3600" dirty="0">
                    <a:latin typeface="Cooper Black" panose="0208090404030B020404" pitchFamily="18" charset="0"/>
                  </a:rPr>
                  <a:t>  Rocket experiment</a:t>
                </a:r>
              </a:p>
              <a:p>
                <a:pPr marL="1028700" lvl="1" indent="-571500">
                  <a:buClr>
                    <a:srgbClr val="00B050"/>
                  </a:buClr>
                  <a:buFont typeface="Wingdings" panose="05000000000000000000" pitchFamily="2" charset="2"/>
                  <a:buChar char="p"/>
                </a:pPr>
                <a:r>
                  <a:rPr kumimoji="1" lang="en-US" altLang="ja-JP" sz="3600" dirty="0"/>
                  <a:t>Aiming at a sensitivity to 10</a:t>
                </a:r>
                <a:r>
                  <a:rPr kumimoji="1" lang="en-US" altLang="ja-JP" sz="3600" baseline="30000" dirty="0"/>
                  <a:t>14</a:t>
                </a:r>
                <a:r>
                  <a:rPr kumimoji="1" lang="en-US" altLang="ja-JP" sz="3600" dirty="0"/>
                  <a:t> years for the neutrino lifetime</a:t>
                </a:r>
              </a:p>
              <a:p>
                <a:pPr marL="1028700" lvl="1" indent="-571500">
                  <a:buClr>
                    <a:srgbClr val="00B050"/>
                  </a:buClr>
                  <a:buFont typeface="Wingdings" panose="05000000000000000000" pitchFamily="2" charset="2"/>
                  <a:buChar char="p"/>
                </a:pPr>
                <a:r>
                  <a:rPr kumimoji="1" lang="en-US" altLang="ja-JP" sz="3600" dirty="0"/>
                  <a:t>The diffraction grating covers 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=40−80</m:t>
                    </m:r>
                    <m:r>
                      <m:rPr>
                        <m:sty m:val="p"/>
                      </m:rPr>
                      <a:rPr kumimoji="1" lang="en-US" altLang="ja-JP" sz="32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kumimoji="1" lang="en-US" altLang="ja-JP" sz="3200" dirty="0"/>
                  <a:t>.</a:t>
                </a:r>
              </a:p>
              <a:p>
                <a:pPr marL="1028700" lvl="1" indent="-571500">
                  <a:buClr>
                    <a:srgbClr val="00B050"/>
                  </a:buClr>
                  <a:buFont typeface="Wingdings" panose="05000000000000000000" pitchFamily="2" charset="2"/>
                  <a:buChar char="p"/>
                </a:pPr>
                <a:r>
                  <a:rPr kumimoji="1" lang="en-US" altLang="ja-JP" sz="3600" dirty="0"/>
                  <a:t>We count number of photons inputted the 50×8 array of pixels respectively and measure the energy spectrum.</a:t>
                </a:r>
              </a:p>
            </p:txBody>
          </p:sp>
        </mc:Choice>
        <mc:Fallback xmlns=""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0935A34A-F954-4D44-A73E-4C8B46D39E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45" y="12043222"/>
                <a:ext cx="6808781" cy="5139869"/>
              </a:xfrm>
              <a:prstGeom prst="rect">
                <a:avLst/>
              </a:prstGeom>
              <a:blipFill>
                <a:blip r:embed="rId15"/>
                <a:stretch>
                  <a:fillRect t="-1898" r="-4029" b="-11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A6CEDC4-3E8D-41F2-A169-E037D1F64CD3}"/>
              </a:ext>
            </a:extLst>
          </p:cNvPr>
          <p:cNvGrpSpPr/>
          <p:nvPr/>
        </p:nvGrpSpPr>
        <p:grpSpPr>
          <a:xfrm>
            <a:off x="770350" y="17352514"/>
            <a:ext cx="4288119" cy="5338105"/>
            <a:chOff x="31430031" y="17157192"/>
            <a:chExt cx="5973725" cy="7231553"/>
          </a:xfrm>
        </p:grpSpPr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D6399932-9C9D-4DF2-9A40-A476804340AB}"/>
                </a:ext>
              </a:extLst>
            </p:cNvPr>
            <p:cNvGrpSpPr/>
            <p:nvPr/>
          </p:nvGrpSpPr>
          <p:grpSpPr>
            <a:xfrm>
              <a:off x="32240349" y="22790910"/>
              <a:ext cx="2372350" cy="832757"/>
              <a:chOff x="2547256" y="5010798"/>
              <a:chExt cx="2489543" cy="883817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074E4DE4-5598-4469-8352-B19C4E0DB1F9}"/>
                  </a:ext>
                </a:extLst>
              </p:cNvPr>
              <p:cNvGrpSpPr/>
              <p:nvPr/>
            </p:nvGrpSpPr>
            <p:grpSpPr>
              <a:xfrm>
                <a:off x="2547256" y="5010798"/>
                <a:ext cx="2489543" cy="883817"/>
                <a:chOff x="1387929" y="4256314"/>
                <a:chExt cx="4956778" cy="1687287"/>
              </a:xfrm>
              <a:grpFill/>
            </p:grpSpPr>
            <p:sp>
              <p:nvSpPr>
                <p:cNvPr id="409" name="平行四辺形 408">
                  <a:extLst>
                    <a:ext uri="{FF2B5EF4-FFF2-40B4-BE49-F238E27FC236}">
                      <a16:creationId xmlns:a16="http://schemas.microsoft.com/office/drawing/2014/main" id="{80D68488-4715-4459-92AE-0AA2FA431812}"/>
                    </a:ext>
                  </a:extLst>
                </p:cNvPr>
                <p:cNvSpPr/>
                <p:nvPr/>
              </p:nvSpPr>
              <p:spPr>
                <a:xfrm>
                  <a:off x="1387929" y="5486401"/>
                  <a:ext cx="947057" cy="457200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平行四辺形 409">
                  <a:extLst>
                    <a:ext uri="{FF2B5EF4-FFF2-40B4-BE49-F238E27FC236}">
                      <a16:creationId xmlns:a16="http://schemas.microsoft.com/office/drawing/2014/main" id="{A83E2663-928A-4CBA-9814-75C6D6FB96DD}"/>
                    </a:ext>
                  </a:extLst>
                </p:cNvPr>
                <p:cNvSpPr/>
                <p:nvPr/>
              </p:nvSpPr>
              <p:spPr>
                <a:xfrm>
                  <a:off x="2144486" y="5486401"/>
                  <a:ext cx="947057" cy="457200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平行四辺形 410">
                  <a:extLst>
                    <a:ext uri="{FF2B5EF4-FFF2-40B4-BE49-F238E27FC236}">
                      <a16:creationId xmlns:a16="http://schemas.microsoft.com/office/drawing/2014/main" id="{DFB7B26C-C769-4D68-AC4B-2D4B2B78B062}"/>
                    </a:ext>
                  </a:extLst>
                </p:cNvPr>
                <p:cNvSpPr/>
                <p:nvPr/>
              </p:nvSpPr>
              <p:spPr>
                <a:xfrm>
                  <a:off x="2857500" y="5486401"/>
                  <a:ext cx="947057" cy="457200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平行四辺形 411">
                  <a:extLst>
                    <a:ext uri="{FF2B5EF4-FFF2-40B4-BE49-F238E27FC236}">
                      <a16:creationId xmlns:a16="http://schemas.microsoft.com/office/drawing/2014/main" id="{8C19A271-CC0F-43E5-A0A7-D3B8B3AC7E4B}"/>
                    </a:ext>
                  </a:extLst>
                </p:cNvPr>
                <p:cNvSpPr/>
                <p:nvPr/>
              </p:nvSpPr>
              <p:spPr>
                <a:xfrm>
                  <a:off x="4327071" y="5486401"/>
                  <a:ext cx="947057" cy="457200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平行四辺形 412">
                  <a:extLst>
                    <a:ext uri="{FF2B5EF4-FFF2-40B4-BE49-F238E27FC236}">
                      <a16:creationId xmlns:a16="http://schemas.microsoft.com/office/drawing/2014/main" id="{CAF568C3-3867-4E85-9B28-036FA9CF02EC}"/>
                    </a:ext>
                  </a:extLst>
                </p:cNvPr>
                <p:cNvSpPr/>
                <p:nvPr/>
              </p:nvSpPr>
              <p:spPr>
                <a:xfrm>
                  <a:off x="3614057" y="5486401"/>
                  <a:ext cx="947057" cy="457200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平行四辺形 413">
                  <a:extLst>
                    <a:ext uri="{FF2B5EF4-FFF2-40B4-BE49-F238E27FC236}">
                      <a16:creationId xmlns:a16="http://schemas.microsoft.com/office/drawing/2014/main" id="{9632363F-4784-440D-9F90-9F057E837422}"/>
                    </a:ext>
                  </a:extLst>
                </p:cNvPr>
                <p:cNvSpPr/>
                <p:nvPr/>
              </p:nvSpPr>
              <p:spPr>
                <a:xfrm>
                  <a:off x="1861457" y="4871358"/>
                  <a:ext cx="947057" cy="457200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平行四辺形 414">
                  <a:extLst>
                    <a:ext uri="{FF2B5EF4-FFF2-40B4-BE49-F238E27FC236}">
                      <a16:creationId xmlns:a16="http://schemas.microsoft.com/office/drawing/2014/main" id="{7F1968B2-C491-4CCF-AC55-C9F5A93A933E}"/>
                    </a:ext>
                  </a:extLst>
                </p:cNvPr>
                <p:cNvSpPr/>
                <p:nvPr/>
              </p:nvSpPr>
              <p:spPr>
                <a:xfrm>
                  <a:off x="4924120" y="4871358"/>
                  <a:ext cx="947058" cy="457201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平行四辺形 415">
                  <a:extLst>
                    <a:ext uri="{FF2B5EF4-FFF2-40B4-BE49-F238E27FC236}">
                      <a16:creationId xmlns:a16="http://schemas.microsoft.com/office/drawing/2014/main" id="{A774A89B-7463-402B-8FC0-72585DD74BE6}"/>
                    </a:ext>
                  </a:extLst>
                </p:cNvPr>
                <p:cNvSpPr/>
                <p:nvPr/>
              </p:nvSpPr>
              <p:spPr>
                <a:xfrm>
                  <a:off x="5397649" y="4256314"/>
                  <a:ext cx="947058" cy="457201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7" name="平行四辺形 416">
                  <a:extLst>
                    <a:ext uri="{FF2B5EF4-FFF2-40B4-BE49-F238E27FC236}">
                      <a16:creationId xmlns:a16="http://schemas.microsoft.com/office/drawing/2014/main" id="{AE8AF5DC-942E-45E9-A2A2-4181ECA5BCB2}"/>
                    </a:ext>
                  </a:extLst>
                </p:cNvPr>
                <p:cNvSpPr/>
                <p:nvPr/>
              </p:nvSpPr>
              <p:spPr>
                <a:xfrm>
                  <a:off x="4638223" y="4256314"/>
                  <a:ext cx="947058" cy="457201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8" name="平行四辺形 417">
                  <a:extLst>
                    <a:ext uri="{FF2B5EF4-FFF2-40B4-BE49-F238E27FC236}">
                      <a16:creationId xmlns:a16="http://schemas.microsoft.com/office/drawing/2014/main" id="{36EA5898-6122-418E-9912-9EE49F120B65}"/>
                    </a:ext>
                  </a:extLst>
                </p:cNvPr>
                <p:cNvSpPr/>
                <p:nvPr/>
              </p:nvSpPr>
              <p:spPr>
                <a:xfrm>
                  <a:off x="2618014" y="4871358"/>
                  <a:ext cx="947057" cy="457200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平行四辺形 418">
                  <a:extLst>
                    <a:ext uri="{FF2B5EF4-FFF2-40B4-BE49-F238E27FC236}">
                      <a16:creationId xmlns:a16="http://schemas.microsoft.com/office/drawing/2014/main" id="{0851F0B9-C3C7-44A9-B0A0-CA30D507AFF7}"/>
                    </a:ext>
                  </a:extLst>
                </p:cNvPr>
                <p:cNvSpPr/>
                <p:nvPr/>
              </p:nvSpPr>
              <p:spPr>
                <a:xfrm>
                  <a:off x="3412674" y="4871358"/>
                  <a:ext cx="947057" cy="457200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平行四辺形 419">
                  <a:extLst>
                    <a:ext uri="{FF2B5EF4-FFF2-40B4-BE49-F238E27FC236}">
                      <a16:creationId xmlns:a16="http://schemas.microsoft.com/office/drawing/2014/main" id="{E60D2694-F898-442B-A9CD-A653652C8D3A}"/>
                    </a:ext>
                  </a:extLst>
                </p:cNvPr>
                <p:cNvSpPr/>
                <p:nvPr/>
              </p:nvSpPr>
              <p:spPr>
                <a:xfrm>
                  <a:off x="4164693" y="4871358"/>
                  <a:ext cx="947057" cy="457200"/>
                </a:xfrm>
                <a:prstGeom prst="parallelogram">
                  <a:avLst>
                    <a:gd name="adj" fmla="val 931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6" name="平行四辺形 405">
                <a:extLst>
                  <a:ext uri="{FF2B5EF4-FFF2-40B4-BE49-F238E27FC236}">
                    <a16:creationId xmlns:a16="http://schemas.microsoft.com/office/drawing/2014/main" id="{36D2BB31-9C9A-476D-90A6-697316507311}"/>
                  </a:ext>
                </a:extLst>
              </p:cNvPr>
              <p:cNvSpPr/>
              <p:nvPr/>
            </p:nvSpPr>
            <p:spPr>
              <a:xfrm>
                <a:off x="3795253" y="5010798"/>
                <a:ext cx="475660" cy="239486"/>
              </a:xfrm>
              <a:prstGeom prst="parallelogram">
                <a:avLst>
                  <a:gd name="adj" fmla="val 931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7" name="平行四辺形 406">
                <a:extLst>
                  <a:ext uri="{FF2B5EF4-FFF2-40B4-BE49-F238E27FC236}">
                    <a16:creationId xmlns:a16="http://schemas.microsoft.com/office/drawing/2014/main" id="{BBD1554C-EBCA-4EBE-81AC-868D49F33E41}"/>
                  </a:ext>
                </a:extLst>
              </p:cNvPr>
              <p:cNvSpPr/>
              <p:nvPr/>
            </p:nvSpPr>
            <p:spPr>
              <a:xfrm>
                <a:off x="3413831" y="5010798"/>
                <a:ext cx="475660" cy="239486"/>
              </a:xfrm>
              <a:prstGeom prst="parallelogram">
                <a:avLst>
                  <a:gd name="adj" fmla="val 931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8" name="平行四辺形 407">
                <a:extLst>
                  <a:ext uri="{FF2B5EF4-FFF2-40B4-BE49-F238E27FC236}">
                    <a16:creationId xmlns:a16="http://schemas.microsoft.com/office/drawing/2014/main" id="{3EFB9E1F-4219-4845-952E-717886518A33}"/>
                  </a:ext>
                </a:extLst>
              </p:cNvPr>
              <p:cNvSpPr/>
              <p:nvPr/>
            </p:nvSpPr>
            <p:spPr>
              <a:xfrm>
                <a:off x="3022916" y="5010798"/>
                <a:ext cx="475660" cy="239486"/>
              </a:xfrm>
              <a:prstGeom prst="parallelogram">
                <a:avLst>
                  <a:gd name="adj" fmla="val 9310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68" name="正方形/長方形 367">
              <a:extLst>
                <a:ext uri="{FF2B5EF4-FFF2-40B4-BE49-F238E27FC236}">
                  <a16:creationId xmlns:a16="http://schemas.microsoft.com/office/drawing/2014/main" id="{9A9F3A71-9243-40BB-A004-8FF5AA7FD4E4}"/>
                </a:ext>
              </a:extLst>
            </p:cNvPr>
            <p:cNvSpPr/>
            <p:nvPr/>
          </p:nvSpPr>
          <p:spPr>
            <a:xfrm>
              <a:off x="32715760" y="21337667"/>
              <a:ext cx="679902" cy="604157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51000">
                  <a:srgbClr val="FFFF00"/>
                </a:gs>
                <a:gs pos="77000">
                  <a:srgbClr val="00B050"/>
                </a:gs>
                <a:gs pos="100000">
                  <a:srgbClr val="1D1DFF"/>
                </a:gs>
              </a:gsLst>
              <a:lin ang="108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フリーフォーム 14">
              <a:extLst>
                <a:ext uri="{FF2B5EF4-FFF2-40B4-BE49-F238E27FC236}">
                  <a16:creationId xmlns:a16="http://schemas.microsoft.com/office/drawing/2014/main" id="{871C8043-84DD-409F-A3D5-3FE906C47C0B}"/>
                </a:ext>
              </a:extLst>
            </p:cNvPr>
            <p:cNvSpPr/>
            <p:nvPr/>
          </p:nvSpPr>
          <p:spPr>
            <a:xfrm rot="10800000">
              <a:off x="32612133" y="21721965"/>
              <a:ext cx="216944" cy="1598149"/>
            </a:xfrm>
            <a:custGeom>
              <a:avLst/>
              <a:gdLst>
                <a:gd name="connsiteX0" fmla="*/ 84690 w 348850"/>
                <a:gd name="connsiteY0" fmla="*/ 640080 h 640080"/>
                <a:gd name="connsiteX1" fmla="*/ 3410 w 348850"/>
                <a:gd name="connsiteY1" fmla="*/ 487680 h 640080"/>
                <a:gd name="connsiteX2" fmla="*/ 186290 w 348850"/>
                <a:gd name="connsiteY2" fmla="*/ 447040 h 640080"/>
                <a:gd name="connsiteX3" fmla="*/ 115170 w 348850"/>
                <a:gd name="connsiteY3" fmla="*/ 284480 h 640080"/>
                <a:gd name="connsiteX4" fmla="*/ 277730 w 348850"/>
                <a:gd name="connsiteY4" fmla="*/ 223520 h 640080"/>
                <a:gd name="connsiteX5" fmla="*/ 196450 w 348850"/>
                <a:gd name="connsiteY5" fmla="*/ 81280 h 640080"/>
                <a:gd name="connsiteX6" fmla="*/ 348850 w 348850"/>
                <a:gd name="connsiteY6" fmla="*/ 30480 h 640080"/>
                <a:gd name="connsiteX7" fmla="*/ 348850 w 348850"/>
                <a:gd name="connsiteY7" fmla="*/ 30480 h 640080"/>
                <a:gd name="connsiteX8" fmla="*/ 328530 w 348850"/>
                <a:gd name="connsiteY8" fmla="*/ 0 h 640080"/>
                <a:gd name="connsiteX0" fmla="*/ 84690 w 348850"/>
                <a:gd name="connsiteY0" fmla="*/ 609600 h 609600"/>
                <a:gd name="connsiteX1" fmla="*/ 3410 w 348850"/>
                <a:gd name="connsiteY1" fmla="*/ 457200 h 609600"/>
                <a:gd name="connsiteX2" fmla="*/ 186290 w 348850"/>
                <a:gd name="connsiteY2" fmla="*/ 416560 h 609600"/>
                <a:gd name="connsiteX3" fmla="*/ 115170 w 348850"/>
                <a:gd name="connsiteY3" fmla="*/ 254000 h 609600"/>
                <a:gd name="connsiteX4" fmla="*/ 277730 w 348850"/>
                <a:gd name="connsiteY4" fmla="*/ 193040 h 609600"/>
                <a:gd name="connsiteX5" fmla="*/ 196450 w 348850"/>
                <a:gd name="connsiteY5" fmla="*/ 50800 h 609600"/>
                <a:gd name="connsiteX6" fmla="*/ 348850 w 348850"/>
                <a:gd name="connsiteY6" fmla="*/ 0 h 609600"/>
                <a:gd name="connsiteX7" fmla="*/ 348850 w 34885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850" h="609600">
                  <a:moveTo>
                    <a:pt x="84690" y="609600"/>
                  </a:moveTo>
                  <a:cubicBezTo>
                    <a:pt x="35583" y="549486"/>
                    <a:pt x="-13523" y="489373"/>
                    <a:pt x="3410" y="457200"/>
                  </a:cubicBezTo>
                  <a:cubicBezTo>
                    <a:pt x="20343" y="425027"/>
                    <a:pt x="167663" y="450427"/>
                    <a:pt x="186290" y="416560"/>
                  </a:cubicBezTo>
                  <a:cubicBezTo>
                    <a:pt x="204917" y="382693"/>
                    <a:pt x="99930" y="291253"/>
                    <a:pt x="115170" y="254000"/>
                  </a:cubicBezTo>
                  <a:cubicBezTo>
                    <a:pt x="130410" y="216747"/>
                    <a:pt x="264183" y="226907"/>
                    <a:pt x="277730" y="193040"/>
                  </a:cubicBezTo>
                  <a:cubicBezTo>
                    <a:pt x="291277" y="159173"/>
                    <a:pt x="184597" y="82973"/>
                    <a:pt x="196450" y="50800"/>
                  </a:cubicBezTo>
                  <a:cubicBezTo>
                    <a:pt x="208303" y="18627"/>
                    <a:pt x="348850" y="0"/>
                    <a:pt x="348850" y="0"/>
                  </a:cubicBezTo>
                  <a:lnTo>
                    <a:pt x="348850" y="0"/>
                  </a:lnTo>
                </a:path>
              </a:pathLst>
            </a:custGeom>
            <a:noFill/>
            <a:ln w="19050">
              <a:solidFill>
                <a:srgbClr val="1D1DFF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0" name="フリーフォーム 14">
              <a:extLst>
                <a:ext uri="{FF2B5EF4-FFF2-40B4-BE49-F238E27FC236}">
                  <a16:creationId xmlns:a16="http://schemas.microsoft.com/office/drawing/2014/main" id="{1748FFDD-F13F-416D-B910-9DB4E7C478B8}"/>
                </a:ext>
              </a:extLst>
            </p:cNvPr>
            <p:cNvSpPr/>
            <p:nvPr/>
          </p:nvSpPr>
          <p:spPr>
            <a:xfrm rot="8678557">
              <a:off x="33592982" y="21688107"/>
              <a:ext cx="216944" cy="1598149"/>
            </a:xfrm>
            <a:custGeom>
              <a:avLst/>
              <a:gdLst>
                <a:gd name="connsiteX0" fmla="*/ 84690 w 348850"/>
                <a:gd name="connsiteY0" fmla="*/ 640080 h 640080"/>
                <a:gd name="connsiteX1" fmla="*/ 3410 w 348850"/>
                <a:gd name="connsiteY1" fmla="*/ 487680 h 640080"/>
                <a:gd name="connsiteX2" fmla="*/ 186290 w 348850"/>
                <a:gd name="connsiteY2" fmla="*/ 447040 h 640080"/>
                <a:gd name="connsiteX3" fmla="*/ 115170 w 348850"/>
                <a:gd name="connsiteY3" fmla="*/ 284480 h 640080"/>
                <a:gd name="connsiteX4" fmla="*/ 277730 w 348850"/>
                <a:gd name="connsiteY4" fmla="*/ 223520 h 640080"/>
                <a:gd name="connsiteX5" fmla="*/ 196450 w 348850"/>
                <a:gd name="connsiteY5" fmla="*/ 81280 h 640080"/>
                <a:gd name="connsiteX6" fmla="*/ 348850 w 348850"/>
                <a:gd name="connsiteY6" fmla="*/ 30480 h 640080"/>
                <a:gd name="connsiteX7" fmla="*/ 348850 w 348850"/>
                <a:gd name="connsiteY7" fmla="*/ 30480 h 640080"/>
                <a:gd name="connsiteX8" fmla="*/ 328530 w 348850"/>
                <a:gd name="connsiteY8" fmla="*/ 0 h 640080"/>
                <a:gd name="connsiteX0" fmla="*/ 84690 w 348850"/>
                <a:gd name="connsiteY0" fmla="*/ 609600 h 609600"/>
                <a:gd name="connsiteX1" fmla="*/ 3410 w 348850"/>
                <a:gd name="connsiteY1" fmla="*/ 457200 h 609600"/>
                <a:gd name="connsiteX2" fmla="*/ 186290 w 348850"/>
                <a:gd name="connsiteY2" fmla="*/ 416560 h 609600"/>
                <a:gd name="connsiteX3" fmla="*/ 115170 w 348850"/>
                <a:gd name="connsiteY3" fmla="*/ 254000 h 609600"/>
                <a:gd name="connsiteX4" fmla="*/ 277730 w 348850"/>
                <a:gd name="connsiteY4" fmla="*/ 193040 h 609600"/>
                <a:gd name="connsiteX5" fmla="*/ 196450 w 348850"/>
                <a:gd name="connsiteY5" fmla="*/ 50800 h 609600"/>
                <a:gd name="connsiteX6" fmla="*/ 348850 w 348850"/>
                <a:gd name="connsiteY6" fmla="*/ 0 h 609600"/>
                <a:gd name="connsiteX7" fmla="*/ 348850 w 34885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850" h="609600">
                  <a:moveTo>
                    <a:pt x="84690" y="609600"/>
                  </a:moveTo>
                  <a:cubicBezTo>
                    <a:pt x="35583" y="549486"/>
                    <a:pt x="-13523" y="489373"/>
                    <a:pt x="3410" y="457200"/>
                  </a:cubicBezTo>
                  <a:cubicBezTo>
                    <a:pt x="20343" y="425027"/>
                    <a:pt x="167663" y="450427"/>
                    <a:pt x="186290" y="416560"/>
                  </a:cubicBezTo>
                  <a:cubicBezTo>
                    <a:pt x="204917" y="382693"/>
                    <a:pt x="99930" y="291253"/>
                    <a:pt x="115170" y="254000"/>
                  </a:cubicBezTo>
                  <a:cubicBezTo>
                    <a:pt x="130410" y="216747"/>
                    <a:pt x="264183" y="226907"/>
                    <a:pt x="277730" y="193040"/>
                  </a:cubicBezTo>
                  <a:cubicBezTo>
                    <a:pt x="291277" y="159173"/>
                    <a:pt x="184597" y="82973"/>
                    <a:pt x="196450" y="50800"/>
                  </a:cubicBezTo>
                  <a:cubicBezTo>
                    <a:pt x="208303" y="18627"/>
                    <a:pt x="348850" y="0"/>
                    <a:pt x="348850" y="0"/>
                  </a:cubicBezTo>
                  <a:lnTo>
                    <a:pt x="348850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1" name="フリーフォーム 14">
              <a:extLst>
                <a:ext uri="{FF2B5EF4-FFF2-40B4-BE49-F238E27FC236}">
                  <a16:creationId xmlns:a16="http://schemas.microsoft.com/office/drawing/2014/main" id="{AE4AF5C6-2E26-480B-9B9B-B87658373CBB}"/>
                </a:ext>
              </a:extLst>
            </p:cNvPr>
            <p:cNvSpPr/>
            <p:nvPr/>
          </p:nvSpPr>
          <p:spPr>
            <a:xfrm rot="10316737">
              <a:off x="32799192" y="21639059"/>
              <a:ext cx="366749" cy="1598149"/>
            </a:xfrm>
            <a:custGeom>
              <a:avLst/>
              <a:gdLst>
                <a:gd name="connsiteX0" fmla="*/ 84690 w 348850"/>
                <a:gd name="connsiteY0" fmla="*/ 640080 h 640080"/>
                <a:gd name="connsiteX1" fmla="*/ 3410 w 348850"/>
                <a:gd name="connsiteY1" fmla="*/ 487680 h 640080"/>
                <a:gd name="connsiteX2" fmla="*/ 186290 w 348850"/>
                <a:gd name="connsiteY2" fmla="*/ 447040 h 640080"/>
                <a:gd name="connsiteX3" fmla="*/ 115170 w 348850"/>
                <a:gd name="connsiteY3" fmla="*/ 284480 h 640080"/>
                <a:gd name="connsiteX4" fmla="*/ 277730 w 348850"/>
                <a:gd name="connsiteY4" fmla="*/ 223520 h 640080"/>
                <a:gd name="connsiteX5" fmla="*/ 196450 w 348850"/>
                <a:gd name="connsiteY5" fmla="*/ 81280 h 640080"/>
                <a:gd name="connsiteX6" fmla="*/ 348850 w 348850"/>
                <a:gd name="connsiteY6" fmla="*/ 30480 h 640080"/>
                <a:gd name="connsiteX7" fmla="*/ 348850 w 348850"/>
                <a:gd name="connsiteY7" fmla="*/ 30480 h 640080"/>
                <a:gd name="connsiteX8" fmla="*/ 328530 w 348850"/>
                <a:gd name="connsiteY8" fmla="*/ 0 h 640080"/>
                <a:gd name="connsiteX0" fmla="*/ 84690 w 348850"/>
                <a:gd name="connsiteY0" fmla="*/ 609600 h 609600"/>
                <a:gd name="connsiteX1" fmla="*/ 3410 w 348850"/>
                <a:gd name="connsiteY1" fmla="*/ 457200 h 609600"/>
                <a:gd name="connsiteX2" fmla="*/ 186290 w 348850"/>
                <a:gd name="connsiteY2" fmla="*/ 416560 h 609600"/>
                <a:gd name="connsiteX3" fmla="*/ 115170 w 348850"/>
                <a:gd name="connsiteY3" fmla="*/ 254000 h 609600"/>
                <a:gd name="connsiteX4" fmla="*/ 277730 w 348850"/>
                <a:gd name="connsiteY4" fmla="*/ 193040 h 609600"/>
                <a:gd name="connsiteX5" fmla="*/ 196450 w 348850"/>
                <a:gd name="connsiteY5" fmla="*/ 50800 h 609600"/>
                <a:gd name="connsiteX6" fmla="*/ 348850 w 348850"/>
                <a:gd name="connsiteY6" fmla="*/ 0 h 609600"/>
                <a:gd name="connsiteX7" fmla="*/ 348850 w 34885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850" h="609600">
                  <a:moveTo>
                    <a:pt x="84690" y="609600"/>
                  </a:moveTo>
                  <a:cubicBezTo>
                    <a:pt x="35583" y="549486"/>
                    <a:pt x="-13523" y="489373"/>
                    <a:pt x="3410" y="457200"/>
                  </a:cubicBezTo>
                  <a:cubicBezTo>
                    <a:pt x="20343" y="425027"/>
                    <a:pt x="167663" y="450427"/>
                    <a:pt x="186290" y="416560"/>
                  </a:cubicBezTo>
                  <a:cubicBezTo>
                    <a:pt x="204917" y="382693"/>
                    <a:pt x="99930" y="291253"/>
                    <a:pt x="115170" y="254000"/>
                  </a:cubicBezTo>
                  <a:cubicBezTo>
                    <a:pt x="130410" y="216747"/>
                    <a:pt x="264183" y="226907"/>
                    <a:pt x="277730" y="193040"/>
                  </a:cubicBezTo>
                  <a:cubicBezTo>
                    <a:pt x="291277" y="159173"/>
                    <a:pt x="184597" y="82973"/>
                    <a:pt x="196450" y="50800"/>
                  </a:cubicBezTo>
                  <a:cubicBezTo>
                    <a:pt x="208303" y="18627"/>
                    <a:pt x="348850" y="0"/>
                    <a:pt x="348850" y="0"/>
                  </a:cubicBezTo>
                  <a:lnTo>
                    <a:pt x="348850" y="0"/>
                  </a:lnTo>
                </a:path>
              </a:pathLst>
            </a:custGeom>
            <a:noFill/>
            <a:ln w="19050"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2" name="フリーフォーム 14">
              <a:extLst>
                <a:ext uri="{FF2B5EF4-FFF2-40B4-BE49-F238E27FC236}">
                  <a16:creationId xmlns:a16="http://schemas.microsoft.com/office/drawing/2014/main" id="{F456AE6A-CC65-4712-A21A-CA27E180F3F0}"/>
                </a:ext>
              </a:extLst>
            </p:cNvPr>
            <p:cNvSpPr/>
            <p:nvPr/>
          </p:nvSpPr>
          <p:spPr>
            <a:xfrm rot="11287386">
              <a:off x="32539920" y="21749510"/>
              <a:ext cx="195952" cy="1866711"/>
            </a:xfrm>
            <a:custGeom>
              <a:avLst/>
              <a:gdLst>
                <a:gd name="connsiteX0" fmla="*/ 84690 w 348850"/>
                <a:gd name="connsiteY0" fmla="*/ 640080 h 640080"/>
                <a:gd name="connsiteX1" fmla="*/ 3410 w 348850"/>
                <a:gd name="connsiteY1" fmla="*/ 487680 h 640080"/>
                <a:gd name="connsiteX2" fmla="*/ 186290 w 348850"/>
                <a:gd name="connsiteY2" fmla="*/ 447040 h 640080"/>
                <a:gd name="connsiteX3" fmla="*/ 115170 w 348850"/>
                <a:gd name="connsiteY3" fmla="*/ 284480 h 640080"/>
                <a:gd name="connsiteX4" fmla="*/ 277730 w 348850"/>
                <a:gd name="connsiteY4" fmla="*/ 223520 h 640080"/>
                <a:gd name="connsiteX5" fmla="*/ 196450 w 348850"/>
                <a:gd name="connsiteY5" fmla="*/ 81280 h 640080"/>
                <a:gd name="connsiteX6" fmla="*/ 348850 w 348850"/>
                <a:gd name="connsiteY6" fmla="*/ 30480 h 640080"/>
                <a:gd name="connsiteX7" fmla="*/ 348850 w 348850"/>
                <a:gd name="connsiteY7" fmla="*/ 30480 h 640080"/>
                <a:gd name="connsiteX8" fmla="*/ 328530 w 348850"/>
                <a:gd name="connsiteY8" fmla="*/ 0 h 640080"/>
                <a:gd name="connsiteX0" fmla="*/ 84690 w 348850"/>
                <a:gd name="connsiteY0" fmla="*/ 609600 h 609600"/>
                <a:gd name="connsiteX1" fmla="*/ 3410 w 348850"/>
                <a:gd name="connsiteY1" fmla="*/ 457200 h 609600"/>
                <a:gd name="connsiteX2" fmla="*/ 186290 w 348850"/>
                <a:gd name="connsiteY2" fmla="*/ 416560 h 609600"/>
                <a:gd name="connsiteX3" fmla="*/ 115170 w 348850"/>
                <a:gd name="connsiteY3" fmla="*/ 254000 h 609600"/>
                <a:gd name="connsiteX4" fmla="*/ 277730 w 348850"/>
                <a:gd name="connsiteY4" fmla="*/ 193040 h 609600"/>
                <a:gd name="connsiteX5" fmla="*/ 196450 w 348850"/>
                <a:gd name="connsiteY5" fmla="*/ 50800 h 609600"/>
                <a:gd name="connsiteX6" fmla="*/ 348850 w 348850"/>
                <a:gd name="connsiteY6" fmla="*/ 0 h 609600"/>
                <a:gd name="connsiteX7" fmla="*/ 348850 w 34885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850" h="609600">
                  <a:moveTo>
                    <a:pt x="84690" y="609600"/>
                  </a:moveTo>
                  <a:cubicBezTo>
                    <a:pt x="35583" y="549486"/>
                    <a:pt x="-13523" y="489373"/>
                    <a:pt x="3410" y="457200"/>
                  </a:cubicBezTo>
                  <a:cubicBezTo>
                    <a:pt x="20343" y="425027"/>
                    <a:pt x="167663" y="450427"/>
                    <a:pt x="186290" y="416560"/>
                  </a:cubicBezTo>
                  <a:cubicBezTo>
                    <a:pt x="204917" y="382693"/>
                    <a:pt x="99930" y="291253"/>
                    <a:pt x="115170" y="254000"/>
                  </a:cubicBezTo>
                  <a:cubicBezTo>
                    <a:pt x="130410" y="216747"/>
                    <a:pt x="264183" y="226907"/>
                    <a:pt x="277730" y="193040"/>
                  </a:cubicBezTo>
                  <a:cubicBezTo>
                    <a:pt x="291277" y="159173"/>
                    <a:pt x="184597" y="82973"/>
                    <a:pt x="196450" y="50800"/>
                  </a:cubicBezTo>
                  <a:cubicBezTo>
                    <a:pt x="208303" y="18627"/>
                    <a:pt x="348850" y="0"/>
                    <a:pt x="348850" y="0"/>
                  </a:cubicBezTo>
                  <a:lnTo>
                    <a:pt x="348850" y="0"/>
                  </a:lnTo>
                </a:path>
              </a:pathLst>
            </a:custGeom>
            <a:noFill/>
            <a:ln w="19050">
              <a:solidFill>
                <a:srgbClr val="1D1DFF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3" name="フリーフォーム 14">
              <a:extLst>
                <a:ext uri="{FF2B5EF4-FFF2-40B4-BE49-F238E27FC236}">
                  <a16:creationId xmlns:a16="http://schemas.microsoft.com/office/drawing/2014/main" id="{B7DE8064-8403-40D6-A650-236BECE8EF3F}"/>
                </a:ext>
              </a:extLst>
            </p:cNvPr>
            <p:cNvSpPr/>
            <p:nvPr/>
          </p:nvSpPr>
          <p:spPr>
            <a:xfrm rot="8095958">
              <a:off x="33774395" y="21510659"/>
              <a:ext cx="216944" cy="1598149"/>
            </a:xfrm>
            <a:custGeom>
              <a:avLst/>
              <a:gdLst>
                <a:gd name="connsiteX0" fmla="*/ 84690 w 348850"/>
                <a:gd name="connsiteY0" fmla="*/ 640080 h 640080"/>
                <a:gd name="connsiteX1" fmla="*/ 3410 w 348850"/>
                <a:gd name="connsiteY1" fmla="*/ 487680 h 640080"/>
                <a:gd name="connsiteX2" fmla="*/ 186290 w 348850"/>
                <a:gd name="connsiteY2" fmla="*/ 447040 h 640080"/>
                <a:gd name="connsiteX3" fmla="*/ 115170 w 348850"/>
                <a:gd name="connsiteY3" fmla="*/ 284480 h 640080"/>
                <a:gd name="connsiteX4" fmla="*/ 277730 w 348850"/>
                <a:gd name="connsiteY4" fmla="*/ 223520 h 640080"/>
                <a:gd name="connsiteX5" fmla="*/ 196450 w 348850"/>
                <a:gd name="connsiteY5" fmla="*/ 81280 h 640080"/>
                <a:gd name="connsiteX6" fmla="*/ 348850 w 348850"/>
                <a:gd name="connsiteY6" fmla="*/ 30480 h 640080"/>
                <a:gd name="connsiteX7" fmla="*/ 348850 w 348850"/>
                <a:gd name="connsiteY7" fmla="*/ 30480 h 640080"/>
                <a:gd name="connsiteX8" fmla="*/ 328530 w 348850"/>
                <a:gd name="connsiteY8" fmla="*/ 0 h 640080"/>
                <a:gd name="connsiteX0" fmla="*/ 84690 w 348850"/>
                <a:gd name="connsiteY0" fmla="*/ 609600 h 609600"/>
                <a:gd name="connsiteX1" fmla="*/ 3410 w 348850"/>
                <a:gd name="connsiteY1" fmla="*/ 457200 h 609600"/>
                <a:gd name="connsiteX2" fmla="*/ 186290 w 348850"/>
                <a:gd name="connsiteY2" fmla="*/ 416560 h 609600"/>
                <a:gd name="connsiteX3" fmla="*/ 115170 w 348850"/>
                <a:gd name="connsiteY3" fmla="*/ 254000 h 609600"/>
                <a:gd name="connsiteX4" fmla="*/ 277730 w 348850"/>
                <a:gd name="connsiteY4" fmla="*/ 193040 h 609600"/>
                <a:gd name="connsiteX5" fmla="*/ 196450 w 348850"/>
                <a:gd name="connsiteY5" fmla="*/ 50800 h 609600"/>
                <a:gd name="connsiteX6" fmla="*/ 348850 w 348850"/>
                <a:gd name="connsiteY6" fmla="*/ 0 h 609600"/>
                <a:gd name="connsiteX7" fmla="*/ 348850 w 34885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850" h="609600">
                  <a:moveTo>
                    <a:pt x="84690" y="609600"/>
                  </a:moveTo>
                  <a:cubicBezTo>
                    <a:pt x="35583" y="549486"/>
                    <a:pt x="-13523" y="489373"/>
                    <a:pt x="3410" y="457200"/>
                  </a:cubicBezTo>
                  <a:cubicBezTo>
                    <a:pt x="20343" y="425027"/>
                    <a:pt x="167663" y="450427"/>
                    <a:pt x="186290" y="416560"/>
                  </a:cubicBezTo>
                  <a:cubicBezTo>
                    <a:pt x="204917" y="382693"/>
                    <a:pt x="99930" y="291253"/>
                    <a:pt x="115170" y="254000"/>
                  </a:cubicBezTo>
                  <a:cubicBezTo>
                    <a:pt x="130410" y="216747"/>
                    <a:pt x="264183" y="226907"/>
                    <a:pt x="277730" y="193040"/>
                  </a:cubicBezTo>
                  <a:cubicBezTo>
                    <a:pt x="291277" y="159173"/>
                    <a:pt x="184597" y="82973"/>
                    <a:pt x="196450" y="50800"/>
                  </a:cubicBezTo>
                  <a:cubicBezTo>
                    <a:pt x="208303" y="18627"/>
                    <a:pt x="348850" y="0"/>
                    <a:pt x="348850" y="0"/>
                  </a:cubicBezTo>
                  <a:lnTo>
                    <a:pt x="348850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4" name="フリーフォーム 14">
              <a:extLst>
                <a:ext uri="{FF2B5EF4-FFF2-40B4-BE49-F238E27FC236}">
                  <a16:creationId xmlns:a16="http://schemas.microsoft.com/office/drawing/2014/main" id="{8FA527AD-51BD-45A0-9006-EC11E4BFFF14}"/>
                </a:ext>
              </a:extLst>
            </p:cNvPr>
            <p:cNvSpPr/>
            <p:nvPr/>
          </p:nvSpPr>
          <p:spPr>
            <a:xfrm rot="8707899">
              <a:off x="33344154" y="21642121"/>
              <a:ext cx="366749" cy="1598149"/>
            </a:xfrm>
            <a:custGeom>
              <a:avLst/>
              <a:gdLst>
                <a:gd name="connsiteX0" fmla="*/ 84690 w 348850"/>
                <a:gd name="connsiteY0" fmla="*/ 640080 h 640080"/>
                <a:gd name="connsiteX1" fmla="*/ 3410 w 348850"/>
                <a:gd name="connsiteY1" fmla="*/ 487680 h 640080"/>
                <a:gd name="connsiteX2" fmla="*/ 186290 w 348850"/>
                <a:gd name="connsiteY2" fmla="*/ 447040 h 640080"/>
                <a:gd name="connsiteX3" fmla="*/ 115170 w 348850"/>
                <a:gd name="connsiteY3" fmla="*/ 284480 h 640080"/>
                <a:gd name="connsiteX4" fmla="*/ 277730 w 348850"/>
                <a:gd name="connsiteY4" fmla="*/ 223520 h 640080"/>
                <a:gd name="connsiteX5" fmla="*/ 196450 w 348850"/>
                <a:gd name="connsiteY5" fmla="*/ 81280 h 640080"/>
                <a:gd name="connsiteX6" fmla="*/ 348850 w 348850"/>
                <a:gd name="connsiteY6" fmla="*/ 30480 h 640080"/>
                <a:gd name="connsiteX7" fmla="*/ 348850 w 348850"/>
                <a:gd name="connsiteY7" fmla="*/ 30480 h 640080"/>
                <a:gd name="connsiteX8" fmla="*/ 328530 w 348850"/>
                <a:gd name="connsiteY8" fmla="*/ 0 h 640080"/>
                <a:gd name="connsiteX0" fmla="*/ 84690 w 348850"/>
                <a:gd name="connsiteY0" fmla="*/ 609600 h 609600"/>
                <a:gd name="connsiteX1" fmla="*/ 3410 w 348850"/>
                <a:gd name="connsiteY1" fmla="*/ 457200 h 609600"/>
                <a:gd name="connsiteX2" fmla="*/ 186290 w 348850"/>
                <a:gd name="connsiteY2" fmla="*/ 416560 h 609600"/>
                <a:gd name="connsiteX3" fmla="*/ 115170 w 348850"/>
                <a:gd name="connsiteY3" fmla="*/ 254000 h 609600"/>
                <a:gd name="connsiteX4" fmla="*/ 277730 w 348850"/>
                <a:gd name="connsiteY4" fmla="*/ 193040 h 609600"/>
                <a:gd name="connsiteX5" fmla="*/ 196450 w 348850"/>
                <a:gd name="connsiteY5" fmla="*/ 50800 h 609600"/>
                <a:gd name="connsiteX6" fmla="*/ 348850 w 348850"/>
                <a:gd name="connsiteY6" fmla="*/ 0 h 609600"/>
                <a:gd name="connsiteX7" fmla="*/ 348850 w 34885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850" h="609600">
                  <a:moveTo>
                    <a:pt x="84690" y="609600"/>
                  </a:moveTo>
                  <a:cubicBezTo>
                    <a:pt x="35583" y="549486"/>
                    <a:pt x="-13523" y="489373"/>
                    <a:pt x="3410" y="457200"/>
                  </a:cubicBezTo>
                  <a:cubicBezTo>
                    <a:pt x="20343" y="425027"/>
                    <a:pt x="167663" y="450427"/>
                    <a:pt x="186290" y="416560"/>
                  </a:cubicBezTo>
                  <a:cubicBezTo>
                    <a:pt x="204917" y="382693"/>
                    <a:pt x="99930" y="291253"/>
                    <a:pt x="115170" y="254000"/>
                  </a:cubicBezTo>
                  <a:cubicBezTo>
                    <a:pt x="130410" y="216747"/>
                    <a:pt x="264183" y="226907"/>
                    <a:pt x="277730" y="193040"/>
                  </a:cubicBezTo>
                  <a:cubicBezTo>
                    <a:pt x="291277" y="159173"/>
                    <a:pt x="184597" y="82973"/>
                    <a:pt x="196450" y="50800"/>
                  </a:cubicBezTo>
                  <a:cubicBezTo>
                    <a:pt x="208303" y="18627"/>
                    <a:pt x="348850" y="0"/>
                    <a:pt x="348850" y="0"/>
                  </a:cubicBezTo>
                  <a:lnTo>
                    <a:pt x="348850" y="0"/>
                  </a:lnTo>
                </a:path>
              </a:pathLst>
            </a:custGeom>
            <a:noFill/>
            <a:ln w="19050">
              <a:solidFill>
                <a:srgbClr val="FF8B2E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375" name="直線コネクタ 374">
              <a:extLst>
                <a:ext uri="{FF2B5EF4-FFF2-40B4-BE49-F238E27FC236}">
                  <a16:creationId xmlns:a16="http://schemas.microsoft.com/office/drawing/2014/main" id="{2834A86E-99B4-4445-B58B-E398F53BF1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83574" y="17908667"/>
              <a:ext cx="12322" cy="5401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楕円 375">
              <a:extLst>
                <a:ext uri="{FF2B5EF4-FFF2-40B4-BE49-F238E27FC236}">
                  <a16:creationId xmlns:a16="http://schemas.microsoft.com/office/drawing/2014/main" id="{688F5CFF-C7BD-4BF6-AFF7-48EEC2FDD12A}"/>
                </a:ext>
              </a:extLst>
            </p:cNvPr>
            <p:cNvSpPr/>
            <p:nvPr/>
          </p:nvSpPr>
          <p:spPr>
            <a:xfrm>
              <a:off x="31433495" y="22613861"/>
              <a:ext cx="3853543" cy="1282317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楕円 376">
              <a:extLst>
                <a:ext uri="{FF2B5EF4-FFF2-40B4-BE49-F238E27FC236}">
                  <a16:creationId xmlns:a16="http://schemas.microsoft.com/office/drawing/2014/main" id="{568EAC9E-1A0D-4E2D-B32D-199538934653}"/>
                </a:ext>
              </a:extLst>
            </p:cNvPr>
            <p:cNvSpPr/>
            <p:nvPr/>
          </p:nvSpPr>
          <p:spPr>
            <a:xfrm>
              <a:off x="31430031" y="18697900"/>
              <a:ext cx="3853543" cy="128231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楕円 377">
              <a:extLst>
                <a:ext uri="{FF2B5EF4-FFF2-40B4-BE49-F238E27FC236}">
                  <a16:creationId xmlns:a16="http://schemas.microsoft.com/office/drawing/2014/main" id="{D88802FB-A658-4801-A5DB-E9C9432D6AEC}"/>
                </a:ext>
              </a:extLst>
            </p:cNvPr>
            <p:cNvSpPr/>
            <p:nvPr/>
          </p:nvSpPr>
          <p:spPr>
            <a:xfrm>
              <a:off x="32560957" y="19159046"/>
              <a:ext cx="1737282" cy="574533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2F2B96BE-C3B1-48F2-AC28-2AE97FD88A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434936" y="17904659"/>
              <a:ext cx="12322" cy="5401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楕円 379">
              <a:extLst>
                <a:ext uri="{FF2B5EF4-FFF2-40B4-BE49-F238E27FC236}">
                  <a16:creationId xmlns:a16="http://schemas.microsoft.com/office/drawing/2014/main" id="{DF73F70D-2DB2-40B5-9C8E-E22033B2155A}"/>
                </a:ext>
              </a:extLst>
            </p:cNvPr>
            <p:cNvSpPr/>
            <p:nvPr/>
          </p:nvSpPr>
          <p:spPr>
            <a:xfrm rot="8110436">
              <a:off x="33510855" y="20701961"/>
              <a:ext cx="916687" cy="2448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9BEDDDF6-E77D-4E14-95C1-374E7AD0A274}"/>
                </a:ext>
              </a:extLst>
            </p:cNvPr>
            <p:cNvSpPr/>
            <p:nvPr/>
          </p:nvSpPr>
          <p:spPr>
            <a:xfrm rot="7883946">
              <a:off x="31886424" y="20497186"/>
              <a:ext cx="916687" cy="24487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矢印: 上 381">
              <a:extLst>
                <a:ext uri="{FF2B5EF4-FFF2-40B4-BE49-F238E27FC236}">
                  <a16:creationId xmlns:a16="http://schemas.microsoft.com/office/drawing/2014/main" id="{42D5AFCA-0B19-4A74-86A0-298357D63105}"/>
                </a:ext>
              </a:extLst>
            </p:cNvPr>
            <p:cNvSpPr/>
            <p:nvPr/>
          </p:nvSpPr>
          <p:spPr>
            <a:xfrm rot="10800000">
              <a:off x="34525174" y="17157192"/>
              <a:ext cx="468870" cy="2116213"/>
            </a:xfrm>
            <a:prstGeom prst="upArrow">
              <a:avLst/>
            </a:prstGeom>
            <a:solidFill>
              <a:srgbClr val="FF7F7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83" name="矢印: 上 382">
              <a:extLst>
                <a:ext uri="{FF2B5EF4-FFF2-40B4-BE49-F238E27FC236}">
                  <a16:creationId xmlns:a16="http://schemas.microsoft.com/office/drawing/2014/main" id="{2B9710D8-486D-4DEF-A750-D599403A5EDE}"/>
                </a:ext>
              </a:extLst>
            </p:cNvPr>
            <p:cNvSpPr/>
            <p:nvPr/>
          </p:nvSpPr>
          <p:spPr>
            <a:xfrm rot="18143555">
              <a:off x="34075097" y="18399105"/>
              <a:ext cx="461651" cy="1166993"/>
            </a:xfrm>
            <a:prstGeom prst="upArrow">
              <a:avLst/>
            </a:prstGeom>
            <a:solidFill>
              <a:srgbClr val="FF7F7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84" name="矢印: 上 383">
              <a:extLst>
                <a:ext uri="{FF2B5EF4-FFF2-40B4-BE49-F238E27FC236}">
                  <a16:creationId xmlns:a16="http://schemas.microsoft.com/office/drawing/2014/main" id="{C4551916-3AD4-418A-8014-F65EEE8A6283}"/>
                </a:ext>
              </a:extLst>
            </p:cNvPr>
            <p:cNvSpPr/>
            <p:nvPr/>
          </p:nvSpPr>
          <p:spPr>
            <a:xfrm rot="10800000">
              <a:off x="33698361" y="18753928"/>
              <a:ext cx="468870" cy="2116213"/>
            </a:xfrm>
            <a:prstGeom prst="upArrow">
              <a:avLst/>
            </a:prstGeom>
            <a:solidFill>
              <a:srgbClr val="FF7F7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9FB1FE82-A7F3-43EC-85AC-429B98A54052}"/>
                </a:ext>
              </a:extLst>
            </p:cNvPr>
            <p:cNvSpPr/>
            <p:nvPr/>
          </p:nvSpPr>
          <p:spPr>
            <a:xfrm>
              <a:off x="32240349" y="18030313"/>
              <a:ext cx="2267932" cy="85874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BEA33ED3-53E8-4399-845A-883ED01605A9}"/>
                </a:ext>
              </a:extLst>
            </p:cNvPr>
            <p:cNvSpPr/>
            <p:nvPr/>
          </p:nvSpPr>
          <p:spPr>
            <a:xfrm>
              <a:off x="31430031" y="17318712"/>
              <a:ext cx="3853543" cy="1282317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 14">
              <a:extLst>
                <a:ext uri="{FF2B5EF4-FFF2-40B4-BE49-F238E27FC236}">
                  <a16:creationId xmlns:a16="http://schemas.microsoft.com/office/drawing/2014/main" id="{54CBFAF5-D728-4754-809D-E4E600FD081F}"/>
                </a:ext>
              </a:extLst>
            </p:cNvPr>
            <p:cNvSpPr/>
            <p:nvPr/>
          </p:nvSpPr>
          <p:spPr>
            <a:xfrm rot="7570360">
              <a:off x="32757320" y="20547822"/>
              <a:ext cx="290289" cy="1116250"/>
            </a:xfrm>
            <a:custGeom>
              <a:avLst/>
              <a:gdLst>
                <a:gd name="connsiteX0" fmla="*/ 84690 w 348850"/>
                <a:gd name="connsiteY0" fmla="*/ 640080 h 640080"/>
                <a:gd name="connsiteX1" fmla="*/ 3410 w 348850"/>
                <a:gd name="connsiteY1" fmla="*/ 487680 h 640080"/>
                <a:gd name="connsiteX2" fmla="*/ 186290 w 348850"/>
                <a:gd name="connsiteY2" fmla="*/ 447040 h 640080"/>
                <a:gd name="connsiteX3" fmla="*/ 115170 w 348850"/>
                <a:gd name="connsiteY3" fmla="*/ 284480 h 640080"/>
                <a:gd name="connsiteX4" fmla="*/ 277730 w 348850"/>
                <a:gd name="connsiteY4" fmla="*/ 223520 h 640080"/>
                <a:gd name="connsiteX5" fmla="*/ 196450 w 348850"/>
                <a:gd name="connsiteY5" fmla="*/ 81280 h 640080"/>
                <a:gd name="connsiteX6" fmla="*/ 348850 w 348850"/>
                <a:gd name="connsiteY6" fmla="*/ 30480 h 640080"/>
                <a:gd name="connsiteX7" fmla="*/ 348850 w 348850"/>
                <a:gd name="connsiteY7" fmla="*/ 30480 h 640080"/>
                <a:gd name="connsiteX8" fmla="*/ 328530 w 348850"/>
                <a:gd name="connsiteY8" fmla="*/ 0 h 640080"/>
                <a:gd name="connsiteX0" fmla="*/ 84690 w 348850"/>
                <a:gd name="connsiteY0" fmla="*/ 609600 h 609600"/>
                <a:gd name="connsiteX1" fmla="*/ 3410 w 348850"/>
                <a:gd name="connsiteY1" fmla="*/ 457200 h 609600"/>
                <a:gd name="connsiteX2" fmla="*/ 186290 w 348850"/>
                <a:gd name="connsiteY2" fmla="*/ 416560 h 609600"/>
                <a:gd name="connsiteX3" fmla="*/ 115170 w 348850"/>
                <a:gd name="connsiteY3" fmla="*/ 254000 h 609600"/>
                <a:gd name="connsiteX4" fmla="*/ 277730 w 348850"/>
                <a:gd name="connsiteY4" fmla="*/ 193040 h 609600"/>
                <a:gd name="connsiteX5" fmla="*/ 196450 w 348850"/>
                <a:gd name="connsiteY5" fmla="*/ 50800 h 609600"/>
                <a:gd name="connsiteX6" fmla="*/ 348850 w 348850"/>
                <a:gd name="connsiteY6" fmla="*/ 0 h 609600"/>
                <a:gd name="connsiteX7" fmla="*/ 348850 w 34885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850" h="609600">
                  <a:moveTo>
                    <a:pt x="84690" y="609600"/>
                  </a:moveTo>
                  <a:cubicBezTo>
                    <a:pt x="35583" y="549486"/>
                    <a:pt x="-13523" y="489373"/>
                    <a:pt x="3410" y="457200"/>
                  </a:cubicBezTo>
                  <a:cubicBezTo>
                    <a:pt x="20343" y="425027"/>
                    <a:pt x="167663" y="450427"/>
                    <a:pt x="186290" y="416560"/>
                  </a:cubicBezTo>
                  <a:cubicBezTo>
                    <a:pt x="204917" y="382693"/>
                    <a:pt x="99930" y="291253"/>
                    <a:pt x="115170" y="254000"/>
                  </a:cubicBezTo>
                  <a:cubicBezTo>
                    <a:pt x="130410" y="216747"/>
                    <a:pt x="264183" y="226907"/>
                    <a:pt x="277730" y="193040"/>
                  </a:cubicBezTo>
                  <a:cubicBezTo>
                    <a:pt x="291277" y="159173"/>
                    <a:pt x="184597" y="82973"/>
                    <a:pt x="196450" y="50800"/>
                  </a:cubicBezTo>
                  <a:cubicBezTo>
                    <a:pt x="208303" y="18627"/>
                    <a:pt x="348850" y="0"/>
                    <a:pt x="348850" y="0"/>
                  </a:cubicBezTo>
                  <a:lnTo>
                    <a:pt x="348850" y="0"/>
                  </a:lnTo>
                </a:path>
              </a:pathLst>
            </a:custGeom>
            <a:noFill/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8" name="矢印: 上 387">
              <a:extLst>
                <a:ext uri="{FF2B5EF4-FFF2-40B4-BE49-F238E27FC236}">
                  <a16:creationId xmlns:a16="http://schemas.microsoft.com/office/drawing/2014/main" id="{10023998-B703-43C0-B3CC-71E0773A5EBD}"/>
                </a:ext>
              </a:extLst>
            </p:cNvPr>
            <p:cNvSpPr/>
            <p:nvPr/>
          </p:nvSpPr>
          <p:spPr>
            <a:xfrm rot="16825559">
              <a:off x="33032674" y="19896112"/>
              <a:ext cx="456240" cy="1512284"/>
            </a:xfrm>
            <a:prstGeom prst="upArrow">
              <a:avLst/>
            </a:prstGeom>
            <a:solidFill>
              <a:srgbClr val="FF7F7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89" name="フリーフォーム 14">
              <a:extLst>
                <a:ext uri="{FF2B5EF4-FFF2-40B4-BE49-F238E27FC236}">
                  <a16:creationId xmlns:a16="http://schemas.microsoft.com/office/drawing/2014/main" id="{C16FD68D-6EA8-4BE8-B989-FDE972B95F09}"/>
                </a:ext>
              </a:extLst>
            </p:cNvPr>
            <p:cNvSpPr/>
            <p:nvPr/>
          </p:nvSpPr>
          <p:spPr>
            <a:xfrm rot="7570360">
              <a:off x="32614725" y="20601683"/>
              <a:ext cx="290289" cy="1116250"/>
            </a:xfrm>
            <a:custGeom>
              <a:avLst/>
              <a:gdLst>
                <a:gd name="connsiteX0" fmla="*/ 84690 w 348850"/>
                <a:gd name="connsiteY0" fmla="*/ 640080 h 640080"/>
                <a:gd name="connsiteX1" fmla="*/ 3410 w 348850"/>
                <a:gd name="connsiteY1" fmla="*/ 487680 h 640080"/>
                <a:gd name="connsiteX2" fmla="*/ 186290 w 348850"/>
                <a:gd name="connsiteY2" fmla="*/ 447040 h 640080"/>
                <a:gd name="connsiteX3" fmla="*/ 115170 w 348850"/>
                <a:gd name="connsiteY3" fmla="*/ 284480 h 640080"/>
                <a:gd name="connsiteX4" fmla="*/ 277730 w 348850"/>
                <a:gd name="connsiteY4" fmla="*/ 223520 h 640080"/>
                <a:gd name="connsiteX5" fmla="*/ 196450 w 348850"/>
                <a:gd name="connsiteY5" fmla="*/ 81280 h 640080"/>
                <a:gd name="connsiteX6" fmla="*/ 348850 w 348850"/>
                <a:gd name="connsiteY6" fmla="*/ 30480 h 640080"/>
                <a:gd name="connsiteX7" fmla="*/ 348850 w 348850"/>
                <a:gd name="connsiteY7" fmla="*/ 30480 h 640080"/>
                <a:gd name="connsiteX8" fmla="*/ 328530 w 348850"/>
                <a:gd name="connsiteY8" fmla="*/ 0 h 640080"/>
                <a:gd name="connsiteX0" fmla="*/ 84690 w 348850"/>
                <a:gd name="connsiteY0" fmla="*/ 609600 h 609600"/>
                <a:gd name="connsiteX1" fmla="*/ 3410 w 348850"/>
                <a:gd name="connsiteY1" fmla="*/ 457200 h 609600"/>
                <a:gd name="connsiteX2" fmla="*/ 186290 w 348850"/>
                <a:gd name="connsiteY2" fmla="*/ 416560 h 609600"/>
                <a:gd name="connsiteX3" fmla="*/ 115170 w 348850"/>
                <a:gd name="connsiteY3" fmla="*/ 254000 h 609600"/>
                <a:gd name="connsiteX4" fmla="*/ 277730 w 348850"/>
                <a:gd name="connsiteY4" fmla="*/ 193040 h 609600"/>
                <a:gd name="connsiteX5" fmla="*/ 196450 w 348850"/>
                <a:gd name="connsiteY5" fmla="*/ 50800 h 609600"/>
                <a:gd name="connsiteX6" fmla="*/ 348850 w 348850"/>
                <a:gd name="connsiteY6" fmla="*/ 0 h 609600"/>
                <a:gd name="connsiteX7" fmla="*/ 348850 w 34885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850" h="609600">
                  <a:moveTo>
                    <a:pt x="84690" y="609600"/>
                  </a:moveTo>
                  <a:cubicBezTo>
                    <a:pt x="35583" y="549486"/>
                    <a:pt x="-13523" y="489373"/>
                    <a:pt x="3410" y="457200"/>
                  </a:cubicBezTo>
                  <a:cubicBezTo>
                    <a:pt x="20343" y="425027"/>
                    <a:pt x="167663" y="450427"/>
                    <a:pt x="186290" y="416560"/>
                  </a:cubicBezTo>
                  <a:cubicBezTo>
                    <a:pt x="204917" y="382693"/>
                    <a:pt x="99930" y="291253"/>
                    <a:pt x="115170" y="254000"/>
                  </a:cubicBezTo>
                  <a:cubicBezTo>
                    <a:pt x="130410" y="216747"/>
                    <a:pt x="264183" y="226907"/>
                    <a:pt x="277730" y="193040"/>
                  </a:cubicBezTo>
                  <a:cubicBezTo>
                    <a:pt x="291277" y="159173"/>
                    <a:pt x="184597" y="82973"/>
                    <a:pt x="196450" y="50800"/>
                  </a:cubicBezTo>
                  <a:cubicBezTo>
                    <a:pt x="208303" y="18627"/>
                    <a:pt x="348850" y="0"/>
                    <a:pt x="348850" y="0"/>
                  </a:cubicBezTo>
                  <a:lnTo>
                    <a:pt x="348850" y="0"/>
                  </a:lnTo>
                </a:path>
              </a:pathLst>
            </a:custGeom>
            <a:noFill/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0" name="フリーフォーム 14">
              <a:extLst>
                <a:ext uri="{FF2B5EF4-FFF2-40B4-BE49-F238E27FC236}">
                  <a16:creationId xmlns:a16="http://schemas.microsoft.com/office/drawing/2014/main" id="{FA3DF28A-ACBB-4DD5-BDDB-B40B3DACE57B}"/>
                </a:ext>
              </a:extLst>
            </p:cNvPr>
            <p:cNvSpPr/>
            <p:nvPr/>
          </p:nvSpPr>
          <p:spPr>
            <a:xfrm rot="7570360">
              <a:off x="32475740" y="20673072"/>
              <a:ext cx="290289" cy="1116250"/>
            </a:xfrm>
            <a:custGeom>
              <a:avLst/>
              <a:gdLst>
                <a:gd name="connsiteX0" fmla="*/ 84690 w 348850"/>
                <a:gd name="connsiteY0" fmla="*/ 640080 h 640080"/>
                <a:gd name="connsiteX1" fmla="*/ 3410 w 348850"/>
                <a:gd name="connsiteY1" fmla="*/ 487680 h 640080"/>
                <a:gd name="connsiteX2" fmla="*/ 186290 w 348850"/>
                <a:gd name="connsiteY2" fmla="*/ 447040 h 640080"/>
                <a:gd name="connsiteX3" fmla="*/ 115170 w 348850"/>
                <a:gd name="connsiteY3" fmla="*/ 284480 h 640080"/>
                <a:gd name="connsiteX4" fmla="*/ 277730 w 348850"/>
                <a:gd name="connsiteY4" fmla="*/ 223520 h 640080"/>
                <a:gd name="connsiteX5" fmla="*/ 196450 w 348850"/>
                <a:gd name="connsiteY5" fmla="*/ 81280 h 640080"/>
                <a:gd name="connsiteX6" fmla="*/ 348850 w 348850"/>
                <a:gd name="connsiteY6" fmla="*/ 30480 h 640080"/>
                <a:gd name="connsiteX7" fmla="*/ 348850 w 348850"/>
                <a:gd name="connsiteY7" fmla="*/ 30480 h 640080"/>
                <a:gd name="connsiteX8" fmla="*/ 328530 w 348850"/>
                <a:gd name="connsiteY8" fmla="*/ 0 h 640080"/>
                <a:gd name="connsiteX0" fmla="*/ 84690 w 348850"/>
                <a:gd name="connsiteY0" fmla="*/ 609600 h 609600"/>
                <a:gd name="connsiteX1" fmla="*/ 3410 w 348850"/>
                <a:gd name="connsiteY1" fmla="*/ 457200 h 609600"/>
                <a:gd name="connsiteX2" fmla="*/ 186290 w 348850"/>
                <a:gd name="connsiteY2" fmla="*/ 416560 h 609600"/>
                <a:gd name="connsiteX3" fmla="*/ 115170 w 348850"/>
                <a:gd name="connsiteY3" fmla="*/ 254000 h 609600"/>
                <a:gd name="connsiteX4" fmla="*/ 277730 w 348850"/>
                <a:gd name="connsiteY4" fmla="*/ 193040 h 609600"/>
                <a:gd name="connsiteX5" fmla="*/ 196450 w 348850"/>
                <a:gd name="connsiteY5" fmla="*/ 50800 h 609600"/>
                <a:gd name="connsiteX6" fmla="*/ 348850 w 348850"/>
                <a:gd name="connsiteY6" fmla="*/ 0 h 609600"/>
                <a:gd name="connsiteX7" fmla="*/ 348850 w 348850"/>
                <a:gd name="connsiteY7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850" h="609600">
                  <a:moveTo>
                    <a:pt x="84690" y="609600"/>
                  </a:moveTo>
                  <a:cubicBezTo>
                    <a:pt x="35583" y="549486"/>
                    <a:pt x="-13523" y="489373"/>
                    <a:pt x="3410" y="457200"/>
                  </a:cubicBezTo>
                  <a:cubicBezTo>
                    <a:pt x="20343" y="425027"/>
                    <a:pt x="167663" y="450427"/>
                    <a:pt x="186290" y="416560"/>
                  </a:cubicBezTo>
                  <a:cubicBezTo>
                    <a:pt x="204917" y="382693"/>
                    <a:pt x="99930" y="291253"/>
                    <a:pt x="115170" y="254000"/>
                  </a:cubicBezTo>
                  <a:cubicBezTo>
                    <a:pt x="130410" y="216747"/>
                    <a:pt x="264183" y="226907"/>
                    <a:pt x="277730" y="193040"/>
                  </a:cubicBezTo>
                  <a:cubicBezTo>
                    <a:pt x="291277" y="159173"/>
                    <a:pt x="184597" y="82973"/>
                    <a:pt x="196450" y="50800"/>
                  </a:cubicBezTo>
                  <a:cubicBezTo>
                    <a:pt x="208303" y="18627"/>
                    <a:pt x="348850" y="0"/>
                    <a:pt x="348850" y="0"/>
                  </a:cubicBezTo>
                  <a:lnTo>
                    <a:pt x="348850" y="0"/>
                  </a:lnTo>
                </a:path>
              </a:pathLst>
            </a:custGeom>
            <a:noFill/>
            <a:ln w="190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391" name="直線矢印コネクタ 390">
              <a:extLst>
                <a:ext uri="{FF2B5EF4-FFF2-40B4-BE49-F238E27FC236}">
                  <a16:creationId xmlns:a16="http://schemas.microsoft.com/office/drawing/2014/main" id="{67ACC8A3-FAA4-43A5-811C-CC7EE4D48A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162506" y="23672653"/>
              <a:ext cx="1770292" cy="15297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2" name="テキスト ボックス 391">
                  <a:extLst>
                    <a:ext uri="{FF2B5EF4-FFF2-40B4-BE49-F238E27FC236}">
                      <a16:creationId xmlns:a16="http://schemas.microsoft.com/office/drawing/2014/main" id="{32B8BE7C-AA01-4446-ABC5-87AF949FFF7A}"/>
                    </a:ext>
                  </a:extLst>
                </p:cNvPr>
                <p:cNvSpPr txBox="1"/>
                <p:nvPr/>
              </p:nvSpPr>
              <p:spPr>
                <a:xfrm>
                  <a:off x="32552522" y="23806774"/>
                  <a:ext cx="696023" cy="523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</a:rPr>
                          <m:t>𝟓𝟎</m:t>
                        </m:r>
                      </m:oMath>
                    </m:oMathPara>
                  </a14:m>
                  <a:endParaRPr kumimoji="1" lang="ja-JP" altLang="en-US" sz="2800" b="1" dirty="0"/>
                </a:p>
              </p:txBody>
            </p:sp>
          </mc:Choice>
          <mc:Fallback xmlns="">
            <p:sp>
              <p:nvSpPr>
                <p:cNvPr id="392" name="テキスト ボックス 391">
                  <a:extLst>
                    <a:ext uri="{FF2B5EF4-FFF2-40B4-BE49-F238E27FC236}">
                      <a16:creationId xmlns:a16="http://schemas.microsoft.com/office/drawing/2014/main" id="{32B8BE7C-AA01-4446-ABC5-87AF949FFF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552522" y="23806774"/>
                  <a:ext cx="696023" cy="523221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3" name="テキスト ボックス 392">
                  <a:extLst>
                    <a:ext uri="{FF2B5EF4-FFF2-40B4-BE49-F238E27FC236}">
                      <a16:creationId xmlns:a16="http://schemas.microsoft.com/office/drawing/2014/main" id="{C6BA7A64-8BD1-4358-BBD9-C8F20DC6B78D}"/>
                    </a:ext>
                  </a:extLst>
                </p:cNvPr>
                <p:cNvSpPr txBox="1"/>
                <p:nvPr/>
              </p:nvSpPr>
              <p:spPr>
                <a:xfrm>
                  <a:off x="34319866" y="22960989"/>
                  <a:ext cx="48122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</m:oMath>
                    </m:oMathPara>
                  </a14:m>
                  <a:endParaRPr kumimoji="1" lang="ja-JP" altLang="en-US" sz="2800" b="1" dirty="0"/>
                </a:p>
              </p:txBody>
            </p:sp>
          </mc:Choice>
          <mc:Fallback xmlns="">
            <p:sp>
              <p:nvSpPr>
                <p:cNvPr id="393" name="テキスト ボックス 392">
                  <a:extLst>
                    <a:ext uri="{FF2B5EF4-FFF2-40B4-BE49-F238E27FC236}">
                      <a16:creationId xmlns:a16="http://schemas.microsoft.com/office/drawing/2014/main" id="{C6BA7A64-8BD1-4358-BBD9-C8F20DC6B7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319866" y="22960989"/>
                  <a:ext cx="481222" cy="523220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4" name="直線矢印コネクタ 393">
              <a:extLst>
                <a:ext uri="{FF2B5EF4-FFF2-40B4-BE49-F238E27FC236}">
                  <a16:creationId xmlns:a16="http://schemas.microsoft.com/office/drawing/2014/main" id="{6D53C386-63FE-422F-938D-206C5ADB46CE}"/>
                </a:ext>
              </a:extLst>
            </p:cNvPr>
            <p:cNvCxnSpPr>
              <a:cxnSpLocks/>
              <a:stCxn id="376" idx="7"/>
            </p:cNvCxnSpPr>
            <p:nvPr/>
          </p:nvCxnSpPr>
          <p:spPr>
            <a:xfrm flipH="1">
              <a:off x="34021042" y="22801652"/>
              <a:ext cx="701658" cy="868262"/>
            </a:xfrm>
            <a:prstGeom prst="straightConnector1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5" name="矢印: 折線 394">
              <a:extLst>
                <a:ext uri="{FF2B5EF4-FFF2-40B4-BE49-F238E27FC236}">
                  <a16:creationId xmlns:a16="http://schemas.microsoft.com/office/drawing/2014/main" id="{788BCEE3-33C0-46F8-A9E4-F41B54968DA7}"/>
                </a:ext>
              </a:extLst>
            </p:cNvPr>
            <p:cNvSpPr/>
            <p:nvPr/>
          </p:nvSpPr>
          <p:spPr>
            <a:xfrm>
              <a:off x="34946189" y="22470426"/>
              <a:ext cx="1079545" cy="759038"/>
            </a:xfrm>
            <a:prstGeom prst="bentArrow">
              <a:avLst>
                <a:gd name="adj1" fmla="val 4824"/>
                <a:gd name="adj2" fmla="val 5639"/>
                <a:gd name="adj3" fmla="val 45964"/>
                <a:gd name="adj4" fmla="val 3666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96" name="矢印: 折線 395">
              <a:extLst>
                <a:ext uri="{FF2B5EF4-FFF2-40B4-BE49-F238E27FC236}">
                  <a16:creationId xmlns:a16="http://schemas.microsoft.com/office/drawing/2014/main" id="{A0372897-E398-4286-A18A-9C03569388D9}"/>
                </a:ext>
              </a:extLst>
            </p:cNvPr>
            <p:cNvSpPr/>
            <p:nvPr/>
          </p:nvSpPr>
          <p:spPr>
            <a:xfrm rot="5400000">
              <a:off x="35312451" y="22719165"/>
              <a:ext cx="1223005" cy="759038"/>
            </a:xfrm>
            <a:prstGeom prst="bentArrow">
              <a:avLst>
                <a:gd name="adj1" fmla="val 4824"/>
                <a:gd name="adj2" fmla="val 5639"/>
                <a:gd name="adj3" fmla="val 45964"/>
                <a:gd name="adj4" fmla="val 3666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7" name="二等辺三角形 396">
              <a:extLst>
                <a:ext uri="{FF2B5EF4-FFF2-40B4-BE49-F238E27FC236}">
                  <a16:creationId xmlns:a16="http://schemas.microsoft.com/office/drawing/2014/main" id="{3A7AF8F4-FE93-4914-9AF7-7E0375543C3F}"/>
                </a:ext>
              </a:extLst>
            </p:cNvPr>
            <p:cNvSpPr/>
            <p:nvPr/>
          </p:nvSpPr>
          <p:spPr>
            <a:xfrm rot="5400000">
              <a:off x="35302229" y="22172768"/>
              <a:ext cx="888053" cy="696542"/>
            </a:xfrm>
            <a:prstGeom prst="triangle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正方形/長方形 397">
              <a:extLst>
                <a:ext uri="{FF2B5EF4-FFF2-40B4-BE49-F238E27FC236}">
                  <a16:creationId xmlns:a16="http://schemas.microsoft.com/office/drawing/2014/main" id="{E87CC0A8-0742-4D51-B17F-0549DF36F34C}"/>
                </a:ext>
              </a:extLst>
            </p:cNvPr>
            <p:cNvSpPr/>
            <p:nvPr/>
          </p:nvSpPr>
          <p:spPr>
            <a:xfrm>
              <a:off x="35947456" y="22978828"/>
              <a:ext cx="620144" cy="917350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アーチ 398">
              <a:extLst>
                <a:ext uri="{FF2B5EF4-FFF2-40B4-BE49-F238E27FC236}">
                  <a16:creationId xmlns:a16="http://schemas.microsoft.com/office/drawing/2014/main" id="{73374BB2-0FDE-478E-B676-12D17675EDA7}"/>
                </a:ext>
              </a:extLst>
            </p:cNvPr>
            <p:cNvSpPr/>
            <p:nvPr/>
          </p:nvSpPr>
          <p:spPr>
            <a:xfrm rot="10800000">
              <a:off x="35902652" y="24015553"/>
              <a:ext cx="709751" cy="219859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0" name="アーチ 399">
              <a:extLst>
                <a:ext uri="{FF2B5EF4-FFF2-40B4-BE49-F238E27FC236}">
                  <a16:creationId xmlns:a16="http://schemas.microsoft.com/office/drawing/2014/main" id="{B174CFB5-9FF3-4599-A1A7-30BC205A2764}"/>
                </a:ext>
              </a:extLst>
            </p:cNvPr>
            <p:cNvSpPr/>
            <p:nvPr/>
          </p:nvSpPr>
          <p:spPr>
            <a:xfrm rot="10800000">
              <a:off x="35801517" y="24168886"/>
              <a:ext cx="944679" cy="219859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1" name="アーチ 400">
              <a:extLst>
                <a:ext uri="{FF2B5EF4-FFF2-40B4-BE49-F238E27FC236}">
                  <a16:creationId xmlns:a16="http://schemas.microsoft.com/office/drawing/2014/main" id="{FD693FB1-25C1-4BBE-A7FD-5BA72822AC84}"/>
                </a:ext>
              </a:extLst>
            </p:cNvPr>
            <p:cNvSpPr/>
            <p:nvPr/>
          </p:nvSpPr>
          <p:spPr>
            <a:xfrm rot="10800000">
              <a:off x="36015143" y="23884870"/>
              <a:ext cx="484769" cy="219859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2" name="テキスト ボックス 401">
              <a:extLst>
                <a:ext uri="{FF2B5EF4-FFF2-40B4-BE49-F238E27FC236}">
                  <a16:creationId xmlns:a16="http://schemas.microsoft.com/office/drawing/2014/main" id="{B44D1FF3-043A-4A4E-83D4-A6C474B99FCC}"/>
                </a:ext>
              </a:extLst>
            </p:cNvPr>
            <p:cNvSpPr txBox="1"/>
            <p:nvPr/>
          </p:nvSpPr>
          <p:spPr>
            <a:xfrm>
              <a:off x="36556729" y="23108333"/>
              <a:ext cx="8470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/>
                <a:t>DAQ</a:t>
              </a:r>
              <a:endParaRPr kumimoji="1" lang="ja-JP" altLang="en-US" sz="28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C701F30A-F37E-4DBF-A14A-80DB2C398CA7}"/>
                  </a:ext>
                </a:extLst>
              </p:cNvPr>
              <p:cNvSpPr/>
              <p:nvPr/>
            </p:nvSpPr>
            <p:spPr>
              <a:xfrm>
                <a:off x="3848054" y="17651115"/>
                <a:ext cx="2876804" cy="30469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sz="3200" dirty="0"/>
                  <a:t>Altitude</a:t>
                </a:r>
                <a:br>
                  <a:rPr kumimoji="1" lang="en-US" altLang="ja-JP" sz="3200" dirty="0"/>
                </a:b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1" lang="en-US" altLang="ja-JP" sz="3200" dirty="0"/>
                  <a:t>200</a:t>
                </a:r>
                <a:r>
                  <a:rPr kumimoji="1" lang="ja-JP" altLang="en-US" sz="3200" dirty="0"/>
                  <a:t>～</a:t>
                </a:r>
                <a:r>
                  <a:rPr kumimoji="1" lang="en-US" altLang="ja-JP" sz="3200" dirty="0"/>
                  <a:t>300km</a:t>
                </a:r>
              </a:p>
              <a:p>
                <a:r>
                  <a:rPr kumimoji="1" lang="en-US" altLang="ja-JP" sz="3200" dirty="0"/>
                  <a:t>Measure time</a:t>
                </a:r>
                <a:br>
                  <a:rPr kumimoji="1" lang="en-US" altLang="ja-JP" sz="3200" dirty="0"/>
                </a:br>
                <a14:m>
                  <m:oMath xmlns:m="http://schemas.openxmlformats.org/officeDocument/2006/math">
                    <m:r>
                      <a:rPr kumimoji="1" lang="en-US" altLang="ja-JP" sz="3200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kumimoji="1" lang="en-US" altLang="ja-JP" sz="3200" dirty="0"/>
                  <a:t>200sec</a:t>
                </a:r>
              </a:p>
              <a:p>
                <a:r>
                  <a:rPr kumimoji="1" lang="en-US" altLang="ja-JP" sz="3200" dirty="0"/>
                  <a:t>Pixels</a:t>
                </a:r>
                <a:br>
                  <a:rPr kumimoji="1" lang="en-US" altLang="ja-JP" sz="3200" dirty="0"/>
                </a:br>
                <a14:m>
                  <m:oMath xmlns:m="http://schemas.openxmlformats.org/officeDocument/2006/math">
                    <m:r>
                      <a:rPr kumimoji="1" lang="en-US" altLang="ja-JP" sz="3200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kumimoji="1" lang="en-US" altLang="ja-JP" sz="3200" dirty="0" err="1"/>
                  <a:t>Nb</a:t>
                </a:r>
                <a:r>
                  <a:rPr kumimoji="1" lang="en-US" altLang="ja-JP" sz="3200" dirty="0"/>
                  <a:t>/Al-STJ</a:t>
                </a:r>
              </a:p>
            </p:txBody>
          </p:sp>
        </mc:Choice>
        <mc:Fallback xmlns=""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C701F30A-F37E-4DBF-A14A-80DB2C398C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054" y="17651115"/>
                <a:ext cx="2876804" cy="3046988"/>
              </a:xfrm>
              <a:prstGeom prst="rect">
                <a:avLst/>
              </a:prstGeom>
              <a:blipFill>
                <a:blip r:embed="rId18"/>
                <a:stretch>
                  <a:fillRect l="-5297" t="-2605" b="-60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4" name="テキスト ボックス 423">
            <a:extLst>
              <a:ext uri="{FF2B5EF4-FFF2-40B4-BE49-F238E27FC236}">
                <a16:creationId xmlns:a16="http://schemas.microsoft.com/office/drawing/2014/main" id="{FAC82F9F-8B41-4555-B900-FDE61379F55C}"/>
              </a:ext>
            </a:extLst>
          </p:cNvPr>
          <p:cNvSpPr txBox="1"/>
          <p:nvPr/>
        </p:nvSpPr>
        <p:spPr>
          <a:xfrm>
            <a:off x="444323" y="23931606"/>
            <a:ext cx="144732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kumimoji="1" lang="en-US" altLang="ja-JP" sz="3600" dirty="0">
                <a:latin typeface="Cooper Black" panose="0208090404030B020404" pitchFamily="18" charset="0"/>
              </a:rPr>
              <a:t>Introduction of Cryogenic Amplifier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 err="1"/>
              <a:t>Nb</a:t>
            </a:r>
            <a:r>
              <a:rPr kumimoji="1" lang="en-US" altLang="ja-JP" sz="3600" dirty="0"/>
              <a:t>/Al-STJ has leakage currents from thermal excitations and imperfect junctions by processing three-layer. Requirement for leakage current in </a:t>
            </a:r>
            <a:r>
              <a:rPr kumimoji="1" lang="en-US" altLang="ja-JP" sz="3600" dirty="0" err="1"/>
              <a:t>Nb</a:t>
            </a:r>
            <a:r>
              <a:rPr kumimoji="1" lang="en-US" altLang="ja-JP" sz="3600" dirty="0"/>
              <a:t>/Al-STJ is smaller than 100pA and </a:t>
            </a:r>
            <a:r>
              <a:rPr kumimoji="1" lang="en-US" altLang="ja-JP" sz="3600" dirty="0">
                <a:solidFill>
                  <a:srgbClr val="FD5D96"/>
                </a:solidFill>
              </a:rPr>
              <a:t>the requirement is already achieved</a:t>
            </a:r>
            <a:r>
              <a:rPr kumimoji="1" lang="en-US" altLang="ja-JP" sz="3600" dirty="0"/>
              <a:t>.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However we have not been able to detect the far-inferred single photon yet, because of the large noise from the refrigerator’s readout line. We consider </a:t>
            </a:r>
            <a:r>
              <a:rPr kumimoji="1" lang="en-US" altLang="ja-JP" sz="3600" dirty="0">
                <a:solidFill>
                  <a:srgbClr val="FD5D96"/>
                </a:solidFill>
              </a:rPr>
              <a:t>amplifying the STJ signal by cryogenic amplifier</a:t>
            </a:r>
            <a:r>
              <a:rPr kumimoji="1" lang="en-US" altLang="ja-JP" sz="3600" dirty="0"/>
              <a:t> placed near STJs.</a:t>
            </a:r>
          </a:p>
        </p:txBody>
      </p:sp>
      <p:sp>
        <p:nvSpPr>
          <p:cNvPr id="427" name="正方形/長方形 426">
            <a:extLst>
              <a:ext uri="{FF2B5EF4-FFF2-40B4-BE49-F238E27FC236}">
                <a16:creationId xmlns:a16="http://schemas.microsoft.com/office/drawing/2014/main" id="{16FE52AB-EC15-4EA0-B409-88FA690A613A}"/>
              </a:ext>
            </a:extLst>
          </p:cNvPr>
          <p:cNvSpPr/>
          <p:nvPr/>
        </p:nvSpPr>
        <p:spPr>
          <a:xfrm>
            <a:off x="9470492" y="28435685"/>
            <a:ext cx="5258415" cy="2316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25" name="表 424">
                <a:extLst>
                  <a:ext uri="{FF2B5EF4-FFF2-40B4-BE49-F238E27FC236}">
                    <a16:creationId xmlns:a16="http://schemas.microsoft.com/office/drawing/2014/main" id="{4A171AEC-801D-4426-AB84-D7DC6A3528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0035070"/>
                  </p:ext>
                </p:extLst>
              </p:nvPr>
            </p:nvGraphicFramePr>
            <p:xfrm>
              <a:off x="9470491" y="28435685"/>
              <a:ext cx="5270996" cy="231648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30439">
                      <a:extLst>
                        <a:ext uri="{9D8B030D-6E8A-4147-A177-3AD203B41FA5}">
                          <a16:colId xmlns:a16="http://schemas.microsoft.com/office/drawing/2014/main" val="4049276566"/>
                        </a:ext>
                      </a:extLst>
                    </a:gridCol>
                    <a:gridCol w="2740557">
                      <a:extLst>
                        <a:ext uri="{9D8B030D-6E8A-4147-A177-3AD203B41FA5}">
                          <a16:colId xmlns:a16="http://schemas.microsoft.com/office/drawing/2014/main" val="124535352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STJ size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1" lang="en-US" altLang="ja-JP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3200" smtClean="0"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kumimoji="1" lang="en-US" altLang="ja-JP" sz="3200" smtClean="0">
                                      <a:latin typeface="Cambria Math" panose="02040503050406030204" pitchFamily="18" charset="0"/>
                                    </a:rPr>
                                    <m:t>𝐥𝐞𝐚𝐤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1" lang="en-US" altLang="ja-JP" sz="3200" dirty="0"/>
                            <a:t> @300mK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41263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50μm</a:t>
                          </a:r>
                          <a:r>
                            <a:rPr kumimoji="1" lang="ja-JP" altLang="en-US" sz="3200" dirty="0"/>
                            <a:t>✕</a:t>
                          </a:r>
                          <a:r>
                            <a:rPr kumimoji="1" lang="en-US" altLang="ja-JP" sz="3200" dirty="0"/>
                            <a:t>50μm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224±29pA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5665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20μm</a:t>
                          </a:r>
                          <a:r>
                            <a:rPr kumimoji="1" lang="ja-JP" altLang="en-US" sz="3200" dirty="0"/>
                            <a:t>✕</a:t>
                          </a:r>
                          <a:r>
                            <a:rPr kumimoji="1" lang="en-US" altLang="ja-JP" sz="3200" dirty="0"/>
                            <a:t>20μm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39±13pA</a:t>
                          </a:r>
                          <a:endParaRPr kumimoji="1" lang="ja-JP" altLang="en-US" sz="3200" dirty="0">
                            <a:solidFill>
                              <a:srgbClr val="FD5D9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8769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10μm</a:t>
                          </a:r>
                          <a:r>
                            <a:rPr kumimoji="1" lang="ja-JP" altLang="en-US" sz="3200" dirty="0"/>
                            <a:t>✕</a:t>
                          </a:r>
                          <a:r>
                            <a:rPr kumimoji="1" lang="en-US" altLang="ja-JP" sz="3200" dirty="0"/>
                            <a:t>10μm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14±7pA</a:t>
                          </a:r>
                          <a:endParaRPr kumimoji="1" lang="ja-JP" altLang="en-US" sz="3200" dirty="0">
                            <a:solidFill>
                              <a:srgbClr val="FD5D9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348514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25" name="表 424">
                <a:extLst>
                  <a:ext uri="{FF2B5EF4-FFF2-40B4-BE49-F238E27FC236}">
                    <a16:creationId xmlns:a16="http://schemas.microsoft.com/office/drawing/2014/main" id="{4A171AEC-801D-4426-AB84-D7DC6A3528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0035070"/>
                  </p:ext>
                </p:extLst>
              </p:nvPr>
            </p:nvGraphicFramePr>
            <p:xfrm>
              <a:off x="9470491" y="28435685"/>
              <a:ext cx="5270996" cy="231648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2530439">
                      <a:extLst>
                        <a:ext uri="{9D8B030D-6E8A-4147-A177-3AD203B41FA5}">
                          <a16:colId xmlns:a16="http://schemas.microsoft.com/office/drawing/2014/main" val="4049276566"/>
                        </a:ext>
                      </a:extLst>
                    </a:gridCol>
                    <a:gridCol w="2740557">
                      <a:extLst>
                        <a:ext uri="{9D8B030D-6E8A-4147-A177-3AD203B41FA5}">
                          <a16:colId xmlns:a16="http://schemas.microsoft.com/office/drawing/2014/main" val="1245353521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STJ size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19"/>
                          <a:stretch>
                            <a:fillRect l="-92444" t="-12632" r="-222" b="-3378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126366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50μm</a:t>
                          </a:r>
                          <a:r>
                            <a:rPr kumimoji="1" lang="ja-JP" altLang="en-US" sz="3200" dirty="0"/>
                            <a:t>✕</a:t>
                          </a:r>
                          <a:r>
                            <a:rPr kumimoji="1" lang="en-US" altLang="ja-JP" sz="3200" dirty="0"/>
                            <a:t>50μm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224±29pA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56657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20μm</a:t>
                          </a:r>
                          <a:r>
                            <a:rPr kumimoji="1" lang="ja-JP" altLang="en-US" sz="3200" dirty="0"/>
                            <a:t>✕</a:t>
                          </a:r>
                          <a:r>
                            <a:rPr kumimoji="1" lang="en-US" altLang="ja-JP" sz="3200" dirty="0"/>
                            <a:t>20μm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39±13pA</a:t>
                          </a:r>
                          <a:endParaRPr kumimoji="1" lang="ja-JP" altLang="en-US" sz="3200" dirty="0">
                            <a:solidFill>
                              <a:srgbClr val="FD5D9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8769004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10μm</a:t>
                          </a:r>
                          <a:r>
                            <a:rPr kumimoji="1" lang="ja-JP" altLang="en-US" sz="3200" dirty="0"/>
                            <a:t>✕</a:t>
                          </a:r>
                          <a:r>
                            <a:rPr kumimoji="1" lang="en-US" altLang="ja-JP" sz="3200" dirty="0"/>
                            <a:t>10μm</a:t>
                          </a:r>
                          <a:endParaRPr kumimoji="1" lang="ja-JP" altLang="en-US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3200" dirty="0"/>
                            <a:t>14±7pA</a:t>
                          </a:r>
                          <a:endParaRPr kumimoji="1" lang="ja-JP" altLang="en-US" sz="3200" dirty="0">
                            <a:solidFill>
                              <a:srgbClr val="FD5D9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348514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26" name="正方形/長方形 425">
            <a:extLst>
              <a:ext uri="{FF2B5EF4-FFF2-40B4-BE49-F238E27FC236}">
                <a16:creationId xmlns:a16="http://schemas.microsoft.com/office/drawing/2014/main" id="{37C2CBE2-D0FA-457C-ADC8-031DB995119B}"/>
              </a:ext>
            </a:extLst>
          </p:cNvPr>
          <p:cNvSpPr/>
          <p:nvPr/>
        </p:nvSpPr>
        <p:spPr>
          <a:xfrm>
            <a:off x="11625357" y="11415084"/>
            <a:ext cx="3226598" cy="1910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表 3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3830383"/>
                  </p:ext>
                </p:extLst>
              </p:nvPr>
            </p:nvGraphicFramePr>
            <p:xfrm>
              <a:off x="11625357" y="11431051"/>
              <a:ext cx="3226598" cy="190831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1901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413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950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25139">
                    <a:tc>
                      <a:txBody>
                        <a:bodyPr/>
                        <a:lstStyle/>
                        <a:p>
                          <a:endParaRPr kumimoji="1" lang="ja-JP" alt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Nb</m:t>
                                </m:r>
                              </m:oMath>
                            </m:oMathPara>
                          </a14:m>
                          <a:endParaRPr kumimoji="1" lang="ja-JP" altLang="en-US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Al</m:t>
                                </m:r>
                              </m:oMath>
                            </m:oMathPara>
                          </a14:m>
                          <a:endParaRPr kumimoji="1" lang="ja-JP" altLang="en-US" sz="28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158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2800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sz="2800" smtClean="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sub>
                                </m:sSub>
                                <m: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  <m: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kumimoji="1" lang="ja-JP" alt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9.23</m:t>
                                </m:r>
                              </m:oMath>
                            </m:oMathPara>
                          </a14:m>
                          <a:endParaRPr kumimoji="1" lang="ja-JP" alt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1.12</m:t>
                                </m:r>
                              </m:oMath>
                            </m:oMathPara>
                          </a14:m>
                          <a:endParaRPr kumimoji="1" lang="ja-JP" alt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4158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meV</m:t>
                                </m:r>
                                <m: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kumimoji="1" lang="ja-JP" altLang="en-US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1.55</m:t>
                                </m:r>
                              </m:oMath>
                            </m:oMathPara>
                          </a14:m>
                          <a:endParaRPr kumimoji="1" lang="ja-JP" alt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800" smtClean="0">
                                    <a:latin typeface="Cambria Math" panose="02040503050406030204" pitchFamily="18" charset="0"/>
                                  </a:rPr>
                                  <m:t>0.17</m:t>
                                </m:r>
                              </m:oMath>
                            </m:oMathPara>
                          </a14:m>
                          <a:endParaRPr kumimoji="1" lang="ja-JP" altLang="en-US" sz="2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表 3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3830383"/>
                  </p:ext>
                </p:extLst>
              </p:nvPr>
            </p:nvGraphicFramePr>
            <p:xfrm>
              <a:off x="11625357" y="11431051"/>
              <a:ext cx="3226598" cy="190831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1901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413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950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25139">
                    <a:tc>
                      <a:txBody>
                        <a:bodyPr/>
                        <a:lstStyle/>
                        <a:p>
                          <a:endParaRPr kumimoji="1" lang="ja-JP" alt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0"/>
                          <a:stretch>
                            <a:fillRect l="-113372" t="-971" r="-95349" b="-2058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0"/>
                          <a:stretch>
                            <a:fillRect l="-225153" t="-971" r="-613" b="-2058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1588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0"/>
                          <a:stretch>
                            <a:fillRect t="-99048" r="-172308" b="-10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0"/>
                          <a:stretch>
                            <a:fillRect l="-113372" t="-99048" r="-95349" b="-10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0"/>
                          <a:stretch>
                            <a:fillRect l="-225153" t="-99048" r="-613" b="-1019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41588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0"/>
                          <a:stretch>
                            <a:fillRect t="-197170" r="-172308" b="-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0"/>
                          <a:stretch>
                            <a:fillRect l="-113372" t="-197170" r="-95349" b="-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0"/>
                          <a:stretch>
                            <a:fillRect l="-225153" t="-197170" r="-613" b="-9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28" name="テキスト ボックス 427">
            <a:extLst>
              <a:ext uri="{FF2B5EF4-FFF2-40B4-BE49-F238E27FC236}">
                <a16:creationId xmlns:a16="http://schemas.microsoft.com/office/drawing/2014/main" id="{2E46AB19-A888-4E94-98C7-8ABF709F9A23}"/>
              </a:ext>
            </a:extLst>
          </p:cNvPr>
          <p:cNvSpPr txBox="1"/>
          <p:nvPr/>
        </p:nvSpPr>
        <p:spPr>
          <a:xfrm>
            <a:off x="213867" y="35057650"/>
            <a:ext cx="81423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kumimoji="1" lang="en-US" altLang="ja-JP" sz="3600" dirty="0"/>
              <a:t>FD-SOI(</a:t>
            </a:r>
            <a:r>
              <a:rPr kumimoji="1" lang="en-US" altLang="ja-JP" sz="3600" dirty="0">
                <a:solidFill>
                  <a:srgbClr val="FF0000"/>
                </a:solidFill>
              </a:rPr>
              <a:t>F</a:t>
            </a:r>
            <a:r>
              <a:rPr kumimoji="1" lang="en-US" altLang="ja-JP" sz="3600" dirty="0"/>
              <a:t>ully </a:t>
            </a:r>
            <a:r>
              <a:rPr kumimoji="1" lang="en-US" altLang="ja-JP" sz="3600" dirty="0">
                <a:solidFill>
                  <a:srgbClr val="FF0000"/>
                </a:solidFill>
              </a:rPr>
              <a:t>D</a:t>
            </a:r>
            <a:r>
              <a:rPr kumimoji="1" lang="en-US" altLang="ja-JP" sz="3600" dirty="0"/>
              <a:t>epleted-</a:t>
            </a:r>
            <a:r>
              <a:rPr kumimoji="1" lang="en-US" altLang="ja-JP" sz="3600" dirty="0">
                <a:solidFill>
                  <a:srgbClr val="FF0000"/>
                </a:solidFill>
              </a:rPr>
              <a:t>S</a:t>
            </a:r>
            <a:r>
              <a:rPr kumimoji="1" lang="en-US" altLang="ja-JP" sz="3600" dirty="0"/>
              <a:t>ilicon </a:t>
            </a:r>
            <a:r>
              <a:rPr kumimoji="1" lang="en-US" altLang="ja-JP" sz="3600" dirty="0">
                <a:solidFill>
                  <a:srgbClr val="FF0000"/>
                </a:solidFill>
              </a:rPr>
              <a:t>O</a:t>
            </a:r>
            <a:r>
              <a:rPr kumimoji="1" lang="en-US" altLang="ja-JP" sz="3600" dirty="0"/>
              <a:t>n </a:t>
            </a:r>
            <a:r>
              <a:rPr kumimoji="1" lang="en-US" altLang="ja-JP" sz="3600" dirty="0">
                <a:solidFill>
                  <a:srgbClr val="FF0000"/>
                </a:solidFill>
              </a:rPr>
              <a:t>I</a:t>
            </a:r>
            <a:r>
              <a:rPr kumimoji="1" lang="en-US" altLang="ja-JP" sz="3600" dirty="0"/>
              <a:t>nsulator) MOSFET is a transistor under SOI process with a  </a:t>
            </a:r>
            <a:r>
              <a:rPr kumimoji="1" lang="en-US" altLang="ja-JP" sz="3600" dirty="0" err="1"/>
              <a:t>nano</a:t>
            </a:r>
            <a:r>
              <a:rPr kumimoji="1" lang="en-US" altLang="ja-JP" sz="3600" dirty="0"/>
              <a:t>-channel layer. 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Low power consumption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Suppress charge-up of the body</a:t>
            </a:r>
          </a:p>
          <a:p>
            <a:pPr>
              <a:buClr>
                <a:srgbClr val="00B050"/>
              </a:buClr>
            </a:pPr>
            <a:r>
              <a:rPr kumimoji="1" lang="en-US" altLang="ja-JP" sz="3600" dirty="0"/>
              <a:t>A group of JAXA/ISAS reported working the FD-SOI MOSFET at 4K.</a:t>
            </a:r>
          </a:p>
          <a:p>
            <a:pPr>
              <a:buClr>
                <a:srgbClr val="00B050"/>
              </a:buClr>
            </a:pPr>
            <a:r>
              <a:rPr kumimoji="1" lang="en-US" altLang="ja-JP" sz="2800" dirty="0"/>
              <a:t>   ※</a:t>
            </a:r>
            <a:r>
              <a:rPr lang="en-US" altLang="ja-JP" sz="2800" dirty="0"/>
              <a:t> T. Wada et al., J. Low. Temp. Phys. 167, (2012) 602</a:t>
            </a:r>
            <a:endParaRPr kumimoji="1" lang="en-US" altLang="ja-JP" sz="2800" dirty="0"/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6FB0FB1-F67A-402C-BFCE-B6C457A6E162}"/>
              </a:ext>
            </a:extLst>
          </p:cNvPr>
          <p:cNvGrpSpPr/>
          <p:nvPr/>
        </p:nvGrpSpPr>
        <p:grpSpPr>
          <a:xfrm>
            <a:off x="124348" y="31883514"/>
            <a:ext cx="5579083" cy="3217863"/>
            <a:chOff x="1272140" y="31976894"/>
            <a:chExt cx="5579083" cy="3217863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2F509F5-19B0-4B03-9088-FC4A35C2D278}"/>
                </a:ext>
              </a:extLst>
            </p:cNvPr>
            <p:cNvGrpSpPr/>
            <p:nvPr/>
          </p:nvGrpSpPr>
          <p:grpSpPr>
            <a:xfrm>
              <a:off x="1272140" y="31976894"/>
              <a:ext cx="5579083" cy="3181071"/>
              <a:chOff x="1272140" y="31976894"/>
              <a:chExt cx="5579083" cy="3181071"/>
            </a:xfrm>
          </p:grpSpPr>
          <p:sp>
            <p:nvSpPr>
              <p:cNvPr id="431" name="直方体 430">
                <a:extLst>
                  <a:ext uri="{FF2B5EF4-FFF2-40B4-BE49-F238E27FC236}">
                    <a16:creationId xmlns:a16="http://schemas.microsoft.com/office/drawing/2014/main" id="{1CB9B493-3AF4-450C-94D0-1B6BDE10166E}"/>
                  </a:ext>
                </a:extLst>
              </p:cNvPr>
              <p:cNvSpPr/>
              <p:nvPr/>
            </p:nvSpPr>
            <p:spPr>
              <a:xfrm>
                <a:off x="1272140" y="33676051"/>
                <a:ext cx="5575368" cy="1481914"/>
              </a:xfrm>
              <a:prstGeom prst="cube">
                <a:avLst>
                  <a:gd name="adj" fmla="val 75688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0" name="直方体 429">
                <a:extLst>
                  <a:ext uri="{FF2B5EF4-FFF2-40B4-BE49-F238E27FC236}">
                    <a16:creationId xmlns:a16="http://schemas.microsoft.com/office/drawing/2014/main" id="{6AFCABA8-2A99-41BA-8D3E-61D5C5123319}"/>
                  </a:ext>
                </a:extLst>
              </p:cNvPr>
              <p:cNvSpPr/>
              <p:nvPr/>
            </p:nvSpPr>
            <p:spPr>
              <a:xfrm>
                <a:off x="1803410" y="32512364"/>
                <a:ext cx="1450159" cy="1061629"/>
              </a:xfrm>
              <a:prstGeom prst="cube">
                <a:avLst>
                  <a:gd name="adj" fmla="val 55012"/>
                </a:avLst>
              </a:prstGeom>
              <a:solidFill>
                <a:srgbClr val="1D1DFF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2" name="直方体 431">
                <a:extLst>
                  <a:ext uri="{FF2B5EF4-FFF2-40B4-BE49-F238E27FC236}">
                    <a16:creationId xmlns:a16="http://schemas.microsoft.com/office/drawing/2014/main" id="{A101B221-734A-49E3-B037-37CA9E1F97C0}"/>
                  </a:ext>
                </a:extLst>
              </p:cNvPr>
              <p:cNvSpPr/>
              <p:nvPr/>
            </p:nvSpPr>
            <p:spPr>
              <a:xfrm>
                <a:off x="4205876" y="32512364"/>
                <a:ext cx="1450159" cy="1061629"/>
              </a:xfrm>
              <a:prstGeom prst="cube">
                <a:avLst>
                  <a:gd name="adj" fmla="val 55012"/>
                </a:avLst>
              </a:prstGeom>
              <a:solidFill>
                <a:srgbClr val="1D1DFF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42" name="直方体 441">
                <a:extLst>
                  <a:ext uri="{FF2B5EF4-FFF2-40B4-BE49-F238E27FC236}">
                    <a16:creationId xmlns:a16="http://schemas.microsoft.com/office/drawing/2014/main" id="{17F82209-77F3-4DF7-A460-EB4451A6F3FE}"/>
                  </a:ext>
                </a:extLst>
              </p:cNvPr>
              <p:cNvSpPr/>
              <p:nvPr/>
            </p:nvSpPr>
            <p:spPr>
              <a:xfrm>
                <a:off x="1272140" y="31976894"/>
                <a:ext cx="5579083" cy="2832884"/>
              </a:xfrm>
              <a:prstGeom prst="cube">
                <a:avLst>
                  <a:gd name="adj" fmla="val 39681"/>
                </a:avLst>
              </a:prstGeom>
              <a:solidFill>
                <a:schemeClr val="tx1">
                  <a:lumMod val="75000"/>
                  <a:lumOff val="2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4" name="正方形/長方形 433">
                <a:extLst>
                  <a:ext uri="{FF2B5EF4-FFF2-40B4-BE49-F238E27FC236}">
                    <a16:creationId xmlns:a16="http://schemas.microsoft.com/office/drawing/2014/main" id="{C6DBF265-6C21-4B78-B1AD-E328CBD008C9}"/>
                  </a:ext>
                </a:extLst>
              </p:cNvPr>
              <p:cNvSpPr/>
              <p:nvPr/>
            </p:nvSpPr>
            <p:spPr>
              <a:xfrm>
                <a:off x="1803408" y="33099729"/>
                <a:ext cx="796221" cy="475097"/>
              </a:xfrm>
              <a:prstGeom prst="rect">
                <a:avLst/>
              </a:prstGeom>
              <a:solidFill>
                <a:srgbClr val="1D1D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sz="3200" b="1" dirty="0"/>
              </a:p>
            </p:txBody>
          </p:sp>
          <p:sp>
            <p:nvSpPr>
              <p:cNvPr id="435" name="平行四辺形 434">
                <a:extLst>
                  <a:ext uri="{FF2B5EF4-FFF2-40B4-BE49-F238E27FC236}">
                    <a16:creationId xmlns:a16="http://schemas.microsoft.com/office/drawing/2014/main" id="{2D831893-DBC6-402E-9AC8-E67BBDEC2F5B}"/>
                  </a:ext>
                </a:extLst>
              </p:cNvPr>
              <p:cNvSpPr/>
              <p:nvPr/>
            </p:nvSpPr>
            <p:spPr>
              <a:xfrm>
                <a:off x="1805449" y="32512487"/>
                <a:ext cx="1488905" cy="586533"/>
              </a:xfrm>
              <a:prstGeom prst="parallelogram">
                <a:avLst>
                  <a:gd name="adj" fmla="val 99300"/>
                </a:avLst>
              </a:prstGeom>
              <a:solidFill>
                <a:srgbClr val="206FFC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7" name="平行四辺形 436">
                <a:extLst>
                  <a:ext uri="{FF2B5EF4-FFF2-40B4-BE49-F238E27FC236}">
                    <a16:creationId xmlns:a16="http://schemas.microsoft.com/office/drawing/2014/main" id="{D2CB3DEA-6DBB-4244-B6E7-7A03BEA75576}"/>
                  </a:ext>
                </a:extLst>
              </p:cNvPr>
              <p:cNvSpPr/>
              <p:nvPr/>
            </p:nvSpPr>
            <p:spPr>
              <a:xfrm>
                <a:off x="4165091" y="32512364"/>
                <a:ext cx="1488905" cy="586655"/>
              </a:xfrm>
              <a:prstGeom prst="parallelogram">
                <a:avLst>
                  <a:gd name="adj" fmla="val 100878"/>
                </a:avLst>
              </a:prstGeom>
              <a:solidFill>
                <a:srgbClr val="206FFC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8" name="直方体 437">
                <a:extLst>
                  <a:ext uri="{FF2B5EF4-FFF2-40B4-BE49-F238E27FC236}">
                    <a16:creationId xmlns:a16="http://schemas.microsoft.com/office/drawing/2014/main" id="{80EFB351-AF62-46ED-ADC3-61CD44DF92E7}"/>
                  </a:ext>
                </a:extLst>
              </p:cNvPr>
              <p:cNvSpPr/>
              <p:nvPr/>
            </p:nvSpPr>
            <p:spPr>
              <a:xfrm>
                <a:off x="2354752" y="32470093"/>
                <a:ext cx="2640194" cy="634566"/>
              </a:xfrm>
              <a:prstGeom prst="cube">
                <a:avLst>
                  <a:gd name="adj" fmla="val 8343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9" name="直方体 438">
                <a:extLst>
                  <a:ext uri="{FF2B5EF4-FFF2-40B4-BE49-F238E27FC236}">
                    <a16:creationId xmlns:a16="http://schemas.microsoft.com/office/drawing/2014/main" id="{6F56C454-B542-4D1F-AECD-764EA0C79F9B}"/>
                  </a:ext>
                </a:extLst>
              </p:cNvPr>
              <p:cNvSpPr/>
              <p:nvPr/>
            </p:nvSpPr>
            <p:spPr>
              <a:xfrm>
                <a:off x="2354535" y="32363742"/>
                <a:ext cx="2640194" cy="634566"/>
              </a:xfrm>
              <a:prstGeom prst="cube">
                <a:avLst>
                  <a:gd name="adj" fmla="val 83438"/>
                </a:avLst>
              </a:prstGeom>
              <a:solidFill>
                <a:schemeClr val="bg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5879EDFE-1B27-4F9C-AAB0-7F6727433492}"/>
                  </a:ext>
                </a:extLst>
              </p:cNvPr>
              <p:cNvSpPr/>
              <p:nvPr/>
            </p:nvSpPr>
            <p:spPr>
              <a:xfrm>
                <a:off x="2552065" y="33102891"/>
                <a:ext cx="1714714" cy="473009"/>
              </a:xfrm>
              <a:prstGeom prst="rect">
                <a:avLst/>
              </a:prstGeom>
              <a:solidFill>
                <a:srgbClr val="FF74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sz="3200" b="1" dirty="0"/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7CCDAD67-59DE-4B90-A822-00CD3A6B169B}"/>
                  </a:ext>
                </a:extLst>
              </p:cNvPr>
              <p:cNvSpPr/>
              <p:nvPr/>
            </p:nvSpPr>
            <p:spPr>
              <a:xfrm>
                <a:off x="4266779" y="33099728"/>
                <a:ext cx="796221" cy="475097"/>
              </a:xfrm>
              <a:prstGeom prst="rect">
                <a:avLst/>
              </a:prstGeom>
              <a:solidFill>
                <a:srgbClr val="1D1D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sz="3200" b="1" dirty="0"/>
              </a:p>
            </p:txBody>
          </p:sp>
        </p:grp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580CA025-5B59-455C-8D71-5BC247ACA59C}"/>
                </a:ext>
              </a:extLst>
            </p:cNvPr>
            <p:cNvSpPr txBox="1"/>
            <p:nvPr/>
          </p:nvSpPr>
          <p:spPr>
            <a:xfrm>
              <a:off x="1278581" y="34428418"/>
              <a:ext cx="11112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solidFill>
                    <a:schemeClr val="bg1"/>
                  </a:solidFill>
                </a:rPr>
                <a:t>BOX SiO</a:t>
              </a:r>
              <a:r>
                <a:rPr kumimoji="1" lang="en-US" altLang="ja-JP" sz="2000" baseline="-25000" dirty="0">
                  <a:solidFill>
                    <a:schemeClr val="bg1"/>
                  </a:solidFill>
                </a:rPr>
                <a:t>2</a:t>
              </a:r>
              <a:endParaRPr kumimoji="1" lang="ja-JP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43" name="テキスト ボックス 442">
              <a:extLst>
                <a:ext uri="{FF2B5EF4-FFF2-40B4-BE49-F238E27FC236}">
                  <a16:creationId xmlns:a16="http://schemas.microsoft.com/office/drawing/2014/main" id="{7F1DF12F-1126-410D-9CBE-C1E9A95065E3}"/>
                </a:ext>
              </a:extLst>
            </p:cNvPr>
            <p:cNvSpPr txBox="1"/>
            <p:nvPr/>
          </p:nvSpPr>
          <p:spPr>
            <a:xfrm>
              <a:off x="1283885" y="34794647"/>
              <a:ext cx="11735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Substrate</a:t>
              </a:r>
              <a:endParaRPr kumimoji="1" lang="ja-JP" altLang="en-US" sz="2000" dirty="0"/>
            </a:p>
          </p:txBody>
        </p: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6013C8F6-B078-43CD-88B6-E1E3C1B9459A}"/>
                </a:ext>
              </a:extLst>
            </p:cNvPr>
            <p:cNvCxnSpPr/>
            <p:nvPr/>
          </p:nvCxnSpPr>
          <p:spPr>
            <a:xfrm>
              <a:off x="2549901" y="33676051"/>
              <a:ext cx="1716878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線矢印コネクタ 443">
              <a:extLst>
                <a:ext uri="{FF2B5EF4-FFF2-40B4-BE49-F238E27FC236}">
                  <a16:creationId xmlns:a16="http://schemas.microsoft.com/office/drawing/2014/main" id="{6EA9BA17-7F0E-4837-AA08-9B1DB6E36B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66579" y="32345167"/>
              <a:ext cx="548410" cy="54401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矢印コネクタ 444">
              <a:extLst>
                <a:ext uri="{FF2B5EF4-FFF2-40B4-BE49-F238E27FC236}">
                  <a16:creationId xmlns:a16="http://schemas.microsoft.com/office/drawing/2014/main" id="{35E24947-7DE3-43C0-8063-3DE32BF94FAC}"/>
                </a:ext>
              </a:extLst>
            </p:cNvPr>
            <p:cNvCxnSpPr>
              <a:cxnSpLocks/>
            </p:cNvCxnSpPr>
            <p:nvPr/>
          </p:nvCxnSpPr>
          <p:spPr>
            <a:xfrm>
              <a:off x="5130630" y="33099019"/>
              <a:ext cx="0" cy="474974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6" name="テキスト ボックス 445">
              <a:extLst>
                <a:ext uri="{FF2B5EF4-FFF2-40B4-BE49-F238E27FC236}">
                  <a16:creationId xmlns:a16="http://schemas.microsoft.com/office/drawing/2014/main" id="{9BD83A10-611B-48A1-9B9D-EA4AFF97EBDD}"/>
                </a:ext>
              </a:extLst>
            </p:cNvPr>
            <p:cNvSpPr txBox="1"/>
            <p:nvPr/>
          </p:nvSpPr>
          <p:spPr>
            <a:xfrm>
              <a:off x="2466579" y="33709498"/>
              <a:ext cx="20450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solidFill>
                    <a:srgbClr val="FFC000"/>
                  </a:solidFill>
                </a:rPr>
                <a:t>Channel length : L</a:t>
              </a:r>
              <a:endParaRPr kumimoji="1" lang="ja-JP" altLang="en-US" sz="2000" dirty="0">
                <a:solidFill>
                  <a:srgbClr val="FFC000"/>
                </a:solidFill>
              </a:endParaRPr>
            </a:p>
          </p:txBody>
        </p: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45EB2C04-F834-48ED-B597-DEA215718D3A}"/>
                </a:ext>
              </a:extLst>
            </p:cNvPr>
            <p:cNvSpPr txBox="1"/>
            <p:nvPr/>
          </p:nvSpPr>
          <p:spPr>
            <a:xfrm>
              <a:off x="2754611" y="32447887"/>
              <a:ext cx="21034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solidFill>
                    <a:srgbClr val="FFC000"/>
                  </a:solidFill>
                </a:rPr>
                <a:t>Channel width : W</a:t>
              </a:r>
              <a:endParaRPr kumimoji="1" lang="ja-JP" altLang="en-US" sz="2000" dirty="0">
                <a:solidFill>
                  <a:srgbClr val="FFC000"/>
                </a:solidFill>
              </a:endParaRPr>
            </a:p>
          </p:txBody>
        </p:sp>
        <p:sp>
          <p:nvSpPr>
            <p:cNvPr id="448" name="テキスト ボックス 447">
              <a:extLst>
                <a:ext uri="{FF2B5EF4-FFF2-40B4-BE49-F238E27FC236}">
                  <a16:creationId xmlns:a16="http://schemas.microsoft.com/office/drawing/2014/main" id="{C7CDE45C-73C2-4BB3-89E8-E563BA51F6DF}"/>
                </a:ext>
              </a:extLst>
            </p:cNvPr>
            <p:cNvSpPr txBox="1"/>
            <p:nvPr/>
          </p:nvSpPr>
          <p:spPr>
            <a:xfrm>
              <a:off x="5128874" y="33170526"/>
              <a:ext cx="10406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 dirty="0">
                  <a:solidFill>
                    <a:srgbClr val="FFC000"/>
                  </a:solidFill>
                </a:rPr>
                <a:t>～</a:t>
              </a:r>
              <a:r>
                <a:rPr kumimoji="1" lang="en-US" altLang="ja-JP" sz="2000" dirty="0">
                  <a:solidFill>
                    <a:srgbClr val="FFC000"/>
                  </a:solidFill>
                </a:rPr>
                <a:t>50nm</a:t>
              </a:r>
              <a:endParaRPr kumimoji="1" lang="ja-JP" altLang="en-US" sz="20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028" name="グループ化 1027">
            <a:extLst>
              <a:ext uri="{FF2B5EF4-FFF2-40B4-BE49-F238E27FC236}">
                <a16:creationId xmlns:a16="http://schemas.microsoft.com/office/drawing/2014/main" id="{C1CC82A3-74BB-42D0-9710-80F14B143784}"/>
              </a:ext>
            </a:extLst>
          </p:cNvPr>
          <p:cNvGrpSpPr/>
          <p:nvPr/>
        </p:nvGrpSpPr>
        <p:grpSpPr>
          <a:xfrm>
            <a:off x="5689507" y="30971969"/>
            <a:ext cx="9603119" cy="11026823"/>
            <a:chOff x="5761055" y="32180926"/>
            <a:chExt cx="9603119" cy="11026823"/>
          </a:xfrm>
        </p:grpSpPr>
        <p:sp>
          <p:nvSpPr>
            <p:cNvPr id="1027" name="正方形/長方形 1026">
              <a:extLst>
                <a:ext uri="{FF2B5EF4-FFF2-40B4-BE49-F238E27FC236}">
                  <a16:creationId xmlns:a16="http://schemas.microsoft.com/office/drawing/2014/main" id="{44BFBBFD-39F5-4EA3-86A8-CCB1DE96CBAB}"/>
                </a:ext>
              </a:extLst>
            </p:cNvPr>
            <p:cNvSpPr/>
            <p:nvPr/>
          </p:nvSpPr>
          <p:spPr>
            <a:xfrm>
              <a:off x="5821257" y="32311430"/>
              <a:ext cx="9269524" cy="4100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FE61C18-C5F8-442B-9146-052A5B6D476C}"/>
                </a:ext>
              </a:extLst>
            </p:cNvPr>
            <p:cNvGrpSpPr/>
            <p:nvPr/>
          </p:nvGrpSpPr>
          <p:grpSpPr>
            <a:xfrm>
              <a:off x="5761055" y="32180926"/>
              <a:ext cx="9073063" cy="5393907"/>
              <a:chOff x="5858858" y="32255833"/>
              <a:chExt cx="9073063" cy="5393907"/>
            </a:xfrm>
          </p:grpSpPr>
          <p:sp>
            <p:nvSpPr>
              <p:cNvPr id="453" name="正方形/長方形 452">
                <a:extLst>
                  <a:ext uri="{FF2B5EF4-FFF2-40B4-BE49-F238E27FC236}">
                    <a16:creationId xmlns:a16="http://schemas.microsoft.com/office/drawing/2014/main" id="{EFA3A45B-71E9-4148-B65B-3DA9FCE1D517}"/>
                  </a:ext>
                </a:extLst>
              </p:cNvPr>
              <p:cNvSpPr/>
              <p:nvPr/>
            </p:nvSpPr>
            <p:spPr>
              <a:xfrm>
                <a:off x="6490739" y="32255833"/>
                <a:ext cx="420393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sz="2800" dirty="0"/>
                  <a:t>Ids-</a:t>
                </a:r>
                <a:r>
                  <a:rPr kumimoji="1" lang="en-US" altLang="ja-JP" sz="2800" dirty="0" err="1"/>
                  <a:t>Vds</a:t>
                </a:r>
                <a:r>
                  <a:rPr kumimoji="1" lang="en-US" altLang="ja-JP" sz="2800" dirty="0"/>
                  <a:t> Curve (</a:t>
                </a:r>
                <a:r>
                  <a:rPr kumimoji="1" lang="en-US" altLang="ja-JP" sz="2400" dirty="0" err="1"/>
                  <a:t>Vgs</a:t>
                </a:r>
                <a:r>
                  <a:rPr kumimoji="1" lang="en-US" altLang="ja-JP" sz="2400" dirty="0"/>
                  <a:t> = 2.0V</a:t>
                </a:r>
                <a:r>
                  <a:rPr kumimoji="1" lang="en-US" altLang="ja-JP" sz="2800" dirty="0"/>
                  <a:t>)</a:t>
                </a:r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918F1A55-ED92-4F7A-B0BA-15E5E76FF4A4}"/>
                  </a:ext>
                </a:extLst>
              </p:cNvPr>
              <p:cNvGrpSpPr/>
              <p:nvPr/>
            </p:nvGrpSpPr>
            <p:grpSpPr>
              <a:xfrm>
                <a:off x="6009196" y="32559789"/>
                <a:ext cx="8922725" cy="5089951"/>
                <a:chOff x="5913719" y="32234993"/>
                <a:chExt cx="9018206" cy="4873362"/>
              </a:xfrm>
            </p:grpSpPr>
            <p:grpSp>
              <p:nvGrpSpPr>
                <p:cNvPr id="449" name="Group 8">
                  <a:extLst>
                    <a:ext uri="{FF2B5EF4-FFF2-40B4-BE49-F238E27FC236}">
                      <a16:creationId xmlns:a16="http://schemas.microsoft.com/office/drawing/2014/main" id="{2ADBB31E-522A-4102-A4DD-271D993E7E4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5913719" y="32381702"/>
                  <a:ext cx="9018206" cy="4726653"/>
                  <a:chOff x="381" y="1185"/>
                  <a:chExt cx="3895" cy="1950"/>
                </a:xfrm>
              </p:grpSpPr>
              <p:sp>
                <p:nvSpPr>
                  <p:cNvPr id="450" name="AutoShape 7">
                    <a:extLst>
                      <a:ext uri="{FF2B5EF4-FFF2-40B4-BE49-F238E27FC236}">
                        <a16:creationId xmlns:a16="http://schemas.microsoft.com/office/drawing/2014/main" id="{376BBEAA-F1A6-4AF7-88D7-64F681EB1E42}"/>
                      </a:ext>
                    </a:extLst>
                  </p:cNvPr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1484" y="1185"/>
                    <a:ext cx="2792" cy="1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pic>
                <p:nvPicPr>
                  <p:cNvPr id="451" name="Picture 9">
                    <a:extLst>
                      <a:ext uri="{FF2B5EF4-FFF2-40B4-BE49-F238E27FC236}">
                        <a16:creationId xmlns:a16="http://schemas.microsoft.com/office/drawing/2014/main" id="{EA829529-0CB5-44A8-BFD7-6EB445531BC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1" y="1193"/>
                    <a:ext cx="1986" cy="138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455" name="テキスト ボックス 454">
                  <a:extLst>
                    <a:ext uri="{FF2B5EF4-FFF2-40B4-BE49-F238E27FC236}">
                      <a16:creationId xmlns:a16="http://schemas.microsoft.com/office/drawing/2014/main" id="{CD656EAA-EC2B-420B-9BD7-1202213D5F52}"/>
                    </a:ext>
                  </a:extLst>
                </p:cNvPr>
                <p:cNvSpPr txBox="1"/>
                <p:nvPr/>
              </p:nvSpPr>
              <p:spPr>
                <a:xfrm rot="16200000">
                  <a:off x="5403051" y="32753095"/>
                  <a:ext cx="1222846" cy="18664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kumimoji="1" lang="ja-JP" altLang="en-US" sz="600" dirty="0"/>
                </a:p>
              </p:txBody>
            </p:sp>
          </p:grpSp>
          <p:sp>
            <p:nvSpPr>
              <p:cNvPr id="456" name="テキスト ボックス 455">
                <a:extLst>
                  <a:ext uri="{FF2B5EF4-FFF2-40B4-BE49-F238E27FC236}">
                    <a16:creationId xmlns:a16="http://schemas.microsoft.com/office/drawing/2014/main" id="{C1FCA471-2FE0-47DE-B17F-3101C5010ACE}"/>
                  </a:ext>
                </a:extLst>
              </p:cNvPr>
              <p:cNvSpPr txBox="1"/>
              <p:nvPr/>
            </p:nvSpPr>
            <p:spPr>
              <a:xfrm>
                <a:off x="6700571" y="35051431"/>
                <a:ext cx="372313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>
                    <a:solidFill>
                      <a:schemeClr val="accent2"/>
                    </a:solidFill>
                  </a:rPr>
                  <a:t>Increasing drain current </a:t>
                </a:r>
                <a:br>
                  <a:rPr kumimoji="1" lang="en-US" altLang="ja-JP" sz="2400" dirty="0">
                    <a:solidFill>
                      <a:schemeClr val="accent2"/>
                    </a:solidFill>
                  </a:rPr>
                </a:br>
                <a:r>
                  <a:rPr kumimoji="1" lang="en-US" altLang="ja-JP" sz="2400" dirty="0">
                    <a:solidFill>
                      <a:schemeClr val="accent2"/>
                    </a:solidFill>
                  </a:rPr>
                  <a:t>because of the high mobility</a:t>
                </a:r>
                <a:endParaRPr kumimoji="1" lang="ja-JP" altLang="en-US" sz="24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65" name="矢印: 下 464">
                <a:extLst>
                  <a:ext uri="{FF2B5EF4-FFF2-40B4-BE49-F238E27FC236}">
                    <a16:creationId xmlns:a16="http://schemas.microsoft.com/office/drawing/2014/main" id="{E47A2428-1B64-4086-8339-CD37F3A06497}"/>
                  </a:ext>
                </a:extLst>
              </p:cNvPr>
              <p:cNvSpPr/>
              <p:nvPr/>
            </p:nvSpPr>
            <p:spPr>
              <a:xfrm rot="10800000">
                <a:off x="8285692" y="33232414"/>
                <a:ext cx="1638057" cy="1262160"/>
              </a:xfrm>
              <a:prstGeom prst="downArrow">
                <a:avLst/>
              </a:prstGeom>
              <a:solidFill>
                <a:schemeClr val="accent2">
                  <a:alpha val="85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90D24C18-E1E8-4FF4-B987-A7A0EA1C28D6}"/>
                  </a:ext>
                </a:extLst>
              </p:cNvPr>
              <p:cNvSpPr/>
              <p:nvPr/>
            </p:nvSpPr>
            <p:spPr>
              <a:xfrm>
                <a:off x="9881555" y="36110486"/>
                <a:ext cx="93927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sz="2000" dirty="0" err="1"/>
                  <a:t>V</a:t>
                </a:r>
                <a:r>
                  <a:rPr kumimoji="1" lang="en-US" altLang="ja-JP" sz="2000" baseline="-25000" dirty="0" err="1"/>
                  <a:t>ds</a:t>
                </a:r>
                <a:r>
                  <a:rPr kumimoji="1" lang="en-US" altLang="ja-JP" sz="2000" dirty="0"/>
                  <a:t>[V]</a:t>
                </a:r>
              </a:p>
            </p:txBody>
          </p:sp>
          <p:sp>
            <p:nvSpPr>
              <p:cNvPr id="468" name="正方形/長方形 467">
                <a:extLst>
                  <a:ext uri="{FF2B5EF4-FFF2-40B4-BE49-F238E27FC236}">
                    <a16:creationId xmlns:a16="http://schemas.microsoft.com/office/drawing/2014/main" id="{016A5951-349E-4B05-9AC6-A9F7EB958314}"/>
                  </a:ext>
                </a:extLst>
              </p:cNvPr>
              <p:cNvSpPr/>
              <p:nvPr/>
            </p:nvSpPr>
            <p:spPr>
              <a:xfrm rot="16200000">
                <a:off x="5560237" y="32676138"/>
                <a:ext cx="99735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sz="2000" dirty="0"/>
                  <a:t>I</a:t>
                </a:r>
                <a:r>
                  <a:rPr kumimoji="1" lang="en-US" altLang="ja-JP" sz="2000" baseline="-25000" dirty="0"/>
                  <a:t>ds</a:t>
                </a:r>
                <a:r>
                  <a:rPr kumimoji="1" lang="en-US" altLang="ja-JP" sz="2000" dirty="0"/>
                  <a:t>[</a:t>
                </a:r>
                <a:r>
                  <a:rPr kumimoji="1" lang="en-US" altLang="ja-JP" sz="2000" dirty="0" err="1"/>
                  <a:t>μA</a:t>
                </a:r>
                <a:r>
                  <a:rPr kumimoji="1" lang="en-US" altLang="ja-JP" sz="2000" dirty="0"/>
                  <a:t>]</a:t>
                </a:r>
              </a:p>
            </p:txBody>
          </p: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8AA80F92-4C86-4941-BA29-D813F9DDDA9B}"/>
                </a:ext>
              </a:extLst>
            </p:cNvPr>
            <p:cNvGrpSpPr/>
            <p:nvPr/>
          </p:nvGrpSpPr>
          <p:grpSpPr>
            <a:xfrm>
              <a:off x="8479078" y="32484067"/>
              <a:ext cx="6591548" cy="10723682"/>
              <a:chOff x="8463796" y="32111127"/>
              <a:chExt cx="6675818" cy="10723682"/>
            </a:xfrm>
          </p:grpSpPr>
          <p:grpSp>
            <p:nvGrpSpPr>
              <p:cNvPr id="469" name="Group 4">
                <a:extLst>
                  <a:ext uri="{FF2B5EF4-FFF2-40B4-BE49-F238E27FC236}">
                    <a16:creationId xmlns:a16="http://schemas.microsoft.com/office/drawing/2014/main" id="{0B0F9861-EEF8-4DAD-82C5-76943BEF625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8463796" y="32274622"/>
                <a:ext cx="6675818" cy="10560187"/>
                <a:chOff x="1512" y="-1049"/>
                <a:chExt cx="2826" cy="4176"/>
              </a:xfrm>
            </p:grpSpPr>
            <p:sp>
              <p:nvSpPr>
                <p:cNvPr id="470" name="AutoShape 3">
                  <a:extLst>
                    <a:ext uri="{FF2B5EF4-FFF2-40B4-BE49-F238E27FC236}">
                      <a16:creationId xmlns:a16="http://schemas.microsoft.com/office/drawing/2014/main" id="{E3AABC4C-EAD6-4355-BEFE-50AF10302DFD}"/>
                    </a:ext>
                  </a:extLst>
                </p:cNvPr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512" y="1193"/>
                  <a:ext cx="2736" cy="1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pic>
              <p:nvPicPr>
                <p:cNvPr id="471" name="Picture 5">
                  <a:extLst>
                    <a:ext uri="{FF2B5EF4-FFF2-40B4-BE49-F238E27FC236}">
                      <a16:creationId xmlns:a16="http://schemas.microsoft.com/office/drawing/2014/main" id="{35B99D65-25C5-4268-A702-720196EC43D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15" y="-1049"/>
                  <a:ext cx="1923" cy="13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72" name="テキスト ボックス 471">
                <a:extLst>
                  <a:ext uri="{FF2B5EF4-FFF2-40B4-BE49-F238E27FC236}">
                    <a16:creationId xmlns:a16="http://schemas.microsoft.com/office/drawing/2014/main" id="{C1C5B9D2-7C4A-44B8-9AB0-CC46C880E0E2}"/>
                  </a:ext>
                </a:extLst>
              </p:cNvPr>
              <p:cNvSpPr txBox="1"/>
              <p:nvPr/>
            </p:nvSpPr>
            <p:spPr>
              <a:xfrm rot="16200000">
                <a:off x="10311626" y="32241015"/>
                <a:ext cx="586318" cy="3265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kumimoji="1" lang="ja-JP" altLang="en-US" sz="1050" dirty="0"/>
              </a:p>
            </p:txBody>
          </p:sp>
        </p:grpSp>
        <p:sp>
          <p:nvSpPr>
            <p:cNvPr id="473" name="矢印: 下 472">
              <a:extLst>
                <a:ext uri="{FF2B5EF4-FFF2-40B4-BE49-F238E27FC236}">
                  <a16:creationId xmlns:a16="http://schemas.microsoft.com/office/drawing/2014/main" id="{FDDCF70E-598A-4F23-936B-2660D993301A}"/>
                </a:ext>
              </a:extLst>
            </p:cNvPr>
            <p:cNvSpPr/>
            <p:nvPr/>
          </p:nvSpPr>
          <p:spPr>
            <a:xfrm rot="16200000">
              <a:off x="11233079" y="34827106"/>
              <a:ext cx="1309155" cy="580069"/>
            </a:xfrm>
            <a:prstGeom prst="downArrow">
              <a:avLst/>
            </a:prstGeom>
            <a:solidFill>
              <a:schemeClr val="accent2">
                <a:alpha val="85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4" name="テキスト ボックス 473">
              <a:extLst>
                <a:ext uri="{FF2B5EF4-FFF2-40B4-BE49-F238E27FC236}">
                  <a16:creationId xmlns:a16="http://schemas.microsoft.com/office/drawing/2014/main" id="{F115F430-797B-4BDF-A4AF-CB251E7B9227}"/>
                </a:ext>
              </a:extLst>
            </p:cNvPr>
            <p:cNvSpPr txBox="1"/>
            <p:nvPr/>
          </p:nvSpPr>
          <p:spPr>
            <a:xfrm>
              <a:off x="11022355" y="34125595"/>
              <a:ext cx="2880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>
                  <a:solidFill>
                    <a:schemeClr val="accent2"/>
                  </a:solidFill>
                </a:rPr>
                <a:t>Drifting the threshold</a:t>
              </a:r>
              <a:endParaRPr kumimoji="1" lang="ja-JP" altLang="en-US" sz="2400" dirty="0">
                <a:solidFill>
                  <a:schemeClr val="accent2"/>
                </a:solidFill>
              </a:endParaRPr>
            </a:p>
          </p:txBody>
        </p:sp>
        <p:sp>
          <p:nvSpPr>
            <p:cNvPr id="475" name="正方形/長方形 474">
              <a:extLst>
                <a:ext uri="{FF2B5EF4-FFF2-40B4-BE49-F238E27FC236}">
                  <a16:creationId xmlns:a16="http://schemas.microsoft.com/office/drawing/2014/main" id="{D887E3AE-B9CC-4530-B5BF-8BDCB2576A7F}"/>
                </a:ext>
              </a:extLst>
            </p:cNvPr>
            <p:cNvSpPr/>
            <p:nvPr/>
          </p:nvSpPr>
          <p:spPr>
            <a:xfrm>
              <a:off x="11043984" y="32180926"/>
              <a:ext cx="420393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2800" dirty="0"/>
                <a:t>Ids-</a:t>
              </a:r>
              <a:r>
                <a:rPr kumimoji="1" lang="en-US" altLang="ja-JP" sz="2800" dirty="0" err="1"/>
                <a:t>Vgs</a:t>
              </a:r>
              <a:r>
                <a:rPr kumimoji="1" lang="en-US" altLang="ja-JP" sz="2800" dirty="0"/>
                <a:t> Curve (</a:t>
              </a:r>
              <a:r>
                <a:rPr kumimoji="1" lang="en-US" altLang="ja-JP" sz="2400" dirty="0" err="1"/>
                <a:t>Vds</a:t>
              </a:r>
              <a:r>
                <a:rPr kumimoji="1" lang="en-US" altLang="ja-JP" sz="2400" dirty="0"/>
                <a:t> = 1.8V</a:t>
              </a:r>
              <a:r>
                <a:rPr kumimoji="1" lang="en-US" altLang="ja-JP" sz="2800" dirty="0"/>
                <a:t>)</a:t>
              </a:r>
            </a:p>
          </p:txBody>
        </p:sp>
        <p:sp>
          <p:nvSpPr>
            <p:cNvPr id="476" name="正方形/長方形 475">
              <a:extLst>
                <a:ext uri="{FF2B5EF4-FFF2-40B4-BE49-F238E27FC236}">
                  <a16:creationId xmlns:a16="http://schemas.microsoft.com/office/drawing/2014/main" id="{037C3453-ED59-4A17-AF02-896AB1BADFFD}"/>
                </a:ext>
              </a:extLst>
            </p:cNvPr>
            <p:cNvSpPr/>
            <p:nvPr/>
          </p:nvSpPr>
          <p:spPr>
            <a:xfrm>
              <a:off x="14424899" y="36012190"/>
              <a:ext cx="93927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2000" dirty="0" err="1"/>
                <a:t>V</a:t>
              </a:r>
              <a:r>
                <a:rPr kumimoji="1" lang="en-US" altLang="ja-JP" sz="2000" baseline="-25000" dirty="0" err="1"/>
                <a:t>gs</a:t>
              </a:r>
              <a:r>
                <a:rPr kumimoji="1" lang="en-US" altLang="ja-JP" sz="2000" dirty="0"/>
                <a:t>[V]</a:t>
              </a:r>
            </a:p>
          </p:txBody>
        </p:sp>
        <p:sp>
          <p:nvSpPr>
            <p:cNvPr id="477" name="正方形/長方形 476">
              <a:extLst>
                <a:ext uri="{FF2B5EF4-FFF2-40B4-BE49-F238E27FC236}">
                  <a16:creationId xmlns:a16="http://schemas.microsoft.com/office/drawing/2014/main" id="{60DB31A6-877A-4BE0-99BC-291EC14542B6}"/>
                </a:ext>
              </a:extLst>
            </p:cNvPr>
            <p:cNvSpPr/>
            <p:nvPr/>
          </p:nvSpPr>
          <p:spPr>
            <a:xfrm rot="16200000">
              <a:off x="10083574" y="32601231"/>
              <a:ext cx="99735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2000" dirty="0"/>
                <a:t>I</a:t>
              </a:r>
              <a:r>
                <a:rPr kumimoji="1" lang="en-US" altLang="ja-JP" sz="2000" baseline="-25000" dirty="0"/>
                <a:t>ds</a:t>
              </a:r>
              <a:r>
                <a:rPr kumimoji="1" lang="en-US" altLang="ja-JP" sz="2000" dirty="0"/>
                <a:t>[</a:t>
              </a:r>
              <a:r>
                <a:rPr kumimoji="1" lang="en-US" altLang="ja-JP" sz="2000" dirty="0" err="1"/>
                <a:t>μA</a:t>
              </a:r>
              <a:r>
                <a:rPr kumimoji="1" lang="en-US" altLang="ja-JP" sz="2000" dirty="0"/>
                <a:t>]</a:t>
              </a:r>
            </a:p>
          </p:txBody>
        </p:sp>
      </p:grpSp>
      <p:sp>
        <p:nvSpPr>
          <p:cNvPr id="484" name="テキスト ボックス 483">
            <a:extLst>
              <a:ext uri="{FF2B5EF4-FFF2-40B4-BE49-F238E27FC236}">
                <a16:creationId xmlns:a16="http://schemas.microsoft.com/office/drawing/2014/main" id="{9326518A-596B-44AB-B13F-E638AA31942C}"/>
              </a:ext>
            </a:extLst>
          </p:cNvPr>
          <p:cNvSpPr txBox="1"/>
          <p:nvPr/>
        </p:nvSpPr>
        <p:spPr>
          <a:xfrm>
            <a:off x="15249063" y="11393345"/>
            <a:ext cx="2328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latin typeface="Cooper Black" panose="0208090404030B020404" pitchFamily="18" charset="0"/>
                <a:ea typeface="富士ポップＰ" panose="040F0700000000000000" pitchFamily="50" charset="-128"/>
              </a:rPr>
              <a:t>SOI-STJ5</a:t>
            </a:r>
            <a:endParaRPr kumimoji="1" lang="ja-JP" altLang="en-US" sz="3600" dirty="0">
              <a:latin typeface="Cooper Black" panose="0208090404030B020404" pitchFamily="18" charset="0"/>
              <a:ea typeface="富士ポップＰ" panose="040F0700000000000000" pitchFamily="50" charset="-128"/>
            </a:endParaRPr>
          </a:p>
        </p:txBody>
      </p:sp>
      <p:sp>
        <p:nvSpPr>
          <p:cNvPr id="506" name="テキスト ボックス 505">
            <a:extLst>
              <a:ext uri="{FF2B5EF4-FFF2-40B4-BE49-F238E27FC236}">
                <a16:creationId xmlns:a16="http://schemas.microsoft.com/office/drawing/2014/main" id="{784AAD01-2DF9-4D7C-AB51-EC5E3AE5B30E}"/>
              </a:ext>
            </a:extLst>
          </p:cNvPr>
          <p:cNvSpPr txBox="1"/>
          <p:nvPr/>
        </p:nvSpPr>
        <p:spPr>
          <a:xfrm>
            <a:off x="23279674" y="11986015"/>
            <a:ext cx="70360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rgbClr val="00B0F0"/>
                </a:solidFill>
              </a:rPr>
              <a:t>Buffering Stage</a:t>
            </a:r>
            <a:br>
              <a:rPr kumimoji="1" lang="en-US" altLang="ja-JP" sz="3600" dirty="0">
                <a:highlight>
                  <a:srgbClr val="D5F4FF"/>
                </a:highlight>
              </a:rPr>
            </a:br>
            <a:r>
              <a:rPr kumimoji="1" lang="en-US" altLang="ja-JP" sz="3600" dirty="0"/>
              <a:t>Source Follower Circuit 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Improvement of frequency band </a:t>
            </a:r>
          </a:p>
        </p:txBody>
      </p:sp>
      <p:sp>
        <p:nvSpPr>
          <p:cNvPr id="514" name="テキスト ボックス 513">
            <a:extLst>
              <a:ext uri="{FF2B5EF4-FFF2-40B4-BE49-F238E27FC236}">
                <a16:creationId xmlns:a16="http://schemas.microsoft.com/office/drawing/2014/main" id="{9DA1D366-AD07-42A6-95CD-F2DC4E3ACAEE}"/>
              </a:ext>
            </a:extLst>
          </p:cNvPr>
          <p:cNvSpPr txBox="1"/>
          <p:nvPr/>
        </p:nvSpPr>
        <p:spPr>
          <a:xfrm>
            <a:off x="23263888" y="13688743"/>
            <a:ext cx="70360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rgbClr val="DFA503"/>
                </a:solidFill>
              </a:rPr>
              <a:t>Amplifying Stage</a:t>
            </a:r>
            <a:br>
              <a:rPr kumimoji="1" lang="en-US" altLang="ja-JP" sz="3600" dirty="0">
                <a:highlight>
                  <a:srgbClr val="D5F4FF"/>
                </a:highlight>
              </a:rPr>
            </a:br>
            <a:r>
              <a:rPr kumimoji="1" lang="en-US" altLang="ja-JP" sz="3600" dirty="0"/>
              <a:t>Op-Amp with Negative Feedback 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Lowering input impedance</a:t>
            </a:r>
          </a:p>
        </p:txBody>
      </p:sp>
      <p:sp>
        <p:nvSpPr>
          <p:cNvPr id="515" name="テキスト ボックス 514">
            <a:extLst>
              <a:ext uri="{FF2B5EF4-FFF2-40B4-BE49-F238E27FC236}">
                <a16:creationId xmlns:a16="http://schemas.microsoft.com/office/drawing/2014/main" id="{F8E4BD08-55B8-454F-93B0-A4E01CD7081F}"/>
              </a:ext>
            </a:extLst>
          </p:cNvPr>
          <p:cNvSpPr txBox="1"/>
          <p:nvPr/>
        </p:nvSpPr>
        <p:spPr>
          <a:xfrm>
            <a:off x="23342375" y="15289154"/>
            <a:ext cx="697070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rgbClr val="FF7F7F"/>
                </a:solidFill>
              </a:rPr>
              <a:t>Bias Circuit</a:t>
            </a:r>
          </a:p>
          <a:p>
            <a:r>
              <a:rPr kumimoji="1" lang="en-US" altLang="ja-JP" sz="3600" dirty="0"/>
              <a:t>Current Mirror Circuit 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Cope with array of detector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Applying </a:t>
            </a:r>
            <a:r>
              <a:rPr kumimoji="1" lang="en-US" altLang="ja-JP" sz="3600" dirty="0" err="1"/>
              <a:t>I</a:t>
            </a:r>
            <a:r>
              <a:rPr kumimoji="1" lang="en-US" altLang="ja-JP" sz="3600" baseline="-25000" dirty="0" err="1"/>
              <a:t>ref</a:t>
            </a:r>
            <a:r>
              <a:rPr kumimoji="1" lang="en-US" altLang="ja-JP" sz="3600" dirty="0"/>
              <a:t>=10μA, We observe </a:t>
            </a:r>
            <a:r>
              <a:rPr kumimoji="1" lang="en-US" altLang="ja-JP" sz="3600" dirty="0" err="1"/>
              <a:t>I</a:t>
            </a:r>
            <a:r>
              <a:rPr kumimoji="1" lang="en-US" altLang="ja-JP" sz="3600" baseline="-25000" dirty="0" err="1"/>
              <a:t>dd</a:t>
            </a:r>
            <a:r>
              <a:rPr kumimoji="1" lang="en-US" altLang="ja-JP" sz="3600" dirty="0"/>
              <a:t>=40μA and </a:t>
            </a:r>
            <a:r>
              <a:rPr kumimoji="1" lang="en-US" altLang="ja-JP" sz="3600" dirty="0" err="1"/>
              <a:t>I</a:t>
            </a:r>
            <a:r>
              <a:rPr kumimoji="1" lang="en-US" altLang="ja-JP" sz="3600" baseline="-25000" dirty="0" err="1"/>
              <a:t>ss</a:t>
            </a:r>
            <a:r>
              <a:rPr kumimoji="1" lang="en-US" altLang="ja-JP" sz="3600" dirty="0"/>
              <a:t>=-50μA.</a:t>
            </a:r>
          </a:p>
        </p:txBody>
      </p:sp>
      <p:grpSp>
        <p:nvGrpSpPr>
          <p:cNvPr id="783" name="グループ化 782">
            <a:extLst>
              <a:ext uri="{FF2B5EF4-FFF2-40B4-BE49-F238E27FC236}">
                <a16:creationId xmlns:a16="http://schemas.microsoft.com/office/drawing/2014/main" id="{029E6244-17B9-4A78-B93D-2B5AFE1C44DA}"/>
              </a:ext>
            </a:extLst>
          </p:cNvPr>
          <p:cNvGrpSpPr/>
          <p:nvPr/>
        </p:nvGrpSpPr>
        <p:grpSpPr>
          <a:xfrm>
            <a:off x="15599016" y="25963469"/>
            <a:ext cx="6588215" cy="3797034"/>
            <a:chOff x="3073804" y="3429000"/>
            <a:chExt cx="5016224" cy="3424937"/>
          </a:xfrm>
        </p:grpSpPr>
        <p:grpSp>
          <p:nvGrpSpPr>
            <p:cNvPr id="784" name="グループ化 783">
              <a:extLst>
                <a:ext uri="{FF2B5EF4-FFF2-40B4-BE49-F238E27FC236}">
                  <a16:creationId xmlns:a16="http://schemas.microsoft.com/office/drawing/2014/main" id="{DC892AB1-FCDF-46D6-92FF-0EA90C07286B}"/>
                </a:ext>
              </a:extLst>
            </p:cNvPr>
            <p:cNvGrpSpPr/>
            <p:nvPr/>
          </p:nvGrpSpPr>
          <p:grpSpPr>
            <a:xfrm>
              <a:off x="3073804" y="3429000"/>
              <a:ext cx="5016224" cy="3344166"/>
              <a:chOff x="568113" y="1290293"/>
              <a:chExt cx="3905954" cy="2605855"/>
            </a:xfrm>
          </p:grpSpPr>
          <p:pic>
            <p:nvPicPr>
              <p:cNvPr id="787" name="図 786">
                <a:extLst>
                  <a:ext uri="{FF2B5EF4-FFF2-40B4-BE49-F238E27FC236}">
                    <a16:creationId xmlns:a16="http://schemas.microsoft.com/office/drawing/2014/main" id="{49C8B0F6-C8A5-4E46-9572-C0BBE3DE4D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3"/>
              <a:srcRect l="6267" t="12894" r="1512" b="4330"/>
              <a:stretch/>
            </p:blipFill>
            <p:spPr>
              <a:xfrm>
                <a:off x="568113" y="1290293"/>
                <a:ext cx="3905954" cy="260585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28575" cap="sq">
                <a:noFill/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</p:spPr>
          </p:pic>
          <p:cxnSp>
            <p:nvCxnSpPr>
              <p:cNvPr id="788" name="直線コネクタ 787">
                <a:extLst>
                  <a:ext uri="{FF2B5EF4-FFF2-40B4-BE49-F238E27FC236}">
                    <a16:creationId xmlns:a16="http://schemas.microsoft.com/office/drawing/2014/main" id="{461A8A7D-9A9D-445B-8118-40240512CC96}"/>
                  </a:ext>
                </a:extLst>
              </p:cNvPr>
              <p:cNvCxnSpPr/>
              <p:nvPr/>
            </p:nvCxnSpPr>
            <p:spPr>
              <a:xfrm>
                <a:off x="1550251" y="1418739"/>
                <a:ext cx="0" cy="2301575"/>
              </a:xfrm>
              <a:prstGeom prst="line">
                <a:avLst/>
              </a:prstGeom>
              <a:ln w="19050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9" name="直線コネクタ 788">
                <a:extLst>
                  <a:ext uri="{FF2B5EF4-FFF2-40B4-BE49-F238E27FC236}">
                    <a16:creationId xmlns:a16="http://schemas.microsoft.com/office/drawing/2014/main" id="{3A3EB7ED-FD98-48B7-AC48-C1908F3F8F97}"/>
                  </a:ext>
                </a:extLst>
              </p:cNvPr>
              <p:cNvCxnSpPr/>
              <p:nvPr/>
            </p:nvCxnSpPr>
            <p:spPr>
              <a:xfrm>
                <a:off x="2691479" y="1422234"/>
                <a:ext cx="0" cy="2301575"/>
              </a:xfrm>
              <a:prstGeom prst="line">
                <a:avLst/>
              </a:prstGeom>
              <a:ln w="19050"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0" name="直線矢印コネクタ 789">
                <a:extLst>
                  <a:ext uri="{FF2B5EF4-FFF2-40B4-BE49-F238E27FC236}">
                    <a16:creationId xmlns:a16="http://schemas.microsoft.com/office/drawing/2014/main" id="{20D7C5CD-49D5-4BDB-A1A4-D61386A5EDF5}"/>
                  </a:ext>
                </a:extLst>
              </p:cNvPr>
              <p:cNvCxnSpPr/>
              <p:nvPr/>
            </p:nvCxnSpPr>
            <p:spPr>
              <a:xfrm>
                <a:off x="1537702" y="2584018"/>
                <a:ext cx="1162384" cy="0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1" name="正方形/長方形 790">
                <a:extLst>
                  <a:ext uri="{FF2B5EF4-FFF2-40B4-BE49-F238E27FC236}">
                    <a16:creationId xmlns:a16="http://schemas.microsoft.com/office/drawing/2014/main" id="{BBD15130-02F0-4628-A018-83A63372D253}"/>
                  </a:ext>
                </a:extLst>
              </p:cNvPr>
              <p:cNvSpPr/>
              <p:nvPr/>
            </p:nvSpPr>
            <p:spPr>
              <a:xfrm>
                <a:off x="766055" y="2068784"/>
                <a:ext cx="700490" cy="359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ja-JP" sz="2400" dirty="0">
                    <a:solidFill>
                      <a:srgbClr val="FF0000"/>
                    </a:solidFill>
                  </a:rPr>
                  <a:t>signal</a:t>
                </a:r>
                <a:endParaRPr kumimoji="1" lang="ja-JP" altLang="en-US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2" name="正方形/長方形 791">
                <a:extLst>
                  <a:ext uri="{FF2B5EF4-FFF2-40B4-BE49-F238E27FC236}">
                    <a16:creationId xmlns:a16="http://schemas.microsoft.com/office/drawing/2014/main" id="{AD696C9F-F500-4EFA-BD88-40A440980E1D}"/>
                  </a:ext>
                </a:extLst>
              </p:cNvPr>
              <p:cNvSpPr/>
              <p:nvPr/>
            </p:nvSpPr>
            <p:spPr>
              <a:xfrm>
                <a:off x="2693180" y="1983990"/>
                <a:ext cx="896731" cy="281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kumimoji="1" lang="en-US" altLang="ja-JP" sz="2400" dirty="0">
                    <a:solidFill>
                      <a:srgbClr val="1818FF"/>
                    </a:solidFill>
                  </a:rPr>
                  <a:t>pedestal</a:t>
                </a:r>
                <a:endParaRPr kumimoji="1" lang="ja-JP" altLang="en-US" sz="2400" dirty="0">
                  <a:solidFill>
                    <a:srgbClr val="1818FF"/>
                  </a:solidFill>
                </a:endParaRPr>
              </a:p>
            </p:txBody>
          </p:sp>
          <p:sp>
            <p:nvSpPr>
              <p:cNvPr id="793" name="正方形/長方形 792">
                <a:extLst>
                  <a:ext uri="{FF2B5EF4-FFF2-40B4-BE49-F238E27FC236}">
                    <a16:creationId xmlns:a16="http://schemas.microsoft.com/office/drawing/2014/main" id="{70485EE7-AB00-45BD-BEE4-C368F205B041}"/>
                  </a:ext>
                </a:extLst>
              </p:cNvPr>
              <p:cNvSpPr/>
              <p:nvPr/>
            </p:nvSpPr>
            <p:spPr>
              <a:xfrm>
                <a:off x="1796418" y="2234315"/>
                <a:ext cx="686770" cy="281323"/>
              </a:xfrm>
              <a:prstGeom prst="rect">
                <a:avLst/>
              </a:prstGeom>
              <a:pattFill prst="pct20">
                <a:fgClr>
                  <a:srgbClr val="FFC000"/>
                </a:fgClr>
                <a:bgClr>
                  <a:schemeClr val="bg1"/>
                </a:bgClr>
              </a:pattFill>
            </p:spPr>
            <p:txBody>
              <a:bodyPr wrap="square">
                <a:spAutoFit/>
              </a:bodyPr>
              <a:lstStyle/>
              <a:p>
                <a:r>
                  <a:rPr lang="en-US" altLang="ja-JP" sz="2400" dirty="0"/>
                  <a:t>output</a:t>
                </a:r>
                <a:endParaRPr lang="ja-JP" altLang="en-US" sz="2400" dirty="0"/>
              </a:p>
            </p:txBody>
          </p:sp>
          <p:cxnSp>
            <p:nvCxnSpPr>
              <p:cNvPr id="794" name="直線矢印コネクタ 793">
                <a:extLst>
                  <a:ext uri="{FF2B5EF4-FFF2-40B4-BE49-F238E27FC236}">
                    <a16:creationId xmlns:a16="http://schemas.microsoft.com/office/drawing/2014/main" id="{45709AFB-D4E0-47E5-B420-14E841DAEDBF}"/>
                  </a:ext>
                </a:extLst>
              </p:cNvPr>
              <p:cNvCxnSpPr/>
              <p:nvPr/>
            </p:nvCxnSpPr>
            <p:spPr>
              <a:xfrm>
                <a:off x="2677830" y="2867198"/>
                <a:ext cx="229972" cy="0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5" name="正方形/長方形 794">
                    <a:extLst>
                      <a:ext uri="{FF2B5EF4-FFF2-40B4-BE49-F238E27FC236}">
                        <a16:creationId xmlns:a16="http://schemas.microsoft.com/office/drawing/2014/main" id="{4DEE402B-6EB1-4C60-BF43-1FA6B85ECC11}"/>
                      </a:ext>
                    </a:extLst>
                  </p:cNvPr>
                  <p:cNvSpPr/>
                  <p:nvPr/>
                </p:nvSpPr>
                <p:spPr>
                  <a:xfrm>
                    <a:off x="2662134" y="2852482"/>
                    <a:ext cx="915373" cy="32046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400" i="1" smtClean="0">
                              <a:latin typeface="Cambria Math" panose="02040503050406030204" pitchFamily="18" charset="0"/>
                            </a:rPr>
                            <m:t>𝑅𝑀</m:t>
                          </m:r>
                          <m:sSub>
                            <m:sSubPr>
                              <m:ctrlPr>
                                <a:rPr kumimoji="1"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sz="2400" b="0" i="0" smtClean="0">
                                  <a:latin typeface="Cambria Math" panose="02040503050406030204" pitchFamily="18" charset="0"/>
                                </a:rPr>
                                <m:t>input</m:t>
                              </m:r>
                            </m:sub>
                          </m:sSub>
                        </m:oMath>
                      </m:oMathPara>
                    </a14:m>
                    <a:endParaRPr lang="ja-JP" altLang="en-US" sz="2400" dirty="0"/>
                  </a:p>
                </p:txBody>
              </p:sp>
            </mc:Choice>
            <mc:Fallback xmlns="">
              <p:sp>
                <p:nvSpPr>
                  <p:cNvPr id="795" name="正方形/長方形 794">
                    <a:extLst>
                      <a:ext uri="{FF2B5EF4-FFF2-40B4-BE49-F238E27FC236}">
                        <a16:creationId xmlns:a16="http://schemas.microsoft.com/office/drawing/2014/main" id="{4DEE402B-6EB1-4C60-BF43-1FA6B85ECC11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62134" y="2852482"/>
                    <a:ext cx="915373" cy="320467"/>
                  </a:xfrm>
                  <a:prstGeom prst="rect">
                    <a:avLst/>
                  </a:prstGeom>
                  <a:blipFill>
                    <a:blip r:embed="rId28"/>
                    <a:stretch>
                      <a:fillRect b="-3448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785" name="正方形/長方形 784">
              <a:extLst>
                <a:ext uri="{FF2B5EF4-FFF2-40B4-BE49-F238E27FC236}">
                  <a16:creationId xmlns:a16="http://schemas.microsoft.com/office/drawing/2014/main" id="{5DB5E9A2-1335-46A0-AD60-546FBAD41E9A}"/>
                </a:ext>
              </a:extLst>
            </p:cNvPr>
            <p:cNvSpPr/>
            <p:nvPr/>
          </p:nvSpPr>
          <p:spPr>
            <a:xfrm>
              <a:off x="6230267" y="6629400"/>
              <a:ext cx="770468" cy="988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800" dirty="0"/>
                <a:t>&gt;</a:t>
              </a:r>
              <a:endParaRPr kumimoji="1" lang="ja-JP" altLang="en-US" sz="2800" dirty="0"/>
            </a:p>
          </p:txBody>
        </p:sp>
        <p:sp>
          <p:nvSpPr>
            <p:cNvPr id="786" name="テキスト ボックス 785">
              <a:extLst>
                <a:ext uri="{FF2B5EF4-FFF2-40B4-BE49-F238E27FC236}">
                  <a16:creationId xmlns:a16="http://schemas.microsoft.com/office/drawing/2014/main" id="{6D387C8A-7E5D-4212-AEBE-0EBB69752D2C}"/>
                </a:ext>
              </a:extLst>
            </p:cNvPr>
            <p:cNvSpPr txBox="1"/>
            <p:nvPr/>
          </p:nvSpPr>
          <p:spPr>
            <a:xfrm>
              <a:off x="6809825" y="6453827"/>
              <a:ext cx="10342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mV</a:t>
              </a:r>
              <a:r>
                <a:rPr kumimoji="1" lang="ja-JP" altLang="en-US" sz="2000" dirty="0"/>
                <a:t>✕</a:t>
              </a:r>
              <a:r>
                <a:rPr kumimoji="1" lang="en-US" altLang="ja-JP" sz="2000" dirty="0" err="1"/>
                <a:t>μs</a:t>
              </a:r>
              <a:endParaRPr kumimoji="1" lang="ja-JP" altLang="en-US" sz="2000" dirty="0"/>
            </a:p>
          </p:txBody>
        </p:sp>
      </p:grpSp>
      <p:sp>
        <p:nvSpPr>
          <p:cNvPr id="806" name="正方形/長方形 805">
            <a:extLst>
              <a:ext uri="{FF2B5EF4-FFF2-40B4-BE49-F238E27FC236}">
                <a16:creationId xmlns:a16="http://schemas.microsoft.com/office/drawing/2014/main" id="{6E068075-7705-4A43-96DC-55B924E23EA3}"/>
              </a:ext>
            </a:extLst>
          </p:cNvPr>
          <p:cNvSpPr/>
          <p:nvPr/>
        </p:nvSpPr>
        <p:spPr>
          <a:xfrm>
            <a:off x="14942401" y="17936814"/>
            <a:ext cx="151827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kumimoji="1" lang="en-US" altLang="ja-JP" sz="3600" dirty="0">
                <a:latin typeface="Cooper Black" panose="0208090404030B020404" pitchFamily="18" charset="0"/>
              </a:rPr>
              <a:t>   Failed Test of Charge Amplification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The large current is coursed by drain avalanche when |</a:t>
            </a:r>
            <a:r>
              <a:rPr kumimoji="1" lang="en-US" altLang="ja-JP" sz="3600" dirty="0" err="1"/>
              <a:t>V</a:t>
            </a:r>
            <a:r>
              <a:rPr kumimoji="1" lang="en-US" altLang="ja-JP" sz="3600" baseline="-25000" dirty="0" err="1"/>
              <a:t>gs</a:t>
            </a:r>
            <a:r>
              <a:rPr kumimoji="1" lang="en-US" altLang="ja-JP" sz="3600" dirty="0"/>
              <a:t>|&lt;|</a:t>
            </a:r>
            <a:r>
              <a:rPr kumimoji="1" lang="en-US" altLang="ja-JP" sz="3600" dirty="0" err="1"/>
              <a:t>V</a:t>
            </a:r>
            <a:r>
              <a:rPr kumimoji="1" lang="en-US" altLang="ja-JP" sz="3600" baseline="-25000" dirty="0" err="1"/>
              <a:t>ds</a:t>
            </a:r>
            <a:r>
              <a:rPr kumimoji="1" lang="en-US" altLang="ja-JP" sz="3600" dirty="0"/>
              <a:t>| and |</a:t>
            </a:r>
            <a:r>
              <a:rPr kumimoji="1" lang="en-US" altLang="ja-JP" sz="3600" dirty="0" err="1"/>
              <a:t>V</a:t>
            </a:r>
            <a:r>
              <a:rPr kumimoji="1" lang="en-US" altLang="ja-JP" sz="3600" baseline="-25000" dirty="0" err="1"/>
              <a:t>ds</a:t>
            </a:r>
            <a:r>
              <a:rPr kumimoji="1" lang="en-US" altLang="ja-JP" sz="3600" dirty="0"/>
              <a:t>|&gt;1V, since carriers have high mobility at low temperature. Simulating operation points at all MOSFETs in SOI-STJ5, I located MOSFETs working within drain avalanche-area in bias circuit.</a:t>
            </a:r>
          </a:p>
        </p:txBody>
      </p:sp>
      <p:sp>
        <p:nvSpPr>
          <p:cNvPr id="805" name="テキスト ボックス 804">
            <a:extLst>
              <a:ext uri="{FF2B5EF4-FFF2-40B4-BE49-F238E27FC236}">
                <a16:creationId xmlns:a16="http://schemas.microsoft.com/office/drawing/2014/main" id="{A5A00D1F-3128-4EDC-ADF7-F54341B08B86}"/>
              </a:ext>
            </a:extLst>
          </p:cNvPr>
          <p:cNvSpPr txBox="1"/>
          <p:nvPr/>
        </p:nvSpPr>
        <p:spPr>
          <a:xfrm>
            <a:off x="12428161" y="32061051"/>
            <a:ext cx="2727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channel</a:t>
            </a:r>
          </a:p>
          <a:p>
            <a:r>
              <a:rPr kumimoji="1" lang="en-US" altLang="ja-JP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W/L=190μm/20μm</a:t>
            </a:r>
            <a:endParaRPr kumimoji="1" lang="ja-JP" altLang="en-US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8" name="テキスト ボックス 847">
            <a:extLst>
              <a:ext uri="{FF2B5EF4-FFF2-40B4-BE49-F238E27FC236}">
                <a16:creationId xmlns:a16="http://schemas.microsoft.com/office/drawing/2014/main" id="{C3A7B701-7353-4F4B-B8F7-65FD437D9164}"/>
              </a:ext>
            </a:extLst>
          </p:cNvPr>
          <p:cNvSpPr txBox="1"/>
          <p:nvPr/>
        </p:nvSpPr>
        <p:spPr>
          <a:xfrm>
            <a:off x="15314391" y="20642168"/>
            <a:ext cx="10700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latin typeface="Cooper Black" panose="0208090404030B020404" pitchFamily="18" charset="0"/>
                <a:ea typeface="富士ポップＰ" panose="040F0700000000000000" pitchFamily="50" charset="-128"/>
              </a:rPr>
              <a:t>Assessment of SOI-STJ5 without Bias Circuit</a:t>
            </a:r>
            <a:endParaRPr kumimoji="1" lang="ja-JP" altLang="en-US" sz="3600" dirty="0">
              <a:latin typeface="Cooper Black" panose="0208090404030B020404" pitchFamily="18" charset="0"/>
              <a:ea typeface="富士ポップＰ" panose="040F0700000000000000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932C1B6-1DD2-48A4-8801-53052E8E1C0C}"/>
              </a:ext>
            </a:extLst>
          </p:cNvPr>
          <p:cNvGrpSpPr/>
          <p:nvPr/>
        </p:nvGrpSpPr>
        <p:grpSpPr>
          <a:xfrm>
            <a:off x="15708934" y="11808241"/>
            <a:ext cx="7335649" cy="6236844"/>
            <a:chOff x="15601221" y="8475066"/>
            <a:chExt cx="7335649" cy="6236844"/>
          </a:xfrm>
        </p:grpSpPr>
        <p:grpSp>
          <p:nvGrpSpPr>
            <p:cNvPr id="1044" name="グループ化 1043">
              <a:extLst>
                <a:ext uri="{FF2B5EF4-FFF2-40B4-BE49-F238E27FC236}">
                  <a16:creationId xmlns:a16="http://schemas.microsoft.com/office/drawing/2014/main" id="{F171C806-FEC0-4222-8523-67F50D46593F}"/>
                </a:ext>
              </a:extLst>
            </p:cNvPr>
            <p:cNvGrpSpPr/>
            <p:nvPr/>
          </p:nvGrpSpPr>
          <p:grpSpPr>
            <a:xfrm>
              <a:off x="15601221" y="8475066"/>
              <a:ext cx="7335649" cy="6211136"/>
              <a:chOff x="15364957" y="11594569"/>
              <a:chExt cx="6876128" cy="5457399"/>
            </a:xfrm>
          </p:grpSpPr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E4969117-471C-46CF-A28B-158C17FA92F1}"/>
                  </a:ext>
                </a:extLst>
              </p:cNvPr>
              <p:cNvGrpSpPr/>
              <p:nvPr/>
            </p:nvGrpSpPr>
            <p:grpSpPr>
              <a:xfrm>
                <a:off x="15488240" y="12157798"/>
                <a:ext cx="6151853" cy="4465559"/>
                <a:chOff x="-2852936" y="1177021"/>
                <a:chExt cx="6151853" cy="4465559"/>
              </a:xfrm>
            </p:grpSpPr>
            <p:sp>
              <p:nvSpPr>
                <p:cNvPr id="486" name="四角形: 角を丸くする 485">
                  <a:extLst>
                    <a:ext uri="{FF2B5EF4-FFF2-40B4-BE49-F238E27FC236}">
                      <a16:creationId xmlns:a16="http://schemas.microsoft.com/office/drawing/2014/main" id="{2DF1E400-81D4-455A-BD40-1B43D03297F2}"/>
                    </a:ext>
                  </a:extLst>
                </p:cNvPr>
                <p:cNvSpPr/>
                <p:nvPr/>
              </p:nvSpPr>
              <p:spPr>
                <a:xfrm>
                  <a:off x="-2852936" y="1177021"/>
                  <a:ext cx="2251597" cy="4465559"/>
                </a:xfrm>
                <a:prstGeom prst="roundRect">
                  <a:avLst>
                    <a:gd name="adj" fmla="val 24179"/>
                  </a:avLst>
                </a:prstGeom>
                <a:solidFill>
                  <a:srgbClr val="FED6D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四角形: 角を丸くする 486">
                  <a:extLst>
                    <a:ext uri="{FF2B5EF4-FFF2-40B4-BE49-F238E27FC236}">
                      <a16:creationId xmlns:a16="http://schemas.microsoft.com/office/drawing/2014/main" id="{6B0E44AB-E000-4081-9E7A-903F2BB1E396}"/>
                    </a:ext>
                  </a:extLst>
                </p:cNvPr>
                <p:cNvSpPr/>
                <p:nvPr/>
              </p:nvSpPr>
              <p:spPr>
                <a:xfrm>
                  <a:off x="2479298" y="1177021"/>
                  <a:ext cx="819619" cy="4465559"/>
                </a:xfrm>
                <a:prstGeom prst="roundRect">
                  <a:avLst>
                    <a:gd name="adj" fmla="val 35058"/>
                  </a:avLst>
                </a:prstGeom>
                <a:solidFill>
                  <a:srgbClr val="D5F4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四角形: 角を丸くする 487">
                  <a:extLst>
                    <a:ext uri="{FF2B5EF4-FFF2-40B4-BE49-F238E27FC236}">
                      <a16:creationId xmlns:a16="http://schemas.microsoft.com/office/drawing/2014/main" id="{35A5FAE5-07ED-47DB-92BC-FEB5B9B28EDE}"/>
                    </a:ext>
                  </a:extLst>
                </p:cNvPr>
                <p:cNvSpPr/>
                <p:nvPr/>
              </p:nvSpPr>
              <p:spPr>
                <a:xfrm>
                  <a:off x="-601339" y="1177021"/>
                  <a:ext cx="3080637" cy="4465559"/>
                </a:xfrm>
                <a:prstGeom prst="roundRect">
                  <a:avLst/>
                </a:prstGeom>
                <a:solidFill>
                  <a:srgbClr val="F8FE8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pic>
            <p:nvPicPr>
              <p:cNvPr id="489" name="図 488">
                <a:extLst>
                  <a:ext uri="{FF2B5EF4-FFF2-40B4-BE49-F238E27FC236}">
                    <a16:creationId xmlns:a16="http://schemas.microsoft.com/office/drawing/2014/main" id="{3EF8B7D8-4692-4DDC-8225-C61E243DCB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9">
                <a:clrChange>
                  <a:clrFrom>
                    <a:srgbClr val="000001"/>
                  </a:clrFrom>
                  <a:clrTo>
                    <a:srgbClr val="000001">
                      <a:alpha val="0"/>
                    </a:srgbClr>
                  </a:clrTo>
                </a:clrChange>
              </a:blip>
              <a:srcRect l="22148" t="12239" r="17199" b="8059"/>
              <a:stretch/>
            </p:blipFill>
            <p:spPr>
              <a:xfrm>
                <a:off x="15364957" y="11768625"/>
                <a:ext cx="6876128" cy="528334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490" name="テキスト ボックス 489">
                <a:extLst>
                  <a:ext uri="{FF2B5EF4-FFF2-40B4-BE49-F238E27FC236}">
                    <a16:creationId xmlns:a16="http://schemas.microsoft.com/office/drawing/2014/main" id="{18B28BC8-57BC-451C-A4F2-D44D8A04218C}"/>
                  </a:ext>
                </a:extLst>
              </p:cNvPr>
              <p:cNvSpPr txBox="1"/>
              <p:nvPr/>
            </p:nvSpPr>
            <p:spPr>
              <a:xfrm>
                <a:off x="16101221" y="14700908"/>
                <a:ext cx="5321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err="1">
                    <a:solidFill>
                      <a:srgbClr val="FF0000"/>
                    </a:solidFill>
                  </a:rPr>
                  <a:t>Iref</a:t>
                </a:r>
                <a:endParaRPr kumimoji="1" lang="ja-JP" altLang="en-US" sz="2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91" name="直線矢印コネクタ 490">
                <a:extLst>
                  <a:ext uri="{FF2B5EF4-FFF2-40B4-BE49-F238E27FC236}">
                    <a16:creationId xmlns:a16="http://schemas.microsoft.com/office/drawing/2014/main" id="{7F52907D-42A3-4467-AFD9-2065391887F9}"/>
                  </a:ext>
                </a:extLst>
              </p:cNvPr>
              <p:cNvCxnSpPr/>
              <p:nvPr/>
            </p:nvCxnSpPr>
            <p:spPr>
              <a:xfrm>
                <a:off x="16141391" y="14700909"/>
                <a:ext cx="0" cy="66453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2" name="テキスト ボックス 491">
                <a:extLst>
                  <a:ext uri="{FF2B5EF4-FFF2-40B4-BE49-F238E27FC236}">
                    <a16:creationId xmlns:a16="http://schemas.microsoft.com/office/drawing/2014/main" id="{07E35EB8-420F-4851-AB56-04297B274C32}"/>
                  </a:ext>
                </a:extLst>
              </p:cNvPr>
              <p:cNvSpPr txBox="1"/>
              <p:nvPr/>
            </p:nvSpPr>
            <p:spPr>
              <a:xfrm>
                <a:off x="16012865" y="12216434"/>
                <a:ext cx="5321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err="1">
                    <a:solidFill>
                      <a:schemeClr val="accent1"/>
                    </a:solidFill>
                  </a:rPr>
                  <a:t>Iref</a:t>
                </a:r>
                <a:endParaRPr kumimoji="1" lang="ja-JP" altLang="en-US" sz="2000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493" name="直線矢印コネクタ 492">
                <a:extLst>
                  <a:ext uri="{FF2B5EF4-FFF2-40B4-BE49-F238E27FC236}">
                    <a16:creationId xmlns:a16="http://schemas.microsoft.com/office/drawing/2014/main" id="{E1201D9C-AF60-48AF-A854-89890BA61737}"/>
                  </a:ext>
                </a:extLst>
              </p:cNvPr>
              <p:cNvCxnSpPr/>
              <p:nvPr/>
            </p:nvCxnSpPr>
            <p:spPr>
              <a:xfrm>
                <a:off x="16545062" y="12216106"/>
                <a:ext cx="0" cy="664535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4" name="テキスト ボックス 493">
                <a:extLst>
                  <a:ext uri="{FF2B5EF4-FFF2-40B4-BE49-F238E27FC236}">
                    <a16:creationId xmlns:a16="http://schemas.microsoft.com/office/drawing/2014/main" id="{823C473E-F6F4-4FDE-BD24-93E17890324D}"/>
                  </a:ext>
                </a:extLst>
              </p:cNvPr>
              <p:cNvSpPr txBox="1"/>
              <p:nvPr/>
            </p:nvSpPr>
            <p:spPr>
              <a:xfrm>
                <a:off x="18689782" y="12233333"/>
                <a:ext cx="5321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err="1">
                    <a:solidFill>
                      <a:schemeClr val="accent1"/>
                    </a:solidFill>
                  </a:rPr>
                  <a:t>Iref</a:t>
                </a:r>
                <a:endParaRPr kumimoji="1" lang="ja-JP" altLang="en-US" sz="2000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495" name="直線矢印コネクタ 494">
                <a:extLst>
                  <a:ext uri="{FF2B5EF4-FFF2-40B4-BE49-F238E27FC236}">
                    <a16:creationId xmlns:a16="http://schemas.microsoft.com/office/drawing/2014/main" id="{D4479156-051D-4416-A7E3-F18EB7A817AE}"/>
                  </a:ext>
                </a:extLst>
              </p:cNvPr>
              <p:cNvCxnSpPr/>
              <p:nvPr/>
            </p:nvCxnSpPr>
            <p:spPr>
              <a:xfrm>
                <a:off x="19216685" y="12216435"/>
                <a:ext cx="0" cy="664535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6" name="テキスト ボックス 495">
                <a:extLst>
                  <a:ext uri="{FF2B5EF4-FFF2-40B4-BE49-F238E27FC236}">
                    <a16:creationId xmlns:a16="http://schemas.microsoft.com/office/drawing/2014/main" id="{BAF3DEF6-B5BB-43C8-9D2F-C4876FDE1FFD}"/>
                  </a:ext>
                </a:extLst>
              </p:cNvPr>
              <p:cNvSpPr txBox="1"/>
              <p:nvPr/>
            </p:nvSpPr>
            <p:spPr>
              <a:xfrm>
                <a:off x="20693534" y="12220453"/>
                <a:ext cx="66043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chemeClr val="accent1"/>
                    </a:solidFill>
                  </a:rPr>
                  <a:t>2Iref</a:t>
                </a:r>
                <a:endParaRPr kumimoji="1" lang="ja-JP" altLang="en-US" sz="2000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497" name="直線矢印コネクタ 496">
                <a:extLst>
                  <a:ext uri="{FF2B5EF4-FFF2-40B4-BE49-F238E27FC236}">
                    <a16:creationId xmlns:a16="http://schemas.microsoft.com/office/drawing/2014/main" id="{8D3510EC-A0E8-4729-AEA1-762105A7AA4C}"/>
                  </a:ext>
                </a:extLst>
              </p:cNvPr>
              <p:cNvCxnSpPr/>
              <p:nvPr/>
            </p:nvCxnSpPr>
            <p:spPr>
              <a:xfrm>
                <a:off x="21434822" y="12256929"/>
                <a:ext cx="0" cy="664535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8" name="テキスト ボックス 497">
                    <a:extLst>
                      <a:ext uri="{FF2B5EF4-FFF2-40B4-BE49-F238E27FC236}">
                        <a16:creationId xmlns:a16="http://schemas.microsoft.com/office/drawing/2014/main" id="{46EE0633-639B-43A1-A878-61A8FE46AD86}"/>
                      </a:ext>
                    </a:extLst>
                  </p:cNvPr>
                  <p:cNvSpPr txBox="1"/>
                  <p:nvPr/>
                </p:nvSpPr>
                <p:spPr>
                  <a:xfrm>
                    <a:off x="16833292" y="15057771"/>
                    <a:ext cx="641201" cy="52886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ctrlPr>
                              <a:rPr kumimoji="1" lang="en-US" altLang="ja-JP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kumimoji="1" lang="en-US" altLang="ja-JP" sz="20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oMath>
                    </a14:m>
                    <a:r>
                      <a:rPr kumimoji="1" lang="en-US" altLang="ja-JP" sz="2000" dirty="0" err="1">
                        <a:solidFill>
                          <a:schemeClr val="accent1"/>
                        </a:solidFill>
                      </a:rPr>
                      <a:t>Iref</a:t>
                    </a:r>
                    <a:endParaRPr kumimoji="1" lang="ja-JP" altLang="en-US" sz="2000" dirty="0">
                      <a:solidFill>
                        <a:schemeClr val="accent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98" name="テキスト ボックス 497">
                    <a:extLst>
                      <a:ext uri="{FF2B5EF4-FFF2-40B4-BE49-F238E27FC236}">
                        <a16:creationId xmlns:a16="http://schemas.microsoft.com/office/drawing/2014/main" id="{46EE0633-639B-43A1-A878-61A8FE46AD8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833292" y="15057771"/>
                    <a:ext cx="641201" cy="528863"/>
                  </a:xfrm>
                  <a:prstGeom prst="rect">
                    <a:avLst/>
                  </a:prstGeom>
                  <a:blipFill>
                    <a:blip r:embed="rId30"/>
                    <a:stretch>
                      <a:fillRect r="-4425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99" name="直線矢印コネクタ 498">
                <a:extLst>
                  <a:ext uri="{FF2B5EF4-FFF2-40B4-BE49-F238E27FC236}">
                    <a16:creationId xmlns:a16="http://schemas.microsoft.com/office/drawing/2014/main" id="{140B47B6-CAB1-4D54-BC60-C8B124378A8A}"/>
                  </a:ext>
                </a:extLst>
              </p:cNvPr>
              <p:cNvCxnSpPr/>
              <p:nvPr/>
            </p:nvCxnSpPr>
            <p:spPr>
              <a:xfrm>
                <a:off x="17474493" y="15033176"/>
                <a:ext cx="0" cy="664535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0" name="テキスト ボックス 499">
                <a:extLst>
                  <a:ext uri="{FF2B5EF4-FFF2-40B4-BE49-F238E27FC236}">
                    <a16:creationId xmlns:a16="http://schemas.microsoft.com/office/drawing/2014/main" id="{2AC61299-C3CC-46D5-8009-6D2A437B41D3}"/>
                  </a:ext>
                </a:extLst>
              </p:cNvPr>
              <p:cNvSpPr txBox="1"/>
              <p:nvPr/>
            </p:nvSpPr>
            <p:spPr>
              <a:xfrm>
                <a:off x="19553290" y="11676992"/>
                <a:ext cx="5091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err="1">
                    <a:solidFill>
                      <a:srgbClr val="FF0000"/>
                    </a:solidFill>
                  </a:rPr>
                  <a:t>Idd</a:t>
                </a:r>
                <a:endParaRPr kumimoji="1" lang="ja-JP" altLang="en-US" sz="2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01" name="直線矢印コネクタ 500">
                <a:extLst>
                  <a:ext uri="{FF2B5EF4-FFF2-40B4-BE49-F238E27FC236}">
                    <a16:creationId xmlns:a16="http://schemas.microsoft.com/office/drawing/2014/main" id="{60128AAC-9F7D-4E52-944C-5E2D526FB371}"/>
                  </a:ext>
                </a:extLst>
              </p:cNvPr>
              <p:cNvCxnSpPr/>
              <p:nvPr/>
            </p:nvCxnSpPr>
            <p:spPr>
              <a:xfrm>
                <a:off x="19564355" y="11594569"/>
                <a:ext cx="0" cy="66453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2" name="テキスト ボックス 501">
                <a:extLst>
                  <a:ext uri="{FF2B5EF4-FFF2-40B4-BE49-F238E27FC236}">
                    <a16:creationId xmlns:a16="http://schemas.microsoft.com/office/drawing/2014/main" id="{005FB565-10DD-4703-9737-6721805503F2}"/>
                  </a:ext>
                </a:extLst>
              </p:cNvPr>
              <p:cNvSpPr txBox="1"/>
              <p:nvPr/>
            </p:nvSpPr>
            <p:spPr>
              <a:xfrm>
                <a:off x="19496306" y="16351327"/>
                <a:ext cx="4475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err="1">
                    <a:solidFill>
                      <a:srgbClr val="FF0000"/>
                    </a:solidFill>
                  </a:rPr>
                  <a:t>Iss</a:t>
                </a:r>
                <a:endParaRPr kumimoji="1" lang="ja-JP" altLang="en-US" sz="2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03" name="直線矢印コネクタ 502">
                <a:extLst>
                  <a:ext uri="{FF2B5EF4-FFF2-40B4-BE49-F238E27FC236}">
                    <a16:creationId xmlns:a16="http://schemas.microsoft.com/office/drawing/2014/main" id="{CF1B951D-BC8F-455D-A27C-43C952A9DF8E}"/>
                  </a:ext>
                </a:extLst>
              </p:cNvPr>
              <p:cNvCxnSpPr/>
              <p:nvPr/>
            </p:nvCxnSpPr>
            <p:spPr>
              <a:xfrm>
                <a:off x="19536476" y="16351328"/>
                <a:ext cx="0" cy="66453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3" name="テキスト ボックス 852">
              <a:extLst>
                <a:ext uri="{FF2B5EF4-FFF2-40B4-BE49-F238E27FC236}">
                  <a16:creationId xmlns:a16="http://schemas.microsoft.com/office/drawing/2014/main" id="{16CAD0B6-C27F-4DA0-AD49-91D3EAB82628}"/>
                </a:ext>
              </a:extLst>
            </p:cNvPr>
            <p:cNvSpPr txBox="1"/>
            <p:nvPr/>
          </p:nvSpPr>
          <p:spPr>
            <a:xfrm>
              <a:off x="18410367" y="8508650"/>
              <a:ext cx="13866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/>
                <a:t>Vdd</a:t>
              </a:r>
              <a:r>
                <a:rPr kumimoji="1" lang="en-US" altLang="ja-JP" sz="2400" dirty="0"/>
                <a:t>=1.5V</a:t>
              </a:r>
              <a:endParaRPr kumimoji="1" lang="ja-JP" altLang="en-US" sz="2400" dirty="0"/>
            </a:p>
          </p:txBody>
        </p:sp>
        <p:sp>
          <p:nvSpPr>
            <p:cNvPr id="854" name="テキスト ボックス 853">
              <a:extLst>
                <a:ext uri="{FF2B5EF4-FFF2-40B4-BE49-F238E27FC236}">
                  <a16:creationId xmlns:a16="http://schemas.microsoft.com/office/drawing/2014/main" id="{528E5D62-4FE3-4F12-915A-0C8E682D3553}"/>
                </a:ext>
              </a:extLst>
            </p:cNvPr>
            <p:cNvSpPr txBox="1"/>
            <p:nvPr/>
          </p:nvSpPr>
          <p:spPr>
            <a:xfrm>
              <a:off x="18387320" y="14250245"/>
              <a:ext cx="13974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/>
                <a:t>Vss</a:t>
              </a:r>
              <a:r>
                <a:rPr kumimoji="1" lang="en-US" altLang="ja-JP" sz="2400" dirty="0"/>
                <a:t>=-1.5V</a:t>
              </a:r>
              <a:endParaRPr kumimoji="1" lang="ja-JP" altLang="en-US" sz="2400" dirty="0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627E5E0-A8DF-4DC3-A498-EDC5FDFE14D8}"/>
              </a:ext>
            </a:extLst>
          </p:cNvPr>
          <p:cNvGrpSpPr/>
          <p:nvPr/>
        </p:nvGrpSpPr>
        <p:grpSpPr>
          <a:xfrm>
            <a:off x="15284717" y="21342458"/>
            <a:ext cx="6776930" cy="3848909"/>
            <a:chOff x="15140015" y="21903632"/>
            <a:chExt cx="6776930" cy="3866526"/>
          </a:xfrm>
        </p:grpSpPr>
        <p:grpSp>
          <p:nvGrpSpPr>
            <p:cNvPr id="762" name="グループ化 761">
              <a:extLst>
                <a:ext uri="{FF2B5EF4-FFF2-40B4-BE49-F238E27FC236}">
                  <a16:creationId xmlns:a16="http://schemas.microsoft.com/office/drawing/2014/main" id="{C04A219E-0DAC-4A16-A5A3-CC167294E9E5}"/>
                </a:ext>
              </a:extLst>
            </p:cNvPr>
            <p:cNvGrpSpPr/>
            <p:nvPr/>
          </p:nvGrpSpPr>
          <p:grpSpPr>
            <a:xfrm>
              <a:off x="15461996" y="21903632"/>
              <a:ext cx="6454949" cy="3866526"/>
              <a:chOff x="433609" y="1462369"/>
              <a:chExt cx="4487337" cy="3380367"/>
            </a:xfrm>
          </p:grpSpPr>
          <p:pic>
            <p:nvPicPr>
              <p:cNvPr id="763" name="図 762">
                <a:extLst>
                  <a:ext uri="{FF2B5EF4-FFF2-40B4-BE49-F238E27FC236}">
                    <a16:creationId xmlns:a16="http://schemas.microsoft.com/office/drawing/2014/main" id="{3B0038E7-7CB2-4D1E-B2D2-6607A913248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499" t="18775" r="18751" b="25176"/>
              <a:stretch/>
            </p:blipFill>
            <p:spPr>
              <a:xfrm>
                <a:off x="433611" y="1473002"/>
                <a:ext cx="4487334" cy="3369734"/>
              </a:xfrm>
              <a:prstGeom prst="rect">
                <a:avLst/>
              </a:prstGeom>
            </p:spPr>
          </p:pic>
          <p:pic>
            <p:nvPicPr>
              <p:cNvPr id="764" name="図 763">
                <a:extLst>
                  <a:ext uri="{FF2B5EF4-FFF2-40B4-BE49-F238E27FC236}">
                    <a16:creationId xmlns:a16="http://schemas.microsoft.com/office/drawing/2014/main" id="{30B51E5C-8A9D-435F-B2B0-D00E62C432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00B05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499" t="19186" r="18862" b="24603"/>
              <a:stretch/>
            </p:blipFill>
            <p:spPr>
              <a:xfrm>
                <a:off x="433612" y="1606604"/>
                <a:ext cx="4475939" cy="1735688"/>
              </a:xfrm>
              <a:prstGeom prst="rect">
                <a:avLst/>
              </a:prstGeom>
            </p:spPr>
          </p:pic>
          <p:pic>
            <p:nvPicPr>
              <p:cNvPr id="765" name="図 764">
                <a:extLst>
                  <a:ext uri="{FF2B5EF4-FFF2-40B4-BE49-F238E27FC236}">
                    <a16:creationId xmlns:a16="http://schemas.microsoft.com/office/drawing/2014/main" id="{2042A3FD-621D-4B69-8233-AAF2ABDCFC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00B0F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569" t="18262" r="18681" b="23704"/>
              <a:stretch/>
            </p:blipFill>
            <p:spPr>
              <a:xfrm>
                <a:off x="433609" y="1590781"/>
                <a:ext cx="4487334" cy="1678013"/>
              </a:xfrm>
              <a:prstGeom prst="rect">
                <a:avLst/>
              </a:prstGeom>
            </p:spPr>
          </p:pic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DC631C95-3BBC-49E2-82D2-CB48C221BF4E}"/>
                  </a:ext>
                </a:extLst>
              </p:cNvPr>
              <p:cNvSpPr/>
              <p:nvPr/>
            </p:nvSpPr>
            <p:spPr>
              <a:xfrm>
                <a:off x="1198179" y="1713186"/>
                <a:ext cx="578069" cy="315310"/>
              </a:xfrm>
              <a:custGeom>
                <a:avLst/>
                <a:gdLst>
                  <a:gd name="connsiteX0" fmla="*/ 0 w 578069"/>
                  <a:gd name="connsiteY0" fmla="*/ 0 h 315310"/>
                  <a:gd name="connsiteX1" fmla="*/ 0 w 578069"/>
                  <a:gd name="connsiteY1" fmla="*/ 0 h 315310"/>
                  <a:gd name="connsiteX2" fmla="*/ 42042 w 578069"/>
                  <a:gd name="connsiteY2" fmla="*/ 84083 h 315310"/>
                  <a:gd name="connsiteX3" fmla="*/ 63062 w 578069"/>
                  <a:gd name="connsiteY3" fmla="*/ 115614 h 315310"/>
                  <a:gd name="connsiteX4" fmla="*/ 73573 w 578069"/>
                  <a:gd name="connsiteY4" fmla="*/ 147145 h 315310"/>
                  <a:gd name="connsiteX5" fmla="*/ 105104 w 578069"/>
                  <a:gd name="connsiteY5" fmla="*/ 210207 h 315310"/>
                  <a:gd name="connsiteX6" fmla="*/ 115614 w 578069"/>
                  <a:gd name="connsiteY6" fmla="*/ 273269 h 315310"/>
                  <a:gd name="connsiteX7" fmla="*/ 147145 w 578069"/>
                  <a:gd name="connsiteY7" fmla="*/ 283779 h 315310"/>
                  <a:gd name="connsiteX8" fmla="*/ 210207 w 578069"/>
                  <a:gd name="connsiteY8" fmla="*/ 315310 h 315310"/>
                  <a:gd name="connsiteX9" fmla="*/ 252249 w 578069"/>
                  <a:gd name="connsiteY9" fmla="*/ 304800 h 315310"/>
                  <a:gd name="connsiteX10" fmla="*/ 283780 w 578069"/>
                  <a:gd name="connsiteY10" fmla="*/ 241738 h 315310"/>
                  <a:gd name="connsiteX11" fmla="*/ 304800 w 578069"/>
                  <a:gd name="connsiteY11" fmla="*/ 210207 h 315310"/>
                  <a:gd name="connsiteX12" fmla="*/ 315311 w 578069"/>
                  <a:gd name="connsiteY12" fmla="*/ 178676 h 315310"/>
                  <a:gd name="connsiteX13" fmla="*/ 346842 w 578069"/>
                  <a:gd name="connsiteY13" fmla="*/ 168165 h 315310"/>
                  <a:gd name="connsiteX14" fmla="*/ 367862 w 578069"/>
                  <a:gd name="connsiteY14" fmla="*/ 136634 h 315310"/>
                  <a:gd name="connsiteX15" fmla="*/ 399393 w 578069"/>
                  <a:gd name="connsiteY15" fmla="*/ 126124 h 315310"/>
                  <a:gd name="connsiteX16" fmla="*/ 430924 w 578069"/>
                  <a:gd name="connsiteY16" fmla="*/ 105103 h 315310"/>
                  <a:gd name="connsiteX17" fmla="*/ 441435 w 578069"/>
                  <a:gd name="connsiteY17" fmla="*/ 73572 h 315310"/>
                  <a:gd name="connsiteX18" fmla="*/ 536028 w 578069"/>
                  <a:gd name="connsiteY18" fmla="*/ 31531 h 315310"/>
                  <a:gd name="connsiteX19" fmla="*/ 578069 w 578069"/>
                  <a:gd name="connsiteY19" fmla="*/ 21021 h 315310"/>
                  <a:gd name="connsiteX20" fmla="*/ 0 w 578069"/>
                  <a:gd name="connsiteY20" fmla="*/ 0 h 31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78069" h="315310">
                    <a:moveTo>
                      <a:pt x="0" y="0"/>
                    </a:moveTo>
                    <a:lnTo>
                      <a:pt x="0" y="0"/>
                    </a:lnTo>
                    <a:cubicBezTo>
                      <a:pt x="14014" y="28028"/>
                      <a:pt x="27037" y="56573"/>
                      <a:pt x="42042" y="84083"/>
                    </a:cubicBezTo>
                    <a:cubicBezTo>
                      <a:pt x="48091" y="95172"/>
                      <a:pt x="57413" y="104316"/>
                      <a:pt x="63062" y="115614"/>
                    </a:cubicBezTo>
                    <a:cubicBezTo>
                      <a:pt x="68017" y="125523"/>
                      <a:pt x="68618" y="137236"/>
                      <a:pt x="73573" y="147145"/>
                    </a:cubicBezTo>
                    <a:cubicBezTo>
                      <a:pt x="114322" y="228644"/>
                      <a:pt x="78684" y="130952"/>
                      <a:pt x="105104" y="210207"/>
                    </a:cubicBezTo>
                    <a:cubicBezTo>
                      <a:pt x="108607" y="231228"/>
                      <a:pt x="105041" y="254766"/>
                      <a:pt x="115614" y="273269"/>
                    </a:cubicBezTo>
                    <a:cubicBezTo>
                      <a:pt x="121111" y="282888"/>
                      <a:pt x="137236" y="278824"/>
                      <a:pt x="147145" y="283779"/>
                    </a:cubicBezTo>
                    <a:cubicBezTo>
                      <a:pt x="228643" y="324528"/>
                      <a:pt x="130953" y="288893"/>
                      <a:pt x="210207" y="315310"/>
                    </a:cubicBezTo>
                    <a:cubicBezTo>
                      <a:pt x="224221" y="311807"/>
                      <a:pt x="240230" y="312813"/>
                      <a:pt x="252249" y="304800"/>
                    </a:cubicBezTo>
                    <a:cubicBezTo>
                      <a:pt x="274837" y="289742"/>
                      <a:pt x="273289" y="262720"/>
                      <a:pt x="283780" y="241738"/>
                    </a:cubicBezTo>
                    <a:cubicBezTo>
                      <a:pt x="289429" y="230440"/>
                      <a:pt x="299151" y="221505"/>
                      <a:pt x="304800" y="210207"/>
                    </a:cubicBezTo>
                    <a:cubicBezTo>
                      <a:pt x="309755" y="200298"/>
                      <a:pt x="307477" y="186510"/>
                      <a:pt x="315311" y="178676"/>
                    </a:cubicBezTo>
                    <a:cubicBezTo>
                      <a:pt x="323145" y="170842"/>
                      <a:pt x="336332" y="171669"/>
                      <a:pt x="346842" y="168165"/>
                    </a:cubicBezTo>
                    <a:cubicBezTo>
                      <a:pt x="353849" y="157655"/>
                      <a:pt x="357998" y="144525"/>
                      <a:pt x="367862" y="136634"/>
                    </a:cubicBezTo>
                    <a:cubicBezTo>
                      <a:pt x="376513" y="129713"/>
                      <a:pt x="389484" y="131079"/>
                      <a:pt x="399393" y="126124"/>
                    </a:cubicBezTo>
                    <a:cubicBezTo>
                      <a:pt x="410691" y="120475"/>
                      <a:pt x="420414" y="112110"/>
                      <a:pt x="430924" y="105103"/>
                    </a:cubicBezTo>
                    <a:cubicBezTo>
                      <a:pt x="434428" y="94593"/>
                      <a:pt x="434514" y="82223"/>
                      <a:pt x="441435" y="73572"/>
                    </a:cubicBezTo>
                    <a:cubicBezTo>
                      <a:pt x="459604" y="50861"/>
                      <a:pt x="516761" y="37953"/>
                      <a:pt x="536028" y="31531"/>
                    </a:cubicBezTo>
                    <a:cubicBezTo>
                      <a:pt x="570881" y="19913"/>
                      <a:pt x="556481" y="21021"/>
                      <a:pt x="578069" y="21021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pct25">
                <a:fgClr>
                  <a:srgbClr val="FFC00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400"/>
              </a:p>
            </p:txBody>
          </p:sp>
          <p:pic>
            <p:nvPicPr>
              <p:cNvPr id="767" name="図 766">
                <a:extLst>
                  <a:ext uri="{FF2B5EF4-FFF2-40B4-BE49-F238E27FC236}">
                    <a16:creationId xmlns:a16="http://schemas.microsoft.com/office/drawing/2014/main" id="{C53B51F3-E8CB-4A07-9E44-04C9265DBE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FFC00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567" t="20247" r="18683" b="22626"/>
              <a:stretch/>
            </p:blipFill>
            <p:spPr>
              <a:xfrm>
                <a:off x="433612" y="1695956"/>
                <a:ext cx="4487334" cy="370832"/>
              </a:xfrm>
              <a:prstGeom prst="rect">
                <a:avLst/>
              </a:prstGeom>
            </p:spPr>
          </p:pic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715F98EB-477F-4479-A46A-11567E345C13}"/>
                  </a:ext>
                </a:extLst>
              </p:cNvPr>
              <p:cNvGrpSpPr/>
              <p:nvPr/>
            </p:nvGrpSpPr>
            <p:grpSpPr>
              <a:xfrm>
                <a:off x="2143598" y="2837470"/>
                <a:ext cx="1897983" cy="953056"/>
                <a:chOff x="6486092" y="3273548"/>
                <a:chExt cx="2256092" cy="1087154"/>
              </a:xfrm>
            </p:grpSpPr>
            <p:cxnSp>
              <p:nvCxnSpPr>
                <p:cNvPr id="779" name="直線矢印コネクタ 778">
                  <a:extLst>
                    <a:ext uri="{FF2B5EF4-FFF2-40B4-BE49-F238E27FC236}">
                      <a16:creationId xmlns:a16="http://schemas.microsoft.com/office/drawing/2014/main" id="{F1B42260-3BCA-4506-A2C0-FBED8C5DCB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35807" y="3613206"/>
                  <a:ext cx="0" cy="747496"/>
                </a:xfrm>
                <a:prstGeom prst="straightConnector1">
                  <a:avLst/>
                </a:prstGeom>
                <a:ln w="28575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0" name="直線矢印コネクタ 779">
                  <a:extLst>
                    <a:ext uri="{FF2B5EF4-FFF2-40B4-BE49-F238E27FC236}">
                      <a16:creationId xmlns:a16="http://schemas.microsoft.com/office/drawing/2014/main" id="{CCD91669-2574-4891-995C-1F7EB27E1B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35808" y="4360698"/>
                  <a:ext cx="1404054" cy="0"/>
                </a:xfrm>
                <a:prstGeom prst="straightConnector1">
                  <a:avLst/>
                </a:prstGeom>
                <a:ln w="28575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1" name="テキスト ボックス 780">
                  <a:extLst>
                    <a:ext uri="{FF2B5EF4-FFF2-40B4-BE49-F238E27FC236}">
                      <a16:creationId xmlns:a16="http://schemas.microsoft.com/office/drawing/2014/main" id="{B00C84C3-6FC5-44CA-B750-C2118B1B8724}"/>
                    </a:ext>
                  </a:extLst>
                </p:cNvPr>
                <p:cNvSpPr txBox="1"/>
                <p:nvPr/>
              </p:nvSpPr>
              <p:spPr>
                <a:xfrm>
                  <a:off x="6486092" y="3273548"/>
                  <a:ext cx="978170" cy="4118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2400" dirty="0">
                      <a:solidFill>
                        <a:schemeClr val="accent1"/>
                      </a:solidFill>
                    </a:rPr>
                    <a:t>10</a:t>
                  </a:r>
                  <a:r>
                    <a:rPr kumimoji="1" lang="en-US" altLang="ja-JP" sz="2400" dirty="0">
                      <a:solidFill>
                        <a:schemeClr val="accent1"/>
                      </a:solidFill>
                    </a:rPr>
                    <a:t>mV</a:t>
                  </a:r>
                  <a:endParaRPr kumimoji="1" lang="ja-JP" altLang="en-US" sz="2400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782" name="テキスト ボックス 781">
                  <a:extLst>
                    <a:ext uri="{FF2B5EF4-FFF2-40B4-BE49-F238E27FC236}">
                      <a16:creationId xmlns:a16="http://schemas.microsoft.com/office/drawing/2014/main" id="{EC5A2297-BAAA-419E-91C8-261ED3180D66}"/>
                    </a:ext>
                  </a:extLst>
                </p:cNvPr>
                <p:cNvSpPr txBox="1"/>
                <p:nvPr/>
              </p:nvSpPr>
              <p:spPr>
                <a:xfrm>
                  <a:off x="7618697" y="3899277"/>
                  <a:ext cx="1123487" cy="4118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2400" dirty="0">
                      <a:solidFill>
                        <a:schemeClr val="accent1"/>
                      </a:solidFill>
                    </a:rPr>
                    <a:t>100μs</a:t>
                  </a:r>
                  <a:endParaRPr kumimoji="1" lang="ja-JP" altLang="en-US" sz="2400" dirty="0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770" name="テキスト ボックス 769">
                <a:extLst>
                  <a:ext uri="{FF2B5EF4-FFF2-40B4-BE49-F238E27FC236}">
                    <a16:creationId xmlns:a16="http://schemas.microsoft.com/office/drawing/2014/main" id="{B014A098-B90C-4A43-BFA3-B56E72271E9C}"/>
                  </a:ext>
                </a:extLst>
              </p:cNvPr>
              <p:cNvSpPr txBox="1"/>
              <p:nvPr/>
            </p:nvSpPr>
            <p:spPr>
              <a:xfrm>
                <a:off x="3851374" y="1878726"/>
                <a:ext cx="897728" cy="1516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/>
                  <a:t>Qin</a:t>
                </a:r>
              </a:p>
              <a:p>
                <a:pPr algn="r"/>
                <a:r>
                  <a:rPr lang="en-US" altLang="ja-JP" sz="2400" dirty="0">
                    <a:solidFill>
                      <a:srgbClr val="FF0000"/>
                    </a:solidFill>
                  </a:rPr>
                  <a:t>404fC</a:t>
                </a:r>
              </a:p>
              <a:p>
                <a:pPr algn="r"/>
                <a:r>
                  <a:rPr lang="en-US" altLang="ja-JP" sz="2400" dirty="0">
                    <a:solidFill>
                      <a:srgbClr val="00B050"/>
                    </a:solidFill>
                  </a:rPr>
                  <a:t>200fC</a:t>
                </a:r>
              </a:p>
              <a:p>
                <a:pPr algn="r"/>
                <a:r>
                  <a:rPr kumimoji="1" lang="en-US" altLang="ja-JP" sz="2400" dirty="0">
                    <a:solidFill>
                      <a:srgbClr val="00B0F0"/>
                    </a:solidFill>
                  </a:rPr>
                  <a:t>188fC</a:t>
                </a:r>
              </a:p>
              <a:p>
                <a:pPr algn="r"/>
                <a:r>
                  <a:rPr lang="en-US" altLang="ja-JP" sz="2400" dirty="0">
                    <a:solidFill>
                      <a:srgbClr val="DFA503"/>
                    </a:solidFill>
                  </a:rPr>
                  <a:t>40fC</a:t>
                </a:r>
                <a:endParaRPr kumimoji="1" lang="ja-JP" altLang="en-US" sz="2400" dirty="0">
                  <a:solidFill>
                    <a:srgbClr val="DFA503"/>
                  </a:solidFill>
                </a:endParaRPr>
              </a:p>
            </p:txBody>
          </p:sp>
          <p:cxnSp>
            <p:nvCxnSpPr>
              <p:cNvPr id="772" name="直線コネクタ 771">
                <a:extLst>
                  <a:ext uri="{FF2B5EF4-FFF2-40B4-BE49-F238E27FC236}">
                    <a16:creationId xmlns:a16="http://schemas.microsoft.com/office/drawing/2014/main" id="{0876AD8F-B0D2-45FD-9C6C-E3F6F557C633}"/>
                  </a:ext>
                </a:extLst>
              </p:cNvPr>
              <p:cNvCxnSpPr/>
              <p:nvPr/>
            </p:nvCxnSpPr>
            <p:spPr>
              <a:xfrm>
                <a:off x="1201387" y="1462369"/>
                <a:ext cx="0" cy="3369734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3" name="直線コネクタ 772">
                <a:extLst>
                  <a:ext uri="{FF2B5EF4-FFF2-40B4-BE49-F238E27FC236}">
                    <a16:creationId xmlns:a16="http://schemas.microsoft.com/office/drawing/2014/main" id="{EBE4C8AE-1D35-48AB-9BCD-6BD952FDADE0}"/>
                  </a:ext>
                </a:extLst>
              </p:cNvPr>
              <p:cNvCxnSpPr/>
              <p:nvPr/>
            </p:nvCxnSpPr>
            <p:spPr>
              <a:xfrm>
                <a:off x="1789722" y="1462369"/>
                <a:ext cx="0" cy="3369734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4" name="直線コネクタ 773">
                <a:extLst>
                  <a:ext uri="{FF2B5EF4-FFF2-40B4-BE49-F238E27FC236}">
                    <a16:creationId xmlns:a16="http://schemas.microsoft.com/office/drawing/2014/main" id="{153B382A-247C-4FBD-B891-AD370CC953FA}"/>
                  </a:ext>
                </a:extLst>
              </p:cNvPr>
              <p:cNvCxnSpPr/>
              <p:nvPr/>
            </p:nvCxnSpPr>
            <p:spPr>
              <a:xfrm>
                <a:off x="598874" y="1462369"/>
                <a:ext cx="0" cy="3369734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5" name="直線矢印コネクタ 774">
                <a:extLst>
                  <a:ext uri="{FF2B5EF4-FFF2-40B4-BE49-F238E27FC236}">
                    <a16:creationId xmlns:a16="http://schemas.microsoft.com/office/drawing/2014/main" id="{19586701-9192-4EE1-9A7E-261DA22DCE7D}"/>
                  </a:ext>
                </a:extLst>
              </p:cNvPr>
              <p:cNvCxnSpPr/>
              <p:nvPr/>
            </p:nvCxnSpPr>
            <p:spPr>
              <a:xfrm>
                <a:off x="1202798" y="1655328"/>
                <a:ext cx="596486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6" name="直線矢印コネクタ 775">
                <a:extLst>
                  <a:ext uri="{FF2B5EF4-FFF2-40B4-BE49-F238E27FC236}">
                    <a16:creationId xmlns:a16="http://schemas.microsoft.com/office/drawing/2014/main" id="{E85DE0E1-1538-45F9-BFB5-8F1B51B6777B}"/>
                  </a:ext>
                </a:extLst>
              </p:cNvPr>
              <p:cNvCxnSpPr/>
              <p:nvPr/>
            </p:nvCxnSpPr>
            <p:spPr>
              <a:xfrm>
                <a:off x="593947" y="1655328"/>
                <a:ext cx="596486" cy="0"/>
              </a:xfrm>
              <a:prstGeom prst="straightConnector1">
                <a:avLst/>
              </a:prstGeom>
              <a:ln w="38100">
                <a:solidFill>
                  <a:srgbClr val="1818FF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1" name="テキスト ボックス 870">
              <a:extLst>
                <a:ext uri="{FF2B5EF4-FFF2-40B4-BE49-F238E27FC236}">
                  <a16:creationId xmlns:a16="http://schemas.microsoft.com/office/drawing/2014/main" id="{4A0B85CE-EC16-4609-911F-B12F4E175E01}"/>
                </a:ext>
              </a:extLst>
            </p:cNvPr>
            <p:cNvSpPr txBox="1"/>
            <p:nvPr/>
          </p:nvSpPr>
          <p:spPr>
            <a:xfrm>
              <a:off x="16602187" y="22493538"/>
              <a:ext cx="14590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>
                  <a:solidFill>
                    <a:srgbClr val="FF0000"/>
                  </a:solidFill>
                </a:rPr>
                <a:t>50μs</a:t>
              </a:r>
            </a:p>
            <a:p>
              <a:r>
                <a:rPr kumimoji="1" lang="en-US" altLang="ja-JP" sz="2400" dirty="0">
                  <a:solidFill>
                    <a:srgbClr val="FF0000"/>
                  </a:solidFill>
                </a:rPr>
                <a:t>signal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872" name="テキスト ボックス 871">
              <a:extLst>
                <a:ext uri="{FF2B5EF4-FFF2-40B4-BE49-F238E27FC236}">
                  <a16:creationId xmlns:a16="http://schemas.microsoft.com/office/drawing/2014/main" id="{505BF068-1E40-4A52-AA0D-78FB5EADBB9E}"/>
                </a:ext>
              </a:extLst>
            </p:cNvPr>
            <p:cNvSpPr txBox="1"/>
            <p:nvPr/>
          </p:nvSpPr>
          <p:spPr>
            <a:xfrm>
              <a:off x="15140015" y="22525855"/>
              <a:ext cx="14264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2400" dirty="0">
                  <a:solidFill>
                    <a:srgbClr val="1818FF"/>
                  </a:solidFill>
                </a:rPr>
                <a:t>50μs</a:t>
              </a:r>
            </a:p>
            <a:p>
              <a:pPr algn="r"/>
              <a:r>
                <a:rPr kumimoji="1" lang="en-US" altLang="ja-JP" sz="2400" dirty="0">
                  <a:solidFill>
                    <a:srgbClr val="1818FF"/>
                  </a:solidFill>
                </a:rPr>
                <a:t>pedestal</a:t>
              </a:r>
              <a:endParaRPr kumimoji="1" lang="ja-JP" altLang="en-US" sz="2400" dirty="0">
                <a:solidFill>
                  <a:srgbClr val="1818FF"/>
                </a:solidFill>
              </a:endParaRPr>
            </a:p>
          </p:txBody>
        </p:sp>
      </p:grpSp>
      <p:sp>
        <p:nvSpPr>
          <p:cNvPr id="855" name="正方形/長方形 854">
            <a:extLst>
              <a:ext uri="{FF2B5EF4-FFF2-40B4-BE49-F238E27FC236}">
                <a16:creationId xmlns:a16="http://schemas.microsoft.com/office/drawing/2014/main" id="{AEB0A8FC-EAF5-45B3-ADB5-33A0DC39E7B2}"/>
              </a:ext>
            </a:extLst>
          </p:cNvPr>
          <p:cNvSpPr/>
          <p:nvPr/>
        </p:nvSpPr>
        <p:spPr>
          <a:xfrm>
            <a:off x="21737162" y="21616779"/>
            <a:ext cx="8328981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Amplifying stage, buffering stage, the feedback resister and the feedback capacitor are bonded each other by Al wire.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Applying </a:t>
            </a:r>
            <a:r>
              <a:rPr kumimoji="1" lang="en-US" altLang="ja-JP" sz="3600" dirty="0" err="1"/>
              <a:t>I</a:t>
            </a:r>
            <a:r>
              <a:rPr kumimoji="1" lang="en-US" altLang="ja-JP" sz="3600" baseline="-25000" dirty="0" err="1"/>
              <a:t>refa</a:t>
            </a:r>
            <a:r>
              <a:rPr kumimoji="1" lang="en-US" altLang="ja-JP" sz="3600" dirty="0"/>
              <a:t>=-10μA, </a:t>
            </a:r>
            <a:r>
              <a:rPr kumimoji="1" lang="en-US" altLang="ja-JP" sz="3600" dirty="0" err="1"/>
              <a:t>I</a:t>
            </a:r>
            <a:r>
              <a:rPr kumimoji="1" lang="en-US" altLang="ja-JP" sz="3600" baseline="-25000" dirty="0" err="1"/>
              <a:t>reft</a:t>
            </a:r>
            <a:r>
              <a:rPr kumimoji="1" lang="en-US" altLang="ja-JP" sz="3600" dirty="0"/>
              <a:t>=-2μA and </a:t>
            </a:r>
            <a:r>
              <a:rPr kumimoji="1" lang="en-US" altLang="ja-JP" sz="3600" dirty="0" err="1"/>
              <a:t>I</a:t>
            </a:r>
            <a:r>
              <a:rPr kumimoji="1" lang="en-US" altLang="ja-JP" sz="3600" baseline="-25000" dirty="0" err="1"/>
              <a:t>refb</a:t>
            </a:r>
            <a:r>
              <a:rPr kumimoji="1" lang="en-US" altLang="ja-JP" sz="3600" dirty="0"/>
              <a:t>=-20μA, We observe </a:t>
            </a:r>
            <a:r>
              <a:rPr kumimoji="1" lang="en-US" altLang="ja-JP" sz="3600" dirty="0" err="1"/>
              <a:t>I</a:t>
            </a:r>
            <a:r>
              <a:rPr kumimoji="1" lang="en-US" altLang="ja-JP" sz="3600" baseline="-25000" dirty="0" err="1"/>
              <a:t>dd</a:t>
            </a:r>
            <a:r>
              <a:rPr kumimoji="1" lang="en-US" altLang="ja-JP" sz="3600" dirty="0"/>
              <a:t>=60μA and </a:t>
            </a:r>
            <a:r>
              <a:rPr kumimoji="1" lang="en-US" altLang="ja-JP" sz="3600" dirty="0" err="1"/>
              <a:t>I</a:t>
            </a:r>
            <a:r>
              <a:rPr kumimoji="1" lang="en-US" altLang="ja-JP" sz="3600" baseline="-25000" dirty="0" err="1"/>
              <a:t>ss</a:t>
            </a:r>
            <a:r>
              <a:rPr kumimoji="1" lang="en-US" altLang="ja-JP" sz="3600" dirty="0"/>
              <a:t>=-28μA.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The circuit works correctly at 3K much as measurement at room temperature.</a:t>
            </a:r>
          </a:p>
          <a:p>
            <a:pPr marL="1485900" lvl="2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Magnitude of output signal</a:t>
            </a:r>
            <a:br>
              <a:rPr kumimoji="1" lang="en-US" altLang="ja-JP" sz="3600" dirty="0"/>
            </a:br>
            <a:r>
              <a:rPr kumimoji="1" lang="en-US" altLang="ja-JP" sz="3600" dirty="0"/>
              <a:t>	</a:t>
            </a:r>
            <a:r>
              <a:rPr kumimoji="1" lang="en-US" altLang="ja-JP" sz="3600" dirty="0" err="1"/>
              <a:t>V</a:t>
            </a:r>
            <a:r>
              <a:rPr kumimoji="1" lang="en-US" altLang="ja-JP" sz="3600" baseline="-25000" dirty="0" err="1"/>
              <a:t>pp</a:t>
            </a:r>
            <a:r>
              <a:rPr kumimoji="1" lang="ja-JP" altLang="en-US" sz="3600" baseline="-25000" dirty="0"/>
              <a:t>～</a:t>
            </a:r>
            <a:r>
              <a:rPr kumimoji="1" lang="en-US" altLang="ja-JP" sz="3600" dirty="0"/>
              <a:t> 46mV (Q</a:t>
            </a:r>
            <a:r>
              <a:rPr kumimoji="1" lang="en-US" altLang="ja-JP" sz="3600" baseline="-25000" dirty="0"/>
              <a:t>in</a:t>
            </a:r>
            <a:r>
              <a:rPr kumimoji="1" lang="en-US" altLang="ja-JP" sz="3600" dirty="0"/>
              <a:t>=404fC)</a:t>
            </a:r>
          </a:p>
          <a:p>
            <a:pPr marL="1485900" lvl="2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Gain</a:t>
            </a:r>
            <a:r>
              <a:rPr kumimoji="1" lang="ja-JP" altLang="en-US" sz="3600" dirty="0"/>
              <a:t>～</a:t>
            </a:r>
            <a:r>
              <a:rPr kumimoji="1" lang="en-US" altLang="ja-JP" sz="3600" dirty="0"/>
              <a:t>123mV/</a:t>
            </a:r>
            <a:r>
              <a:rPr kumimoji="1" lang="en-US" altLang="ja-JP" sz="3600" dirty="0" err="1"/>
              <a:t>pC</a:t>
            </a:r>
            <a:endParaRPr kumimoji="1" lang="en-US" altLang="ja-JP" sz="3600" dirty="0"/>
          </a:p>
          <a:p>
            <a:pPr marL="1485900" lvl="2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Equivalent input noise charge</a:t>
            </a:r>
            <a:br>
              <a:rPr kumimoji="1" lang="en-US" altLang="ja-JP" sz="3600" dirty="0"/>
            </a:br>
            <a:r>
              <a:rPr kumimoji="1" lang="en-US" altLang="ja-JP" sz="3600" dirty="0"/>
              <a:t>	σ</a:t>
            </a:r>
            <a:r>
              <a:rPr kumimoji="1" lang="en-US" altLang="ja-JP" sz="3600" baseline="-25000" dirty="0"/>
              <a:t>Q0</a:t>
            </a:r>
            <a:r>
              <a:rPr kumimoji="1" lang="ja-JP" altLang="en-US" sz="3600" dirty="0"/>
              <a:t>～</a:t>
            </a:r>
            <a:r>
              <a:rPr kumimoji="1" lang="en-US" altLang="ja-JP" sz="3600" dirty="0"/>
              <a:t>5.5fC</a:t>
            </a:r>
          </a:p>
        </p:txBody>
      </p:sp>
      <p:sp>
        <p:nvSpPr>
          <p:cNvPr id="858" name="テキスト ボックス 857">
            <a:extLst>
              <a:ext uri="{FF2B5EF4-FFF2-40B4-BE49-F238E27FC236}">
                <a16:creationId xmlns:a16="http://schemas.microsoft.com/office/drawing/2014/main" id="{E0822A32-E967-4CCF-80EB-F8DC749B5620}"/>
              </a:ext>
            </a:extLst>
          </p:cNvPr>
          <p:cNvSpPr txBox="1"/>
          <p:nvPr/>
        </p:nvSpPr>
        <p:spPr>
          <a:xfrm>
            <a:off x="19123430" y="24083900"/>
            <a:ext cx="2862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Output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signals @ 3K</a:t>
            </a:r>
            <a:endParaRPr kumimoji="1" lang="ja-JP" altLang="en-US" sz="3200" dirty="0"/>
          </a:p>
        </p:txBody>
      </p:sp>
      <p:sp>
        <p:nvSpPr>
          <p:cNvPr id="859" name="テキスト ボックス 858">
            <a:extLst>
              <a:ext uri="{FF2B5EF4-FFF2-40B4-BE49-F238E27FC236}">
                <a16:creationId xmlns:a16="http://schemas.microsoft.com/office/drawing/2014/main" id="{89230C73-6CBD-4099-9DBD-6EF4C16D5239}"/>
              </a:ext>
            </a:extLst>
          </p:cNvPr>
          <p:cNvSpPr txBox="1"/>
          <p:nvPr/>
        </p:nvSpPr>
        <p:spPr>
          <a:xfrm>
            <a:off x="15710443" y="3964813"/>
            <a:ext cx="107189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3. Test</a:t>
            </a:r>
            <a:r>
              <a:rPr lang="ja-JP" altLang="en-US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 </a:t>
            </a:r>
            <a:r>
              <a:rPr lang="en-US" altLang="ja-JP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of</a:t>
            </a:r>
            <a:r>
              <a:rPr lang="ja-JP" altLang="en-US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 </a:t>
            </a:r>
            <a:r>
              <a:rPr lang="en-US" altLang="ja-JP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the</a:t>
            </a:r>
            <a:r>
              <a:rPr lang="ja-JP" altLang="en-US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 </a:t>
            </a:r>
            <a:r>
              <a:rPr lang="en-US" altLang="ja-JP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Cryogenic</a:t>
            </a:r>
            <a:r>
              <a:rPr lang="ja-JP" altLang="en-US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 </a:t>
            </a:r>
            <a:r>
              <a:rPr lang="en-US" altLang="ja-JP" sz="4800" b="1" dirty="0">
                <a:ln w="28575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富士ポップＰ" panose="040F0700000000000000" pitchFamily="50" charset="-128"/>
              </a:rPr>
              <a:t>Amplifier</a:t>
            </a:r>
            <a:endParaRPr lang="ja-JP" altLang="en-US" sz="4800" b="1" dirty="0">
              <a:ln w="28575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latin typeface="Cooper Black" panose="0208090404030B020404" pitchFamily="18" charset="0"/>
              <a:ea typeface="富士ポップＰ" panose="040F0700000000000000" pitchFamily="50" charset="-128"/>
            </a:endParaRPr>
          </a:p>
        </p:txBody>
      </p:sp>
      <p:sp>
        <p:nvSpPr>
          <p:cNvPr id="860" name="矢印: 下 859">
            <a:extLst>
              <a:ext uri="{FF2B5EF4-FFF2-40B4-BE49-F238E27FC236}">
                <a16:creationId xmlns:a16="http://schemas.microsoft.com/office/drawing/2014/main" id="{ED8E57A5-09F8-4D89-9EFE-C8A348770876}"/>
              </a:ext>
            </a:extLst>
          </p:cNvPr>
          <p:cNvSpPr/>
          <p:nvPr/>
        </p:nvSpPr>
        <p:spPr>
          <a:xfrm>
            <a:off x="16289329" y="25227779"/>
            <a:ext cx="1277753" cy="712987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1" name="正方形/長方形 1070">
            <a:extLst>
              <a:ext uri="{FF2B5EF4-FFF2-40B4-BE49-F238E27FC236}">
                <a16:creationId xmlns:a16="http://schemas.microsoft.com/office/drawing/2014/main" id="{C457FE43-48E5-4D1F-89E0-816D5842C232}"/>
              </a:ext>
            </a:extLst>
          </p:cNvPr>
          <p:cNvSpPr/>
          <p:nvPr/>
        </p:nvSpPr>
        <p:spPr>
          <a:xfrm>
            <a:off x="17527367" y="25076670"/>
            <a:ext cx="49525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800" dirty="0"/>
              <a:t>The pulse-height distribution </a:t>
            </a:r>
          </a:p>
          <a:p>
            <a:r>
              <a:rPr kumimoji="1" lang="en-US" altLang="ja-JP" sz="2800" dirty="0"/>
              <a:t>when integration time is 50μs.</a:t>
            </a:r>
            <a:endParaRPr lang="ja-JP" altLang="en-US" sz="2800" dirty="0"/>
          </a:p>
        </p:txBody>
      </p:sp>
      <p:grpSp>
        <p:nvGrpSpPr>
          <p:cNvPr id="1075" name="グループ化 1074">
            <a:extLst>
              <a:ext uri="{FF2B5EF4-FFF2-40B4-BE49-F238E27FC236}">
                <a16:creationId xmlns:a16="http://schemas.microsoft.com/office/drawing/2014/main" id="{086C0D38-D6BF-4C1A-B76A-4F6DCAF8CF0D}"/>
              </a:ext>
            </a:extLst>
          </p:cNvPr>
          <p:cNvGrpSpPr/>
          <p:nvPr/>
        </p:nvGrpSpPr>
        <p:grpSpPr>
          <a:xfrm>
            <a:off x="15464076" y="29582193"/>
            <a:ext cx="6628602" cy="4044958"/>
            <a:chOff x="22500123" y="27745007"/>
            <a:chExt cx="7074545" cy="4612504"/>
          </a:xfrm>
        </p:grpSpPr>
        <p:sp>
          <p:nvSpPr>
            <p:cNvPr id="874" name="正方形/長方形 873">
              <a:extLst>
                <a:ext uri="{FF2B5EF4-FFF2-40B4-BE49-F238E27FC236}">
                  <a16:creationId xmlns:a16="http://schemas.microsoft.com/office/drawing/2014/main" id="{5657D5A2-8036-4D60-AAF0-FB5EBEC554C6}"/>
                </a:ext>
              </a:extLst>
            </p:cNvPr>
            <p:cNvSpPr/>
            <p:nvPr/>
          </p:nvSpPr>
          <p:spPr>
            <a:xfrm>
              <a:off x="25547383" y="27745007"/>
              <a:ext cx="1275779" cy="7370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3600" b="1" dirty="0">
                  <a:solidFill>
                    <a:schemeClr val="accent3">
                      <a:lumMod val="75000"/>
                    </a:schemeClr>
                  </a:solidFill>
                </a:rPr>
                <a:t>Gain</a:t>
              </a:r>
            </a:p>
          </p:txBody>
        </p:sp>
        <p:grpSp>
          <p:nvGrpSpPr>
            <p:cNvPr id="1074" name="グループ化 1073">
              <a:extLst>
                <a:ext uri="{FF2B5EF4-FFF2-40B4-BE49-F238E27FC236}">
                  <a16:creationId xmlns:a16="http://schemas.microsoft.com/office/drawing/2014/main" id="{43C360F2-1835-4A52-AE51-28DC97C80242}"/>
                </a:ext>
              </a:extLst>
            </p:cNvPr>
            <p:cNvGrpSpPr/>
            <p:nvPr/>
          </p:nvGrpSpPr>
          <p:grpSpPr>
            <a:xfrm>
              <a:off x="22500123" y="28078339"/>
              <a:ext cx="7074545" cy="4279172"/>
              <a:chOff x="22502156" y="28112899"/>
              <a:chExt cx="7074545" cy="4279172"/>
            </a:xfrm>
          </p:grpSpPr>
          <mc:AlternateContent xmlns:mc="http://schemas.openxmlformats.org/markup-compatibility/2006">
            <mc:Choice xmlns:a14="http://schemas.microsoft.com/office/drawing/2010/main" Requires="a14">
              <p:graphicFrame>
                <p:nvGraphicFramePr>
                  <p:cNvPr id="873" name="グラフ 872">
                    <a:extLst>
                      <a:ext uri="{FF2B5EF4-FFF2-40B4-BE49-F238E27FC236}">
                        <a16:creationId xmlns:a16="http://schemas.microsoft.com/office/drawing/2014/main" id="{81569D32-B1D8-4460-8C9C-10AAA1060E41}"/>
                      </a:ext>
                    </a:extLst>
                  </p:cNvPr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103661366"/>
                      </p:ext>
                    </p:extLst>
                  </p:nvPr>
                </p:nvGraphicFramePr>
                <p:xfrm>
                  <a:off x="22962436" y="28223008"/>
                  <a:ext cx="6614265" cy="3842053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5"/>
                  </a:graphicData>
                </a:graphic>
              </p:graphicFrame>
            </mc:Choice>
            <mc:Fallback>
              <p:graphicFrame>
                <p:nvGraphicFramePr>
                  <p:cNvPr id="873" name="グラフ 872">
                    <a:extLst>
                      <a:ext uri="{FF2B5EF4-FFF2-40B4-BE49-F238E27FC236}">
                        <a16:creationId xmlns:a16="http://schemas.microsoft.com/office/drawing/2014/main" id="{81569D32-B1D8-4460-8C9C-10AAA1060E41}"/>
                      </a:ext>
                    </a:extLst>
                  </p:cNvPr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103661366"/>
                      </p:ext>
                    </p:extLst>
                  </p:nvPr>
                </p:nvGraphicFramePr>
                <p:xfrm>
                  <a:off x="22962436" y="28223008"/>
                  <a:ext cx="6614265" cy="3842053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5"/>
                  </a:graphicData>
                </a:graphic>
              </p:graphicFrame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875" name="テキスト ボックス 874">
                    <a:extLst>
                      <a:ext uri="{FF2B5EF4-FFF2-40B4-BE49-F238E27FC236}">
                        <a16:creationId xmlns:a16="http://schemas.microsoft.com/office/drawing/2014/main" id="{ECC749A1-920F-4271-B149-A801ADC55A86}"/>
                      </a:ext>
                    </a:extLst>
                  </p:cNvPr>
                  <p:cNvSpPr txBox="1"/>
                  <p:nvPr/>
                </p:nvSpPr>
                <p:spPr>
                  <a:xfrm>
                    <a:off x="25049643" y="30480206"/>
                    <a:ext cx="4253674" cy="5641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type m:val="lin"/>
                              <m:ctrlPr>
                                <a:rPr kumimoji="1" lang="en-US" altLang="ja-JP" sz="2400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1" lang="en-US" altLang="ja-JP" sz="2400" b="1" i="1" smtClean="0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400" b="1" i="1" smtClean="0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kumimoji="1" lang="en-US" altLang="ja-JP" sz="2400" b="1" i="0" smtClean="0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𝐩𝐩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1" lang="en-US" altLang="ja-JP" sz="2400" b="1" i="1" smtClean="0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400" b="1" i="1" smtClean="0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𝑸</m:t>
                                  </m:r>
                                </m:e>
                                <m:sub>
                                  <m:r>
                                    <a:rPr kumimoji="1" lang="en-US" altLang="ja-JP" sz="2400" b="1" i="0" smtClean="0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𝐢𝐧</m:t>
                                  </m:r>
                                </m:sub>
                              </m:sSub>
                            </m:den>
                          </m:f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kumimoji="1" lang="en-US" altLang="ja-JP" sz="2400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kumimoji="1" lang="en-US" altLang="ja-JP" sz="2400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kumimoji="1" lang="en-US" altLang="ja-JP" sz="2400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𝟏𝟐𝟐𝟔</m:t>
                          </m:r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𝐦𝐕</m:t>
                          </m:r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𝐟𝐂</m:t>
                          </m:r>
                        </m:oMath>
                      </m:oMathPara>
                    </a14:m>
                    <a:endParaRPr kumimoji="1" lang="ja-JP" altLang="en-US" sz="2400" b="1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875" name="テキスト ボックス 874">
                    <a:extLst>
                      <a:ext uri="{FF2B5EF4-FFF2-40B4-BE49-F238E27FC236}">
                        <a16:creationId xmlns:a16="http://schemas.microsoft.com/office/drawing/2014/main" id="{ECC749A1-920F-4271-B149-A801ADC55A8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049643" y="30480206"/>
                    <a:ext cx="4253674" cy="564169"/>
                  </a:xfrm>
                  <a:prstGeom prst="rect">
                    <a:avLst/>
                  </a:prstGeom>
                  <a:blipFill>
                    <a:blip r:embed="rId36"/>
                    <a:stretch>
                      <a:fillRect t="-116049" b="-174074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877" name="テキスト ボックス 876">
                    <a:extLst>
                      <a:ext uri="{FF2B5EF4-FFF2-40B4-BE49-F238E27FC236}">
                        <a16:creationId xmlns:a16="http://schemas.microsoft.com/office/drawing/2014/main" id="{52116706-21F5-4553-BEC5-2E674AE02A6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1886099" y="28728956"/>
                    <a:ext cx="1760149" cy="5280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400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kumimoji="1" lang="en-US" altLang="ja-JP" sz="2400" b="1" i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𝐩𝐩</m:t>
                              </m:r>
                            </m:sub>
                          </m:sSub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𝐦𝐕</m:t>
                          </m:r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oMath>
                      </m:oMathPara>
                    </a14:m>
                    <a:endParaRPr kumimoji="1" lang="ja-JP" altLang="en-US" sz="2400" b="1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877" name="テキスト ボックス 876">
                    <a:extLst>
                      <a:ext uri="{FF2B5EF4-FFF2-40B4-BE49-F238E27FC236}">
                        <a16:creationId xmlns:a16="http://schemas.microsoft.com/office/drawing/2014/main" id="{52116706-21F5-4553-BEC5-2E674AE02A6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21886099" y="28728956"/>
                    <a:ext cx="1760149" cy="528036"/>
                  </a:xfrm>
                  <a:prstGeom prst="rect">
                    <a:avLst/>
                  </a:prstGeom>
                  <a:blipFill>
                    <a:blip r:embed="rId37"/>
                    <a:stretch>
                      <a:fillRect r="-1111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879" name="テキスト ボックス 878">
                    <a:extLst>
                      <a:ext uri="{FF2B5EF4-FFF2-40B4-BE49-F238E27FC236}">
                        <a16:creationId xmlns:a16="http://schemas.microsoft.com/office/drawing/2014/main" id="{02B371E8-C4DF-4772-BF8B-27368B95DFE3}"/>
                      </a:ext>
                    </a:extLst>
                  </p:cNvPr>
                  <p:cNvSpPr txBox="1"/>
                  <p:nvPr/>
                </p:nvSpPr>
                <p:spPr>
                  <a:xfrm>
                    <a:off x="28199396" y="31865630"/>
                    <a:ext cx="1179145" cy="5264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400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1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kumimoji="1" lang="en-US" altLang="ja-JP" sz="2400" b="1" i="0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𝐢𝐧</m:t>
                              </m:r>
                            </m:sub>
                          </m:sSub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𝐟𝐂</m:t>
                          </m:r>
                          <m:r>
                            <a:rPr kumimoji="1" lang="en-US" altLang="ja-JP" sz="24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oMath>
                      </m:oMathPara>
                    </a14:m>
                    <a:endParaRPr kumimoji="1" lang="ja-JP" altLang="en-US" sz="2400" b="1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879" name="テキスト ボックス 878">
                    <a:extLst>
                      <a:ext uri="{FF2B5EF4-FFF2-40B4-BE49-F238E27FC236}">
                        <a16:creationId xmlns:a16="http://schemas.microsoft.com/office/drawing/2014/main" id="{02B371E8-C4DF-4772-BF8B-27368B95DFE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99396" y="31865630"/>
                    <a:ext cx="1179145" cy="526441"/>
                  </a:xfrm>
                  <a:prstGeom prst="rect">
                    <a:avLst/>
                  </a:prstGeom>
                  <a:blipFill>
                    <a:blip r:embed="rId38"/>
                    <a:stretch>
                      <a:fillRect l="-3846" r="-9341" b="-1866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76" name="グループ化 1075">
            <a:extLst>
              <a:ext uri="{FF2B5EF4-FFF2-40B4-BE49-F238E27FC236}">
                <a16:creationId xmlns:a16="http://schemas.microsoft.com/office/drawing/2014/main" id="{6F890920-86DA-40CF-B956-3DD4CEB2B0E4}"/>
              </a:ext>
            </a:extLst>
          </p:cNvPr>
          <p:cNvGrpSpPr/>
          <p:nvPr/>
        </p:nvGrpSpPr>
        <p:grpSpPr>
          <a:xfrm>
            <a:off x="22722976" y="29474485"/>
            <a:ext cx="6778433" cy="4075401"/>
            <a:chOff x="22524884" y="32207882"/>
            <a:chExt cx="6778433" cy="4551282"/>
          </a:xfrm>
        </p:grpSpPr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864" name="グラフ 863">
                  <a:extLst>
                    <a:ext uri="{FF2B5EF4-FFF2-40B4-BE49-F238E27FC236}">
                      <a16:creationId xmlns:a16="http://schemas.microsoft.com/office/drawing/2014/main" id="{1BDA6903-7BF2-4D9D-A700-B85F310A3FBF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25095280"/>
                    </p:ext>
                  </p:extLst>
                </p:nvPr>
              </p:nvGraphicFramePr>
              <p:xfrm>
                <a:off x="22925345" y="32636830"/>
                <a:ext cx="6377972" cy="384205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9"/>
                </a:graphicData>
              </a:graphic>
            </p:graphicFrame>
          </mc:Choice>
          <mc:Fallback>
            <p:graphicFrame>
              <p:nvGraphicFramePr>
                <p:cNvPr id="864" name="グラフ 863">
                  <a:extLst>
                    <a:ext uri="{FF2B5EF4-FFF2-40B4-BE49-F238E27FC236}">
                      <a16:creationId xmlns:a16="http://schemas.microsoft.com/office/drawing/2014/main" id="{1BDA6903-7BF2-4D9D-A700-B85F310A3FBF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25095280"/>
                    </p:ext>
                  </p:extLst>
                </p:nvPr>
              </p:nvGraphicFramePr>
              <p:xfrm>
                <a:off x="22925345" y="32636830"/>
                <a:ext cx="6377972" cy="384205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9"/>
                </a:graphicData>
              </a:graphic>
            </p:graphicFrame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65" name="テキスト ボックス 864">
                  <a:extLst>
                    <a:ext uri="{FF2B5EF4-FFF2-40B4-BE49-F238E27FC236}">
                      <a16:creationId xmlns:a16="http://schemas.microsoft.com/office/drawing/2014/main" id="{75588212-2A93-4DB3-9E67-0350E43918AE}"/>
                    </a:ext>
                  </a:extLst>
                </p:cNvPr>
                <p:cNvSpPr txBox="1"/>
                <p:nvPr/>
              </p:nvSpPr>
              <p:spPr>
                <a:xfrm>
                  <a:off x="24354734" y="35037219"/>
                  <a:ext cx="4734594" cy="5510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1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1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sz="2400" b="1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400" b="1" i="1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e>
                              <m:sub>
                                <m:r>
                                  <a:rPr kumimoji="1" lang="en-US" altLang="ja-JP" sz="2400" b="1" i="0" smtClean="0">
                                    <a:solidFill>
                                      <a:schemeClr val="accent3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𝐢𝐧</m:t>
                                </m:r>
                              </m:sub>
                            </m:sSub>
                          </m:sub>
                        </m:sSub>
                        <m:r>
                          <a:rPr kumimoji="1" lang="en-US" altLang="ja-JP" sz="24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1" lang="en-US" altLang="ja-JP" sz="24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kumimoji="1" lang="en-US" altLang="ja-JP" sz="24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kumimoji="1" lang="en-US" altLang="ja-JP" sz="24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𝟎𝟎𝟒𝟔</m:t>
                        </m:r>
                        <m:sSub>
                          <m:sSubPr>
                            <m:ctrlPr>
                              <a:rPr kumimoji="1" lang="en-US" altLang="ja-JP" sz="2400" b="1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1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kumimoji="1" lang="en-US" altLang="ja-JP" sz="2400" b="1" i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𝐢𝐧</m:t>
                            </m:r>
                          </m:sub>
                        </m:sSub>
                        <m:r>
                          <a:rPr kumimoji="1" lang="en-US" altLang="ja-JP" sz="24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kumimoji="1" lang="en-US" altLang="ja-JP" sz="24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kumimoji="1" lang="en-US" altLang="ja-JP" sz="24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kumimoji="1" lang="en-US" altLang="ja-JP" sz="24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𝟓𝟏𝟐𝟐</m:t>
                        </m:r>
                        <m:r>
                          <a:rPr kumimoji="1" lang="en-US" altLang="ja-JP" sz="2400" b="1" i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𝐟𝐂</m:t>
                        </m:r>
                      </m:oMath>
                    </m:oMathPara>
                  </a14:m>
                  <a:endParaRPr kumimoji="1" lang="ja-JP" altLang="en-US" sz="2400" b="1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865" name="テキスト ボックス 864">
                  <a:extLst>
                    <a:ext uri="{FF2B5EF4-FFF2-40B4-BE49-F238E27FC236}">
                      <a16:creationId xmlns:a16="http://schemas.microsoft.com/office/drawing/2014/main" id="{75588212-2A93-4DB3-9E67-0350E43918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54734" y="35037219"/>
                  <a:ext cx="4734594" cy="551019"/>
                </a:xfrm>
                <a:prstGeom prst="rect">
                  <a:avLst/>
                </a:prstGeom>
                <a:blipFill>
                  <a:blip r:embed="rId40"/>
                  <a:stretch>
                    <a:fillRect b="-987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67" name="正方形/長方形 866">
              <a:extLst>
                <a:ext uri="{FF2B5EF4-FFF2-40B4-BE49-F238E27FC236}">
                  <a16:creationId xmlns:a16="http://schemas.microsoft.com/office/drawing/2014/main" id="{29C13012-0905-457B-8282-08CC1FFC7FEF}"/>
                </a:ext>
              </a:extLst>
            </p:cNvPr>
            <p:cNvSpPr/>
            <p:nvPr/>
          </p:nvSpPr>
          <p:spPr>
            <a:xfrm>
              <a:off x="23171282" y="32207882"/>
              <a:ext cx="6079160" cy="7218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3600" b="1" dirty="0">
                  <a:solidFill>
                    <a:schemeClr val="accent3">
                      <a:lumMod val="75000"/>
                    </a:schemeClr>
                  </a:solidFill>
                </a:rPr>
                <a:t>Equivalent Input Noise Charge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76" name="テキスト ボックス 875">
                  <a:extLst>
                    <a:ext uri="{FF2B5EF4-FFF2-40B4-BE49-F238E27FC236}">
                      <a16:creationId xmlns:a16="http://schemas.microsoft.com/office/drawing/2014/main" id="{04904E60-8C22-44F1-8BF7-834D0A25C629}"/>
                    </a:ext>
                  </a:extLst>
                </p:cNvPr>
                <p:cNvSpPr txBox="1"/>
                <p:nvPr/>
              </p:nvSpPr>
              <p:spPr>
                <a:xfrm rot="16200000">
                  <a:off x="21889620" y="33635414"/>
                  <a:ext cx="1760149" cy="4896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1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1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kumimoji="1" lang="en-US" altLang="ja-JP" sz="2400" b="1" i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𝐐𝐢𝐧</m:t>
                            </m:r>
                          </m:sub>
                        </m:sSub>
                        <m:r>
                          <a:rPr kumimoji="1" lang="en-US" altLang="ja-JP" sz="2400" b="1" i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kumimoji="1" lang="en-US" altLang="ja-JP" sz="2400" b="1" i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𝐟𝐂𝐫𝐦𝐬</m:t>
                        </m:r>
                        <m:r>
                          <a:rPr kumimoji="1" lang="en-US" altLang="ja-JP" sz="2400" b="1" i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kumimoji="1" lang="ja-JP" altLang="en-US" sz="2400" b="1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876" name="テキスト ボックス 875">
                  <a:extLst>
                    <a:ext uri="{FF2B5EF4-FFF2-40B4-BE49-F238E27FC236}">
                      <a16:creationId xmlns:a16="http://schemas.microsoft.com/office/drawing/2014/main" id="{04904E60-8C22-44F1-8BF7-834D0A25C6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1889620" y="33635414"/>
                  <a:ext cx="1760149" cy="489621"/>
                </a:xfrm>
                <a:prstGeom prst="rect">
                  <a:avLst/>
                </a:prstGeom>
                <a:blipFill>
                  <a:blip r:embed="rId41"/>
                  <a:stretch>
                    <a:fillRect t="-20463" r="-125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80" name="テキスト ボックス 879">
                  <a:extLst>
                    <a:ext uri="{FF2B5EF4-FFF2-40B4-BE49-F238E27FC236}">
                      <a16:creationId xmlns:a16="http://schemas.microsoft.com/office/drawing/2014/main" id="{ECB9EA1B-DF4A-4395-B090-1BC8AD88BE95}"/>
                    </a:ext>
                  </a:extLst>
                </p:cNvPr>
                <p:cNvSpPr txBox="1"/>
                <p:nvPr/>
              </p:nvSpPr>
              <p:spPr>
                <a:xfrm>
                  <a:off x="27952129" y="36243591"/>
                  <a:ext cx="1179145" cy="5155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1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1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kumimoji="1" lang="en-US" altLang="ja-JP" sz="2400" b="1" i="0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𝐢𝐧</m:t>
                            </m:r>
                          </m:sub>
                        </m:sSub>
                        <m:r>
                          <a:rPr kumimoji="1" lang="en-US" altLang="ja-JP" sz="2400" b="1" i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kumimoji="1" lang="en-US" altLang="ja-JP" sz="2400" b="1" i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𝐟𝐂</m:t>
                        </m:r>
                        <m:r>
                          <a:rPr kumimoji="1" lang="en-US" altLang="ja-JP" sz="2400" b="1" i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kumimoji="1" lang="ja-JP" altLang="en-US" sz="2400" b="1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880" name="テキスト ボックス 879">
                  <a:extLst>
                    <a:ext uri="{FF2B5EF4-FFF2-40B4-BE49-F238E27FC236}">
                      <a16:creationId xmlns:a16="http://schemas.microsoft.com/office/drawing/2014/main" id="{ECB9EA1B-DF4A-4395-B090-1BC8AD88BE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52129" y="36243591"/>
                  <a:ext cx="1179145" cy="515573"/>
                </a:xfrm>
                <a:prstGeom prst="rect">
                  <a:avLst/>
                </a:prstGeom>
                <a:blipFill>
                  <a:blip r:embed="rId42"/>
                  <a:stretch>
                    <a:fillRect l="-2591" r="-3627" b="-1710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1300FC8-CDF3-4082-AE90-37B9DD21A51E}"/>
              </a:ext>
            </a:extLst>
          </p:cNvPr>
          <p:cNvGrpSpPr/>
          <p:nvPr/>
        </p:nvGrpSpPr>
        <p:grpSpPr>
          <a:xfrm>
            <a:off x="24332237" y="7998903"/>
            <a:ext cx="5737159" cy="3956938"/>
            <a:chOff x="8128819" y="37934634"/>
            <a:chExt cx="6742039" cy="4497406"/>
          </a:xfrm>
        </p:grpSpPr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AEEDEFE0-D678-4AAE-AC87-D1BCDA672BB6}"/>
                </a:ext>
              </a:extLst>
            </p:cNvPr>
            <p:cNvSpPr/>
            <p:nvPr/>
          </p:nvSpPr>
          <p:spPr>
            <a:xfrm>
              <a:off x="8128819" y="37934634"/>
              <a:ext cx="6723136" cy="4497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F8E3856C-6A8B-4FBF-AADD-940CEF420101}"/>
                </a:ext>
              </a:extLst>
            </p:cNvPr>
            <p:cNvGrpSpPr/>
            <p:nvPr/>
          </p:nvGrpSpPr>
          <p:grpSpPr>
            <a:xfrm>
              <a:off x="8215446" y="37966545"/>
              <a:ext cx="6655412" cy="4465495"/>
              <a:chOff x="52480" y="1538825"/>
              <a:chExt cx="7155476" cy="4465495"/>
            </a:xfrm>
          </p:grpSpPr>
          <p:pic>
            <p:nvPicPr>
              <p:cNvPr id="300" name="図 299">
                <a:extLst>
                  <a:ext uri="{FF2B5EF4-FFF2-40B4-BE49-F238E27FC236}">
                    <a16:creationId xmlns:a16="http://schemas.microsoft.com/office/drawing/2014/main" id="{AFAB354C-126F-4E34-8057-A4FF42DCEA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228" t="4751" r="9167" b="4030"/>
              <a:stretch/>
            </p:blipFill>
            <p:spPr>
              <a:xfrm>
                <a:off x="1019808" y="1745928"/>
                <a:ext cx="5920778" cy="3815915"/>
              </a:xfrm>
              <a:prstGeom prst="rect">
                <a:avLst/>
              </a:prstGeom>
            </p:spPr>
          </p:pic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A8FBADC1-DE91-41AD-90B6-45E8D0501AFA}"/>
                  </a:ext>
                </a:extLst>
              </p:cNvPr>
              <p:cNvSpPr/>
              <p:nvPr/>
            </p:nvSpPr>
            <p:spPr>
              <a:xfrm>
                <a:off x="696094" y="5486092"/>
                <a:ext cx="6238388" cy="2000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正方形/長方形 301">
                <a:extLst>
                  <a:ext uri="{FF2B5EF4-FFF2-40B4-BE49-F238E27FC236}">
                    <a16:creationId xmlns:a16="http://schemas.microsoft.com/office/drawing/2014/main" id="{523B0D44-B713-4C0D-94EF-DDF547FB9287}"/>
                  </a:ext>
                </a:extLst>
              </p:cNvPr>
              <p:cNvSpPr/>
              <p:nvPr/>
            </p:nvSpPr>
            <p:spPr>
              <a:xfrm>
                <a:off x="803543" y="3410560"/>
                <a:ext cx="6238388" cy="2000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テキスト ボックス 302">
                <a:extLst>
                  <a:ext uri="{FF2B5EF4-FFF2-40B4-BE49-F238E27FC236}">
                    <a16:creationId xmlns:a16="http://schemas.microsoft.com/office/drawing/2014/main" id="{CD09711F-F1C4-4C14-9092-BA4EA3ABE1FC}"/>
                  </a:ext>
                </a:extLst>
              </p:cNvPr>
              <p:cNvSpPr txBox="1"/>
              <p:nvPr/>
            </p:nvSpPr>
            <p:spPr>
              <a:xfrm rot="16200000">
                <a:off x="-590654" y="2400877"/>
                <a:ext cx="202556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b="1" dirty="0" err="1">
                    <a:solidFill>
                      <a:srgbClr val="FF0000"/>
                    </a:solidFill>
                  </a:rPr>
                  <a:t>Amp.IN</a:t>
                </a:r>
                <a:r>
                  <a:rPr kumimoji="1" lang="en-US" altLang="ja-JP" sz="2000" b="1" dirty="0">
                    <a:solidFill>
                      <a:srgbClr val="FF0000"/>
                    </a:solidFill>
                  </a:rPr>
                  <a:t> [</a:t>
                </a:r>
                <a:r>
                  <a:rPr kumimoji="1" lang="en-US" altLang="ja-JP" sz="2000" b="1" dirty="0" err="1">
                    <a:solidFill>
                      <a:srgbClr val="FF0000"/>
                    </a:solidFill>
                  </a:rPr>
                  <a:t>μV</a:t>
                </a:r>
                <a:r>
                  <a:rPr kumimoji="1" lang="en-US" altLang="ja-JP" sz="2000" b="1" dirty="0">
                    <a:solidFill>
                      <a:srgbClr val="FF0000"/>
                    </a:solidFill>
                  </a:rPr>
                  <a:t>]</a:t>
                </a:r>
                <a:endParaRPr kumimoji="1" lang="ja-JP" alt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04" name="テキスト ボックス 303">
                <a:extLst>
                  <a:ext uri="{FF2B5EF4-FFF2-40B4-BE49-F238E27FC236}">
                    <a16:creationId xmlns:a16="http://schemas.microsoft.com/office/drawing/2014/main" id="{9004C06F-DC76-4A6C-B4AF-68CA656309DA}"/>
                  </a:ext>
                </a:extLst>
              </p:cNvPr>
              <p:cNvSpPr txBox="1"/>
              <p:nvPr/>
            </p:nvSpPr>
            <p:spPr>
              <a:xfrm>
                <a:off x="5855503" y="3410560"/>
                <a:ext cx="1292341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>
                    <a:solidFill>
                      <a:srgbClr val="FF0000"/>
                    </a:solidFill>
                  </a:rPr>
                  <a:t>time [</a:t>
                </a:r>
                <a:r>
                  <a:rPr kumimoji="1" lang="en-US" altLang="ja-JP" sz="2000" b="1" dirty="0" err="1">
                    <a:solidFill>
                      <a:srgbClr val="FF0000"/>
                    </a:solidFill>
                  </a:rPr>
                  <a:t>μs</a:t>
                </a:r>
                <a:r>
                  <a:rPr kumimoji="1" lang="en-US" altLang="ja-JP" sz="2000" b="1" dirty="0">
                    <a:solidFill>
                      <a:srgbClr val="FF0000"/>
                    </a:solidFill>
                  </a:rPr>
                  <a:t>]</a:t>
                </a:r>
                <a:endParaRPr kumimoji="1" lang="ja-JP" altLang="en-U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9649E8FD-E15F-491C-BFFB-EFBE06CE1E88}"/>
                  </a:ext>
                </a:extLst>
              </p:cNvPr>
              <p:cNvSpPr txBox="1"/>
              <p:nvPr/>
            </p:nvSpPr>
            <p:spPr>
              <a:xfrm>
                <a:off x="5691194" y="5500956"/>
                <a:ext cx="151676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b="1" dirty="0">
                    <a:solidFill>
                      <a:srgbClr val="0070C0"/>
                    </a:solidFill>
                  </a:rPr>
                  <a:t>time [</a:t>
                </a:r>
                <a:r>
                  <a:rPr kumimoji="1" lang="en-US" altLang="ja-JP" sz="2400" b="1" dirty="0" err="1">
                    <a:solidFill>
                      <a:srgbClr val="0070C0"/>
                    </a:solidFill>
                  </a:rPr>
                  <a:t>μs</a:t>
                </a:r>
                <a:r>
                  <a:rPr kumimoji="1" lang="en-US" altLang="ja-JP" sz="2400" b="1" dirty="0">
                    <a:solidFill>
                      <a:srgbClr val="0070C0"/>
                    </a:solidFill>
                  </a:rPr>
                  <a:t>]</a:t>
                </a:r>
                <a:endParaRPr kumimoji="1" lang="ja-JP" altLang="en-US" sz="2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06" name="テキスト ボックス 305">
                <a:extLst>
                  <a:ext uri="{FF2B5EF4-FFF2-40B4-BE49-F238E27FC236}">
                    <a16:creationId xmlns:a16="http://schemas.microsoft.com/office/drawing/2014/main" id="{969D0BD8-A3E1-4986-8A49-93F8720D24C3}"/>
                  </a:ext>
                </a:extLst>
              </p:cNvPr>
              <p:cNvSpPr txBox="1"/>
              <p:nvPr/>
            </p:nvSpPr>
            <p:spPr>
              <a:xfrm>
                <a:off x="2959350" y="3724629"/>
                <a:ext cx="177977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>
                    <a:solidFill>
                      <a:srgbClr val="0070C0"/>
                    </a:solidFill>
                  </a:rPr>
                  <a:t>SOISTJ4</a:t>
                </a:r>
                <a:r>
                  <a:rPr kumimoji="1" lang="ja-JP" altLang="en-US" b="1" dirty="0">
                    <a:solidFill>
                      <a:srgbClr val="0070C0"/>
                    </a:solidFill>
                  </a:rPr>
                  <a:t> </a:t>
                </a:r>
                <a:r>
                  <a:rPr kumimoji="1" lang="en-US" altLang="ja-JP" b="1" dirty="0">
                    <a:solidFill>
                      <a:srgbClr val="0070C0"/>
                    </a:solidFill>
                  </a:rPr>
                  <a:t>Output</a:t>
                </a:r>
                <a:endParaRPr kumimoji="1" lang="ja-JP" altLang="en-US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F0E473BC-1519-4F81-9E87-1AE7365D7DCF}"/>
                  </a:ext>
                </a:extLst>
              </p:cNvPr>
              <p:cNvSpPr txBox="1"/>
              <p:nvPr/>
            </p:nvSpPr>
            <p:spPr>
              <a:xfrm>
                <a:off x="609730" y="1741444"/>
                <a:ext cx="41870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/>
                  <a:t>70</a:t>
                </a:r>
                <a:endParaRPr kumimoji="1" lang="ja-JP" altLang="en-US" b="1" dirty="0"/>
              </a:p>
            </p:txBody>
          </p:sp>
          <p:sp>
            <p:nvSpPr>
              <p:cNvPr id="308" name="テキスト ボックス 307">
                <a:extLst>
                  <a:ext uri="{FF2B5EF4-FFF2-40B4-BE49-F238E27FC236}">
                    <a16:creationId xmlns:a16="http://schemas.microsoft.com/office/drawing/2014/main" id="{082A97C4-CD6E-4B90-A689-601922A3009D}"/>
                  </a:ext>
                </a:extLst>
              </p:cNvPr>
              <p:cNvSpPr txBox="1"/>
              <p:nvPr/>
            </p:nvSpPr>
            <p:spPr>
              <a:xfrm>
                <a:off x="594191" y="2151857"/>
                <a:ext cx="41870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/>
                  <a:t>60</a:t>
                </a:r>
                <a:endParaRPr kumimoji="1" lang="ja-JP" altLang="en-US" b="1" dirty="0"/>
              </a:p>
            </p:txBody>
          </p:sp>
          <p:sp>
            <p:nvSpPr>
              <p:cNvPr id="309" name="テキスト ボックス 308">
                <a:extLst>
                  <a:ext uri="{FF2B5EF4-FFF2-40B4-BE49-F238E27FC236}">
                    <a16:creationId xmlns:a16="http://schemas.microsoft.com/office/drawing/2014/main" id="{B99E849C-7C7E-43E9-9F65-CA30951AF661}"/>
                  </a:ext>
                </a:extLst>
              </p:cNvPr>
              <p:cNvSpPr txBox="1"/>
              <p:nvPr/>
            </p:nvSpPr>
            <p:spPr>
              <a:xfrm>
                <a:off x="614232" y="2517181"/>
                <a:ext cx="41870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/>
                  <a:t>5</a:t>
                </a:r>
                <a:r>
                  <a:rPr kumimoji="1" lang="en-US" altLang="ja-JP" b="1"/>
                  <a:t>0</a:t>
                </a:r>
                <a:endParaRPr kumimoji="1" lang="ja-JP" altLang="en-US" b="1" dirty="0"/>
              </a:p>
            </p:txBody>
          </p:sp>
          <p:sp>
            <p:nvSpPr>
              <p:cNvPr id="310" name="テキスト ボックス 309">
                <a:extLst>
                  <a:ext uri="{FF2B5EF4-FFF2-40B4-BE49-F238E27FC236}">
                    <a16:creationId xmlns:a16="http://schemas.microsoft.com/office/drawing/2014/main" id="{5DDD0A43-0801-49AF-A728-56C7590062E3}"/>
                  </a:ext>
                </a:extLst>
              </p:cNvPr>
              <p:cNvSpPr txBox="1"/>
              <p:nvPr/>
            </p:nvSpPr>
            <p:spPr>
              <a:xfrm>
                <a:off x="616630" y="2887852"/>
                <a:ext cx="41870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/>
                  <a:t>40</a:t>
                </a:r>
                <a:endParaRPr kumimoji="1" lang="ja-JP" altLang="en-US" b="1" dirty="0"/>
              </a:p>
            </p:txBody>
          </p:sp>
          <p:sp>
            <p:nvSpPr>
              <p:cNvPr id="311" name="正方形/長方形 310">
                <a:extLst>
                  <a:ext uri="{FF2B5EF4-FFF2-40B4-BE49-F238E27FC236}">
                    <a16:creationId xmlns:a16="http://schemas.microsoft.com/office/drawing/2014/main" id="{9C74AD3F-EEA9-4ECC-A9FF-C4CCDF7FEFFE}"/>
                  </a:ext>
                </a:extLst>
              </p:cNvPr>
              <p:cNvSpPr/>
              <p:nvPr/>
            </p:nvSpPr>
            <p:spPr>
              <a:xfrm>
                <a:off x="438028" y="3798166"/>
                <a:ext cx="276329" cy="13517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テキスト ボックス 311">
                <a:extLst>
                  <a:ext uri="{FF2B5EF4-FFF2-40B4-BE49-F238E27FC236}">
                    <a16:creationId xmlns:a16="http://schemas.microsoft.com/office/drawing/2014/main" id="{5691D6F5-1730-4785-8B98-E049AD9DEBA3}"/>
                  </a:ext>
                </a:extLst>
              </p:cNvPr>
              <p:cNvSpPr txBox="1"/>
              <p:nvPr/>
            </p:nvSpPr>
            <p:spPr>
              <a:xfrm>
                <a:off x="369723" y="4053905"/>
                <a:ext cx="65274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/>
                  <a:t>1600</a:t>
                </a:r>
                <a:endParaRPr kumimoji="1" lang="ja-JP" altLang="en-US" b="1" dirty="0"/>
              </a:p>
            </p:txBody>
          </p:sp>
          <p:sp>
            <p:nvSpPr>
              <p:cNvPr id="313" name="テキスト ボックス 312">
                <a:extLst>
                  <a:ext uri="{FF2B5EF4-FFF2-40B4-BE49-F238E27FC236}">
                    <a16:creationId xmlns:a16="http://schemas.microsoft.com/office/drawing/2014/main" id="{A6079B14-1CB6-48CE-8800-F94FA1750761}"/>
                  </a:ext>
                </a:extLst>
              </p:cNvPr>
              <p:cNvSpPr txBox="1"/>
              <p:nvPr/>
            </p:nvSpPr>
            <p:spPr>
              <a:xfrm>
                <a:off x="369722" y="4460001"/>
                <a:ext cx="65274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/>
                  <a:t>1200</a:t>
                </a:r>
                <a:endParaRPr kumimoji="1" lang="ja-JP" altLang="en-US" b="1" dirty="0"/>
              </a:p>
            </p:txBody>
          </p:sp>
          <p:sp>
            <p:nvSpPr>
              <p:cNvPr id="314" name="テキスト ボックス 313">
                <a:extLst>
                  <a:ext uri="{FF2B5EF4-FFF2-40B4-BE49-F238E27FC236}">
                    <a16:creationId xmlns:a16="http://schemas.microsoft.com/office/drawing/2014/main" id="{121F87A4-5677-41B5-B81E-0B1D2318F983}"/>
                  </a:ext>
                </a:extLst>
              </p:cNvPr>
              <p:cNvSpPr txBox="1"/>
              <p:nvPr/>
            </p:nvSpPr>
            <p:spPr>
              <a:xfrm>
                <a:off x="486742" y="4852024"/>
                <a:ext cx="53572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/>
                  <a:t>800</a:t>
                </a:r>
                <a:endParaRPr kumimoji="1" lang="ja-JP" altLang="en-US" b="1" dirty="0"/>
              </a:p>
            </p:txBody>
          </p:sp>
          <p:sp>
            <p:nvSpPr>
              <p:cNvPr id="315" name="テキスト ボックス 314">
                <a:extLst>
                  <a:ext uri="{FF2B5EF4-FFF2-40B4-BE49-F238E27FC236}">
                    <a16:creationId xmlns:a16="http://schemas.microsoft.com/office/drawing/2014/main" id="{71EA83B3-CAE9-4FC2-9B23-3F0F1A35D354}"/>
                  </a:ext>
                </a:extLst>
              </p:cNvPr>
              <p:cNvSpPr txBox="1"/>
              <p:nvPr/>
            </p:nvSpPr>
            <p:spPr>
              <a:xfrm>
                <a:off x="486742" y="5241196"/>
                <a:ext cx="53572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/>
                  <a:t>400</a:t>
                </a:r>
                <a:endParaRPr kumimoji="1" lang="ja-JP" altLang="en-US" b="1" dirty="0"/>
              </a:p>
            </p:txBody>
          </p:sp>
          <p:sp>
            <p:nvSpPr>
              <p:cNvPr id="316" name="テキスト ボックス 315">
                <a:extLst>
                  <a:ext uri="{FF2B5EF4-FFF2-40B4-BE49-F238E27FC236}">
                    <a16:creationId xmlns:a16="http://schemas.microsoft.com/office/drawing/2014/main" id="{E363AF41-CAC9-41B1-A052-3ABC05BC34EA}"/>
                  </a:ext>
                </a:extLst>
              </p:cNvPr>
              <p:cNvSpPr txBox="1"/>
              <p:nvPr/>
            </p:nvSpPr>
            <p:spPr>
              <a:xfrm>
                <a:off x="747186" y="5634988"/>
                <a:ext cx="30168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/>
                  <a:t>0</a:t>
                </a:r>
                <a:endParaRPr kumimoji="1" lang="ja-JP" altLang="en-US" b="1" dirty="0"/>
              </a:p>
            </p:txBody>
          </p:sp>
          <p:sp>
            <p:nvSpPr>
              <p:cNvPr id="317" name="テキスト ボックス 316">
                <a:extLst>
                  <a:ext uri="{FF2B5EF4-FFF2-40B4-BE49-F238E27FC236}">
                    <a16:creationId xmlns:a16="http://schemas.microsoft.com/office/drawing/2014/main" id="{2C2233B1-EC49-4AE5-9E88-804EC628B400}"/>
                  </a:ext>
                </a:extLst>
              </p:cNvPr>
              <p:cNvSpPr txBox="1"/>
              <p:nvPr/>
            </p:nvSpPr>
            <p:spPr>
              <a:xfrm>
                <a:off x="1333324" y="3410560"/>
                <a:ext cx="51488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>
                    <a:solidFill>
                      <a:srgbClr val="FF0000"/>
                    </a:solidFill>
                  </a:rPr>
                  <a:t>-80</a:t>
                </a:r>
                <a:endParaRPr kumimoji="1" lang="ja-JP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8" name="テキスト ボックス 317">
                <a:extLst>
                  <a:ext uri="{FF2B5EF4-FFF2-40B4-BE49-F238E27FC236}">
                    <a16:creationId xmlns:a16="http://schemas.microsoft.com/office/drawing/2014/main" id="{6EF62FEC-4AE5-47AB-8A35-EF4D0EAA1C22}"/>
                  </a:ext>
                </a:extLst>
              </p:cNvPr>
              <p:cNvSpPr txBox="1"/>
              <p:nvPr/>
            </p:nvSpPr>
            <p:spPr>
              <a:xfrm>
                <a:off x="3765138" y="3410560"/>
                <a:ext cx="30168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>
                    <a:solidFill>
                      <a:srgbClr val="FF0000"/>
                    </a:solidFill>
                  </a:rPr>
                  <a:t>0</a:t>
                </a:r>
                <a:endParaRPr kumimoji="1" lang="ja-JP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19" name="テキスト ボックス 318">
                <a:extLst>
                  <a:ext uri="{FF2B5EF4-FFF2-40B4-BE49-F238E27FC236}">
                    <a16:creationId xmlns:a16="http://schemas.microsoft.com/office/drawing/2014/main" id="{AC5D3547-3F24-40EE-AD7D-50AADB84CE6A}"/>
                  </a:ext>
                </a:extLst>
              </p:cNvPr>
              <p:cNvSpPr txBox="1"/>
              <p:nvPr/>
            </p:nvSpPr>
            <p:spPr>
              <a:xfrm>
                <a:off x="2476136" y="3410560"/>
                <a:ext cx="51488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>
                    <a:solidFill>
                      <a:srgbClr val="FF0000"/>
                    </a:solidFill>
                  </a:rPr>
                  <a:t>-40</a:t>
                </a:r>
                <a:endParaRPr kumimoji="1" lang="ja-JP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20" name="テキスト ボックス 319">
                <a:extLst>
                  <a:ext uri="{FF2B5EF4-FFF2-40B4-BE49-F238E27FC236}">
                    <a16:creationId xmlns:a16="http://schemas.microsoft.com/office/drawing/2014/main" id="{2BAEA0AD-F0AF-45A2-A7C9-CC7A559CE150}"/>
                  </a:ext>
                </a:extLst>
              </p:cNvPr>
              <p:cNvSpPr txBox="1"/>
              <p:nvPr/>
            </p:nvSpPr>
            <p:spPr>
              <a:xfrm>
                <a:off x="4852490" y="3410560"/>
                <a:ext cx="43794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>
                    <a:solidFill>
                      <a:srgbClr val="FF0000"/>
                    </a:solidFill>
                  </a:rPr>
                  <a:t>40</a:t>
                </a:r>
                <a:endParaRPr kumimoji="1" lang="ja-JP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21" name="テキスト ボックス 320">
                <a:extLst>
                  <a:ext uri="{FF2B5EF4-FFF2-40B4-BE49-F238E27FC236}">
                    <a16:creationId xmlns:a16="http://schemas.microsoft.com/office/drawing/2014/main" id="{93A545C2-11DD-4C75-BA86-610D238BBE97}"/>
                  </a:ext>
                </a:extLst>
              </p:cNvPr>
              <p:cNvSpPr txBox="1"/>
              <p:nvPr/>
            </p:nvSpPr>
            <p:spPr>
              <a:xfrm>
                <a:off x="1327133" y="5492619"/>
                <a:ext cx="51488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>
                    <a:solidFill>
                      <a:srgbClr val="0070C0"/>
                    </a:solidFill>
                  </a:rPr>
                  <a:t>-80</a:t>
                </a:r>
                <a:endParaRPr kumimoji="1" lang="ja-JP" altLang="en-US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22" name="テキスト ボックス 321">
                <a:extLst>
                  <a:ext uri="{FF2B5EF4-FFF2-40B4-BE49-F238E27FC236}">
                    <a16:creationId xmlns:a16="http://schemas.microsoft.com/office/drawing/2014/main" id="{4E21E353-342A-463A-8366-0B86A9D97B92}"/>
                  </a:ext>
                </a:extLst>
              </p:cNvPr>
              <p:cNvSpPr txBox="1"/>
              <p:nvPr/>
            </p:nvSpPr>
            <p:spPr>
              <a:xfrm>
                <a:off x="3782753" y="5500033"/>
                <a:ext cx="30168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>
                    <a:solidFill>
                      <a:srgbClr val="0070C0"/>
                    </a:solidFill>
                  </a:rPr>
                  <a:t>0</a:t>
                </a:r>
                <a:endParaRPr kumimoji="1" lang="ja-JP" altLang="en-US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23" name="テキスト ボックス 322">
                <a:extLst>
                  <a:ext uri="{FF2B5EF4-FFF2-40B4-BE49-F238E27FC236}">
                    <a16:creationId xmlns:a16="http://schemas.microsoft.com/office/drawing/2014/main" id="{EAAE9715-E00C-45F9-BD47-779CF33B14A1}"/>
                  </a:ext>
                </a:extLst>
              </p:cNvPr>
              <p:cNvSpPr txBox="1"/>
              <p:nvPr/>
            </p:nvSpPr>
            <p:spPr>
              <a:xfrm>
                <a:off x="2528679" y="5492619"/>
                <a:ext cx="48923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>
                    <a:solidFill>
                      <a:srgbClr val="0070C0"/>
                    </a:solidFill>
                  </a:rPr>
                  <a:t>-40</a:t>
                </a:r>
                <a:endParaRPr kumimoji="1" lang="ja-JP" altLang="en-US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24" name="テキスト ボックス 323">
                <a:extLst>
                  <a:ext uri="{FF2B5EF4-FFF2-40B4-BE49-F238E27FC236}">
                    <a16:creationId xmlns:a16="http://schemas.microsoft.com/office/drawing/2014/main" id="{3BA31B7F-9ECA-4FA5-B903-4BB4B7958705}"/>
                  </a:ext>
                </a:extLst>
              </p:cNvPr>
              <p:cNvSpPr txBox="1"/>
              <p:nvPr/>
            </p:nvSpPr>
            <p:spPr>
              <a:xfrm>
                <a:off x="4840749" y="5500033"/>
                <a:ext cx="43794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>
                    <a:solidFill>
                      <a:srgbClr val="0070C0"/>
                    </a:solidFill>
                  </a:rPr>
                  <a:t>40</a:t>
                </a:r>
                <a:endParaRPr kumimoji="1" lang="ja-JP" altLang="en-US" b="1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325" name="直線矢印コネクタ 324">
                <a:extLst>
                  <a:ext uri="{FF2B5EF4-FFF2-40B4-BE49-F238E27FC236}">
                    <a16:creationId xmlns:a16="http://schemas.microsoft.com/office/drawing/2014/main" id="{39067ED5-96A6-4590-AC12-EB284EAC28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91649" y="2384578"/>
                <a:ext cx="0" cy="51086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6" name="テキスト ボックス 325">
                <a:extLst>
                  <a:ext uri="{FF2B5EF4-FFF2-40B4-BE49-F238E27FC236}">
                    <a16:creationId xmlns:a16="http://schemas.microsoft.com/office/drawing/2014/main" id="{A0F2B6E5-D70F-4A56-A563-D1D97F132F1B}"/>
                  </a:ext>
                </a:extLst>
              </p:cNvPr>
              <p:cNvSpPr txBox="1"/>
              <p:nvPr/>
            </p:nvSpPr>
            <p:spPr>
              <a:xfrm>
                <a:off x="5504192" y="2700165"/>
                <a:ext cx="10278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>
                    <a:solidFill>
                      <a:srgbClr val="FF0000"/>
                    </a:solidFill>
                  </a:rPr>
                  <a:t>~18μV</a:t>
                </a:r>
                <a:endParaRPr kumimoji="1" lang="ja-JP" altLang="en-US" sz="2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27" name="直線矢印コネクタ 326">
                <a:extLst>
                  <a:ext uri="{FF2B5EF4-FFF2-40B4-BE49-F238E27FC236}">
                    <a16:creationId xmlns:a16="http://schemas.microsoft.com/office/drawing/2014/main" id="{07CFC558-D74F-425D-8A82-E8605C9781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49754" y="4093961"/>
                <a:ext cx="368" cy="1076085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8" name="テキスト ボックス 327">
                <a:extLst>
                  <a:ext uri="{FF2B5EF4-FFF2-40B4-BE49-F238E27FC236}">
                    <a16:creationId xmlns:a16="http://schemas.microsoft.com/office/drawing/2014/main" id="{34C2BA1C-688E-4A91-B111-9A13A0E012A9}"/>
                  </a:ext>
                </a:extLst>
              </p:cNvPr>
              <p:cNvSpPr txBox="1"/>
              <p:nvPr/>
            </p:nvSpPr>
            <p:spPr>
              <a:xfrm>
                <a:off x="5513009" y="4136308"/>
                <a:ext cx="130356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b="1" dirty="0">
                    <a:solidFill>
                      <a:srgbClr val="0070C0"/>
                    </a:solidFill>
                  </a:rPr>
                  <a:t>~1.2mV</a:t>
                </a:r>
                <a:endParaRPr kumimoji="1" lang="ja-JP" altLang="en-US" sz="2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29" name="テキスト ボックス 328">
                <a:extLst>
                  <a:ext uri="{FF2B5EF4-FFF2-40B4-BE49-F238E27FC236}">
                    <a16:creationId xmlns:a16="http://schemas.microsoft.com/office/drawing/2014/main" id="{81C48811-302E-4781-905B-AAC46674FF1C}"/>
                  </a:ext>
                </a:extLst>
              </p:cNvPr>
              <p:cNvSpPr txBox="1"/>
              <p:nvPr/>
            </p:nvSpPr>
            <p:spPr>
              <a:xfrm>
                <a:off x="3229008" y="1538825"/>
                <a:ext cx="159191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>
                    <a:solidFill>
                      <a:srgbClr val="FF0000"/>
                    </a:solidFill>
                  </a:rPr>
                  <a:t>SOISTJ4</a:t>
                </a:r>
                <a:r>
                  <a:rPr kumimoji="1" lang="ja-JP" altLang="en-US" b="1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ja-JP" b="1" dirty="0">
                    <a:solidFill>
                      <a:srgbClr val="FF0000"/>
                    </a:solidFill>
                  </a:rPr>
                  <a:t>Input</a:t>
                </a:r>
                <a:endParaRPr kumimoji="1" lang="ja-JP" alt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0" name="テキスト ボックス 329">
                <a:extLst>
                  <a:ext uri="{FF2B5EF4-FFF2-40B4-BE49-F238E27FC236}">
                    <a16:creationId xmlns:a16="http://schemas.microsoft.com/office/drawing/2014/main" id="{AEFF6BF4-F7AD-4188-AA4B-2402D9D5519E}"/>
                  </a:ext>
                </a:extLst>
              </p:cNvPr>
              <p:cNvSpPr txBox="1"/>
              <p:nvPr/>
            </p:nvSpPr>
            <p:spPr>
              <a:xfrm rot="16200000">
                <a:off x="-822947" y="4600055"/>
                <a:ext cx="215096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b="1" dirty="0" err="1">
                    <a:solidFill>
                      <a:srgbClr val="0070C0"/>
                    </a:solidFill>
                  </a:rPr>
                  <a:t>Amp.OUT</a:t>
                </a:r>
                <a:r>
                  <a:rPr kumimoji="1" lang="en-US" altLang="ja-JP" sz="2000" b="1" dirty="0">
                    <a:solidFill>
                      <a:srgbClr val="FF0000"/>
                    </a:solidFill>
                  </a:rPr>
                  <a:t> </a:t>
                </a:r>
                <a:r>
                  <a:rPr kumimoji="1" lang="en-US" altLang="ja-JP" sz="2000" b="1" dirty="0">
                    <a:solidFill>
                      <a:srgbClr val="0070C0"/>
                    </a:solidFill>
                  </a:rPr>
                  <a:t> [</a:t>
                </a:r>
                <a:r>
                  <a:rPr kumimoji="1" lang="en-US" altLang="ja-JP" sz="2000" b="1" dirty="0" err="1">
                    <a:solidFill>
                      <a:srgbClr val="0070C0"/>
                    </a:solidFill>
                  </a:rPr>
                  <a:t>μV</a:t>
                </a:r>
                <a:r>
                  <a:rPr kumimoji="1" lang="en-US" altLang="ja-JP" sz="2000" b="1" dirty="0">
                    <a:solidFill>
                      <a:srgbClr val="0070C0"/>
                    </a:solidFill>
                  </a:rPr>
                  <a:t>]</a:t>
                </a:r>
                <a:endParaRPr kumimoji="1" lang="ja-JP" altLang="en-US" sz="20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E5C2FECD-97F9-4EEC-8044-86BEED8945BA}"/>
              </a:ext>
            </a:extLst>
          </p:cNvPr>
          <p:cNvSpPr txBox="1"/>
          <p:nvPr/>
        </p:nvSpPr>
        <p:spPr>
          <a:xfrm>
            <a:off x="20084562" y="4864018"/>
            <a:ext cx="4497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kumimoji="1" lang="en-US" altLang="ja-JP" sz="3600" dirty="0">
                <a:latin typeface="Cooper Black" panose="0208090404030B020404" pitchFamily="18" charset="0"/>
              </a:rPr>
              <a:t>SOI-STJ4</a:t>
            </a:r>
          </a:p>
        </p:txBody>
      </p:sp>
      <p:grpSp>
        <p:nvGrpSpPr>
          <p:cNvPr id="566" name="Group 12">
            <a:extLst>
              <a:ext uri="{FF2B5EF4-FFF2-40B4-BE49-F238E27FC236}">
                <a16:creationId xmlns:a16="http://schemas.microsoft.com/office/drawing/2014/main" id="{24B01B9C-E804-434E-B139-EBAB0CAFBE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317653" y="8056975"/>
            <a:ext cx="2488323" cy="3311426"/>
            <a:chOff x="2411" y="1536"/>
            <a:chExt cx="916" cy="1219"/>
          </a:xfrm>
        </p:grpSpPr>
        <p:sp>
          <p:nvSpPr>
            <p:cNvPr id="567" name="AutoShape 11">
              <a:extLst>
                <a:ext uri="{FF2B5EF4-FFF2-40B4-BE49-F238E27FC236}">
                  <a16:creationId xmlns:a16="http://schemas.microsoft.com/office/drawing/2014/main" id="{586E3027-5331-4583-A944-DFD28BFEBD3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436" y="1569"/>
              <a:ext cx="888" cy="1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568" name="Picture 13">
              <a:extLst>
                <a:ext uri="{FF2B5EF4-FFF2-40B4-BE49-F238E27FC236}">
                  <a16:creationId xmlns:a16="http://schemas.microsoft.com/office/drawing/2014/main" id="{47D630BE-6757-4D72-9AFD-DE8FDE272B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" y="1536"/>
              <a:ext cx="916" cy="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9" name="Group 24">
            <a:extLst>
              <a:ext uri="{FF2B5EF4-FFF2-40B4-BE49-F238E27FC236}">
                <a16:creationId xmlns:a16="http://schemas.microsoft.com/office/drawing/2014/main" id="{C95822E1-6A18-4B7F-B704-1065C5E98C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0240007" y="7997279"/>
            <a:ext cx="4065199" cy="3591215"/>
            <a:chOff x="10681" y="14392"/>
            <a:chExt cx="2151" cy="2107"/>
          </a:xfrm>
        </p:grpSpPr>
        <p:sp>
          <p:nvSpPr>
            <p:cNvPr id="570" name="AutoShape 23">
              <a:extLst>
                <a:ext uri="{FF2B5EF4-FFF2-40B4-BE49-F238E27FC236}">
                  <a16:creationId xmlns:a16="http://schemas.microsoft.com/office/drawing/2014/main" id="{5416B13F-7967-48E1-A92D-9BD3C8414B5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0681" y="14392"/>
              <a:ext cx="2151" cy="2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571" name="Picture 25">
              <a:extLst>
                <a:ext uri="{FF2B5EF4-FFF2-40B4-BE49-F238E27FC236}">
                  <a16:creationId xmlns:a16="http://schemas.microsoft.com/office/drawing/2014/main" id="{6677C7CA-B24D-42BE-A8F0-355FEA3DA4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81" y="14392"/>
              <a:ext cx="2161" cy="2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7ED5AB-CE9F-4521-B216-D2C7CE33E565}"/>
              </a:ext>
            </a:extLst>
          </p:cNvPr>
          <p:cNvSpPr/>
          <p:nvPr/>
        </p:nvSpPr>
        <p:spPr>
          <a:xfrm>
            <a:off x="20629012" y="5444358"/>
            <a:ext cx="951900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4000" dirty="0"/>
              <a:t>SOI-STJ4 is common source amplifier.</a:t>
            </a:r>
          </a:p>
          <a:p>
            <a:pPr marL="571500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4000" dirty="0"/>
              <a:t>SOI-STJ4 made a success to amplify the STJ signal for the first time! It has a gain around 64.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60548CA-0E56-409E-9E82-5969C61F71C3}"/>
              </a:ext>
            </a:extLst>
          </p:cNvPr>
          <p:cNvGrpSpPr/>
          <p:nvPr/>
        </p:nvGrpSpPr>
        <p:grpSpPr>
          <a:xfrm>
            <a:off x="17797827" y="8731436"/>
            <a:ext cx="2054374" cy="2739563"/>
            <a:chOff x="17714917" y="8420272"/>
            <a:chExt cx="2054374" cy="2739563"/>
          </a:xfrm>
        </p:grpSpPr>
        <p:sp>
          <p:nvSpPr>
            <p:cNvPr id="5" name="吹き出し: 四角形 4">
              <a:extLst>
                <a:ext uri="{FF2B5EF4-FFF2-40B4-BE49-F238E27FC236}">
                  <a16:creationId xmlns:a16="http://schemas.microsoft.com/office/drawing/2014/main" id="{EE039A74-78EC-406F-A55F-1E2EB724FB97}"/>
                </a:ext>
              </a:extLst>
            </p:cNvPr>
            <p:cNvSpPr/>
            <p:nvPr/>
          </p:nvSpPr>
          <p:spPr>
            <a:xfrm rot="5400000">
              <a:off x="17372322" y="8762867"/>
              <a:ext cx="2739563" cy="2054374"/>
            </a:xfrm>
            <a:prstGeom prst="wedgeRectCallout">
              <a:avLst>
                <a:gd name="adj1" fmla="val 19872"/>
                <a:gd name="adj2" fmla="val 11223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6" name="Group 8">
              <a:extLst>
                <a:ext uri="{FF2B5EF4-FFF2-40B4-BE49-F238E27FC236}">
                  <a16:creationId xmlns:a16="http://schemas.microsoft.com/office/drawing/2014/main" id="{43BAF736-BE3E-4509-831C-879D1F2E341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809029" y="8584064"/>
              <a:ext cx="1865139" cy="2451046"/>
              <a:chOff x="2498" y="1658"/>
              <a:chExt cx="764" cy="1004"/>
            </a:xfrm>
          </p:grpSpPr>
          <p:sp>
            <p:nvSpPr>
              <p:cNvPr id="297" name="AutoShape 7">
                <a:extLst>
                  <a:ext uri="{FF2B5EF4-FFF2-40B4-BE49-F238E27FC236}">
                    <a16:creationId xmlns:a16="http://schemas.microsoft.com/office/drawing/2014/main" id="{4E65F762-BE0B-40B0-A352-C7C658DE389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98" y="1658"/>
                <a:ext cx="764" cy="10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pic>
            <p:nvPicPr>
              <p:cNvPr id="298" name="Picture 9">
                <a:extLst>
                  <a:ext uri="{FF2B5EF4-FFF2-40B4-BE49-F238E27FC236}">
                    <a16:creationId xmlns:a16="http://schemas.microsoft.com/office/drawing/2014/main" id="{7EC98D1D-D4F7-4DA9-B5BA-5D83434883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8" y="1658"/>
                <a:ext cx="768" cy="1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9F23AAF2-63CD-4B19-8C48-28296B38DCF6}"/>
              </a:ext>
            </a:extLst>
          </p:cNvPr>
          <p:cNvSpPr txBox="1"/>
          <p:nvPr/>
        </p:nvSpPr>
        <p:spPr>
          <a:xfrm>
            <a:off x="15425427" y="4809161"/>
            <a:ext cx="4497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kumimoji="1" lang="en-US" altLang="ja-JP" sz="3600" baseline="30000" dirty="0">
                <a:latin typeface="Cooper Black" panose="0208090404030B020404" pitchFamily="18" charset="0"/>
              </a:rPr>
              <a:t>3</a:t>
            </a:r>
            <a:r>
              <a:rPr kumimoji="1" lang="en-US" altLang="ja-JP" sz="3600" dirty="0">
                <a:latin typeface="Cooper Black" panose="0208090404030B020404" pitchFamily="18" charset="0"/>
              </a:rPr>
              <a:t>He Sorption</a:t>
            </a:r>
            <a:br>
              <a:rPr kumimoji="1" lang="en-US" altLang="ja-JP" sz="3600" dirty="0">
                <a:latin typeface="Cooper Black" panose="0208090404030B020404" pitchFamily="18" charset="0"/>
              </a:rPr>
            </a:br>
            <a:r>
              <a:rPr kumimoji="1" lang="en-US" altLang="ja-JP" sz="3600" dirty="0">
                <a:latin typeface="Cooper Black" panose="0208090404030B020404" pitchFamily="18" charset="0"/>
              </a:rPr>
              <a:t>		Refrigerator</a:t>
            </a:r>
            <a:endParaRPr kumimoji="1" lang="en-US" altLang="ja-JP" sz="3600" baseline="30000" dirty="0">
              <a:latin typeface="Cooper Black" panose="0208090404030B020404" pitchFamily="18" charset="0"/>
            </a:endParaRPr>
          </a:p>
        </p:txBody>
      </p: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F073BACE-1C48-4F56-962C-89246C9B554A}"/>
              </a:ext>
            </a:extLst>
          </p:cNvPr>
          <p:cNvSpPr txBox="1"/>
          <p:nvPr/>
        </p:nvSpPr>
        <p:spPr>
          <a:xfrm>
            <a:off x="15349682" y="5788492"/>
            <a:ext cx="47020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Conducting a test at low temperature, SOI-STJ placed on the lowest stage.</a:t>
            </a:r>
          </a:p>
        </p:txBody>
      </p:sp>
      <p:sp>
        <p:nvSpPr>
          <p:cNvPr id="335" name="テキスト ボックス 334">
            <a:extLst>
              <a:ext uri="{FF2B5EF4-FFF2-40B4-BE49-F238E27FC236}">
                <a16:creationId xmlns:a16="http://schemas.microsoft.com/office/drawing/2014/main" id="{01A69788-B07F-4DF8-893A-9C5406265710}"/>
              </a:ext>
            </a:extLst>
          </p:cNvPr>
          <p:cNvSpPr txBox="1"/>
          <p:nvPr/>
        </p:nvSpPr>
        <p:spPr>
          <a:xfrm>
            <a:off x="405122" y="39530362"/>
            <a:ext cx="39641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>
                <a:ln w="2857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Cooper Black" panose="0208090404030B020404" pitchFamily="18" charset="0"/>
                <a:ea typeface="Segoe UI Black" panose="020B0A02040204020203" pitchFamily="34" charset="0"/>
                <a:cs typeface="Segoe UI Black" panose="020B0A02040204020203" pitchFamily="34" charset="0"/>
              </a:rPr>
              <a:t>4. Summary</a:t>
            </a:r>
            <a:endParaRPr lang="ja-JP" altLang="en-US" sz="4800" b="1" dirty="0">
              <a:ln w="2857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latin typeface="Cooper Black" panose="0208090404030B020404" pitchFamily="18" charset="0"/>
              <a:ea typeface="富士ポップＰ" panose="040F0700000000000000" pitchFamily="50" charset="-128"/>
              <a:cs typeface="Segoe UI Black" panose="020B0A02040204020203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273EDF2-0C01-4132-B839-83003E2C9453}"/>
              </a:ext>
            </a:extLst>
          </p:cNvPr>
          <p:cNvSpPr/>
          <p:nvPr/>
        </p:nvSpPr>
        <p:spPr>
          <a:xfrm>
            <a:off x="11282912" y="39837434"/>
            <a:ext cx="947513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SOI-STJ4 succeeded amplifying the STJ signal.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SOI-STJ5 w/o bias circuit works as intend at low temperature.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SOI-STJ5 w/o bias circuit has a gain around 123mv/</a:t>
            </a:r>
            <a:r>
              <a:rPr kumimoji="1" lang="en-US" altLang="ja-JP" sz="3600" dirty="0" err="1"/>
              <a:t>pC</a:t>
            </a:r>
            <a:r>
              <a:rPr kumimoji="1" lang="en-US" altLang="ja-JP" sz="3600" dirty="0"/>
              <a:t>.</a:t>
            </a:r>
          </a:p>
        </p:txBody>
      </p:sp>
      <p:sp>
        <p:nvSpPr>
          <p:cNvPr id="336" name="矢印: 下 335">
            <a:extLst>
              <a:ext uri="{FF2B5EF4-FFF2-40B4-BE49-F238E27FC236}">
                <a16:creationId xmlns:a16="http://schemas.microsoft.com/office/drawing/2014/main" id="{FAAE1296-879E-46BB-BA5D-5E77275DE013}"/>
              </a:ext>
            </a:extLst>
          </p:cNvPr>
          <p:cNvSpPr/>
          <p:nvPr/>
        </p:nvSpPr>
        <p:spPr>
          <a:xfrm rot="16200000">
            <a:off x="10583412" y="40670944"/>
            <a:ext cx="1277753" cy="1108008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9" name="四角形: 角を丸くする 338">
            <a:extLst>
              <a:ext uri="{FF2B5EF4-FFF2-40B4-BE49-F238E27FC236}">
                <a16:creationId xmlns:a16="http://schemas.microsoft.com/office/drawing/2014/main" id="{7BF090C0-FC2E-44BC-86F9-5C38EAE3438D}"/>
              </a:ext>
            </a:extLst>
          </p:cNvPr>
          <p:cNvSpPr/>
          <p:nvPr/>
        </p:nvSpPr>
        <p:spPr>
          <a:xfrm>
            <a:off x="15595630" y="34127999"/>
            <a:ext cx="3767328" cy="5157216"/>
          </a:xfrm>
          <a:prstGeom prst="roundRect">
            <a:avLst>
              <a:gd name="adj" fmla="val 12745"/>
            </a:avLst>
          </a:prstGeom>
          <a:solidFill>
            <a:srgbClr val="F7FF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0" name="四角形: 角を丸くする 339">
            <a:extLst>
              <a:ext uri="{FF2B5EF4-FFF2-40B4-BE49-F238E27FC236}">
                <a16:creationId xmlns:a16="http://schemas.microsoft.com/office/drawing/2014/main" id="{98F85BDB-DBA1-44B4-A965-678529D7CD86}"/>
              </a:ext>
            </a:extLst>
          </p:cNvPr>
          <p:cNvSpPr/>
          <p:nvPr/>
        </p:nvSpPr>
        <p:spPr>
          <a:xfrm>
            <a:off x="19362958" y="34127999"/>
            <a:ext cx="1252728" cy="5157216"/>
          </a:xfrm>
          <a:prstGeom prst="roundRect">
            <a:avLst>
              <a:gd name="adj" fmla="val 30953"/>
            </a:avLst>
          </a:prstGeom>
          <a:solidFill>
            <a:srgbClr val="C5F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1" name="図 340">
            <a:extLst>
              <a:ext uri="{FF2B5EF4-FFF2-40B4-BE49-F238E27FC236}">
                <a16:creationId xmlns:a16="http://schemas.microsoft.com/office/drawing/2014/main" id="{676882E0-C1A5-49A8-B741-A4ADC134A752}"/>
              </a:ext>
            </a:extLst>
          </p:cNvPr>
          <p:cNvPicPr>
            <a:picLocks noChangeAspect="1"/>
          </p:cNvPicPr>
          <p:nvPr/>
        </p:nvPicPr>
        <p:blipFill rotWithShape="1">
          <a:blip r:embed="rId47">
            <a:clrChange>
              <a:clrFrom>
                <a:srgbClr val="000001"/>
              </a:clrFrom>
              <a:clrTo>
                <a:srgbClr val="0000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3" t="15235" r="21220" b="8954"/>
          <a:stretch/>
        </p:blipFill>
        <p:spPr>
          <a:xfrm>
            <a:off x="15263417" y="33996573"/>
            <a:ext cx="6054386" cy="5438134"/>
          </a:xfrm>
          <a:prstGeom prst="rect">
            <a:avLst/>
          </a:prstGeom>
        </p:spPr>
      </p:pic>
      <p:sp>
        <p:nvSpPr>
          <p:cNvPr id="342" name="矢印: 下 341">
            <a:extLst>
              <a:ext uri="{FF2B5EF4-FFF2-40B4-BE49-F238E27FC236}">
                <a16:creationId xmlns:a16="http://schemas.microsoft.com/office/drawing/2014/main" id="{0425A03F-5019-47B3-A2E7-8EC76F4987F3}"/>
              </a:ext>
            </a:extLst>
          </p:cNvPr>
          <p:cNvSpPr/>
          <p:nvPr/>
        </p:nvSpPr>
        <p:spPr>
          <a:xfrm rot="16200000">
            <a:off x="23260546" y="35109082"/>
            <a:ext cx="1277753" cy="968959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3" name="テキスト ボックス 342">
            <a:extLst>
              <a:ext uri="{FF2B5EF4-FFF2-40B4-BE49-F238E27FC236}">
                <a16:creationId xmlns:a16="http://schemas.microsoft.com/office/drawing/2014/main" id="{90503364-0D93-45FF-9BA4-959D2C5FCB8E}"/>
              </a:ext>
            </a:extLst>
          </p:cNvPr>
          <p:cNvSpPr txBox="1"/>
          <p:nvPr/>
        </p:nvSpPr>
        <p:spPr>
          <a:xfrm>
            <a:off x="24389620" y="34716398"/>
            <a:ext cx="59014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/>
              <a:t>Using 300fF or 60fF, </a:t>
            </a:r>
            <a:r>
              <a:rPr lang="en-US" altLang="ja-JP" sz="3600" dirty="0">
                <a:solidFill>
                  <a:srgbClr val="FD5D96"/>
                </a:solidFill>
              </a:rPr>
              <a:t>we can detect a STJ signal for a visible single-photon</a:t>
            </a:r>
            <a:r>
              <a:rPr lang="en-US" altLang="ja-JP" sz="3600" dirty="0"/>
              <a:t>.</a:t>
            </a:r>
            <a:endParaRPr lang="en-US" altLang="ja-JP" sz="3600" dirty="0">
              <a:solidFill>
                <a:srgbClr val="FD5D96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8574814-E1B9-43A1-9BCB-45EAC03904F2}"/>
              </a:ext>
            </a:extLst>
          </p:cNvPr>
          <p:cNvSpPr/>
          <p:nvPr/>
        </p:nvSpPr>
        <p:spPr>
          <a:xfrm>
            <a:off x="20615686" y="39860415"/>
            <a:ext cx="96301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Equivalent input noise charge is about 5.5fC. 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SOI-STJ6 was designed to have higher gain.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The two-steps SOI-STJ6 was designed to obtain 30</a:t>
            </a:r>
            <a:r>
              <a:rPr kumimoji="1" lang="ja-JP" altLang="en-US" sz="3600" dirty="0"/>
              <a:t>～</a:t>
            </a:r>
            <a:r>
              <a:rPr kumimoji="1" lang="en-US" altLang="ja-JP" sz="3600" dirty="0"/>
              <a:t>40mV output signal at a STJ signal for a far-infrared single photon.</a:t>
            </a:r>
          </a:p>
        </p:txBody>
      </p:sp>
      <p:sp>
        <p:nvSpPr>
          <p:cNvPr id="338" name="正方形/長方形 337">
            <a:extLst>
              <a:ext uri="{FF2B5EF4-FFF2-40B4-BE49-F238E27FC236}">
                <a16:creationId xmlns:a16="http://schemas.microsoft.com/office/drawing/2014/main" id="{8C05FED5-89EE-4E70-BBB3-AA230B5F807F}"/>
              </a:ext>
            </a:extLst>
          </p:cNvPr>
          <p:cNvSpPr/>
          <p:nvPr/>
        </p:nvSpPr>
        <p:spPr>
          <a:xfrm>
            <a:off x="20590975" y="33537606"/>
            <a:ext cx="947513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Amplifier stage of SOI-STJ6 has a higher gain.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4 patterns for feedback capacitances</a:t>
            </a:r>
          </a:p>
          <a:p>
            <a:pPr marL="1485900" lvl="2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3pF</a:t>
            </a:r>
          </a:p>
          <a:p>
            <a:pPr marL="1485900" lvl="2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300fF</a:t>
            </a:r>
          </a:p>
          <a:p>
            <a:pPr marL="1485900" lvl="2" indent="-57150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kumimoji="1" lang="en-US" altLang="ja-JP" sz="3600" dirty="0"/>
              <a:t>60fF</a:t>
            </a:r>
          </a:p>
          <a:p>
            <a:pPr marL="1028700" lvl="1" indent="-57150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/>
              <a:t>We designed two-steps amplifying SOI amplifier using SOI-STJ6 amplifier stage and SOI-STJ4 circuit. The two-steps SOI-STJ6 will obtain output signal magnitude about 30</a:t>
            </a:r>
            <a:r>
              <a:rPr kumimoji="1" lang="ja-JP" altLang="en-US" sz="3600" dirty="0"/>
              <a:t>～</a:t>
            </a:r>
            <a:r>
              <a:rPr kumimoji="1" lang="en-US" altLang="ja-JP" sz="3600" dirty="0"/>
              <a:t>40mV at a STJ signal for a neutrino decay single-photon in λ=50μm.</a:t>
            </a:r>
          </a:p>
        </p:txBody>
      </p: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601B9C9E-E8F7-472C-9E55-6A1F3F262C40}"/>
              </a:ext>
            </a:extLst>
          </p:cNvPr>
          <p:cNvSpPr txBox="1"/>
          <p:nvPr/>
        </p:nvSpPr>
        <p:spPr>
          <a:xfrm>
            <a:off x="15379983" y="33453897"/>
            <a:ext cx="4609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latin typeface="Cooper Black" panose="0208090404030B020404" pitchFamily="18" charset="0"/>
                <a:ea typeface="富士ポップＰ" panose="040F0700000000000000" pitchFamily="50" charset="-128"/>
              </a:rPr>
              <a:t>Design of SOI-STJ6</a:t>
            </a:r>
            <a:endParaRPr kumimoji="1" lang="ja-JP" altLang="en-US" sz="3600" dirty="0">
              <a:latin typeface="Cooper Black" panose="0208090404030B020404" pitchFamily="18" charset="0"/>
              <a:ea typeface="富士ポップＰ" panose="040F0700000000000000" pitchFamily="50" charset="-128"/>
            </a:endParaRPr>
          </a:p>
        </p:txBody>
      </p:sp>
      <p:sp>
        <p:nvSpPr>
          <p:cNvPr id="344" name="テキスト ボックス 343">
            <a:extLst>
              <a:ext uri="{FF2B5EF4-FFF2-40B4-BE49-F238E27FC236}">
                <a16:creationId xmlns:a16="http://schemas.microsoft.com/office/drawing/2014/main" id="{B72D2BAE-EFA3-487D-9FE9-678C5697FACA}"/>
              </a:ext>
            </a:extLst>
          </p:cNvPr>
          <p:cNvSpPr txBox="1"/>
          <p:nvPr/>
        </p:nvSpPr>
        <p:spPr>
          <a:xfrm>
            <a:off x="15836580" y="26065680"/>
            <a:ext cx="24366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Pulse-Height</a:t>
            </a:r>
            <a:br>
              <a:rPr kumimoji="1" lang="en-US" altLang="ja-JP" sz="3200" dirty="0"/>
            </a:br>
            <a:r>
              <a:rPr kumimoji="1" lang="en-US" altLang="ja-JP" sz="3200" dirty="0"/>
              <a:t>@ 3K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74895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9915</TotalTime>
  <Words>1027</Words>
  <Application>Microsoft Office PowerPoint</Application>
  <PresentationFormat>ユーザー設定</PresentationFormat>
  <Paragraphs>196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5" baseType="lpstr">
      <vt:lpstr>Arial Unicode MS</vt:lpstr>
      <vt:lpstr>HG明朝E</vt:lpstr>
      <vt:lpstr>富士ポップＰ</vt:lpstr>
      <vt:lpstr>游ゴシック</vt:lpstr>
      <vt:lpstr>游ゴシック Light</vt:lpstr>
      <vt:lpstr>Arial</vt:lpstr>
      <vt:lpstr>Calibri</vt:lpstr>
      <vt:lpstr>Calibri Light</vt:lpstr>
      <vt:lpstr>Cambria Math</vt:lpstr>
      <vt:lpstr>Cooper Black</vt:lpstr>
      <vt:lpstr>Segoe UI Black</vt:lpstr>
      <vt:lpstr>Times New Roman</vt:lpstr>
      <vt:lpstr>Wingdings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cybignet</dc:creator>
  <cp:lastModifiedBy>若狭玲那</cp:lastModifiedBy>
  <cp:revision>254</cp:revision>
  <dcterms:created xsi:type="dcterms:W3CDTF">2013-06-11T08:36:10Z</dcterms:created>
  <dcterms:modified xsi:type="dcterms:W3CDTF">2018-03-03T15:33:12Z</dcterms:modified>
</cp:coreProperties>
</file>