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8" r:id="rId3"/>
    <p:sldId id="304" r:id="rId4"/>
    <p:sldId id="305" r:id="rId5"/>
    <p:sldId id="316" r:id="rId6"/>
    <p:sldId id="306" r:id="rId7"/>
    <p:sldId id="317" r:id="rId8"/>
    <p:sldId id="308" r:id="rId9"/>
    <p:sldId id="309" r:id="rId10"/>
    <p:sldId id="324" r:id="rId11"/>
    <p:sldId id="325" r:id="rId12"/>
    <p:sldId id="326" r:id="rId13"/>
    <p:sldId id="327" r:id="rId14"/>
    <p:sldId id="318" r:id="rId15"/>
    <p:sldId id="330" r:id="rId16"/>
    <p:sldId id="319" r:id="rId17"/>
    <p:sldId id="322" r:id="rId18"/>
    <p:sldId id="320" r:id="rId19"/>
    <p:sldId id="329" r:id="rId20"/>
    <p:sldId id="313" r:id="rId21"/>
    <p:sldId id="311" r:id="rId22"/>
    <p:sldId id="298" r:id="rId23"/>
    <p:sldId id="328" r:id="rId2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20" autoAdjust="0"/>
  </p:normalViewPr>
  <p:slideViewPr>
    <p:cSldViewPr>
      <p:cViewPr varScale="1">
        <p:scale>
          <a:sx n="59" d="100"/>
          <a:sy n="59" d="100"/>
        </p:scale>
        <p:origin x="-4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B8993-DD20-46A0-B3E6-B04E004B5E2F}" type="datetimeFigureOut">
              <a:rPr kumimoji="1" lang="ja-JP" altLang="en-US" smtClean="0"/>
              <a:t>2013/12/3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F5296-DD1D-4CEB-A196-92ABF5C80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214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361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361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fld id="{F8A4C58A-8F07-4130-B14A-D28C621C9DEE}" type="slidenum">
              <a:rPr lang="en-US" altLang="ja-JP" sz="1200">
                <a:latin typeface="Times" pitchFamily="18" charset="0"/>
                <a:ea typeface="Osaka" charset="-128"/>
              </a:rPr>
              <a:pPr eaLnBrk="1" hangingPunct="1"/>
              <a:t>11</a:t>
            </a:fld>
            <a:endParaRPr lang="en-US" altLang="ja-JP" sz="1200">
              <a:latin typeface="Times" pitchFamily="18" charset="0"/>
              <a:ea typeface="Osaka" charset="-128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3880947" y="8686800"/>
            <a:ext cx="2970620" cy="4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r" eaLnBrk="1" hangingPunct="1">
              <a:lnSpc>
                <a:spcPct val="95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fld id="{9364FBCE-CE54-4B71-90DA-A0E4CA96C9CA}" type="slidenum">
              <a:rPr kumimoji="0" lang="en-GB" altLang="ja-JP" sz="1400">
                <a:solidFill>
                  <a:srgbClr val="333333"/>
                </a:solidFill>
                <a:latin typeface="Times New Roman" pitchFamily="18" charset="0"/>
              </a:rPr>
              <a:pPr algn="r" eaLnBrk="1" hangingPunct="1">
                <a:lnSpc>
                  <a:spcPct val="95000"/>
                </a:lnSpc>
                <a:buClr>
                  <a:srgbClr val="FFFFFF"/>
                </a:buClr>
                <a:buSzPct val="100000"/>
                <a:buFont typeface="Tahoma" pitchFamily="34" charset="0"/>
                <a:buNone/>
              </a:pPr>
              <a:t>11</a:t>
            </a:fld>
            <a:endParaRPr kumimoji="0" lang="en-GB" altLang="ja-JP" sz="1400">
              <a:solidFill>
                <a:srgbClr val="333333"/>
              </a:solidFill>
              <a:latin typeface="Times New Roman" pitchFamily="18" charset="0"/>
            </a:endParaRPr>
          </a:p>
        </p:txBody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1141928" y="696058"/>
            <a:ext cx="4566103" cy="34231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54277" name="Rectangle 3"/>
          <p:cNvSpPr>
            <a:spLocks noGrp="1" noChangeArrowheads="1"/>
          </p:cNvSpPr>
          <p:nvPr>
            <p:ph type="body"/>
          </p:nvPr>
        </p:nvSpPr>
        <p:spPr>
          <a:xfrm>
            <a:off x="1059902" y="4349262"/>
            <a:ext cx="4741413" cy="351399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/>
          <a:p>
            <a:pPr eaLnBrk="1" hangingPunct="1">
              <a:spcBef>
                <a:spcPct val="0"/>
              </a:spcBef>
            </a:pPr>
            <a:endParaRPr lang="ja-JP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1CF3-C7E4-46CB-8FFD-E9B0014EE50C}" type="datetime1">
              <a:rPr kumimoji="1" lang="ja-JP" altLang="en-US" smtClean="0"/>
              <a:t>2013/12/3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0062-E614-44AE-BBC0-C623FD2D6330}" type="datetime1">
              <a:rPr kumimoji="1" lang="ja-JP" altLang="en-US" smtClean="0"/>
              <a:t>2013/12/3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ACDB-684C-4BAF-8B3C-419824B21E84}" type="datetime1">
              <a:rPr kumimoji="1" lang="ja-JP" altLang="en-US" smtClean="0"/>
              <a:t>2013/12/3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BB0F4-E4C6-4BF5-BA3A-FFE84EB21D15}" type="datetime1">
              <a:rPr kumimoji="1" lang="ja-JP" altLang="en-US" smtClean="0"/>
              <a:t>2013/12/3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50990-86E7-46C4-B9D5-F749BCEF3311}" type="datetime1">
              <a:rPr kumimoji="1" lang="ja-JP" altLang="en-US" smtClean="0"/>
              <a:t>2013/12/3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5C57-8F44-44BD-8542-D942A811F66F}" type="datetime1">
              <a:rPr kumimoji="1" lang="ja-JP" altLang="en-US" smtClean="0"/>
              <a:t>2013/12/3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18B27-0EBC-438C-8C24-13C6EA4BE12A}" type="datetime1">
              <a:rPr kumimoji="1" lang="ja-JP" altLang="en-US" smtClean="0"/>
              <a:t>2013/12/3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1DAB-D9FD-4A2D-8D52-BF5A76416775}" type="datetime1">
              <a:rPr kumimoji="1" lang="ja-JP" altLang="en-US" smtClean="0"/>
              <a:t>2013/12/3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6C0A6-1B8E-45F3-80A3-293BD241DB14}" type="datetime1">
              <a:rPr kumimoji="1" lang="ja-JP" altLang="en-US" smtClean="0"/>
              <a:t>2013/12/3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ADD8-0411-499E-B106-C754E734504F}" type="datetime1">
              <a:rPr kumimoji="1" lang="ja-JP" altLang="en-US" smtClean="0"/>
              <a:t>2013/12/3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D482-CDAC-4F12-B376-EC0B2DFAECBB}" type="datetime1">
              <a:rPr kumimoji="1" lang="ja-JP" altLang="en-US" smtClean="0"/>
              <a:t>2013/12/3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306AB-7FF2-4361-9A9C-03B442ACE131}" type="datetime1">
              <a:rPr kumimoji="1" lang="ja-JP" altLang="en-US" smtClean="0"/>
              <a:t>2013/12/3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7.png"/><Relationship Id="rId4" Type="http://schemas.openxmlformats.org/officeDocument/2006/relationships/image" Target="../media/image2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7" Type="http://schemas.openxmlformats.org/officeDocument/2006/relationships/image" Target="../media/image6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69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0.png"/><Relationship Id="rId4" Type="http://schemas.openxmlformats.org/officeDocument/2006/relationships/image" Target="../media/image40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0.png"/><Relationship Id="rId26" Type="http://schemas.openxmlformats.org/officeDocument/2006/relationships/image" Target="../media/image240.png"/><Relationship Id="rId21" Type="http://schemas.openxmlformats.org/officeDocument/2006/relationships/image" Target="../media/image23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19.png"/><Relationship Id="rId25" Type="http://schemas.openxmlformats.org/officeDocument/2006/relationships/image" Target="../media/image230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1.png"/><Relationship Id="rId11" Type="http://schemas.openxmlformats.org/officeDocument/2006/relationships/image" Target="../media/image14.png"/><Relationship Id="rId24" Type="http://schemas.openxmlformats.org/officeDocument/2006/relationships/image" Target="../media/image26.png"/><Relationship Id="rId5" Type="http://schemas.openxmlformats.org/officeDocument/2006/relationships/image" Target="../media/image9.png"/><Relationship Id="rId15" Type="http://schemas.openxmlformats.org/officeDocument/2006/relationships/image" Target="../media/image130.png"/><Relationship Id="rId23" Type="http://schemas.openxmlformats.org/officeDocument/2006/relationships/image" Target="../media/image25.png"/><Relationship Id="rId10" Type="http://schemas.openxmlformats.org/officeDocument/2006/relationships/image" Target="../media/image13.png"/><Relationship Id="rId19" Type="http://schemas.openxmlformats.org/officeDocument/2006/relationships/image" Target="../media/image21.png"/><Relationship Id="rId4" Type="http://schemas.openxmlformats.org/officeDocument/2006/relationships/image" Target="../media/image210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4.png"/><Relationship Id="rId27" Type="http://schemas.openxmlformats.org/officeDocument/2006/relationships/image" Target="../media/image25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60.png"/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0.png"/><Relationship Id="rId9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63" Type="http://schemas.openxmlformats.org/officeDocument/2006/relationships/image" Target="../media/image43.png"/><Relationship Id="rId2" Type="http://schemas.openxmlformats.org/officeDocument/2006/relationships/image" Target="../media/image37.png"/><Relationship Id="rId6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61" Type="http://schemas.openxmlformats.org/officeDocument/2006/relationships/image" Target="../media/image310.png"/><Relationship Id="rId4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image" Target="../media/image45.png"/><Relationship Id="rId7" Type="http://schemas.openxmlformats.org/officeDocument/2006/relationships/image" Target="../media/image5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5" Type="http://schemas.openxmlformats.org/officeDocument/2006/relationships/image" Target="../media/image53.png"/><Relationship Id="rId4" Type="http://schemas.openxmlformats.org/officeDocument/2006/relationships/image" Target="../media/image46.png"/><Relationship Id="rId9" Type="http://schemas.openxmlformats.org/officeDocument/2006/relationships/image" Target="../media/image4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902073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宇宙背景ニュートリノ崩壊探索ロケット実験設計と検出器開発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75656" y="2852936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ja-JP" altLang="en-US" dirty="0" smtClean="0"/>
              <a:t>武内勇司</a:t>
            </a:r>
            <a:r>
              <a:rPr kumimoji="1" lang="en-US" altLang="ja-JP" dirty="0" smtClean="0"/>
              <a:t> (</a:t>
            </a:r>
            <a:r>
              <a:rPr kumimoji="1" lang="ja-JP" altLang="en-US" dirty="0" smtClean="0"/>
              <a:t>筑波大</a:t>
            </a:r>
            <a:r>
              <a:rPr kumimoji="1" lang="en-US" altLang="ja-JP" dirty="0" smtClean="0"/>
              <a:t>)</a:t>
            </a:r>
          </a:p>
          <a:p>
            <a:r>
              <a:rPr lang="en-US" altLang="ja-JP" dirty="0" smtClean="0"/>
              <a:t>Dec. 7, 2013</a:t>
            </a:r>
          </a:p>
          <a:p>
            <a:r>
              <a:rPr lang="ja-JP" altLang="en-US" dirty="0" smtClean="0"/>
              <a:t>ニュートリノフロンティア研究会</a:t>
            </a:r>
            <a:endParaRPr lang="en-US" altLang="ja-JP" dirty="0" smtClean="0"/>
          </a:p>
          <a:p>
            <a:r>
              <a:rPr lang="ja-JP" altLang="en-US" dirty="0" smtClean="0"/>
              <a:t>＠クロス・ウェーブ府中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10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7920037" cy="574675"/>
          </a:xfrm>
        </p:spPr>
        <p:txBody>
          <a:bodyPr/>
          <a:lstStyle/>
          <a:p>
            <a:pPr eaLnBrk="1" hangingPunct="1"/>
            <a:r>
              <a:rPr lang="en-US" altLang="ja-JP" sz="2800" smtClean="0"/>
              <a:t>STJ(</a:t>
            </a:r>
            <a:r>
              <a:rPr lang="ja-JP" altLang="en-US" sz="2800" smtClean="0"/>
              <a:t>超伝導トンネル接合）検出器</a:t>
            </a:r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317500" y="5720628"/>
            <a:ext cx="411048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800" dirty="0">
                <a:latin typeface="Times" pitchFamily="18" charset="0"/>
                <a:ea typeface="Osaka" charset="-128"/>
              </a:rPr>
              <a:t>上下</a:t>
            </a:r>
            <a:r>
              <a:rPr lang="ja-JP" altLang="en-US" sz="1800" dirty="0" smtClean="0">
                <a:latin typeface="Times" pitchFamily="18" charset="0"/>
                <a:ea typeface="Osaka" charset="-128"/>
              </a:rPr>
              <a:t>の超伝導電極間に電位差を与える</a:t>
            </a:r>
            <a:endParaRPr lang="en-US" altLang="ja-JP" sz="1800" dirty="0" smtClean="0">
              <a:latin typeface="Times" pitchFamily="18" charset="0"/>
              <a:ea typeface="Osaka" charset="-128"/>
            </a:endParaRPr>
          </a:p>
          <a:p>
            <a:pPr eaLnBrk="1" hangingPunct="1"/>
            <a:r>
              <a:rPr lang="ja-JP" altLang="en-US" sz="1800" dirty="0" smtClean="0">
                <a:latin typeface="Times" pitchFamily="18" charset="0"/>
                <a:ea typeface="Osaka" charset="-128"/>
              </a:rPr>
              <a:t>放射線</a:t>
            </a:r>
            <a:r>
              <a:rPr lang="en-US" altLang="ja-JP" sz="1800" dirty="0" smtClean="0">
                <a:latin typeface="Times" pitchFamily="18" charset="0"/>
                <a:ea typeface="Osaka" charset="-128"/>
              </a:rPr>
              <a:t>(</a:t>
            </a:r>
            <a:r>
              <a:rPr lang="ja-JP" altLang="en-US" sz="1800" dirty="0" smtClean="0">
                <a:latin typeface="Times" pitchFamily="18" charset="0"/>
                <a:ea typeface="Osaka" charset="-128"/>
              </a:rPr>
              <a:t>光</a:t>
            </a:r>
            <a:r>
              <a:rPr lang="en-US" altLang="ja-JP" sz="1800" dirty="0" smtClean="0">
                <a:latin typeface="Times" pitchFamily="18" charset="0"/>
                <a:ea typeface="Osaka" charset="-128"/>
              </a:rPr>
              <a:t>)</a:t>
            </a:r>
            <a:r>
              <a:rPr lang="ja-JP" altLang="en-US" sz="1800" dirty="0" smtClean="0">
                <a:latin typeface="Times" pitchFamily="18" charset="0"/>
                <a:ea typeface="Osaka" charset="-128"/>
              </a:rPr>
              <a:t>によって励起された準粒子がトンネル電流として観測</a:t>
            </a:r>
            <a:endParaRPr lang="ja-JP" altLang="en-US" sz="1800" dirty="0">
              <a:latin typeface="Times" pitchFamily="18" charset="0"/>
              <a:ea typeface="Osaka" charset="-128"/>
            </a:endParaRPr>
          </a:p>
        </p:txBody>
      </p:sp>
      <p:sp>
        <p:nvSpPr>
          <p:cNvPr id="2048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7772400" cy="935038"/>
          </a:xfrm>
          <a:noFill/>
        </p:spPr>
        <p:txBody>
          <a:bodyPr/>
          <a:lstStyle/>
          <a:p>
            <a:pPr eaLnBrk="1" hangingPunct="1"/>
            <a:r>
              <a:rPr lang="en-US" altLang="ja-JP" sz="2400" dirty="0" smtClean="0">
                <a:solidFill>
                  <a:srgbClr val="FF3300"/>
                </a:solidFill>
              </a:rPr>
              <a:t>S</a:t>
            </a:r>
            <a:r>
              <a:rPr lang="en-US" altLang="ja-JP" sz="2400" dirty="0" smtClean="0"/>
              <a:t>uperconducting </a:t>
            </a:r>
            <a:r>
              <a:rPr lang="en-US" altLang="ja-JP" sz="2400" dirty="0" smtClean="0">
                <a:solidFill>
                  <a:srgbClr val="FF3300"/>
                </a:solidFill>
              </a:rPr>
              <a:t>T</a:t>
            </a:r>
            <a:r>
              <a:rPr lang="en-US" altLang="ja-JP" sz="2400" dirty="0" smtClean="0"/>
              <a:t>unnel </a:t>
            </a:r>
            <a:r>
              <a:rPr lang="en-US" altLang="ja-JP" sz="2400" dirty="0" smtClean="0">
                <a:solidFill>
                  <a:srgbClr val="FF3300"/>
                </a:solidFill>
              </a:rPr>
              <a:t>J</a:t>
            </a:r>
            <a:r>
              <a:rPr lang="en-US" altLang="ja-JP" sz="2400" dirty="0" smtClean="0"/>
              <a:t>unction</a:t>
            </a:r>
          </a:p>
          <a:p>
            <a:pPr eaLnBrk="1" hangingPunct="1"/>
            <a:r>
              <a:rPr lang="ja-JP" altLang="en-US" sz="2400" dirty="0" smtClean="0"/>
              <a:t>超伝導体 </a:t>
            </a:r>
            <a:r>
              <a:rPr lang="en-US" altLang="ja-JP" sz="2400" b="1" dirty="0" smtClean="0"/>
              <a:t>/</a:t>
            </a:r>
            <a:r>
              <a:rPr lang="en-US" altLang="ja-JP" sz="2400" dirty="0" smtClean="0"/>
              <a:t> </a:t>
            </a:r>
            <a:r>
              <a:rPr lang="ja-JP" altLang="en-US" sz="2400" dirty="0" smtClean="0">
                <a:solidFill>
                  <a:srgbClr val="FF3300"/>
                </a:solidFill>
              </a:rPr>
              <a:t>絶縁体</a:t>
            </a:r>
            <a:r>
              <a:rPr lang="ja-JP" altLang="en-US" sz="2400" dirty="0" smtClean="0"/>
              <a:t> </a:t>
            </a:r>
            <a:r>
              <a:rPr lang="en-US" altLang="ja-JP" sz="2400" b="1" dirty="0" smtClean="0"/>
              <a:t>/</a:t>
            </a:r>
            <a:r>
              <a:rPr lang="en-US" altLang="ja-JP" sz="2400" dirty="0" smtClean="0"/>
              <a:t> </a:t>
            </a:r>
            <a:r>
              <a:rPr lang="ja-JP" altLang="en-US" sz="2400" dirty="0" smtClean="0"/>
              <a:t>超伝導体のジョセフソン接合素子</a:t>
            </a:r>
          </a:p>
        </p:txBody>
      </p:sp>
      <p:pic>
        <p:nvPicPr>
          <p:cNvPr id="2048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349500"/>
            <a:ext cx="3733800" cy="306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2" name="直線コネクタ 61"/>
          <p:cNvCxnSpPr/>
          <p:nvPr/>
        </p:nvCxnSpPr>
        <p:spPr bwMode="auto">
          <a:xfrm>
            <a:off x="5673824" y="2666716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直線コネクタ 62"/>
          <p:cNvCxnSpPr/>
          <p:nvPr/>
        </p:nvCxnSpPr>
        <p:spPr bwMode="auto">
          <a:xfrm>
            <a:off x="5673824" y="3242780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" name="正方形/長方形 63"/>
          <p:cNvSpPr/>
          <p:nvPr/>
        </p:nvSpPr>
        <p:spPr bwMode="auto">
          <a:xfrm>
            <a:off x="6609928" y="2090652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65" name="円/楕円 64"/>
          <p:cNvSpPr/>
          <p:nvPr/>
        </p:nvSpPr>
        <p:spPr bwMode="auto">
          <a:xfrm>
            <a:off x="6177880" y="2450692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66" name="グループ化 65"/>
          <p:cNvGrpSpPr/>
          <p:nvPr/>
        </p:nvGrpSpPr>
        <p:grpSpPr>
          <a:xfrm>
            <a:off x="5917468" y="3098764"/>
            <a:ext cx="448816" cy="288032"/>
            <a:chOff x="2483768" y="4725144"/>
            <a:chExt cx="448816" cy="288032"/>
          </a:xfrm>
        </p:grpSpPr>
        <p:sp>
          <p:nvSpPr>
            <p:cNvPr id="67" name="円/楕円 66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68" name="円/楕円 67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69" name="円/楕円 68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70" name="円/楕円 69"/>
          <p:cNvSpPr/>
          <p:nvPr/>
        </p:nvSpPr>
        <p:spPr bwMode="auto">
          <a:xfrm>
            <a:off x="6033864" y="2450692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71" name="直線矢印コネクタ 70"/>
          <p:cNvCxnSpPr/>
          <p:nvPr/>
        </p:nvCxnSpPr>
        <p:spPr bwMode="auto">
          <a:xfrm flipV="1">
            <a:off x="6221752" y="2624512"/>
            <a:ext cx="0" cy="50405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直線矢印コネクタ 71"/>
          <p:cNvCxnSpPr/>
          <p:nvPr/>
        </p:nvCxnSpPr>
        <p:spPr bwMode="auto">
          <a:xfrm flipV="1">
            <a:off x="6077736" y="2624512"/>
            <a:ext cx="0" cy="50405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3" name="稲妻 72"/>
          <p:cNvSpPr/>
          <p:nvPr/>
        </p:nvSpPr>
        <p:spPr bwMode="auto">
          <a:xfrm>
            <a:off x="5205649" y="2256372"/>
            <a:ext cx="914400" cy="914400"/>
          </a:xfrm>
          <a:prstGeom prst="lightningBol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74" name="直線コネクタ 73"/>
          <p:cNvCxnSpPr/>
          <p:nvPr/>
        </p:nvCxnSpPr>
        <p:spPr bwMode="auto">
          <a:xfrm>
            <a:off x="6747867" y="3026756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直線コネクタ 74"/>
          <p:cNvCxnSpPr/>
          <p:nvPr/>
        </p:nvCxnSpPr>
        <p:spPr bwMode="auto">
          <a:xfrm>
            <a:off x="6753944" y="3602820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6" name="グループ化 75"/>
          <p:cNvGrpSpPr/>
          <p:nvPr/>
        </p:nvGrpSpPr>
        <p:grpSpPr>
          <a:xfrm>
            <a:off x="7033715" y="3458804"/>
            <a:ext cx="448816" cy="288032"/>
            <a:chOff x="2483768" y="4725144"/>
            <a:chExt cx="448816" cy="288032"/>
          </a:xfrm>
        </p:grpSpPr>
        <p:sp>
          <p:nvSpPr>
            <p:cNvPr id="77" name="円/楕円 76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8" name="円/楕円 77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9" name="円/楕円 78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80" name="円/楕円 79"/>
          <p:cNvSpPr/>
          <p:nvPr/>
        </p:nvSpPr>
        <p:spPr bwMode="auto">
          <a:xfrm>
            <a:off x="7215919" y="2522700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81" name="直線矢印コネクタ 80"/>
          <p:cNvCxnSpPr/>
          <p:nvPr/>
        </p:nvCxnSpPr>
        <p:spPr bwMode="auto">
          <a:xfrm>
            <a:off x="6364100" y="2514668"/>
            <a:ext cx="783827" cy="9410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直線コネクタ 81"/>
          <p:cNvCxnSpPr/>
          <p:nvPr/>
        </p:nvCxnSpPr>
        <p:spPr bwMode="auto">
          <a:xfrm>
            <a:off x="5656651" y="4645881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直線コネクタ 82"/>
          <p:cNvCxnSpPr/>
          <p:nvPr/>
        </p:nvCxnSpPr>
        <p:spPr bwMode="auto">
          <a:xfrm>
            <a:off x="5656651" y="5221945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4" name="正方形/長方形 83"/>
          <p:cNvSpPr/>
          <p:nvPr/>
        </p:nvSpPr>
        <p:spPr bwMode="auto">
          <a:xfrm>
            <a:off x="6592755" y="4069817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85" name="円/楕円 84"/>
          <p:cNvSpPr/>
          <p:nvPr/>
        </p:nvSpPr>
        <p:spPr bwMode="auto">
          <a:xfrm>
            <a:off x="7509500" y="4797587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86" name="グループ化 85"/>
          <p:cNvGrpSpPr/>
          <p:nvPr/>
        </p:nvGrpSpPr>
        <p:grpSpPr>
          <a:xfrm>
            <a:off x="5900295" y="5077929"/>
            <a:ext cx="448816" cy="288032"/>
            <a:chOff x="2483768" y="4725144"/>
            <a:chExt cx="448816" cy="288032"/>
          </a:xfrm>
        </p:grpSpPr>
        <p:sp>
          <p:nvSpPr>
            <p:cNvPr id="87" name="円/楕円 86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8" name="円/楕円 87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9" name="円/楕円 88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90" name="円/楕円 89"/>
          <p:cNvSpPr/>
          <p:nvPr/>
        </p:nvSpPr>
        <p:spPr bwMode="auto">
          <a:xfrm>
            <a:off x="7338271" y="4797587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91" name="直線矢印コネクタ 90"/>
          <p:cNvCxnSpPr/>
          <p:nvPr/>
        </p:nvCxnSpPr>
        <p:spPr bwMode="auto">
          <a:xfrm flipV="1">
            <a:off x="7592360" y="5005921"/>
            <a:ext cx="0" cy="50405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" name="直線矢印コネクタ 91"/>
          <p:cNvCxnSpPr/>
          <p:nvPr/>
        </p:nvCxnSpPr>
        <p:spPr bwMode="auto">
          <a:xfrm flipV="1">
            <a:off x="7448344" y="5005921"/>
            <a:ext cx="0" cy="50405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3" name="稲妻 92"/>
          <p:cNvSpPr/>
          <p:nvPr/>
        </p:nvSpPr>
        <p:spPr bwMode="auto">
          <a:xfrm flipH="1">
            <a:off x="7744883" y="4523569"/>
            <a:ext cx="914400" cy="914400"/>
          </a:xfrm>
          <a:prstGeom prst="lightningBol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94" name="直線コネクタ 93"/>
          <p:cNvCxnSpPr/>
          <p:nvPr/>
        </p:nvCxnSpPr>
        <p:spPr bwMode="auto">
          <a:xfrm>
            <a:off x="6730694" y="5005921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5" name="直線コネクタ 94"/>
          <p:cNvCxnSpPr/>
          <p:nvPr/>
        </p:nvCxnSpPr>
        <p:spPr bwMode="auto">
          <a:xfrm>
            <a:off x="6736771" y="5581985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96" name="グループ化 95"/>
          <p:cNvGrpSpPr/>
          <p:nvPr/>
        </p:nvGrpSpPr>
        <p:grpSpPr>
          <a:xfrm>
            <a:off x="7296067" y="5437969"/>
            <a:ext cx="448816" cy="288032"/>
            <a:chOff x="2483768" y="4725144"/>
            <a:chExt cx="448816" cy="288032"/>
          </a:xfrm>
        </p:grpSpPr>
        <p:sp>
          <p:nvSpPr>
            <p:cNvPr id="97" name="円/楕円 96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8" name="円/楕円 97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9" name="円/楕円 98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100" name="円/楕円 99"/>
          <p:cNvSpPr/>
          <p:nvPr/>
        </p:nvSpPr>
        <p:spPr bwMode="auto">
          <a:xfrm>
            <a:off x="6016691" y="4476713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101" name="直線矢印コネクタ 100"/>
          <p:cNvCxnSpPr>
            <a:stCxn id="90" idx="3"/>
          </p:cNvCxnSpPr>
          <p:nvPr/>
        </p:nvCxnSpPr>
        <p:spPr bwMode="auto">
          <a:xfrm flipH="1">
            <a:off x="7096811" y="4920512"/>
            <a:ext cx="262551" cy="59688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02" name="グループ化 101"/>
          <p:cNvGrpSpPr/>
          <p:nvPr/>
        </p:nvGrpSpPr>
        <p:grpSpPr>
          <a:xfrm>
            <a:off x="6792011" y="5437969"/>
            <a:ext cx="448816" cy="288032"/>
            <a:chOff x="2483768" y="4725144"/>
            <a:chExt cx="448816" cy="288032"/>
          </a:xfrm>
        </p:grpSpPr>
        <p:sp>
          <p:nvSpPr>
            <p:cNvPr id="103" name="円/楕円 102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4" name="円/楕円 10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5" name="円/楕円 104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cxnSp>
        <p:nvCxnSpPr>
          <p:cNvPr id="106" name="直線矢印コネクタ 105"/>
          <p:cNvCxnSpPr/>
          <p:nvPr/>
        </p:nvCxnSpPr>
        <p:spPr bwMode="auto">
          <a:xfrm flipV="1">
            <a:off x="6088699" y="4645881"/>
            <a:ext cx="0" cy="50405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7" name="直線矢印コネクタ 106"/>
          <p:cNvCxnSpPr>
            <a:endCxn id="105" idx="1"/>
          </p:cNvCxnSpPr>
          <p:nvPr/>
        </p:nvCxnSpPr>
        <p:spPr bwMode="auto">
          <a:xfrm>
            <a:off x="6351085" y="5195653"/>
            <a:ext cx="506654" cy="284497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7758564" y="3053178"/>
                <a:ext cx="69602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2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8564" y="3053178"/>
                <a:ext cx="696023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587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457200" y="214313"/>
            <a:ext cx="8229600" cy="76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lnSpc>
                <a:spcPct val="98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GB" altLang="ja-JP" sz="4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</a:t>
            </a:r>
            <a:r>
              <a:rPr kumimoji="0" lang="ja-JP" altLang="en-US" sz="4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のエネルギー分解能</a:t>
            </a:r>
          </a:p>
        </p:txBody>
      </p:sp>
      <p:sp>
        <p:nvSpPr>
          <p:cNvPr id="21508" name="Line 31"/>
          <p:cNvSpPr>
            <a:spLocks noChangeShapeType="1"/>
          </p:cNvSpPr>
          <p:nvPr/>
        </p:nvSpPr>
        <p:spPr bwMode="auto">
          <a:xfrm>
            <a:off x="6072188" y="1998663"/>
            <a:ext cx="1587" cy="14081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09" name="Text Box 44"/>
          <p:cNvSpPr txBox="1">
            <a:spLocks noChangeArrowheads="1"/>
          </p:cNvSpPr>
          <p:nvPr/>
        </p:nvSpPr>
        <p:spPr bwMode="auto">
          <a:xfrm>
            <a:off x="357188" y="1124744"/>
            <a:ext cx="8143875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2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ja-JP" altLang="en-US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発生する準粒子の個数のゆらぎがエネルギー分解能の限界を決める</a:t>
            </a:r>
          </a:p>
          <a:p>
            <a:pPr eaLnBrk="1" hangingPunct="1">
              <a:lnSpc>
                <a:spcPct val="102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en-US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eaLnBrk="1" hangingPunct="1">
              <a:lnSpc>
                <a:spcPct val="102000"/>
              </a:lnSpc>
              <a:buClr>
                <a:schemeClr val="hlink"/>
              </a:buClr>
              <a:buSzPct val="125000"/>
              <a:buFont typeface="Wingdings" pitchFamily="2" charset="2"/>
              <a:buChar char="è"/>
            </a:pPr>
            <a:r>
              <a:rPr kumimoji="0" lang="ja-JP" altLang="en-GB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超伝導ギャップエネルギーが小さいものが有利</a:t>
            </a:r>
          </a:p>
        </p:txBody>
      </p:sp>
      <p:graphicFrame>
        <p:nvGraphicFramePr>
          <p:cNvPr id="532485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918042"/>
              </p:ext>
            </p:extLst>
          </p:nvPr>
        </p:nvGraphicFramePr>
        <p:xfrm>
          <a:off x="381000" y="4892675"/>
          <a:ext cx="5153025" cy="1766944"/>
        </p:xfrm>
        <a:graphic>
          <a:graphicData uri="http://schemas.openxmlformats.org/drawingml/2006/table">
            <a:tbl>
              <a:tblPr/>
              <a:tblGrid>
                <a:gridCol w="1238672"/>
                <a:gridCol w="821903"/>
                <a:gridCol w="1031875"/>
                <a:gridCol w="1030288"/>
                <a:gridCol w="1030287"/>
              </a:tblGrid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Si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Nb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Al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Hf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Tc[K]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9.23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1.20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0.165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Δ[meV]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1100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1.550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0.172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0.020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Hc[G]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1980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105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  <p:sp>
        <p:nvSpPr>
          <p:cNvPr id="21542" name="Rectangle 34"/>
          <p:cNvSpPr>
            <a:spLocks noChangeArrowheads="1"/>
          </p:cNvSpPr>
          <p:nvPr/>
        </p:nvSpPr>
        <p:spPr bwMode="auto">
          <a:xfrm>
            <a:off x="3922189" y="2325050"/>
            <a:ext cx="4546848" cy="1027077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Δ: </a:t>
            </a:r>
            <a:r>
              <a:rPr kumimoji="0" lang="ja-JP" altLang="en-GB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バンドギャップ</a:t>
            </a:r>
            <a:r>
              <a:rPr kumimoji="0" lang="ja-JP" altLang="en-US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エネルギー</a:t>
            </a:r>
            <a:endParaRPr kumimoji="0" lang="ja-JP" altLang="en-GB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F: </a:t>
            </a:r>
            <a:r>
              <a:rPr kumimoji="0" lang="en-GB" altLang="ja-JP" sz="2000" dirty="0" err="1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fano</a:t>
            </a: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factor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E: </a:t>
            </a:r>
            <a:r>
              <a:rPr kumimoji="0" lang="ja-JP" altLang="en-GB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放射線のエネルギー</a:t>
            </a:r>
          </a:p>
        </p:txBody>
      </p:sp>
      <p:sp>
        <p:nvSpPr>
          <p:cNvPr id="21544" name="AutoShape 41"/>
          <p:cNvSpPr>
            <a:spLocks noChangeArrowheads="1"/>
          </p:cNvSpPr>
          <p:nvPr/>
        </p:nvSpPr>
        <p:spPr bwMode="auto">
          <a:xfrm>
            <a:off x="4155508" y="3445583"/>
            <a:ext cx="4869487" cy="1345406"/>
          </a:xfrm>
          <a:prstGeom prst="roundRect">
            <a:avLst>
              <a:gd name="adj" fmla="val 44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 anchorCtr="1"/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b="1" dirty="0" err="1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</a:t>
            </a:r>
            <a:r>
              <a:rPr kumimoji="0" lang="ja-JP" altLang="en-US" sz="2100" b="1" dirty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を用いた場合の</a:t>
            </a:r>
            <a:r>
              <a:rPr kumimoji="0" lang="ja-JP" altLang="en-GB" sz="2100" b="1" dirty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発生準粒子</a:t>
            </a:r>
            <a:r>
              <a:rPr kumimoji="0" lang="ja-JP" altLang="en-US" sz="2100" b="1" dirty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数</a:t>
            </a:r>
            <a:r>
              <a:rPr kumimoji="0" lang="ja-JP" altLang="en-GB" sz="2100" b="1" dirty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　</a:t>
            </a:r>
            <a:r>
              <a:rPr kumimoji="0" lang="en-GB" altLang="ja-JP" sz="2100" b="1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N=25meV/1.7Δ=735</a:t>
            </a:r>
            <a:r>
              <a:rPr kumimoji="0" lang="ja-JP" altLang="en-GB" sz="2100" b="1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個</a:t>
            </a:r>
            <a:endParaRPr kumimoji="0" lang="ja-JP" altLang="en-US" sz="2100" b="1" dirty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lvl="1"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sz="16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ΔE/E &lt; √ </a:t>
            </a: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F/</a:t>
            </a:r>
            <a:r>
              <a:rPr kumimoji="0" lang="en-US" altLang="ja-JP" sz="16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√N= √ </a:t>
            </a: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F/√735</a:t>
            </a:r>
            <a:r>
              <a:rPr kumimoji="0" lang="en-US" altLang="ja-JP" sz="16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=3.7 √ F % </a:t>
            </a:r>
            <a:r>
              <a:rPr kumimoji="0" lang="ja-JP" altLang="en-US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＠</a:t>
            </a: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25meV</a:t>
            </a:r>
          </a:p>
          <a:p>
            <a:pPr marL="0" lvl="1"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sz="1600" b="1" dirty="0" err="1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Fano</a:t>
            </a:r>
            <a:r>
              <a:rPr kumimoji="0" lang="en-US" altLang="ja-JP" sz="1600" b="1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factor &lt;</a:t>
            </a:r>
            <a:r>
              <a:rPr kumimoji="0" lang="en-US" altLang="ja-JP" sz="1600" b="1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0.3</a:t>
            </a:r>
            <a:r>
              <a:rPr kumimoji="0" lang="ja-JP" altLang="en-US" sz="1600" b="1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なら</a:t>
            </a:r>
            <a:r>
              <a:rPr kumimoji="0" lang="ja-JP" altLang="en-US" sz="1600" b="1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分解能</a:t>
            </a:r>
            <a:r>
              <a:rPr kumimoji="0" lang="en-US" altLang="ja-JP" sz="1600" b="1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</a:t>
            </a:r>
            <a:r>
              <a:rPr kumimoji="0" lang="ja-JP" altLang="en-US" sz="1600" b="1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％を達成可能</a:t>
            </a:r>
            <a:endParaRPr kumimoji="0" lang="en-GB" altLang="ja-JP" sz="2100" b="1" dirty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4377" name="Rectangle 42"/>
          <p:cNvSpPr>
            <a:spLocks noChangeArrowheads="1"/>
          </p:cNvSpPr>
          <p:nvPr/>
        </p:nvSpPr>
        <p:spPr bwMode="auto">
          <a:xfrm>
            <a:off x="5616575" y="4797152"/>
            <a:ext cx="3490913" cy="1571009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GB" altLang="ja-JP" sz="1800" b="1" dirty="0" err="1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Tc</a:t>
            </a:r>
            <a:r>
              <a:rPr kumimoji="0" lang="en-GB" altLang="ja-JP" sz="1800" b="1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:</a:t>
            </a:r>
            <a:r>
              <a:rPr kumimoji="0" lang="ja-JP" altLang="en-GB" sz="1800" b="1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相転移温度</a:t>
            </a:r>
            <a:endParaRPr kumimoji="0" lang="en-US" altLang="ja-JP" sz="1800" b="1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ja-JP" altLang="en-US" sz="18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超伝導膜に用いた金属の</a:t>
            </a:r>
            <a:r>
              <a:rPr kumimoji="0" lang="en-US" altLang="ja-JP" sz="1800" dirty="0" err="1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Tc</a:t>
            </a:r>
            <a:r>
              <a:rPr kumimoji="0" lang="ja-JP" altLang="en-US" sz="18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（相転移温度）の</a:t>
            </a:r>
            <a:r>
              <a:rPr kumimoji="0" lang="en-US" altLang="ja-JP" sz="18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1/10</a:t>
            </a:r>
            <a:r>
              <a:rPr kumimoji="0" lang="ja-JP" altLang="en-US" sz="18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程度で安定</a:t>
            </a:r>
            <a:r>
              <a:rPr kumimoji="0" lang="ja-JP" altLang="en-US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動作</a:t>
            </a:r>
            <a:endParaRPr kumimoji="0" lang="en-US" altLang="ja-JP" sz="18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ja-JP" sz="1800" b="1" dirty="0" err="1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Hc</a:t>
            </a:r>
            <a:r>
              <a:rPr kumimoji="0" lang="en-GB" altLang="ja-JP" sz="1800" b="1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:</a:t>
            </a:r>
            <a:r>
              <a:rPr kumimoji="0" lang="ja-JP" altLang="en-US" sz="1800" b="1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臨界磁場</a:t>
            </a:r>
            <a:endParaRPr kumimoji="0" lang="ja-JP" altLang="en-GB" sz="1800" b="1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46" name="テキスト ボックス 54"/>
          <p:cNvSpPr txBox="1">
            <a:spLocks noChangeArrowheads="1"/>
          </p:cNvSpPr>
          <p:nvPr/>
        </p:nvSpPr>
        <p:spPr bwMode="auto">
          <a:xfrm>
            <a:off x="343484" y="2325050"/>
            <a:ext cx="2949846" cy="409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lang="en-US" altLang="ja-JP" sz="200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</a:t>
            </a:r>
            <a:r>
              <a:rPr lang="ja-JP" altLang="en-US" sz="200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のエネルギー分解能</a:t>
            </a:r>
          </a:p>
        </p:txBody>
      </p:sp>
      <p:sp>
        <p:nvSpPr>
          <p:cNvPr id="21547" name="正方形/長方形 55"/>
          <p:cNvSpPr>
            <a:spLocks noChangeArrowheads="1"/>
          </p:cNvSpPr>
          <p:nvPr/>
        </p:nvSpPr>
        <p:spPr bwMode="auto">
          <a:xfrm>
            <a:off x="4572000" y="4953000"/>
            <a:ext cx="928688" cy="1716088"/>
          </a:xfrm>
          <a:prstGeom prst="rect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49263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0A194-5920-451A-AD8F-3427F1B557A4}" type="slidenum">
              <a:rPr lang="en-US" altLang="ja-JP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pPr>
                <a:defRPr/>
              </a:pPr>
              <a:t>11</a:t>
            </a:fld>
            <a:endParaRPr lang="en-US" altLang="ja-JP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4" name="AutoShape 41"/>
          <p:cNvSpPr>
            <a:spLocks noChangeArrowheads="1"/>
          </p:cNvSpPr>
          <p:nvPr/>
        </p:nvSpPr>
        <p:spPr bwMode="auto">
          <a:xfrm>
            <a:off x="327618" y="3645023"/>
            <a:ext cx="3675659" cy="1145965"/>
          </a:xfrm>
          <a:prstGeom prst="roundRect">
            <a:avLst>
              <a:gd name="adj" fmla="val 44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 anchorCtr="1"/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b="1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r>
              <a:rPr kumimoji="0" lang="ja-JP" altLang="en-US" sz="2100" b="1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の場合</a:t>
            </a:r>
            <a:r>
              <a:rPr kumimoji="0" lang="ja-JP" altLang="en-US" sz="2100" b="1" dirty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の</a:t>
            </a:r>
            <a:r>
              <a:rPr kumimoji="0" lang="ja-JP" altLang="en-GB" sz="2100" b="1" dirty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発生準粒子</a:t>
            </a:r>
            <a:r>
              <a:rPr kumimoji="0" lang="ja-JP" altLang="en-US" sz="2100" b="1" dirty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数</a:t>
            </a:r>
            <a:r>
              <a:rPr kumimoji="0" lang="ja-JP" altLang="en-GB" sz="2100" b="1" dirty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　</a:t>
            </a:r>
            <a:r>
              <a:rPr kumimoji="0" lang="en-GB" altLang="ja-JP" sz="2100" b="1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N=25meV/1.7Δ=9.5</a:t>
            </a:r>
            <a:r>
              <a:rPr kumimoji="0" lang="ja-JP" altLang="en-GB" sz="2100" b="1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個</a:t>
            </a:r>
            <a:endParaRPr kumimoji="0" lang="en-US" altLang="ja-JP" sz="2100" b="1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Energy resolution </a:t>
            </a:r>
            <a:r>
              <a:rPr kumimoji="0" lang="ja-JP" altLang="en-US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はないが</a:t>
            </a:r>
            <a:r>
              <a:rPr kumimoji="0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photon counting </a:t>
            </a:r>
            <a:r>
              <a:rPr kumimoji="0" lang="ja-JP" altLang="en-US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は可能</a:t>
            </a:r>
            <a:endParaRPr kumimoji="0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テキスト ボックス 3"/>
              <p:cNvSpPr txBox="1"/>
              <p:nvPr/>
            </p:nvSpPr>
            <p:spPr>
              <a:xfrm>
                <a:off x="755576" y="2690664"/>
                <a:ext cx="2819746" cy="6141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/>
                            </a:rPr>
                            <m:t>𝐸</m:t>
                          </m:r>
                        </m:sub>
                      </m:sSub>
                      <m:r>
                        <a:rPr kumimoji="1" lang="en-US" altLang="ja-JP" sz="28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1" lang="en-US" altLang="ja-JP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d>
                            <m:dPr>
                              <m:ctrlPr>
                                <a:rPr kumimoji="1" lang="en-US" altLang="ja-JP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kumimoji="1" lang="en-US" altLang="ja-JP" sz="2800" b="0" i="1" smtClean="0">
                                  <a:latin typeface="Cambria Math"/>
                                </a:rPr>
                                <m:t>1.7</m:t>
                              </m:r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/>
                                </a:rPr>
                                <m:t>Δ</m:t>
                              </m:r>
                            </m:e>
                          </m:d>
                          <m:r>
                            <a:rPr lang="en-US" altLang="ja-JP" sz="2800" i="1">
                              <a:latin typeface="Cambria Math"/>
                            </a:rPr>
                            <m:t>𝐹𝐸</m:t>
                          </m:r>
                        </m:e>
                      </m:rad>
                    </m:oMath>
                  </m:oMathPara>
                </a14:m>
                <a:endParaRPr kumimoji="1" lang="ja-JP" altLang="en-US" sz="2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2690664"/>
                <a:ext cx="2819746" cy="61414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正方形/長方形 55"/>
          <p:cNvSpPr>
            <a:spLocks noChangeArrowheads="1"/>
          </p:cNvSpPr>
          <p:nvPr/>
        </p:nvSpPr>
        <p:spPr bwMode="auto">
          <a:xfrm>
            <a:off x="2483768" y="4953000"/>
            <a:ext cx="928688" cy="1716088"/>
          </a:xfrm>
          <a:prstGeom prst="rect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49263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001603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43"/>
          <a:stretch/>
        </p:blipFill>
        <p:spPr bwMode="auto">
          <a:xfrm>
            <a:off x="2688762" y="2341565"/>
            <a:ext cx="3672408" cy="361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83568"/>
          </a:xfrm>
        </p:spPr>
        <p:txBody>
          <a:bodyPr/>
          <a:lstStyle/>
          <a:p>
            <a:pPr eaLnBrk="1" hangingPunct="1"/>
            <a:r>
              <a:rPr lang="en-US" altLang="ja-JP" sz="4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</a:t>
            </a:r>
            <a:r>
              <a:rPr lang="ja-JP" altLang="en-US" sz="4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検出器の性能評価法</a:t>
            </a:r>
          </a:p>
        </p:txBody>
      </p:sp>
      <p:sp>
        <p:nvSpPr>
          <p:cNvPr id="2355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1881" y="1196752"/>
            <a:ext cx="7992888" cy="165618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の電流電圧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(I-V)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特性を測定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è"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</a:t>
            </a: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の超伝導転移，ジョセフソン接合の有無，リーク電流，エネルギーギャップなど素子の性能がわかる</a:t>
            </a:r>
          </a:p>
        </p:txBody>
      </p:sp>
      <p:grpSp>
        <p:nvGrpSpPr>
          <p:cNvPr id="7" name="グループ化 6"/>
          <p:cNvGrpSpPr/>
          <p:nvPr/>
        </p:nvGrpSpPr>
        <p:grpSpPr>
          <a:xfrm>
            <a:off x="6368545" y="2060848"/>
            <a:ext cx="2016224" cy="1656184"/>
            <a:chOff x="2015839" y="4725144"/>
            <a:chExt cx="2016224" cy="1656184"/>
          </a:xfrm>
        </p:grpSpPr>
        <p:cxnSp>
          <p:nvCxnSpPr>
            <p:cNvPr id="80" name="直線コネクタ 79"/>
            <p:cNvCxnSpPr/>
            <p:nvPr/>
          </p:nvCxnSpPr>
          <p:spPr bwMode="auto">
            <a:xfrm>
              <a:off x="2015839" y="491136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1" name="直線コネクタ 80"/>
            <p:cNvCxnSpPr/>
            <p:nvPr/>
          </p:nvCxnSpPr>
          <p:spPr bwMode="auto">
            <a:xfrm>
              <a:off x="2015839" y="548742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2" name="正方形/長方形 81"/>
            <p:cNvSpPr/>
            <p:nvPr/>
          </p:nvSpPr>
          <p:spPr bwMode="auto">
            <a:xfrm>
              <a:off x="2951943" y="4725144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3" name="円/楕円 82"/>
            <p:cNvSpPr/>
            <p:nvPr/>
          </p:nvSpPr>
          <p:spPr bwMode="auto">
            <a:xfrm>
              <a:off x="3464260" y="551103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84" name="グループ化 83"/>
            <p:cNvGrpSpPr/>
            <p:nvPr/>
          </p:nvGrpSpPr>
          <p:grpSpPr>
            <a:xfrm>
              <a:off x="2259483" y="5343412"/>
              <a:ext cx="448816" cy="288032"/>
              <a:chOff x="2483768" y="4725144"/>
              <a:chExt cx="448816" cy="288032"/>
            </a:xfrm>
          </p:grpSpPr>
          <p:sp>
            <p:nvSpPr>
              <p:cNvPr id="85" name="円/楕円 8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6" name="円/楕円 8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7" name="円/楕円 8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92" name="直線コネクタ 91"/>
            <p:cNvCxnSpPr/>
            <p:nvPr/>
          </p:nvCxnSpPr>
          <p:spPr bwMode="auto">
            <a:xfrm>
              <a:off x="3089882" y="566124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3" name="直線コネクタ 92"/>
            <p:cNvCxnSpPr/>
            <p:nvPr/>
          </p:nvCxnSpPr>
          <p:spPr bwMode="auto">
            <a:xfrm>
              <a:off x="3095959" y="6237312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4" name="グループ化 93"/>
            <p:cNvGrpSpPr/>
            <p:nvPr/>
          </p:nvGrpSpPr>
          <p:grpSpPr>
            <a:xfrm>
              <a:off x="3375730" y="6093296"/>
              <a:ext cx="448816" cy="288032"/>
              <a:chOff x="2483768" y="4725144"/>
              <a:chExt cx="448816" cy="288032"/>
            </a:xfrm>
          </p:grpSpPr>
          <p:sp>
            <p:nvSpPr>
              <p:cNvPr id="95" name="円/楕円 9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6" name="円/楕円 9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7" name="円/楕円 9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sp>
          <p:nvSpPr>
            <p:cNvPr id="98" name="円/楕円 97"/>
            <p:cNvSpPr/>
            <p:nvPr/>
          </p:nvSpPr>
          <p:spPr bwMode="auto">
            <a:xfrm>
              <a:off x="3610250" y="5508719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99" name="直線矢印コネクタ 98"/>
            <p:cNvCxnSpPr/>
            <p:nvPr/>
          </p:nvCxnSpPr>
          <p:spPr bwMode="auto">
            <a:xfrm>
              <a:off x="2663911" y="5440374"/>
              <a:ext cx="783827" cy="94108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" name="グループ化 5"/>
          <p:cNvGrpSpPr/>
          <p:nvPr/>
        </p:nvGrpSpPr>
        <p:grpSpPr>
          <a:xfrm>
            <a:off x="1319525" y="2341565"/>
            <a:ext cx="2016224" cy="1572125"/>
            <a:chOff x="3095959" y="2978246"/>
            <a:chExt cx="2016224" cy="1572125"/>
          </a:xfrm>
        </p:grpSpPr>
        <p:cxnSp>
          <p:nvCxnSpPr>
            <p:cNvPr id="71" name="直線コネクタ 70"/>
            <p:cNvCxnSpPr/>
            <p:nvPr/>
          </p:nvCxnSpPr>
          <p:spPr bwMode="auto">
            <a:xfrm>
              <a:off x="3095959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直線コネクタ 71"/>
            <p:cNvCxnSpPr/>
            <p:nvPr/>
          </p:nvCxnSpPr>
          <p:spPr bwMode="auto">
            <a:xfrm>
              <a:off x="309595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9" name="正方形/長方形 78"/>
            <p:cNvSpPr/>
            <p:nvPr/>
          </p:nvSpPr>
          <p:spPr bwMode="auto">
            <a:xfrm>
              <a:off x="4032063" y="2978246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88" name="グループ化 87"/>
            <p:cNvGrpSpPr/>
            <p:nvPr/>
          </p:nvGrpSpPr>
          <p:grpSpPr>
            <a:xfrm>
              <a:off x="3339603" y="4077072"/>
              <a:ext cx="448816" cy="288032"/>
              <a:chOff x="2483768" y="4725144"/>
              <a:chExt cx="448816" cy="288032"/>
            </a:xfrm>
          </p:grpSpPr>
          <p:sp>
            <p:nvSpPr>
              <p:cNvPr id="89" name="円/楕円 88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0" name="円/楕円 89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1" name="円/楕円 90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00" name="直線コネクタ 99"/>
            <p:cNvCxnSpPr/>
            <p:nvPr/>
          </p:nvCxnSpPr>
          <p:spPr bwMode="auto">
            <a:xfrm>
              <a:off x="4170002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1" name="直線コネクタ 100"/>
            <p:cNvCxnSpPr/>
            <p:nvPr/>
          </p:nvCxnSpPr>
          <p:spPr bwMode="auto">
            <a:xfrm>
              <a:off x="417607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02" name="グループ化 101"/>
            <p:cNvGrpSpPr/>
            <p:nvPr/>
          </p:nvGrpSpPr>
          <p:grpSpPr>
            <a:xfrm>
              <a:off x="4455850" y="4077072"/>
              <a:ext cx="448816" cy="288032"/>
              <a:chOff x="2483768" y="4725144"/>
              <a:chExt cx="448816" cy="288032"/>
            </a:xfrm>
          </p:grpSpPr>
          <p:sp>
            <p:nvSpPr>
              <p:cNvPr id="103" name="円/楕円 102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4" name="円/楕円 103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5" name="円/楕円 104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06" name="直線矢印コネクタ 105"/>
            <p:cNvCxnSpPr/>
            <p:nvPr/>
          </p:nvCxnSpPr>
          <p:spPr bwMode="auto">
            <a:xfrm>
              <a:off x="3807778" y="4141652"/>
              <a:ext cx="648072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arrow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8" name="右矢印 7"/>
          <p:cNvSpPr/>
          <p:nvPr/>
        </p:nvSpPr>
        <p:spPr bwMode="auto">
          <a:xfrm rot="1268261">
            <a:off x="3340448" y="3268921"/>
            <a:ext cx="978408" cy="242316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8" name="右矢印 107"/>
          <p:cNvSpPr/>
          <p:nvPr/>
        </p:nvSpPr>
        <p:spPr bwMode="auto">
          <a:xfrm rot="11409327">
            <a:off x="5819372" y="3006469"/>
            <a:ext cx="978408" cy="242316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109" name="グループ化 108"/>
          <p:cNvGrpSpPr/>
          <p:nvPr/>
        </p:nvGrpSpPr>
        <p:grpSpPr>
          <a:xfrm>
            <a:off x="555057" y="4477535"/>
            <a:ext cx="2016224" cy="1572125"/>
            <a:chOff x="3095959" y="2978246"/>
            <a:chExt cx="2016224" cy="1572125"/>
          </a:xfrm>
        </p:grpSpPr>
        <p:cxnSp>
          <p:nvCxnSpPr>
            <p:cNvPr id="110" name="直線コネクタ 109"/>
            <p:cNvCxnSpPr/>
            <p:nvPr/>
          </p:nvCxnSpPr>
          <p:spPr bwMode="auto">
            <a:xfrm>
              <a:off x="3095959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1" name="直線コネクタ 110"/>
            <p:cNvCxnSpPr/>
            <p:nvPr/>
          </p:nvCxnSpPr>
          <p:spPr bwMode="auto">
            <a:xfrm>
              <a:off x="309595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2" name="正方形/長方形 111"/>
            <p:cNvSpPr/>
            <p:nvPr/>
          </p:nvSpPr>
          <p:spPr bwMode="auto">
            <a:xfrm>
              <a:off x="4032063" y="2978246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113" name="グループ化 112"/>
            <p:cNvGrpSpPr/>
            <p:nvPr/>
          </p:nvGrpSpPr>
          <p:grpSpPr>
            <a:xfrm>
              <a:off x="3339603" y="4077072"/>
              <a:ext cx="448816" cy="288032"/>
              <a:chOff x="2483768" y="4725144"/>
              <a:chExt cx="448816" cy="288032"/>
            </a:xfrm>
          </p:grpSpPr>
          <p:sp>
            <p:nvSpPr>
              <p:cNvPr id="121" name="円/楕円 120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2" name="円/楕円 121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3" name="円/楕円 122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14" name="直線コネクタ 113"/>
            <p:cNvCxnSpPr/>
            <p:nvPr/>
          </p:nvCxnSpPr>
          <p:spPr bwMode="auto">
            <a:xfrm>
              <a:off x="4170002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5" name="直線コネクタ 114"/>
            <p:cNvCxnSpPr/>
            <p:nvPr/>
          </p:nvCxnSpPr>
          <p:spPr bwMode="auto">
            <a:xfrm>
              <a:off x="417607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16" name="グループ化 115"/>
            <p:cNvGrpSpPr/>
            <p:nvPr/>
          </p:nvGrpSpPr>
          <p:grpSpPr>
            <a:xfrm>
              <a:off x="4455850" y="4077072"/>
              <a:ext cx="448816" cy="288032"/>
              <a:chOff x="2483768" y="4725144"/>
              <a:chExt cx="448816" cy="288032"/>
            </a:xfrm>
          </p:grpSpPr>
          <p:sp>
            <p:nvSpPr>
              <p:cNvPr id="118" name="円/楕円 117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19" name="円/楕円 118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0" name="円/楕円 119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</p:grpSp>
      <p:sp>
        <p:nvSpPr>
          <p:cNvPr id="11" name="円弧 10"/>
          <p:cNvSpPr/>
          <p:nvPr/>
        </p:nvSpPr>
        <p:spPr bwMode="auto">
          <a:xfrm>
            <a:off x="1259632" y="4215812"/>
            <a:ext cx="315652" cy="2124236"/>
          </a:xfrm>
          <a:prstGeom prst="arc">
            <a:avLst>
              <a:gd name="adj1" fmla="val 16200000"/>
              <a:gd name="adj2" fmla="val 5356906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4" name="円弧 123"/>
          <p:cNvSpPr/>
          <p:nvPr/>
        </p:nvSpPr>
        <p:spPr bwMode="auto">
          <a:xfrm flipH="1">
            <a:off x="1547664" y="4200092"/>
            <a:ext cx="239913" cy="2139956"/>
          </a:xfrm>
          <a:prstGeom prst="arc">
            <a:avLst>
              <a:gd name="adj1" fmla="val 16200000"/>
              <a:gd name="adj2" fmla="val 5356906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5" name="円弧 124"/>
          <p:cNvSpPr/>
          <p:nvPr/>
        </p:nvSpPr>
        <p:spPr bwMode="auto">
          <a:xfrm>
            <a:off x="1517450" y="4193618"/>
            <a:ext cx="57834" cy="2302735"/>
          </a:xfrm>
          <a:prstGeom prst="arc">
            <a:avLst>
              <a:gd name="adj1" fmla="val 16200000"/>
              <a:gd name="adj2" fmla="val 5356906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6" name="Rectangle 4"/>
          <p:cNvSpPr txBox="1">
            <a:spLocks noChangeArrowheads="1"/>
          </p:cNvSpPr>
          <p:nvPr/>
        </p:nvSpPr>
        <p:spPr bwMode="auto">
          <a:xfrm>
            <a:off x="278158" y="6298141"/>
            <a:ext cx="7638559" cy="390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90000"/>
              </a:lnSpc>
              <a:buClrTx/>
            </a:pPr>
            <a:r>
              <a:rPr lang="ja-JP" altLang="en-US" sz="2400" kern="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ジョセフソン</a:t>
            </a:r>
            <a:r>
              <a:rPr lang="ja-JP" altLang="en-US" sz="2400" kern="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電流</a:t>
            </a:r>
            <a:r>
              <a:rPr lang="ja-JP" altLang="en-US" sz="2400" kern="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は磁場</a:t>
            </a:r>
            <a:r>
              <a:rPr lang="ja-JP" altLang="en-US" sz="2400" kern="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を</a:t>
            </a:r>
            <a:r>
              <a:rPr lang="ja-JP" altLang="en-US" sz="2400" kern="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印加</a:t>
            </a:r>
            <a:r>
              <a:rPr lang="ja-JP" altLang="en-US" sz="2400" kern="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して</a:t>
            </a:r>
            <a:r>
              <a:rPr lang="ja-JP" altLang="en-US" sz="2400" kern="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抑制</a:t>
            </a:r>
            <a:endParaRPr lang="ja-JP" altLang="en-US" sz="2400" kern="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238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直線コネクタ 104"/>
          <p:cNvCxnSpPr/>
          <p:nvPr/>
        </p:nvCxnSpPr>
        <p:spPr bwMode="auto">
          <a:xfrm>
            <a:off x="5045875" y="5661248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pPr eaLnBrk="1" hangingPunct="1"/>
            <a:r>
              <a:rPr lang="en-US" altLang="ja-JP" sz="3600" dirty="0" smtClean="0"/>
              <a:t>STJ</a:t>
            </a:r>
            <a:r>
              <a:rPr lang="ja-JP" altLang="en-US" sz="3600" dirty="0" smtClean="0"/>
              <a:t>バックトンネリング増幅効果</a:t>
            </a:r>
            <a:endParaRPr lang="ja-JP" altLang="en-US" sz="3600" dirty="0" smtClean="0"/>
          </a:p>
        </p:txBody>
      </p:sp>
      <p:cxnSp>
        <p:nvCxnSpPr>
          <p:cNvPr id="18" name="直線コネクタ 17"/>
          <p:cNvCxnSpPr/>
          <p:nvPr/>
        </p:nvCxnSpPr>
        <p:spPr bwMode="auto">
          <a:xfrm>
            <a:off x="755576" y="5589240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正方形/長方形 9"/>
          <p:cNvSpPr/>
          <p:nvPr/>
        </p:nvSpPr>
        <p:spPr bwMode="auto">
          <a:xfrm>
            <a:off x="2448254" y="4307905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5" name="円/楕円 24"/>
          <p:cNvSpPr/>
          <p:nvPr/>
        </p:nvSpPr>
        <p:spPr bwMode="auto">
          <a:xfrm>
            <a:off x="2059299" y="460979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1755794" y="5445224"/>
            <a:ext cx="448816" cy="288032"/>
            <a:chOff x="2483768" y="4725144"/>
            <a:chExt cx="448816" cy="288032"/>
          </a:xfrm>
        </p:grpSpPr>
        <p:sp>
          <p:nvSpPr>
            <p:cNvPr id="19" name="円/楕円 1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4" name="円/楕円 2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28" name="円/楕円 27"/>
          <p:cNvSpPr/>
          <p:nvPr/>
        </p:nvSpPr>
        <p:spPr bwMode="auto">
          <a:xfrm>
            <a:off x="1806696" y="4628931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23" name="直線矢印コネクタ 22"/>
          <p:cNvCxnSpPr>
            <a:stCxn id="24" idx="0"/>
            <a:endCxn id="25" idx="4"/>
          </p:cNvCxnSpPr>
          <p:nvPr/>
        </p:nvCxnSpPr>
        <p:spPr bwMode="auto">
          <a:xfrm flipV="1">
            <a:off x="2052210" y="4753806"/>
            <a:ext cx="79097" cy="76342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直線矢印コネクタ 31"/>
          <p:cNvCxnSpPr>
            <a:stCxn id="19" idx="0"/>
            <a:endCxn id="28" idx="4"/>
          </p:cNvCxnSpPr>
          <p:nvPr/>
        </p:nvCxnSpPr>
        <p:spPr bwMode="auto">
          <a:xfrm flipH="1" flipV="1">
            <a:off x="1878704" y="4772947"/>
            <a:ext cx="21106" cy="74428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直線コネクタ 35"/>
          <p:cNvCxnSpPr/>
          <p:nvPr/>
        </p:nvCxnSpPr>
        <p:spPr bwMode="auto">
          <a:xfrm flipV="1">
            <a:off x="2592270" y="5790454"/>
            <a:ext cx="1716034" cy="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8" name="グループ化 37"/>
          <p:cNvGrpSpPr/>
          <p:nvPr/>
        </p:nvGrpSpPr>
        <p:grpSpPr>
          <a:xfrm>
            <a:off x="3347864" y="5661248"/>
            <a:ext cx="448816" cy="288032"/>
            <a:chOff x="2483768" y="4725144"/>
            <a:chExt cx="448816" cy="288032"/>
          </a:xfrm>
        </p:grpSpPr>
        <p:sp>
          <p:nvSpPr>
            <p:cNvPr id="39" name="円/楕円 3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0" name="円/楕円 39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42" name="円/楕円 41"/>
          <p:cNvSpPr/>
          <p:nvPr/>
        </p:nvSpPr>
        <p:spPr bwMode="auto">
          <a:xfrm>
            <a:off x="3016057" y="5013072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48" name="直線矢印コネクタ 47"/>
          <p:cNvCxnSpPr>
            <a:stCxn id="25" idx="6"/>
            <a:endCxn id="42" idx="1"/>
          </p:cNvCxnSpPr>
          <p:nvPr/>
        </p:nvCxnSpPr>
        <p:spPr bwMode="auto">
          <a:xfrm>
            <a:off x="2203315" y="4681798"/>
            <a:ext cx="833833" cy="35236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正方形/長方形 52"/>
          <p:cNvSpPr/>
          <p:nvPr/>
        </p:nvSpPr>
        <p:spPr bwMode="auto">
          <a:xfrm>
            <a:off x="6732240" y="4365104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5923384" y="5517232"/>
            <a:ext cx="448816" cy="288032"/>
            <a:chOff x="2483768" y="4725144"/>
            <a:chExt cx="448816" cy="288032"/>
          </a:xfrm>
        </p:grpSpPr>
        <p:sp>
          <p:nvSpPr>
            <p:cNvPr id="56" name="円/楕円 55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7" name="円/楕円 56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8" name="円/楕円 57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59" name="円/楕円 58"/>
          <p:cNvSpPr/>
          <p:nvPr/>
        </p:nvSpPr>
        <p:spPr bwMode="auto">
          <a:xfrm>
            <a:off x="7304962" y="508508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64" name="直線コネクタ 63"/>
          <p:cNvCxnSpPr/>
          <p:nvPr/>
        </p:nvCxnSpPr>
        <p:spPr bwMode="auto">
          <a:xfrm>
            <a:off x="6876256" y="5877272"/>
            <a:ext cx="171603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9" name="円/楕円 68"/>
          <p:cNvSpPr/>
          <p:nvPr/>
        </p:nvSpPr>
        <p:spPr bwMode="auto">
          <a:xfrm>
            <a:off x="6139408" y="4708861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70" name="直線矢印コネクタ 69"/>
          <p:cNvCxnSpPr>
            <a:stCxn id="59" idx="3"/>
            <a:endCxn id="75" idx="7"/>
          </p:cNvCxnSpPr>
          <p:nvPr/>
        </p:nvCxnSpPr>
        <p:spPr bwMode="auto">
          <a:xfrm>
            <a:off x="7326053" y="5208005"/>
            <a:ext cx="126596" cy="61835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3" name="グループ化 72"/>
          <p:cNvGrpSpPr/>
          <p:nvPr/>
        </p:nvGrpSpPr>
        <p:grpSpPr>
          <a:xfrm>
            <a:off x="7105316" y="5733256"/>
            <a:ext cx="448816" cy="288032"/>
            <a:chOff x="2483768" y="4725144"/>
            <a:chExt cx="448816" cy="288032"/>
          </a:xfrm>
        </p:grpSpPr>
        <p:sp>
          <p:nvSpPr>
            <p:cNvPr id="74" name="円/楕円 7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5" name="円/楕円 7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cxnSp>
        <p:nvCxnSpPr>
          <p:cNvPr id="77" name="直線矢印コネクタ 76"/>
          <p:cNvCxnSpPr>
            <a:stCxn id="56" idx="0"/>
            <a:endCxn id="69" idx="4"/>
          </p:cNvCxnSpPr>
          <p:nvPr/>
        </p:nvCxnSpPr>
        <p:spPr bwMode="auto">
          <a:xfrm flipV="1">
            <a:off x="6067400" y="4852877"/>
            <a:ext cx="144016" cy="73636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直線矢印コネクタ 77"/>
          <p:cNvCxnSpPr>
            <a:stCxn id="57" idx="6"/>
            <a:endCxn id="74" idx="2"/>
          </p:cNvCxnSpPr>
          <p:nvPr/>
        </p:nvCxnSpPr>
        <p:spPr bwMode="auto">
          <a:xfrm>
            <a:off x="6291808" y="5661248"/>
            <a:ext cx="885516" cy="21602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正方形/長方形 88"/>
          <p:cNvSpPr/>
          <p:nvPr/>
        </p:nvSpPr>
        <p:spPr>
          <a:xfrm>
            <a:off x="265890" y="4087202"/>
            <a:ext cx="1540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/>
              <a:t>放射</a:t>
            </a:r>
            <a:r>
              <a:rPr lang="ja-JP" altLang="en-US" sz="1800" b="1" dirty="0" smtClean="0"/>
              <a:t>線</a:t>
            </a:r>
            <a:r>
              <a:rPr lang="en-US" altLang="ja-JP" sz="1800" b="1" dirty="0" smtClean="0"/>
              <a:t>(</a:t>
            </a:r>
            <a:r>
              <a:rPr lang="ja-JP" altLang="en-US" sz="1800" b="1" dirty="0" smtClean="0"/>
              <a:t>光子）</a:t>
            </a:r>
            <a:endParaRPr lang="ja-JP" altLang="en-US" sz="1800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40764" y="1268760"/>
            <a:ext cx="8649277" cy="1872208"/>
          </a:xfrm>
        </p:spPr>
        <p:txBody>
          <a:bodyPr>
            <a:normAutofit fontScale="92500" lnSpcReduction="20000"/>
          </a:bodyPr>
          <a:lstStyle/>
          <a:p>
            <a:r>
              <a:rPr kumimoji="1" lang="ja-JP" altLang="en-US" sz="2400" dirty="0" smtClean="0"/>
              <a:t>トンネルバリアの近傍の準粒子は，</a:t>
            </a:r>
            <a:r>
              <a:rPr lang="ja-JP" altLang="en-US" sz="2400" dirty="0"/>
              <a:t>次々と</a:t>
            </a:r>
            <a:r>
              <a:rPr kumimoji="1" lang="ja-JP" altLang="en-US" sz="2400" dirty="0" smtClean="0"/>
              <a:t>トンネル効果を引き起こし電荷を増幅する</a:t>
            </a:r>
            <a:endParaRPr kumimoji="1" lang="en-US" altLang="ja-JP" sz="2400" dirty="0" smtClean="0"/>
          </a:p>
          <a:p>
            <a:pPr lvl="1"/>
            <a:r>
              <a:rPr lang="ja-JP" altLang="en-US" sz="2000" dirty="0"/>
              <a:t>トンネルバリアの</a:t>
            </a:r>
            <a:r>
              <a:rPr lang="ja-JP" altLang="en-US" sz="2000" dirty="0" smtClean="0"/>
              <a:t>近傍</a:t>
            </a:r>
            <a:r>
              <a:rPr lang="ja-JP" altLang="en-US" sz="2000" dirty="0"/>
              <a:t>の</a:t>
            </a:r>
            <a:r>
              <a:rPr lang="ja-JP" altLang="en-US" sz="2000" dirty="0" smtClean="0"/>
              <a:t>準粒子の存在確率を上げるためトラップ層を置く</a:t>
            </a:r>
            <a:endParaRPr lang="en-US" altLang="ja-JP" sz="2000" dirty="0" smtClean="0"/>
          </a:p>
          <a:p>
            <a:pPr lvl="1"/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/Al-STJ   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(200nm</a:t>
            </a:r>
            <a:r>
              <a:rPr lang="en-US" altLang="ja-JP" sz="2000" dirty="0" smtClean="0">
                <a:sym typeface="Wingdings"/>
              </a:rPr>
              <a:t>)/</a:t>
            </a:r>
            <a:r>
              <a:rPr lang="en-US" altLang="ja-JP" sz="2000" dirty="0" smtClean="0">
                <a:sym typeface="Wingdings"/>
              </a:rPr>
              <a:t>Al(10nm</a:t>
            </a:r>
            <a:r>
              <a:rPr lang="en-US" altLang="ja-JP" sz="2000" dirty="0" smtClean="0">
                <a:sym typeface="Wingdings"/>
              </a:rPr>
              <a:t>)/</a:t>
            </a:r>
            <a:r>
              <a:rPr lang="en-US" altLang="ja-JP" sz="2000" dirty="0" err="1" smtClean="0">
                <a:sym typeface="Wingdings"/>
              </a:rPr>
              <a:t>AlOx</a:t>
            </a:r>
            <a:r>
              <a:rPr lang="en-US" altLang="ja-JP" sz="2000" dirty="0" smtClean="0">
                <a:sym typeface="Wingdings"/>
              </a:rPr>
              <a:t>/Al(10nm</a:t>
            </a:r>
            <a:r>
              <a:rPr lang="en-US" altLang="ja-JP" sz="2000" dirty="0" smtClean="0">
                <a:sym typeface="Wingdings"/>
              </a:rPr>
              <a:t>)/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(100nm</a:t>
            </a:r>
            <a:r>
              <a:rPr lang="en-US" altLang="ja-JP" sz="2000" dirty="0" smtClean="0">
                <a:sym typeface="Wingdings"/>
              </a:rPr>
              <a:t>)</a:t>
            </a:r>
          </a:p>
          <a:p>
            <a:pPr lvl="2"/>
            <a:r>
              <a:rPr lang="ja-JP" altLang="en-US" sz="1600" dirty="0" smtClean="0">
                <a:sym typeface="Wingdings"/>
              </a:rPr>
              <a:t>近接効果により</a:t>
            </a:r>
            <a:r>
              <a:rPr lang="en-US" altLang="ja-JP" sz="1600" dirty="0" smtClean="0">
                <a:sym typeface="Wingdings"/>
              </a:rPr>
              <a:t>Al</a:t>
            </a:r>
            <a:r>
              <a:rPr lang="ja-JP" altLang="en-US" sz="1600" dirty="0" smtClean="0">
                <a:sym typeface="Wingdings"/>
              </a:rPr>
              <a:t>の超伝導転移温度は</a:t>
            </a:r>
            <a:r>
              <a:rPr lang="en-US" altLang="ja-JP" sz="1600" dirty="0" err="1" smtClean="0">
                <a:sym typeface="Wingdings"/>
              </a:rPr>
              <a:t>Nb</a:t>
            </a:r>
            <a:r>
              <a:rPr lang="ja-JP" altLang="en-US" sz="1600" dirty="0" smtClean="0">
                <a:sym typeface="Wingdings"/>
              </a:rPr>
              <a:t>の転移温度に近づく</a:t>
            </a:r>
            <a:endParaRPr lang="en-US" altLang="ja-JP" sz="1600" dirty="0" smtClean="0"/>
          </a:p>
          <a:p>
            <a:r>
              <a:rPr lang="ja-JP" altLang="en-US" sz="2400" dirty="0" smtClean="0"/>
              <a:t>増幅効果 </a:t>
            </a:r>
            <a:r>
              <a:rPr lang="en-US" altLang="ja-JP" sz="2400" dirty="0"/>
              <a:t>2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20</a:t>
            </a:r>
            <a:r>
              <a:rPr lang="en-US" altLang="ja-JP" sz="2400" dirty="0" smtClean="0"/>
              <a:t>0</a:t>
            </a:r>
            <a:r>
              <a:rPr lang="ja-JP" altLang="en-US" sz="2400" dirty="0" smtClean="0"/>
              <a:t>倍</a:t>
            </a:r>
            <a:endParaRPr kumimoji="1" lang="en-US" altLang="ja-JP" sz="2400" dirty="0" smtClean="0"/>
          </a:p>
        </p:txBody>
      </p:sp>
      <p:grpSp>
        <p:nvGrpSpPr>
          <p:cNvPr id="83" name="グループ化 82"/>
          <p:cNvGrpSpPr/>
          <p:nvPr/>
        </p:nvGrpSpPr>
        <p:grpSpPr>
          <a:xfrm>
            <a:off x="1178576" y="5445224"/>
            <a:ext cx="448816" cy="288032"/>
            <a:chOff x="2483768" y="4725144"/>
            <a:chExt cx="448816" cy="288032"/>
          </a:xfrm>
        </p:grpSpPr>
        <p:sp>
          <p:nvSpPr>
            <p:cNvPr id="84" name="円/楕円 8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5" name="円/楕円 8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6" name="円/楕円 8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87" name="円/楕円 86"/>
          <p:cNvSpPr/>
          <p:nvPr/>
        </p:nvSpPr>
        <p:spPr bwMode="auto">
          <a:xfrm>
            <a:off x="6535241" y="4713964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92" name="グループ化 91"/>
          <p:cNvGrpSpPr/>
          <p:nvPr/>
        </p:nvGrpSpPr>
        <p:grpSpPr>
          <a:xfrm>
            <a:off x="7795592" y="5733256"/>
            <a:ext cx="448816" cy="288032"/>
            <a:chOff x="2483768" y="4725144"/>
            <a:chExt cx="448816" cy="288032"/>
          </a:xfrm>
        </p:grpSpPr>
        <p:sp>
          <p:nvSpPr>
            <p:cNvPr id="93" name="円/楕円 92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4" name="円/楕円 9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5" name="円/楕円 94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755576" y="4883969"/>
            <a:ext cx="1716034" cy="253716"/>
            <a:chOff x="755576" y="4883969"/>
            <a:chExt cx="1716034" cy="253716"/>
          </a:xfrm>
        </p:grpSpPr>
        <p:cxnSp>
          <p:nvCxnSpPr>
            <p:cNvPr id="9" name="直線コネクタ 8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直線コネクタ 95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7" name="直線コネクタ 96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4" name="グループ化 33"/>
          <p:cNvGrpSpPr/>
          <p:nvPr/>
        </p:nvGrpSpPr>
        <p:grpSpPr>
          <a:xfrm flipH="1">
            <a:off x="2592270" y="5085184"/>
            <a:ext cx="1716034" cy="253716"/>
            <a:chOff x="1169430" y="6177769"/>
            <a:chExt cx="1716034" cy="253716"/>
          </a:xfrm>
        </p:grpSpPr>
        <p:cxnSp>
          <p:nvCxnSpPr>
            <p:cNvPr id="98" name="直線コネクタ 97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9" name="直線コネクタ 98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0" name="直線コネクタ 99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1" name="稲妻 70"/>
          <p:cNvSpPr/>
          <p:nvPr/>
        </p:nvSpPr>
        <p:spPr bwMode="auto">
          <a:xfrm>
            <a:off x="974857" y="4458816"/>
            <a:ext cx="914400" cy="914400"/>
          </a:xfrm>
          <a:prstGeom prst="lightningBol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101" name="グループ化 100"/>
          <p:cNvGrpSpPr/>
          <p:nvPr/>
        </p:nvGrpSpPr>
        <p:grpSpPr>
          <a:xfrm>
            <a:off x="5012064" y="4946340"/>
            <a:ext cx="1716034" cy="253716"/>
            <a:chOff x="755576" y="4883969"/>
            <a:chExt cx="1716034" cy="253716"/>
          </a:xfrm>
        </p:grpSpPr>
        <p:cxnSp>
          <p:nvCxnSpPr>
            <p:cNvPr id="102" name="直線コネクタ 101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直線コネクタ 102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直線コネクタ 103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4" name="グループ化 113"/>
          <p:cNvGrpSpPr/>
          <p:nvPr/>
        </p:nvGrpSpPr>
        <p:grpSpPr>
          <a:xfrm flipH="1">
            <a:off x="6876256" y="5125220"/>
            <a:ext cx="1716034" cy="253716"/>
            <a:chOff x="1169430" y="6177769"/>
            <a:chExt cx="1716034" cy="253716"/>
          </a:xfrm>
        </p:grpSpPr>
        <p:cxnSp>
          <p:nvCxnSpPr>
            <p:cNvPr id="115" name="直線コネクタ 114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6" name="直線コネクタ 115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7" name="直線コネクタ 116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18" name="テキスト ボックス 117"/>
          <p:cNvSpPr txBox="1"/>
          <p:nvPr/>
        </p:nvSpPr>
        <p:spPr>
          <a:xfrm>
            <a:off x="827154" y="6021288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1806696" y="6021288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3532486" y="6002124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2764225" y="6010251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6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059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 rot="20096978">
            <a:off x="1455068" y="4572647"/>
            <a:ext cx="614310" cy="65459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2000000" lon="9600000" rev="15600000"/>
            </a:camera>
            <a:lightRig rig="threePt" dir="t"/>
          </a:scene3d>
          <a:sp3d extrusionH="76200" contourW="25400">
            <a:bevelT w="25400" h="12700"/>
            <a:bevelB w="25400" h="12700"/>
            <a:extrusionClr>
              <a:schemeClr val="tx1">
                <a:lumMod val="65000"/>
                <a:lumOff val="35000"/>
              </a:schemeClr>
            </a:extrusionClr>
            <a:contourClr>
              <a:schemeClr val="accent5">
                <a:lumMod val="25000"/>
              </a:schemeClr>
            </a:contourClr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6" name="Freeform 82"/>
          <p:cNvSpPr>
            <a:spLocks/>
          </p:cNvSpPr>
          <p:nvPr/>
        </p:nvSpPr>
        <p:spPr bwMode="auto">
          <a:xfrm rot="8834368">
            <a:off x="1855998" y="4319650"/>
            <a:ext cx="1384528" cy="190478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chemeClr val="bg1">
                <a:lumMod val="50000"/>
              </a:schemeClr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 bwMode="auto">
          <a:xfrm>
            <a:off x="1678670" y="6334352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 bwMode="auto">
          <a:xfrm>
            <a:off x="2083969" y="6222202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 bwMode="auto">
          <a:xfrm>
            <a:off x="2462229" y="6105080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 bwMode="auto">
          <a:xfrm>
            <a:off x="2876057" y="5962684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 bwMode="auto">
          <a:xfrm>
            <a:off x="3262991" y="5848715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 bwMode="auto">
          <a:xfrm>
            <a:off x="3654698" y="5716614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 bwMode="auto">
          <a:xfrm>
            <a:off x="4059852" y="5587577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 bwMode="auto">
          <a:xfrm>
            <a:off x="1511226" y="6118328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1916525" y="6006178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2294785" y="5889056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 bwMode="auto">
          <a:xfrm>
            <a:off x="2708613" y="5746660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 bwMode="auto">
          <a:xfrm>
            <a:off x="3095547" y="5632691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 bwMode="auto">
          <a:xfrm>
            <a:off x="3487254" y="5500590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 bwMode="auto">
          <a:xfrm>
            <a:off x="3892408" y="5371553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1345379" y="5898864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1750678" y="5786714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128938" y="5669592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 bwMode="auto">
          <a:xfrm>
            <a:off x="2542766" y="5527196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 bwMode="auto">
          <a:xfrm>
            <a:off x="2929700" y="5413227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3321407" y="5281126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3726561" y="5152089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" name="タイトル 1"/>
          <p:cNvSpPr txBox="1">
            <a:spLocks/>
          </p:cNvSpPr>
          <p:nvPr/>
        </p:nvSpPr>
        <p:spPr bwMode="auto">
          <a:xfrm>
            <a:off x="78477" y="116632"/>
            <a:ext cx="8952738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400" dirty="0" smtClean="0"/>
              <a:t>FIR photon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 spectroscopy </a:t>
            </a:r>
            <a:r>
              <a:rPr lang="en-US" altLang="ja-JP" sz="2400" dirty="0" smtClean="0"/>
              <a:t>with diffraction </a:t>
            </a:r>
            <a:r>
              <a:rPr lang="en-US" altLang="ja-JP" sz="2400" dirty="0" smtClean="0"/>
              <a:t>grating + </a:t>
            </a:r>
            <a:r>
              <a:rPr lang="en-US" altLang="ja-JP" sz="2400" dirty="0" err="1" smtClean="0"/>
              <a:t>Nb</a:t>
            </a:r>
            <a:r>
              <a:rPr lang="en-US" altLang="ja-JP" sz="2400" dirty="0" smtClean="0"/>
              <a:t>/Al-STJ array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>
              <a:xfrm>
                <a:off x="78478" y="765821"/>
                <a:ext cx="8952737" cy="357623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en-US" altLang="ja-JP" sz="2000" dirty="0" smtClean="0"/>
                  <a:t>Diffraction grating </a:t>
                </a:r>
                <a:r>
                  <a:rPr lang="en-US" altLang="ja-JP" sz="2000" dirty="0"/>
                  <a:t>covering </a:t>
                </a:r>
                <a14:m>
                  <m:oMath xmlns:m="http://schemas.openxmlformats.org/officeDocument/2006/math">
                    <m:r>
                      <a:rPr lang="en-US" altLang="ja-JP" sz="2000" i="1" dirty="0">
                        <a:latin typeface="Cambria Math"/>
                      </a:rPr>
                      <m:t>𝜆</m:t>
                    </m:r>
                    <m:r>
                      <a:rPr lang="en-US" altLang="ja-JP" sz="2000" i="1" dirty="0">
                        <a:latin typeface="Cambria Math"/>
                      </a:rPr>
                      <m:t>=40</m:t>
                    </m:r>
                    <m:r>
                      <m:rPr>
                        <m:lit/>
                      </m:rPr>
                      <a:rPr lang="en-US" altLang="ja-JP" sz="2000" i="1" dirty="0">
                        <a:latin typeface="Cambria Math"/>
                      </a:rPr>
                      <m:t>−</m:t>
                    </m:r>
                    <m:r>
                      <a:rPr lang="en-US" altLang="ja-JP" sz="2000" i="1" dirty="0">
                        <a:latin typeface="Cambria Math"/>
                      </a:rPr>
                      <m:t>80</m:t>
                    </m:r>
                    <m:r>
                      <a:rPr lang="en-US" altLang="ja-JP" sz="2000" i="1" dirty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2000" i="1" dirty="0">
                        <a:latin typeface="Cambria Math"/>
                      </a:rPr>
                      <m:t>m</m:t>
                    </m:r>
                  </m:oMath>
                </a14:m>
                <a:r>
                  <a:rPr lang="en-US" altLang="ja-JP" sz="2000" dirty="0" smtClean="0"/>
                  <a:t> (16-31meV)</a:t>
                </a:r>
                <a:endParaRPr lang="en-US" altLang="ja-JP" sz="2000" dirty="0"/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altLang="ja-JP" sz="2000" dirty="0" smtClean="0"/>
                  <a:t>Array of </a:t>
                </a:r>
                <a:r>
                  <a:rPr lang="en-US" altLang="ja-JP" sz="2000" dirty="0" err="1" smtClean="0"/>
                  <a:t>Nb</a:t>
                </a:r>
                <a:r>
                  <a:rPr lang="en-US" altLang="ja-JP" sz="2000" dirty="0" smtClean="0"/>
                  <a:t>/Al-STJ</a:t>
                </a:r>
                <a:r>
                  <a:rPr lang="ja-JP" altLang="en-US" sz="2000" dirty="0" smtClean="0"/>
                  <a:t> </a:t>
                </a:r>
                <a:r>
                  <a:rPr lang="en-US" altLang="ja-JP" sz="2000" dirty="0" smtClean="0"/>
                  <a:t>pixels: 50(</a:t>
                </a:r>
                <a:r>
                  <a:rPr lang="en-US" altLang="ja-JP" sz="2000" dirty="0" smtClean="0">
                    <a:sym typeface="Symbol"/>
                  </a:rPr>
                  <a:t></a:t>
                </a:r>
                <a:r>
                  <a:rPr lang="en-US" altLang="ja-JP" sz="2000" dirty="0" smtClean="0"/>
                  <a:t>)x8(</a:t>
                </a:r>
                <a:r>
                  <a:rPr lang="en-US" altLang="ja-JP" sz="2000" dirty="0" smtClean="0">
                    <a:sym typeface="Symbol"/>
                  </a:rPr>
                  <a:t></a:t>
                </a:r>
                <a:r>
                  <a:rPr lang="en-US" altLang="ja-JP" sz="2000" dirty="0" smtClean="0"/>
                  <a:t>)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 smtClean="0"/>
                  <a:t>We use each </a:t>
                </a:r>
                <a:r>
                  <a:rPr lang="en-US" altLang="ja-JP" sz="1800" dirty="0" err="1" smtClean="0"/>
                  <a:t>Nb</a:t>
                </a:r>
                <a:r>
                  <a:rPr lang="en-US" altLang="ja-JP" sz="1800" dirty="0" smtClean="0"/>
                  <a:t>/Al-STJ cell as a single-photon counting detector with extremely good S/N for FIR photon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8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1800" b="0" i="1" smtClean="0"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1800" b="0" i="1" smtClean="0">
                        <a:latin typeface="Cambria Math"/>
                      </a:rPr>
                      <m:t>=16~31</m:t>
                    </m:r>
                    <m:r>
                      <m:rPr>
                        <m:sty m:val="p"/>
                      </m:rPr>
                      <a:rPr lang="en-US" altLang="ja-JP" sz="1800" b="0" i="1" smtClean="0">
                        <a:latin typeface="Cambria Math"/>
                      </a:rPr>
                      <m:t>meV</m:t>
                    </m:r>
                  </m:oMath>
                </a14:m>
                <a:endParaRPr lang="en-US" altLang="ja-JP" sz="1800" dirty="0" smtClean="0"/>
              </a:p>
              <a:p>
                <a:pPr lvl="1" eaLnBrk="1" hangingPunct="1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 b="0" i="0" smtClean="0">
                        <a:latin typeface="Cambria Math"/>
                      </a:rPr>
                      <m:t>Δ</m:t>
                    </m:r>
                    <m:r>
                      <a:rPr lang="en-US" altLang="ja-JP" sz="1800" b="0" i="1" smtClean="0">
                        <a:latin typeface="Cambria Math"/>
                      </a:rPr>
                      <m:t>=1.5 </m:t>
                    </m:r>
                    <m:r>
                      <m:rPr>
                        <m:sty m:val="p"/>
                      </m:rPr>
                      <a:rPr lang="en-US" altLang="ja-JP" sz="1800" b="0" i="1" smtClean="0">
                        <a:latin typeface="Cambria Math"/>
                      </a:rPr>
                      <m:t>meV</m:t>
                    </m:r>
                  </m:oMath>
                </a14:m>
                <a:r>
                  <a:rPr lang="ja-JP" altLang="en-US" sz="1800" dirty="0" smtClean="0"/>
                  <a:t> </a:t>
                </a:r>
                <a:r>
                  <a:rPr lang="en-US" altLang="ja-JP" sz="1800" dirty="0" smtClean="0"/>
                  <a:t>for </a:t>
                </a:r>
                <a:r>
                  <a:rPr lang="en-US" altLang="ja-JP" sz="1800" dirty="0" err="1" smtClean="0"/>
                  <a:t>Nb</a:t>
                </a:r>
                <a:r>
                  <a:rPr lang="en-US" altLang="ja-JP" sz="1800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8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1800" i="1">
                            <a:latin typeface="Cambria Math"/>
                          </a:rPr>
                          <m:t>q</m:t>
                        </m:r>
                        <m:r>
                          <a:rPr lang="en-US" altLang="ja-JP" sz="1800" i="1">
                            <a:latin typeface="Cambria Math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altLang="ja-JP" sz="1800" i="1">
                            <a:latin typeface="Cambria Math"/>
                          </a:rPr>
                          <m:t>p</m:t>
                        </m:r>
                        <m:r>
                          <a:rPr lang="en-US" altLang="ja-JP" sz="1800" i="1">
                            <a:latin typeface="Cambria Math"/>
                          </a:rPr>
                          <m:t>.</m:t>
                        </m:r>
                      </m:sub>
                    </m:sSub>
                    <m:r>
                      <a:rPr lang="en-US" altLang="ja-JP" sz="1800" b="0" i="1" smtClean="0">
                        <a:latin typeface="Cambria Math"/>
                      </a:rPr>
                      <m:t>=60~120</m:t>
                    </m:r>
                  </m:oMath>
                </a14:m>
                <a:r>
                  <a:rPr lang="ja-JP" altLang="en-US" sz="1800" dirty="0" smtClean="0"/>
                  <a:t> </a:t>
                </a:r>
                <a:r>
                  <a:rPr lang="en-US" altLang="ja-JP" sz="1800" dirty="0" smtClean="0"/>
                  <a:t>if consider factor 10 by back-tunneling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 smtClean="0"/>
                  <a:t>Expected average rate of photon detection is </a:t>
                </a:r>
                <a:r>
                  <a:rPr lang="en-US" altLang="ja-JP" sz="1800" dirty="0"/>
                  <a:t>~</a:t>
                </a:r>
                <a:r>
                  <a:rPr lang="en-US" altLang="ja-JP" sz="1800" dirty="0" smtClean="0"/>
                  <a:t>350Hz </a:t>
                </a:r>
                <a:r>
                  <a:rPr lang="en-US" altLang="ja-JP" sz="1800" dirty="0" smtClean="0"/>
                  <a:t>for </a:t>
                </a:r>
                <a:r>
                  <a:rPr lang="en-US" altLang="ja-JP" sz="1800" dirty="0" smtClean="0"/>
                  <a:t>a single pixel</a:t>
                </a:r>
                <a:endParaRPr lang="ja-JP" altLang="en-US" sz="1800" dirty="0" smtClean="0"/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altLang="ja-JP" sz="2000" dirty="0" smtClean="0"/>
                  <a:t>Need to develop ultra-low temperature </a:t>
                </a:r>
                <a:r>
                  <a:rPr lang="en-US" altLang="ja-JP" sz="2000" dirty="0" smtClean="0"/>
                  <a:t>(&lt;2K</a:t>
                </a:r>
                <a:r>
                  <a:rPr lang="en-US" altLang="ja-JP" sz="2000" dirty="0" smtClean="0"/>
                  <a:t>) preamplifier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 smtClean="0"/>
                  <a:t>In collaboration with </a:t>
                </a:r>
                <a:r>
                  <a:rPr lang="en-US" altLang="ja-JP" sz="1800" dirty="0" err="1" smtClean="0"/>
                  <a:t>Fermilab</a:t>
                </a:r>
                <a:r>
                  <a:rPr lang="en-US" altLang="ja-JP" sz="1800" dirty="0" smtClean="0"/>
                  <a:t> </a:t>
                </a:r>
                <a:r>
                  <a:rPr lang="en-US" altLang="ja-JP" sz="1800" dirty="0" err="1"/>
                  <a:t>M</a:t>
                </a:r>
                <a:r>
                  <a:rPr lang="en-US" altLang="ja-JP" sz="1800" dirty="0" err="1" smtClean="0"/>
                  <a:t>illi</a:t>
                </a:r>
                <a:r>
                  <a:rPr lang="en-US" altLang="ja-JP" sz="1800" dirty="0" smtClean="0"/>
                  <a:t>-Kelvin Facility group (Japan-US collaboration: </a:t>
                </a:r>
                <a:r>
                  <a:rPr lang="en-US" altLang="ja-JP" sz="1800" dirty="0"/>
                  <a:t>Search for Neutrino Decay</a:t>
                </a:r>
                <a:r>
                  <a:rPr lang="en-US" altLang="ja-JP" sz="1800" dirty="0" smtClean="0"/>
                  <a:t>)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b="1" dirty="0" smtClean="0">
                    <a:solidFill>
                      <a:srgbClr val="FF0000"/>
                    </a:solidFill>
                  </a:rPr>
                  <a:t>SOI-STJ in development with KEK</a:t>
                </a:r>
                <a:endParaRPr lang="ja-JP" altLang="en-US" sz="18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78" y="765821"/>
                <a:ext cx="8952737" cy="3576234"/>
              </a:xfrm>
              <a:prstGeom prst="rect">
                <a:avLst/>
              </a:prstGeom>
              <a:blipFill rotWithShape="1">
                <a:blip r:embed="rId2"/>
                <a:stretch>
                  <a:fillRect l="-204" t="-170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reeform 82"/>
          <p:cNvSpPr>
            <a:spLocks/>
          </p:cNvSpPr>
          <p:nvPr/>
        </p:nvSpPr>
        <p:spPr bwMode="auto">
          <a:xfrm rot="1801589">
            <a:off x="2028654" y="5139540"/>
            <a:ext cx="1995182" cy="187451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9" name="Freeform 82"/>
          <p:cNvSpPr>
            <a:spLocks/>
          </p:cNvSpPr>
          <p:nvPr/>
        </p:nvSpPr>
        <p:spPr bwMode="auto">
          <a:xfrm rot="3642240">
            <a:off x="1432560" y="5309289"/>
            <a:ext cx="1166050" cy="142204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B05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8" name="Freeform 82"/>
          <p:cNvSpPr>
            <a:spLocks/>
          </p:cNvSpPr>
          <p:nvPr/>
        </p:nvSpPr>
        <p:spPr bwMode="auto">
          <a:xfrm rot="5193685">
            <a:off x="1095682" y="5453651"/>
            <a:ext cx="1003688" cy="146400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70C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FF00"/>
              </a:solidFill>
            </a:endParaRPr>
          </a:p>
        </p:txBody>
      </p:sp>
      <p:cxnSp>
        <p:nvCxnSpPr>
          <p:cNvPr id="32" name="直線矢印コネクタ 31"/>
          <p:cNvCxnSpPr/>
          <p:nvPr/>
        </p:nvCxnSpPr>
        <p:spPr bwMode="auto">
          <a:xfrm flipH="1">
            <a:off x="4180440" y="4445456"/>
            <a:ext cx="311460" cy="62309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テキスト ボックス 34"/>
          <p:cNvSpPr txBox="1"/>
          <p:nvPr/>
        </p:nvSpPr>
        <p:spPr>
          <a:xfrm>
            <a:off x="3507528" y="4157389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r>
              <a:rPr kumimoji="1" lang="en-US" altLang="ja-JP" dirty="0" smtClean="0"/>
              <a:t>/Al-STJ array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テキスト ボックス 35"/>
              <p:cNvSpPr txBox="1"/>
              <p:nvPr/>
            </p:nvSpPr>
            <p:spPr>
              <a:xfrm>
                <a:off x="3164089" y="6180665"/>
                <a:ext cx="2171135" cy="391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=16~31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36" name="テキスト ボックス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4089" y="6180665"/>
                <a:ext cx="2171135" cy="391517"/>
              </a:xfrm>
              <a:prstGeom prst="rect">
                <a:avLst/>
              </a:prstGeom>
              <a:blipFill rotWithShape="1">
                <a:blip r:embed="rId3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直線矢印コネクタ 36"/>
          <p:cNvCxnSpPr/>
          <p:nvPr/>
        </p:nvCxnSpPr>
        <p:spPr bwMode="auto">
          <a:xfrm flipH="1">
            <a:off x="2263336" y="5904035"/>
            <a:ext cx="2084548" cy="637946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Freeform 82"/>
          <p:cNvSpPr>
            <a:spLocks/>
          </p:cNvSpPr>
          <p:nvPr/>
        </p:nvSpPr>
        <p:spPr bwMode="auto">
          <a:xfrm rot="9685105">
            <a:off x="1902111" y="4557684"/>
            <a:ext cx="1384528" cy="190478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chemeClr val="bg1">
                <a:lumMod val="50000"/>
              </a:schemeClr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40" name="Freeform 82"/>
          <p:cNvSpPr>
            <a:spLocks/>
          </p:cNvSpPr>
          <p:nvPr/>
        </p:nvSpPr>
        <p:spPr bwMode="auto">
          <a:xfrm rot="4239930">
            <a:off x="1118088" y="5503823"/>
            <a:ext cx="1332524" cy="167509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70C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FF00"/>
              </a:solidFill>
            </a:endParaRPr>
          </a:p>
        </p:txBody>
      </p:sp>
      <p:sp>
        <p:nvSpPr>
          <p:cNvPr id="41" name="Freeform 82"/>
          <p:cNvSpPr>
            <a:spLocks/>
          </p:cNvSpPr>
          <p:nvPr/>
        </p:nvSpPr>
        <p:spPr bwMode="auto">
          <a:xfrm rot="3098568">
            <a:off x="1515517" y="5379096"/>
            <a:ext cx="1717422" cy="218700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B05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42" name="Freeform 82"/>
          <p:cNvSpPr>
            <a:spLocks/>
          </p:cNvSpPr>
          <p:nvPr/>
        </p:nvSpPr>
        <p:spPr bwMode="auto">
          <a:xfrm rot="1951799">
            <a:off x="1988374" y="5004699"/>
            <a:ext cx="1335531" cy="204747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cxnSp>
        <p:nvCxnSpPr>
          <p:cNvPr id="44" name="直線矢印コネクタ 43"/>
          <p:cNvCxnSpPr/>
          <p:nvPr/>
        </p:nvCxnSpPr>
        <p:spPr bwMode="auto">
          <a:xfrm>
            <a:off x="1129368" y="6125917"/>
            <a:ext cx="403702" cy="52751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テキスト ボックス 44"/>
              <p:cNvSpPr txBox="1"/>
              <p:nvPr/>
            </p:nvSpPr>
            <p:spPr>
              <a:xfrm>
                <a:off x="323107" y="6015912"/>
                <a:ext cx="100811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𝜃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45" name="テキスト ボックス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107" y="6015912"/>
                <a:ext cx="1008112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テキスト ボックス 42"/>
              <p:cNvSpPr txBox="1"/>
              <p:nvPr/>
            </p:nvSpPr>
            <p:spPr>
              <a:xfrm>
                <a:off x="5335224" y="3603391"/>
                <a:ext cx="3695990" cy="923330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altLang="ja-JP" dirty="0" smtClean="0"/>
                  <a:t>Assuming </a:t>
                </a:r>
                <a14:m>
                  <m:oMath xmlns:m="http://schemas.openxmlformats.org/officeDocument/2006/math">
                    <m:r>
                      <a:rPr lang="en-US" altLang="ja-JP" b="0" i="1">
                        <a:latin typeface="Cambria Math"/>
                      </a:rPr>
                      <m:t>1</m:t>
                    </m:r>
                    <m:r>
                      <a:rPr lang="en-US" altLang="ja-JP" b="0" i="1">
                        <a:latin typeface="Cambria Math"/>
                      </a:rPr>
                      <m:t>𝜇</m:t>
                    </m:r>
                    <m:r>
                      <a:rPr lang="en-US" altLang="ja-JP" b="0" i="1">
                        <a:latin typeface="Cambria Math"/>
                      </a:rPr>
                      <m:t>𝑠</m:t>
                    </m:r>
                  </m:oMath>
                </a14:m>
                <a:r>
                  <a:rPr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for STJ response time, r</a:t>
                </a:r>
                <a:r>
                  <a:rPr lang="en-US" altLang="ja-JP" dirty="0" smtClean="0"/>
                  <a:t>equirements for STJ</a:t>
                </a:r>
                <a:endParaRPr kumimoji="1" lang="en-US" altLang="ja-JP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altLang="ja-JP" dirty="0" smtClean="0">
                    <a:solidFill>
                      <a:srgbClr val="FF0000"/>
                    </a:solidFill>
                  </a:rPr>
                  <a:t>Leak current &lt;0.1nA</a:t>
                </a:r>
              </a:p>
            </p:txBody>
          </p:sp>
        </mc:Choice>
        <mc:Fallback>
          <p:sp>
            <p:nvSpPr>
              <p:cNvPr id="43" name="テキスト ボックス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5224" y="3603391"/>
                <a:ext cx="3695990" cy="923330"/>
              </a:xfrm>
              <a:prstGeom prst="rect">
                <a:avLst/>
              </a:prstGeom>
              <a:blipFill rotWithShape="1">
                <a:blip r:embed="rId5"/>
                <a:stretch>
                  <a:fillRect l="-984" t="-2564" b="-76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14</a:t>
            </a:fld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テキスト ボックス 45"/>
              <p:cNvSpPr txBox="1"/>
              <p:nvPr/>
            </p:nvSpPr>
            <p:spPr>
              <a:xfrm>
                <a:off x="2646586" y="6265763"/>
                <a:ext cx="10081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𝜆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46" name="テキスト ボックス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6586" y="6265763"/>
                <a:ext cx="1008112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テキスト ボックス 52"/>
          <p:cNvSpPr txBox="1"/>
          <p:nvPr/>
        </p:nvSpPr>
        <p:spPr>
          <a:xfrm>
            <a:off x="5120970" y="4815304"/>
            <a:ext cx="39102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Need T&lt;0.9K for detector operation</a:t>
            </a:r>
          </a:p>
          <a:p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/>
              </a:rPr>
              <a:t> Need to </a:t>
            </a:r>
            <a:r>
              <a:rPr lang="en-US" altLang="ja-JP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/>
              </a:rPr>
              <a:t>3</a:t>
            </a:r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/>
              </a:rPr>
              <a:t>He sorption or ADR for the operation</a:t>
            </a:r>
            <a:endParaRPr lang="en-US" altLang="ja-JP" sz="16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159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848" y="274638"/>
            <a:ext cx="8229600" cy="634082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Feasibility of </a:t>
            </a:r>
            <a:r>
              <a:rPr lang="en-US" altLang="ja-JP" sz="2800" dirty="0"/>
              <a:t>F</a:t>
            </a:r>
            <a:r>
              <a:rPr kumimoji="1" lang="en-US" altLang="ja-JP" sz="2800" dirty="0" smtClean="0"/>
              <a:t>IR single photon detection</a:t>
            </a:r>
            <a:endParaRPr kumimoji="1" lang="ja-JP" alt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980728"/>
                <a:ext cx="8712968" cy="5256584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typical time constant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STJ response to pulsed light  is ~1μs</a:t>
                </a:r>
              </a:p>
              <a:p>
                <a:r>
                  <a:rPr lang="en-US" altLang="ja-JP" sz="2000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leak current is 0.1nA</a:t>
                </a:r>
              </a:p>
              <a:p>
                <a:pPr marL="0" indent="0">
                  <a:buNone/>
                </a:pPr>
                <a:r>
                  <a:rPr lang="en-US" altLang="ja-JP" sz="2000" dirty="0"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000" dirty="0" smtClean="0"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000" b="0" i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0.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1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𝑛𝐴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=6.25×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8</m:t>
                            </m:r>
                          </m:sup>
                        </m:sSup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=6.25×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Fluctuation due to electron statistics in 1μs is</a:t>
                </a:r>
              </a:p>
              <a:p>
                <a:pPr marL="0" indent="0">
                  <a:buNone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ja-JP" sz="20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ja-JP" sz="20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0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6.25×10</m:t>
                                </m:r>
                              </m:e>
                              <m:sup>
                                <m:r>
                                  <a:rPr lang="en-US" altLang="ja-JP" sz="20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=25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</m:oMath>
                </a14:m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buNone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While expected signal charge for 25meV are </a:t>
                </a:r>
              </a:p>
              <a:p>
                <a:pPr marL="0" indent="0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meV</m:t>
                        </m:r>
                      </m:num>
                      <m:den>
                        <m:r>
                          <a:rPr lang="en-US" altLang="ja-JP" sz="20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</m:den>
                    </m:f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×10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f>
                      <m:f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meV</m:t>
                        </m:r>
                      </m:num>
                      <m:den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1.7×1.5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meV</m:t>
                        </m:r>
                      </m:den>
                    </m:f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×10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98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</m:oMath>
                </a14:m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	(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back tunneling gain x10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marL="400050" lvl="1" indent="0">
                  <a:buNone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More than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sigma away from leakage fluctuation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-400050"/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Requirement for amplifier</a:t>
                </a:r>
                <a:endParaRPr lang="en-US" altLang="ja-JP" sz="2000" i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742950" lvl="2" indent="-342900"/>
                <a:r>
                  <a:rPr lang="en-US" altLang="ja-JP" sz="2000" dirty="0" smtClean="0">
                    <a:latin typeface="Cambria Math"/>
                    <a:ea typeface="Arial Unicode MS" pitchFamily="50" charset="-128"/>
                    <a:cs typeface="Arial Unicode MS" pitchFamily="50" charset="-128"/>
                  </a:rPr>
                  <a:t>Noise&lt;16e</a:t>
                </a:r>
              </a:p>
              <a:p>
                <a:pPr marL="742950" lvl="2" indent="-342900"/>
                <a:r>
                  <a:rPr lang="en-US" altLang="ja-JP" sz="2000" dirty="0" smtClean="0">
                    <a:ea typeface="Arial Unicode MS" pitchFamily="50" charset="-128"/>
                    <a:cs typeface="Arial Unicode MS" pitchFamily="50" charset="-128"/>
                  </a:rPr>
                  <a:t>Gain: 1V/</a:t>
                </a:r>
                <a:r>
                  <a:rPr lang="en-US" altLang="ja-JP" sz="2000" dirty="0" err="1" smtClean="0">
                    <a:ea typeface="Arial Unicode MS" pitchFamily="50" charset="-128"/>
                    <a:cs typeface="Arial Unicode MS" pitchFamily="50" charset="-128"/>
                  </a:rPr>
                  <a:t>fC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 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V=16mV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980728"/>
                <a:ext cx="8712968" cy="5256584"/>
              </a:xfrm>
              <a:blipFill rotWithShape="1">
                <a:blip r:embed="rId2"/>
                <a:stretch>
                  <a:fillRect l="-559" t="-580" r="-42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73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" y="2934788"/>
            <a:ext cx="4781550" cy="375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6"/>
          <p:cNvSpPr>
            <a:spLocks noGrp="1" noChangeArrowheads="1"/>
          </p:cNvSpPr>
          <p:nvPr>
            <p:ph type="title"/>
          </p:nvPr>
        </p:nvSpPr>
        <p:spPr>
          <a:xfrm>
            <a:off x="747712" y="47625"/>
            <a:ext cx="8000751" cy="542925"/>
          </a:xfrm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JAXA Rocket  Experiment for Neutrino Decay Search</a:t>
            </a:r>
          </a:p>
        </p:txBody>
      </p:sp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557338"/>
            <a:ext cx="4032250" cy="485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Text Box 65"/>
          <p:cNvSpPr txBox="1">
            <a:spLocks noChangeArrowheads="1"/>
          </p:cNvSpPr>
          <p:nvPr/>
        </p:nvSpPr>
        <p:spPr bwMode="auto">
          <a:xfrm>
            <a:off x="5068888" y="6396038"/>
            <a:ext cx="2138362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2060"/>
                </a:solidFill>
              </a:rPr>
              <a:t>Focal  length 1m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3"/>
              <p:cNvSpPr txBox="1">
                <a:spLocks noChangeArrowheads="1"/>
              </p:cNvSpPr>
              <p:nvPr/>
            </p:nvSpPr>
            <p:spPr>
              <a:xfrm>
                <a:off x="55894" y="647818"/>
                <a:ext cx="5380202" cy="2592288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eaLnBrk="1" hangingPunct="1">
                  <a:lnSpc>
                    <a:spcPct val="90000"/>
                  </a:lnSpc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JAXA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の</a:t>
                </a:r>
                <a:r>
                  <a:rPr lang="ja-JP" altLang="en-US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ロケット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実験</a:t>
                </a:r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ロケットで高度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200km~300km</a:t>
                </a:r>
                <a:r>
                  <a:rPr lang="ja-JP" altLang="en-US" sz="18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まで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上昇．約</a:t>
                </a: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分の観測</a:t>
                </a:r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検出器，光学系，冷凍機の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R&amp;D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完了から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年程度で打ち上げ可能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(2016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年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~)</a:t>
                </a:r>
              </a:p>
              <a:p>
                <a:pPr lvl="1" eaLnBrk="1" hangingPunct="1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a:rPr lang="en-US" altLang="ja-JP" sz="1800" i="1" dirty="0">
                        <a:latin typeface="Cambria Math"/>
                      </a:rPr>
                      <m:t>𝜆</m:t>
                    </m:r>
                    <m:r>
                      <a:rPr lang="en-US" altLang="ja-JP" sz="1800" i="1" dirty="0">
                        <a:latin typeface="Cambria Math"/>
                      </a:rPr>
                      <m:t>=40</m:t>
                    </m:r>
                    <m:r>
                      <m:rPr>
                        <m:lit/>
                      </m:rPr>
                      <a:rPr lang="en-US" altLang="ja-JP" sz="1800" i="1" dirty="0">
                        <a:latin typeface="Cambria Math"/>
                      </a:rPr>
                      <m:t>−</m:t>
                    </m:r>
                    <m:r>
                      <a:rPr lang="en-US" altLang="ja-JP" sz="1800" i="1" dirty="0">
                        <a:latin typeface="Cambria Math"/>
                      </a:rPr>
                      <m:t>80</m:t>
                    </m:r>
                    <m:r>
                      <a:rPr lang="en-US" altLang="ja-JP" sz="1800" i="1" dirty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800" i="1" dirty="0">
                        <a:latin typeface="Cambria Math"/>
                      </a:rPr>
                      <m:t>m</m:t>
                    </m:r>
                  </m:oMath>
                </a14:m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(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16-31meV)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の範囲で連続スペクトラムを測定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回折格子で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分割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</a:p>
              <a:p>
                <a:pPr lvl="2" eaLnBrk="1" hangingPunct="1">
                  <a:lnSpc>
                    <a:spcPct val="90000"/>
                  </a:lnSpc>
                </a:pPr>
                <a:r>
                  <a:rPr lang="en-US" altLang="ja-JP" sz="1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100μm x 100μm x 50x8 array</a:t>
                </a:r>
                <a:endParaRPr lang="en-US" altLang="ja-JP" sz="14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>
          <p:sp>
            <p:nvSpPr>
              <p:cNvPr id="9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94" y="647818"/>
                <a:ext cx="5380202" cy="2592288"/>
              </a:xfrm>
              <a:prstGeom prst="rect">
                <a:avLst/>
              </a:prstGeom>
              <a:blipFill rotWithShape="1">
                <a:blip r:embed="rId4"/>
                <a:stretch>
                  <a:fillRect l="-227" t="-2347" r="-11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5948148"/>
      </p:ext>
    </p:extLst>
  </p:cSld>
  <p:clrMapOvr>
    <a:masterClrMapping/>
  </p:clrMapOvr>
  <p:transition advTm="86844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32866"/>
            <a:ext cx="8748712" cy="731838"/>
          </a:xfrm>
        </p:spPr>
        <p:txBody>
          <a:bodyPr/>
          <a:lstStyle/>
          <a:p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Cosmic Infrared Background measured by COBE and AKARI</a:t>
            </a: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92807" y="621493"/>
            <a:ext cx="8888116" cy="647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609600" indent="-609600"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>
              <a:buFontTx/>
              <a:buNone/>
            </a:pP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COBE:  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 G. Hauser </a:t>
            </a:r>
            <a:r>
              <a:rPr lang="en-US" altLang="ja-JP" sz="1400" i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et al.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Astrophys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 J.  508 (1998) 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25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D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 P.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Finkbeiner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400" i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et al.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Astrophys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 J.  544 (2000) 81. </a:t>
            </a:r>
          </a:p>
          <a:p>
            <a:pPr>
              <a:buFontTx/>
              <a:buNone/>
            </a:pP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AKARI: 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 Matsuura </a:t>
            </a:r>
            <a:r>
              <a:rPr lang="en-US" altLang="ja-JP" sz="1400" i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et al.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Astrophys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 J.  737 (2011) 2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endParaRPr lang="en-US" altLang="ja-JP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87" name="Text Box 5"/>
          <p:cNvSpPr txBox="1">
            <a:spLocks noChangeArrowheads="1"/>
          </p:cNvSpPr>
          <p:nvPr/>
        </p:nvSpPr>
        <p:spPr bwMode="auto">
          <a:xfrm>
            <a:off x="6827186" y="5711927"/>
            <a:ext cx="15612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 λ</a:t>
            </a: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＝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50μm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88" name="Text Box 5"/>
          <p:cNvSpPr txBox="1">
            <a:spLocks noChangeArrowheads="1"/>
          </p:cNvSpPr>
          <p:nvPr/>
        </p:nvSpPr>
        <p:spPr bwMode="auto">
          <a:xfrm>
            <a:off x="3673581" y="1137886"/>
            <a:ext cx="4167577" cy="36933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dirty="0">
                <a:latin typeface="ＭＳ Ｐゴシック" charset="-128"/>
                <a:ea typeface="ＭＳ Ｐゴシック" charset="-128"/>
              </a:rPr>
              <a:t>ロケット実験観測</a:t>
            </a:r>
            <a:r>
              <a:rPr lang="ja-JP" altLang="en-US" sz="1800" b="1" dirty="0" smtClean="0">
                <a:latin typeface="ＭＳ Ｐゴシック" charset="-128"/>
                <a:ea typeface="ＭＳ Ｐゴシック" charset="-128"/>
              </a:rPr>
              <a:t>範囲</a:t>
            </a:r>
            <a:r>
              <a:rPr lang="en-US" altLang="ja-JP" sz="1800" b="1" dirty="0" smtClean="0">
                <a:latin typeface="ＭＳ Ｐゴシック" charset="-128"/>
                <a:ea typeface="ＭＳ Ｐゴシック" charset="-128"/>
              </a:rPr>
              <a:t> </a:t>
            </a:r>
            <a:r>
              <a:rPr lang="ja-JP" altLang="en-US" sz="1800" b="1" dirty="0" smtClean="0">
                <a:latin typeface="ＭＳ Ｐゴシック" charset="-128"/>
                <a:ea typeface="ＭＳ Ｐゴシック" charset="-128"/>
              </a:rPr>
              <a:t>４</a:t>
            </a:r>
            <a:r>
              <a:rPr lang="en-US" altLang="ja-JP" sz="1800" b="1" dirty="0">
                <a:latin typeface="ＭＳ Ｐゴシック" charset="-128"/>
                <a:ea typeface="ＭＳ Ｐゴシック" charset="-128"/>
              </a:rPr>
              <a:t>0μm </a:t>
            </a:r>
            <a:r>
              <a:rPr lang="ja-JP" altLang="en-US" sz="1800" b="1" dirty="0">
                <a:latin typeface="ＭＳ Ｐゴシック" charset="-128"/>
                <a:ea typeface="ＭＳ Ｐゴシック" charset="-128"/>
              </a:rPr>
              <a:t>～８０</a:t>
            </a:r>
            <a:r>
              <a:rPr lang="en-US" altLang="ja-JP" sz="1800" b="1" dirty="0" err="1">
                <a:latin typeface="ＭＳ Ｐゴシック" charset="-128"/>
                <a:ea typeface="ＭＳ Ｐゴシック" charset="-128"/>
              </a:rPr>
              <a:t>μm</a:t>
            </a:r>
            <a:r>
              <a:rPr lang="en-US" altLang="ja-JP" sz="1800" b="1" dirty="0">
                <a:latin typeface="ＭＳ Ｐゴシック" charset="-128"/>
                <a:ea typeface="ＭＳ Ｐゴシック" charset="-128"/>
              </a:rPr>
              <a:t> </a:t>
            </a:r>
          </a:p>
        </p:txBody>
      </p:sp>
      <p:grpSp>
        <p:nvGrpSpPr>
          <p:cNvPr id="13" name="グループ化 12"/>
          <p:cNvGrpSpPr/>
          <p:nvPr/>
        </p:nvGrpSpPr>
        <p:grpSpPr>
          <a:xfrm>
            <a:off x="107504" y="1485565"/>
            <a:ext cx="6431756" cy="5101374"/>
            <a:chOff x="107504" y="1485565"/>
            <a:chExt cx="6431756" cy="5101374"/>
          </a:xfrm>
        </p:grpSpPr>
        <p:pic>
          <p:nvPicPr>
            <p:cNvPr id="3074" name="Picture 13" descr="CIB_all_nW_wid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1485565"/>
              <a:ext cx="6431756" cy="4411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Line 5"/>
            <p:cNvSpPr>
              <a:spLocks noChangeShapeType="1"/>
            </p:cNvSpPr>
            <p:nvPr/>
          </p:nvSpPr>
          <p:spPr bwMode="auto">
            <a:xfrm flipH="1">
              <a:off x="4695516" y="1920082"/>
              <a:ext cx="473075" cy="153511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8" name="Text Box 6"/>
            <p:cNvSpPr txBox="1">
              <a:spLocks noChangeArrowheads="1"/>
            </p:cNvSpPr>
            <p:nvPr/>
          </p:nvSpPr>
          <p:spPr bwMode="auto">
            <a:xfrm>
              <a:off x="5075685" y="1597371"/>
              <a:ext cx="877163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 dirty="0">
                  <a:solidFill>
                    <a:srgbClr val="FF33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AKARI</a:t>
              </a:r>
            </a:p>
          </p:txBody>
        </p:sp>
        <p:sp>
          <p:nvSpPr>
            <p:cNvPr id="3079" name="Line 7"/>
            <p:cNvSpPr>
              <a:spLocks noChangeShapeType="1"/>
            </p:cNvSpPr>
            <p:nvPr/>
          </p:nvSpPr>
          <p:spPr bwMode="auto">
            <a:xfrm flipH="1">
              <a:off x="4952479" y="2304673"/>
              <a:ext cx="790575" cy="118903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0" name="Text Box 8"/>
            <p:cNvSpPr txBox="1">
              <a:spLocks noChangeArrowheads="1"/>
            </p:cNvSpPr>
            <p:nvPr/>
          </p:nvSpPr>
          <p:spPr bwMode="auto">
            <a:xfrm>
              <a:off x="5656103" y="1996896"/>
              <a:ext cx="83869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 dirty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COBE</a:t>
              </a:r>
              <a:endParaRPr lang="ja-JP" altLang="en-US" sz="1800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4220072" y="1581813"/>
              <a:ext cx="378807" cy="4428942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8" name="Picture 2" descr="\\130.158.105.2\Linux\yuji\wShare\tmp\c1.gif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939" b="33437"/>
            <a:stretch/>
          </p:blipFill>
          <p:spPr bwMode="auto">
            <a:xfrm>
              <a:off x="1637923" y="5873714"/>
              <a:ext cx="4857419" cy="5173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テキスト ボックス 18"/>
            <p:cNvSpPr txBox="1"/>
            <p:nvPr/>
          </p:nvSpPr>
          <p:spPr>
            <a:xfrm>
              <a:off x="1357158" y="1996896"/>
              <a:ext cx="12987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Light</a:t>
              </a:r>
              <a:endParaRPr kumimoji="1"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3056926" y="1689119"/>
              <a:ext cx="16385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Emission</a:t>
              </a:r>
              <a:endParaRPr kumimoji="1"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2363722" y="3040955"/>
              <a:ext cx="20457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G</a:t>
              </a:r>
              <a:r>
                <a:rPr lang="en-US" altLang="ja-JP" sz="14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alaxy evolution model</a:t>
              </a:r>
              <a:endParaRPr kumimoji="1"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3" name="直線矢印コネクタ 2"/>
            <p:cNvCxnSpPr/>
            <p:nvPr/>
          </p:nvCxnSpPr>
          <p:spPr>
            <a:xfrm>
              <a:off x="3386598" y="3348732"/>
              <a:ext cx="833474" cy="65633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テキスト ボックス 24"/>
            <p:cNvSpPr txBox="1"/>
            <p:nvPr/>
          </p:nvSpPr>
          <p:spPr>
            <a:xfrm>
              <a:off x="3053039" y="4606279"/>
              <a:ext cx="19768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Galactic dust emission</a:t>
              </a:r>
              <a:endParaRPr kumimoji="1"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26" name="直線矢印コネクタ 25"/>
            <p:cNvCxnSpPr/>
            <p:nvPr/>
          </p:nvCxnSpPr>
          <p:spPr>
            <a:xfrm>
              <a:off x="4351206" y="2059781"/>
              <a:ext cx="0" cy="395097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矢印コネクタ 28"/>
            <p:cNvCxnSpPr>
              <a:stCxn id="25" idx="0"/>
            </p:cNvCxnSpPr>
            <p:nvPr/>
          </p:nvCxnSpPr>
          <p:spPr>
            <a:xfrm flipH="1" flipV="1">
              <a:off x="3573515" y="4005064"/>
              <a:ext cx="467936" cy="60121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テキスト ボックス 31"/>
            <p:cNvSpPr txBox="1"/>
            <p:nvPr/>
          </p:nvSpPr>
          <p:spPr>
            <a:xfrm>
              <a:off x="1350376" y="4914055"/>
              <a:ext cx="28696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Integrated flux from galaxy counts</a:t>
              </a:r>
              <a:endParaRPr kumimoji="1"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33" name="直線矢印コネクタ 32"/>
            <p:cNvCxnSpPr>
              <a:stCxn id="32" idx="0"/>
            </p:cNvCxnSpPr>
            <p:nvPr/>
          </p:nvCxnSpPr>
          <p:spPr>
            <a:xfrm flipH="1" flipV="1">
              <a:off x="1845323" y="4005064"/>
              <a:ext cx="939901" cy="90899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テキスト ボックス 36"/>
                <p:cNvSpPr txBox="1"/>
                <p:nvPr/>
              </p:nvSpPr>
              <p:spPr>
                <a:xfrm>
                  <a:off x="3566551" y="6195100"/>
                  <a:ext cx="1576607" cy="3918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=25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</m:oMath>
                  </a14:m>
                  <a:r>
                    <a:rPr kumimoji="1" lang="ja-JP" altLang="en-US" dirty="0" smtClean="0">
                      <a:solidFill>
                        <a:srgbClr val="FF000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 </a:t>
                  </a:r>
                  <a:endParaRPr kumimoji="1" lang="ja-JP" altLang="en-US" sz="24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>
            <p:sp>
              <p:nvSpPr>
                <p:cNvPr id="37" name="テキスト ボックス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66551" y="6195100"/>
                  <a:ext cx="1576607" cy="39183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53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0" name="直線コネクタ 39"/>
            <p:cNvCxnSpPr/>
            <p:nvPr/>
          </p:nvCxnSpPr>
          <p:spPr>
            <a:xfrm>
              <a:off x="1059022" y="2430506"/>
              <a:ext cx="489040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/>
            <p:cNvCxnSpPr/>
            <p:nvPr/>
          </p:nvCxnSpPr>
          <p:spPr>
            <a:xfrm>
              <a:off x="1083826" y="2593539"/>
              <a:ext cx="489040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/>
            <p:cNvCxnSpPr/>
            <p:nvPr/>
          </p:nvCxnSpPr>
          <p:spPr>
            <a:xfrm>
              <a:off x="1097997" y="2889392"/>
              <a:ext cx="489040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テキスト ボックス 42"/>
            <p:cNvSpPr txBox="1"/>
            <p:nvPr/>
          </p:nvSpPr>
          <p:spPr>
            <a:xfrm>
              <a:off x="5696496" y="2956351"/>
              <a:ext cx="583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CMB</a:t>
              </a:r>
              <a:endParaRPr kumimoji="1"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コンテンツ プレースホルダー 4"/>
              <p:cNvSpPr txBox="1">
                <a:spLocks/>
              </p:cNvSpPr>
              <p:nvPr/>
            </p:nvSpPr>
            <p:spPr>
              <a:xfrm>
                <a:off x="6451407" y="1630465"/>
                <a:ext cx="2629516" cy="858631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Zodiacal Emission</a:t>
                </a:r>
                <a:endParaRPr lang="en-US" altLang="ja-JP" sz="2000" b="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~500nW/m</a:t>
                </a:r>
                <a:r>
                  <a:rPr lang="en-US" altLang="ja-JP" sz="20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/sr</a:t>
                </a:r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44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1407" y="1630465"/>
                <a:ext cx="2629516" cy="858631"/>
              </a:xfrm>
              <a:prstGeom prst="rect">
                <a:avLst/>
              </a:prstGeom>
              <a:blipFill rotWithShape="1">
                <a:blip r:embed="rId5"/>
                <a:stretch>
                  <a:fillRect l="-2315" t="-3546" b="-141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コンテンツ プレースホルダー 4"/>
              <p:cNvSpPr txBox="1">
                <a:spLocks/>
              </p:cNvSpPr>
              <p:nvPr/>
            </p:nvSpPr>
            <p:spPr>
              <a:xfrm>
                <a:off x="6495833" y="2690208"/>
                <a:ext cx="2450701" cy="858631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CIB (COBE)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~3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0nW/m</a:t>
                </a:r>
                <a:r>
                  <a:rPr lang="en-US" altLang="ja-JP" sz="20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/s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45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5833" y="2690208"/>
                <a:ext cx="2450701" cy="858631"/>
              </a:xfrm>
              <a:prstGeom prst="rect">
                <a:avLst/>
              </a:prstGeom>
              <a:blipFill rotWithShape="1">
                <a:blip r:embed="rId6"/>
                <a:stretch>
                  <a:fillRect l="-2736" t="-3546" b="-141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コンテンツ プレースホルダー 4"/>
              <p:cNvSpPr txBox="1">
                <a:spLocks/>
              </p:cNvSpPr>
              <p:nvPr/>
            </p:nvSpPr>
            <p:spPr>
              <a:xfrm>
                <a:off x="6467004" y="3607700"/>
                <a:ext cx="2479530" cy="2032914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Neutrino decay</a:t>
                </a:r>
              </a:p>
              <a:p>
                <a:pPr marL="0" indent="0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for </a:t>
                </a:r>
                <a14:m>
                  <m:oMath xmlns:m="http://schemas.openxmlformats.org/officeDocument/2006/math">
                    <m:r>
                      <a:rPr lang="en-US" altLang="ja-JP" sz="20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5×10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30nW/m</a:t>
                </a:r>
                <a:r>
                  <a:rPr lang="en-US" altLang="ja-JP" sz="20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/s</a:t>
                </a:r>
              </a:p>
              <a:p>
                <a:pPr marL="0" indent="0">
                  <a:buNone/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for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1.5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</m:oMath>
                </a14:m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1pW/m</a:t>
                </a:r>
                <a:r>
                  <a:rPr lang="en-US" altLang="ja-JP" sz="20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/s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46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7004" y="3607700"/>
                <a:ext cx="2479530" cy="2032914"/>
              </a:xfrm>
              <a:prstGeom prst="rect">
                <a:avLst/>
              </a:prstGeom>
              <a:blipFill rotWithShape="1">
                <a:blip r:embed="rId7"/>
                <a:stretch>
                  <a:fillRect l="-2703" t="-150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4293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125" name="Text Box 5"/>
              <p:cNvSpPr txBox="1">
                <a:spLocks noChangeArrowheads="1"/>
              </p:cNvSpPr>
              <p:nvPr/>
            </p:nvSpPr>
            <p:spPr bwMode="auto">
              <a:xfrm>
                <a:off x="342017" y="992131"/>
                <a:ext cx="8496300" cy="52632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marL="342900" indent="-342900" eaLnBrk="1" hangingPunct="1">
                  <a:spcBef>
                    <a:spcPct val="0"/>
                  </a:spcBef>
                </a:pP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前景放射</a:t>
                </a:r>
                <a:r>
                  <a:rPr lang="ja-JP" altLang="en-US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強度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黄道光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500nW/m</a:t>
                </a:r>
                <a:r>
                  <a:rPr lang="en-US" altLang="ja-JP" sz="20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sr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at λ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＝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50μm 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342900" indent="-342900" eaLnBrk="1" hangingPunct="1">
                  <a:spcBef>
                    <a:spcPct val="0"/>
                  </a:spcBef>
                </a:pP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Pixel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あたりの立体角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000" b="0" i="0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ΔΩ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000" b="0" i="1" smtClean="0">
                                <a:latin typeface="Cambria Math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ja-JP" sz="20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</m:ctrlPr>
                              </m:fPr>
                              <m:num>
                                <m:r>
                                  <a:rPr lang="en-US" altLang="ja-JP" sz="20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  <m:t>100</m:t>
                                </m:r>
                                <m:r>
                                  <a:rPr lang="en-US" altLang="ja-JP" sz="20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  <m:t>𝜇</m:t>
                                </m:r>
                                <m:r>
                                  <a:rPr lang="en-US" altLang="ja-JP" sz="20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  <m:t>𝑚</m:t>
                                </m:r>
                              </m:num>
                              <m:den>
                                <m:r>
                                  <a:rPr lang="en-US" altLang="ja-JP" sz="20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  <m:t>1</m:t>
                                </m:r>
                                <m:r>
                                  <a:rPr lang="en-US" altLang="ja-JP" sz="2000" b="0" i="1" smtClean="0">
                                    <a:latin typeface="Cambria Math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</a:rPr>
                                  <m:t>𝑚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ja-JP" sz="20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2</m:t>
                        </m:r>
                      </m:sup>
                    </m:sSup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=1×</m:t>
                    </m:r>
                    <m:sSup>
                      <m:sSupPr>
                        <m:ctrlPr>
                          <a:rPr lang="en-US" altLang="ja-JP" sz="20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0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−8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sr</m:t>
                    </m:r>
                  </m:oMath>
                </a14:m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342900" indent="-342900" eaLnBrk="1" hangingPunct="1">
                  <a:spcBef>
                    <a:spcPct val="0"/>
                  </a:spcBef>
                </a:pP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望遠鏡口径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: S=π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x 0.075</a:t>
                </a:r>
                <a:r>
                  <a:rPr lang="en-US" altLang="ja-JP" sz="2000" baseline="30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m</a:t>
                </a:r>
                <a:r>
                  <a:rPr lang="en-US" altLang="ja-JP" sz="2000" baseline="30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</a:t>
                </a:r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Pixel</a:t>
                </a:r>
                <a:r>
                  <a:rPr lang="ja-JP" altLang="en-US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あたりの前景放射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レート</a:t>
                </a:r>
                <a:endParaRPr lang="ja-JP" altLang="en-US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000" b="0" i="1" smtClean="0">
                          <a:latin typeface="Cambria Math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𝜆</m:t>
                      </m:r>
                      <m:sSub>
                        <m:sSubPr>
                          <m:ctrlP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</m:ctrlPr>
                        </m:sSubPr>
                        <m:e>
                          <m: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𝐼</m:t>
                          </m:r>
                        </m:e>
                        <m:sub>
                          <m: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𝜆</m:t>
                          </m:r>
                        </m:sub>
                      </m:sSub>
                      <m:r>
                        <a:rPr lang="en-US" altLang="ja-JP" sz="2000" b="0" i="1" smtClean="0">
                          <a:latin typeface="Cambria Math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⋅</m:t>
                      </m:r>
                      <m:r>
                        <a:rPr lang="en-US" altLang="ja-JP" sz="2000" b="0" i="1" smtClean="0">
                          <a:latin typeface="Cambria Math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𝑆</m:t>
                      </m:r>
                      <m:r>
                        <a:rPr lang="en-US" altLang="ja-JP" sz="2000" b="0" i="1" smtClean="0">
                          <a:latin typeface="Cambria Math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en-US" altLang="ja-JP" sz="2000" b="0" i="0" smtClean="0">
                          <a:latin typeface="Cambria Math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ΔΩ</m:t>
                      </m:r>
                      <m:r>
                        <a:rPr lang="en-US" altLang="ja-JP" sz="2000" b="0" i="1" smtClean="0">
                          <a:latin typeface="Cambria Math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=0.88×</m:t>
                      </m:r>
                      <m:sSup>
                        <m:sSupPr>
                          <m:ctrlP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</m:ctrlPr>
                        </m:sSupPr>
                        <m:e>
                          <m: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10</m:t>
                          </m:r>
                        </m:e>
                        <m:sup>
                          <m: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−16</m:t>
                          </m:r>
                        </m:sup>
                      </m:sSup>
                      <m:r>
                        <a:rPr lang="en-US" altLang="ja-JP" sz="2000" b="0" i="1" smtClean="0">
                          <a:latin typeface="Cambria Math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𝑊</m:t>
                      </m:r>
                      <m:r>
                        <a:rPr lang="en-US" altLang="ja-JP" sz="2000" b="0" i="1" smtClean="0">
                          <a:latin typeface="Cambria Math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=0.55×</m:t>
                      </m:r>
                      <m:f>
                        <m:fPr>
                          <m:type m:val="lin"/>
                          <m:ctrlP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ja-JP" sz="2000" b="0" i="1" smtClean="0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</m:ctrlPr>
                            </m:sSupPr>
                            <m:e>
                              <m:r>
                                <a:rPr lang="en-US" altLang="ja-JP" sz="2000" b="0" i="1" smtClean="0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altLang="ja-JP" sz="2000" b="0" i="1" smtClean="0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𝑒𝑉</m:t>
                          </m:r>
                        </m:num>
                        <m:den>
                          <m: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ja-JP" altLang="en-US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altLang="ja-JP" sz="2000" b="0" i="0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Δ</m:t>
                          </m:r>
                          <m: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𝜆</m:t>
                          </m:r>
                        </m:num>
                        <m:den>
                          <m: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𝜆</m:t>
                          </m:r>
                        </m:den>
                      </m:f>
                      <m:r>
                        <a:rPr lang="en-US" altLang="ja-JP" sz="2000" b="0" i="1" smtClean="0">
                          <a:latin typeface="Cambria Math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altLang="ja-JP" sz="2000" b="0" i="1" smtClean="0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</m:ctrlPr>
                            </m:fPr>
                            <m:num>
                              <m:r>
                                <a:rPr lang="en-US" altLang="ja-JP" sz="2000" b="0" i="1" smtClean="0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80</m:t>
                              </m:r>
                              <m:r>
                                <a:rPr lang="en-US" altLang="ja-JP" sz="2000" b="0" i="1" smtClean="0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𝜇</m:t>
                              </m:r>
                              <m:r>
                                <a:rPr lang="en-US" altLang="ja-JP" sz="2000" b="0" i="1" smtClean="0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𝑚</m:t>
                              </m:r>
                              <m:r>
                                <a:rPr lang="en-US" altLang="ja-JP" sz="2000" b="0" i="1" smtClean="0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−40</m:t>
                              </m:r>
                              <m:r>
                                <a:rPr lang="en-US" altLang="ja-JP" sz="2000" b="0" i="1" smtClean="0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𝜇</m:t>
                              </m:r>
                              <m:r>
                                <a:rPr lang="en-US" altLang="ja-JP" sz="2000" b="0" i="1" smtClean="0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altLang="ja-JP" sz="2000" b="0" i="1" smtClean="0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50</m:t>
                              </m:r>
                            </m:den>
                          </m:f>
                        </m:num>
                        <m:den>
                          <m: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50</m:t>
                          </m:r>
                          <m: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𝜇</m:t>
                          </m:r>
                          <m: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𝑚</m:t>
                          </m:r>
                        </m:den>
                      </m:f>
                      <m:r>
                        <a:rPr lang="en-US" altLang="ja-JP" sz="2000" b="0" i="1" smtClean="0">
                          <a:latin typeface="Cambria Math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=0.016</m:t>
                      </m:r>
                    </m:oMath>
                  </m:oMathPara>
                </a14:m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eaLnBrk="1" hangingPunct="1">
                  <a:spcBef>
                    <a:spcPct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US" altLang="ja-JP" sz="2000" i="1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altLang="ja-JP" sz="200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Δ</m:t>
                          </m:r>
                          <m:r>
                            <a:rPr lang="en-US" altLang="ja-JP" sz="2000" i="1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𝜆</m:t>
                          </m:r>
                        </m:num>
                        <m:den>
                          <m:r>
                            <a:rPr lang="en-US" altLang="ja-JP" sz="2000" i="1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𝜆</m:t>
                          </m:r>
                        </m:den>
                      </m:f>
                      <m:r>
                        <a:rPr lang="en-US" altLang="ja-JP" sz="2000" b="0" i="1" smtClean="0">
                          <a:latin typeface="Cambria Math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⋅</m:t>
                      </m:r>
                      <m:r>
                        <a:rPr lang="en-US" altLang="ja-JP" sz="2000" i="1">
                          <a:latin typeface="Cambria Math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𝜆</m:t>
                      </m:r>
                      <m:sSub>
                        <m:sSubPr>
                          <m:ctrlPr>
                            <a:rPr lang="en-US" altLang="ja-JP" sz="2000" i="1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</m:ctrlPr>
                        </m:sSubPr>
                        <m:e>
                          <m:r>
                            <a:rPr lang="en-US" altLang="ja-JP" sz="2000" i="1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𝐼</m:t>
                          </m:r>
                        </m:e>
                        <m:sub>
                          <m:r>
                            <a:rPr lang="en-US" altLang="ja-JP" sz="2000" i="1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𝜆</m:t>
                          </m:r>
                        </m:sub>
                      </m:sSub>
                      <m:r>
                        <a:rPr lang="en-US" altLang="ja-JP" sz="2000" i="1">
                          <a:latin typeface="Cambria Math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⋅</m:t>
                      </m:r>
                      <m:r>
                        <a:rPr lang="en-US" altLang="ja-JP" sz="2000" i="1">
                          <a:latin typeface="Cambria Math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𝑆</m:t>
                      </m:r>
                      <m:r>
                        <a:rPr lang="en-US" altLang="ja-JP" sz="2000" i="1">
                          <a:latin typeface="Cambria Math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⋅</m:t>
                      </m:r>
                      <m:f>
                        <m:fPr>
                          <m:type m:val="lin"/>
                          <m:ctrlP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altLang="ja-JP" sz="200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ΔΩ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ja-JP" sz="2000" b="0" i="1" smtClean="0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</m:ctrlPr>
                            </m:sSubPr>
                            <m:e>
                              <m:r>
                                <a:rPr lang="en-US" altLang="ja-JP" sz="2000" b="0" i="1" smtClean="0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altLang="ja-JP" sz="2000" b="0" i="1" smtClean="0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𝛾</m:t>
                              </m:r>
                            </m:sub>
                          </m:sSub>
                        </m:den>
                      </m:f>
                      <m:r>
                        <a:rPr lang="en-US" altLang="ja-JP" sz="2000" b="0" i="1" smtClean="0">
                          <a:latin typeface="Cambria Math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=</m:t>
                      </m:r>
                      <m:f>
                        <m:fPr>
                          <m:ctrlP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altLang="ja-JP" sz="2000" b="0" i="1" smtClean="0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</m:ctrlPr>
                            </m:fPr>
                            <m:num>
                              <m:r>
                                <a:rPr lang="en-US" altLang="ja-JP" sz="2000" b="0" i="1" smtClean="0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8.8</m:t>
                              </m:r>
                              <m:r>
                                <a:rPr lang="en-US" altLang="ja-JP" sz="2000" i="1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𝑒𝑉</m:t>
                              </m:r>
                            </m:num>
                            <m:den>
                              <m:r>
                                <a:rPr lang="en-US" altLang="ja-JP" sz="2000" b="0" i="1" smtClean="0">
                                  <a:latin typeface="Cambria Math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𝑠</m:t>
                              </m:r>
                            </m:den>
                          </m:f>
                        </m:num>
                        <m:den>
                          <m: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25</m:t>
                          </m:r>
                          <m:r>
                            <a:rPr lang="en-US" altLang="ja-JP" sz="2000" b="0" i="1" smtClean="0">
                              <a:latin typeface="Cambria Math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𝑚𝑒𝑉</m:t>
                          </m:r>
                        </m:den>
                      </m:f>
                      <m:r>
                        <a:rPr lang="en-US" altLang="ja-JP" sz="2000" b="0" i="1" smtClean="0">
                          <a:latin typeface="Cambria Math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~350</m:t>
                      </m:r>
                      <m:r>
                        <a:rPr lang="en-US" altLang="ja-JP" sz="2000" b="0" i="1" smtClean="0">
                          <a:latin typeface="Cambria Math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𝐻𝑧</m:t>
                      </m:r>
                    </m:oMath>
                  </m:oMathPara>
                </a14:m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Measurements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for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200s x 50 pixel x 8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列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 dirty="0">
                    <a:solidFill>
                      <a:srgbClr val="FF33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ja-JP" altLang="en-US" sz="2000" dirty="0">
                    <a:solidFill>
                      <a:srgbClr val="FF33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→　</a:t>
                </a:r>
                <a:r>
                  <a:rPr lang="en-US" altLang="ja-JP" sz="2000" dirty="0" smtClean="0">
                    <a:solidFill>
                      <a:srgbClr val="FF33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N=28M events /</a:t>
                </a:r>
                <a:r>
                  <a:rPr lang="en-US" altLang="ja-JP" sz="2000" dirty="0">
                    <a:solidFill>
                      <a:srgbClr val="FF33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 smtClean="0">
                    <a:solidFill>
                      <a:srgbClr val="FF33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50x8 pixels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ja-JP" sz="2000" dirty="0" smtClean="0">
                  <a:solidFill>
                    <a:srgbClr val="FF33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ja-JP" sz="2000" dirty="0">
                  <a:solidFill>
                    <a:srgbClr val="FF33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Sensitivity to detecting an edge spectrum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2000" dirty="0">
                    <a:solidFill>
                      <a:srgbClr val="FF33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→　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𝛿</m:t>
                    </m:r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(</m:t>
                        </m:r>
                        <m:r>
                          <a:rPr lang="en-US" altLang="ja-JP" sz="20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𝜆</m:t>
                        </m:r>
                        <m:r>
                          <a:rPr lang="en-US" altLang="ja-JP" sz="20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𝜆</m:t>
                        </m:r>
                      </m:sub>
                    </m:sSub>
                    <m:r>
                      <a:rPr lang="en-US" altLang="ja-JP" sz="20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)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~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ja-JP" sz="2000" b="0" i="1" smtClean="0">
                                <a:latin typeface="Cambria Math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sz="2000" b="0" i="1" smtClean="0">
                                <a:latin typeface="Cambria Math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𝑁</m:t>
                            </m:r>
                          </m:e>
                        </m:rad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𝑁</m:t>
                        </m:r>
                      </m:den>
                    </m:f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⋅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sSub>
                      <m:sSubPr>
                        <m:ctrlPr>
                          <a:rPr lang="en-US" altLang="ja-JP" sz="20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𝜆</m:t>
                        </m:r>
                      </m:sub>
                    </m:sSub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</m:oMath>
                </a14:m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0.19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nW/m</a:t>
                </a:r>
                <a:r>
                  <a:rPr lang="en-US" altLang="ja-JP" sz="2000" baseline="30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/sr</a:t>
                </a:r>
              </a:p>
              <a:p>
                <a:pPr eaLnBrk="1" hangingPunct="1">
                  <a:spcBef>
                    <a:spcPct val="0"/>
                  </a:spcBef>
                  <a:buNone/>
                </a:pPr>
                <a14:m>
                  <m:oMath xmlns:m="http://schemas.openxmlformats.org/officeDocument/2006/math">
                    <m:r>
                      <a:rPr lang="en-US" altLang="ja-JP" sz="2000" i="1" smtClean="0">
                        <a:solidFill>
                          <a:srgbClr val="FF0000"/>
                        </a:solidFill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ja-JP" sz="2000" b="0" i="0" smtClean="0">
                        <a:solidFill>
                          <a:srgbClr val="FF0000"/>
                        </a:solidFill>
                        <a:latin typeface="Cambria Math"/>
                      </a:rPr>
                      <m:t>&gt;</m:t>
                    </m:r>
                    <m:sSup>
                      <m:sSup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14</m:t>
                        </m:r>
                      </m:sup>
                    </m:sSup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altLang="ja-JP" sz="2400" dirty="0" err="1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(95%CL)</a:t>
                </a:r>
                <a:r>
                  <a:rPr lang="ja-JP" altLang="en-US" sz="24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の寿命下限設定が可能</a:t>
                </a:r>
                <a:endParaRPr lang="en-US" altLang="ja-JP" sz="24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5125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2017" y="992131"/>
                <a:ext cx="8496300" cy="5263236"/>
              </a:xfrm>
              <a:prstGeom prst="rect">
                <a:avLst/>
              </a:prstGeom>
              <a:blipFill rotWithShape="1">
                <a:blip r:embed="rId2"/>
                <a:stretch>
                  <a:fillRect l="-933" t="-1390" b="-591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747712" y="47625"/>
            <a:ext cx="8000751" cy="5429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JAXA Rocket  Experiment for Neutrino Decay Search</a:t>
            </a:r>
          </a:p>
          <a:p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Event Rate and expected Lifetime Limit </a:t>
            </a:r>
            <a:endParaRPr lang="en-US" altLang="ja-JP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6843240" y="5745662"/>
            <a:ext cx="21212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V="1">
            <a:off x="6843240" y="4305502"/>
            <a:ext cx="0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 rot="16200000">
            <a:off x="6162246" y="4638328"/>
            <a:ext cx="89800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dN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8339353" y="5763616"/>
            <a:ext cx="40911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6853873" y="4430777"/>
            <a:ext cx="1910080" cy="1314885"/>
          </a:xfrm>
          <a:custGeom>
            <a:avLst/>
            <a:gdLst>
              <a:gd name="connsiteX0" fmla="*/ 0 w 1910080"/>
              <a:gd name="connsiteY0" fmla="*/ 0 h 1093242"/>
              <a:gd name="connsiteX1" fmla="*/ 1910080 w 1910080"/>
              <a:gd name="connsiteY1" fmla="*/ 0 h 1093242"/>
              <a:gd name="connsiteX2" fmla="*/ 1910080 w 1910080"/>
              <a:gd name="connsiteY2" fmla="*/ 1093242 h 1093242"/>
              <a:gd name="connsiteX3" fmla="*/ 0 w 1910080"/>
              <a:gd name="connsiteY3" fmla="*/ 1093242 h 1093242"/>
              <a:gd name="connsiteX4" fmla="*/ 0 w 1910080"/>
              <a:gd name="connsiteY4" fmla="*/ 0 h 1093242"/>
              <a:gd name="connsiteX0" fmla="*/ 0 w 1910080"/>
              <a:gd name="connsiteY0" fmla="*/ 129 h 1093371"/>
              <a:gd name="connsiteX1" fmla="*/ 976444 w 1910080"/>
              <a:gd name="connsiteY1" fmla="*/ 329700 h 1093371"/>
              <a:gd name="connsiteX2" fmla="*/ 1910080 w 1910080"/>
              <a:gd name="connsiteY2" fmla="*/ 129 h 1093371"/>
              <a:gd name="connsiteX3" fmla="*/ 1910080 w 1910080"/>
              <a:gd name="connsiteY3" fmla="*/ 1093371 h 1093371"/>
              <a:gd name="connsiteX4" fmla="*/ 0 w 1910080"/>
              <a:gd name="connsiteY4" fmla="*/ 1093371 h 1093371"/>
              <a:gd name="connsiteX5" fmla="*/ 0 w 1910080"/>
              <a:gd name="connsiteY5" fmla="*/ 129 h 1093371"/>
              <a:gd name="connsiteX0" fmla="*/ 0 w 1910080"/>
              <a:gd name="connsiteY0" fmla="*/ 247945 h 1341187"/>
              <a:gd name="connsiteX1" fmla="*/ 944360 w 1910080"/>
              <a:gd name="connsiteY1" fmla="*/ 0 h 1341187"/>
              <a:gd name="connsiteX2" fmla="*/ 1910080 w 1910080"/>
              <a:gd name="connsiteY2" fmla="*/ 247945 h 1341187"/>
              <a:gd name="connsiteX3" fmla="*/ 1910080 w 1910080"/>
              <a:gd name="connsiteY3" fmla="*/ 1341187 h 1341187"/>
              <a:gd name="connsiteX4" fmla="*/ 0 w 1910080"/>
              <a:gd name="connsiteY4" fmla="*/ 1341187 h 1341187"/>
              <a:gd name="connsiteX5" fmla="*/ 0 w 1910080"/>
              <a:gd name="connsiteY5" fmla="*/ 247945 h 1341187"/>
              <a:gd name="connsiteX0" fmla="*/ 0 w 1910080"/>
              <a:gd name="connsiteY0" fmla="*/ 247945 h 1341187"/>
              <a:gd name="connsiteX1" fmla="*/ 944360 w 1910080"/>
              <a:gd name="connsiteY1" fmla="*/ 0 h 1341187"/>
              <a:gd name="connsiteX2" fmla="*/ 1910080 w 1910080"/>
              <a:gd name="connsiteY2" fmla="*/ 247945 h 1341187"/>
              <a:gd name="connsiteX3" fmla="*/ 1910080 w 1910080"/>
              <a:gd name="connsiteY3" fmla="*/ 1341187 h 1341187"/>
              <a:gd name="connsiteX4" fmla="*/ 0 w 1910080"/>
              <a:gd name="connsiteY4" fmla="*/ 1341187 h 1341187"/>
              <a:gd name="connsiteX5" fmla="*/ 0 w 1910080"/>
              <a:gd name="connsiteY5" fmla="*/ 247945 h 1341187"/>
              <a:gd name="connsiteX0" fmla="*/ 0 w 1910080"/>
              <a:gd name="connsiteY0" fmla="*/ 247996 h 1341238"/>
              <a:gd name="connsiteX1" fmla="*/ 944360 w 1910080"/>
              <a:gd name="connsiteY1" fmla="*/ 51 h 1341238"/>
              <a:gd name="connsiteX2" fmla="*/ 1040612 w 1910080"/>
              <a:gd name="connsiteY2" fmla="*/ 256726 h 1341238"/>
              <a:gd name="connsiteX3" fmla="*/ 1910080 w 1910080"/>
              <a:gd name="connsiteY3" fmla="*/ 247996 h 1341238"/>
              <a:gd name="connsiteX4" fmla="*/ 1910080 w 1910080"/>
              <a:gd name="connsiteY4" fmla="*/ 1341238 h 1341238"/>
              <a:gd name="connsiteX5" fmla="*/ 0 w 1910080"/>
              <a:gd name="connsiteY5" fmla="*/ 1341238 h 1341238"/>
              <a:gd name="connsiteX6" fmla="*/ 0 w 1910080"/>
              <a:gd name="connsiteY6" fmla="*/ 247996 h 1341238"/>
              <a:gd name="connsiteX0" fmla="*/ 0 w 1910080"/>
              <a:gd name="connsiteY0" fmla="*/ 248940 h 1342182"/>
              <a:gd name="connsiteX1" fmla="*/ 944360 w 1910080"/>
              <a:gd name="connsiteY1" fmla="*/ 995 h 1342182"/>
              <a:gd name="connsiteX2" fmla="*/ 1040612 w 1910080"/>
              <a:gd name="connsiteY2" fmla="*/ 257670 h 1342182"/>
              <a:gd name="connsiteX3" fmla="*/ 1910080 w 1910080"/>
              <a:gd name="connsiteY3" fmla="*/ 248940 h 1342182"/>
              <a:gd name="connsiteX4" fmla="*/ 1910080 w 1910080"/>
              <a:gd name="connsiteY4" fmla="*/ 1342182 h 1342182"/>
              <a:gd name="connsiteX5" fmla="*/ 0 w 1910080"/>
              <a:gd name="connsiteY5" fmla="*/ 1342182 h 1342182"/>
              <a:gd name="connsiteX6" fmla="*/ 0 w 1910080"/>
              <a:gd name="connsiteY6" fmla="*/ 248940 h 1342182"/>
              <a:gd name="connsiteX0" fmla="*/ 0 w 1910080"/>
              <a:gd name="connsiteY0" fmla="*/ 248940 h 1342182"/>
              <a:gd name="connsiteX1" fmla="*/ 944360 w 1910080"/>
              <a:gd name="connsiteY1" fmla="*/ 995 h 1342182"/>
              <a:gd name="connsiteX2" fmla="*/ 1040612 w 1910080"/>
              <a:gd name="connsiteY2" fmla="*/ 257670 h 1342182"/>
              <a:gd name="connsiteX3" fmla="*/ 1910080 w 1910080"/>
              <a:gd name="connsiteY3" fmla="*/ 248940 h 1342182"/>
              <a:gd name="connsiteX4" fmla="*/ 1910080 w 1910080"/>
              <a:gd name="connsiteY4" fmla="*/ 1342182 h 1342182"/>
              <a:gd name="connsiteX5" fmla="*/ 0 w 1910080"/>
              <a:gd name="connsiteY5" fmla="*/ 1342182 h 1342182"/>
              <a:gd name="connsiteX6" fmla="*/ 0 w 1910080"/>
              <a:gd name="connsiteY6" fmla="*/ 248940 h 1342182"/>
              <a:gd name="connsiteX0" fmla="*/ 0 w 1910080"/>
              <a:gd name="connsiteY0" fmla="*/ 248940 h 1342182"/>
              <a:gd name="connsiteX1" fmla="*/ 944360 w 1910080"/>
              <a:gd name="connsiteY1" fmla="*/ 995 h 1342182"/>
              <a:gd name="connsiteX2" fmla="*/ 1040612 w 1910080"/>
              <a:gd name="connsiteY2" fmla="*/ 257670 h 1342182"/>
              <a:gd name="connsiteX3" fmla="*/ 1910080 w 1910080"/>
              <a:gd name="connsiteY3" fmla="*/ 248940 h 1342182"/>
              <a:gd name="connsiteX4" fmla="*/ 1910080 w 1910080"/>
              <a:gd name="connsiteY4" fmla="*/ 1342182 h 1342182"/>
              <a:gd name="connsiteX5" fmla="*/ 0 w 1910080"/>
              <a:gd name="connsiteY5" fmla="*/ 1342182 h 1342182"/>
              <a:gd name="connsiteX6" fmla="*/ 0 w 1910080"/>
              <a:gd name="connsiteY6" fmla="*/ 248940 h 1342182"/>
              <a:gd name="connsiteX0" fmla="*/ 0 w 1910080"/>
              <a:gd name="connsiteY0" fmla="*/ 248940 h 1342182"/>
              <a:gd name="connsiteX1" fmla="*/ 944360 w 1910080"/>
              <a:gd name="connsiteY1" fmla="*/ 995 h 1342182"/>
              <a:gd name="connsiteX2" fmla="*/ 1040612 w 1910080"/>
              <a:gd name="connsiteY2" fmla="*/ 257670 h 1342182"/>
              <a:gd name="connsiteX3" fmla="*/ 1910080 w 1910080"/>
              <a:gd name="connsiteY3" fmla="*/ 248940 h 1342182"/>
              <a:gd name="connsiteX4" fmla="*/ 1910080 w 1910080"/>
              <a:gd name="connsiteY4" fmla="*/ 1342182 h 1342182"/>
              <a:gd name="connsiteX5" fmla="*/ 0 w 1910080"/>
              <a:gd name="connsiteY5" fmla="*/ 1342182 h 1342182"/>
              <a:gd name="connsiteX6" fmla="*/ 0 w 1910080"/>
              <a:gd name="connsiteY6" fmla="*/ 248940 h 1342182"/>
              <a:gd name="connsiteX0" fmla="*/ 0 w 1910080"/>
              <a:gd name="connsiteY0" fmla="*/ 248940 h 1342182"/>
              <a:gd name="connsiteX1" fmla="*/ 944360 w 1910080"/>
              <a:gd name="connsiteY1" fmla="*/ 995 h 1342182"/>
              <a:gd name="connsiteX2" fmla="*/ 1040612 w 1910080"/>
              <a:gd name="connsiteY2" fmla="*/ 257670 h 1342182"/>
              <a:gd name="connsiteX3" fmla="*/ 1910080 w 1910080"/>
              <a:gd name="connsiteY3" fmla="*/ 248940 h 1342182"/>
              <a:gd name="connsiteX4" fmla="*/ 1910080 w 1910080"/>
              <a:gd name="connsiteY4" fmla="*/ 1342182 h 1342182"/>
              <a:gd name="connsiteX5" fmla="*/ 0 w 1910080"/>
              <a:gd name="connsiteY5" fmla="*/ 1342182 h 1342182"/>
              <a:gd name="connsiteX6" fmla="*/ 0 w 1910080"/>
              <a:gd name="connsiteY6" fmla="*/ 248940 h 1342182"/>
              <a:gd name="connsiteX0" fmla="*/ 0 w 1910080"/>
              <a:gd name="connsiteY0" fmla="*/ 248940 h 1342182"/>
              <a:gd name="connsiteX1" fmla="*/ 944360 w 1910080"/>
              <a:gd name="connsiteY1" fmla="*/ 995 h 1342182"/>
              <a:gd name="connsiteX2" fmla="*/ 1040612 w 1910080"/>
              <a:gd name="connsiteY2" fmla="*/ 257670 h 1342182"/>
              <a:gd name="connsiteX3" fmla="*/ 1910080 w 1910080"/>
              <a:gd name="connsiteY3" fmla="*/ 248940 h 1342182"/>
              <a:gd name="connsiteX4" fmla="*/ 1910080 w 1910080"/>
              <a:gd name="connsiteY4" fmla="*/ 1342182 h 1342182"/>
              <a:gd name="connsiteX5" fmla="*/ 0 w 1910080"/>
              <a:gd name="connsiteY5" fmla="*/ 1342182 h 1342182"/>
              <a:gd name="connsiteX6" fmla="*/ 0 w 1910080"/>
              <a:gd name="connsiteY6" fmla="*/ 248940 h 1342182"/>
              <a:gd name="connsiteX0" fmla="*/ 0 w 1910080"/>
              <a:gd name="connsiteY0" fmla="*/ 247945 h 1341187"/>
              <a:gd name="connsiteX1" fmla="*/ 944360 w 1910080"/>
              <a:gd name="connsiteY1" fmla="*/ 0 h 1341187"/>
              <a:gd name="connsiteX2" fmla="*/ 1040612 w 1910080"/>
              <a:gd name="connsiteY2" fmla="*/ 256675 h 1341187"/>
              <a:gd name="connsiteX3" fmla="*/ 1910080 w 1910080"/>
              <a:gd name="connsiteY3" fmla="*/ 247945 h 1341187"/>
              <a:gd name="connsiteX4" fmla="*/ 1910080 w 1910080"/>
              <a:gd name="connsiteY4" fmla="*/ 1341187 h 1341187"/>
              <a:gd name="connsiteX5" fmla="*/ 0 w 1910080"/>
              <a:gd name="connsiteY5" fmla="*/ 1341187 h 1341187"/>
              <a:gd name="connsiteX6" fmla="*/ 0 w 1910080"/>
              <a:gd name="connsiteY6" fmla="*/ 247945 h 1341187"/>
              <a:gd name="connsiteX0" fmla="*/ 0 w 1910080"/>
              <a:gd name="connsiteY0" fmla="*/ 408366 h 1501608"/>
              <a:gd name="connsiteX1" fmla="*/ 960402 w 1910080"/>
              <a:gd name="connsiteY1" fmla="*/ 0 h 1501608"/>
              <a:gd name="connsiteX2" fmla="*/ 1040612 w 1910080"/>
              <a:gd name="connsiteY2" fmla="*/ 417096 h 1501608"/>
              <a:gd name="connsiteX3" fmla="*/ 1910080 w 1910080"/>
              <a:gd name="connsiteY3" fmla="*/ 408366 h 1501608"/>
              <a:gd name="connsiteX4" fmla="*/ 1910080 w 1910080"/>
              <a:gd name="connsiteY4" fmla="*/ 1501608 h 1501608"/>
              <a:gd name="connsiteX5" fmla="*/ 0 w 1910080"/>
              <a:gd name="connsiteY5" fmla="*/ 1501608 h 1501608"/>
              <a:gd name="connsiteX6" fmla="*/ 0 w 1910080"/>
              <a:gd name="connsiteY6" fmla="*/ 408366 h 1501608"/>
              <a:gd name="connsiteX0" fmla="*/ 0 w 1910080"/>
              <a:gd name="connsiteY0" fmla="*/ 296071 h 1389313"/>
              <a:gd name="connsiteX1" fmla="*/ 960402 w 1910080"/>
              <a:gd name="connsiteY1" fmla="*/ 0 h 1389313"/>
              <a:gd name="connsiteX2" fmla="*/ 1040612 w 1910080"/>
              <a:gd name="connsiteY2" fmla="*/ 304801 h 1389313"/>
              <a:gd name="connsiteX3" fmla="*/ 1910080 w 1910080"/>
              <a:gd name="connsiteY3" fmla="*/ 296071 h 1389313"/>
              <a:gd name="connsiteX4" fmla="*/ 1910080 w 1910080"/>
              <a:gd name="connsiteY4" fmla="*/ 1389313 h 1389313"/>
              <a:gd name="connsiteX5" fmla="*/ 0 w 1910080"/>
              <a:gd name="connsiteY5" fmla="*/ 1389313 h 1389313"/>
              <a:gd name="connsiteX6" fmla="*/ 0 w 1910080"/>
              <a:gd name="connsiteY6" fmla="*/ 296071 h 1389313"/>
              <a:gd name="connsiteX0" fmla="*/ 0 w 1910080"/>
              <a:gd name="connsiteY0" fmla="*/ 296071 h 1389313"/>
              <a:gd name="connsiteX1" fmla="*/ 960402 w 1910080"/>
              <a:gd name="connsiteY1" fmla="*/ 0 h 1389313"/>
              <a:gd name="connsiteX2" fmla="*/ 1040612 w 1910080"/>
              <a:gd name="connsiteY2" fmla="*/ 304801 h 1389313"/>
              <a:gd name="connsiteX3" fmla="*/ 1910080 w 1910080"/>
              <a:gd name="connsiteY3" fmla="*/ 296071 h 1389313"/>
              <a:gd name="connsiteX4" fmla="*/ 1910080 w 1910080"/>
              <a:gd name="connsiteY4" fmla="*/ 1389313 h 1389313"/>
              <a:gd name="connsiteX5" fmla="*/ 0 w 1910080"/>
              <a:gd name="connsiteY5" fmla="*/ 1389313 h 1389313"/>
              <a:gd name="connsiteX6" fmla="*/ 0 w 1910080"/>
              <a:gd name="connsiteY6" fmla="*/ 296071 h 1389313"/>
              <a:gd name="connsiteX0" fmla="*/ 0 w 1910080"/>
              <a:gd name="connsiteY0" fmla="*/ 296071 h 1389313"/>
              <a:gd name="connsiteX1" fmla="*/ 960402 w 1910080"/>
              <a:gd name="connsiteY1" fmla="*/ 0 h 1389313"/>
              <a:gd name="connsiteX2" fmla="*/ 1040612 w 1910080"/>
              <a:gd name="connsiteY2" fmla="*/ 304801 h 1389313"/>
              <a:gd name="connsiteX3" fmla="*/ 1910080 w 1910080"/>
              <a:gd name="connsiteY3" fmla="*/ 296071 h 1389313"/>
              <a:gd name="connsiteX4" fmla="*/ 1910080 w 1910080"/>
              <a:gd name="connsiteY4" fmla="*/ 1389313 h 1389313"/>
              <a:gd name="connsiteX5" fmla="*/ 0 w 1910080"/>
              <a:gd name="connsiteY5" fmla="*/ 1389313 h 1389313"/>
              <a:gd name="connsiteX6" fmla="*/ 0 w 1910080"/>
              <a:gd name="connsiteY6" fmla="*/ 296071 h 1389313"/>
              <a:gd name="connsiteX0" fmla="*/ 0 w 1910080"/>
              <a:gd name="connsiteY0" fmla="*/ 296071 h 1389313"/>
              <a:gd name="connsiteX1" fmla="*/ 960402 w 1910080"/>
              <a:gd name="connsiteY1" fmla="*/ 0 h 1389313"/>
              <a:gd name="connsiteX2" fmla="*/ 1040612 w 1910080"/>
              <a:gd name="connsiteY2" fmla="*/ 304801 h 1389313"/>
              <a:gd name="connsiteX3" fmla="*/ 1910080 w 1910080"/>
              <a:gd name="connsiteY3" fmla="*/ 296071 h 1389313"/>
              <a:gd name="connsiteX4" fmla="*/ 1910080 w 1910080"/>
              <a:gd name="connsiteY4" fmla="*/ 1389313 h 1389313"/>
              <a:gd name="connsiteX5" fmla="*/ 0 w 1910080"/>
              <a:gd name="connsiteY5" fmla="*/ 1389313 h 1389313"/>
              <a:gd name="connsiteX6" fmla="*/ 0 w 1910080"/>
              <a:gd name="connsiteY6" fmla="*/ 296071 h 1389313"/>
              <a:gd name="connsiteX0" fmla="*/ 0 w 1910080"/>
              <a:gd name="connsiteY0" fmla="*/ 296071 h 1389313"/>
              <a:gd name="connsiteX1" fmla="*/ 960402 w 1910080"/>
              <a:gd name="connsiteY1" fmla="*/ 0 h 1389313"/>
              <a:gd name="connsiteX2" fmla="*/ 1040612 w 1910080"/>
              <a:gd name="connsiteY2" fmla="*/ 336699 h 1389313"/>
              <a:gd name="connsiteX3" fmla="*/ 1910080 w 1910080"/>
              <a:gd name="connsiteY3" fmla="*/ 296071 h 1389313"/>
              <a:gd name="connsiteX4" fmla="*/ 1910080 w 1910080"/>
              <a:gd name="connsiteY4" fmla="*/ 1389313 h 1389313"/>
              <a:gd name="connsiteX5" fmla="*/ 0 w 1910080"/>
              <a:gd name="connsiteY5" fmla="*/ 1389313 h 1389313"/>
              <a:gd name="connsiteX6" fmla="*/ 0 w 1910080"/>
              <a:gd name="connsiteY6" fmla="*/ 296071 h 1389313"/>
              <a:gd name="connsiteX0" fmla="*/ 0 w 1910080"/>
              <a:gd name="connsiteY0" fmla="*/ 296071 h 1389313"/>
              <a:gd name="connsiteX1" fmla="*/ 960402 w 1910080"/>
              <a:gd name="connsiteY1" fmla="*/ 0 h 1389313"/>
              <a:gd name="connsiteX2" fmla="*/ 1040612 w 1910080"/>
              <a:gd name="connsiteY2" fmla="*/ 336699 h 1389313"/>
              <a:gd name="connsiteX3" fmla="*/ 1910080 w 1910080"/>
              <a:gd name="connsiteY3" fmla="*/ 296071 h 1389313"/>
              <a:gd name="connsiteX4" fmla="*/ 1910080 w 1910080"/>
              <a:gd name="connsiteY4" fmla="*/ 1389313 h 1389313"/>
              <a:gd name="connsiteX5" fmla="*/ 0 w 1910080"/>
              <a:gd name="connsiteY5" fmla="*/ 1389313 h 1389313"/>
              <a:gd name="connsiteX6" fmla="*/ 0 w 1910080"/>
              <a:gd name="connsiteY6" fmla="*/ 296071 h 1389313"/>
              <a:gd name="connsiteX0" fmla="*/ 0 w 1910080"/>
              <a:gd name="connsiteY0" fmla="*/ 296071 h 1389313"/>
              <a:gd name="connsiteX1" fmla="*/ 960402 w 1910080"/>
              <a:gd name="connsiteY1" fmla="*/ 0 h 1389313"/>
              <a:gd name="connsiteX2" fmla="*/ 1040612 w 1910080"/>
              <a:gd name="connsiteY2" fmla="*/ 336699 h 1389313"/>
              <a:gd name="connsiteX3" fmla="*/ 1910080 w 1910080"/>
              <a:gd name="connsiteY3" fmla="*/ 221643 h 1389313"/>
              <a:gd name="connsiteX4" fmla="*/ 1910080 w 1910080"/>
              <a:gd name="connsiteY4" fmla="*/ 1389313 h 1389313"/>
              <a:gd name="connsiteX5" fmla="*/ 0 w 1910080"/>
              <a:gd name="connsiteY5" fmla="*/ 1389313 h 1389313"/>
              <a:gd name="connsiteX6" fmla="*/ 0 w 1910080"/>
              <a:gd name="connsiteY6" fmla="*/ 296071 h 1389313"/>
              <a:gd name="connsiteX0" fmla="*/ 0 w 1910080"/>
              <a:gd name="connsiteY0" fmla="*/ 296071 h 1389313"/>
              <a:gd name="connsiteX1" fmla="*/ 960402 w 1910080"/>
              <a:gd name="connsiteY1" fmla="*/ 0 h 1389313"/>
              <a:gd name="connsiteX2" fmla="*/ 1040612 w 1910080"/>
              <a:gd name="connsiteY2" fmla="*/ 336699 h 1389313"/>
              <a:gd name="connsiteX3" fmla="*/ 1910080 w 1910080"/>
              <a:gd name="connsiteY3" fmla="*/ 221643 h 1389313"/>
              <a:gd name="connsiteX4" fmla="*/ 1910080 w 1910080"/>
              <a:gd name="connsiteY4" fmla="*/ 1389313 h 1389313"/>
              <a:gd name="connsiteX5" fmla="*/ 0 w 1910080"/>
              <a:gd name="connsiteY5" fmla="*/ 1389313 h 1389313"/>
              <a:gd name="connsiteX6" fmla="*/ 0 w 1910080"/>
              <a:gd name="connsiteY6" fmla="*/ 296071 h 1389313"/>
              <a:gd name="connsiteX0" fmla="*/ 0 w 1910080"/>
              <a:gd name="connsiteY0" fmla="*/ 296071 h 1389313"/>
              <a:gd name="connsiteX1" fmla="*/ 1002932 w 1910080"/>
              <a:gd name="connsiteY1" fmla="*/ 0 h 1389313"/>
              <a:gd name="connsiteX2" fmla="*/ 1040612 w 1910080"/>
              <a:gd name="connsiteY2" fmla="*/ 336699 h 1389313"/>
              <a:gd name="connsiteX3" fmla="*/ 1910080 w 1910080"/>
              <a:gd name="connsiteY3" fmla="*/ 221643 h 1389313"/>
              <a:gd name="connsiteX4" fmla="*/ 1910080 w 1910080"/>
              <a:gd name="connsiteY4" fmla="*/ 1389313 h 1389313"/>
              <a:gd name="connsiteX5" fmla="*/ 0 w 1910080"/>
              <a:gd name="connsiteY5" fmla="*/ 1389313 h 1389313"/>
              <a:gd name="connsiteX6" fmla="*/ 0 w 1910080"/>
              <a:gd name="connsiteY6" fmla="*/ 296071 h 1389313"/>
              <a:gd name="connsiteX0" fmla="*/ 0 w 1910080"/>
              <a:gd name="connsiteY0" fmla="*/ 296071 h 1389313"/>
              <a:gd name="connsiteX1" fmla="*/ 1002932 w 1910080"/>
              <a:gd name="connsiteY1" fmla="*/ 0 h 1389313"/>
              <a:gd name="connsiteX2" fmla="*/ 1040612 w 1910080"/>
              <a:gd name="connsiteY2" fmla="*/ 336699 h 1389313"/>
              <a:gd name="connsiteX3" fmla="*/ 1910080 w 1910080"/>
              <a:gd name="connsiteY3" fmla="*/ 221643 h 1389313"/>
              <a:gd name="connsiteX4" fmla="*/ 1910080 w 1910080"/>
              <a:gd name="connsiteY4" fmla="*/ 1389313 h 1389313"/>
              <a:gd name="connsiteX5" fmla="*/ 0 w 1910080"/>
              <a:gd name="connsiteY5" fmla="*/ 1389313 h 1389313"/>
              <a:gd name="connsiteX6" fmla="*/ 0 w 1910080"/>
              <a:gd name="connsiteY6" fmla="*/ 296071 h 1389313"/>
              <a:gd name="connsiteX0" fmla="*/ 0 w 1910080"/>
              <a:gd name="connsiteY0" fmla="*/ 296071 h 1389313"/>
              <a:gd name="connsiteX1" fmla="*/ 1002932 w 1910080"/>
              <a:gd name="connsiteY1" fmla="*/ 0 h 1389313"/>
              <a:gd name="connsiteX2" fmla="*/ 1040612 w 1910080"/>
              <a:gd name="connsiteY2" fmla="*/ 336699 h 1389313"/>
              <a:gd name="connsiteX3" fmla="*/ 1910080 w 1910080"/>
              <a:gd name="connsiteY3" fmla="*/ 221643 h 1389313"/>
              <a:gd name="connsiteX4" fmla="*/ 1910080 w 1910080"/>
              <a:gd name="connsiteY4" fmla="*/ 1389313 h 1389313"/>
              <a:gd name="connsiteX5" fmla="*/ 0 w 1910080"/>
              <a:gd name="connsiteY5" fmla="*/ 1389313 h 1389313"/>
              <a:gd name="connsiteX6" fmla="*/ 0 w 1910080"/>
              <a:gd name="connsiteY6" fmla="*/ 296071 h 1389313"/>
              <a:gd name="connsiteX0" fmla="*/ 0 w 1910080"/>
              <a:gd name="connsiteY0" fmla="*/ 296071 h 1389313"/>
              <a:gd name="connsiteX1" fmla="*/ 1002932 w 1910080"/>
              <a:gd name="connsiteY1" fmla="*/ 0 h 1389313"/>
              <a:gd name="connsiteX2" fmla="*/ 1040612 w 1910080"/>
              <a:gd name="connsiteY2" fmla="*/ 336699 h 1389313"/>
              <a:gd name="connsiteX3" fmla="*/ 1910080 w 1910080"/>
              <a:gd name="connsiteY3" fmla="*/ 221643 h 1389313"/>
              <a:gd name="connsiteX4" fmla="*/ 1910080 w 1910080"/>
              <a:gd name="connsiteY4" fmla="*/ 1389313 h 1389313"/>
              <a:gd name="connsiteX5" fmla="*/ 0 w 1910080"/>
              <a:gd name="connsiteY5" fmla="*/ 1389313 h 1389313"/>
              <a:gd name="connsiteX6" fmla="*/ 0 w 1910080"/>
              <a:gd name="connsiteY6" fmla="*/ 296071 h 1389313"/>
              <a:gd name="connsiteX0" fmla="*/ 0 w 1910080"/>
              <a:gd name="connsiteY0" fmla="*/ 221643 h 1314885"/>
              <a:gd name="connsiteX1" fmla="*/ 1013564 w 1910080"/>
              <a:gd name="connsiteY1" fmla="*/ 0 h 1314885"/>
              <a:gd name="connsiteX2" fmla="*/ 1040612 w 1910080"/>
              <a:gd name="connsiteY2" fmla="*/ 262271 h 1314885"/>
              <a:gd name="connsiteX3" fmla="*/ 1910080 w 1910080"/>
              <a:gd name="connsiteY3" fmla="*/ 147215 h 1314885"/>
              <a:gd name="connsiteX4" fmla="*/ 1910080 w 1910080"/>
              <a:gd name="connsiteY4" fmla="*/ 1314885 h 1314885"/>
              <a:gd name="connsiteX5" fmla="*/ 0 w 1910080"/>
              <a:gd name="connsiteY5" fmla="*/ 1314885 h 1314885"/>
              <a:gd name="connsiteX6" fmla="*/ 0 w 1910080"/>
              <a:gd name="connsiteY6" fmla="*/ 221643 h 1314885"/>
              <a:gd name="connsiteX0" fmla="*/ 0 w 1910080"/>
              <a:gd name="connsiteY0" fmla="*/ 221643 h 1314885"/>
              <a:gd name="connsiteX1" fmla="*/ 1013564 w 1910080"/>
              <a:gd name="connsiteY1" fmla="*/ 0 h 1314885"/>
              <a:gd name="connsiteX2" fmla="*/ 1040612 w 1910080"/>
              <a:gd name="connsiteY2" fmla="*/ 262271 h 1314885"/>
              <a:gd name="connsiteX3" fmla="*/ 1910080 w 1910080"/>
              <a:gd name="connsiteY3" fmla="*/ 147215 h 1314885"/>
              <a:gd name="connsiteX4" fmla="*/ 1910080 w 1910080"/>
              <a:gd name="connsiteY4" fmla="*/ 1314885 h 1314885"/>
              <a:gd name="connsiteX5" fmla="*/ 0 w 1910080"/>
              <a:gd name="connsiteY5" fmla="*/ 1314885 h 1314885"/>
              <a:gd name="connsiteX6" fmla="*/ 0 w 1910080"/>
              <a:gd name="connsiteY6" fmla="*/ 221643 h 1314885"/>
              <a:gd name="connsiteX0" fmla="*/ 0 w 1910080"/>
              <a:gd name="connsiteY0" fmla="*/ 221643 h 1314885"/>
              <a:gd name="connsiteX1" fmla="*/ 1013564 w 1910080"/>
              <a:gd name="connsiteY1" fmla="*/ 0 h 1314885"/>
              <a:gd name="connsiteX2" fmla="*/ 1040612 w 1910080"/>
              <a:gd name="connsiteY2" fmla="*/ 262271 h 1314885"/>
              <a:gd name="connsiteX3" fmla="*/ 1910080 w 1910080"/>
              <a:gd name="connsiteY3" fmla="*/ 147215 h 1314885"/>
              <a:gd name="connsiteX4" fmla="*/ 1910080 w 1910080"/>
              <a:gd name="connsiteY4" fmla="*/ 1314885 h 1314885"/>
              <a:gd name="connsiteX5" fmla="*/ 0 w 1910080"/>
              <a:gd name="connsiteY5" fmla="*/ 1314885 h 1314885"/>
              <a:gd name="connsiteX6" fmla="*/ 0 w 1910080"/>
              <a:gd name="connsiteY6" fmla="*/ 221643 h 131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10080" h="1314885">
                <a:moveTo>
                  <a:pt x="0" y="221643"/>
                </a:moveTo>
                <a:cubicBezTo>
                  <a:pt x="651421" y="69480"/>
                  <a:pt x="394226" y="136122"/>
                  <a:pt x="1013564" y="0"/>
                </a:cubicBezTo>
                <a:cubicBezTo>
                  <a:pt x="1063762" y="348475"/>
                  <a:pt x="991954" y="-56805"/>
                  <a:pt x="1040612" y="262271"/>
                </a:cubicBezTo>
                <a:cubicBezTo>
                  <a:pt x="1490323" y="207342"/>
                  <a:pt x="1380220" y="212194"/>
                  <a:pt x="1910080" y="147215"/>
                </a:cubicBezTo>
                <a:lnTo>
                  <a:pt x="1910080" y="1314885"/>
                </a:lnTo>
                <a:lnTo>
                  <a:pt x="0" y="1314885"/>
                </a:lnTo>
                <a:lnTo>
                  <a:pt x="0" y="22164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7636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124744"/>
                <a:ext cx="8856984" cy="5400600"/>
              </a:xfrm>
            </p:spPr>
            <p:txBody>
              <a:bodyPr>
                <a:noAutofit/>
              </a:bodyPr>
              <a:lstStyle/>
              <a:p>
                <a:r>
                  <a:rPr kumimoji="1" lang="ja-JP" altLang="en-US" sz="2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宇宙背景ニュートリノ崩壊探索実験ためのロケット実験を提案</a:t>
                </a:r>
                <a:endParaRPr kumimoji="1" lang="en-US" altLang="ja-JP" sz="2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高度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200km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で約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分の遠赤外域分光測定</a:t>
                </a:r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 array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と回折格子の組み合わせによる波長</a:t>
                </a:r>
                <a14:m>
                  <m:oMath xmlns:m="http://schemas.openxmlformats.org/officeDocument/2006/math">
                    <m:r>
                      <a:rPr lang="en-US" altLang="ja-JP" sz="2000" i="1" dirty="0">
                        <a:latin typeface="Cambria Math"/>
                      </a:rPr>
                      <m:t>𝜆</m:t>
                    </m:r>
                    <m:r>
                      <a:rPr lang="en-US" altLang="ja-JP" sz="2000" i="1" dirty="0">
                        <a:latin typeface="Cambria Math"/>
                      </a:rPr>
                      <m:t>=40</m:t>
                    </m:r>
                    <m:r>
                      <m:rPr>
                        <m:lit/>
                      </m:rPr>
                      <a:rPr lang="en-US" altLang="ja-JP" sz="2000" i="1" dirty="0">
                        <a:latin typeface="Cambria Math"/>
                      </a:rPr>
                      <m:t>−</m:t>
                    </m:r>
                    <m:r>
                      <a:rPr lang="en-US" altLang="ja-JP" sz="2000" i="1" dirty="0">
                        <a:latin typeface="Cambria Math"/>
                      </a:rPr>
                      <m:t>80</m:t>
                    </m:r>
                    <m:r>
                      <a:rPr lang="en-US" altLang="ja-JP" sz="2000" i="1" dirty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2000" i="1" dirty="0">
                        <a:latin typeface="Cambria Math"/>
                      </a:rPr>
                      <m:t>m</m:t>
                    </m:r>
                  </m:oMath>
                </a14:m>
                <a:r>
                  <a:rPr kumimoji="1"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の連続スペクトラム</a:t>
                </a:r>
                <a:endPara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ja-JP" sz="1800" i="1" smtClean="0">
                        <a:solidFill>
                          <a:schemeClr val="tx1"/>
                        </a:solidFill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altLang="ja-JP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1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1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1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ja-JP" sz="1800">
                        <a:solidFill>
                          <a:schemeClr val="tx1"/>
                        </a:solidFill>
                        <a:latin typeface="Cambria Math"/>
                      </a:rPr>
                      <m:t>&gt;</m:t>
                    </m:r>
                    <m:sSup>
                      <m:sSupPr>
                        <m:ctrlPr>
                          <a:rPr lang="en-US" altLang="ja-JP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14</m:t>
                        </m:r>
                      </m:sup>
                    </m:sSup>
                    <m:r>
                      <a:rPr lang="en-US" altLang="ja-JP" sz="18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altLang="ja-JP" sz="2000" dirty="0" err="1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(95%CL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r>
                  <a:rPr lang="ja-JP" altLang="en-US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の</a:t>
                </a:r>
                <a:r>
                  <a:rPr lang="ja-JP" altLang="en-US" sz="20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寿命下限</a:t>
                </a:r>
                <a:r>
                  <a:rPr lang="ja-JP" altLang="en-US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設定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:r>
                  <a:rPr lang="ja-JP" altLang="en-US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現在の下限値を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1~2</a:t>
                </a:r>
                <a:r>
                  <a:rPr lang="ja-JP" altLang="en-US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桁</a:t>
                </a:r>
                <a:r>
                  <a:rPr lang="ja-JP" altLang="en-US" sz="18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改善</a:t>
                </a:r>
                <a:r>
                  <a:rPr lang="en-US" altLang="ja-JP" sz="18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endParaRPr lang="en-US" altLang="ja-JP" sz="18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R&amp;D</a:t>
                </a:r>
              </a:p>
              <a:p>
                <a:pPr lvl="1"/>
                <a:r>
                  <a:rPr lang="en-US" altLang="ja-JP" sz="18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</a:t>
                </a:r>
                <a:r>
                  <a:rPr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による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25meV(50μm)</a:t>
                </a:r>
                <a:r>
                  <a:rPr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フォトンの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</a:t>
                </a:r>
                <a:r>
                  <a:rPr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光子計数</a:t>
                </a:r>
                <a:endPara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2"/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leakage &lt;0.1nA, </a:t>
                </a:r>
                <a:r>
                  <a:rPr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受光面積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100μmx100μm/pixel, back-tunneling gain&gt;10</a:t>
                </a:r>
              </a:p>
              <a:p>
                <a:pPr lvl="1"/>
                <a:r>
                  <a:rPr kumimoji="1"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そのための超低ノイズアンプ</a:t>
                </a:r>
                <a:r>
                  <a:rPr kumimoji="1"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:r>
                  <a:rPr kumimoji="1"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極低温アンプ</a:t>
                </a: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noise &lt;16e, gain&gt;1V/</a:t>
                </a:r>
                <a:r>
                  <a:rPr lang="en-US" altLang="ja-JP" sz="1800" dirty="0" err="1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fC</a:t>
                </a:r>
                <a:r>
                  <a:rPr kumimoji="1"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): SOI-STJ</a:t>
                </a:r>
                <a:r>
                  <a:rPr kumimoji="1"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など</a:t>
                </a:r>
                <a:endParaRPr kumimoji="1"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>
                  <a:lnSpc>
                    <a:spcPct val="90000"/>
                  </a:lnSpc>
                </a:pPr>
                <a:r>
                  <a:rPr lang="ja-JP" altLang="en-US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分光素子・光学系の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設計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:</a:t>
                </a:r>
                <a:r>
                  <a:rPr lang="ja-JP" altLang="en-US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望遠鏡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口径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15cmΦ, 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焦点距離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1m</a:t>
                </a:r>
                <a:endParaRPr lang="ja-JP" altLang="en-US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>
                  <a:lnSpc>
                    <a:spcPct val="90000"/>
                  </a:lnSpc>
                </a:pPr>
                <a:r>
                  <a:rPr lang="ja-JP" altLang="en-US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ロケット搭載クライオスタットの設計 </a:t>
                </a: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(&lt;0.9K)</a:t>
                </a:r>
              </a:p>
              <a:p>
                <a:pPr lvl="2">
                  <a:lnSpc>
                    <a:spcPct val="90000"/>
                  </a:lnSpc>
                </a:pPr>
                <a:r>
                  <a:rPr lang="en-US" altLang="ja-JP" sz="18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LHe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減圧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(1.8K)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＋</a:t>
                </a:r>
                <a:r>
                  <a:rPr lang="en-US" altLang="ja-JP" sz="1800" baseline="30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3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He sorption</a:t>
                </a:r>
                <a:endParaRPr lang="en-US" altLang="ja-JP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>
                  <a:lnSpc>
                    <a:spcPct val="90000"/>
                  </a:lnSpc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DAQ</a:t>
                </a:r>
                <a:endParaRPr lang="en-US" altLang="ja-JP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124744"/>
                <a:ext cx="8856984" cy="5400600"/>
              </a:xfrm>
              <a:blipFill rotWithShape="1">
                <a:blip r:embed="rId2"/>
                <a:stretch>
                  <a:fillRect l="-1239" t="-1130" r="-20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428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260350"/>
            <a:ext cx="8640763" cy="515938"/>
          </a:xfrm>
        </p:spPr>
        <p:txBody>
          <a:bodyPr>
            <a:noAutofit/>
          </a:bodyPr>
          <a:lstStyle/>
          <a:p>
            <a:r>
              <a:rPr lang="en-US" altLang="ja-JP" sz="2800" dirty="0" smtClean="0"/>
              <a:t>Collaboration </a:t>
            </a:r>
            <a:r>
              <a:rPr lang="en-US" altLang="ja-JP" sz="2800" dirty="0" smtClean="0"/>
              <a:t>Members</a:t>
            </a:r>
            <a:endParaRPr lang="en-US" altLang="ja-JP" sz="2400" dirty="0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897357"/>
            <a:ext cx="6983412" cy="443411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As of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Dec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2013</a:t>
            </a:r>
          </a:p>
        </p:txBody>
      </p:sp>
      <p:sp>
        <p:nvSpPr>
          <p:cNvPr id="49156" name="Rectangle 5"/>
          <p:cNvSpPr>
            <a:spLocks noChangeArrowheads="1"/>
          </p:cNvSpPr>
          <p:nvPr/>
        </p:nvSpPr>
        <p:spPr bwMode="auto">
          <a:xfrm>
            <a:off x="251520" y="1196752"/>
            <a:ext cx="8712968" cy="53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</a:rPr>
              <a:t>Japan Group</a:t>
            </a: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</a:rPr>
              <a:t>  Shin-Hong Kim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Yuji Takeuchi,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Kenji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Kiuchi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Kazuki</a:t>
            </a:r>
            <a:r>
              <a:rPr lang="en-US" altLang="ja-JP" sz="2000" dirty="0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Nagata,</a:t>
            </a:r>
          </a:p>
          <a:p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Kota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Kasahara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Tatsuya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Ichimura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Takuya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Okudaira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Masahiro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Kanamaru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</a:t>
            </a:r>
          </a:p>
          <a:p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Kouya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Moriuchi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Ren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Senzaki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(University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of Tsukuba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</a:t>
            </a:r>
            <a:endParaRPr lang="en-US" altLang="ja-JP" sz="2000" b="1" dirty="0">
              <a:solidFill>
                <a:schemeClr val="accent2"/>
              </a:solidFill>
              <a:latin typeface="Times New Roman" pitchFamily="18" charset="0"/>
            </a:endParaRP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Hirokazu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Ikeda, 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Shuji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Matsuura,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Takehiko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Wada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(JAXA/ISAS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</a:t>
            </a:r>
            <a:endParaRPr lang="en-US" altLang="ja-JP" sz="2000" b="1" dirty="0">
              <a:solidFill>
                <a:schemeClr val="accent2"/>
              </a:solidFill>
              <a:latin typeface="Times New Roman" pitchFamily="18" charset="0"/>
            </a:endParaRP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Hirokazu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Ishino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Atsuko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Kibayashi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Yasuki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Yuasa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(Okayama University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endParaRPr lang="en-US" altLang="ja-JP" sz="2000" b="1" dirty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Takuo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Yoshida,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Shota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Komura,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Ryuta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Hirose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(Fukui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University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</a:t>
            </a:r>
            <a:endParaRPr lang="en-US" altLang="ja-JP" sz="2000" b="1" dirty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Satoshi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Mima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rgbClr val="92D050"/>
                </a:solidFill>
                <a:latin typeface="Times New Roman" pitchFamily="18" charset="0"/>
              </a:rPr>
              <a:t>(RIKEN)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</a:p>
          <a:p>
            <a:pPr algn="l"/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Yukihiro Kato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(Kinki University)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, </a:t>
            </a: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 Masashi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Hazumi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Yasuo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Arai 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(KEK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  <a:p>
            <a:pPr algn="l"/>
            <a:endParaRPr lang="en-US" altLang="ja-JP" sz="2000" b="1" dirty="0">
              <a:solidFill>
                <a:schemeClr val="accent2"/>
              </a:solidFill>
              <a:latin typeface="Times New Roman" pitchFamily="18" charset="0"/>
            </a:endParaRP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US Group </a:t>
            </a: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 Erik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Ramberg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Mark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Kozlovsky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Paul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Rubinov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Dmitri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Sergatskov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endParaRPr lang="en-US" altLang="ja-JP" sz="20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algn="l"/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Jonghee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Yoo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</a:t>
            </a:r>
            <a:r>
              <a:rPr lang="en-US" altLang="ja-JP" sz="2000" b="1" dirty="0" err="1" smtClean="0">
                <a:solidFill>
                  <a:srgbClr val="6CB018"/>
                </a:solidFill>
                <a:latin typeface="Times New Roman" pitchFamily="18" charset="0"/>
              </a:rPr>
              <a:t>Fermilab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)</a:t>
            </a:r>
          </a:p>
          <a:p>
            <a:pPr algn="l"/>
            <a:endParaRPr lang="en-US" altLang="ja-JP" sz="2000" b="1" dirty="0">
              <a:solidFill>
                <a:srgbClr val="6CB018"/>
              </a:solidFill>
              <a:latin typeface="Times New Roman" pitchFamily="18" charset="0"/>
            </a:endParaRP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Korea Group</a:t>
            </a: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Soo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-Bong Kim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(Seoul National University)</a:t>
            </a:r>
          </a:p>
        </p:txBody>
      </p:sp>
      <p:sp>
        <p:nvSpPr>
          <p:cNvPr id="5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984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89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kumimoji="1" lang="en-US" altLang="ja-JP" sz="2800" dirty="0" smtClean="0"/>
              <a:t>Energy/Wavelength/</a:t>
            </a:r>
            <a:r>
              <a:rPr lang="en-US" altLang="ja-JP" sz="2800" dirty="0" smtClean="0"/>
              <a:t>Frequency</a:t>
            </a:r>
            <a:endParaRPr kumimoji="1" lang="ja-JP" altLang="en-US" sz="2800" dirty="0"/>
          </a:p>
        </p:txBody>
      </p:sp>
      <p:pic>
        <p:nvPicPr>
          <p:cNvPr id="3083" name="Picture 11" descr="C:\Users\yuji\Desktop\axis2.gif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86"/>
          <a:stretch/>
        </p:blipFill>
        <p:spPr bwMode="auto">
          <a:xfrm>
            <a:off x="460375" y="980728"/>
            <a:ext cx="7984430" cy="359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線コネクタ 9"/>
          <p:cNvCxnSpPr/>
          <p:nvPr/>
        </p:nvCxnSpPr>
        <p:spPr bwMode="auto">
          <a:xfrm flipV="1">
            <a:off x="4608004" y="1268760"/>
            <a:ext cx="0" cy="2952328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=25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𝜈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=6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THz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𝜆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=50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𝜇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038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848" y="274638"/>
            <a:ext cx="8229600" cy="634082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Feasibility of VIS/NIR single photon detection</a:t>
            </a:r>
            <a:endParaRPr kumimoji="1"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980728"/>
                <a:ext cx="8964488" cy="5256584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typical time constant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STJ response to pulsed light  is ~1μs</a:t>
                </a:r>
              </a:p>
              <a:p>
                <a:r>
                  <a:rPr lang="en-US" altLang="ja-JP" sz="2400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leakage is 160nA</a:t>
                </a:r>
              </a:p>
              <a:p>
                <a:pPr marL="0" indent="0">
                  <a:buNone/>
                </a:pPr>
                <a:r>
                  <a:rPr lang="en-US" altLang="ja-JP" sz="2400" dirty="0"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160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𝑛𝐴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12</m:t>
                            </m:r>
                          </m:sup>
                        </m:sSup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6</m:t>
                            </m:r>
                          </m:sup>
                        </m:sSup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Fluctuation from electron statistics in 1μs is</a:t>
                </a:r>
              </a:p>
              <a:p>
                <a:pPr marL="0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ja-JP" sz="24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4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ja-JP" sz="24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6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3</m:t>
                            </m:r>
                          </m:sup>
                        </m:sSup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</m:oMath>
                </a14:m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While expected signal for 1eV are </a:t>
                </a:r>
              </a:p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(Assume back tunneling gain x10)</a:t>
                </a:r>
              </a:p>
              <a:p>
                <a:pPr marL="400050" lvl="1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𝑒𝑉</m:t>
                        </m:r>
                      </m:num>
                      <m:den>
                        <m:r>
                          <a:rPr lang="en-US" altLang="ja-JP" sz="24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lang="en-US" altLang="ja-JP" sz="24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</m:den>
                    </m:f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×10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f>
                      <m:fPr>
                        <m:ctrlP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𝑒𝑉</m:t>
                        </m:r>
                      </m:num>
                      <m:den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1.7×1.5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𝑚𝑒𝑉</m:t>
                        </m:r>
                      </m:den>
                    </m:f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×10=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4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</m:t>
                    </m:r>
                    <m:sSup>
                      <m:sSupPr>
                        <m:ctrlP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p>
                    </m:sSup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</m:oMath>
                </a14:m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400050" lvl="1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More than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sigma away from leakage fluctuation</a:t>
                </a:r>
                <a:endPara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400050" lvl="1" indent="0">
                  <a:buNone/>
                </a:pPr>
                <a:r>
                  <a:rPr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980728"/>
                <a:ext cx="8964488" cy="5256584"/>
              </a:xfrm>
              <a:blipFill rotWithShape="1">
                <a:blip r:embed="rId2"/>
                <a:stretch>
                  <a:fillRect l="-884" t="-81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74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Nb</a:t>
            </a:r>
            <a:r>
              <a:rPr kumimoji="1" lang="en-US" altLang="ja-JP" dirty="0" smtClean="0"/>
              <a:t>/Al-STJ</a:t>
            </a:r>
            <a:r>
              <a:rPr kumimoji="1" lang="ja-JP" altLang="en-US" dirty="0" smtClean="0"/>
              <a:t>による可視光分光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8309" y="1792267"/>
            <a:ext cx="8229600" cy="1492717"/>
          </a:xfrm>
        </p:spPr>
        <p:txBody>
          <a:bodyPr/>
          <a:lstStyle/>
          <a:p>
            <a:r>
              <a:rPr kumimoji="1" lang="ja-JP" altLang="en-US" dirty="0" smtClean="0"/>
              <a:t>国立天文台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λ=475n</a:t>
            </a:r>
            <a:r>
              <a:rPr kumimoji="1" lang="ja-JP" altLang="en-US" dirty="0" smtClean="0"/>
              <a:t>ｍ</a:t>
            </a:r>
            <a:endParaRPr kumimoji="1" lang="ja-JP" alt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08920"/>
            <a:ext cx="4927997" cy="3285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007803"/>
            <a:ext cx="3578916" cy="268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9377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altLang="ja-JP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Cosmic neutrino background (C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B)</a:t>
                </a:r>
                <a:endParaRPr kumimoji="1" lang="ja-JP" altLang="en-US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1852" r="-1926" b="-319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107501" y="1484782"/>
            <a:ext cx="6075332" cy="4032447"/>
            <a:chOff x="12961342" y="7056761"/>
            <a:chExt cx="7965847" cy="5046980"/>
          </a:xfrm>
        </p:grpSpPr>
        <p:pic>
          <p:nvPicPr>
            <p:cNvPr id="6" name="Picture 3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1342" y="7056761"/>
              <a:ext cx="5472112" cy="4556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Line 11"/>
            <p:cNvSpPr>
              <a:spLocks noChangeShapeType="1"/>
            </p:cNvSpPr>
            <p:nvPr/>
          </p:nvSpPr>
          <p:spPr bwMode="auto">
            <a:xfrm flipH="1">
              <a:off x="16676752" y="7991798"/>
              <a:ext cx="1949512" cy="345703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8289072" y="8164649"/>
                  <a:ext cx="2638117" cy="149437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ja-JP" sz="2800" b="1" dirty="0" smtClean="0">
                      <a:solidFill>
                        <a:srgbClr val="FF000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CMB</a:t>
                  </a:r>
                  <a:endParaRPr lang="ja-JP" altLang="en-US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=411/</m:t>
                        </m:r>
                        <m:sSup>
                          <m:sSupPr>
                            <m:ctrlPr>
                              <a:rPr lang="en-US" altLang="ja-JP" sz="20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2000" b="0" i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=2.73 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K</m:t>
                        </m:r>
                      </m:oMath>
                    </m:oMathPara>
                  </a14:m>
                  <a:endPara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>
            <p:sp>
              <p:nvSpPr>
                <p:cNvPr id="8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289072" y="8164649"/>
                  <a:ext cx="2638117" cy="1494378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5102" b="-102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9" name="Picture 15" descr="新規ビットマップ イメージ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26263" y="7076715"/>
              <a:ext cx="1963737" cy="1139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正方形/長方形 9"/>
            <p:cNvSpPr/>
            <p:nvPr/>
          </p:nvSpPr>
          <p:spPr>
            <a:xfrm>
              <a:off x="18818739" y="10294265"/>
              <a:ext cx="242215" cy="500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ja-JP" altLang="en-US" sz="2000" dirty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/>
                <p:cNvSpPr txBox="1"/>
                <p:nvPr/>
              </p:nvSpPr>
              <p:spPr>
                <a:xfrm rot="20141907">
                  <a:off x="14972517" y="7577595"/>
                  <a:ext cx="1794369" cy="5007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𝑘𝑇</m:t>
                        </m:r>
                        <m: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~1</m:t>
                        </m:r>
                        <m:r>
                          <m:rPr>
                            <m:sty m:val="p"/>
                          </m:rP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MeV</m:t>
                        </m:r>
                      </m:oMath>
                    </m:oMathPara>
                  </a14:m>
                  <a:endParaRPr kumimoji="1" lang="ja-JP" altLang="en-US" sz="2000" dirty="0">
                    <a:solidFill>
                      <a:srgbClr val="FFFF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0141907">
                  <a:off x="14972517" y="7577595"/>
                  <a:ext cx="1794369" cy="500774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17"/>
            <p:cNvSpPr>
              <a:spLocks noChangeShapeType="1"/>
            </p:cNvSpPr>
            <p:nvPr/>
          </p:nvSpPr>
          <p:spPr bwMode="auto">
            <a:xfrm flipH="1" flipV="1">
              <a:off x="15869702" y="9940746"/>
              <a:ext cx="1245916" cy="2162995"/>
            </a:xfrm>
            <a:prstGeom prst="line">
              <a:avLst/>
            </a:prstGeom>
            <a:noFill/>
            <a:ln w="50800">
              <a:solidFill>
                <a:srgbClr val="FFC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229418" y="5376248"/>
                <a:ext cx="7798966" cy="12693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28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:r>
                  <a:rPr lang="en-US" altLang="ja-JP" sz="28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</a:t>
                </a:r>
                <a:r>
                  <a:rPr lang="en-US" altLang="ja-JP" sz="28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𝜈</m:t>
                        </m:r>
                      </m:sub>
                    </m:sSub>
                    <m:r>
                      <a:rPr lang="en-US" altLang="ja-JP" sz="2400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𝑛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</m:acc>
                      </m:sub>
                    </m:sSub>
                    <m:r>
                      <a:rPr lang="en-US" altLang="ja-JP" sz="2400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ja-JP" sz="240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ja-JP" sz="240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4</m:t>
                            </m:r>
                          </m:den>
                        </m:f>
                        <m:d>
                          <m:dPr>
                            <m:ctrlP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ja-JP" sz="2400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ja-JP" sz="24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  <m:t>𝜈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ja-JP" sz="24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  <m:t>𝛾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  <m:f>
                      <m:fPr>
                        <m:ctrlP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num>
                      <m:den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altLang="ja-JP" sz="240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56</m:t>
                        </m:r>
                      </m:num>
                      <m:den>
                        <m:sSup>
                          <m:sSupPr>
                            <m:ctrlPr>
                              <a:rPr lang="en-US" altLang="ja-JP" sz="2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2400" b="0" i="0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ja-JP" sz="24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𝜈</m:t>
                        </m:r>
                      </m:sub>
                    </m:sSub>
                    <m:r>
                      <a:rPr lang="en-US" altLang="ja-JP" sz="2400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ja-JP" sz="2400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ja-JP" sz="2400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altLang="ja-JP" sz="2400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11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en-US" altLang="ja-JP" sz="24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ja-JP" sz="240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ja-JP" sz="240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sSub>
                      <m:sSubPr>
                        <m:ctrlP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400">
                        <a:solidFill>
                          <a:srgbClr val="0070C0"/>
                        </a:solidFill>
                        <a:latin typeface="Cambria Math"/>
                      </a:rPr>
                      <m:t>=1.95</m:t>
                    </m:r>
                    <m:r>
                      <m:rPr>
                        <m:sty m:val="p"/>
                      </m:rPr>
                      <a:rPr lang="en-US" altLang="ja-JP" sz="2400">
                        <a:solidFill>
                          <a:srgbClr val="0070C0"/>
                        </a:solidFill>
                        <a:latin typeface="Cambria Math"/>
                      </a:rPr>
                      <m:t>K</m:t>
                    </m:r>
                  </m:oMath>
                </a14:m>
                <a:endParaRPr lang="ja-JP" altLang="en-US" sz="2000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14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9418" y="5376248"/>
                <a:ext cx="7798966" cy="1269386"/>
              </a:xfrm>
              <a:prstGeom prst="rect">
                <a:avLst/>
              </a:prstGeom>
              <a:blipFill rotWithShape="1">
                <a:blip r:embed="rId7"/>
                <a:stretch>
                  <a:fillRect t="-528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円弧 14"/>
          <p:cNvSpPr/>
          <p:nvPr/>
        </p:nvSpPr>
        <p:spPr>
          <a:xfrm>
            <a:off x="1540841" y="2106581"/>
            <a:ext cx="864736" cy="2010929"/>
          </a:xfrm>
          <a:prstGeom prst="arc">
            <a:avLst>
              <a:gd name="adj1" fmla="val 17258220"/>
              <a:gd name="adj2" fmla="val 4416483"/>
            </a:avLst>
          </a:prstGeom>
          <a:ln w="50800" cmpd="sng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" name="円弧 15"/>
          <p:cNvSpPr/>
          <p:nvPr/>
        </p:nvSpPr>
        <p:spPr>
          <a:xfrm>
            <a:off x="1718211" y="1754395"/>
            <a:ext cx="1222935" cy="2706778"/>
          </a:xfrm>
          <a:prstGeom prst="arc">
            <a:avLst>
              <a:gd name="adj1" fmla="val 17427132"/>
              <a:gd name="adj2" fmla="val 4232032"/>
            </a:avLst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672" y="1297313"/>
            <a:ext cx="3218328" cy="457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/楕円 2"/>
          <p:cNvSpPr/>
          <p:nvPr/>
        </p:nvSpPr>
        <p:spPr>
          <a:xfrm>
            <a:off x="7565832" y="1686345"/>
            <a:ext cx="1224136" cy="477465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512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7322" y="188640"/>
            <a:ext cx="8229600" cy="1143000"/>
          </a:xfrm>
        </p:spPr>
        <p:txBody>
          <a:bodyPr/>
          <a:lstStyle/>
          <a:p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Motivation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6896" y="1268760"/>
                <a:ext cx="9144000" cy="4680520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Search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1,2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in cosmic neutrino background (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/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detection of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detection of neutrino magnetic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dipole moment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measurement of neutrino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mass: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1,2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num>
                      <m:den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Aiming at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sensitivity of detecting </a:t>
                </a:r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from </a:t>
                </a:r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decay for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altLang="ja-JP" sz="20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ja-JP" sz="2000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000">
                        <a:latin typeface="Cambria Math"/>
                      </a:rPr>
                      <m:t>Ο</m:t>
                    </m:r>
                    <m:d>
                      <m:dPr>
                        <m:ctrlPr>
                          <a:rPr lang="en-US" altLang="ja-JP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i="1">
                                <a:latin typeface="Cambria Math"/>
                              </a:rPr>
                              <m:t>17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ja-JP" sz="2000" i="1">
                            <a:latin typeface="Cambria Math"/>
                          </a:rPr>
                          <m:t>yr</m:t>
                        </m:r>
                      </m:e>
                    </m:d>
                  </m:oMath>
                </a14:m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SM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expectation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43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Current experimental lower limit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i="1">
                            <a:latin typeface="Cambria Math"/>
                          </a:rPr>
                          <m:t>&gt;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12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L-R symmetric model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(for Dirac neutrino) predicts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down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𝑊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dirty="0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dirty="0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𝑊</m:t>
                        </m:r>
                      </m:e>
                      <m:sub>
                        <m:r>
                          <a:rPr lang="en-US" altLang="ja-JP" sz="2000" b="0" i="1" dirty="0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mixing angle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𝜁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&lt;0.02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5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96" y="1268760"/>
                <a:ext cx="9144000" cy="4680520"/>
              </a:xfrm>
              <a:blipFill rotWithShape="1">
                <a:blip r:embed="rId3"/>
                <a:stretch>
                  <a:fillRect l="-867" t="-9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7707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03170" y="104946"/>
            <a:ext cx="8229600" cy="864045"/>
          </a:xfrm>
        </p:spPr>
        <p:txBody>
          <a:bodyPr>
            <a:normAutofit/>
          </a:bodyPr>
          <a:lstStyle/>
          <a:p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Neutrino Magnetic </a:t>
            </a:r>
            <a:r>
              <a:rPr lang="en-US" altLang="ja-JP" sz="3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Dipole Moment</a:t>
            </a:r>
            <a:endParaRPr kumimoji="1" lang="ja-JP" altLang="en-US" sz="36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4443533" y="2758853"/>
            <a:ext cx="43604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en-US" altLang="ja-JP" sz="2400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S: </a:t>
            </a:r>
            <a:r>
              <a:rPr lang="en-US" altLang="ja-JP" sz="2400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sz="2400" b="1" baseline="-25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sz="2400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sz="2400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sz="2400" b="1" baseline="-25000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ja-JP" altLang="en-US" sz="2400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sz="2400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B-L</a:t>
            </a:r>
            <a:endParaRPr lang="ja-JP" altLang="en-US" sz="2400" b="1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706411" y="2399896"/>
            <a:ext cx="3337297" cy="2351272"/>
            <a:chOff x="1316887" y="4290931"/>
            <a:chExt cx="2548826" cy="1795760"/>
          </a:xfrm>
        </p:grpSpPr>
        <p:sp>
          <p:nvSpPr>
            <p:cNvPr id="48" name="Freeform 82"/>
            <p:cNvSpPr>
              <a:spLocks/>
            </p:cNvSpPr>
            <p:nvPr/>
          </p:nvSpPr>
          <p:spPr bwMode="auto">
            <a:xfrm>
              <a:off x="1316887" y="5057619"/>
              <a:ext cx="705926" cy="128772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9" name="フリーフォーム 48"/>
            <p:cNvSpPr/>
            <p:nvPr/>
          </p:nvSpPr>
          <p:spPr bwMode="auto">
            <a:xfrm rot="16200000">
              <a:off x="1821039" y="5020353"/>
              <a:ext cx="629339" cy="2864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テキスト ボックス 49"/>
                <p:cNvSpPr txBox="1"/>
                <p:nvPr/>
              </p:nvSpPr>
              <p:spPr>
                <a:xfrm>
                  <a:off x="1698155" y="5272368"/>
                  <a:ext cx="506165" cy="35259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0" name="テキスト ボックス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8155" y="5272368"/>
                  <a:ext cx="531940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1" name="テキスト ボックス 50"/>
                <p:cNvSpPr txBox="1"/>
                <p:nvPr/>
              </p:nvSpPr>
              <p:spPr>
                <a:xfrm>
                  <a:off x="1948318" y="5545248"/>
                  <a:ext cx="489907" cy="35259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𝑖𝐿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>
            <p:sp>
              <p:nvSpPr>
                <p:cNvPr id="51" name="テキスト ボックス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48318" y="5545248"/>
                  <a:ext cx="489907" cy="35259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2632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1573115" y="4733387"/>
                  <a:ext cx="324678" cy="35259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2400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sz="2400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3115" y="4733387"/>
                  <a:ext cx="354584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5000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Line 4"/>
            <p:cNvSpPr>
              <a:spLocks noChangeShapeType="1"/>
            </p:cNvSpPr>
            <p:nvPr/>
          </p:nvSpPr>
          <p:spPr bwMode="auto">
            <a:xfrm rot="12740918" flipV="1">
              <a:off x="2497722" y="5695051"/>
              <a:ext cx="335738" cy="5038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4" name="Line 3"/>
            <p:cNvSpPr>
              <a:spLocks noChangeShapeType="1"/>
            </p:cNvSpPr>
            <p:nvPr/>
          </p:nvSpPr>
          <p:spPr bwMode="auto">
            <a:xfrm rot="12740918" flipV="1">
              <a:off x="2567790" y="5720187"/>
              <a:ext cx="259906" cy="4807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55" name="Group 5"/>
            <p:cNvGrpSpPr>
              <a:grpSpLocks/>
            </p:cNvGrpSpPr>
            <p:nvPr/>
          </p:nvGrpSpPr>
          <p:grpSpPr bwMode="auto">
            <a:xfrm rot="19002571" flipV="1">
              <a:off x="2188515" y="4673563"/>
              <a:ext cx="639065" cy="5846"/>
              <a:chOff x="1392" y="-19990"/>
              <a:chExt cx="1584" cy="21478"/>
            </a:xfrm>
          </p:grpSpPr>
          <p:sp>
            <p:nvSpPr>
              <p:cNvPr id="65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66" name="Line 3"/>
              <p:cNvSpPr>
                <a:spLocks noChangeShapeType="1"/>
              </p:cNvSpPr>
              <p:nvPr/>
            </p:nvSpPr>
            <p:spPr bwMode="auto">
              <a:xfrm flipV="1">
                <a:off x="1392" y="-19990"/>
                <a:ext cx="807" cy="2147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56" name="Line 4"/>
            <p:cNvSpPr>
              <a:spLocks noChangeShapeType="1"/>
            </p:cNvSpPr>
            <p:nvPr/>
          </p:nvSpPr>
          <p:spPr bwMode="auto">
            <a:xfrm rot="16200000">
              <a:off x="2002544" y="5174899"/>
              <a:ext cx="54201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2278952" y="4937442"/>
                  <a:ext cx="1586761" cy="35259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>
            <p:sp>
              <p:nvSpPr>
                <p:cNvPr id="57" name="テキスト ボックス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78952" y="4937442"/>
                  <a:ext cx="1586761" cy="35259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10667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2103819" y="4290931"/>
                  <a:ext cx="489808" cy="375315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𝑗𝐿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03819" y="4290931"/>
                  <a:ext cx="489808" cy="375315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11250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9" name="テキスト ボックス 58"/>
                <p:cNvSpPr txBox="1"/>
                <p:nvPr/>
              </p:nvSpPr>
              <p:spPr>
                <a:xfrm>
                  <a:off x="2438225" y="5734099"/>
                  <a:ext cx="508858" cy="35259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>
            <p:sp>
              <p:nvSpPr>
                <p:cNvPr id="59" name="テキスト ボックス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8225" y="5734099"/>
                  <a:ext cx="508858" cy="35259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b="-4000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Line 4"/>
            <p:cNvSpPr>
              <a:spLocks noChangeShapeType="1"/>
            </p:cNvSpPr>
            <p:nvPr/>
          </p:nvSpPr>
          <p:spPr bwMode="auto">
            <a:xfrm rot="12740918">
              <a:off x="2242645" y="5520355"/>
              <a:ext cx="304358" cy="877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61" name="グループ化 60"/>
            <p:cNvGrpSpPr/>
            <p:nvPr/>
          </p:nvGrpSpPr>
          <p:grpSpPr>
            <a:xfrm rot="21030663">
              <a:off x="2467327" y="5550693"/>
              <a:ext cx="110674" cy="115944"/>
              <a:chOff x="10911491" y="2464014"/>
              <a:chExt cx="393668" cy="393668"/>
            </a:xfrm>
          </p:grpSpPr>
          <p:cxnSp>
            <p:nvCxnSpPr>
              <p:cNvPr id="63" name="直線コネクタ 62"/>
              <p:cNvCxnSpPr/>
              <p:nvPr/>
            </p:nvCxnSpPr>
            <p:spPr>
              <a:xfrm>
                <a:off x="10911491" y="2655943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 rot="5400000">
                <a:off x="10908064" y="2660848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2" name="テキスト ボックス 61"/>
                <p:cNvSpPr txBox="1"/>
                <p:nvPr/>
              </p:nvSpPr>
              <p:spPr>
                <a:xfrm>
                  <a:off x="2356156" y="5225879"/>
                  <a:ext cx="572032" cy="380113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en-US" altLang="ja-JP" sz="24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sz="24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kumimoji="1" lang="en-US" altLang="ja-JP" sz="2400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>
            <p:sp>
              <p:nvSpPr>
                <p:cNvPr id="62" name="テキスト ボックス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56156" y="5225879"/>
                  <a:ext cx="572032" cy="380113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b="-2439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8" name="グループ化 87"/>
          <p:cNvGrpSpPr/>
          <p:nvPr/>
        </p:nvGrpSpPr>
        <p:grpSpPr>
          <a:xfrm>
            <a:off x="4608819" y="3448821"/>
            <a:ext cx="2135257" cy="2098854"/>
            <a:chOff x="5414463" y="4556983"/>
            <a:chExt cx="1596641" cy="1569420"/>
          </a:xfrm>
        </p:grpSpPr>
        <p:sp>
          <p:nvSpPr>
            <p:cNvPr id="68" name="Freeform 82"/>
            <p:cNvSpPr>
              <a:spLocks/>
            </p:cNvSpPr>
            <p:nvPr/>
          </p:nvSpPr>
          <p:spPr bwMode="auto">
            <a:xfrm>
              <a:off x="5414463" y="5304040"/>
              <a:ext cx="683008" cy="12459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9" name="フリーフォーム 68"/>
            <p:cNvSpPr/>
            <p:nvPr/>
          </p:nvSpPr>
          <p:spPr bwMode="auto">
            <a:xfrm rot="16200000">
              <a:off x="5902249" y="5267983"/>
              <a:ext cx="608906" cy="2771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0">
                    <a:srgbClr val="0070C0">
                      <a:lumMod val="100000"/>
                    </a:srgbClr>
                  </a:gs>
                  <a:gs pos="50000">
                    <a:srgbClr val="FF0000"/>
                  </a:gs>
                  <a:gs pos="100000">
                    <a:srgbClr val="0070C0"/>
                  </a:gs>
                </a:gsLst>
                <a:lin ang="54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0" name="テキスト ボックス 69"/>
                <p:cNvSpPr txBox="1"/>
                <p:nvPr/>
              </p:nvSpPr>
              <p:spPr>
                <a:xfrm>
                  <a:off x="5755967" y="5524210"/>
                  <a:ext cx="490534" cy="34521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1" lang="en-US" altLang="ja-JP" sz="2400" b="0" i="1" dirty="0" smtClean="0">
                    <a:solidFill>
                      <a:srgbClr val="7030A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>
            <p:sp>
              <p:nvSpPr>
                <p:cNvPr id="70" name="テキスト ボックス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55967" y="5524210"/>
                  <a:ext cx="490534" cy="345210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l="-2778" b="-1316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1" name="テキスト ボックス 70"/>
                <p:cNvSpPr txBox="1"/>
                <p:nvPr/>
              </p:nvSpPr>
              <p:spPr>
                <a:xfrm>
                  <a:off x="6206702" y="5781193"/>
                  <a:ext cx="498206" cy="34521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>
            <p:sp>
              <p:nvSpPr>
                <p:cNvPr id="71" name="テキスト ボックス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06702" y="5781193"/>
                  <a:ext cx="498206" cy="345210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b="-2632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2" name="テキスト ボックス 71"/>
                <p:cNvSpPr txBox="1"/>
                <p:nvPr/>
              </p:nvSpPr>
              <p:spPr>
                <a:xfrm>
                  <a:off x="6130794" y="4556983"/>
                  <a:ext cx="479554" cy="367457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𝑗𝐿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>
            <p:sp>
              <p:nvSpPr>
                <p:cNvPr id="72" name="テキスト ボックス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30794" y="4556983"/>
                  <a:ext cx="479554" cy="367457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 b="-11250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3" name="テキスト ボックス 72"/>
                <p:cNvSpPr txBox="1"/>
                <p:nvPr/>
              </p:nvSpPr>
              <p:spPr>
                <a:xfrm>
                  <a:off x="6338064" y="5029581"/>
                  <a:ext cx="426623" cy="34521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>
            <p:sp>
              <p:nvSpPr>
                <p:cNvPr id="73" name="テキスト ボックス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38064" y="5029581"/>
                  <a:ext cx="426623" cy="345210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b="-1316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テキスト ボックス 73"/>
                <p:cNvSpPr txBox="1"/>
                <p:nvPr/>
              </p:nvSpPr>
              <p:spPr>
                <a:xfrm>
                  <a:off x="5653476" y="4994265"/>
                  <a:ext cx="317881" cy="34521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2400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sz="2400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4" name="テキスト ボックス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3476" y="4994265"/>
                  <a:ext cx="354584" cy="36933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b="-3279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5" name="Group 5"/>
            <p:cNvGrpSpPr>
              <a:grpSpLocks/>
            </p:cNvGrpSpPr>
            <p:nvPr/>
          </p:nvGrpSpPr>
          <p:grpSpPr bwMode="auto">
            <a:xfrm rot="12740918" flipV="1">
              <a:off x="6279481" y="5840186"/>
              <a:ext cx="618318" cy="31642"/>
              <a:chOff x="1392" y="1488"/>
              <a:chExt cx="1584" cy="0"/>
            </a:xfrm>
          </p:grpSpPr>
          <p:sp>
            <p:nvSpPr>
              <p:cNvPr id="86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7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76" name="Group 5"/>
            <p:cNvGrpSpPr>
              <a:grpSpLocks/>
            </p:cNvGrpSpPr>
            <p:nvPr/>
          </p:nvGrpSpPr>
          <p:grpSpPr bwMode="auto">
            <a:xfrm rot="19002571" flipV="1">
              <a:off x="6245588" y="4905886"/>
              <a:ext cx="618318" cy="31642"/>
              <a:chOff x="1392" y="1488"/>
              <a:chExt cx="1584" cy="0"/>
            </a:xfrm>
          </p:grpSpPr>
          <p:sp>
            <p:nvSpPr>
              <p:cNvPr id="84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5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77" name="Line 4"/>
            <p:cNvSpPr>
              <a:spLocks noChangeShapeType="1"/>
            </p:cNvSpPr>
            <p:nvPr/>
          </p:nvSpPr>
          <p:spPr bwMode="auto">
            <a:xfrm rot="16200000">
              <a:off x="6213244" y="5551073"/>
              <a:ext cx="255474" cy="1822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8" name="テキスト ボックス 77"/>
                <p:cNvSpPr txBox="1"/>
                <p:nvPr/>
              </p:nvSpPr>
              <p:spPr>
                <a:xfrm>
                  <a:off x="6335925" y="5449436"/>
                  <a:ext cx="445178" cy="34521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>
            <p:sp>
              <p:nvSpPr>
                <p:cNvPr id="78" name="テキスト ボックス 7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35925" y="5449436"/>
                  <a:ext cx="445178" cy="345210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 b="-2667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9" name="Line 4"/>
            <p:cNvSpPr>
              <a:spLocks noChangeShapeType="1"/>
            </p:cNvSpPr>
            <p:nvPr/>
          </p:nvSpPr>
          <p:spPr bwMode="auto">
            <a:xfrm rot="16200000">
              <a:off x="6199236" y="5278188"/>
              <a:ext cx="288717" cy="340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80" name="グループ化 79"/>
            <p:cNvGrpSpPr/>
            <p:nvPr/>
          </p:nvGrpSpPr>
          <p:grpSpPr>
            <a:xfrm rot="19047103">
              <a:off x="6289037" y="5366662"/>
              <a:ext cx="107082" cy="112179"/>
              <a:chOff x="10922224" y="2473868"/>
              <a:chExt cx="393668" cy="393668"/>
            </a:xfrm>
          </p:grpSpPr>
          <p:cxnSp>
            <p:nvCxnSpPr>
              <p:cNvPr id="82" name="直線コネクタ 81"/>
              <p:cNvCxnSpPr/>
              <p:nvPr/>
            </p:nvCxnSpPr>
            <p:spPr>
              <a:xfrm>
                <a:off x="10922224" y="2665796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/>
              <p:cNvCxnSpPr/>
              <p:nvPr/>
            </p:nvCxnSpPr>
            <p:spPr>
              <a:xfrm rot="5400000">
                <a:off x="10918801" y="2670702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1" name="テキスト ボックス 80"/>
                <p:cNvSpPr txBox="1"/>
                <p:nvPr/>
              </p:nvSpPr>
              <p:spPr>
                <a:xfrm>
                  <a:off x="6518269" y="5229741"/>
                  <a:ext cx="492835" cy="34521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𝜏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>
            <p:sp>
              <p:nvSpPr>
                <p:cNvPr id="81" name="テキスト ボックス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18269" y="5229741"/>
                  <a:ext cx="492835" cy="345210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9" name="テキスト ボックス 88"/>
              <p:cNvSpPr txBox="1"/>
              <p:nvPr/>
            </p:nvSpPr>
            <p:spPr>
              <a:xfrm>
                <a:off x="3776175" y="5608067"/>
                <a:ext cx="18434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b="0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altLang="ja-JP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≃</m:t>
                      </m:r>
                      <m:sSub>
                        <m:sSubPr>
                          <m:ctrlPr>
                            <a:rPr lang="en-US" altLang="ja-JP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en-US" altLang="ja-JP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altLang="ja-JP" i="1">
                          <a:solidFill>
                            <a:srgbClr val="7030A0"/>
                          </a:solidFill>
                          <a:latin typeface="Cambria Math"/>
                        </a:rPr>
                        <m:t>𝜁</m:t>
                      </m:r>
                      <m:sSub>
                        <m:sSubPr>
                          <m:ctrlPr>
                            <a:rPr lang="en-US" altLang="ja-JP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kumimoji="1" lang="ja-JP" altLang="en-US" sz="1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89" name="テキスト ボックス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6175" y="5608067"/>
                <a:ext cx="1843453" cy="369332"/>
              </a:xfrm>
              <a:prstGeom prst="rect">
                <a:avLst/>
              </a:prstGeom>
              <a:blipFill rotWithShape="1">
                <a:blip r:embed="rId18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正方形/長方形 90"/>
          <p:cNvSpPr/>
          <p:nvPr/>
        </p:nvSpPr>
        <p:spPr>
          <a:xfrm>
            <a:off x="742989" y="2050755"/>
            <a:ext cx="2863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SM: </a:t>
            </a:r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sz="2400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 </a:t>
            </a:r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sz="2400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</a:t>
            </a:r>
            <a:endParaRPr lang="ja-JP" altLang="en-US" sz="2400" b="1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2" name="正方形/長方形 91"/>
              <p:cNvSpPr/>
              <p:nvPr/>
            </p:nvSpPr>
            <p:spPr>
              <a:xfrm>
                <a:off x="905232" y="4717429"/>
                <a:ext cx="292753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Suppressed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GIM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92" name="正方形/長方形 9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232" y="4717429"/>
                <a:ext cx="2927533" cy="400110"/>
              </a:xfrm>
              <a:prstGeom prst="rect">
                <a:avLst/>
              </a:prstGeom>
              <a:blipFill rotWithShape="1">
                <a:blip r:embed="rId19"/>
                <a:stretch>
                  <a:fillRect l="-2079" t="-7692" r="-1455" b="-276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3" name="正方形/長方形 92"/>
              <p:cNvSpPr/>
              <p:nvPr/>
            </p:nvSpPr>
            <p:spPr>
              <a:xfrm>
                <a:off x="1328741" y="5080831"/>
                <a:ext cx="1518418" cy="5084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ja-JP" sz="20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𝚪</m:t>
                      </m:r>
                      <m:r>
                        <a:rPr lang="en-US" altLang="ja-JP" sz="20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2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2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20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20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ja-JP" sz="20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𝟒𝟑</m:t>
                                  </m:r>
                                </m:sup>
                              </m:sSup>
                              <m:r>
                                <a:rPr lang="en-US" altLang="ja-JP" sz="2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ja-JP" sz="2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𝒚𝒓</m:t>
                              </m:r>
                            </m:e>
                          </m:d>
                        </m:e>
                        <m:sup>
                          <m:r>
                            <a:rPr lang="en-US" altLang="ja-JP" sz="2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2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ja-JP" sz="2000" b="1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93" name="正方形/長方形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8741" y="5080831"/>
                <a:ext cx="1518418" cy="508409"/>
              </a:xfrm>
              <a:prstGeom prst="rect">
                <a:avLst/>
              </a:prstGeom>
              <a:blipFill rotWithShape="1">
                <a:blip r:embed="rId20"/>
                <a:stretch>
                  <a:fillRect r="-168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4" name="正方形/長方形 93"/>
              <p:cNvSpPr/>
              <p:nvPr/>
            </p:nvSpPr>
            <p:spPr>
              <a:xfrm>
                <a:off x="6972605" y="4814715"/>
                <a:ext cx="1965666" cy="508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0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𝚪</m:t>
                      </m:r>
                      <m:r>
                        <a:rPr lang="en-US" altLang="ja-JP" sz="20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2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2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20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20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ja-JP" sz="20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𝟏𝟕</m:t>
                                  </m:r>
                                </m:sup>
                              </m:sSup>
                              <m:r>
                                <a:rPr lang="en-US" altLang="ja-JP" sz="2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ja-JP" sz="20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𝒚𝒓</m:t>
                              </m:r>
                            </m:e>
                          </m:d>
                        </m:e>
                        <m:sup>
                          <m:r>
                            <a:rPr lang="en-US" altLang="ja-JP" sz="2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20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ja-JP" sz="1600" b="1" dirty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94" name="正方形/長方形 9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2605" y="4814715"/>
                <a:ext cx="1965666" cy="508409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5" name="正方形/長方形 94"/>
              <p:cNvSpPr/>
              <p:nvPr/>
            </p:nvSpPr>
            <p:spPr>
              <a:xfrm>
                <a:off x="6011484" y="5547675"/>
                <a:ext cx="29909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Suppressed </a:t>
                </a:r>
                <a:r>
                  <a:rPr lang="en-US" altLang="ja-JP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only </a:t>
                </a:r>
                <a:r>
                  <a:rPr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by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𝜁</m:t>
                    </m:r>
                    <m:r>
                      <a:rPr lang="en-US" altLang="ja-JP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~0.02</m:t>
                    </m:r>
                  </m:oMath>
                </a14:m>
                <a:endParaRPr lang="en-US" altLang="ja-JP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95" name="正方形/長方形 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1484" y="5547675"/>
                <a:ext cx="2990947" cy="369332"/>
              </a:xfrm>
              <a:prstGeom prst="rect">
                <a:avLst/>
              </a:prstGeom>
              <a:blipFill rotWithShape="1">
                <a:blip r:embed="rId22"/>
                <a:stretch>
                  <a:fillRect l="-1629" t="-8197" b="-245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正方形/長方形 95"/>
          <p:cNvSpPr/>
          <p:nvPr/>
        </p:nvSpPr>
        <p:spPr>
          <a:xfrm>
            <a:off x="6972605" y="3802784"/>
            <a:ext cx="1851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324422" algn="ctr">
              <a:spcBef>
                <a:spcPts val="2400"/>
              </a:spcBef>
            </a:pP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</a:t>
            </a:r>
            <a:r>
              <a:rPr lang="en-US" altLang="ja-JP" b="1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26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enhancement to SM</a:t>
            </a:r>
            <a:endParaRPr lang="en-US" altLang="ja-JP" b="1" baseline="300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7" name="正方形/長方形 96"/>
              <p:cNvSpPr/>
              <p:nvPr/>
            </p:nvSpPr>
            <p:spPr>
              <a:xfrm>
                <a:off x="352676" y="1015241"/>
                <a:ext cx="4007335" cy="799193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Neutrino magnetic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moment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term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altLang="ja-JP" sz="24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𝑗𝐿</m:t>
                        </m:r>
                      </m:sub>
                    </m:sSub>
                    <m:r>
                      <a:rPr lang="en-US" altLang="ja-JP" sz="24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𝑖</m:t>
                    </m:r>
                    <m:sSup>
                      <m:sSupPr>
                        <m:ctrlPr>
                          <a:rPr lang="en-US" altLang="ja-JP" sz="24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4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𝜎</m:t>
                        </m:r>
                      </m:e>
                      <m:sup>
                        <m:r>
                          <a:rPr lang="en-US" altLang="ja-JP" sz="24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𝜇𝜈</m:t>
                        </m:r>
                      </m:sup>
                    </m:sSup>
                    <m:sSub>
                      <m:sSubPr>
                        <m:ctrlPr>
                          <a:rPr lang="en-US" altLang="ja-JP" sz="24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𝑞</m:t>
                        </m:r>
                      </m:e>
                      <m:sub>
                        <m:r>
                          <a:rPr lang="en-US" altLang="ja-JP" sz="24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𝜈</m:t>
                        </m:r>
                      </m:sub>
                    </m:sSub>
                    <m:sSub>
                      <m:sSubPr>
                        <m:ctrlPr>
                          <a:rPr lang="en-US" altLang="ja-JP" sz="240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 dirty="0">
                            <a:solidFill>
                              <a:srgbClr val="0070C0"/>
                            </a:solidFill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 dirty="0">
                            <a:solidFill>
                              <a:srgbClr val="0070C0"/>
                            </a:solidFill>
                            <a:latin typeface="Cambria Math"/>
                          </a:rPr>
                          <m:t>𝑖𝑅</m:t>
                        </m:r>
                      </m:sub>
                    </m:sSub>
                  </m:oMath>
                </a14:m>
                <a:endParaRPr lang="ja-JP" altLang="en-US" sz="1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97" name="正方形/長方形 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676" y="1015241"/>
                <a:ext cx="4007335" cy="799193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正方形/長方形 97"/>
          <p:cNvSpPr/>
          <p:nvPr/>
        </p:nvSpPr>
        <p:spPr>
          <a:xfrm>
            <a:off x="6376235" y="3219158"/>
            <a:ext cx="26035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ja-JP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PRL </a:t>
            </a:r>
            <a:r>
              <a:rPr lang="en-US" altLang="ja-JP" sz="105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38,(1977)1252, </a:t>
            </a:r>
            <a:r>
              <a:rPr lang="en-US" altLang="ja-JP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PRD </a:t>
            </a:r>
            <a:r>
              <a:rPr lang="en-US" altLang="ja-JP" sz="105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17(1978)1395</a:t>
            </a:r>
            <a:endParaRPr lang="en-US" altLang="ja-JP" sz="105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9" name="正方形/長方形 98"/>
              <p:cNvSpPr/>
              <p:nvPr/>
            </p:nvSpPr>
            <p:spPr>
              <a:xfrm>
                <a:off x="3747762" y="5977399"/>
                <a:ext cx="3211629" cy="6063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US" altLang="ja-JP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ja-JP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sty m:val="p"/>
                                    <m:brk m:alnAt="7"/>
                                  </m:rPr>
                                  <a:rPr lang="en-US" altLang="ja-JP" i="1">
                                    <a:latin typeface="Cambria Math"/>
                                  </a:rPr>
                                  <m:t>c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i="1">
                                    <a:latin typeface="Cambria Math"/>
                                  </a:rPr>
                                  <m:t>os</m:t>
                                </m:r>
                                <m:r>
                                  <a:rPr lang="en-US" altLang="ja-JP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a:rPr lang="en-US" altLang="ja-JP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i="1">
                                    <a:latin typeface="Cambria Math"/>
                                  </a:rPr>
                                  <m:t>cos</m:t>
                                </m:r>
                                <m:r>
                                  <a:rPr lang="en-US" altLang="ja-JP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ja-JP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𝑅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ja-JP" altLang="en-US" sz="1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99" name="正方形/長方形 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7762" y="5977399"/>
                <a:ext cx="3211629" cy="606384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2" name="グループ化 111"/>
          <p:cNvGrpSpPr/>
          <p:nvPr/>
        </p:nvGrpSpPr>
        <p:grpSpPr>
          <a:xfrm>
            <a:off x="4833692" y="768461"/>
            <a:ext cx="2287039" cy="1656872"/>
            <a:chOff x="-254869" y="4909197"/>
            <a:chExt cx="2688224" cy="1947513"/>
          </a:xfrm>
        </p:grpSpPr>
        <p:sp>
          <p:nvSpPr>
            <p:cNvPr id="101" name="Freeform 82"/>
            <p:cNvSpPr>
              <a:spLocks/>
            </p:cNvSpPr>
            <p:nvPr/>
          </p:nvSpPr>
          <p:spPr bwMode="auto">
            <a:xfrm>
              <a:off x="-254869" y="5801849"/>
              <a:ext cx="1111926" cy="146683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8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102" name="グループ化 101"/>
            <p:cNvGrpSpPr/>
            <p:nvPr/>
          </p:nvGrpSpPr>
          <p:grpSpPr>
            <a:xfrm rot="18866562">
              <a:off x="931203" y="5388727"/>
              <a:ext cx="918503" cy="14314"/>
              <a:chOff x="2196371" y="3537583"/>
              <a:chExt cx="1127250" cy="19697"/>
            </a:xfrm>
          </p:grpSpPr>
          <p:sp>
            <p:nvSpPr>
              <p:cNvPr id="109" name="Line 4"/>
              <p:cNvSpPr>
                <a:spLocks noChangeShapeType="1"/>
              </p:cNvSpPr>
              <p:nvPr/>
            </p:nvSpPr>
            <p:spPr bwMode="auto">
              <a:xfrm rot="20688" flipV="1">
                <a:off x="2196371" y="3539744"/>
                <a:ext cx="1127250" cy="679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8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10" name="Line 3"/>
              <p:cNvSpPr>
                <a:spLocks noChangeShapeType="1"/>
              </p:cNvSpPr>
              <p:nvPr/>
            </p:nvSpPr>
            <p:spPr bwMode="auto">
              <a:xfrm rot="20688">
                <a:off x="2505265" y="3537583"/>
                <a:ext cx="536280" cy="1969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8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103" name="グループ化 102"/>
            <p:cNvGrpSpPr/>
            <p:nvPr/>
          </p:nvGrpSpPr>
          <p:grpSpPr>
            <a:xfrm rot="13405480">
              <a:off x="921001" y="6513638"/>
              <a:ext cx="1175987" cy="10775"/>
              <a:chOff x="4124975" y="4366497"/>
              <a:chExt cx="1618327" cy="13224"/>
            </a:xfrm>
          </p:grpSpPr>
          <p:sp>
            <p:nvSpPr>
              <p:cNvPr id="107" name="Line 4"/>
              <p:cNvSpPr>
                <a:spLocks noChangeShapeType="1"/>
              </p:cNvSpPr>
              <p:nvPr/>
            </p:nvSpPr>
            <p:spPr bwMode="auto">
              <a:xfrm rot="20688">
                <a:off x="4124975" y="4366497"/>
                <a:ext cx="1618327" cy="13224"/>
              </a:xfrm>
              <a:prstGeom prst="line">
                <a:avLst/>
              </a:prstGeom>
              <a:noFill/>
              <a:ln w="28575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8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08" name="Line 3"/>
              <p:cNvSpPr>
                <a:spLocks noChangeShapeType="1"/>
              </p:cNvSpPr>
              <p:nvPr/>
            </p:nvSpPr>
            <p:spPr bwMode="auto">
              <a:xfrm rot="20688" flipV="1">
                <a:off x="4734514" y="4370338"/>
                <a:ext cx="399248" cy="5524"/>
              </a:xfrm>
              <a:prstGeom prst="line">
                <a:avLst/>
              </a:prstGeom>
              <a:noFill/>
              <a:ln w="28575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8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テキスト ボックス 103"/>
                <p:cNvSpPr txBox="1"/>
                <p:nvPr/>
              </p:nvSpPr>
              <p:spPr>
                <a:xfrm>
                  <a:off x="1557053" y="6241709"/>
                  <a:ext cx="876302" cy="61500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8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8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8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4" name="テキスト ボックス 1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7053" y="6241709"/>
                  <a:ext cx="1028036" cy="695580"/>
                </a:xfrm>
                <a:prstGeom prst="rect">
                  <a:avLst/>
                </a:prstGeom>
                <a:blipFill rotWithShape="1">
                  <a:blip r:embed="rId25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" name="テキスト ボックス 104"/>
                <p:cNvSpPr txBox="1"/>
                <p:nvPr/>
              </p:nvSpPr>
              <p:spPr>
                <a:xfrm>
                  <a:off x="1508987" y="4909197"/>
                  <a:ext cx="841483" cy="6557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8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𝑗𝐿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5" name="テキスト ボックス 10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08988" y="4909197"/>
                  <a:ext cx="988305" cy="737605"/>
                </a:xfrm>
                <a:prstGeom prst="rect">
                  <a:avLst/>
                </a:prstGeom>
                <a:blipFill rotWithShape="1">
                  <a:blip r:embed="rId26"/>
                  <a:stretch>
                    <a:fillRect b="-781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テキスト ボックス 105"/>
                <p:cNvSpPr txBox="1"/>
                <p:nvPr/>
              </p:nvSpPr>
              <p:spPr>
                <a:xfrm>
                  <a:off x="42853" y="5198133"/>
                  <a:ext cx="412382" cy="61500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2800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sz="2800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6" name="テキスト ボックス 10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52" y="5198133"/>
                  <a:ext cx="412383" cy="523220"/>
                </a:xfrm>
                <a:prstGeom prst="rect">
                  <a:avLst/>
                </a:prstGeom>
                <a:blipFill rotWithShape="1">
                  <a:blip r:embed="rId27"/>
                  <a:stretch>
                    <a:fillRect r="-30556" b="-4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1" name="円/楕円 110"/>
            <p:cNvSpPr/>
            <p:nvPr/>
          </p:nvSpPr>
          <p:spPr bwMode="auto">
            <a:xfrm>
              <a:off x="611559" y="5538085"/>
              <a:ext cx="627525" cy="629443"/>
            </a:xfrm>
            <a:prstGeom prst="ellipse">
              <a:avLst/>
            </a:prstGeom>
            <a:solidFill>
              <a:srgbClr val="00B05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51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050"/>
          <p:cNvSpPr>
            <a:spLocks noGrp="1" noChangeArrowheads="1"/>
          </p:cNvSpPr>
          <p:nvPr>
            <p:ph type="title"/>
          </p:nvPr>
        </p:nvSpPr>
        <p:spPr>
          <a:xfrm>
            <a:off x="323528" y="233372"/>
            <a:ext cx="8282233" cy="6858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Photon 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nergy in Neutrino Decay</a:t>
            </a:r>
            <a:endParaRPr lang="ja-JP" altLang="en-US" sz="2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1" name="Line 2054"/>
          <p:cNvSpPr>
            <a:spLocks noChangeShapeType="1"/>
          </p:cNvSpPr>
          <p:nvPr/>
        </p:nvSpPr>
        <p:spPr bwMode="auto">
          <a:xfrm>
            <a:off x="1847528" y="4355866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2" name="Line 2055"/>
          <p:cNvSpPr>
            <a:spLocks noChangeShapeType="1"/>
          </p:cNvSpPr>
          <p:nvPr/>
        </p:nvSpPr>
        <p:spPr bwMode="auto">
          <a:xfrm>
            <a:off x="1923728" y="6184666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3" name="Line 2056"/>
          <p:cNvSpPr>
            <a:spLocks noChangeShapeType="1"/>
          </p:cNvSpPr>
          <p:nvPr/>
        </p:nvSpPr>
        <p:spPr bwMode="auto">
          <a:xfrm>
            <a:off x="1923728" y="6641866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4" name="Text Box 2057"/>
          <p:cNvSpPr txBox="1">
            <a:spLocks noChangeArrowheads="1"/>
          </p:cNvSpPr>
          <p:nvPr/>
        </p:nvSpPr>
        <p:spPr bwMode="auto">
          <a:xfrm>
            <a:off x="323528" y="4127266"/>
            <a:ext cx="14542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=50meV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5" name="Text Box 2058"/>
          <p:cNvSpPr txBox="1">
            <a:spLocks noChangeArrowheads="1"/>
          </p:cNvSpPr>
          <p:nvPr/>
        </p:nvSpPr>
        <p:spPr bwMode="auto">
          <a:xfrm>
            <a:off x="323528" y="6413266"/>
            <a:ext cx="13115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=1meV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6" name="Text Box 2059"/>
          <p:cNvSpPr txBox="1">
            <a:spLocks noChangeArrowheads="1"/>
          </p:cNvSpPr>
          <p:nvPr/>
        </p:nvSpPr>
        <p:spPr bwMode="auto">
          <a:xfrm>
            <a:off x="323528" y="5956066"/>
            <a:ext cx="15247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=8.7meV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7" name="Line 2060"/>
          <p:cNvSpPr>
            <a:spLocks noChangeShapeType="1"/>
          </p:cNvSpPr>
          <p:nvPr/>
        </p:nvSpPr>
        <p:spPr bwMode="auto">
          <a:xfrm>
            <a:off x="2457128" y="4355866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8" name="Line 2061"/>
          <p:cNvSpPr>
            <a:spLocks noChangeShapeType="1"/>
          </p:cNvSpPr>
          <p:nvPr/>
        </p:nvSpPr>
        <p:spPr bwMode="auto">
          <a:xfrm>
            <a:off x="3066728" y="6184666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400" name="Text Box 2063"/>
          <p:cNvSpPr txBox="1">
            <a:spLocks noChangeArrowheads="1"/>
          </p:cNvSpPr>
          <p:nvPr/>
        </p:nvSpPr>
        <p:spPr bwMode="auto">
          <a:xfrm>
            <a:off x="3219128" y="6178316"/>
            <a:ext cx="15071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</a:t>
            </a:r>
            <a:r>
              <a:rPr lang="en-US" altLang="ja-JP" sz="2000" baseline="-25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=4.4meV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408" name="Line 2084"/>
          <p:cNvSpPr>
            <a:spLocks noChangeShapeType="1"/>
          </p:cNvSpPr>
          <p:nvPr/>
        </p:nvSpPr>
        <p:spPr bwMode="auto">
          <a:xfrm>
            <a:off x="2290441" y="4363804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テキスト ボックス 1"/>
              <p:cNvSpPr txBox="1"/>
              <p:nvPr/>
            </p:nvSpPr>
            <p:spPr>
              <a:xfrm>
                <a:off x="453741" y="1049560"/>
                <a:ext cx="1973425" cy="477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ja-JP" sz="2400" i="1" smtClean="0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US" altLang="ja-JP" sz="2400" b="0" i="0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altLang="ja-JP" sz="2400" b="0" i="0" smtClean="0">
                          <a:latin typeface="Cambria Math"/>
                        </a:rPr>
                        <m:t>→</m:t>
                      </m:r>
                      <m:sSub>
                        <m:sSubPr>
                          <m:ctrlPr>
                            <a:rPr lang="en-US" altLang="ja-JP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ja-JP" sz="2400" b="0" i="1" smtClean="0">
                              <a:latin typeface="Cambria Math"/>
                            </a:rPr>
                            <m:t>1,2</m:t>
                          </m:r>
                        </m:sub>
                      </m:sSub>
                      <m:r>
                        <a:rPr lang="en-US" altLang="ja-JP" sz="2400" b="0" i="1" smtClean="0">
                          <a:latin typeface="Cambria Math"/>
                        </a:rPr>
                        <m:t>+</m:t>
                      </m:r>
                      <m:r>
                        <a:rPr lang="en-US" altLang="ja-JP" sz="2400" b="0" i="1" smtClean="0">
                          <a:latin typeface="Cambria Math"/>
                        </a:rPr>
                        <m:t>𝛾</m:t>
                      </m:r>
                    </m:oMath>
                  </m:oMathPara>
                </a14:m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2" name="テキスト ボックス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741" y="1049560"/>
                <a:ext cx="1973425" cy="477888"/>
              </a:xfrm>
              <a:prstGeom prst="rect">
                <a:avLst/>
              </a:prstGeom>
              <a:blipFill rotWithShape="1">
                <a:blip r:embed="rId2"/>
                <a:stretch>
                  <a:fillRect b="-50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テキスト ボックス 2"/>
              <p:cNvSpPr txBox="1"/>
              <p:nvPr/>
            </p:nvSpPr>
            <p:spPr>
              <a:xfrm>
                <a:off x="3191940" y="955321"/>
                <a:ext cx="1983941" cy="7691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ja-JP" sz="20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ja-JP" sz="2000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ja-JP" sz="2000" i="1">
                                  <a:latin typeface="Cambria Math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altLang="ja-JP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ja-JP" sz="2000" i="1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kumimoji="1" lang="en-US" altLang="ja-JP" sz="20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1,2</m:t>
                              </m:r>
                            </m:sub>
                            <m:sup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kumimoji="1" lang="en-US" altLang="ja-JP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1940" y="955321"/>
                <a:ext cx="1983941" cy="76912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5" name="Text Box 2062"/>
          <p:cNvSpPr txBox="1">
            <a:spLocks noChangeArrowheads="1"/>
          </p:cNvSpPr>
          <p:nvPr/>
        </p:nvSpPr>
        <p:spPr bwMode="auto">
          <a:xfrm>
            <a:off x="2573759" y="5070211"/>
            <a:ext cx="14718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=24meV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6057509" y="893462"/>
            <a:ext cx="2366523" cy="1676827"/>
            <a:chOff x="5503188" y="1200517"/>
            <a:chExt cx="2366523" cy="1676827"/>
          </a:xfrm>
        </p:grpSpPr>
        <p:sp>
          <p:nvSpPr>
            <p:cNvPr id="16388" name="Line 2051"/>
            <p:cNvSpPr>
              <a:spLocks noChangeShapeType="1"/>
            </p:cNvSpPr>
            <p:nvPr/>
          </p:nvSpPr>
          <p:spPr bwMode="auto">
            <a:xfrm flipV="1">
              <a:off x="6576144" y="1505744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6389" name="Line 2052"/>
            <p:cNvSpPr>
              <a:spLocks noChangeShapeType="1"/>
            </p:cNvSpPr>
            <p:nvPr/>
          </p:nvSpPr>
          <p:spPr bwMode="auto">
            <a:xfrm flipH="1">
              <a:off x="5814144" y="2191544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6390" name="Oval 2053"/>
            <p:cNvSpPr>
              <a:spLocks noChangeArrowheads="1"/>
            </p:cNvSpPr>
            <p:nvPr/>
          </p:nvSpPr>
          <p:spPr bwMode="auto">
            <a:xfrm>
              <a:off x="6478489" y="2159242"/>
              <a:ext cx="129459" cy="14030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テキスト ボックス 4"/>
                <p:cNvSpPr txBox="1"/>
                <p:nvPr/>
              </p:nvSpPr>
              <p:spPr>
                <a:xfrm>
                  <a:off x="6086021" y="1757586"/>
                  <a:ext cx="49968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" name="テキスト ボックス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86021" y="1757586"/>
                  <a:ext cx="499688" cy="40011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テキスト ボックス 5"/>
                <p:cNvSpPr txBox="1"/>
                <p:nvPr/>
              </p:nvSpPr>
              <p:spPr>
                <a:xfrm>
                  <a:off x="7375601" y="1223986"/>
                  <a:ext cx="494110" cy="3915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6" name="テキスト ボックス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75601" y="1223986"/>
                  <a:ext cx="494110" cy="391517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312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テキスト ボックス 6"/>
                <p:cNvSpPr txBox="1"/>
                <p:nvPr/>
              </p:nvSpPr>
              <p:spPr>
                <a:xfrm>
                  <a:off x="6972531" y="1200517"/>
                  <a:ext cx="37683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/>
                          </a:rPr>
                          <m:t>𝛾</m:t>
                        </m:r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" name="テキスト ボックス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72531" y="1200517"/>
                  <a:ext cx="376833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01" name="テキスト ボックス 1000"/>
                <p:cNvSpPr txBox="1"/>
                <p:nvPr/>
              </p:nvSpPr>
              <p:spPr>
                <a:xfrm>
                  <a:off x="5503188" y="2379593"/>
                  <a:ext cx="46865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01" name="テキスト ボックス 10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03188" y="2379593"/>
                  <a:ext cx="468653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837" y="3284984"/>
            <a:ext cx="3893635" cy="2727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Line 5"/>
          <p:cNvSpPr>
            <a:spLocks noChangeShapeType="1"/>
          </p:cNvSpPr>
          <p:nvPr/>
        </p:nvSpPr>
        <p:spPr bwMode="auto">
          <a:xfrm flipH="1" flipV="1">
            <a:off x="7324891" y="3933210"/>
            <a:ext cx="292155" cy="222342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0" name="Line 6"/>
          <p:cNvSpPr>
            <a:spLocks noChangeShapeType="1"/>
          </p:cNvSpPr>
          <p:nvPr/>
        </p:nvSpPr>
        <p:spPr bwMode="auto">
          <a:xfrm flipV="1">
            <a:off x="6275064" y="3987875"/>
            <a:ext cx="54390" cy="33535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7338144" y="4206115"/>
            <a:ext cx="15337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Sharp Edge with 1.9K smearing</a:t>
            </a:r>
            <a:endParaRPr lang="en-US" altLang="ja-JP" sz="14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5503189" y="4393549"/>
            <a:ext cx="158886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Red Shift effect</a:t>
            </a:r>
            <a:endParaRPr lang="en-US" altLang="ja-JP" sz="16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 rot="16200000">
            <a:off x="4312669" y="4032905"/>
            <a:ext cx="156645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dN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(A.U.)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テキスト ボックス 33"/>
              <p:cNvSpPr txBox="1"/>
              <p:nvPr/>
            </p:nvSpPr>
            <p:spPr>
              <a:xfrm>
                <a:off x="6576144" y="6012190"/>
                <a:ext cx="1202573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/>
                      </a:rPr>
                      <m:t>25</m:t>
                    </m:r>
                    <m:r>
                      <m:rPr>
                        <m:sty m:val="p"/>
                      </m:rPr>
                      <a:rPr kumimoji="1" lang="en-US" altLang="ja-JP" sz="2400" b="0" i="1" smtClean="0">
                        <a:latin typeface="Cambria Math"/>
                      </a:rPr>
                      <m:t>meV</m:t>
                    </m:r>
                  </m:oMath>
                </a14:m>
                <a:r>
                  <a:rPr kumimoji="1"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endParaRPr kumimoji="1" lang="ja-JP" altLang="en-US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4" name="テキスト ボックス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6144" y="6012190"/>
                <a:ext cx="1202573" cy="461665"/>
              </a:xfrm>
              <a:prstGeom prst="rect">
                <a:avLst/>
              </a:prstGeom>
              <a:blipFill rotWithShape="1">
                <a:blip r:embed="rId9"/>
                <a:stretch>
                  <a:fillRect l="-203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Line 6"/>
          <p:cNvSpPr>
            <a:spLocks noChangeShapeType="1"/>
          </p:cNvSpPr>
          <p:nvPr/>
        </p:nvSpPr>
        <p:spPr bwMode="auto">
          <a:xfrm flipV="1">
            <a:off x="7324892" y="5643990"/>
            <a:ext cx="0" cy="33535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テキスト ボックス 36"/>
              <p:cNvSpPr txBox="1"/>
              <p:nvPr/>
            </p:nvSpPr>
            <p:spPr>
              <a:xfrm>
                <a:off x="5067527" y="2972065"/>
                <a:ext cx="4049057" cy="4911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𝛾</m:t>
                        </m:r>
                      </m:sub>
                    </m:sSub>
                  </m:oMath>
                </a14:m>
                <a:r>
                  <a:rPr kumimoji="1"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distribution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400" i="1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altLang="ja-JP" sz="240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endPara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7" name="テキスト ボックス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7527" y="2972065"/>
                <a:ext cx="4049057" cy="491160"/>
              </a:xfrm>
              <a:prstGeom prst="rect">
                <a:avLst/>
              </a:prstGeom>
              <a:blipFill rotWithShape="1">
                <a:blip r:embed="rId10"/>
                <a:stretch>
                  <a:fillRect l="-301" t="-8750" b="-237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正方形/長方形 3"/>
              <p:cNvSpPr/>
              <p:nvPr/>
            </p:nvSpPr>
            <p:spPr>
              <a:xfrm>
                <a:off x="7778717" y="5714330"/>
                <a:ext cx="1337867" cy="4911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400" b="0" i="0" smtClean="0">
                        <a:latin typeface="Cambria Math"/>
                      </a:rPr>
                      <m:t>[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meV]</a:t>
                </a:r>
                <a:endParaRPr lang="ja-JP" altLang="en-US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4" name="正方形/長方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8717" y="5714330"/>
                <a:ext cx="1337867" cy="491160"/>
              </a:xfrm>
              <a:prstGeom prst="rect">
                <a:avLst/>
              </a:prstGeom>
              <a:blipFill rotWithShape="1">
                <a:blip r:embed="rId11"/>
                <a:stretch>
                  <a:fillRect l="-909" t="-8642" r="-6364" b="-2222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6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コンテンツ プレースホルダー 4"/>
              <p:cNvSpPr txBox="1">
                <a:spLocks/>
              </p:cNvSpPr>
              <p:nvPr/>
            </p:nvSpPr>
            <p:spPr>
              <a:xfrm>
                <a:off x="129751" y="1640942"/>
                <a:ext cx="4888015" cy="2346933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1800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neutrino oscillation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600" b="0" i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Δ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23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|</m:t>
                        </m:r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−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|=2.4</m:t>
                    </m:r>
                    <m:r>
                      <a:rPr lang="en-US" altLang="ja-JP" sz="1600" i="1"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−3</m:t>
                        </m:r>
                      </m:sup>
                    </m:sSup>
                    <m:r>
                      <a:rPr lang="en-US" altLang="ja-JP" sz="1600" i="1">
                        <a:latin typeface="Cambria Math"/>
                      </a:rPr>
                      <m:t> </m:t>
                    </m:r>
                    <m:r>
                      <a:rPr lang="en-US" altLang="ja-JP" sz="16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600">
                        <a:latin typeface="Cambria Math"/>
                      </a:rPr>
                      <m:t>Δ</m:t>
                    </m:r>
                    <m:sSubSup>
                      <m:sSub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ja-JP" sz="16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1600" i="1">
                            <a:latin typeface="Cambria Math"/>
                          </a:rPr>
                          <m:t>12</m:t>
                        </m:r>
                      </m:sub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ja-JP" sz="1600" i="1">
                        <a:latin typeface="Cambria Math"/>
                      </a:rPr>
                      <m:t>=7.65×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−5</m:t>
                        </m:r>
                      </m:sup>
                    </m:sSup>
                    <m:r>
                      <a:rPr lang="en-US" altLang="ja-JP" sz="1600" i="1">
                        <a:latin typeface="Cambria Math"/>
                      </a:rPr>
                      <m:t> </m:t>
                    </m:r>
                    <m:r>
                      <a:rPr lang="en-US" altLang="ja-JP" sz="16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CMB fit (</a:t>
                </a:r>
                <a:r>
                  <a:rPr lang="en-US" altLang="ja-JP" sz="18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Plank+WP+highL+BAO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∑</m:t>
                    </m:r>
                    <m:sSub>
                      <m:sSub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𝑖</m:t>
                        </m:r>
                      </m:sub>
                    </m:sSub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&lt;0.23 </m:t>
                    </m:r>
                    <m:r>
                      <m:rPr>
                        <m:sty m:val="p"/>
                      </m:rP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eV</m:t>
                    </m:r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>
                  <a:buFont typeface="Wingdings" pitchFamily="2" charset="2"/>
                  <a:buChar char="è"/>
                </a:pP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50meV&lt;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&lt;87meV,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𝑬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</m:sSub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14~24meV</a:t>
                </a:r>
              </a:p>
              <a:p>
                <a:pPr marL="0" indent="0">
                  <a:buNone/>
                </a:pP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𝝀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</m:sSub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51~89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m</a:t>
                </a:r>
                <a:endParaRPr lang="en-US" altLang="ja-JP" sz="20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3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51" y="1640942"/>
                <a:ext cx="4888015" cy="2346933"/>
              </a:xfrm>
              <a:prstGeom prst="rect">
                <a:avLst/>
              </a:prstGeom>
              <a:blipFill rotWithShape="1">
                <a:blip r:embed="rId12"/>
                <a:stretch>
                  <a:fillRect l="-998" t="-1299" b="-46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7407689" y="3377103"/>
                <a:ext cx="15920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=50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7689" y="3377103"/>
                <a:ext cx="1592038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 Box 2062"/>
          <p:cNvSpPr txBox="1">
            <a:spLocks noChangeArrowheads="1"/>
          </p:cNvSpPr>
          <p:nvPr/>
        </p:nvSpPr>
        <p:spPr bwMode="auto">
          <a:xfrm>
            <a:off x="704514" y="4882491"/>
            <a:ext cx="16498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24.8meV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094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グループ化 82"/>
          <p:cNvGrpSpPr/>
          <p:nvPr/>
        </p:nvGrpSpPr>
        <p:grpSpPr>
          <a:xfrm>
            <a:off x="154893" y="1305791"/>
            <a:ext cx="4605010" cy="3690338"/>
            <a:chOff x="107504" y="1485565"/>
            <a:chExt cx="6508521" cy="5215764"/>
          </a:xfrm>
        </p:grpSpPr>
        <p:pic>
          <p:nvPicPr>
            <p:cNvPr id="84" name="Picture 13" descr="CIB_all_nW_wid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1485565"/>
              <a:ext cx="6431756" cy="4411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5" name="Line 5"/>
            <p:cNvSpPr>
              <a:spLocks noChangeShapeType="1"/>
            </p:cNvSpPr>
            <p:nvPr/>
          </p:nvSpPr>
          <p:spPr bwMode="auto">
            <a:xfrm flipH="1">
              <a:off x="4695516" y="1920082"/>
              <a:ext cx="473075" cy="153511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/>
            </a:p>
          </p:txBody>
        </p:sp>
        <p:sp>
          <p:nvSpPr>
            <p:cNvPr id="86" name="Text Box 6"/>
            <p:cNvSpPr txBox="1">
              <a:spLocks noChangeArrowheads="1"/>
            </p:cNvSpPr>
            <p:nvPr/>
          </p:nvSpPr>
          <p:spPr bwMode="auto">
            <a:xfrm>
              <a:off x="4949902" y="1597371"/>
              <a:ext cx="1128731" cy="478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dirty="0">
                  <a:solidFill>
                    <a:srgbClr val="FF33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AKARI</a:t>
              </a:r>
            </a:p>
          </p:txBody>
        </p:sp>
        <p:sp>
          <p:nvSpPr>
            <p:cNvPr id="87" name="Line 7"/>
            <p:cNvSpPr>
              <a:spLocks noChangeShapeType="1"/>
            </p:cNvSpPr>
            <p:nvPr/>
          </p:nvSpPr>
          <p:spPr bwMode="auto">
            <a:xfrm flipH="1">
              <a:off x="4952479" y="2304673"/>
              <a:ext cx="790575" cy="118903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/>
            </a:p>
          </p:txBody>
        </p:sp>
        <p:sp>
          <p:nvSpPr>
            <p:cNvPr id="88" name="Text Box 8"/>
            <p:cNvSpPr txBox="1">
              <a:spLocks noChangeArrowheads="1"/>
            </p:cNvSpPr>
            <p:nvPr/>
          </p:nvSpPr>
          <p:spPr bwMode="auto">
            <a:xfrm>
              <a:off x="5534874" y="1996896"/>
              <a:ext cx="1081151" cy="478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dirty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COBE</a:t>
              </a:r>
              <a:endParaRPr lang="ja-JP" altLang="en-US" sz="1600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90" name="Picture 2" descr="\\130.158.105.2\Linux\yuji\wShare\tmp\c1.gif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939" b="33437"/>
            <a:stretch/>
          </p:blipFill>
          <p:spPr bwMode="auto">
            <a:xfrm>
              <a:off x="1637923" y="5873714"/>
              <a:ext cx="4857419" cy="5173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1" name="テキスト ボックス 90"/>
            <p:cNvSpPr txBox="1"/>
            <p:nvPr/>
          </p:nvSpPr>
          <p:spPr>
            <a:xfrm>
              <a:off x="1357159" y="1996896"/>
              <a:ext cx="1609040" cy="391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Light</a:t>
              </a:r>
              <a:endParaRPr kumimoji="1" lang="ja-JP" altLang="en-US" sz="12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2" name="テキスト ボックス 91"/>
            <p:cNvSpPr txBox="1"/>
            <p:nvPr/>
          </p:nvSpPr>
          <p:spPr>
            <a:xfrm>
              <a:off x="3056926" y="1689119"/>
              <a:ext cx="2019115" cy="391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Emission</a:t>
              </a:r>
              <a:endParaRPr kumimoji="1" lang="ja-JP" altLang="en-US" sz="12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3" name="テキスト ボックス 92"/>
            <p:cNvSpPr txBox="1"/>
            <p:nvPr/>
          </p:nvSpPr>
          <p:spPr>
            <a:xfrm>
              <a:off x="2363721" y="3040956"/>
              <a:ext cx="2513020" cy="391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G</a:t>
              </a:r>
              <a:r>
                <a:rPr lang="en-US" altLang="ja-JP" sz="12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alaxy evolution model</a:t>
              </a:r>
              <a:endParaRPr kumimoji="1" lang="ja-JP" altLang="en-US" sz="12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94" name="直線矢印コネクタ 93"/>
            <p:cNvCxnSpPr/>
            <p:nvPr/>
          </p:nvCxnSpPr>
          <p:spPr>
            <a:xfrm>
              <a:off x="3386598" y="3348732"/>
              <a:ext cx="833474" cy="65633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テキスト ボックス 94"/>
            <p:cNvSpPr txBox="1"/>
            <p:nvPr/>
          </p:nvSpPr>
          <p:spPr>
            <a:xfrm>
              <a:off x="3053039" y="4606279"/>
              <a:ext cx="2431458" cy="391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Galactic dust emission</a:t>
              </a:r>
              <a:endParaRPr kumimoji="1" lang="ja-JP" altLang="en-US" sz="12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96" name="直線矢印コネクタ 95"/>
            <p:cNvCxnSpPr/>
            <p:nvPr/>
          </p:nvCxnSpPr>
          <p:spPr>
            <a:xfrm>
              <a:off x="4351206" y="2059781"/>
              <a:ext cx="0" cy="395097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線矢印コネクタ 96"/>
            <p:cNvCxnSpPr>
              <a:stCxn id="95" idx="0"/>
            </p:cNvCxnSpPr>
            <p:nvPr/>
          </p:nvCxnSpPr>
          <p:spPr>
            <a:xfrm flipH="1" flipV="1">
              <a:off x="3573516" y="4005066"/>
              <a:ext cx="695253" cy="60121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テキスト ボックス 97"/>
            <p:cNvSpPr txBox="1"/>
            <p:nvPr/>
          </p:nvSpPr>
          <p:spPr>
            <a:xfrm>
              <a:off x="1350376" y="4914055"/>
              <a:ext cx="3518952" cy="391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Integrated flux from galaxy counts</a:t>
              </a:r>
              <a:endParaRPr kumimoji="1" lang="ja-JP" altLang="en-US" sz="12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99" name="直線矢印コネクタ 98"/>
            <p:cNvCxnSpPr>
              <a:stCxn id="98" idx="0"/>
            </p:cNvCxnSpPr>
            <p:nvPr/>
          </p:nvCxnSpPr>
          <p:spPr>
            <a:xfrm flipH="1" flipV="1">
              <a:off x="1845325" y="4005066"/>
              <a:ext cx="1264527" cy="90898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0" name="テキスト ボックス 99"/>
                <p:cNvSpPr txBox="1"/>
                <p:nvPr/>
              </p:nvSpPr>
              <p:spPr>
                <a:xfrm>
                  <a:off x="3566550" y="6195100"/>
                  <a:ext cx="2176503" cy="5062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1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=25</m:t>
                      </m:r>
                      <m:r>
                        <m:rPr>
                          <m:sty m:val="p"/>
                        </m:rPr>
                        <a:rPr kumimoji="1" lang="en-US" altLang="ja-JP" sz="16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</m:oMath>
                  </a14:m>
                  <a:r>
                    <a:rPr kumimoji="1" lang="ja-JP" altLang="en-US" sz="1600" dirty="0" smtClean="0">
                      <a:solidFill>
                        <a:srgbClr val="FF000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 </a:t>
                  </a:r>
                  <a:endParaRPr kumimoji="1" lang="ja-JP" altLang="en-US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>
            <p:sp>
              <p:nvSpPr>
                <p:cNvPr id="100" name="テキスト ボックス 9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66550" y="6195100"/>
                  <a:ext cx="2176503" cy="50622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69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4" name="テキスト ボックス 103"/>
            <p:cNvSpPr txBox="1"/>
            <p:nvPr/>
          </p:nvSpPr>
          <p:spPr>
            <a:xfrm>
              <a:off x="5696497" y="2956351"/>
              <a:ext cx="743575" cy="391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CMB</a:t>
              </a:r>
              <a:endParaRPr kumimoji="1" lang="ja-JP" altLang="en-US" sz="12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200820" y="60809"/>
                <a:ext cx="8808320" cy="971327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Backgrounds to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32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 decay</a:t>
                </a:r>
                <a:endParaRPr kumimoji="1" lang="ja-JP" altLang="en-US" sz="3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00820" y="60809"/>
                <a:ext cx="8808320" cy="971327"/>
              </a:xfrm>
              <a:blipFill rotWithShape="1">
                <a:blip r:embed="rId5"/>
                <a:stretch>
                  <a:fillRect b="-6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7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70" name="グループ化 69"/>
          <p:cNvGrpSpPr/>
          <p:nvPr/>
        </p:nvGrpSpPr>
        <p:grpSpPr>
          <a:xfrm>
            <a:off x="4705589" y="1610378"/>
            <a:ext cx="4310961" cy="3291746"/>
            <a:chOff x="2093751" y="2006684"/>
            <a:chExt cx="4310961" cy="2977520"/>
          </a:xfrm>
        </p:grpSpPr>
        <p:pic>
          <p:nvPicPr>
            <p:cNvPr id="71" name="Picture 2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3751" y="2555705"/>
              <a:ext cx="4310961" cy="2428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2" name="Line 5"/>
            <p:cNvSpPr>
              <a:spLocks noChangeShapeType="1"/>
            </p:cNvSpPr>
            <p:nvPr/>
          </p:nvSpPr>
          <p:spPr bwMode="auto">
            <a:xfrm flipH="1">
              <a:off x="4336248" y="3812319"/>
              <a:ext cx="0" cy="300604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 sz="1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3" name="Line 6"/>
            <p:cNvSpPr>
              <a:spLocks noChangeShapeType="1"/>
            </p:cNvSpPr>
            <p:nvPr/>
          </p:nvSpPr>
          <p:spPr bwMode="auto">
            <a:xfrm flipH="1" flipV="1">
              <a:off x="3299807" y="3962621"/>
              <a:ext cx="48665" cy="238458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 sz="1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4" name="Text Box 7"/>
            <p:cNvSpPr txBox="1">
              <a:spLocks noChangeArrowheads="1"/>
            </p:cNvSpPr>
            <p:nvPr/>
          </p:nvSpPr>
          <p:spPr bwMode="auto">
            <a:xfrm>
              <a:off x="2985872" y="3338133"/>
              <a:ext cx="3112228" cy="4175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Sharp edge with </a:t>
              </a:r>
              <a:r>
                <a:rPr lang="en-US" altLang="ja-JP" sz="12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1.9K smearing and energy resolution of a detector(0%-5%)</a:t>
              </a:r>
              <a:endParaRPr lang="en-US" altLang="ja-JP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5" name="Text Box 8"/>
            <p:cNvSpPr txBox="1">
              <a:spLocks noChangeArrowheads="1"/>
            </p:cNvSpPr>
            <p:nvPr/>
          </p:nvSpPr>
          <p:spPr bwMode="auto">
            <a:xfrm>
              <a:off x="2794699" y="4201078"/>
              <a:ext cx="1285293" cy="2505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Red shift effect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テキスト ボックス 75"/>
                <p:cNvSpPr txBox="1"/>
                <p:nvPr/>
              </p:nvSpPr>
              <p:spPr>
                <a:xfrm>
                  <a:off x="4591727" y="4274991"/>
                  <a:ext cx="1312232" cy="2939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4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14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1400" b="0" i="1" smtClean="0">
                          <a:latin typeface="Cambria Math"/>
                        </a:rPr>
                        <m:t>=25</m:t>
                      </m:r>
                      <m:r>
                        <m:rPr>
                          <m:sty m:val="p"/>
                        </m:rPr>
                        <a:rPr kumimoji="1" lang="en-US" altLang="ja-JP" sz="1400" b="0" i="1" smtClean="0">
                          <a:latin typeface="Cambria Math"/>
                        </a:rPr>
                        <m:t>meV</m:t>
                      </m:r>
                    </m:oMath>
                  </a14:m>
                  <a:r>
                    <a:rPr kumimoji="1" lang="ja-JP" altLang="en-US" sz="14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 </a:t>
                  </a:r>
                  <a:endParaRPr kumimoji="1" lang="ja-JP" altLang="en-US" sz="1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45" name="テキスト ボックス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91727" y="4274991"/>
                  <a:ext cx="1312232" cy="324961"/>
                </a:xfrm>
                <a:prstGeom prst="rect">
                  <a:avLst/>
                </a:prstGeom>
                <a:blipFill rotWithShape="1">
                  <a:blip r:embed="rId6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7" name="テキスト ボックス 76"/>
                <p:cNvSpPr txBox="1"/>
                <p:nvPr/>
              </p:nvSpPr>
              <p:spPr>
                <a:xfrm>
                  <a:off x="2466697" y="2006684"/>
                  <a:ext cx="3650005" cy="577152"/>
                </a:xfrm>
                <a:prstGeom prst="rect">
                  <a:avLst/>
                </a:prstGeom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b="1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Expected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1" i="1" smtClean="0">
                              <a:latin typeface="Cambria Math"/>
                            </a:rPr>
                            <m:t>𝑬</m:t>
                          </m:r>
                        </m:e>
                        <m:sub>
                          <m:r>
                            <a:rPr kumimoji="1" lang="en-US" altLang="ja-JP" b="1" i="1" smtClean="0">
                              <a:latin typeface="Cambria Math"/>
                            </a:rPr>
                            <m:t>𝜸</m:t>
                          </m:r>
                        </m:sub>
                      </m:sSub>
                    </m:oMath>
                  </a14:m>
                  <a:r>
                    <a:rPr kumimoji="1" lang="en-US" altLang="ja-JP" b="1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spectrum</a:t>
                  </a:r>
                  <a:endParaRPr kumimoji="1" lang="en-US" altLang="ja-JP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1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=50</m:t>
                      </m:r>
                      <m:r>
                        <m:rPr>
                          <m:sty m:val="p"/>
                        </m:rPr>
                        <a:rPr kumimoji="1" lang="en-US" altLang="ja-JP" sz="16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</m:oMath>
                  </a14:m>
                  <a:r>
                    <a:rPr kumimoji="1" lang="en-US" altLang="ja-JP" sz="1600" dirty="0" smtClean="0">
                      <a:solidFill>
                        <a:srgbClr val="FF000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en-US" altLang="ja-JP" sz="1600" i="1" dirty="0" smtClean="0">
                          <a:solidFill>
                            <a:srgbClr val="FF0000"/>
                          </a:solidFill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𝜏</m:t>
                      </m:r>
                      <m:r>
                        <a:rPr kumimoji="1" lang="en-US" altLang="ja-JP" sz="1600" b="0" i="1" smtClean="0">
                          <a:solidFill>
                            <a:srgbClr val="FF0000"/>
                          </a:solidFill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(</m:t>
                      </m:r>
                      <m:sSub>
                        <m:sSubPr>
                          <m:ctrlP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</m:ctrlPr>
                        </m:sSubPr>
                        <m:e>
                          <m: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𝜈</m:t>
                          </m:r>
                        </m:e>
                        <m:sub>
                          <m: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1600" b="0" i="1" smtClean="0">
                          <a:solidFill>
                            <a:srgbClr val="FF0000"/>
                          </a:solidFill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)=</m:t>
                      </m:r>
                      <m:sSup>
                        <m:sSupPr>
                          <m:ctrlP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</m:ctrlPr>
                        </m:sSupPr>
                        <m:e>
                          <m: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1.5×10</m:t>
                          </m:r>
                        </m:e>
                        <m:sup>
                          <m:r>
                            <a:rPr kumimoji="1" lang="en-US" altLang="ja-JP" sz="16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17</m:t>
                          </m:r>
                        </m:sup>
                      </m:sSup>
                      <m:r>
                        <m:rPr>
                          <m:sty m:val="p"/>
                        </m:rPr>
                        <a:rPr kumimoji="1" lang="en-US" altLang="ja-JP" sz="1600" b="0" i="1" smtClean="0">
                          <a:solidFill>
                            <a:srgbClr val="FF0000"/>
                          </a:solidFill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yr</m:t>
                      </m:r>
                    </m:oMath>
                  </a14:m>
                  <a:endParaRPr kumimoji="1" lang="ja-JP" altLang="en-US" sz="16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>
            <p:sp>
              <p:nvSpPr>
                <p:cNvPr id="77" name="テキスト ボックス 7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66697" y="2006684"/>
                  <a:ext cx="3650005" cy="577152"/>
                </a:xfrm>
                <a:prstGeom prst="rect">
                  <a:avLst/>
                </a:prstGeom>
                <a:blipFill rotWithShape="1">
                  <a:blip r:embed="rId62"/>
                  <a:stretch>
                    <a:fillRect l="-995" t="-2752" b="-9174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8" name="Line 6"/>
            <p:cNvSpPr>
              <a:spLocks noChangeShapeType="1"/>
            </p:cNvSpPr>
            <p:nvPr/>
          </p:nvSpPr>
          <p:spPr bwMode="auto">
            <a:xfrm flipH="1">
              <a:off x="4336248" y="4451712"/>
              <a:ext cx="265273" cy="266767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 sz="1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9" name="Text Box 7"/>
            <p:cNvSpPr txBox="1">
              <a:spLocks noChangeArrowheads="1"/>
            </p:cNvSpPr>
            <p:nvPr/>
          </p:nvSpPr>
          <p:spPr bwMode="auto">
            <a:xfrm>
              <a:off x="4161682" y="2827356"/>
              <a:ext cx="1978354" cy="2505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200" dirty="0" smtClean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CIB (fit from COBE data)</a:t>
              </a:r>
              <a:endParaRPr lang="en-US" altLang="ja-JP" sz="1200" dirty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80" name="Text Box 7"/>
            <p:cNvSpPr txBox="1">
              <a:spLocks noChangeArrowheads="1"/>
            </p:cNvSpPr>
            <p:nvPr/>
          </p:nvSpPr>
          <p:spPr bwMode="auto">
            <a:xfrm>
              <a:off x="3291742" y="3755659"/>
              <a:ext cx="1013284" cy="2505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200" dirty="0" smtClean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</a:t>
              </a:r>
              <a:r>
                <a:rPr lang="en-US" altLang="ja-JP" sz="1200" dirty="0" smtClean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/>
                </a:rPr>
                <a:t></a:t>
              </a:r>
              <a:r>
                <a:rPr lang="en-US" altLang="ja-JP" sz="1200" dirty="0" smtClean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B decay</a:t>
              </a:r>
              <a:endParaRPr lang="en-US" altLang="ja-JP" sz="1200" dirty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1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133589" y="5395800"/>
                <a:ext cx="8618285" cy="1129544"/>
              </a:xfrm>
            </p:spPr>
            <p:txBody>
              <a:bodyPr>
                <a:noAutofit/>
              </a:bodyPr>
              <a:lstStyle/>
              <a:p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ニュートリノ崩壊光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</a:rPr>
                      <m:t>=50</m:t>
                    </m:r>
                    <m:r>
                      <m:rPr>
                        <m:sty m:val="p"/>
                      </m:rP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</a:rPr>
                      <m:t>meV</m:t>
                    </m:r>
                  </m:oMath>
                </a14:m>
                <a:r>
                  <a:rPr lang="en-US" altLang="ja-JP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ja-JP" sz="2400" i="1" dirty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(</m:t>
                    </m:r>
                    <m:sSub>
                      <m:sSub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)=</m:t>
                    </m:r>
                    <m:sSup>
                      <m:sSup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1.5×10</m:t>
                        </m:r>
                      </m:e>
                      <m:sup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</m:oMath>
                </a14:m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を仮定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の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~3x10</a:t>
                </a:r>
                <a:r>
                  <a:rPr lang="en-US" altLang="ja-JP" sz="2400" baseline="30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4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倍</a:t>
                </a:r>
                <a:r>
                  <a:rPr lang="ja-JP" altLang="en-US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の宇宙赤外線背景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放射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(CIB)</a:t>
                </a:r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ja-JP" altLang="en-US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更に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黄道光が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CIB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観測データ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(COBE)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の約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20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倍</a:t>
                </a:r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81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3589" y="5395800"/>
                <a:ext cx="8618285" cy="1129544"/>
              </a:xfrm>
              <a:blipFill rotWithShape="1">
                <a:blip r:embed="rId63"/>
                <a:stretch>
                  <a:fillRect l="-990" t="-3784" r="-636" b="-2486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テキスト ボックス 81"/>
          <p:cNvSpPr txBox="1"/>
          <p:nvPr/>
        </p:nvSpPr>
        <p:spPr>
          <a:xfrm rot="16200000">
            <a:off x="4052238" y="2348186"/>
            <a:ext cx="156645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dN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(A.U.)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849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552266" y="116632"/>
            <a:ext cx="8229600" cy="811560"/>
          </a:xfrm>
        </p:spPr>
        <p:txBody>
          <a:bodyPr>
            <a:normAutofit/>
          </a:bodyPr>
          <a:lstStyle/>
          <a:p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Neutrino lifetime lower limit from AKARI data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26"/>
          <a:stretch/>
        </p:blipFill>
        <p:spPr bwMode="auto">
          <a:xfrm>
            <a:off x="179512" y="3034466"/>
            <a:ext cx="4038600" cy="2739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477" y="2735136"/>
            <a:ext cx="5232491" cy="3247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テキスト ボックス 4"/>
              <p:cNvSpPr txBox="1"/>
              <p:nvPr/>
            </p:nvSpPr>
            <p:spPr>
              <a:xfrm>
                <a:off x="755576" y="4150373"/>
                <a:ext cx="17596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/>
                        </a:rPr>
                        <m:t>=50 </m:t>
                      </m:r>
                      <m:r>
                        <m:rPr>
                          <m:sty m:val="p"/>
                        </m:rPr>
                        <a:rPr kumimoji="1" lang="en-US" altLang="ja-JP" sz="2000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150373"/>
                <a:ext cx="1759648" cy="400110"/>
              </a:xfrm>
              <a:prstGeom prst="rect">
                <a:avLst/>
              </a:prstGeom>
              <a:blipFill rotWithShape="1">
                <a:blip r:embed="rId4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5130647" y="5910747"/>
                <a:ext cx="3401793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/>
                        </a:rPr>
                        <m:t>=50 </m:t>
                      </m:r>
                      <m:r>
                        <m:rPr>
                          <m:sty m:val="p"/>
                        </m:rPr>
                        <a:rPr kumimoji="1" lang="en-US" altLang="ja-JP" sz="2000" b="0" i="1" smtClean="0">
                          <a:latin typeface="Cambria Math"/>
                        </a:rPr>
                        <m:t>meV</m:t>
                      </m:r>
                      <m:r>
                        <a:rPr kumimoji="1" lang="en-US" altLang="ja-JP" sz="2000" b="0" i="1" smtClean="0">
                          <a:latin typeface="Cambria Math"/>
                        </a:rPr>
                        <m:t>~ 150 </m:t>
                      </m:r>
                      <m:r>
                        <m:rPr>
                          <m:sty m:val="p"/>
                        </m:rPr>
                        <a:rPr kumimoji="1" lang="en-US" altLang="ja-JP" sz="2000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0647" y="5910747"/>
                <a:ext cx="3401793" cy="400110"/>
              </a:xfrm>
              <a:prstGeom prst="rect">
                <a:avLst/>
              </a:prstGeom>
              <a:blipFill rotWithShape="1">
                <a:blip r:embed="rId5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テキスト ボックス 8"/>
          <p:cNvSpPr txBox="1"/>
          <p:nvPr/>
        </p:nvSpPr>
        <p:spPr>
          <a:xfrm>
            <a:off x="4355975" y="2735136"/>
            <a:ext cx="1071127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x10</a:t>
            </a:r>
            <a:r>
              <a:rPr kumimoji="1" lang="en-US" altLang="ja-JP" sz="2000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12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yr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 Box 7"/>
              <p:cNvSpPr txBox="1">
                <a:spLocks noChangeArrowheads="1"/>
              </p:cNvSpPr>
              <p:nvPr/>
            </p:nvSpPr>
            <p:spPr bwMode="auto">
              <a:xfrm>
                <a:off x="257844" y="5701869"/>
                <a:ext cx="3964988" cy="8506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Fit CIB data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𝐸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spectrum expected from </a:t>
                </a:r>
                <a14:m>
                  <m:oMath xmlns:m="http://schemas.openxmlformats.org/officeDocument/2006/math"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𝜈</m:t>
                    </m:r>
                  </m:oMath>
                </a14:m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decay assuming all contribution to CIB is only from </a:t>
                </a:r>
                <a14:m>
                  <m:oMath xmlns:m="http://schemas.openxmlformats.org/officeDocument/2006/math">
                    <m:r>
                      <a:rPr lang="en-US" altLang="ja-JP" sz="16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𝜈</m:t>
                    </m:r>
                  </m:oMath>
                </a14:m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decay</a:t>
                </a:r>
              </a:p>
            </p:txBody>
          </p:sp>
        </mc:Choice>
        <mc:Fallback>
          <p:sp>
            <p:nvSpPr>
              <p:cNvPr id="10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7844" y="5701869"/>
                <a:ext cx="3964988" cy="850617"/>
              </a:xfrm>
              <a:prstGeom prst="rect">
                <a:avLst/>
              </a:prstGeom>
              <a:blipFill rotWithShape="1">
                <a:blip r:embed="rId6"/>
                <a:stretch>
                  <a:fillRect l="-768" t="-2143" b="-785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7"/>
              <p:cNvSpPr txBox="1">
                <a:spLocks noChangeArrowheads="1"/>
              </p:cNvSpPr>
              <p:nvPr/>
            </p:nvSpPr>
            <p:spPr bwMode="auto">
              <a:xfrm>
                <a:off x="4719781" y="2441458"/>
                <a:ext cx="4322485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0" i="1" smtClean="0">
                            <a:latin typeface="Cambria Math"/>
                            <a:ea typeface="Osaka" charset="-128"/>
                          </a:rPr>
                        </m:ctrlPr>
                      </m:sSubPr>
                      <m:e>
                        <m:r>
                          <a:rPr lang="en-US" altLang="ja-JP" sz="1800" b="0" i="1" smtClean="0">
                            <a:latin typeface="Cambria Math"/>
                            <a:ea typeface="Osaka" charset="-128"/>
                          </a:rPr>
                          <m:t>𝜈</m:t>
                        </m:r>
                      </m:e>
                      <m:sub>
                        <m:r>
                          <a:rPr lang="en-US" altLang="ja-JP" sz="1800" b="0" i="1" smtClean="0">
                            <a:latin typeface="Cambria Math"/>
                            <a:ea typeface="Osaka" charset="-128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ja-JP" sz="1800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lifetime lower limit as a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0" i="1" smtClean="0">
                            <a:latin typeface="Cambria Math"/>
                            <a:ea typeface="Osaka" charset="-128"/>
                          </a:rPr>
                        </m:ctrlPr>
                      </m:sSubPr>
                      <m:e>
                        <m:r>
                          <a:rPr lang="en-US" altLang="ja-JP" sz="1800" b="0" i="1" smtClean="0">
                            <a:latin typeface="Cambria Math"/>
                            <a:ea typeface="Osaka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800" b="0" i="1" smtClean="0">
                            <a:latin typeface="Cambria Math"/>
                            <a:ea typeface="Osaka" charset="-128"/>
                          </a:rPr>
                          <m:t>3</m:t>
                        </m:r>
                      </m:sub>
                    </m:sSub>
                  </m:oMath>
                </a14:m>
                <a:endPara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1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19781" y="2441458"/>
                <a:ext cx="4322485" cy="369332"/>
              </a:xfrm>
              <a:prstGeom prst="rect">
                <a:avLst/>
              </a:prstGeom>
              <a:blipFill rotWithShape="1">
                <a:blip r:embed="rId7"/>
                <a:stretch>
                  <a:fillRect t="-8333" b="-266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799"/>
          <a:stretch/>
        </p:blipFill>
        <p:spPr bwMode="auto">
          <a:xfrm>
            <a:off x="467544" y="663812"/>
            <a:ext cx="8245868" cy="1777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440806" y="1083886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Published in Jan. 2012</a:t>
            </a:r>
            <a:endParaRPr kumimoji="1" lang="ja-JP" altLang="en-US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89404" y="2420888"/>
            <a:ext cx="380745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AKARI CIB data after subtracting </a:t>
            </a:r>
            <a:r>
              <a:rPr lang="en-US" altLang="ja-JP" sz="1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foregrounds</a:t>
            </a:r>
          </a:p>
          <a:p>
            <a:r>
              <a:rPr lang="en-US" altLang="ja-JP" sz="1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and</a:t>
            </a:r>
            <a:r>
              <a:rPr lang="en-US" altLang="ja-JP" sz="1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distant galaxies</a:t>
            </a:r>
            <a:endParaRPr kumimoji="1" lang="ja-JP" altLang="en-US" sz="1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2415488" y="3002382"/>
                <a:ext cx="1757580" cy="540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Best fit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400" i="1" smtClean="0">
                            <a:solidFill>
                              <a:srgbClr val="0070C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kumimoji="1" lang="en-US" altLang="ja-JP" sz="1400" b="0" i="1" smtClean="0">
                            <a:solidFill>
                              <a:srgbClr val="0070C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1400" b="0" i="1" smtClean="0">
                            <a:solidFill>
                              <a:srgbClr val="0070C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𝛾</m:t>
                        </m:r>
                      </m:sub>
                    </m:sSub>
                  </m:oMath>
                </a14:m>
                <a:r>
                  <a:rPr kumimoji="1" lang="ja-JP" altLang="en-US" sz="1400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kumimoji="1" lang="en-US" altLang="ja-JP" sz="1400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spectrum from C</a:t>
                </a:r>
                <a:r>
                  <a:rPr kumimoji="1" lang="en-US" altLang="ja-JP" sz="1400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B decay</a:t>
                </a:r>
                <a:endParaRPr kumimoji="1" lang="ja-JP" altLang="en-US" sz="2800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5488" y="3002382"/>
                <a:ext cx="1757580" cy="540404"/>
              </a:xfrm>
              <a:prstGeom prst="rect">
                <a:avLst/>
              </a:prstGeom>
              <a:blipFill rotWithShape="1">
                <a:blip r:embed="rId9"/>
                <a:stretch>
                  <a:fillRect l="-692" t="-1136" r="-3114" b="-1136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直線矢印コネクタ 5"/>
          <p:cNvCxnSpPr/>
          <p:nvPr/>
        </p:nvCxnSpPr>
        <p:spPr>
          <a:xfrm>
            <a:off x="3376746" y="3478818"/>
            <a:ext cx="64060" cy="2457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8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880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Detector requirements</a:t>
            </a:r>
            <a:endParaRPr kumimoji="1" lang="ja-JP" altLang="en-US" sz="4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18102" y="1020290"/>
                <a:ext cx="8964488" cy="5424844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Requirements for detector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Continuous spectrum of photon energy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00206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00206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𝐸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00206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𝛾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rgbClr val="00206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~25 </m:t>
                    </m:r>
                    <m:r>
                      <m:rPr>
                        <m:sty m:val="p"/>
                      </m:rPr>
                      <a:rPr lang="en-US" altLang="ja-JP" sz="2000" b="0" i="1" smtClean="0">
                        <a:solidFill>
                          <a:srgbClr val="00206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i="1" dirty="0">
                        <a:solidFill>
                          <a:srgbClr val="002060"/>
                        </a:solidFill>
                        <a:latin typeface="Cambria Math"/>
                      </a:rPr>
                      <m:t>𝜆</m:t>
                    </m:r>
                    <m:r>
                      <a:rPr lang="en-US" altLang="ja-JP" sz="2000" i="1" dirty="0">
                        <a:solidFill>
                          <a:srgbClr val="002060"/>
                        </a:solidFill>
                        <a:latin typeface="Cambria Math"/>
                      </a:rPr>
                      <m:t>=50</m:t>
                    </m:r>
                    <m:r>
                      <a:rPr lang="en-US" altLang="ja-JP" sz="2000" i="1" dirty="0">
                        <a:solidFill>
                          <a:srgbClr val="002060"/>
                        </a:solidFill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2000" i="1" dirty="0">
                        <a:solidFill>
                          <a:srgbClr val="002060"/>
                        </a:solidFill>
                        <a:latin typeface="Cambria Math"/>
                      </a:rPr>
                      <m:t>m</m:t>
                    </m:r>
                  </m:oMath>
                </a14:m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far infrared photon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endParaRPr lang="en-US" altLang="ja-JP" sz="2000" dirty="0" smtClean="0">
                  <a:solidFill>
                    <a:srgbClr val="00206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Energy 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measurement for single photon with better than 2% resolution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000" i="1">
                        <a:solidFill>
                          <a:srgbClr val="002060"/>
                        </a:solidFill>
                        <a:latin typeface="Cambria Math"/>
                      </a:rPr>
                      <m:t>=25</m:t>
                    </m:r>
                    <m:r>
                      <m:rPr>
                        <m:sty m:val="p"/>
                      </m:rPr>
                      <a:rPr lang="en-US" altLang="ja-JP" sz="2000" i="1">
                        <a:solidFill>
                          <a:srgbClr val="002060"/>
                        </a:solidFill>
                        <a:latin typeface="Cambria Math"/>
                      </a:rPr>
                      <m:t>meV</m:t>
                    </m:r>
                  </m:oMath>
                </a14:m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to identify the edge spectrum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Rocket 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and satellite experiment with this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detector</a:t>
                </a:r>
              </a:p>
              <a:p>
                <a:pPr marL="0" indent="0">
                  <a:buNone/>
                </a:pPr>
                <a:endParaRPr lang="en-US" altLang="ja-JP" sz="2400" dirty="0">
                  <a:solidFill>
                    <a:srgbClr val="00206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0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Superconducting Tunneling Junction (STJ) detectors in development</a:t>
                </a:r>
              </a:p>
              <a:p>
                <a:pPr lvl="1"/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Array of 50 </a:t>
                </a:r>
                <a:r>
                  <a:rPr lang="en-US" altLang="ja-JP" sz="1800" dirty="0" err="1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 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pixels </a:t>
                </a:r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with diffraction grating  covering </a:t>
                </a:r>
                <a14:m>
                  <m:oMath xmlns:m="http://schemas.openxmlformats.org/officeDocument/2006/math">
                    <m:r>
                      <a:rPr lang="en-US" altLang="ja-JP" sz="1800" i="1" dirty="0">
                        <a:latin typeface="Cambria Math"/>
                      </a:rPr>
                      <m:t>𝜆</m:t>
                    </m:r>
                    <m:r>
                      <a:rPr lang="en-US" altLang="ja-JP" sz="1800" i="1" dirty="0">
                        <a:latin typeface="Cambria Math"/>
                      </a:rPr>
                      <m:t>=40</m:t>
                    </m:r>
                    <m:r>
                      <m:rPr>
                        <m:lit/>
                      </m:rPr>
                      <a:rPr lang="en-US" altLang="ja-JP" sz="1800" i="1" dirty="0">
                        <a:latin typeface="Cambria Math"/>
                      </a:rPr>
                      <m:t>−</m:t>
                    </m:r>
                    <m:r>
                      <a:rPr lang="en-US" altLang="ja-JP" sz="1800" i="1" dirty="0">
                        <a:latin typeface="Cambria Math"/>
                      </a:rPr>
                      <m:t>80</m:t>
                    </m:r>
                    <m:r>
                      <a:rPr lang="en-US" altLang="ja-JP" sz="1800" i="1" dirty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800" i="1" dirty="0">
                        <a:latin typeface="Cambria Math"/>
                      </a:rPr>
                      <m:t>m</m:t>
                    </m:r>
                  </m:oMath>
                </a14:m>
                <a:endPara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2"/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For rocket experiment aimed at launching in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2016</a:t>
                </a:r>
                <a:r>
                  <a:rPr lang="ja-JP" altLang="en-US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in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earliest, aiming at improvement of lower limit for </a:t>
                </a:r>
                <a14:m>
                  <m:oMath xmlns:m="http://schemas.openxmlformats.org/officeDocument/2006/math"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𝝉</m:t>
                    </m:r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𝝂</m:t>
                        </m:r>
                      </m:e>
                      <m:sub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 by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 order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endParaRPr lang="en-US" altLang="ja-JP" sz="20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 using Hafnium: </a:t>
                </a:r>
                <a:r>
                  <a:rPr lang="en-US" altLang="ja-JP" sz="2000" dirty="0" err="1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-STJ for satellite experiment (after 2020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 b="0" i="0" smtClean="0">
                        <a:latin typeface="Cambria Math"/>
                      </a:rPr>
                      <m:t>Δ</m:t>
                    </m:r>
                    <m:r>
                      <a:rPr lang="en-US" altLang="ja-JP" sz="1800" b="0" i="0" smtClean="0">
                        <a:latin typeface="Cambria Math"/>
                      </a:rPr>
                      <m:t>=20</m:t>
                    </m:r>
                    <m:r>
                      <a:rPr lang="en-US" altLang="ja-JP" sz="1800" b="0" i="1" smtClean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800" b="0" i="1" smtClean="0">
                        <a:latin typeface="Cambria Math"/>
                      </a:rPr>
                      <m:t>eV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: Superconducting gap energy for Hafnium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8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q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p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.</m:t>
                        </m:r>
                      </m:sub>
                    </m:sSub>
                    <m:r>
                      <a:rPr lang="en-US" altLang="ja-JP" sz="1800" b="0" i="1" smtClean="0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ja-JP" sz="1800" b="0" i="1" smtClean="0">
                            <a:latin typeface="Cambria Math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meV</m:t>
                        </m:r>
                      </m:num>
                      <m:den>
                        <m:r>
                          <a:rPr lang="en-US" altLang="ja-JP" sz="1800" b="0" i="0" smtClean="0">
                            <a:latin typeface="Cambria Math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lang="en-US" altLang="ja-JP" sz="1800" b="0" i="0" smtClean="0">
                            <a:latin typeface="Cambria Math"/>
                          </a:rPr>
                          <m:t>Δ</m:t>
                        </m:r>
                      </m:den>
                    </m:f>
                    <m:r>
                      <a:rPr lang="en-US" altLang="ja-JP" sz="1800" b="0" i="1" smtClean="0">
                        <a:latin typeface="Cambria Math"/>
                      </a:rPr>
                      <m:t>=735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for 25meV photon: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ja-JP" sz="1800" b="0" i="0" smtClean="0">
                            <a:latin typeface="Cambria Math"/>
                          </a:rPr>
                          <m:t>Δ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US" altLang="ja-JP" sz="1800" b="0" i="1" smtClean="0">
                            <a:latin typeface="Cambria Math"/>
                          </a:rPr>
                          <m:t>𝐸</m:t>
                        </m:r>
                      </m:den>
                    </m:f>
                    <m:r>
                      <a:rPr lang="en-US" altLang="ja-JP" sz="1800" b="0" i="1" smtClean="0">
                        <a:latin typeface="Cambria Math"/>
                      </a:rPr>
                      <m:t>&lt;2%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if </a:t>
                </a:r>
                <a:r>
                  <a:rPr lang="en-US" altLang="ja-JP" sz="18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Fano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-factor is less than 0.3</a:t>
                </a:r>
                <a:endPara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102" y="1020290"/>
                <a:ext cx="8964488" cy="5424844"/>
              </a:xfrm>
              <a:blipFill rotWithShape="1">
                <a:blip r:embed="rId2"/>
                <a:stretch>
                  <a:fillRect l="-1156" t="-1124" b="-640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9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227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14949</TotalTime>
  <Words>2255</Words>
  <Application>Microsoft Office PowerPoint</Application>
  <PresentationFormat>画面に合わせる (4:3)</PresentationFormat>
  <Paragraphs>330</Paragraphs>
  <Slides>23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4" baseType="lpstr">
      <vt:lpstr>Office テーマ</vt:lpstr>
      <vt:lpstr>宇宙背景ニュートリノ崩壊探索ロケット実験設計と検出器開発</vt:lpstr>
      <vt:lpstr>Collaboration Members</vt:lpstr>
      <vt:lpstr>Cosmic neutrino background (CνB)</vt:lpstr>
      <vt:lpstr>Motivation</vt:lpstr>
      <vt:lpstr>Neutrino Magnetic Dipole Moment</vt:lpstr>
      <vt:lpstr>Photon Energy in Neutrino Decay</vt:lpstr>
      <vt:lpstr>Backgrounds to CνB decay</vt:lpstr>
      <vt:lpstr>Neutrino lifetime lower limit from AKARI data</vt:lpstr>
      <vt:lpstr>Detector requirements</vt:lpstr>
      <vt:lpstr>STJ(超伝導トンネル接合）検出器</vt:lpstr>
      <vt:lpstr>PowerPoint プレゼンテーション</vt:lpstr>
      <vt:lpstr>STJ検出器の性能評価法</vt:lpstr>
      <vt:lpstr>STJバックトンネリング増幅効果</vt:lpstr>
      <vt:lpstr>PowerPoint プレゼンテーション</vt:lpstr>
      <vt:lpstr>Feasibility of FIR single photon detection</vt:lpstr>
      <vt:lpstr>JAXA Rocket  Experiment for Neutrino Decay Search</vt:lpstr>
      <vt:lpstr>Cosmic Infrared Background measured by COBE and AKARI</vt:lpstr>
      <vt:lpstr>PowerPoint プレゼンテーション</vt:lpstr>
      <vt:lpstr>Summary</vt:lpstr>
      <vt:lpstr>Backup</vt:lpstr>
      <vt:lpstr>Energy/Wavelength/Frequency</vt:lpstr>
      <vt:lpstr>Feasibility of VIS/NIR single photon detection</vt:lpstr>
      <vt:lpstr>Nb/Al-STJによる可視光分光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yuji</dc:creator>
  <cp:lastModifiedBy>yuji</cp:lastModifiedBy>
  <cp:revision>321</cp:revision>
  <dcterms:created xsi:type="dcterms:W3CDTF">2012-12-07T05:48:16Z</dcterms:created>
  <dcterms:modified xsi:type="dcterms:W3CDTF">2013-12-07T05:41:54Z</dcterms:modified>
</cp:coreProperties>
</file>