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Lst>
  <p:sldSz cx="30279975" cy="42808525"/>
  <p:notesSz cx="6769100" cy="9906000"/>
  <p:defaultTextStyle>
    <a:defPPr>
      <a:defRPr lang="ja-JP"/>
    </a:defPPr>
    <a:lvl1pPr marL="0" algn="l" defTabSz="3788165" rtl="0" eaLnBrk="1" latinLnBrk="0" hangingPunct="1">
      <a:defRPr kumimoji="1" sz="7300" kern="1200">
        <a:solidFill>
          <a:schemeClr val="tx1"/>
        </a:solidFill>
        <a:latin typeface="+mn-lt"/>
        <a:ea typeface="+mn-ea"/>
        <a:cs typeface="+mn-cs"/>
      </a:defRPr>
    </a:lvl1pPr>
    <a:lvl2pPr marL="1894083" algn="l" defTabSz="3788165" rtl="0" eaLnBrk="1" latinLnBrk="0" hangingPunct="1">
      <a:defRPr kumimoji="1" sz="7300" kern="1200">
        <a:solidFill>
          <a:schemeClr val="tx1"/>
        </a:solidFill>
        <a:latin typeface="+mn-lt"/>
        <a:ea typeface="+mn-ea"/>
        <a:cs typeface="+mn-cs"/>
      </a:defRPr>
    </a:lvl2pPr>
    <a:lvl3pPr marL="3788165" algn="l" defTabSz="3788165" rtl="0" eaLnBrk="1" latinLnBrk="0" hangingPunct="1">
      <a:defRPr kumimoji="1" sz="7300" kern="1200">
        <a:solidFill>
          <a:schemeClr val="tx1"/>
        </a:solidFill>
        <a:latin typeface="+mn-lt"/>
        <a:ea typeface="+mn-ea"/>
        <a:cs typeface="+mn-cs"/>
      </a:defRPr>
    </a:lvl3pPr>
    <a:lvl4pPr marL="5682248" algn="l" defTabSz="3788165" rtl="0" eaLnBrk="1" latinLnBrk="0" hangingPunct="1">
      <a:defRPr kumimoji="1" sz="7300" kern="1200">
        <a:solidFill>
          <a:schemeClr val="tx1"/>
        </a:solidFill>
        <a:latin typeface="+mn-lt"/>
        <a:ea typeface="+mn-ea"/>
        <a:cs typeface="+mn-cs"/>
      </a:defRPr>
    </a:lvl4pPr>
    <a:lvl5pPr marL="7576330" algn="l" defTabSz="3788165" rtl="0" eaLnBrk="1" latinLnBrk="0" hangingPunct="1">
      <a:defRPr kumimoji="1" sz="7300" kern="1200">
        <a:solidFill>
          <a:schemeClr val="tx1"/>
        </a:solidFill>
        <a:latin typeface="+mn-lt"/>
        <a:ea typeface="+mn-ea"/>
        <a:cs typeface="+mn-cs"/>
      </a:defRPr>
    </a:lvl5pPr>
    <a:lvl6pPr marL="9470413" algn="l" defTabSz="3788165" rtl="0" eaLnBrk="1" latinLnBrk="0" hangingPunct="1">
      <a:defRPr kumimoji="1" sz="7300" kern="1200">
        <a:solidFill>
          <a:schemeClr val="tx1"/>
        </a:solidFill>
        <a:latin typeface="+mn-lt"/>
        <a:ea typeface="+mn-ea"/>
        <a:cs typeface="+mn-cs"/>
      </a:defRPr>
    </a:lvl6pPr>
    <a:lvl7pPr marL="11364495" algn="l" defTabSz="3788165" rtl="0" eaLnBrk="1" latinLnBrk="0" hangingPunct="1">
      <a:defRPr kumimoji="1" sz="7300" kern="1200">
        <a:solidFill>
          <a:schemeClr val="tx1"/>
        </a:solidFill>
        <a:latin typeface="+mn-lt"/>
        <a:ea typeface="+mn-ea"/>
        <a:cs typeface="+mn-cs"/>
      </a:defRPr>
    </a:lvl7pPr>
    <a:lvl8pPr marL="13258578" algn="l" defTabSz="3788165" rtl="0" eaLnBrk="1" latinLnBrk="0" hangingPunct="1">
      <a:defRPr kumimoji="1" sz="7300" kern="1200">
        <a:solidFill>
          <a:schemeClr val="tx1"/>
        </a:solidFill>
        <a:latin typeface="+mn-lt"/>
        <a:ea typeface="+mn-ea"/>
        <a:cs typeface="+mn-cs"/>
      </a:defRPr>
    </a:lvl8pPr>
    <a:lvl9pPr marL="15152660" algn="l" defTabSz="3788165" rtl="0" eaLnBrk="1" latinLnBrk="0" hangingPunct="1">
      <a:defRPr kumimoji="1" sz="7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0D0D"/>
    <a:srgbClr val="AD5B29"/>
    <a:srgbClr val="760000"/>
    <a:srgbClr val="A4250C"/>
    <a:srgbClr val="FF5353"/>
    <a:srgbClr val="B00000"/>
    <a:srgbClr val="CC0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622" autoAdjust="0"/>
  </p:normalViewPr>
  <p:slideViewPr>
    <p:cSldViewPr>
      <p:cViewPr>
        <p:scale>
          <a:sx n="33" d="100"/>
          <a:sy n="33" d="100"/>
        </p:scale>
        <p:origin x="-252" y="-72"/>
      </p:cViewPr>
      <p:guideLst>
        <p:guide orient="horz" pos="13483"/>
        <p:guide pos="9537"/>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 Id="rId9"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70998" y="13298392"/>
            <a:ext cx="25737979" cy="9176087"/>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8215" indent="0" algn="ctr">
              <a:buNone/>
              <a:defRPr>
                <a:solidFill>
                  <a:schemeClr val="tx1">
                    <a:tint val="75000"/>
                  </a:schemeClr>
                </a:solidFill>
              </a:defRPr>
            </a:lvl2pPr>
            <a:lvl3pPr marL="4176431" indent="0" algn="ctr">
              <a:buNone/>
              <a:defRPr>
                <a:solidFill>
                  <a:schemeClr val="tx1">
                    <a:tint val="75000"/>
                  </a:schemeClr>
                </a:solidFill>
              </a:defRPr>
            </a:lvl3pPr>
            <a:lvl4pPr marL="6264646" indent="0" algn="ctr">
              <a:buNone/>
              <a:defRPr>
                <a:solidFill>
                  <a:schemeClr val="tx1">
                    <a:tint val="75000"/>
                  </a:schemeClr>
                </a:solidFill>
              </a:defRPr>
            </a:lvl4pPr>
            <a:lvl5pPr marL="8352861" indent="0" algn="ctr">
              <a:buNone/>
              <a:defRPr>
                <a:solidFill>
                  <a:schemeClr val="tx1">
                    <a:tint val="75000"/>
                  </a:schemeClr>
                </a:solidFill>
              </a:defRPr>
            </a:lvl5pPr>
            <a:lvl6pPr marL="10441076" indent="0" algn="ctr">
              <a:buNone/>
              <a:defRPr>
                <a:solidFill>
                  <a:schemeClr val="tx1">
                    <a:tint val="75000"/>
                  </a:schemeClr>
                </a:solidFill>
              </a:defRPr>
            </a:lvl6pPr>
            <a:lvl7pPr marL="12529292" indent="0" algn="ctr">
              <a:buNone/>
              <a:defRPr>
                <a:solidFill>
                  <a:schemeClr val="tx1">
                    <a:tint val="75000"/>
                  </a:schemeClr>
                </a:solidFill>
              </a:defRPr>
            </a:lvl7pPr>
            <a:lvl8pPr marL="14617507" indent="0" algn="ctr">
              <a:buNone/>
              <a:defRPr>
                <a:solidFill>
                  <a:schemeClr val="tx1">
                    <a:tint val="75000"/>
                  </a:schemeClr>
                </a:solidFill>
              </a:defRPr>
            </a:lvl8pPr>
            <a:lvl9pPr marL="16705722"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293687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1926695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1952982" y="1714329"/>
            <a:ext cx="6812994" cy="3652597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1513999" y="1714329"/>
            <a:ext cx="19934317" cy="3652597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437832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1780125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391909" y="27508444"/>
            <a:ext cx="25737979" cy="8502249"/>
          </a:xfrm>
        </p:spPr>
        <p:txBody>
          <a:bodyPr anchor="t"/>
          <a:lstStyle>
            <a:lvl1pPr algn="l">
              <a:defRPr sz="183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2391909" y="18144082"/>
            <a:ext cx="25737979" cy="9364362"/>
          </a:xfrm>
        </p:spPr>
        <p:txBody>
          <a:bodyPr anchor="b"/>
          <a:lstStyle>
            <a:lvl1pPr marL="0" indent="0">
              <a:buNone/>
              <a:defRPr sz="9100">
                <a:solidFill>
                  <a:schemeClr val="tx1">
                    <a:tint val="75000"/>
                  </a:schemeClr>
                </a:solidFill>
              </a:defRPr>
            </a:lvl1pPr>
            <a:lvl2pPr marL="2088215" indent="0">
              <a:buNone/>
              <a:defRPr sz="8200">
                <a:solidFill>
                  <a:schemeClr val="tx1">
                    <a:tint val="75000"/>
                  </a:schemeClr>
                </a:solidFill>
              </a:defRPr>
            </a:lvl2pPr>
            <a:lvl3pPr marL="4176431" indent="0">
              <a:buNone/>
              <a:defRPr sz="7300">
                <a:solidFill>
                  <a:schemeClr val="tx1">
                    <a:tint val="75000"/>
                  </a:schemeClr>
                </a:solidFill>
              </a:defRPr>
            </a:lvl3pPr>
            <a:lvl4pPr marL="6264646" indent="0">
              <a:buNone/>
              <a:defRPr sz="6400">
                <a:solidFill>
                  <a:schemeClr val="tx1">
                    <a:tint val="75000"/>
                  </a:schemeClr>
                </a:solidFill>
              </a:defRPr>
            </a:lvl4pPr>
            <a:lvl5pPr marL="8352861" indent="0">
              <a:buNone/>
              <a:defRPr sz="6400">
                <a:solidFill>
                  <a:schemeClr val="tx1">
                    <a:tint val="75000"/>
                  </a:schemeClr>
                </a:solidFill>
              </a:defRPr>
            </a:lvl5pPr>
            <a:lvl6pPr marL="10441076" indent="0">
              <a:buNone/>
              <a:defRPr sz="6400">
                <a:solidFill>
                  <a:schemeClr val="tx1">
                    <a:tint val="75000"/>
                  </a:schemeClr>
                </a:solidFill>
              </a:defRPr>
            </a:lvl6pPr>
            <a:lvl7pPr marL="12529292" indent="0">
              <a:buNone/>
              <a:defRPr sz="6400">
                <a:solidFill>
                  <a:schemeClr val="tx1">
                    <a:tint val="75000"/>
                  </a:schemeClr>
                </a:solidFill>
              </a:defRPr>
            </a:lvl7pPr>
            <a:lvl8pPr marL="14617507" indent="0">
              <a:buNone/>
              <a:defRPr sz="6400">
                <a:solidFill>
                  <a:schemeClr val="tx1">
                    <a:tint val="75000"/>
                  </a:schemeClr>
                </a:solidFill>
              </a:defRPr>
            </a:lvl8pPr>
            <a:lvl9pPr marL="16705722" indent="0">
              <a:buNone/>
              <a:defRPr sz="6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1597178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1513999"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15392320" y="9988659"/>
            <a:ext cx="13373656" cy="2825164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3403210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513999" y="9582375"/>
            <a:ext cx="13378914"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1513999" y="13575852"/>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15381808" y="9582375"/>
            <a:ext cx="13384170" cy="3993477"/>
          </a:xfrm>
        </p:spPr>
        <p:txBody>
          <a:bodyPr anchor="b"/>
          <a:lstStyle>
            <a:lvl1pPr marL="0" indent="0">
              <a:buNone/>
              <a:defRPr sz="11000" b="1"/>
            </a:lvl1pPr>
            <a:lvl2pPr marL="2088215" indent="0">
              <a:buNone/>
              <a:defRPr sz="9100" b="1"/>
            </a:lvl2pPr>
            <a:lvl3pPr marL="4176431" indent="0">
              <a:buNone/>
              <a:defRPr sz="8200" b="1"/>
            </a:lvl3pPr>
            <a:lvl4pPr marL="6264646" indent="0">
              <a:buNone/>
              <a:defRPr sz="7300" b="1"/>
            </a:lvl4pPr>
            <a:lvl5pPr marL="8352861" indent="0">
              <a:buNone/>
              <a:defRPr sz="7300" b="1"/>
            </a:lvl5pPr>
            <a:lvl6pPr marL="10441076" indent="0">
              <a:buNone/>
              <a:defRPr sz="7300" b="1"/>
            </a:lvl6pPr>
            <a:lvl7pPr marL="12529292" indent="0">
              <a:buNone/>
              <a:defRPr sz="7300" b="1"/>
            </a:lvl7pPr>
            <a:lvl8pPr marL="14617507" indent="0">
              <a:buNone/>
              <a:defRPr sz="7300" b="1"/>
            </a:lvl8pPr>
            <a:lvl9pPr marL="16705722" indent="0">
              <a:buNone/>
              <a:defRPr sz="73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15381808" y="13575852"/>
            <a:ext cx="13384170"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421928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2100394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3536771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14000" y="1704413"/>
            <a:ext cx="9961903" cy="7253667"/>
          </a:xfrm>
        </p:spPr>
        <p:txBody>
          <a:bodyPr anchor="b"/>
          <a:lstStyle>
            <a:lvl1pPr algn="l">
              <a:defRPr sz="91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11838629" y="1704417"/>
            <a:ext cx="16927347" cy="3653589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1514000" y="8958084"/>
            <a:ext cx="9961903" cy="2928222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851234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35087" y="29965968"/>
            <a:ext cx="18167985" cy="3537652"/>
          </a:xfrm>
        </p:spPr>
        <p:txBody>
          <a:bodyPr anchor="b"/>
          <a:lstStyle>
            <a:lvl1pPr algn="l">
              <a:defRPr sz="91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935087" y="3825021"/>
            <a:ext cx="18167985" cy="25685115"/>
          </a:xfrm>
        </p:spPr>
        <p:txBody>
          <a:bodyPr/>
          <a:lstStyle>
            <a:lvl1pPr marL="0" indent="0">
              <a:buNone/>
              <a:defRPr sz="14600"/>
            </a:lvl1pPr>
            <a:lvl2pPr marL="2088215" indent="0">
              <a:buNone/>
              <a:defRPr sz="12800"/>
            </a:lvl2pPr>
            <a:lvl3pPr marL="4176431" indent="0">
              <a:buNone/>
              <a:defRPr sz="11000"/>
            </a:lvl3pPr>
            <a:lvl4pPr marL="6264646" indent="0">
              <a:buNone/>
              <a:defRPr sz="9100"/>
            </a:lvl4pPr>
            <a:lvl5pPr marL="8352861" indent="0">
              <a:buNone/>
              <a:defRPr sz="9100"/>
            </a:lvl5pPr>
            <a:lvl6pPr marL="10441076" indent="0">
              <a:buNone/>
              <a:defRPr sz="9100"/>
            </a:lvl6pPr>
            <a:lvl7pPr marL="12529292" indent="0">
              <a:buNone/>
              <a:defRPr sz="9100"/>
            </a:lvl7pPr>
            <a:lvl8pPr marL="14617507" indent="0">
              <a:buNone/>
              <a:defRPr sz="9100"/>
            </a:lvl8pPr>
            <a:lvl9pPr marL="16705722" indent="0">
              <a:buNone/>
              <a:defRPr sz="9100"/>
            </a:lvl9pPr>
          </a:lstStyle>
          <a:p>
            <a:endParaRPr kumimoji="1" lang="ja-JP" altLang="en-US"/>
          </a:p>
        </p:txBody>
      </p:sp>
      <p:sp>
        <p:nvSpPr>
          <p:cNvPr id="4" name="テキスト プレースホルダー 3"/>
          <p:cNvSpPr>
            <a:spLocks noGrp="1"/>
          </p:cNvSpPr>
          <p:nvPr>
            <p:ph type="body" sz="half" idx="2"/>
          </p:nvPr>
        </p:nvSpPr>
        <p:spPr>
          <a:xfrm>
            <a:off x="5935087" y="33503620"/>
            <a:ext cx="18167985" cy="5024053"/>
          </a:xfrm>
        </p:spPr>
        <p:txBody>
          <a:bodyPr/>
          <a:lstStyle>
            <a:lvl1pPr marL="0" indent="0">
              <a:buNone/>
              <a:defRPr sz="6400"/>
            </a:lvl1pPr>
            <a:lvl2pPr marL="2088215" indent="0">
              <a:buNone/>
              <a:defRPr sz="5500"/>
            </a:lvl2pPr>
            <a:lvl3pPr marL="4176431" indent="0">
              <a:buNone/>
              <a:defRPr sz="4600"/>
            </a:lvl3pPr>
            <a:lvl4pPr marL="6264646" indent="0">
              <a:buNone/>
              <a:defRPr sz="4100"/>
            </a:lvl4pPr>
            <a:lvl5pPr marL="8352861" indent="0">
              <a:buNone/>
              <a:defRPr sz="4100"/>
            </a:lvl5pPr>
            <a:lvl6pPr marL="10441076" indent="0">
              <a:buNone/>
              <a:defRPr sz="4100"/>
            </a:lvl6pPr>
            <a:lvl7pPr marL="12529292" indent="0">
              <a:buNone/>
              <a:defRPr sz="4100"/>
            </a:lvl7pPr>
            <a:lvl8pPr marL="14617507" indent="0">
              <a:buNone/>
              <a:defRPr sz="4100"/>
            </a:lvl8pPr>
            <a:lvl9pPr marL="16705722" indent="0">
              <a:buNone/>
              <a:defRPr sz="41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29071B7-3989-4AD6-AF2E-90F00BC174DA}" type="datetimeFigureOut">
              <a:rPr kumimoji="1" lang="ja-JP" altLang="en-US" smtClean="0"/>
              <a:pPr/>
              <a:t>2014/4/1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2673598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513999" y="1714326"/>
            <a:ext cx="27251978" cy="7134754"/>
          </a:xfrm>
          <a:prstGeom prst="rect">
            <a:avLst/>
          </a:prstGeom>
        </p:spPr>
        <p:txBody>
          <a:bodyPr vert="horz" lIns="417643" tIns="208822" rIns="417643" bIns="208822"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513999" y="9988659"/>
            <a:ext cx="27251978" cy="28251648"/>
          </a:xfrm>
          <a:prstGeom prst="rect">
            <a:avLst/>
          </a:prstGeom>
        </p:spPr>
        <p:txBody>
          <a:bodyPr vert="horz" lIns="417643" tIns="208822" rIns="417643" bIns="208822"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1513998" y="39677164"/>
            <a:ext cx="7065328" cy="2279158"/>
          </a:xfrm>
          <a:prstGeom prst="rect">
            <a:avLst/>
          </a:prstGeom>
        </p:spPr>
        <p:txBody>
          <a:bodyPr vert="horz" lIns="417643" tIns="208822" rIns="417643" bIns="208822" rtlCol="0" anchor="ctr"/>
          <a:lstStyle>
            <a:lvl1pPr algn="l">
              <a:defRPr sz="5500">
                <a:solidFill>
                  <a:schemeClr val="tx1">
                    <a:tint val="75000"/>
                  </a:schemeClr>
                </a:solidFill>
              </a:defRPr>
            </a:lvl1pPr>
          </a:lstStyle>
          <a:p>
            <a:fld id="{029071B7-3989-4AD6-AF2E-90F00BC174DA}" type="datetimeFigureOut">
              <a:rPr kumimoji="1" lang="ja-JP" altLang="en-US" smtClean="0"/>
              <a:pPr/>
              <a:t>2014/4/1</a:t>
            </a:fld>
            <a:endParaRPr kumimoji="1" lang="ja-JP" altLang="en-US"/>
          </a:p>
        </p:txBody>
      </p:sp>
      <p:sp>
        <p:nvSpPr>
          <p:cNvPr id="5" name="フッター プレースホルダー 4"/>
          <p:cNvSpPr>
            <a:spLocks noGrp="1"/>
          </p:cNvSpPr>
          <p:nvPr>
            <p:ph type="ftr" sz="quarter" idx="3"/>
          </p:nvPr>
        </p:nvSpPr>
        <p:spPr>
          <a:xfrm>
            <a:off x="10345658" y="39677164"/>
            <a:ext cx="9588659" cy="2279158"/>
          </a:xfrm>
          <a:prstGeom prst="rect">
            <a:avLst/>
          </a:prstGeom>
        </p:spPr>
        <p:txBody>
          <a:bodyPr vert="horz" lIns="417643" tIns="208822" rIns="417643" bIns="208822" rtlCol="0" anchor="ctr"/>
          <a:lstStyle>
            <a:lvl1pPr algn="ctr">
              <a:defRPr sz="55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21700649" y="39677164"/>
            <a:ext cx="7065328" cy="2279158"/>
          </a:xfrm>
          <a:prstGeom prst="rect">
            <a:avLst/>
          </a:prstGeom>
        </p:spPr>
        <p:txBody>
          <a:bodyPr vert="horz" lIns="417643" tIns="208822" rIns="417643" bIns="208822" rtlCol="0" anchor="ctr"/>
          <a:lstStyle>
            <a:lvl1pPr algn="r">
              <a:defRPr sz="5500">
                <a:solidFill>
                  <a:schemeClr val="tx1">
                    <a:tint val="75000"/>
                  </a:schemeClr>
                </a:solidFill>
              </a:defRPr>
            </a:lvl1pPr>
          </a:lstStyle>
          <a:p>
            <a:fld id="{96528226-FA90-408A-BBE5-1C122E83F00E}" type="slidenum">
              <a:rPr kumimoji="1" lang="ja-JP" altLang="en-US" smtClean="0"/>
              <a:pPr/>
              <a:t>‹#›</a:t>
            </a:fld>
            <a:endParaRPr kumimoji="1" lang="ja-JP" altLang="en-US"/>
          </a:p>
        </p:txBody>
      </p:sp>
    </p:spTree>
    <p:extLst>
      <p:ext uri="{BB962C8B-B14F-4D97-AF65-F5344CB8AC3E}">
        <p14:creationId xmlns:p14="http://schemas.microsoft.com/office/powerpoint/2010/main" val="74011157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4176431" rtl="0" eaLnBrk="1" latinLnBrk="0" hangingPunct="1">
        <a:spcBef>
          <a:spcPct val="0"/>
        </a:spcBef>
        <a:buNone/>
        <a:defRPr kumimoji="1"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itchFamily="34" charset="0"/>
        <a:buChar char="•"/>
        <a:defRPr kumimoji="1"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itchFamily="34" charset="0"/>
        <a:buChar char="–"/>
        <a:defRPr kumimoji="1"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itchFamily="34" charset="0"/>
        <a:buChar char="•"/>
        <a:defRPr kumimoji="1"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itchFamily="34" charset="0"/>
        <a:buChar char="•"/>
        <a:defRPr kumimoji="1" sz="9100" kern="1200">
          <a:solidFill>
            <a:schemeClr val="tx1"/>
          </a:solidFill>
          <a:latin typeface="+mn-lt"/>
          <a:ea typeface="+mn-ea"/>
          <a:cs typeface="+mn-cs"/>
        </a:defRPr>
      </a:lvl9pPr>
    </p:bodyStyle>
    <p:otherStyle>
      <a:defPPr>
        <a:defRPr lang="ja-JP"/>
      </a:defPPr>
      <a:lvl1pPr marL="0" algn="l" defTabSz="4176431" rtl="0" eaLnBrk="1" latinLnBrk="0" hangingPunct="1">
        <a:defRPr kumimoji="1" sz="8200" kern="1200">
          <a:solidFill>
            <a:schemeClr val="tx1"/>
          </a:solidFill>
          <a:latin typeface="+mn-lt"/>
          <a:ea typeface="+mn-ea"/>
          <a:cs typeface="+mn-cs"/>
        </a:defRPr>
      </a:lvl1pPr>
      <a:lvl2pPr marL="2088215" algn="l" defTabSz="4176431" rtl="0" eaLnBrk="1" latinLnBrk="0" hangingPunct="1">
        <a:defRPr kumimoji="1" sz="8200" kern="1200">
          <a:solidFill>
            <a:schemeClr val="tx1"/>
          </a:solidFill>
          <a:latin typeface="+mn-lt"/>
          <a:ea typeface="+mn-ea"/>
          <a:cs typeface="+mn-cs"/>
        </a:defRPr>
      </a:lvl2pPr>
      <a:lvl3pPr marL="4176431" algn="l" defTabSz="4176431" rtl="0" eaLnBrk="1" latinLnBrk="0" hangingPunct="1">
        <a:defRPr kumimoji="1" sz="8200" kern="1200">
          <a:solidFill>
            <a:schemeClr val="tx1"/>
          </a:solidFill>
          <a:latin typeface="+mn-lt"/>
          <a:ea typeface="+mn-ea"/>
          <a:cs typeface="+mn-cs"/>
        </a:defRPr>
      </a:lvl3pPr>
      <a:lvl4pPr marL="6264646" algn="l" defTabSz="4176431" rtl="0" eaLnBrk="1" latinLnBrk="0" hangingPunct="1">
        <a:defRPr kumimoji="1" sz="8200" kern="1200">
          <a:solidFill>
            <a:schemeClr val="tx1"/>
          </a:solidFill>
          <a:latin typeface="+mn-lt"/>
          <a:ea typeface="+mn-ea"/>
          <a:cs typeface="+mn-cs"/>
        </a:defRPr>
      </a:lvl4pPr>
      <a:lvl5pPr marL="8352861" algn="l" defTabSz="4176431" rtl="0" eaLnBrk="1" latinLnBrk="0" hangingPunct="1">
        <a:defRPr kumimoji="1" sz="8200" kern="1200">
          <a:solidFill>
            <a:schemeClr val="tx1"/>
          </a:solidFill>
          <a:latin typeface="+mn-lt"/>
          <a:ea typeface="+mn-ea"/>
          <a:cs typeface="+mn-cs"/>
        </a:defRPr>
      </a:lvl5pPr>
      <a:lvl6pPr marL="10441076" algn="l" defTabSz="4176431" rtl="0" eaLnBrk="1" latinLnBrk="0" hangingPunct="1">
        <a:defRPr kumimoji="1" sz="8200" kern="1200">
          <a:solidFill>
            <a:schemeClr val="tx1"/>
          </a:solidFill>
          <a:latin typeface="+mn-lt"/>
          <a:ea typeface="+mn-ea"/>
          <a:cs typeface="+mn-cs"/>
        </a:defRPr>
      </a:lvl6pPr>
      <a:lvl7pPr marL="12529292" algn="l" defTabSz="4176431" rtl="0" eaLnBrk="1" latinLnBrk="0" hangingPunct="1">
        <a:defRPr kumimoji="1" sz="8200" kern="1200">
          <a:solidFill>
            <a:schemeClr val="tx1"/>
          </a:solidFill>
          <a:latin typeface="+mn-lt"/>
          <a:ea typeface="+mn-ea"/>
          <a:cs typeface="+mn-cs"/>
        </a:defRPr>
      </a:lvl7pPr>
      <a:lvl8pPr marL="14617507" algn="l" defTabSz="4176431" rtl="0" eaLnBrk="1" latinLnBrk="0" hangingPunct="1">
        <a:defRPr kumimoji="1" sz="8200" kern="1200">
          <a:solidFill>
            <a:schemeClr val="tx1"/>
          </a:solidFill>
          <a:latin typeface="+mn-lt"/>
          <a:ea typeface="+mn-ea"/>
          <a:cs typeface="+mn-cs"/>
        </a:defRPr>
      </a:lvl8pPr>
      <a:lvl9pPr marL="16705722" algn="l" defTabSz="4176431" rtl="0" eaLnBrk="1" latinLnBrk="0" hangingPunct="1">
        <a:defRPr kumimoji="1"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wmf"/><Relationship Id="rId13" Type="http://schemas.openxmlformats.org/officeDocument/2006/relationships/oleObject" Target="../embeddings/oleObject5.bin"/><Relationship Id="rId18" Type="http://schemas.openxmlformats.org/officeDocument/2006/relationships/image" Target="../media/image7.wmf"/><Relationship Id="rId72" Type="http://schemas.openxmlformats.org/officeDocument/2006/relationships/image" Target="../media/image25.png"/><Relationship Id="rId80" Type="http://schemas.openxmlformats.org/officeDocument/2006/relationships/image" Target="../media/image32.png"/><Relationship Id="rId3" Type="http://schemas.openxmlformats.org/officeDocument/2006/relationships/image" Target="../media/image10.png"/><Relationship Id="rId21" Type="http://schemas.openxmlformats.org/officeDocument/2006/relationships/image" Target="../media/image12.png"/><Relationship Id="rId63" Type="http://schemas.openxmlformats.org/officeDocument/2006/relationships/image" Target="../media/image19.png"/><Relationship Id="rId68" Type="http://schemas.openxmlformats.org/officeDocument/2006/relationships/image" Target="../media/image20.png"/><Relationship Id="rId76" Type="http://schemas.openxmlformats.org/officeDocument/2006/relationships/image" Target="../media/image29.png"/><Relationship Id="rId7" Type="http://schemas.openxmlformats.org/officeDocument/2006/relationships/oleObject" Target="../embeddings/oleObject2.bin"/><Relationship Id="rId12" Type="http://schemas.openxmlformats.org/officeDocument/2006/relationships/image" Target="../media/image4.wmf"/><Relationship Id="rId17" Type="http://schemas.openxmlformats.org/officeDocument/2006/relationships/oleObject" Target="../embeddings/oleObject7.bin"/><Relationship Id="rId25" Type="http://schemas.openxmlformats.org/officeDocument/2006/relationships/image" Target="../media/image13.jpeg"/><Relationship Id="rId33" Type="http://schemas.openxmlformats.org/officeDocument/2006/relationships/image" Target="../media/image17.png"/><Relationship Id="rId67" Type="http://schemas.openxmlformats.org/officeDocument/2006/relationships/image" Target="../media/image18.png"/><Relationship Id="rId71" Type="http://schemas.openxmlformats.org/officeDocument/2006/relationships/image" Target="../media/image24.png"/><Relationship Id="rId2" Type="http://schemas.openxmlformats.org/officeDocument/2006/relationships/slideLayout" Target="../slideLayouts/slideLayout7.xml"/><Relationship Id="rId16" Type="http://schemas.openxmlformats.org/officeDocument/2006/relationships/image" Target="../media/image6.wmf"/><Relationship Id="rId20" Type="http://schemas.openxmlformats.org/officeDocument/2006/relationships/image" Target="../media/image8.wmf"/><Relationship Id="rId62" Type="http://schemas.openxmlformats.org/officeDocument/2006/relationships/image" Target="../media/image23.png"/><Relationship Id="rId70" Type="http://schemas.openxmlformats.org/officeDocument/2006/relationships/image" Target="../media/image22.emf"/><Relationship Id="rId75" Type="http://schemas.openxmlformats.org/officeDocument/2006/relationships/image" Target="../media/image28.png"/><Relationship Id="rId1" Type="http://schemas.openxmlformats.org/officeDocument/2006/relationships/vmlDrawing" Target="../drawings/vmlDrawing1.vml"/><Relationship Id="rId6" Type="http://schemas.openxmlformats.org/officeDocument/2006/relationships/image" Target="../media/image1.wmf"/><Relationship Id="rId11" Type="http://schemas.openxmlformats.org/officeDocument/2006/relationships/oleObject" Target="../embeddings/oleObject4.bin"/><Relationship Id="rId24" Type="http://schemas.openxmlformats.org/officeDocument/2006/relationships/image" Target="../media/image15.png"/><Relationship Id="rId32" Type="http://schemas.openxmlformats.org/officeDocument/2006/relationships/image" Target="../media/image14.wmf"/><Relationship Id="rId66" Type="http://schemas.openxmlformats.org/officeDocument/2006/relationships/image" Target="../media/image9.emf"/><Relationship Id="rId74" Type="http://schemas.openxmlformats.org/officeDocument/2006/relationships/image" Target="../media/image27.png"/><Relationship Id="rId79" Type="http://schemas.openxmlformats.org/officeDocument/2006/relationships/image" Target="../media/image31.wmf"/><Relationship Id="rId5" Type="http://schemas.openxmlformats.org/officeDocument/2006/relationships/oleObject" Target="../embeddings/oleObject1.bin"/><Relationship Id="rId15" Type="http://schemas.openxmlformats.org/officeDocument/2006/relationships/oleObject" Target="../embeddings/oleObject6.bin"/><Relationship Id="rId10" Type="http://schemas.openxmlformats.org/officeDocument/2006/relationships/image" Target="../media/image3.wmf"/><Relationship Id="rId19" Type="http://schemas.openxmlformats.org/officeDocument/2006/relationships/oleObject" Target="../embeddings/oleObject8.bin"/><Relationship Id="rId31" Type="http://schemas.openxmlformats.org/officeDocument/2006/relationships/image" Target="../media/image16.png"/><Relationship Id="rId65" Type="http://schemas.openxmlformats.org/officeDocument/2006/relationships/oleObject" Target="../embeddings/oleObject9.bin"/><Relationship Id="rId73" Type="http://schemas.openxmlformats.org/officeDocument/2006/relationships/image" Target="../media/image26.png"/><Relationship Id="rId78" Type="http://schemas.openxmlformats.org/officeDocument/2006/relationships/image" Target="../media/image33.png"/><Relationship Id="rId4" Type="http://schemas.openxmlformats.org/officeDocument/2006/relationships/image" Target="../media/image11.png"/><Relationship Id="rId9" Type="http://schemas.openxmlformats.org/officeDocument/2006/relationships/oleObject" Target="../embeddings/oleObject3.bin"/><Relationship Id="rId14" Type="http://schemas.openxmlformats.org/officeDocument/2006/relationships/image" Target="../media/image5.wmf"/><Relationship Id="rId30" Type="http://schemas.openxmlformats.org/officeDocument/2006/relationships/image" Target="../media/image7.png"/><Relationship Id="rId64" Type="http://schemas.openxmlformats.org/officeDocument/2006/relationships/image" Target="../media/image15.jpg"/><Relationship Id="rId69" Type="http://schemas.openxmlformats.org/officeDocument/2006/relationships/image" Target="../media/image21.png"/><Relationship Id="rId77" Type="http://schemas.openxmlformats.org/officeDocument/2006/relationships/image" Target="../media/image3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テキスト ボックス 350"/>
          <p:cNvSpPr txBox="1"/>
          <p:nvPr/>
        </p:nvSpPr>
        <p:spPr>
          <a:xfrm>
            <a:off x="14949588" y="20983685"/>
            <a:ext cx="15346025" cy="20682567"/>
          </a:xfrm>
          <a:prstGeom prst="rect">
            <a:avLst/>
          </a:prstGeom>
          <a:solidFill>
            <a:schemeClr val="accent5">
              <a:lumMod val="20000"/>
              <a:lumOff val="80000"/>
            </a:schemeClr>
          </a:solidFill>
        </p:spPr>
        <p:txBody>
          <a:bodyPr wrap="square" lIns="91421" tIns="45711" rIns="91421" bIns="45711" rtlCol="0">
            <a:spAutoFit/>
          </a:bodyPr>
          <a:lstStyle/>
          <a:p>
            <a:endParaRPr lang="en-US" altLang="ja-JP" sz="1600" b="1" dirty="0" smtClean="0">
              <a:solidFill>
                <a:srgbClr val="002060"/>
              </a:solidFill>
              <a:latin typeface="HGP明朝E" pitchFamily="18" charset="-128"/>
              <a:ea typeface="HGP明朝E" pitchFamily="18" charset="-128"/>
            </a:endParaRPr>
          </a:p>
          <a:p>
            <a:r>
              <a:rPr lang="en-US" altLang="ja-JP" sz="4800" b="1" dirty="0" smtClean="0">
                <a:solidFill>
                  <a:srgbClr val="002060"/>
                </a:solidFill>
                <a:latin typeface="HGP明朝E" pitchFamily="18" charset="-128"/>
                <a:ea typeface="HGP明朝E" pitchFamily="18" charset="-128"/>
              </a:rPr>
              <a:t> </a:t>
            </a:r>
            <a:r>
              <a:rPr lang="ja-JP" altLang="en-US" sz="4800" b="1" dirty="0" smtClean="0">
                <a:solidFill>
                  <a:srgbClr val="002060"/>
                </a:solidFill>
                <a:latin typeface="HGP明朝E" pitchFamily="18" charset="-128"/>
                <a:ea typeface="HGP明朝E" pitchFamily="18" charset="-128"/>
              </a:rPr>
              <a:t>超伝導トンネル接合素子（</a:t>
            </a:r>
            <a:r>
              <a:rPr lang="en-US" altLang="ja-JP" sz="4800" b="1" dirty="0" smtClean="0">
                <a:solidFill>
                  <a:srgbClr val="002060"/>
                </a:solidFill>
                <a:latin typeface="HGP明朝E" pitchFamily="18" charset="-128"/>
                <a:ea typeface="HGP明朝E" pitchFamily="18" charset="-128"/>
              </a:rPr>
              <a:t>Superconducting Tunnel Junction:  STJ</a:t>
            </a:r>
            <a:r>
              <a:rPr lang="ja-JP" altLang="en-US" sz="4800" b="1" dirty="0" smtClean="0">
                <a:solidFill>
                  <a:srgbClr val="002060"/>
                </a:solidFill>
                <a:latin typeface="HGP明朝E" pitchFamily="18" charset="-128"/>
                <a:ea typeface="HGP明朝E" pitchFamily="18" charset="-128"/>
              </a:rPr>
              <a:t>）光検出器の開発研究</a:t>
            </a:r>
            <a:endParaRPr lang="en-US" altLang="ja-JP" sz="4800" b="1" dirty="0" smtClean="0">
              <a:solidFill>
                <a:srgbClr val="FF0D0D"/>
              </a:solidFill>
              <a:latin typeface="HGP明朝E" pitchFamily="18" charset="-128"/>
              <a:ea typeface="HGP明朝E" pitchFamily="18" charset="-128"/>
            </a:endParaRPr>
          </a:p>
          <a:p>
            <a:endParaRPr lang="en-US" altLang="ja-JP" sz="5400" b="1" dirty="0" smtClean="0">
              <a:solidFill>
                <a:srgbClr val="FF0D0D"/>
              </a:solidFill>
              <a:latin typeface="HGP明朝E" pitchFamily="18" charset="-128"/>
              <a:ea typeface="HGP明朝E" pitchFamily="18" charset="-128"/>
            </a:endParaRPr>
          </a:p>
          <a:p>
            <a:endParaRPr lang="en-US" altLang="ja-JP" sz="5400" b="1" dirty="0" smtClean="0">
              <a:solidFill>
                <a:srgbClr val="FF0D0D"/>
              </a:solidFill>
              <a:latin typeface="HGP明朝E" pitchFamily="18" charset="-128"/>
              <a:ea typeface="HGP明朝E" pitchFamily="18" charset="-128"/>
            </a:endParaRPr>
          </a:p>
          <a:p>
            <a:endParaRPr lang="en-US" altLang="ja-JP" sz="5400" b="1"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2400" dirty="0" smtClean="0">
              <a:solidFill>
                <a:srgbClr val="FF0D0D"/>
              </a:solidFill>
              <a:latin typeface="HGS明朝E" pitchFamily="18" charset="-128"/>
              <a:ea typeface="HGS明朝E" pitchFamily="18" charset="-128"/>
            </a:endParaRPr>
          </a:p>
          <a:p>
            <a:endParaRPr lang="en-US" altLang="ja-JP" sz="2400" dirty="0" smtClean="0">
              <a:solidFill>
                <a:srgbClr val="FF0D0D"/>
              </a:solidFill>
              <a:latin typeface="HGS明朝E" pitchFamily="18" charset="-128"/>
              <a:ea typeface="HGS明朝E" pitchFamily="18" charset="-128"/>
            </a:endParaRPr>
          </a:p>
          <a:p>
            <a:endParaRPr lang="en-US" altLang="ja-JP" sz="24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a:p>
            <a:endParaRPr lang="en-US" altLang="ja-JP" sz="4800" dirty="0" smtClean="0">
              <a:solidFill>
                <a:srgbClr val="FF0D0D"/>
              </a:solidFill>
              <a:latin typeface="HGP明朝E" pitchFamily="18" charset="-128"/>
              <a:ea typeface="HGP明朝E" pitchFamily="18" charset="-128"/>
            </a:endParaRPr>
          </a:p>
          <a:p>
            <a:endParaRPr lang="en-US" altLang="ja-JP" sz="4800" dirty="0">
              <a:solidFill>
                <a:srgbClr val="FF0D0D"/>
              </a:solidFill>
              <a:latin typeface="HGP明朝E" pitchFamily="18" charset="-128"/>
              <a:ea typeface="HGP明朝E" pitchFamily="18" charset="-128"/>
            </a:endParaRPr>
          </a:p>
        </p:txBody>
      </p:sp>
      <p:pic>
        <p:nvPicPr>
          <p:cNvPr id="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57074" y="26407017"/>
            <a:ext cx="5312223" cy="2854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8" name="テキスト ボックス 7"/>
          <p:cNvSpPr txBox="1"/>
          <p:nvPr/>
        </p:nvSpPr>
        <p:spPr>
          <a:xfrm>
            <a:off x="14949298" y="4708936"/>
            <a:ext cx="15413968" cy="16274749"/>
          </a:xfrm>
          <a:prstGeom prst="rect">
            <a:avLst/>
          </a:prstGeom>
          <a:solidFill>
            <a:schemeClr val="accent6">
              <a:lumMod val="20000"/>
              <a:lumOff val="80000"/>
            </a:schemeClr>
          </a:solidFill>
        </p:spPr>
        <p:txBody>
          <a:bodyPr wrap="square" rtlCol="0">
            <a:spAutoFit/>
          </a:bodyPr>
          <a:lstStyle/>
          <a:p>
            <a:endParaRPr kumimoji="1" lang="en-US" altLang="ja-JP" sz="2400" b="1" dirty="0" smtClean="0">
              <a:solidFill>
                <a:srgbClr val="002060"/>
              </a:solidFill>
              <a:latin typeface="HGS明朝E" pitchFamily="18" charset="-128"/>
              <a:ea typeface="HGS明朝E" pitchFamily="18" charset="-128"/>
            </a:endParaRPr>
          </a:p>
          <a:p>
            <a:r>
              <a:rPr kumimoji="1" lang="ja-JP" altLang="en-US" sz="4400" b="1" dirty="0" smtClean="0">
                <a:solidFill>
                  <a:srgbClr val="002060"/>
                </a:solidFill>
                <a:latin typeface="HGS明朝E" pitchFamily="18" charset="-128"/>
                <a:ea typeface="HGS明朝E" pitchFamily="18" charset="-128"/>
              </a:rPr>
              <a:t>宇宙背景ニュートリノ崩壊で生成する光子の検出可能性</a:t>
            </a:r>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pPr algn="ctr"/>
            <a:endParaRPr kumimoji="1" lang="en-US" altLang="ja-JP" sz="3600" b="1" dirty="0" smtClean="0">
              <a:latin typeface="HGS明朝E" pitchFamily="18" charset="-128"/>
              <a:ea typeface="HGS明朝E" pitchFamily="18" charset="-128"/>
            </a:endParaRPr>
          </a:p>
          <a:p>
            <a:pPr algn="ctr"/>
            <a:endParaRPr lang="en-US" altLang="ja-JP" sz="3600" b="1" dirty="0">
              <a:latin typeface="HGS明朝E" pitchFamily="18" charset="-128"/>
              <a:ea typeface="HGS明朝E" pitchFamily="18" charset="-128"/>
            </a:endParaRPr>
          </a:p>
          <a:p>
            <a:pPr algn="ctr"/>
            <a:endParaRPr kumimoji="1" lang="en-US" altLang="ja-JP" sz="3600" b="1" dirty="0" smtClean="0">
              <a:latin typeface="HGS明朝E" pitchFamily="18" charset="-128"/>
              <a:ea typeface="HGS明朝E" pitchFamily="18" charset="-128"/>
            </a:endParaRPr>
          </a:p>
          <a:p>
            <a:pPr algn="ctr"/>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3600" b="1" dirty="0" smtClean="0">
              <a:latin typeface="HGS明朝E" pitchFamily="18" charset="-128"/>
              <a:ea typeface="HGS明朝E" pitchFamily="18" charset="-128"/>
            </a:endParaRPr>
          </a:p>
          <a:p>
            <a:endParaRPr lang="en-US" altLang="ja-JP" sz="3600" b="1" dirty="0">
              <a:latin typeface="HGS明朝E" pitchFamily="18" charset="-128"/>
              <a:ea typeface="HGS明朝E" pitchFamily="18" charset="-128"/>
            </a:endParaRPr>
          </a:p>
          <a:p>
            <a:endParaRPr kumimoji="1" lang="en-US" altLang="ja-JP" sz="1800" b="1" dirty="0" smtClean="0">
              <a:latin typeface="HGS明朝E" pitchFamily="18" charset="-128"/>
              <a:ea typeface="HGS明朝E" pitchFamily="18" charset="-128"/>
            </a:endParaRPr>
          </a:p>
        </p:txBody>
      </p:sp>
      <p:sp>
        <p:nvSpPr>
          <p:cNvPr id="39" name="テキスト ボックス 38"/>
          <p:cNvSpPr txBox="1"/>
          <p:nvPr/>
        </p:nvSpPr>
        <p:spPr>
          <a:xfrm>
            <a:off x="-63735" y="24990226"/>
            <a:ext cx="15033399" cy="18743793"/>
          </a:xfrm>
          <a:prstGeom prst="rect">
            <a:avLst/>
          </a:prstGeom>
          <a:solidFill>
            <a:srgbClr val="00FF00">
              <a:alpha val="18000"/>
            </a:srgbClr>
          </a:solidFill>
          <a:ln>
            <a:noFill/>
          </a:ln>
          <a:effectLst>
            <a:softEdge rad="31750"/>
          </a:effectLst>
        </p:spPr>
        <p:style>
          <a:lnRef idx="2">
            <a:schemeClr val="accent6"/>
          </a:lnRef>
          <a:fillRef idx="1">
            <a:schemeClr val="lt1"/>
          </a:fillRef>
          <a:effectRef idx="0">
            <a:schemeClr val="accent6"/>
          </a:effectRef>
          <a:fontRef idx="minor">
            <a:schemeClr val="dk1"/>
          </a:fontRef>
        </p:style>
        <p:txBody>
          <a:bodyPr wrap="square" lIns="91421" tIns="45711" rIns="91421" bIns="45711" rtlCol="0">
            <a:spAutoFit/>
          </a:bodyPr>
          <a:lstStyle/>
          <a:p>
            <a:r>
              <a:rPr lang="en-US" altLang="ja-JP" sz="2000" b="1" kern="0" dirty="0" smtClean="0">
                <a:ln w="12700">
                  <a:solidFill>
                    <a:schemeClr val="tx2">
                      <a:satMod val="155000"/>
                    </a:schemeClr>
                  </a:solidFill>
                  <a:prstDash val="solid"/>
                </a:ln>
                <a:solidFill>
                  <a:srgbClr val="002060"/>
                </a:solidFill>
                <a:latin typeface="HGS明朝E" pitchFamily="18" charset="-128"/>
                <a:ea typeface="HGS明朝E" pitchFamily="18" charset="-128"/>
              </a:rPr>
              <a:t> </a:t>
            </a:r>
          </a:p>
          <a:p>
            <a:r>
              <a:rPr lang="ja-JP" altLang="en-US" sz="4800" b="1" kern="0" dirty="0" smtClean="0">
                <a:ln w="12700">
                  <a:solidFill>
                    <a:schemeClr val="tx2">
                      <a:satMod val="155000"/>
                    </a:schemeClr>
                  </a:solidFill>
                  <a:prstDash val="solid"/>
                </a:ln>
                <a:solidFill>
                  <a:srgbClr val="002060"/>
                </a:solidFill>
                <a:latin typeface="HGS明朝E" pitchFamily="18" charset="-128"/>
                <a:ea typeface="HGS明朝E" pitchFamily="18" charset="-128"/>
              </a:rPr>
              <a:t>宇宙赤外線観測ロケット実験計画</a:t>
            </a:r>
            <a:r>
              <a:rPr lang="en-US" altLang="ja-JP" sz="4800" b="1" kern="0" dirty="0" smtClean="0">
                <a:ln w="12700">
                  <a:solidFill>
                    <a:schemeClr val="tx2">
                      <a:satMod val="155000"/>
                    </a:schemeClr>
                  </a:solidFill>
                  <a:prstDash val="solid"/>
                </a:ln>
                <a:solidFill>
                  <a:srgbClr val="002060"/>
                </a:solidFill>
                <a:latin typeface="HGS明朝E" pitchFamily="18" charset="-128"/>
                <a:ea typeface="HGS明朝E" pitchFamily="18" charset="-128"/>
              </a:rPr>
              <a:t> </a:t>
            </a: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a:p>
            <a:pPr algn="ctr"/>
            <a:endParaRPr lang="en-US" altLang="ja-JP" sz="54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HGS明朝E" pitchFamily="18" charset="-128"/>
              <a:ea typeface="HGS明朝E" pitchFamily="18" charset="-128"/>
            </a:endParaRPr>
          </a:p>
        </p:txBody>
      </p:sp>
      <p:sp>
        <p:nvSpPr>
          <p:cNvPr id="4" name="テキスト ボックス 3"/>
          <p:cNvSpPr txBox="1"/>
          <p:nvPr/>
        </p:nvSpPr>
        <p:spPr>
          <a:xfrm>
            <a:off x="447959" y="328667"/>
            <a:ext cx="30279975" cy="1446532"/>
          </a:xfrm>
          <a:prstGeom prst="rect">
            <a:avLst/>
          </a:prstGeom>
          <a:noFill/>
        </p:spPr>
        <p:txBody>
          <a:bodyPr wrap="square" lIns="91421" tIns="45711" rIns="91421" bIns="45711" rtlCol="0">
            <a:spAutoFit/>
          </a:bodyPr>
          <a:lstStyle/>
          <a:p>
            <a:pPr algn="ctr"/>
            <a:r>
              <a:rPr lang="ja-JP" altLang="en-US" sz="8800" dirty="0" smtClean="0">
                <a:solidFill>
                  <a:srgbClr val="002060"/>
                </a:solidFill>
                <a:latin typeface="HGS明朝E" pitchFamily="18" charset="-128"/>
                <a:ea typeface="HGS明朝E" pitchFamily="18" charset="-128"/>
              </a:rPr>
              <a:t>宇宙背景ニュートリノ崩壊探索</a:t>
            </a:r>
            <a:endParaRPr lang="ja-JP" altLang="en-US" sz="8800" dirty="0">
              <a:solidFill>
                <a:srgbClr val="002060"/>
              </a:solidFill>
              <a:latin typeface="HGS明朝E" pitchFamily="18" charset="-128"/>
              <a:ea typeface="HGS明朝E" pitchFamily="18" charset="-128"/>
            </a:endParaRPr>
          </a:p>
        </p:txBody>
      </p:sp>
      <p:sp>
        <p:nvSpPr>
          <p:cNvPr id="5" name="テキスト ボックス 4"/>
          <p:cNvSpPr txBox="1"/>
          <p:nvPr/>
        </p:nvSpPr>
        <p:spPr>
          <a:xfrm>
            <a:off x="609884" y="2106118"/>
            <a:ext cx="28514084" cy="1877419"/>
          </a:xfrm>
          <a:prstGeom prst="rect">
            <a:avLst/>
          </a:prstGeom>
          <a:noFill/>
        </p:spPr>
        <p:txBody>
          <a:bodyPr wrap="square" lIns="91421" tIns="45711" rIns="91421" bIns="45711" rtlCol="0">
            <a:spAutoFit/>
          </a:bodyPr>
          <a:lstStyle/>
          <a:p>
            <a:pPr algn="ctr"/>
            <a:r>
              <a:rPr lang="en-US" altLang="ja-JP" sz="3200" b="1" dirty="0" smtClean="0">
                <a:solidFill>
                  <a:srgbClr val="002060"/>
                </a:solidFill>
                <a:latin typeface="HGS明朝E" pitchFamily="18" charset="-128"/>
                <a:ea typeface="HGS明朝E" pitchFamily="18" charset="-128"/>
              </a:rPr>
              <a:t>Neutrino Decay Collaboration</a:t>
            </a:r>
          </a:p>
          <a:p>
            <a:r>
              <a:rPr lang="ja-JP" altLang="ja-JP" sz="2800" b="1" dirty="0" smtClean="0">
                <a:latin typeface="HGS明朝E" pitchFamily="18" charset="-128"/>
                <a:ea typeface="HGS明朝E" pitchFamily="18" charset="-128"/>
                <a:cs typeface="Arial Unicode MS" pitchFamily="50" charset="-128"/>
              </a:rPr>
              <a:t>S</a:t>
            </a:r>
            <a:r>
              <a:rPr lang="en-US" altLang="ja-JP" sz="2800" b="1" dirty="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H</a:t>
            </a:r>
            <a:r>
              <a:rPr lang="en-US" altLang="ja-JP" sz="2800" b="1" dirty="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Kim, Y</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Takeuchi,  </a:t>
            </a:r>
            <a:r>
              <a:rPr lang="en-US" altLang="ja-JP" sz="2800" b="1" dirty="0" smtClean="0">
                <a:latin typeface="HGS明朝E" pitchFamily="18" charset="-128"/>
                <a:ea typeface="HGS明朝E" pitchFamily="18" charset="-128"/>
                <a:cs typeface="Arial Unicode MS" pitchFamily="50" charset="-128"/>
              </a:rPr>
              <a:t>K. </a:t>
            </a:r>
            <a:r>
              <a:rPr lang="en-US" altLang="ja-JP" sz="2800" b="1" dirty="0" err="1" smtClean="0">
                <a:latin typeface="HGS明朝E" pitchFamily="18" charset="-128"/>
                <a:ea typeface="HGS明朝E" pitchFamily="18" charset="-128"/>
                <a:cs typeface="Arial Unicode MS" pitchFamily="50" charset="-128"/>
              </a:rPr>
              <a:t>Takemasa</a:t>
            </a:r>
            <a:r>
              <a:rPr lang="en-US" altLang="ja-JP" sz="2800" b="1" dirty="0" smtClean="0">
                <a:latin typeface="HGS明朝E" pitchFamily="18" charset="-128"/>
                <a:ea typeface="HGS明朝E" pitchFamily="18" charset="-128"/>
                <a:cs typeface="Arial Unicode MS" pitchFamily="50" charset="-128"/>
              </a:rPr>
              <a:t>,  K. </a:t>
            </a:r>
            <a:r>
              <a:rPr lang="en-US" altLang="ja-JP" sz="2800" b="1" dirty="0" err="1" smtClean="0">
                <a:latin typeface="HGS明朝E" pitchFamily="18" charset="-128"/>
                <a:ea typeface="HGS明朝E" pitchFamily="18" charset="-128"/>
                <a:cs typeface="Arial Unicode MS" pitchFamily="50" charset="-128"/>
              </a:rPr>
              <a:t>Kiuchi</a:t>
            </a:r>
            <a:r>
              <a:rPr lang="en-US" altLang="ja-JP" sz="2800" b="1" dirty="0" smtClean="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K</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Nagata,  K</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Kasahara, T</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Okudaira</a:t>
            </a:r>
            <a:r>
              <a:rPr lang="en-US" altLang="ja-JP" sz="2800" b="1" dirty="0" smtClean="0">
                <a:latin typeface="HGS明朝E" pitchFamily="18" charset="-128"/>
                <a:ea typeface="HGS明朝E" pitchFamily="18" charset="-128"/>
                <a:cs typeface="Arial Unicode MS" pitchFamily="50" charset="-128"/>
              </a:rPr>
              <a:t>, R. </a:t>
            </a:r>
            <a:r>
              <a:rPr lang="en-US" altLang="ja-JP" sz="2800" b="1" dirty="0" err="1" smtClean="0">
                <a:latin typeface="HGS明朝E" pitchFamily="18" charset="-128"/>
                <a:ea typeface="HGS明朝E" pitchFamily="18" charset="-128"/>
                <a:cs typeface="Arial Unicode MS" pitchFamily="50" charset="-128"/>
              </a:rPr>
              <a:t>Senzaki</a:t>
            </a:r>
            <a:r>
              <a:rPr lang="en-US" altLang="ja-JP" sz="2800" b="1" dirty="0" smtClean="0">
                <a:latin typeface="HGS明朝E" pitchFamily="18" charset="-128"/>
                <a:ea typeface="HGS明朝E" pitchFamily="18" charset="-128"/>
                <a:cs typeface="Arial Unicode MS" pitchFamily="50" charset="-128"/>
              </a:rPr>
              <a:t>, K. </a:t>
            </a:r>
            <a:r>
              <a:rPr lang="en-US" altLang="ja-JP" sz="2800" b="1" dirty="0" err="1" smtClean="0">
                <a:latin typeface="HGS明朝E" pitchFamily="18" charset="-128"/>
                <a:ea typeface="HGS明朝E" pitchFamily="18" charset="-128"/>
                <a:cs typeface="Arial Unicode MS" pitchFamily="50" charset="-128"/>
              </a:rPr>
              <a:t>Moriuchi</a:t>
            </a:r>
            <a:r>
              <a:rPr lang="ja-JP" altLang="ja-JP" sz="2800" b="1" dirty="0" smtClean="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(Univ</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of Tsukuba) , H</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Ikeda,  S</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Matsuura, T</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Wada (JAXA/ISAS) , </a:t>
            </a:r>
            <a:endParaRPr lang="en-US" altLang="ja-JP" sz="2800" b="1" dirty="0" smtClean="0">
              <a:latin typeface="HGS明朝E" pitchFamily="18" charset="-128"/>
              <a:ea typeface="HGS明朝E" pitchFamily="18" charset="-128"/>
              <a:cs typeface="Arial Unicode MS" pitchFamily="50" charset="-128"/>
            </a:endParaRPr>
          </a:p>
          <a:p>
            <a:r>
              <a:rPr lang="ja-JP" altLang="ja-JP" sz="2800" b="1" dirty="0" smtClean="0">
                <a:latin typeface="HGS明朝E" pitchFamily="18" charset="-128"/>
                <a:ea typeface="HGS明朝E" pitchFamily="18" charset="-128"/>
                <a:cs typeface="Arial Unicode MS" pitchFamily="50" charset="-128"/>
              </a:rPr>
              <a:t>H</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Ishino, A</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Kibayashi  (Okayama Univ</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S</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Mima (RIKEN),  T</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Yoshida, S</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Kobayashi, K</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Origasa </a:t>
            </a:r>
            <a:r>
              <a:rPr lang="ja-JP" altLang="ja-JP" sz="2800" b="1" dirty="0" smtClean="0">
                <a:latin typeface="HGS明朝E" pitchFamily="18" charset="-128"/>
                <a:ea typeface="HGS明朝E" pitchFamily="18" charset="-128"/>
                <a:cs typeface="Arial Unicode MS" pitchFamily="50" charset="-128"/>
              </a:rPr>
              <a:t>Univ</a:t>
            </a:r>
            <a:r>
              <a:rPr lang="en-US" altLang="ja-JP" sz="2800" b="1" dirty="0" smtClean="0">
                <a:latin typeface="HGS明朝E" pitchFamily="18" charset="-128"/>
                <a:ea typeface="HGS明朝E" pitchFamily="18" charset="-128"/>
                <a:cs typeface="Arial Unicode MS" pitchFamily="50" charset="-128"/>
              </a:rPr>
              <a:t>. of Fukui</a:t>
            </a:r>
            <a:r>
              <a:rPr lang="ja-JP" altLang="ja-JP" sz="2800" b="1" dirty="0" smtClean="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 Y</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Kato (Kinki Univ</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M</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Hazumi, Y</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Arai (KEK),  E</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Ramberg, </a:t>
            </a:r>
            <a:r>
              <a:rPr lang="ja-JP" altLang="en-US" sz="2800" b="1" dirty="0" smtClean="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J</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a:t>
            </a:r>
            <a:r>
              <a:rPr lang="en-US" altLang="ja-JP" sz="2800" b="1" dirty="0">
                <a:latin typeface="HGS明朝E" pitchFamily="18" charset="-128"/>
                <a:ea typeface="HGS明朝E" pitchFamily="18" charset="-128"/>
                <a:cs typeface="Arial Unicode MS" pitchFamily="50" charset="-128"/>
              </a:rPr>
              <a:t>H. </a:t>
            </a:r>
            <a:r>
              <a:rPr lang="ja-JP" altLang="ja-JP" sz="2800" b="1" dirty="0">
                <a:latin typeface="HGS明朝E" pitchFamily="18" charset="-128"/>
                <a:ea typeface="HGS明朝E" pitchFamily="18" charset="-128"/>
                <a:cs typeface="Arial Unicode MS" pitchFamily="50" charset="-128"/>
              </a:rPr>
              <a:t>Yoo, M</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Kozlovsky, P</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Rubinov, </a:t>
            </a:r>
            <a:r>
              <a:rPr lang="en-US" altLang="ja-JP" sz="2800" b="1" dirty="0">
                <a:latin typeface="HGS明朝E" pitchFamily="18" charset="-128"/>
                <a:ea typeface="HGS明朝E" pitchFamily="18" charset="-128"/>
                <a:cs typeface="Arial Unicode MS" pitchFamily="50" charset="-128"/>
              </a:rPr>
              <a:t> </a:t>
            </a:r>
            <a:r>
              <a:rPr lang="ja-JP" altLang="ja-JP" sz="2800" b="1" dirty="0" smtClean="0">
                <a:latin typeface="HGS明朝E" pitchFamily="18" charset="-128"/>
                <a:ea typeface="HGS明朝E" pitchFamily="18" charset="-128"/>
                <a:cs typeface="Arial Unicode MS" pitchFamily="50" charset="-128"/>
              </a:rPr>
              <a:t>D</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Sergatskov (F</a:t>
            </a:r>
            <a:r>
              <a:rPr lang="en-US" altLang="ja-JP" sz="2800" b="1" dirty="0">
                <a:latin typeface="HGS明朝E" pitchFamily="18" charset="-128"/>
                <a:ea typeface="HGS明朝E" pitchFamily="18" charset="-128"/>
                <a:cs typeface="Arial Unicode MS" pitchFamily="50" charset="-128"/>
              </a:rPr>
              <a:t>NAL</a:t>
            </a:r>
            <a:r>
              <a:rPr lang="ja-JP" altLang="ja-JP" sz="2800" b="1" dirty="0">
                <a:latin typeface="HGS明朝E" pitchFamily="18" charset="-128"/>
                <a:ea typeface="HGS明朝E" pitchFamily="18" charset="-128"/>
                <a:cs typeface="Arial Unicode MS" pitchFamily="50" charset="-128"/>
              </a:rPr>
              <a:t>), S</a:t>
            </a:r>
            <a:r>
              <a:rPr lang="en-US" altLang="ja-JP" sz="2800" b="1" dirty="0">
                <a:latin typeface="HGS明朝E" pitchFamily="18" charset="-128"/>
                <a:ea typeface="HGS明朝E" pitchFamily="18" charset="-128"/>
                <a:cs typeface="Arial Unicode MS" pitchFamily="50" charset="-128"/>
              </a:rPr>
              <a:t>. </a:t>
            </a:r>
            <a:r>
              <a:rPr lang="ja-JP" altLang="ja-JP" sz="2800" b="1" dirty="0">
                <a:latin typeface="HGS明朝E" pitchFamily="18" charset="-128"/>
                <a:ea typeface="HGS明朝E" pitchFamily="18" charset="-128"/>
                <a:cs typeface="Arial Unicode MS" pitchFamily="50" charset="-128"/>
              </a:rPr>
              <a:t>B</a:t>
            </a:r>
            <a:r>
              <a:rPr lang="en-US" altLang="ja-JP" sz="2800" b="1" dirty="0">
                <a:latin typeface="HGS明朝E" pitchFamily="18" charset="-128"/>
                <a:ea typeface="HGS明朝E" pitchFamily="18" charset="-128"/>
                <a:cs typeface="Arial Unicode MS" pitchFamily="50" charset="-128"/>
              </a:rPr>
              <a:t>.</a:t>
            </a:r>
            <a:r>
              <a:rPr lang="ja-JP" altLang="ja-JP" sz="2800" b="1" dirty="0">
                <a:latin typeface="HGS明朝E" pitchFamily="18" charset="-128"/>
                <a:ea typeface="HGS明朝E" pitchFamily="18" charset="-128"/>
                <a:cs typeface="Arial Unicode MS" pitchFamily="50" charset="-128"/>
              </a:rPr>
              <a:t> Kim (Seoul National Univ</a:t>
            </a:r>
            <a:r>
              <a:rPr lang="en-US" altLang="ja-JP" sz="2800" b="1" dirty="0">
                <a:latin typeface="HGS明朝E" pitchFamily="18" charset="-128"/>
                <a:ea typeface="HGS明朝E" pitchFamily="18" charset="-128"/>
                <a:cs typeface="Arial Unicode MS" pitchFamily="50" charset="-128"/>
              </a:rPr>
              <a:t>.</a:t>
            </a:r>
            <a:r>
              <a:rPr lang="ja-JP" altLang="ja-JP" sz="2800" b="1" dirty="0" smtClean="0">
                <a:latin typeface="HGS明朝E" pitchFamily="18" charset="-128"/>
                <a:ea typeface="HGS明朝E" pitchFamily="18" charset="-128"/>
                <a:cs typeface="Arial Unicode MS" pitchFamily="50" charset="-128"/>
              </a:rPr>
              <a:t>)</a:t>
            </a:r>
            <a:endParaRPr lang="ja-JP" altLang="en-US" sz="3200" b="1" dirty="0">
              <a:solidFill>
                <a:srgbClr val="FF0000"/>
              </a:solidFill>
              <a:latin typeface="HGS明朝E" pitchFamily="18" charset="-128"/>
              <a:ea typeface="HGS明朝E" pitchFamily="18" charset="-128"/>
              <a:cs typeface="Arial Unicode MS" pitchFamily="50" charset="-128"/>
            </a:endParaRPr>
          </a:p>
        </p:txBody>
      </p:sp>
      <p:pic>
        <p:nvPicPr>
          <p:cNvPr id="218"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192848" y="33734875"/>
            <a:ext cx="2088577" cy="2293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0" name="正方形/長方形 219"/>
          <p:cNvSpPr/>
          <p:nvPr/>
        </p:nvSpPr>
        <p:spPr>
          <a:xfrm>
            <a:off x="17662911" y="33762851"/>
            <a:ext cx="509339" cy="554163"/>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21" tIns="45711" rIns="91421" bIns="45711" rtlCol="0" anchor="ctr"/>
          <a:lstStyle/>
          <a:p>
            <a:pPr algn="ctr"/>
            <a:endParaRPr kumimoji="1" lang="ja-JP" altLang="en-US"/>
          </a:p>
        </p:txBody>
      </p:sp>
      <p:sp>
        <p:nvSpPr>
          <p:cNvPr id="221" name="右矢印 220"/>
          <p:cNvSpPr/>
          <p:nvPr/>
        </p:nvSpPr>
        <p:spPr>
          <a:xfrm>
            <a:off x="18375665" y="33632724"/>
            <a:ext cx="739085" cy="81441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91421" tIns="45711" rIns="91421" bIns="45711" rtlCol="0" anchor="ctr"/>
          <a:lstStyle/>
          <a:p>
            <a:pPr algn="ctr"/>
            <a:endParaRPr kumimoji="1" lang="ja-JP" altLang="en-US"/>
          </a:p>
        </p:txBody>
      </p:sp>
      <p:sp>
        <p:nvSpPr>
          <p:cNvPr id="327" name="テキスト ボックス 326"/>
          <p:cNvSpPr txBox="1"/>
          <p:nvPr/>
        </p:nvSpPr>
        <p:spPr>
          <a:xfrm>
            <a:off x="15055034" y="30925304"/>
            <a:ext cx="15143882" cy="5016740"/>
          </a:xfrm>
          <a:prstGeom prst="rect">
            <a:avLst/>
          </a:prstGeom>
          <a:noFill/>
        </p:spPr>
        <p:txBody>
          <a:bodyPr wrap="square" lIns="91421" tIns="45711" rIns="91421" bIns="45711" rtlCol="0">
            <a:spAutoFit/>
          </a:bodyPr>
          <a:lstStyle/>
          <a:p>
            <a:r>
              <a:rPr lang="en-US" altLang="ja-JP" sz="4400" b="1" dirty="0" smtClean="0">
                <a:solidFill>
                  <a:srgbClr val="002060"/>
                </a:solidFill>
                <a:latin typeface="HGS明朝E" pitchFamily="18" charset="-128"/>
                <a:ea typeface="HGS明朝E" pitchFamily="18" charset="-128"/>
              </a:rPr>
              <a:t>SOI-STJ</a:t>
            </a:r>
          </a:p>
          <a:p>
            <a:r>
              <a:rPr lang="en-US" altLang="ja-JP" sz="2800" b="1" dirty="0" smtClean="0">
                <a:solidFill>
                  <a:srgbClr val="002060"/>
                </a:solidFill>
                <a:latin typeface="HGS明朝E" pitchFamily="18" charset="-128"/>
                <a:ea typeface="HGS明朝E" pitchFamily="18" charset="-128"/>
              </a:rPr>
              <a:t>  </a:t>
            </a:r>
            <a:r>
              <a:rPr lang="ja-JP" altLang="en-US" sz="2400" b="1" dirty="0">
                <a:solidFill>
                  <a:srgbClr val="002060"/>
                </a:solidFill>
                <a:latin typeface="HGS明朝E" pitchFamily="18" charset="-128"/>
                <a:ea typeface="HGS明朝E" pitchFamily="18" charset="-128"/>
              </a:rPr>
              <a:t>　</a:t>
            </a:r>
            <a:r>
              <a:rPr lang="en-US" altLang="ja-JP" sz="2400" b="1" dirty="0" smtClean="0">
                <a:solidFill>
                  <a:srgbClr val="002060"/>
                </a:solidFill>
                <a:latin typeface="HGS明朝E" pitchFamily="18" charset="-128"/>
                <a:ea typeface="HGS明朝E" pitchFamily="18" charset="-128"/>
              </a:rPr>
              <a:t>SOI (Silicon-On-Insulator)</a:t>
            </a:r>
            <a:r>
              <a:rPr lang="ja-JP" altLang="en-US" sz="2400" b="1" dirty="0" smtClean="0">
                <a:solidFill>
                  <a:srgbClr val="002060"/>
                </a:solidFill>
                <a:latin typeface="HGS明朝E" pitchFamily="18" charset="-128"/>
                <a:ea typeface="HGS明朝E" pitchFamily="18" charset="-128"/>
              </a:rPr>
              <a:t>プリアンプ基板上に直接</a:t>
            </a:r>
            <a:r>
              <a:rPr lang="en-US" altLang="ja-JP" sz="2400" b="1" dirty="0" err="1" smtClean="0">
                <a:solidFill>
                  <a:srgbClr val="002060"/>
                </a:solidFill>
                <a:latin typeface="HGS明朝E" pitchFamily="18" charset="-128"/>
                <a:ea typeface="HGS明朝E" pitchFamily="18" charset="-128"/>
              </a:rPr>
              <a:t>Nb</a:t>
            </a:r>
            <a:r>
              <a:rPr lang="en-US" altLang="ja-JP" sz="2400" b="1" dirty="0" smtClean="0">
                <a:solidFill>
                  <a:srgbClr val="002060"/>
                </a:solidFill>
                <a:latin typeface="HGS明朝E" pitchFamily="18" charset="-128"/>
                <a:ea typeface="HGS明朝E" pitchFamily="18" charset="-128"/>
              </a:rPr>
              <a:t>/Al-STJ</a:t>
            </a:r>
            <a:r>
              <a:rPr lang="ja-JP" altLang="en-US" sz="2400" b="1" dirty="0" smtClean="0">
                <a:solidFill>
                  <a:srgbClr val="002060"/>
                </a:solidFill>
                <a:latin typeface="HGS明朝E" pitchFamily="18" charset="-128"/>
                <a:ea typeface="HGS明朝E" pitchFamily="18" charset="-128"/>
              </a:rPr>
              <a:t>をプロセスした</a:t>
            </a:r>
            <a:r>
              <a:rPr lang="en-US" altLang="ja-JP" sz="2400" b="1" dirty="0" smtClean="0">
                <a:solidFill>
                  <a:srgbClr val="002060"/>
                </a:solidFill>
                <a:latin typeface="HGS明朝E" pitchFamily="18" charset="-128"/>
                <a:ea typeface="HGS明朝E" pitchFamily="18" charset="-128"/>
              </a:rPr>
              <a:t>SOI-STJ</a:t>
            </a:r>
            <a:r>
              <a:rPr lang="ja-JP" altLang="en-US" sz="2400" b="1" dirty="0" smtClean="0">
                <a:solidFill>
                  <a:srgbClr val="002060"/>
                </a:solidFill>
                <a:latin typeface="HGS明朝E" pitchFamily="18" charset="-128"/>
                <a:ea typeface="HGS明朝E" pitchFamily="18" charset="-128"/>
              </a:rPr>
              <a:t>一体型検出器を作成した。極低温</a:t>
            </a:r>
            <a:r>
              <a:rPr lang="en-US" altLang="ja-JP" sz="2400" b="1" dirty="0" smtClean="0">
                <a:solidFill>
                  <a:srgbClr val="002060"/>
                </a:solidFill>
                <a:latin typeface="HGS明朝E" pitchFamily="18" charset="-128"/>
                <a:ea typeface="HGS明朝E" pitchFamily="18" charset="-128"/>
              </a:rPr>
              <a:t>0.75K</a:t>
            </a:r>
            <a:r>
              <a:rPr lang="ja-JP" altLang="en-US" sz="2400" b="1" dirty="0" smtClean="0">
                <a:solidFill>
                  <a:srgbClr val="002060"/>
                </a:solidFill>
                <a:latin typeface="HGS明朝E" pitchFamily="18" charset="-128"/>
                <a:ea typeface="HGS明朝E" pitchFamily="18" charset="-128"/>
              </a:rPr>
              <a:t>で</a:t>
            </a:r>
            <a:r>
              <a:rPr lang="en-US" altLang="ja-JP" sz="2400" b="1" dirty="0" err="1" smtClean="0">
                <a:solidFill>
                  <a:srgbClr val="002060"/>
                </a:solidFill>
                <a:latin typeface="HGS明朝E" pitchFamily="18" charset="-128"/>
                <a:ea typeface="HGS明朝E" pitchFamily="18" charset="-128"/>
              </a:rPr>
              <a:t>Nb</a:t>
            </a:r>
            <a:r>
              <a:rPr lang="en-US" altLang="ja-JP" sz="2400" b="1" dirty="0" smtClean="0">
                <a:solidFill>
                  <a:srgbClr val="002060"/>
                </a:solidFill>
                <a:latin typeface="HGS明朝E" pitchFamily="18" charset="-128"/>
                <a:ea typeface="HGS明朝E" pitchFamily="18" charset="-128"/>
              </a:rPr>
              <a:t>/Al-STJ </a:t>
            </a:r>
            <a:r>
              <a:rPr lang="ja-JP" altLang="en-US" sz="2400" b="1" dirty="0" smtClean="0">
                <a:solidFill>
                  <a:srgbClr val="002060"/>
                </a:solidFill>
                <a:latin typeface="HGS明朝E" pitchFamily="18" charset="-128"/>
                <a:ea typeface="HGS明朝E" pitchFamily="18" charset="-128"/>
              </a:rPr>
              <a:t>検出器と</a:t>
            </a:r>
            <a:r>
              <a:rPr lang="en-US" altLang="ja-JP" sz="2400" b="1" dirty="0" smtClean="0">
                <a:solidFill>
                  <a:srgbClr val="002060"/>
                </a:solidFill>
                <a:latin typeface="HGS明朝E" pitchFamily="18" charset="-128"/>
                <a:ea typeface="HGS明朝E" pitchFamily="18" charset="-128"/>
              </a:rPr>
              <a:t>SOI MOSFET</a:t>
            </a:r>
            <a:r>
              <a:rPr lang="ja-JP" altLang="en-US" sz="2400" b="1" dirty="0" smtClean="0">
                <a:solidFill>
                  <a:srgbClr val="002060"/>
                </a:solidFill>
                <a:latin typeface="HGS明朝E" pitchFamily="18" charset="-128"/>
                <a:ea typeface="HGS明朝E" pitchFamily="18" charset="-128"/>
              </a:rPr>
              <a:t>はともに正常に動作した。</a:t>
            </a:r>
            <a:endParaRPr lang="en-US" altLang="ja-JP" sz="2800" b="1" dirty="0">
              <a:solidFill>
                <a:srgbClr val="002060"/>
              </a:solidFill>
              <a:latin typeface="HGS明朝E" pitchFamily="18" charset="-128"/>
              <a:ea typeface="HGS明朝E" pitchFamily="18" charset="-128"/>
            </a:endParaRPr>
          </a:p>
          <a:p>
            <a:endParaRPr lang="en-US" altLang="ja-JP" sz="2800" dirty="0" smtClean="0">
              <a:solidFill>
                <a:srgbClr val="002060"/>
              </a:solidFill>
              <a:latin typeface="HGS明朝E" pitchFamily="18" charset="-128"/>
              <a:ea typeface="HGS明朝E" pitchFamily="18" charset="-128"/>
            </a:endParaRPr>
          </a:p>
          <a:p>
            <a:endParaRPr lang="en-US" altLang="ja-JP" sz="2800" dirty="0">
              <a:solidFill>
                <a:srgbClr val="002060"/>
              </a:solidFill>
              <a:latin typeface="HGS明朝E" pitchFamily="18" charset="-128"/>
              <a:ea typeface="HGS明朝E" pitchFamily="18" charset="-128"/>
            </a:endParaRPr>
          </a:p>
          <a:p>
            <a:endParaRPr lang="en-US" altLang="ja-JP" sz="2800" dirty="0" smtClean="0">
              <a:solidFill>
                <a:srgbClr val="002060"/>
              </a:solidFill>
              <a:latin typeface="HGS明朝E" pitchFamily="18" charset="-128"/>
              <a:ea typeface="HGS明朝E" pitchFamily="18" charset="-128"/>
            </a:endParaRPr>
          </a:p>
          <a:p>
            <a:endParaRPr lang="en-US" altLang="ja-JP" sz="2800" dirty="0">
              <a:solidFill>
                <a:srgbClr val="002060"/>
              </a:solidFill>
              <a:latin typeface="HGS明朝E" pitchFamily="18" charset="-128"/>
              <a:ea typeface="HGS明朝E" pitchFamily="18" charset="-128"/>
            </a:endParaRPr>
          </a:p>
          <a:p>
            <a:endParaRPr lang="en-US" altLang="ja-JP" sz="2800" dirty="0" smtClean="0">
              <a:solidFill>
                <a:srgbClr val="002060"/>
              </a:solidFill>
              <a:latin typeface="HGS明朝E" pitchFamily="18" charset="-128"/>
              <a:ea typeface="HGS明朝E" pitchFamily="18" charset="-128"/>
            </a:endParaRPr>
          </a:p>
          <a:p>
            <a:endParaRPr lang="en-US" altLang="ja-JP" sz="2800" dirty="0">
              <a:solidFill>
                <a:srgbClr val="002060"/>
              </a:solidFill>
              <a:latin typeface="HGS明朝E" pitchFamily="18" charset="-128"/>
              <a:ea typeface="HGS明朝E" pitchFamily="18" charset="-128"/>
            </a:endParaRPr>
          </a:p>
          <a:p>
            <a:endParaRPr lang="en-US" altLang="ja-JP" sz="2800" dirty="0" smtClean="0">
              <a:solidFill>
                <a:srgbClr val="002060"/>
              </a:solidFill>
              <a:latin typeface="HGS明朝E" pitchFamily="18" charset="-128"/>
              <a:ea typeface="HGS明朝E" pitchFamily="18" charset="-128"/>
            </a:endParaRPr>
          </a:p>
          <a:p>
            <a:endParaRPr lang="en-US" altLang="ja-JP" sz="2800" dirty="0">
              <a:solidFill>
                <a:srgbClr val="002060"/>
              </a:solidFill>
              <a:latin typeface="HGS明朝E" pitchFamily="18" charset="-128"/>
              <a:ea typeface="HGS明朝E" pitchFamily="18" charset="-128"/>
            </a:endParaRPr>
          </a:p>
        </p:txBody>
      </p:sp>
      <p:sp>
        <p:nvSpPr>
          <p:cNvPr id="337" name="テキスト ボックス 336"/>
          <p:cNvSpPr txBox="1"/>
          <p:nvPr/>
        </p:nvSpPr>
        <p:spPr>
          <a:xfrm>
            <a:off x="1530475" y="10467431"/>
            <a:ext cx="5410627" cy="707868"/>
          </a:xfrm>
          <a:prstGeom prst="rect">
            <a:avLst/>
          </a:prstGeom>
          <a:noFill/>
        </p:spPr>
        <p:txBody>
          <a:bodyPr wrap="square" lIns="91421" tIns="45711" rIns="91421" bIns="45711" rtlCol="0">
            <a:spAutoFit/>
          </a:bodyPr>
          <a:lstStyle/>
          <a:p>
            <a:endParaRPr lang="ja-JP" altLang="en-US" sz="4000" dirty="0">
              <a:solidFill>
                <a:srgbClr val="760000"/>
              </a:solidFill>
              <a:latin typeface="HGS明朝E" pitchFamily="18" charset="-128"/>
              <a:ea typeface="HGS明朝E" pitchFamily="18" charset="-128"/>
            </a:endParaRPr>
          </a:p>
        </p:txBody>
      </p:sp>
      <p:sp>
        <p:nvSpPr>
          <p:cNvPr id="373" name="Text Box 5"/>
          <p:cNvSpPr txBox="1">
            <a:spLocks noChangeArrowheads="1"/>
          </p:cNvSpPr>
          <p:nvPr/>
        </p:nvSpPr>
        <p:spPr bwMode="auto">
          <a:xfrm>
            <a:off x="1" y="4787840"/>
            <a:ext cx="14949588" cy="20251698"/>
          </a:xfrm>
          <a:prstGeom prst="rect">
            <a:avLst/>
          </a:prstGeom>
          <a:solidFill>
            <a:schemeClr val="accent5">
              <a:lumMod val="40000"/>
              <a:lumOff val="60000"/>
            </a:schemeClr>
          </a:solidFill>
          <a:ln>
            <a:noFill/>
          </a:ln>
          <a:effectLst/>
          <a:extLst/>
        </p:spPr>
        <p:txBody>
          <a:bodyPr wrap="square">
            <a:spAutoFit/>
          </a:bodyPr>
          <a:lstStyle>
            <a:lvl1pPr eaLnBrk="0" hangingPunct="0">
              <a:defRPr kumimoji="1" sz="3200">
                <a:solidFill>
                  <a:srgbClr val="FF3300"/>
                </a:solidFill>
                <a:latin typeface="Times" pitchFamily="18" charset="0"/>
                <a:ea typeface="Osaka" charset="-128"/>
              </a:defRPr>
            </a:lvl1pPr>
            <a:lvl2pPr marL="742950" indent="-285750" eaLnBrk="0" hangingPunct="0">
              <a:defRPr kumimoji="1" sz="3200">
                <a:solidFill>
                  <a:srgbClr val="FF3300"/>
                </a:solidFill>
                <a:latin typeface="Times" pitchFamily="18" charset="0"/>
                <a:ea typeface="Osaka" charset="-128"/>
              </a:defRPr>
            </a:lvl2pPr>
            <a:lvl3pPr marL="1143000" indent="-228600" eaLnBrk="0" hangingPunct="0">
              <a:defRPr kumimoji="1" sz="3200">
                <a:solidFill>
                  <a:srgbClr val="FF3300"/>
                </a:solidFill>
                <a:latin typeface="Times" pitchFamily="18" charset="0"/>
                <a:ea typeface="Osaka" charset="-128"/>
              </a:defRPr>
            </a:lvl3pPr>
            <a:lvl4pPr marL="1600200" indent="-228600" eaLnBrk="0" hangingPunct="0">
              <a:defRPr kumimoji="1" sz="3200">
                <a:solidFill>
                  <a:srgbClr val="FF3300"/>
                </a:solidFill>
                <a:latin typeface="Times" pitchFamily="18" charset="0"/>
                <a:ea typeface="Osaka" charset="-128"/>
              </a:defRPr>
            </a:lvl4pPr>
            <a:lvl5pPr marL="2057400" indent="-228600" eaLnBrk="0" hangingPunct="0">
              <a:defRPr kumimoji="1" sz="3200">
                <a:solidFill>
                  <a:srgbClr val="FF3300"/>
                </a:solidFill>
                <a:latin typeface="Times" pitchFamily="18" charset="0"/>
                <a:ea typeface="Osaka" charset="-128"/>
              </a:defRPr>
            </a:lvl5pPr>
            <a:lvl6pPr marL="2514600" indent="-228600" algn="ctr" eaLnBrk="0" fontAlgn="base" hangingPunct="0">
              <a:spcBef>
                <a:spcPct val="0"/>
              </a:spcBef>
              <a:spcAft>
                <a:spcPct val="0"/>
              </a:spcAft>
              <a:defRPr kumimoji="1" sz="3200">
                <a:solidFill>
                  <a:srgbClr val="FF3300"/>
                </a:solidFill>
                <a:latin typeface="Times" pitchFamily="18" charset="0"/>
                <a:ea typeface="Osaka" charset="-128"/>
              </a:defRPr>
            </a:lvl6pPr>
            <a:lvl7pPr marL="2971800" indent="-228600" algn="ctr" eaLnBrk="0" fontAlgn="base" hangingPunct="0">
              <a:spcBef>
                <a:spcPct val="0"/>
              </a:spcBef>
              <a:spcAft>
                <a:spcPct val="0"/>
              </a:spcAft>
              <a:defRPr kumimoji="1" sz="3200">
                <a:solidFill>
                  <a:srgbClr val="FF3300"/>
                </a:solidFill>
                <a:latin typeface="Times" pitchFamily="18" charset="0"/>
                <a:ea typeface="Osaka" charset="-128"/>
              </a:defRPr>
            </a:lvl7pPr>
            <a:lvl8pPr marL="3429000" indent="-228600" algn="ctr" eaLnBrk="0" fontAlgn="base" hangingPunct="0">
              <a:spcBef>
                <a:spcPct val="0"/>
              </a:spcBef>
              <a:spcAft>
                <a:spcPct val="0"/>
              </a:spcAft>
              <a:defRPr kumimoji="1" sz="3200">
                <a:solidFill>
                  <a:srgbClr val="FF3300"/>
                </a:solidFill>
                <a:latin typeface="Times" pitchFamily="18" charset="0"/>
                <a:ea typeface="Osaka" charset="-128"/>
              </a:defRPr>
            </a:lvl8pPr>
            <a:lvl9pPr marL="3886200" indent="-228600" algn="ctr" eaLnBrk="0" fontAlgn="base" hangingPunct="0">
              <a:spcBef>
                <a:spcPct val="0"/>
              </a:spcBef>
              <a:spcAft>
                <a:spcPct val="0"/>
              </a:spcAft>
              <a:defRPr kumimoji="1" sz="3200">
                <a:solidFill>
                  <a:srgbClr val="FF3300"/>
                </a:solidFill>
                <a:latin typeface="Times" pitchFamily="18" charset="0"/>
                <a:ea typeface="Osaka" charset="-128"/>
              </a:defRPr>
            </a:lvl9pPr>
          </a:lstStyle>
          <a:p>
            <a:pPr algn="l" eaLnBrk="1" hangingPunct="1"/>
            <a:r>
              <a:rPr lang="en-US" altLang="ja-JP" sz="2400" b="1" dirty="0" smtClean="0">
                <a:solidFill>
                  <a:srgbClr val="FF0000"/>
                </a:solidFill>
                <a:latin typeface="HGS明朝E" pitchFamily="18" charset="-128"/>
                <a:ea typeface="HGS明朝E" pitchFamily="18" charset="-128"/>
              </a:rPr>
              <a:t>  </a:t>
            </a:r>
          </a:p>
          <a:p>
            <a:pPr algn="l" eaLnBrk="1" hangingPunct="1"/>
            <a:r>
              <a:rPr lang="en-US" altLang="ja-JP" sz="2400" b="1" dirty="0" smtClean="0">
                <a:solidFill>
                  <a:srgbClr val="FF0000"/>
                </a:solidFill>
                <a:latin typeface="HGS明朝E" pitchFamily="18" charset="-128"/>
                <a:ea typeface="HGS明朝E" pitchFamily="18" charset="-128"/>
              </a:rPr>
              <a:t> </a:t>
            </a:r>
            <a:r>
              <a:rPr lang="ja-JP" altLang="en-US" sz="5400" b="1" dirty="0" smtClean="0">
                <a:solidFill>
                  <a:srgbClr val="002060"/>
                </a:solidFill>
                <a:latin typeface="HGS明朝E" pitchFamily="18" charset="-128"/>
                <a:ea typeface="HGS明朝E" pitchFamily="18" charset="-128"/>
              </a:rPr>
              <a:t>はじめに</a:t>
            </a:r>
            <a:endParaRPr lang="en-US" altLang="ja-JP" sz="5400" b="1" dirty="0">
              <a:solidFill>
                <a:srgbClr val="002060"/>
              </a:solidFill>
              <a:latin typeface="HGS明朝E" pitchFamily="18" charset="-128"/>
              <a:ea typeface="HGS明朝E" pitchFamily="18" charset="-128"/>
            </a:endParaRPr>
          </a:p>
          <a:p>
            <a:pPr algn="l" eaLnBrk="1" hangingPunct="1"/>
            <a:r>
              <a:rPr lang="en-US" altLang="ja-JP" sz="800" b="1" dirty="0" smtClean="0">
                <a:solidFill>
                  <a:srgbClr val="002060"/>
                </a:solidFill>
                <a:latin typeface="HGS明朝E" pitchFamily="18" charset="-128"/>
                <a:ea typeface="HGS明朝E" pitchFamily="18" charset="-128"/>
              </a:rPr>
              <a:t>   </a:t>
            </a:r>
          </a:p>
          <a:p>
            <a:pPr eaLnBrk="1" hangingPunct="1"/>
            <a:r>
              <a:rPr lang="en-US" altLang="ja-JP" sz="2800" b="1" dirty="0">
                <a:solidFill>
                  <a:srgbClr val="002060"/>
                </a:solidFill>
                <a:latin typeface="HGS明朝E" pitchFamily="18" charset="-128"/>
                <a:ea typeface="HGS明朝E" pitchFamily="18" charset="-128"/>
              </a:rPr>
              <a:t> </a:t>
            </a:r>
            <a:r>
              <a:rPr lang="ja-JP" altLang="en-US" sz="2800" b="1" dirty="0" smtClean="0">
                <a:solidFill>
                  <a:srgbClr val="002060"/>
                </a:solidFill>
                <a:latin typeface="HGS明朝E" pitchFamily="18" charset="-128"/>
                <a:ea typeface="HGS明朝E" pitchFamily="18" charset="-128"/>
              </a:rPr>
              <a:t>　</a:t>
            </a:r>
            <a:r>
              <a:rPr lang="ja-JP" altLang="en-US" sz="2400" b="1" dirty="0" smtClean="0">
                <a:solidFill>
                  <a:srgbClr val="002060"/>
                </a:solidFill>
                <a:latin typeface="HGS明朝E" pitchFamily="18" charset="-128"/>
                <a:ea typeface="HGS明朝E" pitchFamily="18" charset="-128"/>
              </a:rPr>
              <a:t>現在、素粒子の中でニュートリノの質量のみが</a:t>
            </a:r>
            <a:endParaRPr lang="en-US" altLang="ja-JP" sz="2400" b="1" dirty="0" smtClean="0">
              <a:solidFill>
                <a:srgbClr val="002060"/>
              </a:solidFill>
              <a:latin typeface="HGS明朝E" pitchFamily="18" charset="-128"/>
              <a:ea typeface="HGS明朝E" pitchFamily="18" charset="-128"/>
            </a:endParaRPr>
          </a:p>
          <a:p>
            <a:pPr eaLnBrk="1" hangingPunct="1"/>
            <a:r>
              <a:rPr lang="ja-JP" altLang="en-US" sz="2400" b="1" dirty="0" smtClean="0">
                <a:solidFill>
                  <a:srgbClr val="002060"/>
                </a:solidFill>
                <a:latin typeface="HGS明朝E" pitchFamily="18" charset="-128"/>
                <a:ea typeface="HGS明朝E" pitchFamily="18" charset="-128"/>
              </a:rPr>
              <a:t>測定</a:t>
            </a:r>
            <a:r>
              <a:rPr lang="ja-JP" altLang="en-US" sz="2400" b="1" dirty="0">
                <a:solidFill>
                  <a:srgbClr val="002060"/>
                </a:solidFill>
                <a:latin typeface="HGS明朝E" pitchFamily="18" charset="-128"/>
                <a:ea typeface="HGS明朝E" pitchFamily="18" charset="-128"/>
              </a:rPr>
              <a:t>されて</a:t>
            </a:r>
            <a:r>
              <a:rPr lang="ja-JP" altLang="en-US" sz="2400" b="1" dirty="0" smtClean="0">
                <a:solidFill>
                  <a:srgbClr val="002060"/>
                </a:solidFill>
                <a:latin typeface="HGS明朝E" pitchFamily="18" charset="-128"/>
                <a:ea typeface="HGS明朝E" pitchFamily="18" charset="-128"/>
              </a:rPr>
              <a:t>いない。そのニュートリノ質量を決定</a:t>
            </a:r>
            <a:endParaRPr lang="en-US" altLang="ja-JP" sz="2400" b="1" dirty="0" smtClean="0">
              <a:solidFill>
                <a:srgbClr val="002060"/>
              </a:solidFill>
              <a:latin typeface="HGS明朝E" pitchFamily="18" charset="-128"/>
              <a:ea typeface="HGS明朝E" pitchFamily="18" charset="-128"/>
            </a:endParaRPr>
          </a:p>
          <a:p>
            <a:pPr eaLnBrk="1" hangingPunct="1"/>
            <a:r>
              <a:rPr lang="ja-JP" altLang="en-US" sz="2400" b="1" dirty="0" smtClean="0">
                <a:solidFill>
                  <a:srgbClr val="002060"/>
                </a:solidFill>
                <a:latin typeface="HGS明朝E" pitchFamily="18" charset="-128"/>
                <a:ea typeface="HGS明朝E" pitchFamily="18" charset="-128"/>
              </a:rPr>
              <a:t>することは質量の起源を解明するためにヒッグス</a:t>
            </a:r>
            <a:endParaRPr lang="en-US" altLang="ja-JP" sz="2400" b="1" dirty="0" smtClean="0">
              <a:solidFill>
                <a:srgbClr val="002060"/>
              </a:solidFill>
              <a:latin typeface="HGS明朝E" pitchFamily="18" charset="-128"/>
              <a:ea typeface="HGS明朝E" pitchFamily="18" charset="-128"/>
            </a:endParaRPr>
          </a:p>
          <a:p>
            <a:pPr eaLnBrk="1" hangingPunct="1"/>
            <a:r>
              <a:rPr lang="ja-JP" altLang="en-US" sz="2400" b="1" dirty="0" smtClean="0">
                <a:solidFill>
                  <a:srgbClr val="002060"/>
                </a:solidFill>
                <a:latin typeface="HGS明朝E" pitchFamily="18" charset="-128"/>
                <a:ea typeface="HGS明朝E" pitchFamily="18" charset="-128"/>
              </a:rPr>
              <a:t>粒子の性質の研究を行うのと同様に重要</a:t>
            </a:r>
            <a:r>
              <a:rPr lang="ja-JP" altLang="en-US" sz="2400" b="1" dirty="0">
                <a:solidFill>
                  <a:srgbClr val="002060"/>
                </a:solidFill>
                <a:latin typeface="HGS明朝E" pitchFamily="18" charset="-128"/>
                <a:ea typeface="HGS明朝E" pitchFamily="18" charset="-128"/>
              </a:rPr>
              <a:t>で</a:t>
            </a:r>
            <a:r>
              <a:rPr lang="ja-JP" altLang="en-US" sz="2400" b="1" dirty="0" smtClean="0">
                <a:solidFill>
                  <a:srgbClr val="002060"/>
                </a:solidFill>
                <a:latin typeface="HGS明朝E" pitchFamily="18" charset="-128"/>
                <a:ea typeface="HGS明朝E" pitchFamily="18" charset="-128"/>
              </a:rPr>
              <a:t>ある。</a:t>
            </a:r>
            <a:endParaRPr lang="en-US" altLang="ja-JP" sz="2400" b="1" dirty="0" smtClean="0">
              <a:solidFill>
                <a:srgbClr val="002060"/>
              </a:solidFill>
              <a:latin typeface="HGS明朝E" pitchFamily="18" charset="-128"/>
              <a:ea typeface="HGS明朝E" pitchFamily="18" charset="-128"/>
            </a:endParaRPr>
          </a:p>
          <a:p>
            <a:pPr eaLnBrk="1" hangingPunct="1"/>
            <a:r>
              <a:rPr lang="ja-JP" altLang="en-US" sz="2400" b="1" dirty="0" smtClean="0">
                <a:solidFill>
                  <a:srgbClr val="002060"/>
                </a:solidFill>
                <a:latin typeface="HGS明朝E" pitchFamily="18" charset="-128"/>
                <a:ea typeface="HGS明朝E" pitchFamily="18" charset="-128"/>
              </a:rPr>
              <a:t>　ニュートリノの異なる質量固有状態間の質量二</a:t>
            </a:r>
            <a:endParaRPr lang="en-US" altLang="ja-JP" sz="2400" b="1" dirty="0" smtClean="0">
              <a:solidFill>
                <a:srgbClr val="002060"/>
              </a:solidFill>
              <a:latin typeface="HGS明朝E" pitchFamily="18" charset="-128"/>
              <a:ea typeface="HGS明朝E" pitchFamily="18" charset="-128"/>
            </a:endParaRPr>
          </a:p>
          <a:p>
            <a:pPr eaLnBrk="1" hangingPunct="1"/>
            <a:r>
              <a:rPr lang="ja-JP" altLang="en-US" sz="2400" b="1" dirty="0" smtClean="0">
                <a:solidFill>
                  <a:srgbClr val="002060"/>
                </a:solidFill>
                <a:latin typeface="HGS明朝E" pitchFamily="18" charset="-128"/>
                <a:ea typeface="HGS明朝E" pitchFamily="18" charset="-128"/>
              </a:rPr>
              <a:t>乗差</a:t>
            </a:r>
            <a:r>
              <a:rPr lang="en-US" altLang="ja-JP" sz="2400" b="1" dirty="0" smtClean="0">
                <a:solidFill>
                  <a:srgbClr val="000066"/>
                </a:solidFill>
                <a:latin typeface="HGS明朝E" pitchFamily="18" charset="-128"/>
                <a:ea typeface="HGS明朝E" pitchFamily="18" charset="-128"/>
              </a:rPr>
              <a:t>Δm</a:t>
            </a:r>
            <a:r>
              <a:rPr lang="en-US" altLang="ja-JP" sz="2400" b="1" baseline="30000" dirty="0" smtClean="0">
                <a:solidFill>
                  <a:srgbClr val="000066"/>
                </a:solidFill>
                <a:latin typeface="HGS明朝E" pitchFamily="18" charset="-128"/>
                <a:ea typeface="HGS明朝E" pitchFamily="18" charset="-128"/>
              </a:rPr>
              <a:t>2</a:t>
            </a:r>
            <a:r>
              <a:rPr lang="en-US" altLang="ja-JP" sz="2400" b="1" baseline="-25000" dirty="0" smtClean="0">
                <a:solidFill>
                  <a:srgbClr val="000066"/>
                </a:solidFill>
                <a:latin typeface="HGS明朝E" pitchFamily="18" charset="-128"/>
                <a:ea typeface="HGS明朝E" pitchFamily="18" charset="-128"/>
              </a:rPr>
              <a:t>ij</a:t>
            </a:r>
            <a:r>
              <a:rPr lang="en-US" altLang="ja-JP" sz="2400" b="1" baseline="30000" dirty="0" smtClean="0">
                <a:solidFill>
                  <a:srgbClr val="000066"/>
                </a:solidFill>
                <a:latin typeface="HGS明朝E" pitchFamily="18" charset="-128"/>
                <a:ea typeface="HGS明朝E" pitchFamily="18" charset="-128"/>
              </a:rPr>
              <a:t> </a:t>
            </a:r>
            <a:r>
              <a:rPr lang="ja-JP" altLang="en-US" sz="2400" b="1" dirty="0" smtClean="0">
                <a:solidFill>
                  <a:srgbClr val="000066"/>
                </a:solidFill>
                <a:latin typeface="HGS明朝E" pitchFamily="18" charset="-128"/>
                <a:ea typeface="HGS明朝E" pitchFamily="18" charset="-128"/>
              </a:rPr>
              <a:t>はニュートリノ振動実験で高精度で測</a:t>
            </a:r>
            <a:endParaRPr lang="en-US" altLang="ja-JP" sz="2400" b="1" dirty="0" smtClean="0">
              <a:solidFill>
                <a:srgbClr val="000066"/>
              </a:solidFill>
              <a:latin typeface="HGS明朝E" pitchFamily="18" charset="-128"/>
              <a:ea typeface="HGS明朝E" pitchFamily="18" charset="-128"/>
            </a:endParaRPr>
          </a:p>
          <a:p>
            <a:pPr eaLnBrk="1" hangingPunct="1"/>
            <a:r>
              <a:rPr lang="ja-JP" altLang="en-US" sz="2400" b="1" dirty="0" smtClean="0">
                <a:solidFill>
                  <a:srgbClr val="000066"/>
                </a:solidFill>
                <a:latin typeface="HGS明朝E" pitchFamily="18" charset="-128"/>
                <a:ea typeface="HGS明朝E" pitchFamily="18" charset="-128"/>
              </a:rPr>
              <a:t>定されているが、質量そのものは測定</a:t>
            </a:r>
            <a:r>
              <a:rPr lang="ja-JP" altLang="en-US" sz="2400" b="1" dirty="0">
                <a:solidFill>
                  <a:srgbClr val="000066"/>
                </a:solidFill>
                <a:latin typeface="HGS明朝E" pitchFamily="18" charset="-128"/>
                <a:ea typeface="HGS明朝E" pitchFamily="18" charset="-128"/>
              </a:rPr>
              <a:t>されて</a:t>
            </a:r>
            <a:r>
              <a:rPr lang="ja-JP" altLang="en-US" sz="2400" b="1" dirty="0" smtClean="0">
                <a:solidFill>
                  <a:srgbClr val="000066"/>
                </a:solidFill>
                <a:latin typeface="HGS明朝E" pitchFamily="18" charset="-128"/>
                <a:ea typeface="HGS明朝E" pitchFamily="18" charset="-128"/>
              </a:rPr>
              <a:t>いな</a:t>
            </a:r>
            <a:endParaRPr lang="en-US" altLang="ja-JP" sz="2400" b="1" dirty="0" smtClean="0">
              <a:solidFill>
                <a:srgbClr val="000066"/>
              </a:solidFill>
              <a:latin typeface="HGS明朝E" pitchFamily="18" charset="-128"/>
              <a:ea typeface="HGS明朝E" pitchFamily="18" charset="-128"/>
            </a:endParaRPr>
          </a:p>
          <a:p>
            <a:pPr eaLnBrk="1" hangingPunct="1"/>
            <a:r>
              <a:rPr lang="ja-JP" altLang="en-US" sz="2400" b="1" dirty="0" smtClean="0">
                <a:solidFill>
                  <a:srgbClr val="000066"/>
                </a:solidFill>
                <a:latin typeface="HGS明朝E" pitchFamily="18" charset="-128"/>
                <a:ea typeface="HGS明朝E" pitchFamily="18" charset="-128"/>
              </a:rPr>
              <a:t>い。</a:t>
            </a:r>
            <a:r>
              <a:rPr lang="ja-JP" altLang="en-US" sz="2400" b="1" dirty="0" smtClean="0">
                <a:solidFill>
                  <a:srgbClr val="FF0000"/>
                </a:solidFill>
                <a:latin typeface="HGS明朝E" pitchFamily="18" charset="-128"/>
                <a:ea typeface="HGS明朝E" pitchFamily="18" charset="-128"/>
              </a:rPr>
              <a:t>ニュートリノ崩壊を検出することによって、</a:t>
            </a:r>
            <a:endParaRPr lang="en-US" altLang="ja-JP" sz="2400" b="1" dirty="0" smtClean="0">
              <a:solidFill>
                <a:srgbClr val="FF0000"/>
              </a:solidFill>
              <a:latin typeface="HGS明朝E" pitchFamily="18" charset="-128"/>
              <a:ea typeface="HGS明朝E" pitchFamily="18" charset="-128"/>
            </a:endParaRPr>
          </a:p>
          <a:p>
            <a:pPr eaLnBrk="1" hangingPunct="1"/>
            <a:r>
              <a:rPr lang="ja-JP" altLang="en-US" sz="2400" b="1" dirty="0" smtClean="0">
                <a:solidFill>
                  <a:srgbClr val="FF0000"/>
                </a:solidFill>
                <a:latin typeface="HGS明朝E" pitchFamily="18" charset="-128"/>
                <a:ea typeface="HGS明朝E" pitchFamily="18" charset="-128"/>
              </a:rPr>
              <a:t>ニュートリノ振動とは独立な量を測定することが</a:t>
            </a:r>
            <a:endParaRPr lang="en-US" altLang="ja-JP" sz="2400" b="1" dirty="0" smtClean="0">
              <a:solidFill>
                <a:srgbClr val="FF0000"/>
              </a:solidFill>
              <a:latin typeface="HGS明朝E" pitchFamily="18" charset="-128"/>
              <a:ea typeface="HGS明朝E" pitchFamily="18" charset="-128"/>
            </a:endParaRPr>
          </a:p>
          <a:p>
            <a:pPr eaLnBrk="1" hangingPunct="1"/>
            <a:r>
              <a:rPr lang="ja-JP" altLang="en-US" sz="2400" b="1" dirty="0" smtClean="0">
                <a:solidFill>
                  <a:srgbClr val="FF0000"/>
                </a:solidFill>
                <a:latin typeface="HGS明朝E" pitchFamily="18" charset="-128"/>
                <a:ea typeface="HGS明朝E" pitchFamily="18" charset="-128"/>
              </a:rPr>
              <a:t>でき、それによってニュートリノ質量を</a:t>
            </a:r>
            <a:r>
              <a:rPr lang="ja-JP" altLang="en-US" sz="2400" b="1" dirty="0">
                <a:solidFill>
                  <a:srgbClr val="FF0000"/>
                </a:solidFill>
                <a:latin typeface="HGS明朝E" pitchFamily="18" charset="-128"/>
                <a:ea typeface="HGS明朝E" pitchFamily="18" charset="-128"/>
              </a:rPr>
              <a:t>決定</a:t>
            </a:r>
            <a:r>
              <a:rPr lang="ja-JP" altLang="en-US" sz="2400" b="1" dirty="0" smtClean="0">
                <a:solidFill>
                  <a:srgbClr val="FF0000"/>
                </a:solidFill>
                <a:latin typeface="HGS明朝E" pitchFamily="18" charset="-128"/>
                <a:ea typeface="HGS明朝E" pitchFamily="18" charset="-128"/>
              </a:rPr>
              <a:t>する</a:t>
            </a:r>
            <a:endParaRPr lang="en-US" altLang="ja-JP" sz="2400" b="1" dirty="0" smtClean="0">
              <a:solidFill>
                <a:srgbClr val="FF0000"/>
              </a:solidFill>
              <a:latin typeface="HGS明朝E" pitchFamily="18" charset="-128"/>
              <a:ea typeface="HGS明朝E" pitchFamily="18" charset="-128"/>
            </a:endParaRPr>
          </a:p>
          <a:p>
            <a:pPr eaLnBrk="1" hangingPunct="1"/>
            <a:r>
              <a:rPr lang="ja-JP" altLang="en-US" sz="2400" b="1" dirty="0" smtClean="0">
                <a:solidFill>
                  <a:srgbClr val="FF0000"/>
                </a:solidFill>
                <a:latin typeface="HGS明朝E" pitchFamily="18" charset="-128"/>
                <a:ea typeface="HGS明朝E" pitchFamily="18" charset="-128"/>
              </a:rPr>
              <a:t>ことができる。</a:t>
            </a:r>
            <a:endParaRPr lang="en-US" altLang="ja-JP" sz="2400" b="1" dirty="0" smtClean="0">
              <a:solidFill>
                <a:srgbClr val="002060"/>
              </a:solidFill>
              <a:latin typeface="HGS明朝E" pitchFamily="18" charset="-128"/>
              <a:ea typeface="HGS明朝E" pitchFamily="18" charset="-128"/>
            </a:endParaRPr>
          </a:p>
          <a:p>
            <a:pPr algn="l" eaLnBrk="1" hangingPunct="1">
              <a:buFont typeface="Wingdings" pitchFamily="2" charset="2"/>
              <a:buNone/>
            </a:pPr>
            <a:endParaRPr lang="en-US" altLang="ja-JP" sz="3600" b="1" dirty="0" smtClean="0">
              <a:solidFill>
                <a:srgbClr val="002060"/>
              </a:solidFill>
              <a:latin typeface="HGS明朝E" pitchFamily="18" charset="-128"/>
              <a:ea typeface="HGS明朝E" pitchFamily="18" charset="-128"/>
            </a:endParaRPr>
          </a:p>
          <a:p>
            <a:pPr algn="l" eaLnBrk="1" hangingPunct="1">
              <a:buFont typeface="Wingdings" pitchFamily="2" charset="2"/>
              <a:buNone/>
            </a:pPr>
            <a:endParaRPr lang="en-US" altLang="ja-JP" sz="3600" b="1" dirty="0" smtClean="0">
              <a:solidFill>
                <a:srgbClr val="002060"/>
              </a:solidFill>
              <a:latin typeface="HGS明朝E" pitchFamily="18" charset="-128"/>
              <a:ea typeface="HGS明朝E" pitchFamily="18" charset="-128"/>
            </a:endParaRPr>
          </a:p>
          <a:p>
            <a:pPr algn="l" eaLnBrk="1" hangingPunct="1">
              <a:buFont typeface="Wingdings" pitchFamily="2" charset="2"/>
              <a:buNone/>
            </a:pPr>
            <a:endParaRPr lang="en-US" altLang="ja-JP" sz="3600" b="1" dirty="0" smtClean="0">
              <a:solidFill>
                <a:schemeClr val="accent2"/>
              </a:solidFill>
              <a:latin typeface="HGS明朝E" pitchFamily="18" charset="-128"/>
              <a:ea typeface="HGS明朝E" pitchFamily="18" charset="-128"/>
            </a:endParaRPr>
          </a:p>
          <a:p>
            <a:pPr algn="l" eaLnBrk="1" hangingPunct="1">
              <a:buFont typeface="Wingdings" pitchFamily="2" charset="2"/>
              <a:buNone/>
            </a:pPr>
            <a:endParaRPr lang="en-US" altLang="ja-JP" sz="3600" b="1" dirty="0" smtClean="0">
              <a:solidFill>
                <a:schemeClr val="accent2"/>
              </a:solidFill>
              <a:latin typeface="HGS明朝E" pitchFamily="18" charset="-128"/>
              <a:ea typeface="HGS明朝E" pitchFamily="18" charset="-128"/>
            </a:endParaRPr>
          </a:p>
          <a:p>
            <a:pPr algn="l" eaLnBrk="1" hangingPunct="1">
              <a:buFont typeface="Wingdings" pitchFamily="2" charset="2"/>
              <a:buNone/>
            </a:pPr>
            <a:endParaRPr lang="en-US" altLang="ja-JP" sz="3600" b="1" dirty="0" smtClean="0">
              <a:solidFill>
                <a:schemeClr val="accent2"/>
              </a:solidFill>
              <a:latin typeface="HGS明朝E" pitchFamily="18" charset="-128"/>
              <a:ea typeface="HGS明朝E" pitchFamily="18" charset="-128"/>
            </a:endParaRPr>
          </a:p>
          <a:p>
            <a:pPr eaLnBrk="1" hangingPunct="1"/>
            <a:r>
              <a:rPr lang="ja-JP" altLang="en-US" sz="2800" b="1" dirty="0" smtClean="0">
                <a:solidFill>
                  <a:srgbClr val="000066"/>
                </a:solidFill>
                <a:latin typeface="HGS明朝E" pitchFamily="18" charset="-128"/>
                <a:ea typeface="HGS明朝E" pitchFamily="18" charset="-128"/>
              </a:rPr>
              <a:t>　</a:t>
            </a:r>
            <a:r>
              <a:rPr lang="ja-JP" altLang="en-US" sz="2400" b="1" dirty="0" smtClean="0">
                <a:solidFill>
                  <a:srgbClr val="000066"/>
                </a:solidFill>
                <a:latin typeface="HGS明朝E" pitchFamily="18" charset="-128"/>
                <a:ea typeface="HGS明朝E" pitchFamily="18" charset="-128"/>
              </a:rPr>
              <a:t>ニュートリノの寿命は非常に長いので、崩壊観測するためのニュートリノ源として、宇宙背景ニュートリノ</a:t>
            </a:r>
            <a:r>
              <a:rPr lang="ja-JP" altLang="en-US" sz="2400" b="1" dirty="0">
                <a:solidFill>
                  <a:schemeClr val="tx1"/>
                </a:solidFill>
                <a:latin typeface="HGS明朝E" pitchFamily="18" charset="-128"/>
                <a:ea typeface="HGS明朝E" pitchFamily="18" charset="-128"/>
                <a:cs typeface="Arial Unicode MS" pitchFamily="50" charset="-128"/>
              </a:rPr>
              <a:t>（</a:t>
            </a:r>
            <a:r>
              <a:rPr lang="en-US" altLang="ja-JP" sz="2400" b="1" dirty="0">
                <a:solidFill>
                  <a:schemeClr val="tx1"/>
                </a:solidFill>
                <a:latin typeface="HGS明朝E" pitchFamily="18" charset="-128"/>
                <a:ea typeface="HGS明朝E" pitchFamily="18" charset="-128"/>
                <a:cs typeface="Arial Unicode MS" pitchFamily="50" charset="-128"/>
              </a:rPr>
              <a:t>C</a:t>
            </a:r>
            <a:r>
              <a:rPr lang="en-US" altLang="ja-JP" sz="2400" b="1" dirty="0">
                <a:solidFill>
                  <a:schemeClr val="tx1"/>
                </a:solidFill>
                <a:latin typeface="HGS明朝E" pitchFamily="18" charset="-128"/>
                <a:ea typeface="HGS明朝E" pitchFamily="18" charset="-128"/>
                <a:cs typeface="Arial Unicode MS" pitchFamily="50" charset="-128"/>
                <a:sym typeface="Symbol"/>
              </a:rPr>
              <a:t>B</a:t>
            </a:r>
            <a:r>
              <a:rPr lang="ja-JP" altLang="en-US" sz="2400" b="1" dirty="0">
                <a:solidFill>
                  <a:schemeClr val="tx1"/>
                </a:solidFill>
                <a:latin typeface="HGS明朝E" pitchFamily="18" charset="-128"/>
                <a:ea typeface="HGS明朝E" pitchFamily="18" charset="-128"/>
                <a:cs typeface="Arial Unicode MS" pitchFamily="50" charset="-128"/>
                <a:sym typeface="Symbol"/>
              </a:rPr>
              <a:t>）</a:t>
            </a:r>
            <a:r>
              <a:rPr lang="ja-JP" altLang="en-US" sz="2400" b="1" dirty="0" smtClean="0">
                <a:solidFill>
                  <a:srgbClr val="000066"/>
                </a:solidFill>
                <a:latin typeface="HGS明朝E" pitchFamily="18" charset="-128"/>
                <a:ea typeface="HGS明朝E" pitchFamily="18" charset="-128"/>
              </a:rPr>
              <a:t>を</a:t>
            </a:r>
            <a:r>
              <a:rPr lang="ja-JP" altLang="en-US" sz="2400" b="1" dirty="0" smtClean="0">
                <a:solidFill>
                  <a:schemeClr val="tx1"/>
                </a:solidFill>
                <a:latin typeface="HGS明朝E" pitchFamily="18" charset="-128"/>
                <a:ea typeface="HGS明朝E" pitchFamily="18" charset="-128"/>
              </a:rPr>
              <a:t>用いる</a:t>
            </a:r>
            <a:r>
              <a:rPr lang="ja-JP" altLang="en-US" sz="2400" b="1" dirty="0" smtClean="0">
                <a:solidFill>
                  <a:srgbClr val="000066"/>
                </a:solidFill>
                <a:latin typeface="HGS明朝E" pitchFamily="18" charset="-128"/>
                <a:ea typeface="HGS明朝E" pitchFamily="18" charset="-128"/>
              </a:rPr>
              <a:t>。したがって、このニュートリノ崩壊を観測することは宇宙論で予言されている宇宙背景ニュートリノの発見となる。</a:t>
            </a:r>
            <a:endParaRPr lang="en-US" altLang="ja-JP" sz="24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eaLnBrk="1" hangingPunct="1"/>
            <a:r>
              <a:rPr lang="ja-JP" altLang="en-US" sz="2400" b="1" dirty="0" smtClean="0">
                <a:solidFill>
                  <a:srgbClr val="000066"/>
                </a:solidFill>
                <a:latin typeface="HGS明朝E" pitchFamily="18" charset="-128"/>
                <a:ea typeface="HGS明朝E" pitchFamily="18" charset="-128"/>
              </a:rPr>
              <a:t>現在のニュートリノ寿命の下限は</a:t>
            </a:r>
            <a:r>
              <a:rPr lang="en-US" altLang="ja-JP" sz="2400" b="1" dirty="0">
                <a:solidFill>
                  <a:srgbClr val="000066"/>
                </a:solidFill>
                <a:latin typeface="HGS明朝E" pitchFamily="18" charset="-128"/>
                <a:ea typeface="HGS明朝E" pitchFamily="18" charset="-128"/>
              </a:rPr>
              <a:t>COBE </a:t>
            </a:r>
            <a:r>
              <a:rPr lang="ja-JP" altLang="en-US" sz="2400" b="1" dirty="0">
                <a:solidFill>
                  <a:srgbClr val="000066"/>
                </a:solidFill>
                <a:latin typeface="HGS明朝E" pitchFamily="18" charset="-128"/>
                <a:ea typeface="HGS明朝E" pitchFamily="18" charset="-128"/>
              </a:rPr>
              <a:t>と</a:t>
            </a:r>
            <a:r>
              <a:rPr lang="en-US" altLang="ja-JP" sz="2400" b="1" dirty="0" smtClean="0">
                <a:solidFill>
                  <a:srgbClr val="000066"/>
                </a:solidFill>
                <a:latin typeface="HGS明朝E" pitchFamily="18" charset="-128"/>
                <a:ea typeface="HGS明朝E" pitchFamily="18" charset="-128"/>
              </a:rPr>
              <a:t>AKARI</a:t>
            </a:r>
            <a:r>
              <a:rPr lang="ja-JP" altLang="en-US" sz="2400" b="1" dirty="0" smtClean="0">
                <a:solidFill>
                  <a:srgbClr val="000066"/>
                </a:solidFill>
                <a:latin typeface="HGS明朝E" pitchFamily="18" charset="-128"/>
                <a:ea typeface="HGS明朝E" pitchFamily="18" charset="-128"/>
              </a:rPr>
              <a:t>の宇宙赤外線背景輻射（</a:t>
            </a:r>
            <a:r>
              <a:rPr lang="en-US" altLang="ja-JP" sz="2400" b="1" dirty="0" smtClean="0">
                <a:solidFill>
                  <a:srgbClr val="000066"/>
                </a:solidFill>
                <a:latin typeface="HGS明朝E" pitchFamily="18" charset="-128"/>
                <a:ea typeface="HGS明朝E" pitchFamily="18" charset="-128"/>
              </a:rPr>
              <a:t>CIB</a:t>
            </a:r>
            <a:r>
              <a:rPr lang="ja-JP" altLang="en-US" sz="2400" b="1" dirty="0" smtClean="0">
                <a:solidFill>
                  <a:srgbClr val="000066"/>
                </a:solidFill>
                <a:latin typeface="HGS明朝E" pitchFamily="18" charset="-128"/>
                <a:ea typeface="HGS明朝E" pitchFamily="18" charset="-128"/>
              </a:rPr>
              <a:t>）から求められた</a:t>
            </a:r>
            <a:r>
              <a:rPr lang="en-US" altLang="ja-JP" sz="2400" b="1" dirty="0" smtClean="0">
                <a:solidFill>
                  <a:srgbClr val="000066"/>
                </a:solidFill>
                <a:latin typeface="HGS明朝E" pitchFamily="18" charset="-128"/>
                <a:ea typeface="HGS明朝E" pitchFamily="18" charset="-128"/>
              </a:rPr>
              <a:t> 3 x 10</a:t>
            </a:r>
            <a:r>
              <a:rPr lang="en-US" altLang="ja-JP" sz="2400" b="1" baseline="30000" dirty="0" smtClean="0">
                <a:solidFill>
                  <a:srgbClr val="000066"/>
                </a:solidFill>
                <a:latin typeface="HGS明朝E" pitchFamily="18" charset="-128"/>
                <a:ea typeface="HGS明朝E" pitchFamily="18" charset="-128"/>
              </a:rPr>
              <a:t>12 </a:t>
            </a:r>
            <a:r>
              <a:rPr lang="ja-JP" altLang="en-US" sz="2400" b="1" dirty="0" smtClean="0">
                <a:solidFill>
                  <a:srgbClr val="000066"/>
                </a:solidFill>
                <a:latin typeface="HGS明朝E" pitchFamily="18" charset="-128"/>
                <a:ea typeface="HGS明朝E" pitchFamily="18" charset="-128"/>
              </a:rPr>
              <a:t>年である。</a:t>
            </a:r>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a:p>
            <a:pPr algn="l" eaLnBrk="1" hangingPunct="1"/>
            <a:endParaRPr lang="en-US" altLang="ja-JP" sz="2800" b="1" dirty="0">
              <a:solidFill>
                <a:srgbClr val="000066"/>
              </a:solidFill>
              <a:latin typeface="HGS明朝E" pitchFamily="18" charset="-128"/>
              <a:ea typeface="HGS明朝E" pitchFamily="18" charset="-128"/>
            </a:endParaRPr>
          </a:p>
          <a:p>
            <a:pPr algn="l" eaLnBrk="1" hangingPunct="1"/>
            <a:endParaRPr lang="en-US" altLang="ja-JP" sz="2800" b="1" dirty="0" smtClean="0">
              <a:solidFill>
                <a:srgbClr val="000066"/>
              </a:solidFill>
              <a:latin typeface="HGS明朝E" pitchFamily="18" charset="-128"/>
              <a:ea typeface="HGS明朝E" pitchFamily="18" charset="-128"/>
            </a:endParaRPr>
          </a:p>
        </p:txBody>
      </p:sp>
      <p:graphicFrame>
        <p:nvGraphicFramePr>
          <p:cNvPr id="2" name="オブジェクト 1"/>
          <p:cNvGraphicFramePr>
            <a:graphicFrameLocks noGrp="1" noChangeAspect="1"/>
          </p:cNvGraphicFramePr>
          <p:nvPr>
            <p:extLst>
              <p:ext uri="{D42A27DB-BD31-4B8C-83A1-F6EECF244321}">
                <p14:modId xmlns:p14="http://schemas.microsoft.com/office/powerpoint/2010/main" val="1129912827"/>
              </p:ext>
            </p:extLst>
          </p:nvPr>
        </p:nvGraphicFramePr>
        <p:xfrm>
          <a:off x="7269643" y="10308267"/>
          <a:ext cx="5184576" cy="2646943"/>
        </p:xfrm>
        <a:graphic>
          <a:graphicData uri="http://schemas.openxmlformats.org/presentationml/2006/ole">
            <mc:AlternateContent xmlns:mc="http://schemas.openxmlformats.org/markup-compatibility/2006">
              <mc:Choice xmlns:v="urn:schemas-microsoft-com:vml" Requires="v">
                <p:oleObj spid="_x0000_s2071" name="数式" r:id="rId5" imgW="2451100" imgH="1193800" progId="Equation.3">
                  <p:embed/>
                </p:oleObj>
              </mc:Choice>
              <mc:Fallback>
                <p:oleObj name="数式" r:id="rId5" imgW="2451100" imgH="1193800" progId="Equation.3">
                  <p:embed/>
                  <p:pic>
                    <p:nvPicPr>
                      <p:cNvPr id="0" name="Object 17"/>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9643" y="10308267"/>
                        <a:ext cx="5184576" cy="2646943"/>
                      </a:xfrm>
                      <a:prstGeom prst="rect">
                        <a:avLst/>
                      </a:prstGeom>
                      <a:noFill/>
                      <a:ln>
                        <a:noFill/>
                      </a:ln>
                    </p:spPr>
                  </p:pic>
                </p:oleObj>
              </mc:Fallback>
            </mc:AlternateContent>
          </a:graphicData>
        </a:graphic>
      </p:graphicFrame>
      <p:grpSp>
        <p:nvGrpSpPr>
          <p:cNvPr id="374" name="グループ化 2"/>
          <p:cNvGrpSpPr>
            <a:grpSpLocks/>
          </p:cNvGrpSpPr>
          <p:nvPr/>
        </p:nvGrpSpPr>
        <p:grpSpPr bwMode="auto">
          <a:xfrm>
            <a:off x="1991862" y="10274200"/>
            <a:ext cx="3726148" cy="1802197"/>
            <a:chOff x="609600" y="3479800"/>
            <a:chExt cx="3225800" cy="1820863"/>
          </a:xfrm>
        </p:grpSpPr>
        <p:sp>
          <p:nvSpPr>
            <p:cNvPr id="375" name="Line 4"/>
            <p:cNvSpPr>
              <a:spLocks noChangeShapeType="1"/>
            </p:cNvSpPr>
            <p:nvPr/>
          </p:nvSpPr>
          <p:spPr bwMode="auto">
            <a:xfrm>
              <a:off x="685800" y="4470400"/>
              <a:ext cx="3124200"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76" name="Freeform 5"/>
            <p:cNvSpPr>
              <a:spLocks/>
            </p:cNvSpPr>
            <p:nvPr/>
          </p:nvSpPr>
          <p:spPr bwMode="auto">
            <a:xfrm>
              <a:off x="1308100" y="3937000"/>
              <a:ext cx="1592263" cy="558800"/>
            </a:xfrm>
            <a:custGeom>
              <a:avLst/>
              <a:gdLst>
                <a:gd name="T0" fmla="*/ 0 w 1003"/>
                <a:gd name="T1" fmla="*/ 2147483647 h 168"/>
                <a:gd name="T2" fmla="*/ 2147483647 w 1003"/>
                <a:gd name="T3" fmla="*/ 2147483647 h 168"/>
                <a:gd name="T4" fmla="*/ 2147483647 w 1003"/>
                <a:gd name="T5" fmla="*/ 2147483647 h 168"/>
                <a:gd name="T6" fmla="*/ 2147483647 w 1003"/>
                <a:gd name="T7" fmla="*/ 2147483647 h 168"/>
                <a:gd name="T8" fmla="*/ 2147483647 w 1003"/>
                <a:gd name="T9" fmla="*/ 2147483647 h 168"/>
                <a:gd name="T10" fmla="*/ 2147483647 w 1003"/>
                <a:gd name="T11" fmla="*/ 2147483647 h 168"/>
                <a:gd name="T12" fmla="*/ 2147483647 w 1003"/>
                <a:gd name="T13" fmla="*/ 2147483647 h 168"/>
                <a:gd name="T14" fmla="*/ 2147483647 w 1003"/>
                <a:gd name="T15" fmla="*/ 2147483647 h 168"/>
                <a:gd name="T16" fmla="*/ 2147483647 w 1003"/>
                <a:gd name="T17" fmla="*/ 2147483647 h 168"/>
                <a:gd name="T18" fmla="*/ 2147483647 w 1003"/>
                <a:gd name="T19" fmla="*/ 0 h 168"/>
                <a:gd name="T20" fmla="*/ 2147483647 w 1003"/>
                <a:gd name="T21" fmla="*/ 2147483647 h 168"/>
                <a:gd name="T22" fmla="*/ 2147483647 w 1003"/>
                <a:gd name="T23" fmla="*/ 2147483647 h 168"/>
                <a:gd name="T24" fmla="*/ 2147483647 w 1003"/>
                <a:gd name="T25" fmla="*/ 2147483647 h 168"/>
                <a:gd name="T26" fmla="*/ 2147483647 w 1003"/>
                <a:gd name="T27" fmla="*/ 2147483647 h 168"/>
                <a:gd name="T28" fmla="*/ 2147483647 w 1003"/>
                <a:gd name="T29" fmla="*/ 2147483647 h 168"/>
                <a:gd name="T30" fmla="*/ 2147483647 w 1003"/>
                <a:gd name="T31" fmla="*/ 2147483647 h 168"/>
                <a:gd name="T32" fmla="*/ 2147483647 w 1003"/>
                <a:gd name="T33" fmla="*/ 2147483647 h 168"/>
                <a:gd name="T34" fmla="*/ 2147483647 w 1003"/>
                <a:gd name="T35" fmla="*/ 2147483647 h 168"/>
                <a:gd name="T36" fmla="*/ 2147483647 w 1003"/>
                <a:gd name="T37" fmla="*/ 2147483647 h 168"/>
                <a:gd name="T38" fmla="*/ 2147483647 w 1003"/>
                <a:gd name="T39" fmla="*/ 2147483647 h 168"/>
                <a:gd name="T40" fmla="*/ 2147483647 w 1003"/>
                <a:gd name="T41" fmla="*/ 2147483647 h 1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03" h="168">
                  <a:moveTo>
                    <a:pt x="0" y="160"/>
                  </a:moveTo>
                  <a:cubicBezTo>
                    <a:pt x="5" y="152"/>
                    <a:pt x="12" y="145"/>
                    <a:pt x="16" y="136"/>
                  </a:cubicBezTo>
                  <a:cubicBezTo>
                    <a:pt x="23" y="121"/>
                    <a:pt x="32" y="88"/>
                    <a:pt x="32" y="88"/>
                  </a:cubicBezTo>
                  <a:cubicBezTo>
                    <a:pt x="76" y="97"/>
                    <a:pt x="99" y="97"/>
                    <a:pt x="136" y="72"/>
                  </a:cubicBezTo>
                  <a:cubicBezTo>
                    <a:pt x="145" y="59"/>
                    <a:pt x="157" y="34"/>
                    <a:pt x="176" y="32"/>
                  </a:cubicBezTo>
                  <a:cubicBezTo>
                    <a:pt x="189" y="30"/>
                    <a:pt x="203" y="36"/>
                    <a:pt x="216" y="40"/>
                  </a:cubicBezTo>
                  <a:cubicBezTo>
                    <a:pt x="232" y="44"/>
                    <a:pt x="264" y="56"/>
                    <a:pt x="264" y="56"/>
                  </a:cubicBezTo>
                  <a:cubicBezTo>
                    <a:pt x="328" y="47"/>
                    <a:pt x="319" y="46"/>
                    <a:pt x="368" y="24"/>
                  </a:cubicBezTo>
                  <a:cubicBezTo>
                    <a:pt x="383" y="17"/>
                    <a:pt x="400" y="13"/>
                    <a:pt x="416" y="8"/>
                  </a:cubicBezTo>
                  <a:cubicBezTo>
                    <a:pt x="424" y="5"/>
                    <a:pt x="440" y="0"/>
                    <a:pt x="440" y="0"/>
                  </a:cubicBezTo>
                  <a:cubicBezTo>
                    <a:pt x="456" y="3"/>
                    <a:pt x="473" y="3"/>
                    <a:pt x="488" y="8"/>
                  </a:cubicBezTo>
                  <a:cubicBezTo>
                    <a:pt x="523" y="20"/>
                    <a:pt x="542" y="58"/>
                    <a:pt x="584" y="72"/>
                  </a:cubicBezTo>
                  <a:cubicBezTo>
                    <a:pt x="665" y="62"/>
                    <a:pt x="628" y="71"/>
                    <a:pt x="696" y="48"/>
                  </a:cubicBezTo>
                  <a:cubicBezTo>
                    <a:pt x="712" y="43"/>
                    <a:pt x="744" y="32"/>
                    <a:pt x="744" y="32"/>
                  </a:cubicBezTo>
                  <a:cubicBezTo>
                    <a:pt x="761" y="38"/>
                    <a:pt x="787" y="45"/>
                    <a:pt x="800" y="56"/>
                  </a:cubicBezTo>
                  <a:cubicBezTo>
                    <a:pt x="838" y="87"/>
                    <a:pt x="792" y="75"/>
                    <a:pt x="840" y="96"/>
                  </a:cubicBezTo>
                  <a:cubicBezTo>
                    <a:pt x="862" y="105"/>
                    <a:pt x="922" y="110"/>
                    <a:pt x="936" y="112"/>
                  </a:cubicBezTo>
                  <a:cubicBezTo>
                    <a:pt x="944" y="117"/>
                    <a:pt x="953" y="121"/>
                    <a:pt x="960" y="128"/>
                  </a:cubicBezTo>
                  <a:cubicBezTo>
                    <a:pt x="967" y="135"/>
                    <a:pt x="968" y="146"/>
                    <a:pt x="976" y="152"/>
                  </a:cubicBezTo>
                  <a:cubicBezTo>
                    <a:pt x="983" y="157"/>
                    <a:pt x="994" y="154"/>
                    <a:pt x="1000" y="160"/>
                  </a:cubicBezTo>
                  <a:cubicBezTo>
                    <a:pt x="1003" y="163"/>
                    <a:pt x="995" y="165"/>
                    <a:pt x="992" y="168"/>
                  </a:cubicBezTo>
                </a:path>
              </a:pathLst>
            </a:cu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77" name="Line 6"/>
            <p:cNvSpPr>
              <a:spLocks noChangeShapeType="1"/>
            </p:cNvSpPr>
            <p:nvPr/>
          </p:nvSpPr>
          <p:spPr bwMode="auto">
            <a:xfrm>
              <a:off x="2133600" y="4470400"/>
              <a:ext cx="1295400" cy="7620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aphicFrame>
          <p:nvGraphicFramePr>
            <p:cNvPr id="378" name="Object 7"/>
            <p:cNvGraphicFramePr>
              <a:graphicFrameLocks noChangeAspect="1"/>
            </p:cNvGraphicFramePr>
            <p:nvPr/>
          </p:nvGraphicFramePr>
          <p:xfrm>
            <a:off x="609600" y="3860800"/>
            <a:ext cx="473075" cy="614363"/>
          </p:xfrm>
          <a:graphic>
            <a:graphicData uri="http://schemas.openxmlformats.org/presentationml/2006/ole">
              <mc:AlternateContent xmlns:mc="http://schemas.openxmlformats.org/markup-compatibility/2006">
                <mc:Choice xmlns:v="urn:schemas-microsoft-com:vml" Requires="v">
                  <p:oleObj spid="_x0000_s2072" name="数式" r:id="rId7" imgW="253890" imgH="330057" progId="Equation.3">
                    <p:embed/>
                  </p:oleObj>
                </mc:Choice>
                <mc:Fallback>
                  <p:oleObj name="数式" r:id="rId7" imgW="253890" imgH="330057"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3860800"/>
                          <a:ext cx="473075"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9" name="Object 8"/>
            <p:cNvGraphicFramePr>
              <a:graphicFrameLocks noChangeAspect="1"/>
            </p:cNvGraphicFramePr>
            <p:nvPr/>
          </p:nvGraphicFramePr>
          <p:xfrm>
            <a:off x="3276600" y="3860800"/>
            <a:ext cx="496888" cy="590550"/>
          </p:xfrm>
          <a:graphic>
            <a:graphicData uri="http://schemas.openxmlformats.org/presentationml/2006/ole">
              <mc:AlternateContent xmlns:mc="http://schemas.openxmlformats.org/markup-compatibility/2006">
                <mc:Choice xmlns:v="urn:schemas-microsoft-com:vml" Requires="v">
                  <p:oleObj spid="_x0000_s2073" name="数式" r:id="rId9" imgW="266353" imgH="317087" progId="Equation.3">
                    <p:embed/>
                  </p:oleObj>
                </mc:Choice>
                <mc:Fallback>
                  <p:oleObj name="数式" r:id="rId9" imgW="266353" imgH="317087"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3860800"/>
                          <a:ext cx="496888"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80" name="Object 9"/>
            <p:cNvGraphicFramePr>
              <a:graphicFrameLocks noChangeAspect="1"/>
            </p:cNvGraphicFramePr>
            <p:nvPr/>
          </p:nvGraphicFramePr>
          <p:xfrm>
            <a:off x="3505200" y="4851400"/>
            <a:ext cx="330200" cy="449263"/>
          </p:xfrm>
          <a:graphic>
            <a:graphicData uri="http://schemas.openxmlformats.org/presentationml/2006/ole">
              <mc:AlternateContent xmlns:mc="http://schemas.openxmlformats.org/markup-compatibility/2006">
                <mc:Choice xmlns:v="urn:schemas-microsoft-com:vml" Requires="v">
                  <p:oleObj spid="_x0000_s2074" name="数式" r:id="rId11" imgW="177646" imgH="241091" progId="Equation.3">
                    <p:embed/>
                  </p:oleObj>
                </mc:Choice>
                <mc:Fallback>
                  <p:oleObj name="数式" r:id="rId11" imgW="177646" imgH="241091"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05200" y="4851400"/>
                          <a:ext cx="330200"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81" name="Object 10"/>
            <p:cNvGraphicFramePr>
              <a:graphicFrameLocks noChangeAspect="1"/>
            </p:cNvGraphicFramePr>
            <p:nvPr/>
          </p:nvGraphicFramePr>
          <p:xfrm>
            <a:off x="1428750" y="4500563"/>
            <a:ext cx="804863" cy="447675"/>
          </p:xfrm>
          <a:graphic>
            <a:graphicData uri="http://schemas.openxmlformats.org/presentationml/2006/ole">
              <mc:AlternateContent xmlns:mc="http://schemas.openxmlformats.org/markup-compatibility/2006">
                <mc:Choice xmlns:v="urn:schemas-microsoft-com:vml" Requires="v">
                  <p:oleObj spid="_x0000_s2075" name="数式" r:id="rId13" imgW="431613" imgH="241195" progId="Equation.3">
                    <p:embed/>
                  </p:oleObj>
                </mc:Choice>
                <mc:Fallback>
                  <p:oleObj name="数式" r:id="rId13" imgW="431613" imgH="241195"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28750" y="4500563"/>
                          <a:ext cx="8048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82" name="Object 11"/>
            <p:cNvGraphicFramePr>
              <a:graphicFrameLocks noChangeAspect="1"/>
            </p:cNvGraphicFramePr>
            <p:nvPr/>
          </p:nvGraphicFramePr>
          <p:xfrm>
            <a:off x="1905000" y="3479800"/>
            <a:ext cx="495300" cy="449263"/>
          </p:xfrm>
          <a:graphic>
            <a:graphicData uri="http://schemas.openxmlformats.org/presentationml/2006/ole">
              <mc:AlternateContent xmlns:mc="http://schemas.openxmlformats.org/markup-compatibility/2006">
                <mc:Choice xmlns:v="urn:schemas-microsoft-com:vml" Requires="v">
                  <p:oleObj spid="_x0000_s2076" name="数式" r:id="rId15" imgW="266469" imgH="241091" progId="Equation.3">
                    <p:embed/>
                  </p:oleObj>
                </mc:Choice>
                <mc:Fallback>
                  <p:oleObj name="数式" r:id="rId15" imgW="266469" imgH="241091"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905000" y="3479800"/>
                          <a:ext cx="495300" cy="44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3" name="オブジェクト 2"/>
          <p:cNvGraphicFramePr>
            <a:graphicFrameLocks noChangeAspect="1"/>
          </p:cNvGraphicFramePr>
          <p:nvPr>
            <p:extLst>
              <p:ext uri="{D42A27DB-BD31-4B8C-83A1-F6EECF244321}">
                <p14:modId xmlns:p14="http://schemas.microsoft.com/office/powerpoint/2010/main" val="3788938885"/>
              </p:ext>
            </p:extLst>
          </p:nvPr>
        </p:nvGraphicFramePr>
        <p:xfrm>
          <a:off x="568947" y="14054224"/>
          <a:ext cx="14049375" cy="2697162"/>
        </p:xfrm>
        <a:graphic>
          <a:graphicData uri="http://schemas.openxmlformats.org/presentationml/2006/ole">
            <mc:AlternateContent xmlns:mc="http://schemas.openxmlformats.org/markup-compatibility/2006">
              <mc:Choice xmlns:v="urn:schemas-microsoft-com:vml" Requires="v">
                <p:oleObj spid="_x0000_s2077" name="数式" r:id="rId17" imgW="6159240" imgH="1218960" progId="Equation.3">
                  <p:embed/>
                </p:oleObj>
              </mc:Choice>
              <mc:Fallback>
                <p:oleObj name="数式" r:id="rId17" imgW="6159240" imgH="1218960" progId="Equation.3">
                  <p:embed/>
                  <p:pic>
                    <p:nvPicPr>
                      <p:cNvPr id="0" name="オブジェクト 1"/>
                      <p:cNvPicPr>
                        <a:picLocks noChangeAspect="1" noChangeArrowheads="1"/>
                      </p:cNvPicPr>
                      <p:nvPr/>
                    </p:nvPicPr>
                    <p:blipFill>
                      <a:blip r:embed="rId18"/>
                      <a:srcRect/>
                      <a:stretch>
                        <a:fillRect/>
                      </a:stretch>
                    </p:blipFill>
                    <p:spPr bwMode="auto">
                      <a:xfrm>
                        <a:off x="568947" y="14054224"/>
                        <a:ext cx="14049375" cy="2697162"/>
                      </a:xfrm>
                      <a:prstGeom prst="rect">
                        <a:avLst/>
                      </a:prstGeom>
                      <a:noFill/>
                      <a:ln>
                        <a:noFill/>
                      </a:ln>
                    </p:spPr>
                  </p:pic>
                </p:oleObj>
              </mc:Fallback>
            </mc:AlternateContent>
          </a:graphicData>
        </a:graphic>
      </p:graphicFrame>
      <p:graphicFrame>
        <p:nvGraphicFramePr>
          <p:cNvPr id="6" name="オブジェクト 5"/>
          <p:cNvGraphicFramePr>
            <a:graphicFrameLocks noChangeAspect="1"/>
          </p:cNvGraphicFramePr>
          <p:nvPr>
            <p:extLst>
              <p:ext uri="{D42A27DB-BD31-4B8C-83A1-F6EECF244321}">
                <p14:modId xmlns:p14="http://schemas.microsoft.com/office/powerpoint/2010/main" val="1425740645"/>
              </p:ext>
            </p:extLst>
          </p:nvPr>
        </p:nvGraphicFramePr>
        <p:xfrm>
          <a:off x="2269230" y="12187238"/>
          <a:ext cx="2898186" cy="786233"/>
        </p:xfrm>
        <a:graphic>
          <a:graphicData uri="http://schemas.openxmlformats.org/presentationml/2006/ole">
            <mc:AlternateContent xmlns:mc="http://schemas.openxmlformats.org/markup-compatibility/2006">
              <mc:Choice xmlns:v="urn:schemas-microsoft-com:vml" Requires="v">
                <p:oleObj spid="_x0000_s2078" name="数式" r:id="rId19" imgW="787320" imgH="241200" progId="Equation.3">
                  <p:embed/>
                </p:oleObj>
              </mc:Choice>
              <mc:Fallback>
                <p:oleObj name="数式" r:id="rId19" imgW="787320" imgH="241200" progId="Equation.3">
                  <p:embed/>
                  <p:pic>
                    <p:nvPicPr>
                      <p:cNvPr id="0" name="オブジェクト 1"/>
                      <p:cNvPicPr>
                        <a:picLocks noChangeAspect="1" noChangeArrowheads="1"/>
                      </p:cNvPicPr>
                      <p:nvPr/>
                    </p:nvPicPr>
                    <p:blipFill>
                      <a:blip r:embed="rId20"/>
                      <a:srcRect/>
                      <a:stretch>
                        <a:fillRect/>
                      </a:stretch>
                    </p:blipFill>
                    <p:spPr bwMode="auto">
                      <a:xfrm>
                        <a:off x="2269230" y="12187238"/>
                        <a:ext cx="2898186" cy="786233"/>
                      </a:xfrm>
                      <a:prstGeom prst="rect">
                        <a:avLst/>
                      </a:prstGeom>
                      <a:noFill/>
                      <a:ln>
                        <a:noFill/>
                      </a:ln>
                    </p:spPr>
                  </p:pic>
                </p:oleObj>
              </mc:Fallback>
            </mc:AlternateContent>
          </a:graphicData>
        </a:graphic>
      </p:graphicFrame>
      <p:grpSp>
        <p:nvGrpSpPr>
          <p:cNvPr id="54" name="グループ化 53"/>
          <p:cNvGrpSpPr/>
          <p:nvPr/>
        </p:nvGrpSpPr>
        <p:grpSpPr>
          <a:xfrm>
            <a:off x="1819069" y="18449508"/>
            <a:ext cx="11354205" cy="6238469"/>
            <a:chOff x="12961342" y="7056761"/>
            <a:chExt cx="8482568" cy="4556125"/>
          </a:xfrm>
        </p:grpSpPr>
        <p:pic>
          <p:nvPicPr>
            <p:cNvPr id="55" name="Picture 34"/>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2961342" y="7056761"/>
              <a:ext cx="5472112" cy="455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Line 11"/>
            <p:cNvSpPr>
              <a:spLocks noChangeShapeType="1"/>
            </p:cNvSpPr>
            <p:nvPr/>
          </p:nvSpPr>
          <p:spPr bwMode="auto">
            <a:xfrm flipH="1">
              <a:off x="16676752" y="7991798"/>
              <a:ext cx="2301079" cy="345703"/>
            </a:xfrm>
            <a:prstGeom prst="line">
              <a:avLst/>
            </a:prstGeom>
            <a:noFill/>
            <a:ln w="50800">
              <a:solidFill>
                <a:srgbClr val="FF33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mc:AlternateContent xmlns:mc="http://schemas.openxmlformats.org/markup-compatibility/2006" xmlns:a14="http://schemas.microsoft.com/office/drawing/2010/main">
          <mc:Choice Requires="a14">
            <p:sp>
              <p:nvSpPr>
                <p:cNvPr id="57" name="Text Box 13"/>
                <p:cNvSpPr txBox="1">
                  <a:spLocks noChangeArrowheads="1"/>
                </p:cNvSpPr>
                <p:nvPr/>
              </p:nvSpPr>
              <p:spPr bwMode="auto">
                <a:xfrm>
                  <a:off x="19003609" y="8307237"/>
                  <a:ext cx="2144539" cy="101568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ctr"/>
                  <a:r>
                    <a:rPr lang="en-US" altLang="ja-JP" sz="3600" b="1" dirty="0" smtClean="0">
                      <a:solidFill>
                        <a:srgbClr val="FF0000"/>
                      </a:solidFill>
                      <a:latin typeface="ＭＳ Ｐゴシック" pitchFamily="50" charset="-128"/>
                    </a:rPr>
                    <a:t>CMB</a:t>
                  </a:r>
                  <a:endParaRPr lang="ja-JP" altLang="en-US" sz="2800" b="1" dirty="0">
                    <a:solidFill>
                      <a:srgbClr val="FF0000"/>
                    </a:solidFill>
                    <a:latin typeface="ＭＳ Ｐゴシック" pitchFamily="50" charset="-128"/>
                  </a:endParaRPr>
                </a:p>
                <a:p>
                  <a:pPr/>
                  <a14:m>
                    <m:oMathPara xmlns:m="http://schemas.openxmlformats.org/officeDocument/2006/math">
                      <m:oMathParaPr>
                        <m:jc m:val="center"/>
                      </m:oMathParaPr>
                      <m:oMath xmlns:m="http://schemas.openxmlformats.org/officeDocument/2006/math">
                        <m:sSub>
                          <m:sSubPr>
                            <m:ctrlPr>
                              <a:rPr lang="en-US" altLang="ja-JP" sz="2800" i="1" smtClean="0">
                                <a:solidFill>
                                  <a:srgbClr val="FF0000"/>
                                </a:solidFill>
                                <a:latin typeface="Cambria Math"/>
                              </a:rPr>
                            </m:ctrlPr>
                          </m:sSubPr>
                          <m:e>
                            <m:r>
                              <a:rPr lang="en-US" altLang="ja-JP" sz="2800" b="0" i="1" smtClean="0">
                                <a:solidFill>
                                  <a:srgbClr val="FF0000"/>
                                </a:solidFill>
                                <a:latin typeface="Cambria Math"/>
                              </a:rPr>
                              <m:t>𝑛</m:t>
                            </m:r>
                          </m:e>
                          <m:sub>
                            <m:r>
                              <a:rPr lang="en-US" altLang="ja-JP" sz="2800" b="0" i="1" smtClean="0">
                                <a:solidFill>
                                  <a:srgbClr val="FF0000"/>
                                </a:solidFill>
                                <a:latin typeface="Cambria Math"/>
                              </a:rPr>
                              <m:t>𝛾</m:t>
                            </m:r>
                          </m:sub>
                        </m:sSub>
                        <m:r>
                          <a:rPr lang="en-US" altLang="ja-JP" sz="2800" b="0" i="1" smtClean="0">
                            <a:solidFill>
                              <a:srgbClr val="FF0000"/>
                            </a:solidFill>
                            <a:latin typeface="Cambria Math"/>
                          </a:rPr>
                          <m:t>=411/</m:t>
                        </m:r>
                        <m:sSup>
                          <m:sSupPr>
                            <m:ctrlPr>
                              <a:rPr lang="en-US" altLang="ja-JP" sz="2800" i="1" smtClean="0">
                                <a:solidFill>
                                  <a:srgbClr val="FF0000"/>
                                </a:solidFill>
                                <a:latin typeface="Cambria Math"/>
                              </a:rPr>
                            </m:ctrlPr>
                          </m:sSupPr>
                          <m:e>
                            <m:r>
                              <m:rPr>
                                <m:sty m:val="p"/>
                              </m:rPr>
                              <a:rPr lang="en-US" altLang="ja-JP" sz="2800" b="0" i="0" smtClean="0">
                                <a:solidFill>
                                  <a:srgbClr val="FF0000"/>
                                </a:solidFill>
                                <a:latin typeface="Cambria Math"/>
                              </a:rPr>
                              <m:t>cm</m:t>
                            </m:r>
                          </m:e>
                          <m:sup>
                            <m:r>
                              <a:rPr lang="en-US" altLang="ja-JP" sz="2800" b="0" i="1" smtClean="0">
                                <a:solidFill>
                                  <a:srgbClr val="FF0000"/>
                                </a:solidFill>
                                <a:latin typeface="Cambria Math"/>
                              </a:rPr>
                              <m:t>3</m:t>
                            </m:r>
                          </m:sup>
                        </m:sSup>
                      </m:oMath>
                    </m:oMathPara>
                  </a14:m>
                  <a:endParaRPr lang="en-US" altLang="ja-JP" sz="2800" dirty="0" smtClean="0">
                    <a:solidFill>
                      <a:srgbClr val="FF0000"/>
                    </a:solidFill>
                    <a:latin typeface="ＭＳ Ｐゴシック" pitchFamily="50" charset="-128"/>
                  </a:endParaRPr>
                </a:p>
                <a:p>
                  <a:pPr algn="ctr"/>
                  <a14:m>
                    <m:oMathPara xmlns:m="http://schemas.openxmlformats.org/officeDocument/2006/math">
                      <m:oMathParaPr>
                        <m:jc m:val="center"/>
                      </m:oMathParaPr>
                      <m:oMath xmlns:m="http://schemas.openxmlformats.org/officeDocument/2006/math">
                        <m:sSub>
                          <m:sSubPr>
                            <m:ctrlPr>
                              <a:rPr lang="en-US" altLang="ja-JP" sz="2800" i="1" smtClean="0">
                                <a:solidFill>
                                  <a:srgbClr val="FF0000"/>
                                </a:solidFill>
                                <a:latin typeface="Cambria Math"/>
                              </a:rPr>
                            </m:ctrlPr>
                          </m:sSubPr>
                          <m:e>
                            <m:r>
                              <a:rPr lang="en-US" altLang="ja-JP" sz="2800" b="0" i="1" smtClean="0">
                                <a:solidFill>
                                  <a:srgbClr val="FF0000"/>
                                </a:solidFill>
                                <a:latin typeface="Cambria Math"/>
                              </a:rPr>
                              <m:t>𝑇</m:t>
                            </m:r>
                          </m:e>
                          <m:sub>
                            <m:r>
                              <a:rPr lang="en-US" altLang="ja-JP" sz="2800" b="0" i="1" smtClean="0">
                                <a:solidFill>
                                  <a:srgbClr val="FF0000"/>
                                </a:solidFill>
                                <a:latin typeface="Cambria Math"/>
                              </a:rPr>
                              <m:t>𝛾</m:t>
                            </m:r>
                          </m:sub>
                        </m:sSub>
                        <m:r>
                          <a:rPr lang="en-US" altLang="ja-JP" sz="2800" b="0" i="1" smtClean="0">
                            <a:solidFill>
                              <a:srgbClr val="FF0000"/>
                            </a:solidFill>
                            <a:latin typeface="Cambria Math"/>
                          </a:rPr>
                          <m:t>=2.73 </m:t>
                        </m:r>
                        <m:r>
                          <m:rPr>
                            <m:sty m:val="p"/>
                          </m:rPr>
                          <a:rPr lang="en-US" altLang="ja-JP" sz="2800" b="0" i="1" smtClean="0">
                            <a:solidFill>
                              <a:srgbClr val="FF0000"/>
                            </a:solidFill>
                            <a:latin typeface="Cambria Math"/>
                          </a:rPr>
                          <m:t>K</m:t>
                        </m:r>
                      </m:oMath>
                    </m:oMathPara>
                  </a14:m>
                  <a:endParaRPr lang="en-US" altLang="ja-JP" sz="2800" dirty="0">
                    <a:solidFill>
                      <a:srgbClr val="FF0000"/>
                    </a:solidFill>
                    <a:latin typeface="ＭＳ Ｐゴシック" pitchFamily="50" charset="-128"/>
                  </a:endParaRPr>
                </a:p>
              </p:txBody>
            </p:sp>
          </mc:Choice>
          <mc:Fallback xmlns="">
            <p:sp>
              <p:nvSpPr>
                <p:cNvPr id="57" name="Text Box 13"/>
                <p:cNvSpPr txBox="1">
                  <a:spLocks noRot="1" noChangeAspect="1" noMove="1" noResize="1" noEditPoints="1" noAdjustHandles="1" noChangeArrowheads="1" noChangeShapeType="1" noTextEdit="1"/>
                </p:cNvSpPr>
                <p:nvPr/>
              </p:nvSpPr>
              <p:spPr bwMode="auto">
                <a:xfrm>
                  <a:off x="19003609" y="8307237"/>
                  <a:ext cx="2144539" cy="1015683"/>
                </a:xfrm>
                <a:prstGeom prst="rect">
                  <a:avLst/>
                </a:prstGeom>
                <a:blipFill rotWithShape="1">
                  <a:blip r:embed="rId24"/>
                  <a:stretch>
                    <a:fillRect t="-6550" b="-1048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pic>
          <p:nvPicPr>
            <p:cNvPr id="58" name="Picture 15" descr="新規ビットマップ イメージ"/>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19080445" y="7197675"/>
              <a:ext cx="1963737" cy="1139825"/>
            </a:xfrm>
            <a:prstGeom prst="rect">
              <a:avLst/>
            </a:prstGeom>
            <a:noFill/>
            <a:extLst>
              <a:ext uri="{909E8E84-426E-40DD-AFC4-6F175D3DCCD1}">
                <a14:hiddenFill xmlns:a14="http://schemas.microsoft.com/office/drawing/2010/main">
                  <a:solidFill>
                    <a:srgbClr val="FFFFFF"/>
                  </a:solidFill>
                </a14:hiddenFill>
              </a:ext>
            </a:extLst>
          </p:spPr>
        </p:pic>
        <p:sp>
          <p:nvSpPr>
            <p:cNvPr id="59" name="正方形/長方形 58"/>
            <p:cNvSpPr/>
            <p:nvPr/>
          </p:nvSpPr>
          <p:spPr>
            <a:xfrm>
              <a:off x="18818739" y="10294266"/>
              <a:ext cx="123039" cy="332650"/>
            </a:xfrm>
            <a:prstGeom prst="rect">
              <a:avLst/>
            </a:prstGeom>
          </p:spPr>
          <p:txBody>
            <a:bodyPr wrap="none">
              <a:spAutoFit/>
            </a:bodyPr>
            <a:lstStyle/>
            <a:p>
              <a:endParaRPr lang="ja-JP" altLang="en-US" sz="2800" dirty="0">
                <a:solidFill>
                  <a:srgbClr val="0070C0"/>
                </a:solidFill>
              </a:endParaRPr>
            </a:p>
          </p:txBody>
        </p:sp>
        <mc:AlternateContent xmlns:mc="http://schemas.openxmlformats.org/markup-compatibility/2006" xmlns:a14="http://schemas.microsoft.com/office/drawing/2010/main">
          <mc:Choice Requires="a14">
            <p:sp>
              <p:nvSpPr>
                <p:cNvPr id="60" name="テキスト ボックス 59"/>
                <p:cNvSpPr txBox="1"/>
                <p:nvPr/>
              </p:nvSpPr>
              <p:spPr>
                <a:xfrm>
                  <a:off x="14873944" y="7646627"/>
                  <a:ext cx="1533727" cy="4109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kumimoji="1" lang="en-US" altLang="ja-JP" sz="3600" b="0" i="1" smtClean="0">
                            <a:solidFill>
                              <a:srgbClr val="FFFF00"/>
                            </a:solidFill>
                            <a:latin typeface="Cambria Math"/>
                          </a:rPr>
                          <m:t>𝑘𝑇</m:t>
                        </m:r>
                        <m:r>
                          <a:rPr kumimoji="1" lang="en-US" altLang="ja-JP" sz="3600" b="0" i="1" smtClean="0">
                            <a:solidFill>
                              <a:srgbClr val="FFFF00"/>
                            </a:solidFill>
                            <a:latin typeface="Cambria Math"/>
                          </a:rPr>
                          <m:t>~1</m:t>
                        </m:r>
                        <m:r>
                          <m:rPr>
                            <m:sty m:val="p"/>
                          </m:rPr>
                          <a:rPr kumimoji="1" lang="en-US" altLang="ja-JP" sz="3600" b="0" i="1" smtClean="0">
                            <a:solidFill>
                              <a:srgbClr val="FFFF00"/>
                            </a:solidFill>
                            <a:latin typeface="Cambria Math"/>
                          </a:rPr>
                          <m:t>MeV</m:t>
                        </m:r>
                      </m:oMath>
                    </m:oMathPara>
                  </a14:m>
                  <a:endParaRPr kumimoji="1" lang="ja-JP" altLang="en-US" sz="3600" dirty="0">
                    <a:solidFill>
                      <a:srgbClr val="FFFF00"/>
                    </a:solidFill>
                  </a:endParaRPr>
                </a:p>
              </p:txBody>
            </p:sp>
          </mc:Choice>
          <mc:Fallback xmlns="">
            <p:sp>
              <p:nvSpPr>
                <p:cNvPr id="83" name="テキスト ボックス 82"/>
                <p:cNvSpPr txBox="1">
                  <a:spLocks noRot="1" noChangeAspect="1" noMove="1" noResize="1" noEditPoints="1" noAdjustHandles="1" noChangeArrowheads="1" noChangeShapeType="1" noTextEdit="1"/>
                </p:cNvSpPr>
                <p:nvPr/>
              </p:nvSpPr>
              <p:spPr>
                <a:xfrm>
                  <a:off x="14873944" y="7646627"/>
                  <a:ext cx="1533727" cy="410921"/>
                </a:xfrm>
                <a:prstGeom prst="rect">
                  <a:avLst/>
                </a:prstGeom>
                <a:blipFill rotWithShape="1">
                  <a:blip r:embed="rId30"/>
                  <a:stretch>
                    <a:fillRect/>
                  </a:stretch>
                </a:blipFill>
              </p:spPr>
              <p:txBody>
                <a:bodyPr/>
                <a:lstStyle/>
                <a:p>
                  <a:r>
                    <a:rPr lang="ja-JP" altLang="en-US">
                      <a:noFill/>
                    </a:rPr>
                    <a:t> </a:t>
                  </a:r>
                </a:p>
              </p:txBody>
            </p:sp>
          </mc:Fallback>
        </mc:AlternateContent>
        <p:sp>
          <p:nvSpPr>
            <p:cNvPr id="61" name="テキスト ボックス 60"/>
            <p:cNvSpPr txBox="1"/>
            <p:nvPr/>
          </p:nvSpPr>
          <p:spPr>
            <a:xfrm>
              <a:off x="18387756" y="10996040"/>
              <a:ext cx="3056154" cy="293515"/>
            </a:xfrm>
            <a:prstGeom prst="rect">
              <a:avLst/>
            </a:prstGeom>
            <a:noFill/>
          </p:spPr>
          <p:txBody>
            <a:bodyPr wrap="square" rtlCol="0">
              <a:spAutoFit/>
            </a:bodyPr>
            <a:lstStyle/>
            <a:p>
              <a:endParaRPr lang="ja-JP" altLang="en-US" sz="2400" dirty="0"/>
            </a:p>
          </p:txBody>
        </p:sp>
        <p:sp>
          <p:nvSpPr>
            <p:cNvPr id="62" name="Line 17"/>
            <p:cNvSpPr>
              <a:spLocks noChangeShapeType="1"/>
            </p:cNvSpPr>
            <p:nvPr/>
          </p:nvSpPr>
          <p:spPr bwMode="auto">
            <a:xfrm flipH="1" flipV="1">
              <a:off x="16007992" y="9396617"/>
              <a:ext cx="3449797" cy="333808"/>
            </a:xfrm>
            <a:prstGeom prst="line">
              <a:avLst/>
            </a:prstGeom>
            <a:noFill/>
            <a:ln w="50800">
              <a:solidFill>
                <a:srgbClr val="FFC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grpSp>
      <mc:AlternateContent xmlns:mc="http://schemas.openxmlformats.org/markup-compatibility/2006" xmlns:a14="http://schemas.microsoft.com/office/drawing/2010/main">
        <mc:Choice Requires="a14">
          <p:sp>
            <p:nvSpPr>
              <p:cNvPr id="7" name="テキスト ボックス 6"/>
              <p:cNvSpPr txBox="1"/>
              <p:nvPr/>
            </p:nvSpPr>
            <p:spPr>
              <a:xfrm>
                <a:off x="15074755" y="6156745"/>
                <a:ext cx="5768260" cy="4985147"/>
              </a:xfrm>
              <a:prstGeom prst="rect">
                <a:avLst/>
              </a:prstGeom>
              <a:noFill/>
            </p:spPr>
            <p:txBody>
              <a:bodyPr wrap="square" rtlCol="0">
                <a:spAutoFit/>
              </a:bodyPr>
              <a:lstStyle/>
              <a:p>
                <a:r>
                  <a:rPr lang="en-US" altLang="ja-JP" sz="2800" dirty="0" smtClean="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宇宙背景ニュートリノ（</a:t>
                </a:r>
                <a:r>
                  <a:rPr lang="en-US" altLang="ja-JP" sz="2400" b="1" dirty="0" smtClean="0">
                    <a:latin typeface="HGS明朝E" pitchFamily="18" charset="-128"/>
                    <a:ea typeface="HGS明朝E" pitchFamily="18" charset="-128"/>
                    <a:cs typeface="Arial Unicode MS" pitchFamily="50" charset="-128"/>
                  </a:rPr>
                  <a:t>C</a:t>
                </a:r>
                <a:r>
                  <a:rPr lang="en-US" altLang="ja-JP" sz="2400" b="1" dirty="0">
                    <a:latin typeface="HGS明朝E" pitchFamily="18" charset="-128"/>
                    <a:ea typeface="HGS明朝E" pitchFamily="18" charset="-128"/>
                    <a:cs typeface="Arial Unicode MS" pitchFamily="50" charset="-128"/>
                    <a:sym typeface="Symbol"/>
                  </a:rPr>
                  <a:t></a:t>
                </a:r>
                <a:r>
                  <a:rPr lang="en-US" altLang="ja-JP" sz="2400" b="1" dirty="0" smtClean="0">
                    <a:latin typeface="HGS明朝E" pitchFamily="18" charset="-128"/>
                    <a:ea typeface="HGS明朝E" pitchFamily="18" charset="-128"/>
                    <a:cs typeface="Arial Unicode MS" pitchFamily="50" charset="-128"/>
                    <a:sym typeface="Symbol"/>
                  </a:rPr>
                  <a:t>B</a:t>
                </a:r>
                <a:r>
                  <a:rPr lang="ja-JP" altLang="en-US" sz="2400" b="1" dirty="0" smtClean="0">
                    <a:latin typeface="HGS明朝E" pitchFamily="18" charset="-128"/>
                    <a:ea typeface="HGS明朝E" pitchFamily="18" charset="-128"/>
                    <a:cs typeface="Arial Unicode MS" pitchFamily="50" charset="-128"/>
                    <a:sym typeface="Symbol"/>
                  </a:rPr>
                  <a:t>）の</a:t>
                </a:r>
                <a:endParaRPr lang="en-US" altLang="ja-JP" sz="2400" b="1" dirty="0" smtClean="0">
                  <a:latin typeface="HGS明朝E" pitchFamily="18" charset="-128"/>
                  <a:ea typeface="HGS明朝E" pitchFamily="18" charset="-128"/>
                  <a:cs typeface="Arial Unicode MS" pitchFamily="50" charset="-128"/>
                  <a:sym typeface="Symbol"/>
                </a:endParaRPr>
              </a:p>
              <a:p>
                <a:r>
                  <a:rPr lang="ja-JP" altLang="en-US" sz="2400" b="1" dirty="0" smtClean="0">
                    <a:latin typeface="HGS明朝E" pitchFamily="18" charset="-128"/>
                    <a:ea typeface="HGS明朝E" pitchFamily="18" charset="-128"/>
                    <a:cs typeface="Arial Unicode MS" pitchFamily="50" charset="-128"/>
                    <a:sym typeface="Symbol"/>
                  </a:rPr>
                  <a:t>崩壊で</a:t>
                </a:r>
                <a:r>
                  <a:rPr lang="en-US" altLang="ja-JP" sz="2400" b="1" dirty="0" smtClean="0">
                    <a:latin typeface="HGS明朝E" pitchFamily="18" charset="-128"/>
                    <a:ea typeface="HGS明朝E" pitchFamily="18" charset="-128"/>
                    <a:cs typeface="Arial Unicode MS" pitchFamily="50" charset="-128"/>
                    <a:sym typeface="Symbol"/>
                  </a:rPr>
                  <a:t> </a:t>
                </a:r>
                <a:r>
                  <a:rPr lang="ja-JP" altLang="en-US" sz="2400" b="1" dirty="0" smtClean="0">
                    <a:latin typeface="HGS明朝E" pitchFamily="18" charset="-128"/>
                    <a:ea typeface="HGS明朝E" pitchFamily="18" charset="-128"/>
                    <a:cs typeface="Arial Unicode MS" pitchFamily="50" charset="-128"/>
                    <a:sym typeface="Symbol"/>
                  </a:rPr>
                  <a:t>生成する光子のエネルギー分布には</a:t>
                </a:r>
                <a14:m>
                  <m:oMath xmlns:m="http://schemas.openxmlformats.org/officeDocument/2006/math">
                    <m:sSub>
                      <m:sSubPr>
                        <m:ctrlPr>
                          <a:rPr lang="en-US" altLang="ja-JP" sz="2400" b="1" i="1">
                            <a:latin typeface="Cambria Math"/>
                            <a:ea typeface="Arial Unicode MS" pitchFamily="50" charset="-128"/>
                            <a:cs typeface="Arial Unicode MS" pitchFamily="50" charset="-128"/>
                            <a:sym typeface="Symbol"/>
                          </a:rPr>
                        </m:ctrlPr>
                      </m:sSubPr>
                      <m:e>
                        <m:r>
                          <a:rPr lang="en-US" altLang="ja-JP" sz="2400" b="1" i="1">
                            <a:latin typeface="Cambria Math"/>
                            <a:ea typeface="Arial Unicode MS" pitchFamily="50" charset="-128"/>
                            <a:cs typeface="Arial Unicode MS" pitchFamily="50" charset="-128"/>
                            <a:sym typeface="Symbol"/>
                          </a:rPr>
                          <m:t>𝑬</m:t>
                        </m:r>
                      </m:e>
                      <m:sub>
                        <m:r>
                          <a:rPr lang="en-US" altLang="ja-JP" sz="2400" b="1" i="1">
                            <a:latin typeface="Cambria Math"/>
                            <a:ea typeface="Arial Unicode MS" pitchFamily="50" charset="-128"/>
                            <a:cs typeface="Arial Unicode MS" pitchFamily="50" charset="-128"/>
                            <a:sym typeface="Symbol"/>
                          </a:rPr>
                          <m:t>𝜸</m:t>
                        </m:r>
                      </m:sub>
                    </m:sSub>
                    <m:r>
                      <a:rPr lang="en-US" altLang="ja-JP" sz="2400" b="1" i="1">
                        <a:latin typeface="Cambria Math"/>
                        <a:ea typeface="Arial Unicode MS" pitchFamily="50" charset="-128"/>
                        <a:cs typeface="Arial Unicode MS" pitchFamily="50" charset="-128"/>
                        <a:sym typeface="Symbol"/>
                      </a:rPr>
                      <m:t>=</m:t>
                    </m:r>
                    <m:r>
                      <a:rPr lang="en-US" altLang="ja-JP" sz="2400" b="1" i="1">
                        <a:latin typeface="Cambria Math"/>
                        <a:ea typeface="Arial Unicode MS" pitchFamily="50" charset="-128"/>
                        <a:cs typeface="Arial Unicode MS" pitchFamily="50" charset="-128"/>
                        <a:sym typeface="Symbol"/>
                      </a:rPr>
                      <m:t>𝟐𝟓</m:t>
                    </m:r>
                    <m:r>
                      <a:rPr lang="en-US" altLang="ja-JP" sz="2400" b="1" i="1">
                        <a:latin typeface="Cambria Math"/>
                        <a:ea typeface="Arial Unicode MS" pitchFamily="50" charset="-128"/>
                        <a:cs typeface="Arial Unicode MS" pitchFamily="50" charset="-128"/>
                        <a:sym typeface="Symbol"/>
                      </a:rPr>
                      <m:t> </m:t>
                    </m:r>
                    <m:r>
                      <a:rPr lang="en-US" altLang="ja-JP" sz="2400" b="1" i="1">
                        <a:latin typeface="Cambria Math"/>
                        <a:ea typeface="Arial Unicode MS" pitchFamily="50" charset="-128"/>
                        <a:cs typeface="Arial Unicode MS" pitchFamily="50" charset="-128"/>
                        <a:sym typeface="Symbol"/>
                      </a:rPr>
                      <m:t>𝒎𝒆𝑽</m:t>
                    </m:r>
                  </m:oMath>
                </a14:m>
                <a:r>
                  <a:rPr lang="ja-JP" altLang="en-US" sz="2400" b="1" dirty="0">
                    <a:latin typeface="HGS明朝E" pitchFamily="18" charset="-128"/>
                    <a:ea typeface="HGS明朝E" pitchFamily="18" charset="-128"/>
                    <a:cs typeface="Arial Unicode MS" pitchFamily="50" charset="-128"/>
                  </a:rPr>
                  <a:t> </a:t>
                </a:r>
                <a:r>
                  <a:rPr lang="en-US" altLang="ja-JP" sz="2400" b="1" dirty="0">
                    <a:latin typeface="HGS明朝E" pitchFamily="18" charset="-128"/>
                    <a:ea typeface="HGS明朝E" pitchFamily="18" charset="-128"/>
                    <a:cs typeface="Arial Unicode MS" pitchFamily="50" charset="-128"/>
                  </a:rPr>
                  <a:t>(</a:t>
                </a:r>
                <a14:m>
                  <m:oMath xmlns:m="http://schemas.openxmlformats.org/officeDocument/2006/math">
                    <m:sSub>
                      <m:sSubPr>
                        <m:ctrlPr>
                          <a:rPr lang="en-US" altLang="ja-JP" sz="2400" b="1" i="1" dirty="0">
                            <a:latin typeface="Cambria Math"/>
                            <a:ea typeface="Arial Unicode MS" pitchFamily="50" charset="-128"/>
                            <a:cs typeface="Arial Unicode MS" pitchFamily="50" charset="-128"/>
                          </a:rPr>
                        </m:ctrlPr>
                      </m:sSubPr>
                      <m:e>
                        <m:r>
                          <a:rPr lang="en-US" altLang="ja-JP" sz="2400" b="1" i="1" dirty="0">
                            <a:latin typeface="Cambria Math"/>
                            <a:ea typeface="Arial Unicode MS" pitchFamily="50" charset="-128"/>
                            <a:cs typeface="Arial Unicode MS" pitchFamily="50" charset="-128"/>
                          </a:rPr>
                          <m:t>𝒎</m:t>
                        </m:r>
                      </m:e>
                      <m:sub>
                        <m:r>
                          <a:rPr lang="en-US" altLang="ja-JP" sz="2400" b="1" i="1" dirty="0">
                            <a:latin typeface="Cambria Math"/>
                            <a:ea typeface="Arial Unicode MS" pitchFamily="50" charset="-128"/>
                            <a:cs typeface="Arial Unicode MS" pitchFamily="50" charset="-128"/>
                          </a:rPr>
                          <m:t>𝟑</m:t>
                        </m:r>
                      </m:sub>
                    </m:sSub>
                    <m:r>
                      <a:rPr lang="en-US" altLang="ja-JP" sz="2400" b="1" i="1" dirty="0">
                        <a:latin typeface="Cambria Math"/>
                        <a:ea typeface="Arial Unicode MS" pitchFamily="50" charset="-128"/>
                        <a:cs typeface="Arial Unicode MS" pitchFamily="50" charset="-128"/>
                      </a:rPr>
                      <m:t>=</m:t>
                    </m:r>
                    <m:r>
                      <a:rPr lang="en-US" altLang="ja-JP" sz="2400" b="1" i="1" dirty="0">
                        <a:latin typeface="Cambria Math"/>
                        <a:ea typeface="Arial Unicode MS" pitchFamily="50" charset="-128"/>
                        <a:cs typeface="Arial Unicode MS" pitchFamily="50" charset="-128"/>
                      </a:rPr>
                      <m:t>𝟓𝟎</m:t>
                    </m:r>
                    <m:r>
                      <a:rPr lang="en-US" altLang="ja-JP" sz="2400" b="1" i="1" dirty="0">
                        <a:latin typeface="Cambria Math"/>
                        <a:ea typeface="Arial Unicode MS" pitchFamily="50" charset="-128"/>
                        <a:cs typeface="Arial Unicode MS" pitchFamily="50" charset="-128"/>
                      </a:rPr>
                      <m:t> </m:t>
                    </m:r>
                    <m:r>
                      <a:rPr lang="en-US" altLang="ja-JP" sz="2400" b="1" i="1" dirty="0">
                        <a:latin typeface="Cambria Math"/>
                        <a:ea typeface="Arial Unicode MS" pitchFamily="50" charset="-128"/>
                        <a:cs typeface="Arial Unicode MS" pitchFamily="50" charset="-128"/>
                      </a:rPr>
                      <m:t>𝒎𝒆𝑽</m:t>
                    </m:r>
                  </m:oMath>
                </a14:m>
                <a:r>
                  <a:rPr lang="en-US" altLang="ja-JP" sz="2400" b="1" dirty="0">
                    <a:latin typeface="HGS明朝E" pitchFamily="18" charset="-128"/>
                    <a:ea typeface="HGS明朝E" pitchFamily="18" charset="-128"/>
                    <a:cs typeface="Arial Unicode MS" pitchFamily="50" charset="-128"/>
                  </a:rPr>
                  <a:t> </a:t>
                </a:r>
                <a:r>
                  <a:rPr lang="ja-JP" altLang="en-US" sz="2400" b="1" dirty="0">
                    <a:latin typeface="HGS明朝E" pitchFamily="18" charset="-128"/>
                    <a:ea typeface="HGS明朝E" pitchFamily="18" charset="-128"/>
                    <a:cs typeface="Arial Unicode MS" pitchFamily="50" charset="-128"/>
                  </a:rPr>
                  <a:t>を仮定</a:t>
                </a:r>
                <a:r>
                  <a:rPr lang="en-US" altLang="ja-JP" sz="2400" b="1" dirty="0" smtClean="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で鋭い</a:t>
                </a:r>
                <a:r>
                  <a:rPr lang="ja-JP" altLang="en-US" sz="2400" b="1" dirty="0">
                    <a:latin typeface="HGS明朝E" pitchFamily="18" charset="-128"/>
                    <a:ea typeface="HGS明朝E" pitchFamily="18" charset="-128"/>
                    <a:cs typeface="Arial Unicode MS" pitchFamily="50" charset="-128"/>
                  </a:rPr>
                  <a:t>カットオフができる</a:t>
                </a:r>
                <a:r>
                  <a:rPr lang="ja-JP" altLang="en-US" sz="2400" b="1" dirty="0" smtClean="0">
                    <a:latin typeface="HGS明朝E" pitchFamily="18" charset="-128"/>
                    <a:ea typeface="HGS明朝E" pitchFamily="18" charset="-128"/>
                    <a:cs typeface="Arial Unicode MS" pitchFamily="50" charset="-128"/>
                  </a:rPr>
                  <a:t>。この</a:t>
                </a:r>
                <a:r>
                  <a:rPr lang="ja-JP" altLang="en-US" sz="2400" b="1" dirty="0">
                    <a:latin typeface="HGS明朝E" pitchFamily="18" charset="-128"/>
                    <a:ea typeface="HGS明朝E" pitchFamily="18" charset="-128"/>
                    <a:cs typeface="Arial Unicode MS" pitchFamily="50" charset="-128"/>
                  </a:rPr>
                  <a:t>カットオフは宇宙背景ニュートリノの温度分布</a:t>
                </a:r>
                <a:r>
                  <a:rPr lang="en-US" altLang="ja-JP" sz="2400" b="1" dirty="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（平均　</a:t>
                </a:r>
                <a14:m>
                  <m:oMath xmlns:m="http://schemas.openxmlformats.org/officeDocument/2006/math">
                    <m:r>
                      <a:rPr lang="en-US" altLang="ja-JP" sz="2400" b="1" i="0" smtClean="0">
                        <a:latin typeface="Cambria Math"/>
                        <a:ea typeface="Arial Unicode MS" pitchFamily="50" charset="-128"/>
                        <a:cs typeface="Arial Unicode MS" pitchFamily="50" charset="-128"/>
                      </a:rPr>
                      <m:t> </m:t>
                    </m:r>
                    <m:sSub>
                      <m:sSubPr>
                        <m:ctrlPr>
                          <a:rPr lang="en-US" altLang="ja-JP" sz="2400" b="1" i="1">
                            <a:latin typeface="Cambria Math"/>
                            <a:ea typeface="Arial Unicode MS" pitchFamily="50" charset="-128"/>
                            <a:cs typeface="Arial Unicode MS" pitchFamily="50" charset="-128"/>
                          </a:rPr>
                        </m:ctrlPr>
                      </m:sSubPr>
                      <m:e>
                        <m:r>
                          <a:rPr lang="en-US" altLang="ja-JP" sz="2400" b="1" i="1">
                            <a:latin typeface="Cambria Math"/>
                            <a:ea typeface="Arial Unicode MS" pitchFamily="50" charset="-128"/>
                            <a:cs typeface="Arial Unicode MS" pitchFamily="50" charset="-128"/>
                          </a:rPr>
                          <m:t>𝑻</m:t>
                        </m:r>
                      </m:e>
                      <m:sub>
                        <m:r>
                          <a:rPr lang="en-US" altLang="ja-JP" sz="2400" b="1" i="1">
                            <a:latin typeface="Cambria Math"/>
                            <a:ea typeface="Arial Unicode MS" pitchFamily="50" charset="-128"/>
                            <a:cs typeface="Arial Unicode MS" pitchFamily="50" charset="-128"/>
                          </a:rPr>
                          <m:t>𝝂</m:t>
                        </m:r>
                      </m:sub>
                    </m:sSub>
                    <m:r>
                      <a:rPr lang="ja-JP" altLang="en-US" sz="2400" b="1" i="1" smtClean="0">
                        <a:latin typeface="Cambria Math"/>
                        <a:ea typeface="Arial Unicode MS" pitchFamily="50" charset="-128"/>
                        <a:cs typeface="Arial Unicode MS" pitchFamily="50" charset="-128"/>
                      </a:rPr>
                      <m:t>＝</m:t>
                    </m:r>
                    <m:r>
                      <a:rPr lang="en-US" altLang="ja-JP" sz="2400" b="1" i="1">
                        <a:latin typeface="Cambria Math"/>
                        <a:ea typeface="Arial Unicode MS" pitchFamily="50" charset="-128"/>
                        <a:cs typeface="Arial Unicode MS" pitchFamily="50" charset="-128"/>
                      </a:rPr>
                      <m:t>𝟏</m:t>
                    </m:r>
                    <m:r>
                      <a:rPr lang="en-US" altLang="ja-JP" sz="2400" b="1" i="1">
                        <a:latin typeface="Cambria Math"/>
                        <a:ea typeface="Arial Unicode MS" pitchFamily="50" charset="-128"/>
                        <a:cs typeface="Arial Unicode MS" pitchFamily="50" charset="-128"/>
                      </a:rPr>
                      <m:t>.</m:t>
                    </m:r>
                    <m:r>
                      <a:rPr lang="en-US" altLang="ja-JP" sz="2400" b="1" i="1">
                        <a:latin typeface="Cambria Math"/>
                        <a:ea typeface="Arial Unicode MS" pitchFamily="50" charset="-128"/>
                        <a:cs typeface="Arial Unicode MS" pitchFamily="50" charset="-128"/>
                      </a:rPr>
                      <m:t>𝟗</m:t>
                    </m:r>
                    <m:r>
                      <a:rPr lang="en-US" altLang="ja-JP" sz="2400" b="1" i="1">
                        <a:latin typeface="Cambria Math"/>
                        <a:ea typeface="Arial Unicode MS" pitchFamily="50" charset="-128"/>
                        <a:cs typeface="Arial Unicode MS" pitchFamily="50" charset="-128"/>
                      </a:rPr>
                      <m:t> </m:t>
                    </m:r>
                    <m:r>
                      <a:rPr lang="en-US" altLang="ja-JP" sz="2400" b="1" i="1">
                        <a:latin typeface="Cambria Math"/>
                        <a:ea typeface="Arial Unicode MS" pitchFamily="50" charset="-128"/>
                        <a:cs typeface="Arial Unicode MS" pitchFamily="50" charset="-128"/>
                      </a:rPr>
                      <m:t>𝑲</m:t>
                    </m:r>
                    <m:r>
                      <a:rPr lang="en-US" altLang="ja-JP" sz="2400" b="1" i="1" smtClean="0">
                        <a:latin typeface="Cambria Math"/>
                        <a:ea typeface="Arial Unicode MS" pitchFamily="50" charset="-128"/>
                        <a:cs typeface="Arial Unicode MS" pitchFamily="50" charset="-128"/>
                      </a:rPr>
                      <m:t>)</m:t>
                    </m:r>
                    <m:r>
                      <a:rPr lang="ja-JP" altLang="en-US" sz="2400" b="1" i="1" smtClean="0">
                        <a:latin typeface="Cambria Math"/>
                        <a:ea typeface="Arial Unicode MS" pitchFamily="50" charset="-128"/>
                        <a:cs typeface="Arial Unicode MS" pitchFamily="50" charset="-128"/>
                      </a:rPr>
                      <m:t> </m:t>
                    </m:r>
                  </m:oMath>
                </a14:m>
                <a:r>
                  <a:rPr lang="ja-JP" altLang="en-US" sz="2400" b="1" dirty="0" smtClean="0">
                    <a:latin typeface="HGS明朝E" pitchFamily="18" charset="-128"/>
                    <a:ea typeface="HGS明朝E" pitchFamily="18" charset="-128"/>
                    <a:cs typeface="Arial Unicode MS" pitchFamily="50" charset="-128"/>
                  </a:rPr>
                  <a:t>によってわずか</a:t>
                </a:r>
                <a:r>
                  <a:rPr lang="ja-JP" altLang="en-US" sz="2400" b="1" dirty="0">
                    <a:latin typeface="HGS明朝E" pitchFamily="18" charset="-128"/>
                    <a:ea typeface="HGS明朝E" pitchFamily="18" charset="-128"/>
                    <a:cs typeface="Arial Unicode MS" pitchFamily="50" charset="-128"/>
                  </a:rPr>
                  <a:t>に</a:t>
                </a:r>
                <a:r>
                  <a:rPr lang="ja-JP" altLang="en-US" sz="2400" b="1" dirty="0" smtClean="0">
                    <a:latin typeface="HGS明朝E" pitchFamily="18" charset="-128"/>
                    <a:ea typeface="HGS明朝E" pitchFamily="18" charset="-128"/>
                    <a:cs typeface="Arial Unicode MS" pitchFamily="50" charset="-128"/>
                  </a:rPr>
                  <a:t>広がる。また低エネルギーの光子が宇宙膨張による赤方偏移の効果で生じる。この信号分布に対して宇宙赤外線背景放射（</a:t>
                </a:r>
                <a:r>
                  <a:rPr lang="en-US" altLang="ja-JP" sz="2400" b="1" dirty="0" smtClean="0">
                    <a:latin typeface="HGS明朝E" pitchFamily="18" charset="-128"/>
                    <a:ea typeface="HGS明朝E" pitchFamily="18" charset="-128"/>
                    <a:cs typeface="Arial Unicode MS" pitchFamily="50" charset="-128"/>
                  </a:rPr>
                  <a:t>CIB</a:t>
                </a:r>
                <a:r>
                  <a:rPr lang="ja-JP" altLang="en-US" sz="2400" b="1" dirty="0" smtClean="0">
                    <a:latin typeface="HGS明朝E" pitchFamily="18" charset="-128"/>
                    <a:ea typeface="HGS明朝E" pitchFamily="18" charset="-128"/>
                    <a:cs typeface="Arial Unicode MS" pitchFamily="50" charset="-128"/>
                  </a:rPr>
                  <a:t>）は４～５桁多く存在する。我々はこの鋭いカットオフを高エネルギー分解能を有する超伝導赤外線検出器で探索する。</a:t>
                </a:r>
                <a:endParaRPr lang="en-US" altLang="ja-JP" sz="2400" b="1" dirty="0" smtClean="0">
                  <a:latin typeface="HGS明朝E" pitchFamily="18" charset="-128"/>
                  <a:ea typeface="HGS明朝E" pitchFamily="18" charset="-128"/>
                  <a:cs typeface="Arial Unicode MS" pitchFamily="50" charset="-128"/>
                </a:endParaRPr>
              </a:p>
            </p:txBody>
          </p:sp>
        </mc:Choice>
        <mc:Fallback xmlns="">
          <p:sp>
            <p:nvSpPr>
              <p:cNvPr id="7" name="テキスト ボックス 6"/>
              <p:cNvSpPr txBox="1">
                <a:spLocks noRot="1" noChangeAspect="1" noMove="1" noResize="1" noEditPoints="1" noAdjustHandles="1" noChangeArrowheads="1" noChangeShapeType="1" noTextEdit="1"/>
              </p:cNvSpPr>
              <p:nvPr/>
            </p:nvSpPr>
            <p:spPr>
              <a:xfrm>
                <a:off x="15074755" y="6156745"/>
                <a:ext cx="5768260" cy="4985147"/>
              </a:xfrm>
              <a:prstGeom prst="rect">
                <a:avLst/>
              </a:prstGeom>
              <a:blipFill rotWithShape="1">
                <a:blip r:embed="rId31"/>
                <a:stretch>
                  <a:fillRect l="-1691" t="-122" r="-3488" b="-1711"/>
                </a:stretch>
              </a:blipFill>
            </p:spPr>
            <p:txBody>
              <a:bodyPr/>
              <a:lstStyle/>
              <a:p>
                <a:r>
                  <a:rPr lang="ja-JP" altLang="en-US">
                    <a:noFill/>
                  </a:rPr>
                  <a:t> </a:t>
                </a:r>
              </a:p>
            </p:txBody>
          </p:sp>
        </mc:Fallback>
      </mc:AlternateContent>
      <p:pic>
        <p:nvPicPr>
          <p:cNvPr id="390" name="Picture 3"/>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5127415" y="14102200"/>
            <a:ext cx="6438903" cy="3452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82" name="テキスト ボックス 81"/>
              <p:cNvSpPr txBox="1"/>
              <p:nvPr/>
            </p:nvSpPr>
            <p:spPr>
              <a:xfrm>
                <a:off x="-20366" y="26407017"/>
                <a:ext cx="14969664" cy="3416320"/>
              </a:xfrm>
              <a:prstGeom prst="rect">
                <a:avLst/>
              </a:prstGeom>
              <a:noFill/>
            </p:spPr>
            <p:txBody>
              <a:bodyPr wrap="square" rtlCol="0">
                <a:spAutoFit/>
              </a:bodyPr>
              <a:lstStyle/>
              <a:p>
                <a:r>
                  <a:rPr lang="en-US" altLang="ja-JP" sz="3200" dirty="0" smtClean="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超伝導トンネル接合素子</a:t>
                </a:r>
                <a:r>
                  <a:rPr lang="en-US" altLang="ja-JP" sz="2400" b="1" dirty="0" smtClean="0">
                    <a:latin typeface="HGS明朝E" pitchFamily="18" charset="-128"/>
                    <a:ea typeface="HGS明朝E" pitchFamily="18" charset="-128"/>
                    <a:cs typeface="Arial Unicode MS" pitchFamily="50" charset="-128"/>
                  </a:rPr>
                  <a:t> (STJ)</a:t>
                </a:r>
                <a:r>
                  <a:rPr lang="ja-JP" altLang="en-US" sz="2400" b="1" dirty="0" smtClean="0">
                    <a:latin typeface="HGS明朝E" pitchFamily="18" charset="-128"/>
                    <a:ea typeface="HGS明朝E" pitchFamily="18" charset="-128"/>
                    <a:cs typeface="Arial Unicode MS" pitchFamily="50" charset="-128"/>
                  </a:rPr>
                  <a:t>赤外線検出器を搭載したロケット実験を</a:t>
                </a:r>
                <a:r>
                  <a:rPr lang="en-US" altLang="ja-JP" sz="2400" b="1" dirty="0" smtClean="0">
                    <a:latin typeface="HGS明朝E" pitchFamily="18" charset="-128"/>
                    <a:ea typeface="HGS明朝E" pitchFamily="18" charset="-128"/>
                    <a:cs typeface="Arial Unicode MS" pitchFamily="50" charset="-128"/>
                  </a:rPr>
                  <a:t>2017</a:t>
                </a:r>
                <a:r>
                  <a:rPr lang="ja-JP" altLang="en-US" sz="2400" b="1" dirty="0" smtClean="0">
                    <a:latin typeface="HGS明朝E" pitchFamily="18" charset="-128"/>
                    <a:ea typeface="HGS明朝E" pitchFamily="18" charset="-128"/>
                    <a:cs typeface="Arial Unicode MS" pitchFamily="50" charset="-128"/>
                  </a:rPr>
                  <a:t>年に行うことを計画している。この実験は</a:t>
                </a:r>
                <a:r>
                  <a:rPr lang="en-US" altLang="ja-JP" sz="2400" b="1" dirty="0" smtClean="0">
                    <a:latin typeface="HGS明朝E" pitchFamily="18" charset="-128"/>
                    <a:ea typeface="HGS明朝E" pitchFamily="18" charset="-128"/>
                    <a:cs typeface="Arial Unicode MS" pitchFamily="50" charset="-128"/>
                  </a:rPr>
                  <a:t>200㎞</a:t>
                </a:r>
                <a:r>
                  <a:rPr lang="ja-JP" altLang="en-US" sz="2400" b="1" dirty="0" smtClean="0">
                    <a:latin typeface="HGS明朝E" pitchFamily="18" charset="-128"/>
                    <a:ea typeface="HGS明朝E" pitchFamily="18" charset="-128"/>
                    <a:cs typeface="Arial Unicode MS" pitchFamily="50" charset="-128"/>
                  </a:rPr>
                  <a:t>以上の上空で</a:t>
                </a:r>
                <a:r>
                  <a:rPr lang="en-US" altLang="ja-JP" sz="2400" b="1" dirty="0" smtClean="0">
                    <a:latin typeface="HGS明朝E" pitchFamily="18" charset="-128"/>
                    <a:ea typeface="HGS明朝E" pitchFamily="18" charset="-128"/>
                    <a:cs typeface="Arial Unicode MS" pitchFamily="50" charset="-128"/>
                  </a:rPr>
                  <a:t>5</a:t>
                </a:r>
                <a:r>
                  <a:rPr lang="ja-JP" altLang="en-US" sz="2400" b="1" dirty="0" smtClean="0">
                    <a:latin typeface="HGS明朝E" pitchFamily="18" charset="-128"/>
                    <a:ea typeface="HGS明朝E" pitchFamily="18" charset="-128"/>
                    <a:cs typeface="Arial Unicode MS" pitchFamily="50" charset="-128"/>
                  </a:rPr>
                  <a:t>分間の宇宙赤外線観測を行い、ニュートリノ寿命下限を</a:t>
                </a:r>
                <a:r>
                  <a:rPr lang="en-US" altLang="ja-JP" sz="2400" b="1" dirty="0" smtClean="0">
                    <a:latin typeface="HGS明朝E" pitchFamily="18" charset="-128"/>
                    <a:ea typeface="HGS明朝E" pitchFamily="18" charset="-128"/>
                    <a:cs typeface="Arial Unicode MS" pitchFamily="50" charset="-128"/>
                  </a:rPr>
                  <a:t>2</a:t>
                </a:r>
                <a:r>
                  <a:rPr lang="ja-JP" altLang="en-US" sz="2400" b="1" dirty="0" smtClean="0">
                    <a:latin typeface="HGS明朝E" pitchFamily="18" charset="-128"/>
                    <a:ea typeface="HGS明朝E" pitchFamily="18" charset="-128"/>
                    <a:cs typeface="Arial Unicode MS" pitchFamily="50" charset="-128"/>
                  </a:rPr>
                  <a:t>桁</a:t>
                </a:r>
                <a:r>
                  <a:rPr lang="ja-JP" altLang="en-US" sz="2400" b="1" dirty="0">
                    <a:latin typeface="HGS明朝E" pitchFamily="18" charset="-128"/>
                    <a:ea typeface="HGS明朝E" pitchFamily="18" charset="-128"/>
                    <a:cs typeface="Arial Unicode MS" pitchFamily="50" charset="-128"/>
                  </a:rPr>
                  <a:t>改善</a:t>
                </a:r>
                <a:r>
                  <a:rPr lang="ja-JP" altLang="en-US" sz="2400" b="1" dirty="0" smtClean="0">
                    <a:latin typeface="HGS明朝E" pitchFamily="18" charset="-128"/>
                    <a:ea typeface="HGS明朝E" pitchFamily="18" charset="-128"/>
                    <a:cs typeface="Arial Unicode MS" pitchFamily="50" charset="-128"/>
                  </a:rPr>
                  <a:t>する</a:t>
                </a:r>
                <a:r>
                  <a:rPr lang="en-US" altLang="ja-JP" sz="2400" b="1" dirty="0" smtClean="0">
                    <a:latin typeface="HGS明朝E" pitchFamily="18" charset="-128"/>
                    <a:ea typeface="HGS明朝E" pitchFamily="18" charset="-128"/>
                    <a:cs typeface="Arial Unicode MS" pitchFamily="50" charset="-128"/>
                  </a:rPr>
                  <a:t>: </a:t>
                </a:r>
                <a:r>
                  <a:rPr lang="en-US" altLang="ja-JP" sz="2400" b="1" dirty="0" smtClean="0">
                    <a:latin typeface="HGS明朝E" pitchFamily="18" charset="-128"/>
                    <a:ea typeface="HGS明朝E" pitchFamily="18" charset="-128"/>
                    <a:cs typeface="Arial Unicode MS" pitchFamily="50" charset="-128"/>
                    <a:sym typeface="Symbol"/>
                  </a:rPr>
                  <a:t>(</a:t>
                </a:r>
                <a:r>
                  <a:rPr lang="en-US" altLang="ja-JP" sz="2400" b="1" baseline="-25000" dirty="0" smtClean="0">
                    <a:latin typeface="HGS明朝E" pitchFamily="18" charset="-128"/>
                    <a:ea typeface="HGS明朝E" pitchFamily="18" charset="-128"/>
                    <a:cs typeface="Arial Unicode MS" pitchFamily="50" charset="-128"/>
                    <a:sym typeface="Symbol"/>
                  </a:rPr>
                  <a:t>3</a:t>
                </a:r>
                <a:r>
                  <a:rPr lang="en-US" altLang="ja-JP" sz="2400" b="1" dirty="0" smtClean="0">
                    <a:latin typeface="HGS明朝E" pitchFamily="18" charset="-128"/>
                    <a:ea typeface="HGS明朝E" pitchFamily="18" charset="-128"/>
                    <a:cs typeface="Arial Unicode MS" pitchFamily="50" charset="-128"/>
                    <a:sym typeface="Symbol"/>
                  </a:rPr>
                  <a:t>)&gt;</a:t>
                </a:r>
                <a:r>
                  <a:rPr lang="en-US" altLang="ja-JP" sz="2400" b="1" dirty="0" smtClean="0">
                    <a:latin typeface="HGS明朝E" pitchFamily="18" charset="-128"/>
                    <a:ea typeface="HGS明朝E" pitchFamily="18" charset="-128"/>
                    <a:cs typeface="Arial Unicode MS" pitchFamily="50" charset="-128"/>
                  </a:rPr>
                  <a:t>O(10</a:t>
                </a:r>
                <a:r>
                  <a:rPr lang="en-US" altLang="ja-JP" sz="2400" b="1" baseline="30000" dirty="0" smtClean="0">
                    <a:latin typeface="HGS明朝E" pitchFamily="18" charset="-128"/>
                    <a:ea typeface="HGS明朝E" pitchFamily="18" charset="-128"/>
                    <a:cs typeface="Arial Unicode MS" pitchFamily="50" charset="-128"/>
                  </a:rPr>
                  <a:t>14 </a:t>
                </a:r>
                <a:r>
                  <a:rPr lang="ja-JP" altLang="en-US" sz="2400" b="1" dirty="0">
                    <a:latin typeface="HGS明朝E" pitchFamily="18" charset="-128"/>
                    <a:ea typeface="HGS明朝E" pitchFamily="18" charset="-128"/>
                    <a:cs typeface="Arial Unicode MS" pitchFamily="50" charset="-128"/>
                  </a:rPr>
                  <a:t>年</a:t>
                </a:r>
                <a:r>
                  <a:rPr lang="en-US" altLang="ja-JP" sz="2400" b="1" dirty="0" smtClean="0">
                    <a:latin typeface="HGS明朝E" pitchFamily="18" charset="-128"/>
                    <a:ea typeface="HGS明朝E" pitchFamily="18" charset="-128"/>
                    <a:cs typeface="Arial Unicode MS" pitchFamily="50" charset="-128"/>
                  </a:rPr>
                  <a:t>) </a:t>
                </a:r>
                <a:r>
                  <a:rPr lang="ja-JP" altLang="en-US" sz="2400" b="1" dirty="0" err="1" smtClean="0">
                    <a:latin typeface="HGS明朝E" pitchFamily="18" charset="-128"/>
                    <a:ea typeface="HGS明朝E" pitchFamily="18" charset="-128"/>
                    <a:cs typeface="Arial Unicode MS" pitchFamily="50" charset="-128"/>
                  </a:rPr>
                  <a:t>。</a:t>
                </a:r>
                <a:r>
                  <a:rPr lang="ja-JP" altLang="en-US" sz="2400" b="1" dirty="0" smtClean="0">
                    <a:latin typeface="HGS明朝E" pitchFamily="18" charset="-128"/>
                    <a:ea typeface="HGS明朝E" pitchFamily="18" charset="-128"/>
                    <a:cs typeface="Arial Unicode MS" pitchFamily="50" charset="-128"/>
                  </a:rPr>
                  <a:t>この実験は将来行う予定の</a:t>
                </a:r>
                <a:r>
                  <a:rPr lang="ja-JP" altLang="en-US" sz="24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宇宙背景ニュートリノ崩壊探索</a:t>
                </a:r>
                <a:r>
                  <a:rPr lang="ja-JP" altLang="en-US" sz="2400" b="1" dirty="0" smtClean="0">
                    <a:latin typeface="HGS明朝E" pitchFamily="18" charset="-128"/>
                    <a:ea typeface="HGS明朝E" pitchFamily="18" charset="-128"/>
                    <a:cs typeface="Arial Unicode MS" pitchFamily="50" charset="-128"/>
                  </a:rPr>
                  <a:t>衛星実験の予備実験となる。</a:t>
                </a:r>
                <a:endParaRPr lang="en-US" altLang="ja-JP" sz="2400" b="1" dirty="0" smtClean="0">
                  <a:latin typeface="HGS明朝E" pitchFamily="18" charset="-128"/>
                  <a:ea typeface="HGS明朝E" pitchFamily="18" charset="-128"/>
                  <a:cs typeface="Arial Unicode MS" pitchFamily="50" charset="-128"/>
                </a:endParaRPr>
              </a:p>
              <a:p>
                <a:endParaRPr lang="en-US" altLang="ja-JP" sz="2400" dirty="0" smtClean="0">
                  <a:latin typeface="HGS明朝E" pitchFamily="18" charset="-128"/>
                  <a:ea typeface="HGS明朝E" pitchFamily="18" charset="-128"/>
                  <a:cs typeface="Arial Unicode MS" pitchFamily="50" charset="-128"/>
                </a:endParaRPr>
              </a:p>
              <a:p>
                <a:r>
                  <a:rPr lang="ja-JP" altLang="en-US" sz="32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測定装置設計</a:t>
                </a:r>
                <a:endParaRPr lang="en-US" altLang="ja-JP" sz="32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endParaRPr>
              </a:p>
              <a:p>
                <a:r>
                  <a:rPr lang="en-US" altLang="ja-JP" sz="3200" dirty="0" smtClean="0">
                    <a:latin typeface="HGS明朝E" pitchFamily="18" charset="-128"/>
                    <a:ea typeface="HGS明朝E" pitchFamily="18" charset="-128"/>
                    <a:cs typeface="Arial Unicode MS" pitchFamily="50" charset="-128"/>
                  </a:rPr>
                  <a:t> </a:t>
                </a:r>
                <a:r>
                  <a:rPr lang="ja-JP" altLang="en-US" sz="2400" b="1" dirty="0" smtClean="0">
                    <a:latin typeface="HGS明朝E" panose="02020900000000000000" pitchFamily="18" charset="-128"/>
                    <a:ea typeface="HGS明朝E" panose="02020900000000000000" pitchFamily="18" charset="-128"/>
                    <a:cs typeface="Arial Unicode MS" pitchFamily="50" charset="-128"/>
                  </a:rPr>
                  <a:t>エネルギの</a:t>
                </a:r>
                <a:r>
                  <a:rPr lang="en-US" altLang="ja-JP" sz="2400" b="1" dirty="0" smtClean="0">
                    <a:latin typeface="HGS明朝E" panose="02020900000000000000" pitchFamily="18" charset="-128"/>
                    <a:ea typeface="HGS明朝E" panose="02020900000000000000" pitchFamily="18" charset="-128"/>
                    <a:cs typeface="Arial Unicode MS" pitchFamily="50" charset="-128"/>
                  </a:rPr>
                  <a:t>25meV</a:t>
                </a:r>
                <a:r>
                  <a:rPr lang="ja-JP" altLang="en-US" sz="2400" b="1" dirty="0" smtClean="0">
                    <a:latin typeface="HGS明朝E" panose="02020900000000000000" pitchFamily="18" charset="-128"/>
                    <a:ea typeface="HGS明朝E" panose="02020900000000000000" pitchFamily="18" charset="-128"/>
                    <a:cs typeface="Arial Unicode MS" pitchFamily="50" charset="-128"/>
                  </a:rPr>
                  <a:t>の一光子を</a:t>
                </a:r>
                <a:r>
                  <a:rPr lang="en-US" altLang="ja-JP" sz="2400" b="1" dirty="0" smtClean="0">
                    <a:latin typeface="HGS明朝E" panose="02020900000000000000" pitchFamily="18" charset="-128"/>
                    <a:ea typeface="HGS明朝E" panose="02020900000000000000" pitchFamily="18" charset="-128"/>
                    <a:cs typeface="Arial Unicode MS" pitchFamily="50" charset="-128"/>
                  </a:rPr>
                  <a:t>2%</a:t>
                </a:r>
                <a:r>
                  <a:rPr lang="ja-JP" altLang="en-US" sz="2400" b="1" dirty="0" smtClean="0">
                    <a:latin typeface="HGS明朝E" panose="02020900000000000000" pitchFamily="18" charset="-128"/>
                    <a:ea typeface="HGS明朝E" panose="02020900000000000000" pitchFamily="18" charset="-128"/>
                    <a:cs typeface="Arial Unicode MS" pitchFamily="50" charset="-128"/>
                  </a:rPr>
                  <a:t>のエネルギー分解能で測定するために以下の</a:t>
                </a:r>
                <a:r>
                  <a:rPr lang="en-US" altLang="ja-JP" sz="2400" b="1" dirty="0" smtClean="0">
                    <a:latin typeface="HGS明朝E" panose="02020900000000000000" pitchFamily="18" charset="-128"/>
                    <a:ea typeface="HGS明朝E" panose="02020900000000000000" pitchFamily="18" charset="-128"/>
                    <a:cs typeface="Arial Unicode MS" pitchFamily="50" charset="-128"/>
                  </a:rPr>
                  <a:t>STJ</a:t>
                </a:r>
                <a:r>
                  <a:rPr lang="ja-JP" altLang="en-US" sz="2400" b="1" dirty="0" smtClean="0">
                    <a:latin typeface="HGS明朝E" panose="02020900000000000000" pitchFamily="18" charset="-128"/>
                    <a:ea typeface="HGS明朝E" panose="02020900000000000000" pitchFamily="18" charset="-128"/>
                    <a:cs typeface="Arial Unicode MS" pitchFamily="50" charset="-128"/>
                  </a:rPr>
                  <a:t>光子検出器を開発している。</a:t>
                </a:r>
                <a:endParaRPr lang="en-US" altLang="ja-JP" sz="2400" b="1" dirty="0" smtClean="0">
                  <a:latin typeface="HGS明朝E" panose="02020900000000000000" pitchFamily="18" charset="-128"/>
                  <a:ea typeface="HGS明朝E" panose="02020900000000000000" pitchFamily="18" charset="-128"/>
                  <a:cs typeface="Arial Unicode MS" pitchFamily="50" charset="-128"/>
                </a:endParaRPr>
              </a:p>
              <a:p>
                <a:pPr marL="514350" indent="-514350">
                  <a:buFont typeface="Arial" panose="020B0604020202020204" pitchFamily="34" charset="0"/>
                  <a:buChar char="•"/>
                </a:pPr>
                <a:r>
                  <a:rPr lang="ja-JP" altLang="en-US" sz="2400" b="1" dirty="0" smtClean="0">
                    <a:latin typeface="HGS明朝E" panose="02020900000000000000" pitchFamily="18" charset="-128"/>
                    <a:ea typeface="HGS明朝E" panose="02020900000000000000" pitchFamily="18" charset="-128"/>
                    <a:cs typeface="Arial Unicode MS" pitchFamily="50" charset="-128"/>
                  </a:rPr>
                  <a:t>マルチピクセル</a:t>
                </a:r>
                <a:r>
                  <a:rPr lang="en-US" altLang="ja-JP" sz="2400" b="1" dirty="0" smtClean="0">
                    <a:latin typeface="HGS明朝E" panose="02020900000000000000" pitchFamily="18" charset="-128"/>
                    <a:ea typeface="HGS明朝E" panose="02020900000000000000" pitchFamily="18" charset="-128"/>
                    <a:cs typeface="Arial Unicode MS" pitchFamily="50" charset="-128"/>
                  </a:rPr>
                  <a:t> </a:t>
                </a:r>
                <a:r>
                  <a:rPr lang="en-US" altLang="ja-JP" sz="2400" b="1" dirty="0" err="1" smtClean="0">
                    <a:latin typeface="HGS明朝E" panose="02020900000000000000" pitchFamily="18" charset="-128"/>
                    <a:ea typeface="HGS明朝E" panose="02020900000000000000" pitchFamily="18" charset="-128"/>
                    <a:cs typeface="Arial Unicode MS" pitchFamily="50" charset="-128"/>
                  </a:rPr>
                  <a:t>Nb</a:t>
                </a:r>
                <a:r>
                  <a:rPr lang="en-US" altLang="ja-JP" sz="2400" b="1" dirty="0" smtClean="0">
                    <a:latin typeface="HGS明朝E" panose="02020900000000000000" pitchFamily="18" charset="-128"/>
                    <a:ea typeface="HGS明朝E" panose="02020900000000000000" pitchFamily="18" charset="-128"/>
                    <a:cs typeface="Arial Unicode MS" pitchFamily="50" charset="-128"/>
                  </a:rPr>
                  <a:t>/Al-STJ </a:t>
                </a:r>
                <a:r>
                  <a:rPr lang="ja-JP" altLang="en-US" sz="2400" b="1" dirty="0" smtClean="0">
                    <a:latin typeface="HGS明朝E" panose="02020900000000000000" pitchFamily="18" charset="-128"/>
                    <a:ea typeface="HGS明朝E" panose="02020900000000000000" pitchFamily="18" charset="-128"/>
                    <a:cs typeface="Arial Unicode MS" pitchFamily="50" charset="-128"/>
                  </a:rPr>
                  <a:t>（波長</a:t>
                </a:r>
                <a14:m>
                  <m:oMath xmlns:m="http://schemas.openxmlformats.org/officeDocument/2006/math">
                    <m:r>
                      <a:rPr lang="en-US" altLang="ja-JP" sz="2400" b="1" i="1" smtClean="0">
                        <a:latin typeface="Cambria Math"/>
                        <a:ea typeface="Arial Unicode MS" pitchFamily="50" charset="-128"/>
                        <a:cs typeface="Arial Unicode MS" pitchFamily="50" charset="-128"/>
                      </a:rPr>
                      <m:t>𝝀</m:t>
                    </m:r>
                    <m:r>
                      <a:rPr lang="en-US" altLang="ja-JP" sz="2400" b="1" i="1" smtClean="0">
                        <a:latin typeface="Cambria Math"/>
                        <a:ea typeface="Arial Unicode MS" pitchFamily="50" charset="-128"/>
                        <a:cs typeface="Arial Unicode MS" pitchFamily="50" charset="-128"/>
                      </a:rPr>
                      <m:t>=</m:t>
                    </m:r>
                    <m:r>
                      <a:rPr lang="en-US" altLang="ja-JP" sz="2400" b="1" i="1" smtClean="0">
                        <a:latin typeface="Cambria Math"/>
                        <a:ea typeface="Arial Unicode MS" pitchFamily="50" charset="-128"/>
                        <a:cs typeface="Arial Unicode MS" pitchFamily="50" charset="-128"/>
                      </a:rPr>
                      <m:t>𝟒𝟎</m:t>
                    </m:r>
                    <m:r>
                      <a:rPr lang="ja-JP" altLang="en-US" sz="2400" b="1" i="1" smtClean="0">
                        <a:latin typeface="Cambria Math"/>
                        <a:ea typeface="Arial Unicode MS" pitchFamily="50" charset="-128"/>
                        <a:cs typeface="Arial Unicode MS" pitchFamily="50" charset="-128"/>
                      </a:rPr>
                      <m:t>～</m:t>
                    </m:r>
                    <m:r>
                      <a:rPr lang="en-US" altLang="ja-JP" sz="2400" b="1" i="1" smtClean="0">
                        <a:latin typeface="Cambria Math"/>
                        <a:ea typeface="Arial Unicode MS" pitchFamily="50" charset="-128"/>
                        <a:cs typeface="Arial Unicode MS" pitchFamily="50" charset="-128"/>
                      </a:rPr>
                      <m:t>𝟖𝟎</m:t>
                    </m:r>
                    <m:r>
                      <a:rPr lang="en-US" altLang="ja-JP" sz="2400" b="1" i="1" smtClean="0">
                        <a:latin typeface="Cambria Math"/>
                        <a:ea typeface="Arial Unicode MS" pitchFamily="50" charset="-128"/>
                        <a:cs typeface="Arial Unicode MS" pitchFamily="50" charset="-128"/>
                      </a:rPr>
                      <m:t>𝝁</m:t>
                    </m:r>
                    <m:r>
                      <a:rPr lang="en-US" altLang="ja-JP" sz="2400" b="1" i="1" smtClean="0">
                        <a:latin typeface="Cambria Math"/>
                        <a:ea typeface="Arial Unicode MS" pitchFamily="50" charset="-128"/>
                        <a:cs typeface="Arial Unicode MS" pitchFamily="50" charset="-128"/>
                      </a:rPr>
                      <m:t>𝒎</m:t>
                    </m:r>
                  </m:oMath>
                </a14:m>
                <a:r>
                  <a:rPr lang="ja-JP" altLang="en-US" sz="2400" b="1" dirty="0">
                    <a:latin typeface="HGS明朝E" panose="02020900000000000000" pitchFamily="18" charset="-128"/>
                    <a:ea typeface="HGS明朝E" panose="02020900000000000000" pitchFamily="18" charset="-128"/>
                    <a:cs typeface="Arial Unicode MS" pitchFamily="50" charset="-128"/>
                  </a:rPr>
                  <a:t>の一光子</a:t>
                </a:r>
                <a:r>
                  <a:rPr lang="ja-JP" altLang="en-US" sz="2400" b="1" dirty="0" smtClean="0">
                    <a:latin typeface="HGS明朝E" panose="02020900000000000000" pitchFamily="18" charset="-128"/>
                    <a:ea typeface="HGS明朝E" panose="02020900000000000000" pitchFamily="18" charset="-128"/>
                    <a:cs typeface="Arial Unicode MS" pitchFamily="50" charset="-128"/>
                  </a:rPr>
                  <a:t>を回折格子と組み合わせて測定）</a:t>
                </a:r>
                <a:endParaRPr lang="en-US" altLang="ja-JP" sz="2400" b="1" dirty="0" smtClean="0">
                  <a:solidFill>
                    <a:srgbClr val="FF0000"/>
                  </a:solidFill>
                  <a:latin typeface="HGS明朝E" panose="02020900000000000000" pitchFamily="18" charset="-128"/>
                  <a:ea typeface="HGS明朝E" panose="02020900000000000000" pitchFamily="18" charset="-128"/>
                  <a:cs typeface="Arial Unicode MS" pitchFamily="50" charset="-128"/>
                </a:endParaRPr>
              </a:p>
              <a:p>
                <a:pPr marL="571500" indent="-571500">
                  <a:buFont typeface="Arial" pitchFamily="34" charset="0"/>
                  <a:buChar char="•"/>
                </a:pPr>
                <a:r>
                  <a:rPr lang="ja-JP" altLang="en-US" sz="2400" b="1" dirty="0" smtClean="0">
                    <a:latin typeface="HGS明朝E" panose="02020900000000000000" pitchFamily="18" charset="-128"/>
                    <a:ea typeface="HGS明朝E" panose="02020900000000000000" pitchFamily="18" charset="-128"/>
                    <a:cs typeface="Arial Unicode MS" pitchFamily="50" charset="-128"/>
                  </a:rPr>
                  <a:t>ハフニウムを用いた</a:t>
                </a:r>
                <a:r>
                  <a:rPr lang="en-US" altLang="ja-JP" sz="2400" b="1" dirty="0" smtClean="0">
                    <a:latin typeface="HGS明朝E" panose="02020900000000000000" pitchFamily="18" charset="-128"/>
                    <a:ea typeface="HGS明朝E" panose="02020900000000000000" pitchFamily="18" charset="-128"/>
                    <a:cs typeface="Arial Unicode MS" pitchFamily="50" charset="-128"/>
                  </a:rPr>
                  <a:t> STJ (</a:t>
                </a:r>
                <a:r>
                  <a:rPr lang="en-US" altLang="ja-JP" sz="2400" b="1" dirty="0" err="1" smtClean="0">
                    <a:latin typeface="HGS明朝E" panose="02020900000000000000" pitchFamily="18" charset="-128"/>
                    <a:ea typeface="HGS明朝E" panose="02020900000000000000" pitchFamily="18" charset="-128"/>
                    <a:cs typeface="Arial Unicode MS" pitchFamily="50" charset="-128"/>
                  </a:rPr>
                  <a:t>Hf</a:t>
                </a:r>
                <a:r>
                  <a:rPr lang="en-US" altLang="ja-JP" sz="2400" b="1" dirty="0" smtClean="0">
                    <a:latin typeface="HGS明朝E" panose="02020900000000000000" pitchFamily="18" charset="-128"/>
                    <a:ea typeface="HGS明朝E" panose="02020900000000000000" pitchFamily="18" charset="-128"/>
                    <a:cs typeface="Arial Unicode MS" pitchFamily="50" charset="-128"/>
                  </a:rPr>
                  <a:t>-STJ)</a:t>
                </a:r>
              </a:p>
            </p:txBody>
          </p:sp>
        </mc:Choice>
        <mc:Fallback xmlns="">
          <p:sp>
            <p:nvSpPr>
              <p:cNvPr id="82" name="テキスト ボックス 81"/>
              <p:cNvSpPr txBox="1">
                <a:spLocks noRot="1" noChangeAspect="1" noMove="1" noResize="1" noEditPoints="1" noAdjustHandles="1" noChangeArrowheads="1" noChangeShapeType="1" noTextEdit="1"/>
              </p:cNvSpPr>
              <p:nvPr/>
            </p:nvSpPr>
            <p:spPr>
              <a:xfrm>
                <a:off x="-20366" y="26407017"/>
                <a:ext cx="14969664" cy="3416320"/>
              </a:xfrm>
              <a:prstGeom prst="rect">
                <a:avLst/>
              </a:prstGeom>
              <a:blipFill rotWithShape="1">
                <a:blip r:embed="rId33"/>
                <a:stretch>
                  <a:fillRect l="-1100" r="-2322" b="-339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3" name="Text Box 13"/>
              <p:cNvSpPr txBox="1">
                <a:spLocks noChangeArrowheads="1"/>
              </p:cNvSpPr>
              <p:nvPr/>
            </p:nvSpPr>
            <p:spPr bwMode="auto">
              <a:xfrm>
                <a:off x="9861931" y="21568742"/>
                <a:ext cx="4398643" cy="319401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ctr"/>
                <a:r>
                  <a:rPr lang="en-US" altLang="ja-JP" sz="3600" b="1" dirty="0" smtClean="0">
                    <a:solidFill>
                      <a:srgbClr val="0070C0"/>
                    </a:solidFill>
                    <a:latin typeface="ＭＳ Ｐゴシック" pitchFamily="50" charset="-128"/>
                  </a:rPr>
                  <a:t>C</a:t>
                </a:r>
                <a:r>
                  <a:rPr lang="en-US" altLang="ja-JP" sz="3600" b="1" dirty="0" smtClean="0">
                    <a:solidFill>
                      <a:srgbClr val="0070C0"/>
                    </a:solidFill>
                    <a:latin typeface="ＭＳ Ｐゴシック" pitchFamily="50" charset="-128"/>
                    <a:sym typeface="Symbol"/>
                  </a:rPr>
                  <a:t></a:t>
                </a:r>
                <a:r>
                  <a:rPr lang="en-US" altLang="ja-JP" sz="3600" b="1" dirty="0" smtClean="0">
                    <a:solidFill>
                      <a:srgbClr val="0070C0"/>
                    </a:solidFill>
                    <a:latin typeface="ＭＳ Ｐゴシック" pitchFamily="50" charset="-128"/>
                  </a:rPr>
                  <a:t>B</a:t>
                </a:r>
              </a:p>
              <a:p>
                <a:pPr algn="ctr"/>
                <a14:m>
                  <m:oMathPara xmlns:m="http://schemas.openxmlformats.org/officeDocument/2006/math">
                    <m:oMathParaPr>
                      <m:jc m:val="centerGroup"/>
                    </m:oMathParaPr>
                    <m:oMath xmlns:m="http://schemas.openxmlformats.org/officeDocument/2006/math">
                      <m:sSub>
                        <m:sSubPr>
                          <m:ctrlPr>
                            <a:rPr lang="en-US" altLang="ja-JP" sz="2800" i="1">
                              <a:solidFill>
                                <a:srgbClr val="0070C0"/>
                              </a:solidFill>
                              <a:latin typeface="Cambria Math"/>
                            </a:rPr>
                          </m:ctrlPr>
                        </m:sSubPr>
                        <m:e>
                          <m:r>
                            <a:rPr lang="en-US" altLang="ja-JP" sz="2800" i="1">
                              <a:solidFill>
                                <a:srgbClr val="0070C0"/>
                              </a:solidFill>
                              <a:latin typeface="Cambria Math"/>
                            </a:rPr>
                            <m:t>𝑛</m:t>
                          </m:r>
                        </m:e>
                        <m:sub>
                          <m:r>
                            <a:rPr lang="en-US" altLang="ja-JP" sz="2800" i="1">
                              <a:solidFill>
                                <a:srgbClr val="0070C0"/>
                              </a:solidFill>
                              <a:latin typeface="Cambria Math"/>
                            </a:rPr>
                            <m:t>𝜈</m:t>
                          </m:r>
                        </m:sub>
                      </m:sSub>
                      <m:r>
                        <a:rPr lang="en-US" altLang="ja-JP" sz="2800" i="1">
                          <a:solidFill>
                            <a:srgbClr val="0070C0"/>
                          </a:solidFill>
                          <a:latin typeface="Cambria Math"/>
                        </a:rPr>
                        <m:t>=</m:t>
                      </m:r>
                      <m:sSub>
                        <m:sSubPr>
                          <m:ctrlPr>
                            <a:rPr lang="en-US" altLang="ja-JP" sz="2800" i="1">
                              <a:solidFill>
                                <a:srgbClr val="0070C0"/>
                              </a:solidFill>
                              <a:latin typeface="Cambria Math"/>
                            </a:rPr>
                          </m:ctrlPr>
                        </m:sSubPr>
                        <m:e>
                          <m:r>
                            <a:rPr lang="en-US" altLang="ja-JP" sz="2800" i="1">
                              <a:solidFill>
                                <a:srgbClr val="0070C0"/>
                              </a:solidFill>
                              <a:latin typeface="Cambria Math"/>
                            </a:rPr>
                            <m:t>𝑛</m:t>
                          </m:r>
                        </m:e>
                        <m:sub>
                          <m:acc>
                            <m:accPr>
                              <m:chr m:val="̅"/>
                              <m:ctrlPr>
                                <a:rPr lang="en-US" altLang="ja-JP" sz="2800" i="1">
                                  <a:solidFill>
                                    <a:srgbClr val="0070C0"/>
                                  </a:solidFill>
                                  <a:latin typeface="Cambria Math"/>
                                </a:rPr>
                              </m:ctrlPr>
                            </m:accPr>
                            <m:e>
                              <m:r>
                                <a:rPr lang="en-US" altLang="ja-JP" sz="2800" i="1">
                                  <a:solidFill>
                                    <a:srgbClr val="0070C0"/>
                                  </a:solidFill>
                                  <a:latin typeface="Cambria Math"/>
                                </a:rPr>
                                <m:t>𝜈</m:t>
                              </m:r>
                            </m:e>
                          </m:acc>
                        </m:sub>
                      </m:sSub>
                      <m:r>
                        <a:rPr lang="en-US" altLang="ja-JP" sz="2800" i="1">
                          <a:solidFill>
                            <a:srgbClr val="0070C0"/>
                          </a:solidFill>
                          <a:latin typeface="Cambria Math"/>
                        </a:rPr>
                        <m:t>=</m:t>
                      </m:r>
                      <m:sSup>
                        <m:sSupPr>
                          <m:ctrlPr>
                            <a:rPr lang="en-US" altLang="ja-JP" sz="2800" i="1">
                              <a:solidFill>
                                <a:srgbClr val="0070C0"/>
                              </a:solidFill>
                              <a:latin typeface="Cambria Math"/>
                            </a:rPr>
                          </m:ctrlPr>
                        </m:sSupPr>
                        <m:e>
                          <m:f>
                            <m:fPr>
                              <m:ctrlPr>
                                <a:rPr lang="en-US" altLang="ja-JP" sz="2800" i="1">
                                  <a:solidFill>
                                    <a:srgbClr val="0070C0"/>
                                  </a:solidFill>
                                  <a:latin typeface="Cambria Math"/>
                                </a:rPr>
                              </m:ctrlPr>
                            </m:fPr>
                            <m:num>
                              <m:r>
                                <a:rPr lang="en-US" altLang="ja-JP" sz="2800">
                                  <a:solidFill>
                                    <a:srgbClr val="0070C0"/>
                                  </a:solidFill>
                                  <a:latin typeface="Cambria Math"/>
                                </a:rPr>
                                <m:t>3</m:t>
                              </m:r>
                            </m:num>
                            <m:den>
                              <m:r>
                                <a:rPr lang="en-US" altLang="ja-JP" sz="2800">
                                  <a:solidFill>
                                    <a:srgbClr val="0070C0"/>
                                  </a:solidFill>
                                  <a:latin typeface="Cambria Math"/>
                                </a:rPr>
                                <m:t>4</m:t>
                              </m:r>
                            </m:den>
                          </m:f>
                          <m:d>
                            <m:dPr>
                              <m:ctrlPr>
                                <a:rPr lang="en-US" altLang="ja-JP" sz="2800" i="1">
                                  <a:solidFill>
                                    <a:srgbClr val="0070C0"/>
                                  </a:solidFill>
                                  <a:latin typeface="Cambria Math"/>
                                </a:rPr>
                              </m:ctrlPr>
                            </m:dPr>
                            <m:e>
                              <m:f>
                                <m:fPr>
                                  <m:ctrlPr>
                                    <a:rPr lang="en-US" altLang="ja-JP" sz="2800" i="1">
                                      <a:solidFill>
                                        <a:srgbClr val="0070C0"/>
                                      </a:solidFill>
                                      <a:latin typeface="Cambria Math"/>
                                    </a:rPr>
                                  </m:ctrlPr>
                                </m:fPr>
                                <m:num>
                                  <m:sSub>
                                    <m:sSubPr>
                                      <m:ctrlPr>
                                        <a:rPr lang="en-US" altLang="ja-JP" sz="2800" i="1">
                                          <a:solidFill>
                                            <a:srgbClr val="0070C0"/>
                                          </a:solidFill>
                                          <a:latin typeface="Cambria Math"/>
                                        </a:rPr>
                                      </m:ctrlPr>
                                    </m:sSubPr>
                                    <m:e>
                                      <m:r>
                                        <a:rPr lang="en-US" altLang="ja-JP" sz="2800" i="1">
                                          <a:solidFill>
                                            <a:srgbClr val="0070C0"/>
                                          </a:solidFill>
                                          <a:latin typeface="Cambria Math"/>
                                        </a:rPr>
                                        <m:t>𝑇</m:t>
                                      </m:r>
                                    </m:e>
                                    <m:sub>
                                      <m:r>
                                        <a:rPr lang="en-US" altLang="ja-JP" sz="2800" i="1">
                                          <a:solidFill>
                                            <a:srgbClr val="0070C0"/>
                                          </a:solidFill>
                                          <a:latin typeface="Cambria Math"/>
                                        </a:rPr>
                                        <m:t>𝜈</m:t>
                                      </m:r>
                                    </m:sub>
                                  </m:sSub>
                                </m:num>
                                <m:den>
                                  <m:sSub>
                                    <m:sSubPr>
                                      <m:ctrlPr>
                                        <a:rPr lang="en-US" altLang="ja-JP" sz="2800" i="1">
                                          <a:solidFill>
                                            <a:srgbClr val="0070C0"/>
                                          </a:solidFill>
                                          <a:latin typeface="Cambria Math"/>
                                        </a:rPr>
                                      </m:ctrlPr>
                                    </m:sSubPr>
                                    <m:e>
                                      <m:r>
                                        <a:rPr lang="en-US" altLang="ja-JP" sz="2800" i="1">
                                          <a:solidFill>
                                            <a:srgbClr val="0070C0"/>
                                          </a:solidFill>
                                          <a:latin typeface="Cambria Math"/>
                                        </a:rPr>
                                        <m:t>𝑇</m:t>
                                      </m:r>
                                    </m:e>
                                    <m:sub>
                                      <m:r>
                                        <a:rPr lang="en-US" altLang="ja-JP" sz="2800" i="1">
                                          <a:solidFill>
                                            <a:srgbClr val="0070C0"/>
                                          </a:solidFill>
                                          <a:latin typeface="Cambria Math"/>
                                        </a:rPr>
                                        <m:t>𝛾</m:t>
                                      </m:r>
                                    </m:sub>
                                  </m:sSub>
                                </m:den>
                              </m:f>
                            </m:e>
                          </m:d>
                        </m:e>
                        <m:sup>
                          <m:r>
                            <a:rPr lang="en-US" altLang="ja-JP" sz="2800" i="1">
                              <a:solidFill>
                                <a:srgbClr val="0070C0"/>
                              </a:solidFill>
                              <a:latin typeface="Cambria Math"/>
                            </a:rPr>
                            <m:t>3</m:t>
                          </m:r>
                        </m:sup>
                      </m:sSup>
                      <m:f>
                        <m:fPr>
                          <m:ctrlPr>
                            <a:rPr lang="en-US" altLang="ja-JP" sz="2800" i="1">
                              <a:solidFill>
                                <a:srgbClr val="0070C0"/>
                              </a:solidFill>
                              <a:latin typeface="Cambria Math"/>
                            </a:rPr>
                          </m:ctrlPr>
                        </m:fPr>
                        <m:num>
                          <m:sSub>
                            <m:sSubPr>
                              <m:ctrlPr>
                                <a:rPr lang="en-US" altLang="ja-JP" sz="2800" i="1">
                                  <a:solidFill>
                                    <a:srgbClr val="0070C0"/>
                                  </a:solidFill>
                                  <a:latin typeface="Cambria Math"/>
                                </a:rPr>
                              </m:ctrlPr>
                            </m:sSubPr>
                            <m:e>
                              <m:r>
                                <a:rPr lang="en-US" altLang="ja-JP" sz="2800" i="1">
                                  <a:solidFill>
                                    <a:srgbClr val="0070C0"/>
                                  </a:solidFill>
                                  <a:latin typeface="Cambria Math"/>
                                </a:rPr>
                                <m:t>𝑛</m:t>
                              </m:r>
                            </m:e>
                            <m:sub>
                              <m:r>
                                <a:rPr lang="en-US" altLang="ja-JP" sz="2800" i="1">
                                  <a:solidFill>
                                    <a:srgbClr val="0070C0"/>
                                  </a:solidFill>
                                  <a:latin typeface="Cambria Math"/>
                                </a:rPr>
                                <m:t>𝛾</m:t>
                              </m:r>
                            </m:sub>
                          </m:sSub>
                        </m:num>
                        <m:den>
                          <m:r>
                            <a:rPr lang="en-US" altLang="ja-JP" sz="2800" i="1">
                              <a:solidFill>
                                <a:srgbClr val="0070C0"/>
                              </a:solidFill>
                              <a:latin typeface="Cambria Math"/>
                            </a:rPr>
                            <m:t>2</m:t>
                          </m:r>
                        </m:den>
                      </m:f>
                      <m:r>
                        <a:rPr lang="en-US" altLang="ja-JP" sz="2800">
                          <a:solidFill>
                            <a:srgbClr val="0070C0"/>
                          </a:solidFill>
                          <a:latin typeface="Cambria Math"/>
                        </a:rPr>
                        <m:t>=</m:t>
                      </m:r>
                      <m:f>
                        <m:fPr>
                          <m:type m:val="lin"/>
                          <m:ctrlPr>
                            <a:rPr lang="en-US" altLang="ja-JP" sz="2800" b="0" i="1" smtClean="0">
                              <a:solidFill>
                                <a:srgbClr val="0070C0"/>
                              </a:solidFill>
                              <a:latin typeface="Cambria Math"/>
                            </a:rPr>
                          </m:ctrlPr>
                        </m:fPr>
                        <m:num>
                          <m:r>
                            <a:rPr lang="en-US" altLang="ja-JP" sz="2800" i="1">
                              <a:solidFill>
                                <a:srgbClr val="0070C0"/>
                              </a:solidFill>
                              <a:latin typeface="Cambria Math"/>
                            </a:rPr>
                            <m:t>56</m:t>
                          </m:r>
                        </m:num>
                        <m:den>
                          <m:sSup>
                            <m:sSupPr>
                              <m:ctrlPr>
                                <a:rPr lang="en-US" altLang="ja-JP" sz="2800" b="0" i="1" smtClean="0">
                                  <a:solidFill>
                                    <a:srgbClr val="0070C0"/>
                                  </a:solidFill>
                                  <a:latin typeface="Cambria Math"/>
                                </a:rPr>
                              </m:ctrlPr>
                            </m:sSupPr>
                            <m:e>
                              <m:r>
                                <m:rPr>
                                  <m:sty m:val="p"/>
                                </m:rPr>
                                <a:rPr lang="en-US" altLang="ja-JP" sz="2800" b="0" i="0" smtClean="0">
                                  <a:solidFill>
                                    <a:srgbClr val="0070C0"/>
                                  </a:solidFill>
                                  <a:latin typeface="Cambria Math"/>
                                </a:rPr>
                                <m:t>cm</m:t>
                              </m:r>
                            </m:e>
                            <m:sup>
                              <m:r>
                                <a:rPr lang="en-US" altLang="ja-JP" sz="2800" b="0" i="1" smtClean="0">
                                  <a:solidFill>
                                    <a:srgbClr val="0070C0"/>
                                  </a:solidFill>
                                  <a:latin typeface="Cambria Math"/>
                                </a:rPr>
                                <m:t>3</m:t>
                              </m:r>
                            </m:sup>
                          </m:sSup>
                        </m:den>
                      </m:f>
                    </m:oMath>
                  </m:oMathPara>
                </a14:m>
                <a:endParaRPr lang="en-US" altLang="ja-JP" sz="2800" b="1" dirty="0" smtClean="0">
                  <a:solidFill>
                    <a:srgbClr val="0070C0"/>
                  </a:solidFill>
                  <a:latin typeface="ＭＳ Ｐゴシック" pitchFamily="50" charset="-128"/>
                </a:endParaRPr>
              </a:p>
              <a:p>
                <a:pPr algn="ctr"/>
                <a14:m>
                  <m:oMathPara xmlns:m="http://schemas.openxmlformats.org/officeDocument/2006/math">
                    <m:oMathParaPr>
                      <m:jc m:val="centerGroup"/>
                    </m:oMathParaPr>
                    <m:oMath xmlns:m="http://schemas.openxmlformats.org/officeDocument/2006/math">
                      <m:sSub>
                        <m:sSubPr>
                          <m:ctrlPr>
                            <a:rPr lang="en-US" altLang="ja-JP" sz="2800" b="0" i="1" smtClean="0">
                              <a:solidFill>
                                <a:srgbClr val="0070C0"/>
                              </a:solidFill>
                              <a:latin typeface="Cambria Math"/>
                            </a:rPr>
                          </m:ctrlPr>
                        </m:sSubPr>
                        <m:e>
                          <m:r>
                            <a:rPr lang="en-US" altLang="ja-JP" sz="2800" b="0" i="1" smtClean="0">
                              <a:solidFill>
                                <a:srgbClr val="0070C0"/>
                              </a:solidFill>
                              <a:latin typeface="Cambria Math"/>
                            </a:rPr>
                            <m:t>𝑇</m:t>
                          </m:r>
                        </m:e>
                        <m:sub>
                          <m:r>
                            <a:rPr lang="en-US" altLang="ja-JP" sz="2800" b="0" i="1" smtClean="0">
                              <a:solidFill>
                                <a:srgbClr val="0070C0"/>
                              </a:solidFill>
                              <a:latin typeface="Cambria Math"/>
                            </a:rPr>
                            <m:t>𝜈</m:t>
                          </m:r>
                        </m:sub>
                      </m:sSub>
                      <m:r>
                        <a:rPr lang="en-US" altLang="ja-JP" sz="2800" i="1">
                          <a:solidFill>
                            <a:srgbClr val="0070C0"/>
                          </a:solidFill>
                          <a:latin typeface="Cambria Math"/>
                        </a:rPr>
                        <m:t>=</m:t>
                      </m:r>
                      <m:sSup>
                        <m:sSupPr>
                          <m:ctrlPr>
                            <a:rPr lang="en-US" altLang="ja-JP" sz="2800" i="1">
                              <a:solidFill>
                                <a:srgbClr val="0070C0"/>
                              </a:solidFill>
                              <a:latin typeface="Cambria Math"/>
                            </a:rPr>
                          </m:ctrlPr>
                        </m:sSupPr>
                        <m:e>
                          <m:d>
                            <m:dPr>
                              <m:ctrlPr>
                                <a:rPr lang="en-US" altLang="ja-JP" sz="2800" i="1">
                                  <a:solidFill>
                                    <a:srgbClr val="0070C0"/>
                                  </a:solidFill>
                                  <a:latin typeface="Cambria Math"/>
                                </a:rPr>
                              </m:ctrlPr>
                            </m:dPr>
                            <m:e>
                              <m:f>
                                <m:fPr>
                                  <m:ctrlPr>
                                    <a:rPr lang="en-US" altLang="ja-JP" sz="2800" i="1">
                                      <a:solidFill>
                                        <a:srgbClr val="0070C0"/>
                                      </a:solidFill>
                                      <a:latin typeface="Cambria Math"/>
                                    </a:rPr>
                                  </m:ctrlPr>
                                </m:fPr>
                                <m:num>
                                  <m:r>
                                    <a:rPr lang="en-US" altLang="ja-JP" sz="2800" i="1">
                                      <a:solidFill>
                                        <a:srgbClr val="0070C0"/>
                                      </a:solidFill>
                                      <a:latin typeface="Cambria Math"/>
                                    </a:rPr>
                                    <m:t>4</m:t>
                                  </m:r>
                                </m:num>
                                <m:den>
                                  <m:r>
                                    <a:rPr lang="en-US" altLang="ja-JP" sz="2800" i="1">
                                      <a:solidFill>
                                        <a:srgbClr val="0070C0"/>
                                      </a:solidFill>
                                      <a:latin typeface="Cambria Math"/>
                                    </a:rPr>
                                    <m:t>11</m:t>
                                  </m:r>
                                </m:den>
                              </m:f>
                            </m:e>
                          </m:d>
                        </m:e>
                        <m:sup>
                          <m:f>
                            <m:fPr>
                              <m:ctrlPr>
                                <a:rPr lang="en-US" altLang="ja-JP" sz="2800" i="1">
                                  <a:solidFill>
                                    <a:srgbClr val="0070C0"/>
                                  </a:solidFill>
                                  <a:latin typeface="Cambria Math"/>
                                </a:rPr>
                              </m:ctrlPr>
                            </m:fPr>
                            <m:num>
                              <m:r>
                                <a:rPr lang="en-US" altLang="ja-JP" sz="2800">
                                  <a:solidFill>
                                    <a:srgbClr val="0070C0"/>
                                  </a:solidFill>
                                  <a:latin typeface="Cambria Math"/>
                                </a:rPr>
                                <m:t>1</m:t>
                              </m:r>
                            </m:num>
                            <m:den>
                              <m:r>
                                <a:rPr lang="en-US" altLang="ja-JP" sz="2800">
                                  <a:solidFill>
                                    <a:srgbClr val="0070C0"/>
                                  </a:solidFill>
                                  <a:latin typeface="Cambria Math"/>
                                </a:rPr>
                                <m:t>3</m:t>
                              </m:r>
                            </m:den>
                          </m:f>
                        </m:sup>
                      </m:sSup>
                      <m:sSub>
                        <m:sSubPr>
                          <m:ctrlPr>
                            <a:rPr lang="en-US" altLang="ja-JP" sz="2800" b="0" i="1" smtClean="0">
                              <a:solidFill>
                                <a:srgbClr val="0070C0"/>
                              </a:solidFill>
                              <a:latin typeface="Cambria Math"/>
                            </a:rPr>
                          </m:ctrlPr>
                        </m:sSubPr>
                        <m:e>
                          <m:r>
                            <a:rPr lang="en-US" altLang="ja-JP" sz="2800" b="0" i="1" smtClean="0">
                              <a:solidFill>
                                <a:srgbClr val="0070C0"/>
                              </a:solidFill>
                              <a:latin typeface="Cambria Math"/>
                            </a:rPr>
                            <m:t>𝑇</m:t>
                          </m:r>
                        </m:e>
                        <m:sub>
                          <m:r>
                            <a:rPr lang="en-US" altLang="ja-JP" sz="2800" b="0" i="1" smtClean="0">
                              <a:solidFill>
                                <a:srgbClr val="0070C0"/>
                              </a:solidFill>
                              <a:latin typeface="Cambria Math"/>
                            </a:rPr>
                            <m:t>𝛾</m:t>
                          </m:r>
                        </m:sub>
                      </m:sSub>
                      <m:r>
                        <a:rPr lang="en-US" altLang="ja-JP" sz="2800">
                          <a:solidFill>
                            <a:srgbClr val="0070C0"/>
                          </a:solidFill>
                          <a:latin typeface="Cambria Math"/>
                        </a:rPr>
                        <m:t>=1.95</m:t>
                      </m:r>
                      <m:r>
                        <m:rPr>
                          <m:sty m:val="p"/>
                        </m:rPr>
                        <a:rPr lang="en-US" altLang="ja-JP" sz="2800">
                          <a:solidFill>
                            <a:srgbClr val="0070C0"/>
                          </a:solidFill>
                          <a:latin typeface="Cambria Math"/>
                        </a:rPr>
                        <m:t>K</m:t>
                      </m:r>
                    </m:oMath>
                  </m:oMathPara>
                </a14:m>
                <a:endParaRPr lang="ja-JP" altLang="en-US" sz="2800" dirty="0">
                  <a:solidFill>
                    <a:srgbClr val="0070C0"/>
                  </a:solidFill>
                </a:endParaRPr>
              </a:p>
            </p:txBody>
          </p:sp>
        </mc:Choice>
        <mc:Fallback xmlns="">
          <p:sp>
            <p:nvSpPr>
              <p:cNvPr id="83" name="Text Box 13"/>
              <p:cNvSpPr txBox="1">
                <a:spLocks noRot="1" noChangeAspect="1" noMove="1" noResize="1" noEditPoints="1" noAdjustHandles="1" noChangeArrowheads="1" noChangeShapeType="1" noTextEdit="1"/>
              </p:cNvSpPr>
              <p:nvPr/>
            </p:nvSpPr>
            <p:spPr bwMode="auto">
              <a:xfrm>
                <a:off x="9861931" y="21568742"/>
                <a:ext cx="4398643" cy="3194016"/>
              </a:xfrm>
              <a:prstGeom prst="rect">
                <a:avLst/>
              </a:prstGeom>
              <a:blipFill rotWithShape="1">
                <a:blip r:embed="rId62"/>
                <a:stretch>
                  <a:fillRect t="-343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ja-JP" altLang="en-US">
                    <a:noFill/>
                  </a:rPr>
                  <a:t> </a:t>
                </a:r>
              </a:p>
            </p:txBody>
          </p:sp>
        </mc:Fallback>
      </mc:AlternateContent>
      <p:sp>
        <p:nvSpPr>
          <p:cNvPr id="84" name="円弧 83"/>
          <p:cNvSpPr/>
          <p:nvPr/>
        </p:nvSpPr>
        <p:spPr>
          <a:xfrm>
            <a:off x="4404954" y="19422806"/>
            <a:ext cx="1431586" cy="3441846"/>
          </a:xfrm>
          <a:prstGeom prst="arc">
            <a:avLst>
              <a:gd name="adj1" fmla="val 17258220"/>
              <a:gd name="adj2" fmla="val 4523074"/>
            </a:avLst>
          </a:prstGeom>
          <a:ln w="76200" cmpd="sng">
            <a:solidFill>
              <a:srgbClr val="FFFF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22" name="テキスト ボックス 121"/>
              <p:cNvSpPr txBox="1"/>
              <p:nvPr/>
            </p:nvSpPr>
            <p:spPr>
              <a:xfrm>
                <a:off x="15214220" y="36549013"/>
                <a:ext cx="9580356" cy="3419719"/>
              </a:xfrm>
              <a:prstGeom prst="rect">
                <a:avLst/>
              </a:prstGeom>
              <a:noFill/>
            </p:spPr>
            <p:txBody>
              <a:bodyPr wrap="square" rtlCol="0">
                <a:spAutoFit/>
              </a:bodyPr>
              <a:lstStyle/>
              <a:p>
                <a:r>
                  <a:rPr lang="en-US" altLang="ja-JP" sz="4400" b="1" dirty="0" smtClean="0">
                    <a:solidFill>
                      <a:srgbClr val="002060"/>
                    </a:solidFill>
                    <a:latin typeface="HGS明朝E" pitchFamily="18" charset="-128"/>
                    <a:ea typeface="HGS明朝E" pitchFamily="18" charset="-128"/>
                    <a:cs typeface="Arial Unicode MS" pitchFamily="50" charset="-128"/>
                  </a:rPr>
                  <a:t>Hf-STJ</a:t>
                </a:r>
              </a:p>
              <a:p>
                <a:r>
                  <a:rPr lang="en-US" altLang="ja-JP" sz="2400" dirty="0" smtClean="0">
                    <a:solidFill>
                      <a:srgbClr val="002060"/>
                    </a:solidFill>
                    <a:latin typeface="HGS明朝E" pitchFamily="18" charset="-128"/>
                    <a:ea typeface="HGS明朝E" pitchFamily="18" charset="-128"/>
                    <a:cs typeface="Arial Unicode MS" pitchFamily="50" charset="-128"/>
                  </a:rPr>
                  <a:t>   </a:t>
                </a:r>
                <a:r>
                  <a:rPr lang="ja-JP" altLang="en-US" sz="2400" b="1" dirty="0" smtClean="0">
                    <a:solidFill>
                      <a:srgbClr val="002060"/>
                    </a:solidFill>
                    <a:latin typeface="HGS明朝E" pitchFamily="18" charset="-128"/>
                    <a:ea typeface="HGS明朝E" pitchFamily="18" charset="-128"/>
                    <a:cs typeface="Arial Unicode MS" pitchFamily="50" charset="-128"/>
                  </a:rPr>
                  <a:t>ハフニウムはエネルギーギャップ</a:t>
                </a:r>
                <a:r>
                  <a:rPr lang="ja-JP" altLang="en-US" sz="2400" b="1" dirty="0" err="1" smtClean="0">
                    <a:solidFill>
                      <a:srgbClr val="002060"/>
                    </a:solidFill>
                    <a:latin typeface="HGS明朝E" pitchFamily="18" charset="-128"/>
                    <a:ea typeface="HGS明朝E" pitchFamily="18" charset="-128"/>
                    <a:cs typeface="Arial Unicode MS" pitchFamily="50" charset="-128"/>
                  </a:rPr>
                  <a:t>が</a:t>
                </a:r>
                <a14:m>
                  <m:oMath xmlns:m="http://schemas.openxmlformats.org/officeDocument/2006/math">
                    <m:sSub>
                      <m:sSubPr>
                        <m:ctrlPr>
                          <a:rPr lang="en-US" altLang="ja-JP" sz="2400" b="1" i="1">
                            <a:solidFill>
                              <a:srgbClr val="002060"/>
                            </a:solidFill>
                            <a:latin typeface="Cambria Math"/>
                            <a:ea typeface="Arial Unicode MS" pitchFamily="50" charset="-128"/>
                            <a:cs typeface="Arial Unicode MS" pitchFamily="50" charset="-128"/>
                          </a:rPr>
                        </m:ctrlPr>
                      </m:sSubPr>
                      <m:e>
                        <m:r>
                          <a:rPr lang="en-US" altLang="ja-JP" sz="2400" b="1" i="1">
                            <a:solidFill>
                              <a:srgbClr val="002060"/>
                            </a:solidFill>
                            <a:latin typeface="Cambria Math"/>
                            <a:ea typeface="Arial Unicode MS" pitchFamily="50" charset="-128"/>
                            <a:cs typeface="Arial Unicode MS" pitchFamily="50" charset="-128"/>
                          </a:rPr>
                          <m:t>𝜟</m:t>
                        </m:r>
                      </m:e>
                      <m:sub>
                        <m:r>
                          <a:rPr lang="en-US" altLang="ja-JP" sz="2400" b="1" i="1">
                            <a:solidFill>
                              <a:srgbClr val="002060"/>
                            </a:solidFill>
                            <a:latin typeface="Cambria Math"/>
                            <a:ea typeface="Arial Unicode MS" pitchFamily="50" charset="-128"/>
                            <a:cs typeface="Arial Unicode MS" pitchFamily="50" charset="-128"/>
                          </a:rPr>
                          <m:t>𝑯𝒇</m:t>
                        </m:r>
                      </m:sub>
                    </m:sSub>
                    <m:r>
                      <a:rPr lang="en-US" altLang="ja-JP" sz="2400" b="1" i="1">
                        <a:solidFill>
                          <a:srgbClr val="002060"/>
                        </a:solidFill>
                        <a:latin typeface="Cambria Math"/>
                        <a:ea typeface="Arial Unicode MS" pitchFamily="50" charset="-128"/>
                        <a:cs typeface="Arial Unicode MS" pitchFamily="50" charset="-128"/>
                      </a:rPr>
                      <m:t>=</m:t>
                    </m:r>
                    <m:r>
                      <a:rPr lang="en-US" altLang="ja-JP" sz="2400" b="1" i="1">
                        <a:solidFill>
                          <a:srgbClr val="002060"/>
                        </a:solidFill>
                        <a:latin typeface="Cambria Math"/>
                        <a:ea typeface="Arial Unicode MS" pitchFamily="50" charset="-128"/>
                        <a:cs typeface="Arial Unicode MS" pitchFamily="50" charset="-128"/>
                      </a:rPr>
                      <m:t>𝟐𝟎</m:t>
                    </m:r>
                    <m:r>
                      <a:rPr lang="en-US" altLang="ja-JP" sz="2400" b="1" i="1">
                        <a:solidFill>
                          <a:srgbClr val="002060"/>
                        </a:solidFill>
                        <a:latin typeface="Cambria Math"/>
                        <a:ea typeface="Arial Unicode MS" pitchFamily="50" charset="-128"/>
                        <a:cs typeface="Arial Unicode MS" pitchFamily="50" charset="-128"/>
                      </a:rPr>
                      <m:t>𝝁</m:t>
                    </m:r>
                    <m:r>
                      <a:rPr lang="en-US" altLang="ja-JP" sz="2400" b="1" i="1">
                        <a:solidFill>
                          <a:srgbClr val="002060"/>
                        </a:solidFill>
                        <a:latin typeface="Cambria Math"/>
                        <a:ea typeface="Arial Unicode MS" pitchFamily="50" charset="-128"/>
                        <a:cs typeface="Arial Unicode MS" pitchFamily="50" charset="-128"/>
                      </a:rPr>
                      <m:t>𝒆𝑽</m:t>
                    </m:r>
                  </m:oMath>
                </a14:m>
                <a:r>
                  <a:rPr lang="ja-JP" altLang="en-US" sz="2400" b="1" dirty="0" smtClean="0">
                    <a:solidFill>
                      <a:srgbClr val="002060"/>
                    </a:solidFill>
                    <a:latin typeface="HGS明朝E" pitchFamily="18" charset="-128"/>
                    <a:ea typeface="HGS明朝E" pitchFamily="18" charset="-128"/>
                    <a:cs typeface="Arial Unicode MS" pitchFamily="50" charset="-128"/>
                  </a:rPr>
                  <a:t>と</a:t>
                </a:r>
                <a14:m>
                  <m:oMath xmlns:m="http://schemas.openxmlformats.org/officeDocument/2006/math">
                    <m:sSub>
                      <m:sSubPr>
                        <m:ctrlPr>
                          <a:rPr lang="en-US" altLang="ja-JP" sz="2400" b="1" i="1">
                            <a:solidFill>
                              <a:srgbClr val="002060"/>
                            </a:solidFill>
                            <a:latin typeface="Cambria Math"/>
                            <a:ea typeface="Arial Unicode MS" pitchFamily="50" charset="-128"/>
                            <a:cs typeface="Arial Unicode MS" pitchFamily="50" charset="-128"/>
                          </a:rPr>
                        </m:ctrlPr>
                      </m:sSubPr>
                      <m:e>
                        <m:r>
                          <a:rPr lang="en-US" altLang="ja-JP" sz="2400" b="1" i="0" smtClean="0">
                            <a:solidFill>
                              <a:srgbClr val="002060"/>
                            </a:solidFill>
                            <a:latin typeface="Cambria Math"/>
                            <a:ea typeface="Arial Unicode MS" pitchFamily="50" charset="-128"/>
                            <a:cs typeface="Arial Unicode MS" pitchFamily="50" charset="-128"/>
                          </a:rPr>
                          <m:t>𝐍𝐛</m:t>
                        </m:r>
                        <m:r>
                          <a:rPr lang="ja-JP" altLang="en-US" sz="2400" b="1" i="1" smtClean="0">
                            <a:solidFill>
                              <a:srgbClr val="002060"/>
                            </a:solidFill>
                            <a:latin typeface="Cambria Math"/>
                            <a:ea typeface="Arial Unicode MS" pitchFamily="50" charset="-128"/>
                            <a:cs typeface="Arial Unicode MS" pitchFamily="50" charset="-128"/>
                          </a:rPr>
                          <m:t>の</m:t>
                        </m:r>
                        <m:r>
                          <a:rPr lang="en-US" altLang="ja-JP" sz="2400" b="1" i="1">
                            <a:solidFill>
                              <a:srgbClr val="002060"/>
                            </a:solidFill>
                            <a:latin typeface="Cambria Math"/>
                            <a:ea typeface="Arial Unicode MS" pitchFamily="50" charset="-128"/>
                            <a:cs typeface="Arial Unicode MS" pitchFamily="50" charset="-128"/>
                          </a:rPr>
                          <m:t>𝜟</m:t>
                        </m:r>
                      </m:e>
                      <m:sub>
                        <m:r>
                          <a:rPr lang="en-US" altLang="ja-JP" sz="2400" b="1" i="1">
                            <a:solidFill>
                              <a:srgbClr val="002060"/>
                            </a:solidFill>
                            <a:latin typeface="Cambria Math"/>
                            <a:ea typeface="Arial Unicode MS" pitchFamily="50" charset="-128"/>
                            <a:cs typeface="Arial Unicode MS" pitchFamily="50" charset="-128"/>
                          </a:rPr>
                          <m:t>𝑵𝒃</m:t>
                        </m:r>
                      </m:sub>
                    </m:sSub>
                    <m:r>
                      <a:rPr lang="en-US" altLang="ja-JP" sz="2400" b="1" i="1">
                        <a:solidFill>
                          <a:srgbClr val="002060"/>
                        </a:solidFill>
                        <a:latin typeface="Cambria Math"/>
                        <a:ea typeface="Arial Unicode MS" pitchFamily="50" charset="-128"/>
                        <a:cs typeface="Arial Unicode MS" pitchFamily="50" charset="-128"/>
                      </a:rPr>
                      <m:t>=</m:t>
                    </m:r>
                    <m:r>
                      <a:rPr lang="en-US" altLang="ja-JP" sz="2400" b="1" i="1">
                        <a:solidFill>
                          <a:srgbClr val="002060"/>
                        </a:solidFill>
                        <a:latin typeface="Cambria Math"/>
                        <a:ea typeface="Arial Unicode MS" pitchFamily="50" charset="-128"/>
                        <a:cs typeface="Arial Unicode MS" pitchFamily="50" charset="-128"/>
                      </a:rPr>
                      <m:t>𝟏</m:t>
                    </m:r>
                    <m:r>
                      <a:rPr lang="en-US" altLang="ja-JP" sz="2400" b="1" i="1">
                        <a:solidFill>
                          <a:srgbClr val="002060"/>
                        </a:solidFill>
                        <a:latin typeface="Cambria Math"/>
                        <a:ea typeface="Arial Unicode MS" pitchFamily="50" charset="-128"/>
                        <a:cs typeface="Arial Unicode MS" pitchFamily="50" charset="-128"/>
                      </a:rPr>
                      <m:t>.</m:t>
                    </m:r>
                    <m:r>
                      <a:rPr lang="en-US" altLang="ja-JP" sz="2400" b="1" i="1">
                        <a:solidFill>
                          <a:srgbClr val="002060"/>
                        </a:solidFill>
                        <a:latin typeface="Cambria Math"/>
                        <a:ea typeface="Arial Unicode MS" pitchFamily="50" charset="-128"/>
                        <a:cs typeface="Arial Unicode MS" pitchFamily="50" charset="-128"/>
                      </a:rPr>
                      <m:t>𝟓𝟓</m:t>
                    </m:r>
                    <m:r>
                      <a:rPr lang="en-US" altLang="ja-JP" sz="2400" b="1" i="1">
                        <a:solidFill>
                          <a:srgbClr val="002060"/>
                        </a:solidFill>
                        <a:latin typeface="Cambria Math"/>
                        <a:ea typeface="Arial Unicode MS" pitchFamily="50" charset="-128"/>
                        <a:cs typeface="Arial Unicode MS" pitchFamily="50" charset="-128"/>
                      </a:rPr>
                      <m:t>𝒎𝒆𝑽</m:t>
                    </m:r>
                  </m:oMath>
                </a14:m>
                <a:r>
                  <a:rPr lang="ja-JP" altLang="en-US" sz="2400" b="1" dirty="0" smtClean="0">
                    <a:solidFill>
                      <a:srgbClr val="002060"/>
                    </a:solidFill>
                    <a:latin typeface="HGS明朝E" pitchFamily="18" charset="-128"/>
                    <a:ea typeface="HGS明朝E" pitchFamily="18" charset="-128"/>
                    <a:cs typeface="Arial Unicode MS" pitchFamily="50" charset="-128"/>
                  </a:rPr>
                  <a:t>と比べて極めて小さいので、より低いエネルギーの光子を検出するのに有効である。ハフニウムを用いた</a:t>
                </a:r>
                <a:r>
                  <a:rPr lang="en-US" altLang="ja-JP" sz="2400" b="1" dirty="0" err="1" smtClean="0">
                    <a:solidFill>
                      <a:srgbClr val="002060"/>
                    </a:solidFill>
                    <a:latin typeface="HGS明朝E" pitchFamily="18" charset="-128"/>
                    <a:ea typeface="HGS明朝E" pitchFamily="18" charset="-128"/>
                    <a:cs typeface="Arial Unicode MS" pitchFamily="50" charset="-128"/>
                  </a:rPr>
                  <a:t>Hf</a:t>
                </a:r>
                <a:r>
                  <a:rPr lang="en-US" altLang="ja-JP" sz="2400" b="1" dirty="0" smtClean="0">
                    <a:solidFill>
                      <a:srgbClr val="002060"/>
                    </a:solidFill>
                    <a:latin typeface="HGS明朝E" pitchFamily="18" charset="-128"/>
                    <a:ea typeface="HGS明朝E" pitchFamily="18" charset="-128"/>
                    <a:cs typeface="Arial Unicode MS" pitchFamily="50" charset="-128"/>
                  </a:rPr>
                  <a:t>-STJ</a:t>
                </a:r>
                <a:r>
                  <a:rPr lang="ja-JP" altLang="en-US" sz="2400" b="1" dirty="0" smtClean="0">
                    <a:solidFill>
                      <a:srgbClr val="002060"/>
                    </a:solidFill>
                    <a:latin typeface="HGS明朝E" pitchFamily="18" charset="-128"/>
                    <a:ea typeface="HGS明朝E" pitchFamily="18" charset="-128"/>
                    <a:cs typeface="Arial Unicode MS" pitchFamily="50" charset="-128"/>
                  </a:rPr>
                  <a:t>は、回折格子なしで、マイクロカロリメータとして</a:t>
                </a:r>
                <a14:m>
                  <m:oMath xmlns:m="http://schemas.openxmlformats.org/officeDocument/2006/math">
                    <m:sSub>
                      <m:sSubPr>
                        <m:ctrlPr>
                          <a:rPr lang="en-US" altLang="ja-JP" sz="2400" b="1" i="1" smtClean="0">
                            <a:solidFill>
                              <a:srgbClr val="002060"/>
                            </a:solidFill>
                            <a:latin typeface="Cambria Math"/>
                            <a:ea typeface="Arial Unicode MS" pitchFamily="50" charset="-128"/>
                            <a:cs typeface="Arial Unicode MS" pitchFamily="50" charset="-128"/>
                          </a:rPr>
                        </m:ctrlPr>
                      </m:sSubPr>
                      <m:e>
                        <m:r>
                          <a:rPr lang="en-US" altLang="ja-JP" sz="2400" b="1" i="1" smtClean="0">
                            <a:solidFill>
                              <a:srgbClr val="002060"/>
                            </a:solidFill>
                            <a:latin typeface="Cambria Math"/>
                            <a:ea typeface="Arial Unicode MS" pitchFamily="50" charset="-128"/>
                            <a:cs typeface="Arial Unicode MS" pitchFamily="50" charset="-128"/>
                          </a:rPr>
                          <m:t>𝑬</m:t>
                        </m:r>
                      </m:e>
                      <m:sub>
                        <m:r>
                          <a:rPr lang="en-US" altLang="ja-JP" sz="2400" b="1" i="1" smtClean="0">
                            <a:solidFill>
                              <a:srgbClr val="002060"/>
                            </a:solidFill>
                            <a:latin typeface="Cambria Math"/>
                            <a:ea typeface="Arial Unicode MS" pitchFamily="50" charset="-128"/>
                            <a:cs typeface="Arial Unicode MS" pitchFamily="50" charset="-128"/>
                          </a:rPr>
                          <m:t>𝜸</m:t>
                        </m:r>
                      </m:sub>
                    </m:sSub>
                    <m:r>
                      <a:rPr lang="en-US" altLang="ja-JP" sz="2400" b="1" i="1" smtClean="0">
                        <a:solidFill>
                          <a:srgbClr val="002060"/>
                        </a:solidFill>
                        <a:latin typeface="Cambria Math"/>
                        <a:ea typeface="Arial Unicode MS" pitchFamily="50" charset="-128"/>
                        <a:cs typeface="Arial Unicode MS" pitchFamily="50" charset="-128"/>
                      </a:rPr>
                      <m:t>=</m:t>
                    </m:r>
                    <m:r>
                      <a:rPr lang="en-US" altLang="ja-JP" sz="2400" b="1" i="1" smtClean="0">
                        <a:solidFill>
                          <a:srgbClr val="002060"/>
                        </a:solidFill>
                        <a:latin typeface="Cambria Math"/>
                        <a:ea typeface="Arial Unicode MS" pitchFamily="50" charset="-128"/>
                        <a:cs typeface="Arial Unicode MS" pitchFamily="50" charset="-128"/>
                      </a:rPr>
                      <m:t>𝟐𝟓</m:t>
                    </m:r>
                    <m:r>
                      <a:rPr lang="en-US" altLang="ja-JP" sz="2400" b="1" i="1" smtClean="0">
                        <a:solidFill>
                          <a:srgbClr val="002060"/>
                        </a:solidFill>
                        <a:latin typeface="Cambria Math"/>
                        <a:ea typeface="Arial Unicode MS" pitchFamily="50" charset="-128"/>
                        <a:cs typeface="Arial Unicode MS" pitchFamily="50" charset="-128"/>
                      </a:rPr>
                      <m:t> </m:t>
                    </m:r>
                    <m:r>
                      <a:rPr lang="en-US" altLang="ja-JP" sz="2400" b="1" i="1" smtClean="0">
                        <a:solidFill>
                          <a:srgbClr val="002060"/>
                        </a:solidFill>
                        <a:latin typeface="Cambria Math"/>
                        <a:ea typeface="Arial Unicode MS" pitchFamily="50" charset="-128"/>
                        <a:cs typeface="Arial Unicode MS" pitchFamily="50" charset="-128"/>
                      </a:rPr>
                      <m:t>𝒎𝒆𝑽</m:t>
                    </m:r>
                  </m:oMath>
                </a14:m>
                <a:r>
                  <a:rPr lang="ja-JP" altLang="en-US" sz="2400" b="1" dirty="0" smtClean="0">
                    <a:solidFill>
                      <a:srgbClr val="002060"/>
                    </a:solidFill>
                    <a:latin typeface="HGS明朝E" pitchFamily="18" charset="-128"/>
                    <a:ea typeface="HGS明朝E" pitchFamily="18" charset="-128"/>
                    <a:cs typeface="Arial Unicode MS" pitchFamily="50" charset="-128"/>
                  </a:rPr>
                  <a:t>の光子をエネルギー分解能２％で測定することができる。</a:t>
                </a:r>
                <a:r>
                  <a:rPr lang="en-US" altLang="ja-JP" sz="2400" b="1" dirty="0" smtClean="0">
                    <a:solidFill>
                      <a:srgbClr val="002060"/>
                    </a:solidFill>
                    <a:latin typeface="HGS明朝E" pitchFamily="18" charset="-128"/>
                    <a:ea typeface="HGS明朝E" pitchFamily="18" charset="-128"/>
                    <a:cs typeface="Arial Unicode MS" pitchFamily="50" charset="-128"/>
                  </a:rPr>
                  <a:t>.</a:t>
                </a:r>
              </a:p>
              <a:p>
                <a:r>
                  <a:rPr lang="ja-JP" altLang="en-US" sz="2400" b="1" dirty="0" smtClean="0">
                    <a:solidFill>
                      <a:srgbClr val="002060"/>
                    </a:solidFill>
                    <a:latin typeface="HGS明朝E" pitchFamily="18" charset="-128"/>
                    <a:ea typeface="HGS明朝E" pitchFamily="18" charset="-128"/>
                    <a:cs typeface="Arial Unicode MS" pitchFamily="50" charset="-128"/>
                  </a:rPr>
                  <a:t>　右の電流</a:t>
                </a:r>
                <a:r>
                  <a:rPr lang="en-US" altLang="ja-JP" sz="2400" b="1" dirty="0" smtClean="0">
                    <a:solidFill>
                      <a:srgbClr val="002060"/>
                    </a:solidFill>
                    <a:latin typeface="HGS明朝E" pitchFamily="18" charset="-128"/>
                    <a:ea typeface="HGS明朝E" pitchFamily="18" charset="-128"/>
                    <a:cs typeface="Arial Unicode MS" pitchFamily="50" charset="-128"/>
                  </a:rPr>
                  <a:t>-</a:t>
                </a:r>
                <a:r>
                  <a:rPr lang="ja-JP" altLang="en-US" sz="2400" b="1" dirty="0">
                    <a:solidFill>
                      <a:srgbClr val="002060"/>
                    </a:solidFill>
                    <a:latin typeface="HGS明朝E" pitchFamily="18" charset="-128"/>
                    <a:ea typeface="HGS明朝E" pitchFamily="18" charset="-128"/>
                    <a:cs typeface="Arial Unicode MS" pitchFamily="50" charset="-128"/>
                  </a:rPr>
                  <a:t>電圧</a:t>
                </a:r>
                <a:r>
                  <a:rPr lang="ja-JP" altLang="en-US" sz="2400" b="1" dirty="0" smtClean="0">
                    <a:solidFill>
                      <a:srgbClr val="002060"/>
                    </a:solidFill>
                    <a:latin typeface="HGS明朝E" pitchFamily="18" charset="-128"/>
                    <a:ea typeface="HGS明朝E" pitchFamily="18" charset="-128"/>
                    <a:cs typeface="Arial Unicode MS" pitchFamily="50" charset="-128"/>
                  </a:rPr>
                  <a:t>曲線に示すように</a:t>
                </a:r>
                <a:r>
                  <a:rPr lang="en-US" altLang="ja-JP" sz="2400" b="1" dirty="0" err="1" smtClean="0">
                    <a:solidFill>
                      <a:srgbClr val="002060"/>
                    </a:solidFill>
                    <a:latin typeface="HGS明朝E" pitchFamily="18" charset="-128"/>
                    <a:ea typeface="HGS明朝E" pitchFamily="18" charset="-128"/>
                    <a:cs typeface="Arial Unicode MS" pitchFamily="50" charset="-128"/>
                  </a:rPr>
                  <a:t>Hf</a:t>
                </a:r>
                <a:r>
                  <a:rPr lang="en-US" altLang="ja-JP" sz="2400" b="1" dirty="0" smtClean="0">
                    <a:solidFill>
                      <a:srgbClr val="002060"/>
                    </a:solidFill>
                    <a:latin typeface="HGS明朝E" pitchFamily="18" charset="-128"/>
                    <a:ea typeface="HGS明朝E" pitchFamily="18" charset="-128"/>
                    <a:cs typeface="Arial Unicode MS" pitchFamily="50" charset="-128"/>
                  </a:rPr>
                  <a:t>-STJ</a:t>
                </a:r>
                <a:r>
                  <a:rPr lang="ja-JP" altLang="en-US" sz="2400" b="1" dirty="0" smtClean="0">
                    <a:solidFill>
                      <a:srgbClr val="002060"/>
                    </a:solidFill>
                    <a:latin typeface="HGS明朝E" pitchFamily="18" charset="-128"/>
                    <a:ea typeface="HGS明朝E" pitchFamily="18" charset="-128"/>
                    <a:cs typeface="Arial Unicode MS" pitchFamily="50" charset="-128"/>
                  </a:rPr>
                  <a:t>で可視光レーザーの信号を検出することに世界で初めて成功した。</a:t>
                </a:r>
                <a:endParaRPr lang="en-US" altLang="ja-JP" sz="2400" b="1" dirty="0" smtClean="0">
                  <a:solidFill>
                    <a:srgbClr val="002060"/>
                  </a:solidFill>
                  <a:latin typeface="HGS明朝E" pitchFamily="18" charset="-128"/>
                  <a:ea typeface="HGS明朝E" pitchFamily="18" charset="-128"/>
                  <a:cs typeface="Arial Unicode MS" pitchFamily="50" charset="-128"/>
                </a:endParaRPr>
              </a:p>
            </p:txBody>
          </p:sp>
        </mc:Choice>
        <mc:Fallback xmlns="">
          <p:sp>
            <p:nvSpPr>
              <p:cNvPr id="122" name="テキスト ボックス 121"/>
              <p:cNvSpPr txBox="1">
                <a:spLocks noRot="1" noChangeAspect="1" noMove="1" noResize="1" noEditPoints="1" noAdjustHandles="1" noChangeArrowheads="1" noChangeShapeType="1" noTextEdit="1"/>
              </p:cNvSpPr>
              <p:nvPr/>
            </p:nvSpPr>
            <p:spPr>
              <a:xfrm>
                <a:off x="15214220" y="36549013"/>
                <a:ext cx="9580356" cy="3419719"/>
              </a:xfrm>
              <a:prstGeom prst="rect">
                <a:avLst/>
              </a:prstGeom>
              <a:blipFill rotWithShape="1">
                <a:blip r:embed="rId63"/>
                <a:stretch>
                  <a:fillRect l="-2610" t="-3387" b="-3030"/>
                </a:stretch>
              </a:blipFill>
            </p:spPr>
            <p:txBody>
              <a:bodyPr/>
              <a:lstStyle/>
              <a:p>
                <a:r>
                  <a:rPr lang="ja-JP" altLang="en-US">
                    <a:noFill/>
                  </a:rPr>
                  <a:t> </a:t>
                </a:r>
              </a:p>
            </p:txBody>
          </p:sp>
        </mc:Fallback>
      </mc:AlternateContent>
      <p:sp>
        <p:nvSpPr>
          <p:cNvPr id="123" name="テキスト ボックス 122"/>
          <p:cNvSpPr txBox="1"/>
          <p:nvPr/>
        </p:nvSpPr>
        <p:spPr>
          <a:xfrm>
            <a:off x="15141285" y="22864652"/>
            <a:ext cx="9030838" cy="8002172"/>
          </a:xfrm>
          <a:prstGeom prst="rect">
            <a:avLst/>
          </a:prstGeom>
          <a:noFill/>
        </p:spPr>
        <p:txBody>
          <a:bodyPr wrap="square" lIns="91421" tIns="45711" rIns="91421" bIns="45711" rtlCol="0">
            <a:spAutoFit/>
          </a:bodyPr>
          <a:lstStyle/>
          <a:p>
            <a:r>
              <a:rPr lang="en-US" altLang="ja-JP" sz="4400" b="1" dirty="0" smtClean="0">
                <a:solidFill>
                  <a:srgbClr val="002060"/>
                </a:solidFill>
                <a:latin typeface="HGS明朝E" pitchFamily="18" charset="-128"/>
                <a:ea typeface="HGS明朝E" pitchFamily="18" charset="-128"/>
              </a:rPr>
              <a:t>STJ</a:t>
            </a:r>
            <a:r>
              <a:rPr lang="ja-JP" altLang="en-US" sz="4400" b="1" dirty="0" smtClean="0">
                <a:solidFill>
                  <a:srgbClr val="002060"/>
                </a:solidFill>
                <a:latin typeface="HGS明朝E" pitchFamily="18" charset="-128"/>
                <a:ea typeface="HGS明朝E" pitchFamily="18" charset="-128"/>
              </a:rPr>
              <a:t>光検出器</a:t>
            </a:r>
            <a:endParaRPr lang="en-US" altLang="ja-JP" sz="4400" b="1" dirty="0" smtClean="0">
              <a:solidFill>
                <a:srgbClr val="002060"/>
              </a:solidFill>
              <a:latin typeface="HGS明朝E" pitchFamily="18" charset="-128"/>
              <a:ea typeface="HGS明朝E" pitchFamily="18" charset="-128"/>
            </a:endParaRPr>
          </a:p>
          <a:p>
            <a:r>
              <a:rPr lang="ja-JP" altLang="en-US" sz="2400" b="1" dirty="0" smtClean="0">
                <a:solidFill>
                  <a:schemeClr val="accent2"/>
                </a:solidFill>
                <a:latin typeface="HGS明朝E" panose="02020900000000000000" pitchFamily="18" charset="-128"/>
                <a:ea typeface="HGS明朝E" panose="02020900000000000000" pitchFamily="18" charset="-128"/>
              </a:rPr>
              <a:t>　</a:t>
            </a:r>
            <a:r>
              <a:rPr lang="ja-JP" altLang="en-US" sz="2400" b="1" dirty="0" smtClean="0">
                <a:solidFill>
                  <a:srgbClr val="002060"/>
                </a:solidFill>
                <a:latin typeface="HGS明朝E" panose="02020900000000000000" pitchFamily="18" charset="-128"/>
                <a:ea typeface="HGS明朝E" panose="02020900000000000000" pitchFamily="18" charset="-128"/>
              </a:rPr>
              <a:t>入射</a:t>
            </a:r>
            <a:r>
              <a:rPr lang="ja-JP" altLang="en-US" sz="2400" b="1" dirty="0">
                <a:solidFill>
                  <a:srgbClr val="002060"/>
                </a:solidFill>
                <a:latin typeface="HGS明朝E" panose="02020900000000000000" pitchFamily="18" charset="-128"/>
                <a:ea typeface="HGS明朝E" panose="02020900000000000000" pitchFamily="18" charset="-128"/>
              </a:rPr>
              <a:t>粒子によって、超伝導体のエネルギーギャップの上に励起された電子</a:t>
            </a:r>
            <a:r>
              <a:rPr lang="en-US" altLang="ja-JP" sz="2400" b="1" dirty="0">
                <a:solidFill>
                  <a:srgbClr val="002060"/>
                </a:solidFill>
                <a:latin typeface="HGS明朝E" panose="02020900000000000000" pitchFamily="18" charset="-128"/>
                <a:ea typeface="HGS明朝E" panose="02020900000000000000" pitchFamily="18" charset="-128"/>
              </a:rPr>
              <a:t>(</a:t>
            </a:r>
            <a:r>
              <a:rPr lang="ja-JP" altLang="en-US" sz="2400" b="1" dirty="0">
                <a:solidFill>
                  <a:srgbClr val="002060"/>
                </a:solidFill>
                <a:latin typeface="HGS明朝E" panose="02020900000000000000" pitchFamily="18" charset="-128"/>
                <a:ea typeface="HGS明朝E" panose="02020900000000000000" pitchFamily="18" charset="-128"/>
              </a:rPr>
              <a:t>準粒子）はトンネル効果</a:t>
            </a:r>
            <a:r>
              <a:rPr lang="ja-JP" altLang="en-US" sz="2400" b="1" dirty="0" smtClean="0">
                <a:solidFill>
                  <a:srgbClr val="002060"/>
                </a:solidFill>
                <a:latin typeface="HGS明朝E" panose="02020900000000000000" pitchFamily="18" charset="-128"/>
                <a:ea typeface="HGS明朝E" panose="02020900000000000000" pitchFamily="18" charset="-128"/>
              </a:rPr>
              <a:t>で</a:t>
            </a:r>
            <a:r>
              <a:rPr lang="ja-JP" altLang="en-US" sz="2400" b="1" dirty="0">
                <a:solidFill>
                  <a:srgbClr val="002060"/>
                </a:solidFill>
                <a:latin typeface="HGS明朝E" panose="02020900000000000000" pitchFamily="18" charset="-128"/>
                <a:ea typeface="HGS明朝E" panose="02020900000000000000" pitchFamily="18" charset="-128"/>
              </a:rPr>
              <a:t>１～２ </a:t>
            </a:r>
            <a:r>
              <a:rPr lang="en-US" altLang="ja-JP" sz="2400" b="1" dirty="0" smtClean="0">
                <a:solidFill>
                  <a:srgbClr val="002060"/>
                </a:solidFill>
                <a:latin typeface="HGS明朝E" panose="02020900000000000000" pitchFamily="18" charset="-128"/>
                <a:ea typeface="HGS明朝E" panose="02020900000000000000" pitchFamily="18" charset="-128"/>
              </a:rPr>
              <a:t>nm</a:t>
            </a:r>
            <a:r>
              <a:rPr lang="ja-JP" altLang="en-US" sz="2400" b="1" dirty="0" smtClean="0">
                <a:solidFill>
                  <a:srgbClr val="002060"/>
                </a:solidFill>
                <a:latin typeface="HGS明朝E" panose="02020900000000000000" pitchFamily="18" charset="-128"/>
                <a:ea typeface="HGS明朝E" panose="02020900000000000000" pitchFamily="18" charset="-128"/>
              </a:rPr>
              <a:t>厚のトンネル</a:t>
            </a:r>
            <a:r>
              <a:rPr lang="ja-JP" altLang="en-US" sz="2400" b="1" dirty="0">
                <a:solidFill>
                  <a:srgbClr val="002060"/>
                </a:solidFill>
                <a:latin typeface="HGS明朝E" panose="02020900000000000000" pitchFamily="18" charset="-128"/>
                <a:ea typeface="HGS明朝E" panose="02020900000000000000" pitchFamily="18" charset="-128"/>
              </a:rPr>
              <a:t>障壁を通過。そのトンネル電流を測定することによって、個々の入射粒子のエネルギーを測定</a:t>
            </a:r>
            <a:r>
              <a:rPr lang="ja-JP" altLang="en-US" sz="2400" b="1" dirty="0" smtClean="0">
                <a:solidFill>
                  <a:srgbClr val="002060"/>
                </a:solidFill>
                <a:latin typeface="HGS明朝E" panose="02020900000000000000" pitchFamily="18" charset="-128"/>
                <a:ea typeface="HGS明朝E" panose="02020900000000000000" pitchFamily="18" charset="-128"/>
              </a:rPr>
              <a:t>。エネルギーギャップ</a:t>
            </a:r>
            <a:r>
              <a:rPr lang="ja-JP" altLang="en-US" sz="2400" b="1" dirty="0">
                <a:solidFill>
                  <a:srgbClr val="002060"/>
                </a:solidFill>
                <a:latin typeface="HGS明朝E" panose="02020900000000000000" pitchFamily="18" charset="-128"/>
                <a:ea typeface="HGS明朝E" panose="02020900000000000000" pitchFamily="18" charset="-128"/>
              </a:rPr>
              <a:t>が、通常の検出器（半導体検出器等）に比べて桁違いに</a:t>
            </a:r>
            <a:r>
              <a:rPr lang="ja-JP" altLang="en-US" sz="2400" b="1" dirty="0" smtClean="0">
                <a:solidFill>
                  <a:srgbClr val="002060"/>
                </a:solidFill>
                <a:latin typeface="HGS明朝E" panose="02020900000000000000" pitchFamily="18" charset="-128"/>
                <a:ea typeface="HGS明朝E" panose="02020900000000000000" pitchFamily="18" charset="-128"/>
              </a:rPr>
              <a:t>小さいので遠赤外線光子検出に有効。</a:t>
            </a:r>
            <a:endParaRPr lang="en-US" altLang="ja-JP" sz="2400" b="1" dirty="0" smtClean="0">
              <a:solidFill>
                <a:srgbClr val="002060"/>
              </a:solidFill>
              <a:latin typeface="HGS明朝E" panose="02020900000000000000" pitchFamily="18" charset="-128"/>
              <a:ea typeface="HGS明朝E" panose="02020900000000000000" pitchFamily="18" charset="-128"/>
            </a:endParaRPr>
          </a:p>
          <a:p>
            <a:endParaRPr lang="en-US" altLang="ja-JP" sz="1400" dirty="0" smtClean="0">
              <a:solidFill>
                <a:srgbClr val="002060"/>
              </a:solidFill>
              <a:latin typeface="HGS明朝E" pitchFamily="18" charset="-128"/>
              <a:ea typeface="HGS明朝E" pitchFamily="18" charset="-128"/>
            </a:endParaRPr>
          </a:p>
          <a:p>
            <a:r>
              <a:rPr lang="en-US" altLang="ja-JP" sz="4400" b="1" dirty="0" err="1" smtClean="0">
                <a:solidFill>
                  <a:srgbClr val="002060"/>
                </a:solidFill>
                <a:latin typeface="HGS明朝E" pitchFamily="18" charset="-128"/>
                <a:ea typeface="HGS明朝E" pitchFamily="18" charset="-128"/>
              </a:rPr>
              <a:t>Nb</a:t>
            </a:r>
            <a:r>
              <a:rPr lang="en-US" altLang="ja-JP" sz="4400" b="1" dirty="0" smtClean="0">
                <a:solidFill>
                  <a:srgbClr val="002060"/>
                </a:solidFill>
                <a:latin typeface="HGS明朝E" pitchFamily="18" charset="-128"/>
                <a:ea typeface="HGS明朝E" pitchFamily="18" charset="-128"/>
              </a:rPr>
              <a:t>/Al-STJ</a:t>
            </a:r>
          </a:p>
          <a:p>
            <a:r>
              <a:rPr lang="en-US" altLang="ja-JP" sz="2800" dirty="0" smtClean="0">
                <a:solidFill>
                  <a:srgbClr val="002060"/>
                </a:solidFill>
                <a:latin typeface="HGS明朝E" pitchFamily="18" charset="-128"/>
                <a:ea typeface="HGS明朝E" pitchFamily="18" charset="-128"/>
              </a:rPr>
              <a:t> </a:t>
            </a:r>
            <a:r>
              <a:rPr lang="ja-JP" altLang="en-US" sz="2800" dirty="0" smtClean="0">
                <a:solidFill>
                  <a:srgbClr val="002060"/>
                </a:solidFill>
                <a:latin typeface="HGS明朝E" pitchFamily="18" charset="-128"/>
                <a:ea typeface="HGS明朝E" pitchFamily="18" charset="-128"/>
              </a:rPr>
              <a:t>　</a:t>
            </a:r>
            <a:r>
              <a:rPr lang="ja-JP" altLang="en-US" sz="2400" b="1" dirty="0" smtClean="0">
                <a:solidFill>
                  <a:srgbClr val="002060"/>
                </a:solidFill>
                <a:latin typeface="HGS明朝E" pitchFamily="18" charset="-128"/>
                <a:ea typeface="HGS明朝E" pitchFamily="18" charset="-128"/>
              </a:rPr>
              <a:t>超伝導体として</a:t>
            </a:r>
            <a:r>
              <a:rPr lang="en-US" altLang="ja-JP" sz="2400" b="1" dirty="0" err="1" smtClean="0">
                <a:solidFill>
                  <a:srgbClr val="002060"/>
                </a:solidFill>
                <a:latin typeface="HGS明朝E" pitchFamily="18" charset="-128"/>
                <a:ea typeface="HGS明朝E" pitchFamily="18" charset="-128"/>
              </a:rPr>
              <a:t>Nb</a:t>
            </a:r>
            <a:r>
              <a:rPr lang="ja-JP" altLang="en-US" sz="2400" b="1" dirty="0" smtClean="0">
                <a:solidFill>
                  <a:srgbClr val="002060"/>
                </a:solidFill>
                <a:latin typeface="HGS明朝E" pitchFamily="18" charset="-128"/>
                <a:ea typeface="HGS明朝E" pitchFamily="18" charset="-128"/>
              </a:rPr>
              <a:t>と</a:t>
            </a:r>
            <a:r>
              <a:rPr lang="en-US" altLang="ja-JP" sz="2400" b="1" dirty="0" smtClean="0">
                <a:solidFill>
                  <a:srgbClr val="002060"/>
                </a:solidFill>
                <a:latin typeface="HGS明朝E" pitchFamily="18" charset="-128"/>
                <a:ea typeface="HGS明朝E" pitchFamily="18" charset="-128"/>
              </a:rPr>
              <a:t>Al</a:t>
            </a:r>
            <a:r>
              <a:rPr lang="ja-JP" altLang="en-US" sz="2400" b="1" dirty="0" smtClean="0">
                <a:solidFill>
                  <a:srgbClr val="002060"/>
                </a:solidFill>
                <a:latin typeface="HGS明朝E" pitchFamily="18" charset="-128"/>
                <a:ea typeface="HGS明朝E" pitchFamily="18" charset="-128"/>
              </a:rPr>
              <a:t>を重ね合わせた</a:t>
            </a:r>
            <a:r>
              <a:rPr lang="en-US" altLang="ja-JP" sz="2400" b="1" dirty="0" err="1" smtClean="0">
                <a:solidFill>
                  <a:srgbClr val="002060"/>
                </a:solidFill>
                <a:latin typeface="HGS明朝E" pitchFamily="18" charset="-128"/>
                <a:ea typeface="HGS明朝E" pitchFamily="18" charset="-128"/>
              </a:rPr>
              <a:t>Nb</a:t>
            </a:r>
            <a:r>
              <a:rPr lang="en-US" altLang="ja-JP" sz="2400" b="1" dirty="0" smtClean="0">
                <a:solidFill>
                  <a:srgbClr val="002060"/>
                </a:solidFill>
                <a:latin typeface="HGS明朝E" pitchFamily="18" charset="-128"/>
                <a:ea typeface="HGS明朝E" pitchFamily="18" charset="-128"/>
              </a:rPr>
              <a:t>/Al-STJ</a:t>
            </a:r>
            <a:r>
              <a:rPr lang="ja-JP" altLang="en-US" sz="2400" b="1" dirty="0" smtClean="0">
                <a:solidFill>
                  <a:srgbClr val="002060"/>
                </a:solidFill>
                <a:latin typeface="HGS明朝E" pitchFamily="18" charset="-128"/>
                <a:ea typeface="HGS明朝E" pitchFamily="18" charset="-128"/>
              </a:rPr>
              <a:t>を開発している。開発目標は波長</a:t>
            </a:r>
            <a:r>
              <a:rPr lang="en-US" altLang="ja-JP" sz="2400" b="1" dirty="0" smtClean="0">
                <a:solidFill>
                  <a:srgbClr val="002060"/>
                </a:solidFill>
                <a:latin typeface="HGS明朝E" pitchFamily="18" charset="-128"/>
                <a:ea typeface="HGS明朝E" pitchFamily="18" charset="-128"/>
              </a:rPr>
              <a:t>50μ</a:t>
            </a:r>
            <a:r>
              <a:rPr lang="ja-JP" altLang="en-US" sz="2400" b="1" dirty="0" smtClean="0">
                <a:solidFill>
                  <a:srgbClr val="002060"/>
                </a:solidFill>
                <a:latin typeface="HGS明朝E" pitchFamily="18" charset="-128"/>
                <a:ea typeface="HGS明朝E" pitchFamily="18" charset="-128"/>
              </a:rPr>
              <a:t>程度の遠赤外線光を一光子検出することである。</a:t>
            </a:r>
            <a:r>
              <a:rPr lang="en-US" altLang="ja-JP" sz="2400" b="1" dirty="0" smtClean="0">
                <a:solidFill>
                  <a:srgbClr val="002060"/>
                </a:solidFill>
                <a:latin typeface="HGS明朝E" pitchFamily="18" charset="-128"/>
                <a:ea typeface="HGS明朝E" pitchFamily="18" charset="-128"/>
              </a:rPr>
              <a:t> </a:t>
            </a:r>
            <a:r>
              <a:rPr lang="en-US" altLang="ja-JP" sz="2400" b="1" dirty="0" smtClean="0">
                <a:latin typeface="HGS明朝E" pitchFamily="18" charset="-128"/>
                <a:ea typeface="HGS明朝E" pitchFamily="18" charset="-128"/>
              </a:rPr>
              <a:t>1.9K</a:t>
            </a:r>
            <a:r>
              <a:rPr lang="ja-JP" altLang="en-US" sz="2400" b="1" dirty="0">
                <a:latin typeface="HGS明朝E" pitchFamily="18" charset="-128"/>
                <a:ea typeface="HGS明朝E" pitchFamily="18" charset="-128"/>
              </a:rPr>
              <a:t>における</a:t>
            </a:r>
            <a:r>
              <a:rPr lang="en-US" altLang="ja-JP" sz="2400" b="1" dirty="0" err="1" smtClean="0">
                <a:solidFill>
                  <a:srgbClr val="002060"/>
                </a:solidFill>
                <a:latin typeface="HGS明朝E" pitchFamily="18" charset="-128"/>
                <a:ea typeface="HGS明朝E" pitchFamily="18" charset="-128"/>
              </a:rPr>
              <a:t>Nb</a:t>
            </a:r>
            <a:r>
              <a:rPr lang="en-US" altLang="ja-JP" sz="2400" b="1" dirty="0" smtClean="0">
                <a:solidFill>
                  <a:srgbClr val="002060"/>
                </a:solidFill>
                <a:latin typeface="HGS明朝E" pitchFamily="18" charset="-128"/>
                <a:ea typeface="HGS明朝E" pitchFamily="18" charset="-128"/>
              </a:rPr>
              <a:t>/Al-STJ </a:t>
            </a:r>
            <a:r>
              <a:rPr lang="en-US" altLang="ja-JP" sz="2400" b="1" dirty="0">
                <a:solidFill>
                  <a:srgbClr val="002060"/>
                </a:solidFill>
                <a:latin typeface="HGS明朝E" pitchFamily="18" charset="-128"/>
                <a:ea typeface="HGS明朝E" pitchFamily="18" charset="-128"/>
              </a:rPr>
              <a:t>(</a:t>
            </a:r>
            <a:r>
              <a:rPr lang="en-US" altLang="ja-JP" sz="2400" b="1" dirty="0" smtClean="0">
                <a:solidFill>
                  <a:srgbClr val="002060"/>
                </a:solidFill>
                <a:latin typeface="HGS明朝E" pitchFamily="18" charset="-128"/>
                <a:ea typeface="HGS明朝E" pitchFamily="18" charset="-128"/>
              </a:rPr>
              <a:t>100μ</a:t>
            </a:r>
            <a:r>
              <a:rPr lang="en-US" altLang="ja-JP" sz="2400" b="1" dirty="0">
                <a:solidFill>
                  <a:srgbClr val="002060"/>
                </a:solidFill>
                <a:latin typeface="HGS明朝E" pitchFamily="18" charset="-128"/>
                <a:ea typeface="HGS明朝E" pitchFamily="18" charset="-128"/>
              </a:rPr>
              <a:t> </a:t>
            </a:r>
            <a:r>
              <a:rPr lang="en-US" altLang="ja-JP" sz="2400" b="1" dirty="0" smtClean="0">
                <a:solidFill>
                  <a:srgbClr val="002060"/>
                </a:solidFill>
                <a:latin typeface="HGS明朝E" pitchFamily="18" charset="-128"/>
                <a:ea typeface="HGS明朝E" pitchFamily="18" charset="-128"/>
              </a:rPr>
              <a:t>x 100μ) </a:t>
            </a:r>
            <a:r>
              <a:rPr lang="ja-JP" altLang="en-US" sz="2400" b="1" dirty="0" smtClean="0">
                <a:solidFill>
                  <a:srgbClr val="002060"/>
                </a:solidFill>
                <a:latin typeface="HGS明朝E" pitchFamily="18" charset="-128"/>
                <a:ea typeface="HGS明朝E" pitchFamily="18" charset="-128"/>
              </a:rPr>
              <a:t>の赤外線レーザー</a:t>
            </a:r>
            <a:r>
              <a:rPr lang="en-US" altLang="ja-JP" sz="2400" b="1" dirty="0" smtClean="0">
                <a:solidFill>
                  <a:srgbClr val="002060"/>
                </a:solidFill>
                <a:latin typeface="HGS明朝E" pitchFamily="18" charset="-128"/>
                <a:ea typeface="HGS明朝E" pitchFamily="18" charset="-128"/>
              </a:rPr>
              <a:t> (1.31μm) l</a:t>
            </a:r>
            <a:r>
              <a:rPr lang="ja-JP" altLang="en-US" sz="2400" b="1" dirty="0" smtClean="0">
                <a:solidFill>
                  <a:srgbClr val="002060"/>
                </a:solidFill>
                <a:latin typeface="HGS明朝E" pitchFamily="18" charset="-128"/>
                <a:ea typeface="HGS明朝E" pitchFamily="18" charset="-128"/>
              </a:rPr>
              <a:t>に対する応答信号は</a:t>
            </a:r>
            <a:r>
              <a:rPr lang="en-US" altLang="ja-JP" sz="2400" b="1" dirty="0" smtClean="0">
                <a:solidFill>
                  <a:srgbClr val="002060"/>
                </a:solidFill>
                <a:latin typeface="HGS明朝E" pitchFamily="18" charset="-128"/>
                <a:ea typeface="HGS明朝E" pitchFamily="18" charset="-128"/>
              </a:rPr>
              <a:t>FWHM</a:t>
            </a:r>
            <a:r>
              <a:rPr lang="ja-JP" altLang="en-US" sz="2400" b="1" dirty="0" smtClean="0">
                <a:solidFill>
                  <a:srgbClr val="002060"/>
                </a:solidFill>
                <a:latin typeface="HGS明朝E" pitchFamily="18" charset="-128"/>
                <a:ea typeface="HGS明朝E" pitchFamily="18" charset="-128"/>
              </a:rPr>
              <a:t>は</a:t>
            </a:r>
            <a:r>
              <a:rPr lang="en-US" altLang="ja-JP" sz="2400" b="1" dirty="0" smtClean="0">
                <a:solidFill>
                  <a:srgbClr val="002060"/>
                </a:solidFill>
                <a:latin typeface="HGS明朝E" pitchFamily="18" charset="-128"/>
                <a:ea typeface="HGS明朝E" pitchFamily="18" charset="-128"/>
              </a:rPr>
              <a:t>1μsec</a:t>
            </a:r>
            <a:r>
              <a:rPr lang="ja-JP" altLang="en-US" sz="2400" b="1" dirty="0" smtClean="0">
                <a:solidFill>
                  <a:srgbClr val="002060"/>
                </a:solidFill>
                <a:latin typeface="HGS明朝E" pitchFamily="18" charset="-128"/>
                <a:ea typeface="HGS明朝E" pitchFamily="18" charset="-128"/>
              </a:rPr>
              <a:t>である。光子数は信号電荷分布から</a:t>
            </a:r>
            <a:r>
              <a:rPr lang="en-US" altLang="ja-JP" sz="2400" b="1" dirty="0" smtClean="0">
                <a:latin typeface="HGS明朝E" pitchFamily="18" charset="-128"/>
                <a:ea typeface="HGS明朝E" pitchFamily="18" charset="-128"/>
              </a:rPr>
              <a:t>93±11 </a:t>
            </a:r>
            <a:r>
              <a:rPr lang="ja-JP" altLang="en-US" sz="2400" b="1" dirty="0">
                <a:latin typeface="HGS明朝E" pitchFamily="18" charset="-128"/>
                <a:ea typeface="HGS明朝E" pitchFamily="18" charset="-128"/>
              </a:rPr>
              <a:t>である</a:t>
            </a:r>
            <a:r>
              <a:rPr lang="ja-JP" altLang="en-US" sz="2400" b="1" dirty="0" smtClean="0">
                <a:latin typeface="HGS明朝E" pitchFamily="18" charset="-128"/>
                <a:ea typeface="HGS明朝E" pitchFamily="18" charset="-128"/>
              </a:rPr>
              <a:t>。</a:t>
            </a:r>
            <a:endParaRPr lang="en-US" altLang="ja-JP" sz="2400" dirty="0" smtClean="0">
              <a:latin typeface="HGS明朝E" pitchFamily="18" charset="-128"/>
              <a:ea typeface="HGS明朝E" pitchFamily="18" charset="-128"/>
            </a:endParaRPr>
          </a:p>
          <a:p>
            <a:r>
              <a:rPr lang="ja-JP" altLang="en-US" sz="2400" dirty="0">
                <a:latin typeface="HGS明朝E" pitchFamily="18" charset="-128"/>
                <a:ea typeface="HGS明朝E" pitchFamily="18" charset="-128"/>
              </a:rPr>
              <a:t>　</a:t>
            </a:r>
            <a:r>
              <a:rPr lang="ja-JP" altLang="en-US" sz="2400" dirty="0" smtClean="0">
                <a:latin typeface="HGS明朝E" pitchFamily="18" charset="-128"/>
                <a:ea typeface="HGS明朝E" pitchFamily="18" charset="-128"/>
              </a:rPr>
              <a:t>　</a:t>
            </a:r>
            <a:r>
              <a:rPr lang="ja-JP" altLang="en-US" sz="2400" b="1" dirty="0" smtClean="0">
                <a:latin typeface="HGS明朝E" pitchFamily="18" charset="-128"/>
                <a:ea typeface="HGS明朝E" pitchFamily="18" charset="-128"/>
              </a:rPr>
              <a:t>可視光レーザー</a:t>
            </a:r>
            <a:r>
              <a:rPr lang="en-US" altLang="ja-JP" sz="2400" b="1" dirty="0">
                <a:solidFill>
                  <a:srgbClr val="002060"/>
                </a:solidFill>
                <a:latin typeface="HGS明朝E" pitchFamily="18" charset="-128"/>
                <a:ea typeface="HGS明朝E" pitchFamily="18" charset="-128"/>
              </a:rPr>
              <a:t>(456nm)</a:t>
            </a:r>
            <a:r>
              <a:rPr lang="ja-JP" altLang="en-US" sz="2400" b="1" dirty="0" smtClean="0">
                <a:latin typeface="HGS明朝E" pitchFamily="18" charset="-128"/>
                <a:ea typeface="HGS明朝E" pitchFamily="18" charset="-128"/>
              </a:rPr>
              <a:t>に対する</a:t>
            </a:r>
            <a:r>
              <a:rPr lang="en-US" altLang="ja-JP" sz="2400" b="1" dirty="0" err="1" smtClean="0">
                <a:latin typeface="HGS明朝E" pitchFamily="18" charset="-128"/>
                <a:ea typeface="HGS明朝E" pitchFamily="18" charset="-128"/>
              </a:rPr>
              <a:t>Nb</a:t>
            </a:r>
            <a:r>
              <a:rPr lang="en-US" altLang="ja-JP" sz="2400" b="1" dirty="0" smtClean="0">
                <a:latin typeface="HGS明朝E" pitchFamily="18" charset="-128"/>
                <a:ea typeface="HGS明朝E" pitchFamily="18" charset="-128"/>
              </a:rPr>
              <a:t>/Al-STJ </a:t>
            </a:r>
            <a:r>
              <a:rPr lang="en-US" altLang="ja-JP" sz="2400" b="1" dirty="0">
                <a:latin typeface="HGS明朝E" pitchFamily="18" charset="-128"/>
                <a:ea typeface="HGS明朝E" pitchFamily="18" charset="-128"/>
              </a:rPr>
              <a:t>(4μm</a:t>
            </a:r>
            <a:r>
              <a:rPr lang="en-US" altLang="ja-JP" sz="2400" b="1" baseline="30000" dirty="0">
                <a:latin typeface="HGS明朝E" pitchFamily="18" charset="-128"/>
                <a:ea typeface="HGS明朝E" pitchFamily="18" charset="-128"/>
              </a:rPr>
              <a:t>2</a:t>
            </a:r>
            <a:r>
              <a:rPr lang="en-US" altLang="ja-JP" sz="2400" b="1" dirty="0">
                <a:solidFill>
                  <a:srgbClr val="002060"/>
                </a:solidFill>
                <a:latin typeface="HGS明朝E" pitchFamily="18" charset="-128"/>
                <a:ea typeface="HGS明朝E" pitchFamily="18" charset="-128"/>
              </a:rPr>
              <a:t> ) </a:t>
            </a:r>
            <a:r>
              <a:rPr lang="ja-JP" altLang="en-US" sz="2400" b="1" dirty="0" smtClean="0">
                <a:solidFill>
                  <a:srgbClr val="002060"/>
                </a:solidFill>
                <a:latin typeface="HGS明朝E" pitchFamily="18" charset="-128"/>
                <a:ea typeface="HGS明朝E" pitchFamily="18" charset="-128"/>
              </a:rPr>
              <a:t>の応答信号の電荷分布にノイズのガウス分布を含むポアソン分布フィットを行うと、平均光子数は約</a:t>
            </a:r>
            <a:r>
              <a:rPr lang="en-US" altLang="ja-JP" sz="2400" b="1" dirty="0" smtClean="0">
                <a:solidFill>
                  <a:srgbClr val="002060"/>
                </a:solidFill>
                <a:latin typeface="HGS明朝E" pitchFamily="18" charset="-128"/>
                <a:ea typeface="HGS明朝E" pitchFamily="18" charset="-128"/>
              </a:rPr>
              <a:t>1</a:t>
            </a:r>
            <a:r>
              <a:rPr lang="ja-JP" altLang="en-US" sz="2400" b="1" dirty="0" smtClean="0">
                <a:solidFill>
                  <a:srgbClr val="002060"/>
                </a:solidFill>
                <a:latin typeface="HGS明朝E" pitchFamily="18" charset="-128"/>
                <a:ea typeface="HGS明朝E" pitchFamily="18" charset="-128"/>
              </a:rPr>
              <a:t>個</a:t>
            </a:r>
            <a:r>
              <a:rPr lang="en-US" altLang="ja-JP" sz="2400" b="1" dirty="0" smtClean="0">
                <a:solidFill>
                  <a:srgbClr val="002060"/>
                </a:solidFill>
                <a:latin typeface="HGS明朝E" pitchFamily="18" charset="-128"/>
                <a:ea typeface="HGS明朝E" pitchFamily="18" charset="-128"/>
              </a:rPr>
              <a:t> </a:t>
            </a:r>
            <a:r>
              <a:rPr lang="ja-JP" altLang="en-US" sz="2400" b="1" dirty="0" smtClean="0">
                <a:solidFill>
                  <a:srgbClr val="002060"/>
                </a:solidFill>
                <a:latin typeface="HGS明朝E" pitchFamily="18" charset="-128"/>
                <a:ea typeface="HGS明朝E" pitchFamily="18" charset="-128"/>
              </a:rPr>
              <a:t>であり、ノイズの大きさは（</a:t>
            </a:r>
            <a:r>
              <a:rPr lang="en-US" altLang="ja-JP" sz="2400" b="1" dirty="0" smtClean="0">
                <a:solidFill>
                  <a:srgbClr val="002060"/>
                </a:solidFill>
                <a:latin typeface="HGS明朝E" pitchFamily="18" charset="-128"/>
                <a:ea typeface="HGS明朝E" pitchFamily="18" charset="-128"/>
              </a:rPr>
              <a:t>2.5±0.4</a:t>
            </a:r>
            <a:r>
              <a:rPr lang="ja-JP" altLang="en-US" sz="2400" b="1" dirty="0" smtClean="0">
                <a:solidFill>
                  <a:srgbClr val="002060"/>
                </a:solidFill>
                <a:latin typeface="HGS明朝E" pitchFamily="18" charset="-128"/>
                <a:ea typeface="HGS明朝E" pitchFamily="18" charset="-128"/>
              </a:rPr>
              <a:t>）光子に相当した。このノイズはプリアンプのノイズなので、極低温で作動する</a:t>
            </a:r>
            <a:r>
              <a:rPr lang="en-US" altLang="ja-JP" sz="2400" b="1" dirty="0" smtClean="0">
                <a:solidFill>
                  <a:srgbClr val="002060"/>
                </a:solidFill>
                <a:latin typeface="HGS明朝E" pitchFamily="18" charset="-128"/>
                <a:ea typeface="HGS明朝E" pitchFamily="18" charset="-128"/>
              </a:rPr>
              <a:t>SOI</a:t>
            </a:r>
            <a:r>
              <a:rPr lang="ja-JP" altLang="en-US" sz="2400" b="1" dirty="0" smtClean="0">
                <a:solidFill>
                  <a:srgbClr val="002060"/>
                </a:solidFill>
                <a:latin typeface="HGS明朝E" pitchFamily="18" charset="-128"/>
                <a:ea typeface="HGS明朝E" pitchFamily="18" charset="-128"/>
              </a:rPr>
              <a:t>アンプのようなプリアンプを用いる必要がある。</a:t>
            </a:r>
            <a:endParaRPr lang="en-US" altLang="ja-JP" sz="2400" b="1" dirty="0" smtClean="0">
              <a:latin typeface="HGS明朝E" pitchFamily="18" charset="-128"/>
              <a:ea typeface="HGS明朝E" pitchFamily="18" charset="-128"/>
            </a:endParaRPr>
          </a:p>
        </p:txBody>
      </p:sp>
      <p:pic>
        <p:nvPicPr>
          <p:cNvPr id="124" name="図 123"/>
          <p:cNvPicPr>
            <a:picLocks noChangeAspect="1"/>
          </p:cNvPicPr>
          <p:nvPr/>
        </p:nvPicPr>
        <p:blipFill>
          <a:blip r:embed="rId6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736017" y="33950072"/>
            <a:ext cx="3960780" cy="2043157"/>
          </a:xfrm>
          <a:prstGeom prst="rect">
            <a:avLst/>
          </a:prstGeom>
        </p:spPr>
      </p:pic>
      <p:sp>
        <p:nvSpPr>
          <p:cNvPr id="125" name="テキスト ボックス 124"/>
          <p:cNvSpPr txBox="1"/>
          <p:nvPr/>
        </p:nvSpPr>
        <p:spPr>
          <a:xfrm>
            <a:off x="15930177" y="33171059"/>
            <a:ext cx="3487756" cy="461665"/>
          </a:xfrm>
          <a:prstGeom prst="rect">
            <a:avLst/>
          </a:prstGeom>
          <a:noFill/>
        </p:spPr>
        <p:txBody>
          <a:bodyPr wrap="square" rtlCol="0">
            <a:spAutoFit/>
          </a:bodyPr>
          <a:lstStyle/>
          <a:p>
            <a:pPr algn="ctr"/>
            <a:r>
              <a:rPr lang="en-US" altLang="ja-JP" sz="2400" dirty="0" smtClean="0">
                <a:effectLst>
                  <a:outerShdw blurRad="38100" dist="38100" dir="2700000" algn="tl">
                    <a:srgbClr val="000000">
                      <a:alpha val="43137"/>
                    </a:srgbClr>
                  </a:outerShdw>
                </a:effectLst>
              </a:rPr>
              <a:t>Square is 2.9 mm on a side.</a:t>
            </a:r>
            <a:endParaRPr kumimoji="1" lang="en-US" altLang="ja-JP" sz="2400" dirty="0" smtClean="0">
              <a:effectLst>
                <a:outerShdw blurRad="38100" dist="38100" dir="2700000" algn="tl">
                  <a:srgbClr val="000000">
                    <a:alpha val="43137"/>
                  </a:srgbClr>
                </a:outerShdw>
              </a:effectLst>
            </a:endParaRPr>
          </a:p>
        </p:txBody>
      </p:sp>
      <p:graphicFrame>
        <p:nvGraphicFramePr>
          <p:cNvPr id="13" name="オブジェクト 12"/>
          <p:cNvGraphicFramePr>
            <a:graphicFrameLocks noChangeAspect="1"/>
          </p:cNvGraphicFramePr>
          <p:nvPr>
            <p:extLst>
              <p:ext uri="{D42A27DB-BD31-4B8C-83A1-F6EECF244321}">
                <p14:modId xmlns:p14="http://schemas.microsoft.com/office/powerpoint/2010/main" val="3748261926"/>
              </p:ext>
            </p:extLst>
          </p:nvPr>
        </p:nvGraphicFramePr>
        <p:xfrm>
          <a:off x="21617216" y="32843196"/>
          <a:ext cx="4774888" cy="3596222"/>
        </p:xfrm>
        <a:graphic>
          <a:graphicData uri="http://schemas.openxmlformats.org/presentationml/2006/ole">
            <mc:AlternateContent xmlns:mc="http://schemas.openxmlformats.org/markup-compatibility/2006">
              <mc:Choice xmlns:v="urn:schemas-microsoft-com:vml" Requires="v">
                <p:oleObj spid="_x0000_s2079" name="Acrobat Document" r:id="rId65" imgW="4632120" imgH="3602520" progId="AcroExch.Document.11">
                  <p:embed/>
                </p:oleObj>
              </mc:Choice>
              <mc:Fallback>
                <p:oleObj name="Acrobat Document" r:id="rId65" imgW="4632120" imgH="3602520" progId="AcroExch.Document.11">
                  <p:embed/>
                  <p:pic>
                    <p:nvPicPr>
                      <p:cNvPr id="0" name="オブジェクト 94"/>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a:off x="21617216" y="32843196"/>
                        <a:ext cx="4774888" cy="3596222"/>
                      </a:xfrm>
                      <a:prstGeom prst="rect">
                        <a:avLst/>
                      </a:prstGeom>
                      <a:noFill/>
                      <a:ln w="38100">
                        <a:solidFill>
                          <a:schemeClr val="tx1"/>
                        </a:solidFill>
                        <a:miter lim="800000"/>
                        <a:headEnd/>
                        <a:tailEnd/>
                      </a:ln>
                    </p:spPr>
                  </p:pic>
                </p:oleObj>
              </mc:Fallback>
            </mc:AlternateContent>
          </a:graphicData>
        </a:graphic>
      </p:graphicFrame>
      <p:pic>
        <p:nvPicPr>
          <p:cNvPr id="130" name="図 129"/>
          <p:cNvPicPr>
            <a:picLocks noChangeAspect="1"/>
          </p:cNvPicPr>
          <p:nvPr/>
        </p:nvPicPr>
        <p:blipFill>
          <a:blip r:embed="rId67"/>
          <a:stretch>
            <a:fillRect/>
          </a:stretch>
        </p:blipFill>
        <p:spPr>
          <a:xfrm>
            <a:off x="26245420" y="32953973"/>
            <a:ext cx="3475550" cy="348247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1" name="テキスト ボックス 130"/>
          <p:cNvSpPr txBox="1"/>
          <p:nvPr/>
        </p:nvSpPr>
        <p:spPr>
          <a:xfrm>
            <a:off x="26186824" y="32931854"/>
            <a:ext cx="2311607" cy="369332"/>
          </a:xfrm>
          <a:prstGeom prst="rect">
            <a:avLst/>
          </a:prstGeom>
          <a:noFill/>
        </p:spPr>
        <p:txBody>
          <a:bodyPr wrap="square" rtlCol="0">
            <a:spAutoFit/>
          </a:bodyPr>
          <a:lstStyle/>
          <a:p>
            <a:r>
              <a:rPr lang="en-US" altLang="ja-JP" sz="1800" b="1" dirty="0" smtClean="0">
                <a:solidFill>
                  <a:schemeClr val="accent1"/>
                </a:solidFill>
              </a:rPr>
              <a:t>200nA /DIV.</a:t>
            </a:r>
            <a:endParaRPr kumimoji="1" lang="ja-JP" altLang="en-US" sz="1800" b="1" dirty="0">
              <a:solidFill>
                <a:schemeClr val="accent1"/>
              </a:solidFill>
            </a:endParaRPr>
          </a:p>
        </p:txBody>
      </p:sp>
      <p:sp>
        <p:nvSpPr>
          <p:cNvPr id="132" name="テキスト ボックス 131"/>
          <p:cNvSpPr txBox="1"/>
          <p:nvPr/>
        </p:nvSpPr>
        <p:spPr>
          <a:xfrm>
            <a:off x="27213186" y="34973761"/>
            <a:ext cx="2456329" cy="1200329"/>
          </a:xfrm>
          <a:prstGeom prst="rect">
            <a:avLst/>
          </a:prstGeom>
          <a:noFill/>
        </p:spPr>
        <p:txBody>
          <a:bodyPr wrap="square" rtlCol="0">
            <a:spAutoFit/>
          </a:bodyPr>
          <a:lstStyle/>
          <a:p>
            <a:pPr algn="ctr"/>
            <a:r>
              <a:rPr lang="en-US" altLang="ja-JP" sz="2400" dirty="0" smtClean="0">
                <a:effectLst>
                  <a:outerShdw blurRad="38100" dist="38100" dir="2700000" algn="tl">
                    <a:srgbClr val="000000">
                      <a:alpha val="43137"/>
                    </a:srgbClr>
                  </a:outerShdw>
                </a:effectLst>
              </a:rPr>
              <a:t>leak current of Nb/Al-STJ is about 6nA at 0.5mV .</a:t>
            </a:r>
            <a:endParaRPr kumimoji="1" lang="en-US" altLang="ja-JP" sz="2400" dirty="0" smtClean="0">
              <a:effectLst>
                <a:outerShdw blurRad="38100" dist="38100" dir="2700000" algn="tl">
                  <a:srgbClr val="000000">
                    <a:alpha val="43137"/>
                  </a:srgbClr>
                </a:outerShdw>
              </a:effectLst>
            </a:endParaRPr>
          </a:p>
        </p:txBody>
      </p:sp>
      <p:pic>
        <p:nvPicPr>
          <p:cNvPr id="97" name="Picture 3" descr="C:\Users\Kota Kasahara\Desktop\soi-stj_systematic.png"/>
          <p:cNvPicPr>
            <a:picLocks noChangeAspect="1" noChangeArrowheads="1"/>
          </p:cNvPicPr>
          <p:nvPr/>
        </p:nvPicPr>
        <p:blipFill>
          <a:blip r:embed="rId68" cstate="print">
            <a:clrChange>
              <a:clrFrom>
                <a:srgbClr val="FFFFFF"/>
              </a:clrFrom>
              <a:clrTo>
                <a:srgbClr val="FFFFFF">
                  <a:alpha val="0"/>
                </a:srgbClr>
              </a:clrTo>
            </a:clrChange>
          </a:blip>
          <a:srcRect/>
          <a:stretch>
            <a:fillRect/>
          </a:stretch>
        </p:blipFill>
        <p:spPr bwMode="auto">
          <a:xfrm>
            <a:off x="19197410" y="32480791"/>
            <a:ext cx="1938135" cy="1380536"/>
          </a:xfrm>
          <a:prstGeom prst="rect">
            <a:avLst/>
          </a:prstGeom>
          <a:noFill/>
        </p:spPr>
      </p:pic>
      <p:sp>
        <p:nvSpPr>
          <p:cNvPr id="98" name="テキスト ボックス 97"/>
          <p:cNvSpPr txBox="1"/>
          <p:nvPr/>
        </p:nvSpPr>
        <p:spPr>
          <a:xfrm>
            <a:off x="20408108" y="32478765"/>
            <a:ext cx="1032743" cy="461665"/>
          </a:xfrm>
          <a:prstGeom prst="rect">
            <a:avLst/>
          </a:prstGeom>
          <a:noFill/>
        </p:spPr>
        <p:txBody>
          <a:bodyPr wrap="square" rtlCol="0">
            <a:spAutoFit/>
          </a:bodyPr>
          <a:lstStyle/>
          <a:p>
            <a:pPr algn="ctr"/>
            <a:r>
              <a:rPr lang="en-US" altLang="ja-JP" sz="2400" dirty="0" smtClean="0">
                <a:effectLst>
                  <a:outerShdw blurRad="38100" dist="38100" dir="2700000" algn="tl">
                    <a:srgbClr val="000000">
                      <a:alpha val="43137"/>
                    </a:srgbClr>
                  </a:outerShdw>
                </a:effectLst>
              </a:rPr>
              <a:t>Source</a:t>
            </a:r>
            <a:endParaRPr kumimoji="1" lang="en-US" altLang="ja-JP" sz="2400" dirty="0" smtClean="0">
              <a:effectLst>
                <a:outerShdw blurRad="38100" dist="38100" dir="2700000" algn="tl">
                  <a:srgbClr val="000000">
                    <a:alpha val="43137"/>
                  </a:srgbClr>
                </a:outerShdw>
              </a:effectLst>
            </a:endParaRPr>
          </a:p>
        </p:txBody>
      </p:sp>
      <p:sp>
        <p:nvSpPr>
          <p:cNvPr id="99" name="テキスト ボックス 98"/>
          <p:cNvSpPr txBox="1"/>
          <p:nvPr/>
        </p:nvSpPr>
        <p:spPr>
          <a:xfrm>
            <a:off x="20417192" y="33301186"/>
            <a:ext cx="1032743" cy="461665"/>
          </a:xfrm>
          <a:prstGeom prst="rect">
            <a:avLst/>
          </a:prstGeom>
          <a:noFill/>
        </p:spPr>
        <p:txBody>
          <a:bodyPr wrap="square" rtlCol="0">
            <a:spAutoFit/>
          </a:bodyPr>
          <a:lstStyle/>
          <a:p>
            <a:pPr algn="ctr"/>
            <a:r>
              <a:rPr lang="en-US" altLang="ja-JP" sz="2400" dirty="0" smtClean="0">
                <a:effectLst>
                  <a:outerShdw blurRad="38100" dist="38100" dir="2700000" algn="tl">
                    <a:srgbClr val="000000">
                      <a:alpha val="43137"/>
                    </a:srgbClr>
                  </a:outerShdw>
                </a:effectLst>
              </a:rPr>
              <a:t>Drain</a:t>
            </a:r>
            <a:endParaRPr kumimoji="1" lang="en-US" altLang="ja-JP" sz="2400" dirty="0" smtClean="0">
              <a:effectLst>
                <a:outerShdw blurRad="38100" dist="38100" dir="2700000" algn="tl">
                  <a:srgbClr val="000000">
                    <a:alpha val="43137"/>
                  </a:srgbClr>
                </a:outerShdw>
              </a:effectLst>
            </a:endParaRPr>
          </a:p>
        </p:txBody>
      </p:sp>
      <p:sp>
        <p:nvSpPr>
          <p:cNvPr id="100" name="テキスト ボックス 99"/>
          <p:cNvSpPr txBox="1"/>
          <p:nvPr/>
        </p:nvSpPr>
        <p:spPr>
          <a:xfrm>
            <a:off x="19308963" y="32478765"/>
            <a:ext cx="1032743" cy="461665"/>
          </a:xfrm>
          <a:prstGeom prst="rect">
            <a:avLst/>
          </a:prstGeom>
          <a:noFill/>
        </p:spPr>
        <p:txBody>
          <a:bodyPr wrap="square" rtlCol="0">
            <a:spAutoFit/>
          </a:bodyPr>
          <a:lstStyle/>
          <a:p>
            <a:pPr algn="ctr"/>
            <a:r>
              <a:rPr lang="en-US" altLang="ja-JP" sz="2400" dirty="0" smtClean="0">
                <a:effectLst>
                  <a:outerShdw blurRad="38100" dist="38100" dir="2700000" algn="tl">
                    <a:srgbClr val="000000">
                      <a:alpha val="43137"/>
                    </a:srgbClr>
                  </a:outerShdw>
                </a:effectLst>
              </a:rPr>
              <a:t>Gate</a:t>
            </a:r>
            <a:endParaRPr kumimoji="1" lang="en-US" altLang="ja-JP" sz="2400" dirty="0" smtClean="0">
              <a:effectLst>
                <a:outerShdw blurRad="38100" dist="38100" dir="2700000" algn="tl">
                  <a:srgbClr val="000000">
                    <a:alpha val="43137"/>
                  </a:srgbClr>
                </a:outerShdw>
              </a:effectLst>
            </a:endParaRPr>
          </a:p>
        </p:txBody>
      </p:sp>
      <p:sp>
        <p:nvSpPr>
          <p:cNvPr id="101" name="テキスト ボックス 100"/>
          <p:cNvSpPr txBox="1"/>
          <p:nvPr/>
        </p:nvSpPr>
        <p:spPr>
          <a:xfrm>
            <a:off x="19650105" y="33171058"/>
            <a:ext cx="1032743" cy="461665"/>
          </a:xfrm>
          <a:prstGeom prst="rect">
            <a:avLst/>
          </a:prstGeom>
          <a:noFill/>
        </p:spPr>
        <p:txBody>
          <a:bodyPr wrap="square" rtlCol="0">
            <a:spAutoFit/>
          </a:bodyPr>
          <a:lstStyle/>
          <a:p>
            <a:pPr algn="ctr"/>
            <a:r>
              <a:rPr lang="en-US" altLang="ja-JP" sz="2400" dirty="0" smtClean="0">
                <a:effectLst>
                  <a:outerShdw blurRad="38100" dist="38100" dir="2700000" algn="tl">
                    <a:srgbClr val="000000">
                      <a:alpha val="43137"/>
                    </a:srgbClr>
                  </a:outerShdw>
                </a:effectLst>
              </a:rPr>
              <a:t>STJ</a:t>
            </a:r>
            <a:endParaRPr kumimoji="1" lang="en-US" altLang="ja-JP" sz="2400" dirty="0" smtClean="0">
              <a:effectLst>
                <a:outerShdw blurRad="38100" dist="38100" dir="2700000" algn="tl">
                  <a:srgbClr val="000000">
                    <a:alpha val="43137"/>
                  </a:srgbClr>
                </a:outerShdw>
              </a:effectLst>
            </a:endParaRPr>
          </a:p>
        </p:txBody>
      </p:sp>
      <p:sp>
        <p:nvSpPr>
          <p:cNvPr id="102" name="テキスト ボックス 101"/>
          <p:cNvSpPr txBox="1"/>
          <p:nvPr/>
        </p:nvSpPr>
        <p:spPr>
          <a:xfrm>
            <a:off x="26245420" y="33659071"/>
            <a:ext cx="2311607" cy="369332"/>
          </a:xfrm>
          <a:prstGeom prst="rect">
            <a:avLst/>
          </a:prstGeom>
          <a:noFill/>
        </p:spPr>
        <p:txBody>
          <a:bodyPr wrap="square" rtlCol="0">
            <a:spAutoFit/>
          </a:bodyPr>
          <a:lstStyle/>
          <a:p>
            <a:r>
              <a:rPr lang="en-US" altLang="ja-JP" sz="1800" b="1" dirty="0" smtClean="0">
                <a:solidFill>
                  <a:srgbClr val="FF0000"/>
                </a:solidFill>
              </a:rPr>
              <a:t>2mV /DIV.</a:t>
            </a:r>
            <a:endParaRPr kumimoji="1" lang="ja-JP" altLang="en-US" sz="1800" b="1" dirty="0">
              <a:solidFill>
                <a:srgbClr val="FF0000"/>
              </a:solidFill>
            </a:endParaRPr>
          </a:p>
        </p:txBody>
      </p:sp>
      <p:cxnSp>
        <p:nvCxnSpPr>
          <p:cNvPr id="103" name="直線矢印コネクタ 102"/>
          <p:cNvCxnSpPr/>
          <p:nvPr/>
        </p:nvCxnSpPr>
        <p:spPr>
          <a:xfrm>
            <a:off x="26503454" y="33618340"/>
            <a:ext cx="3175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4" name="直線矢印コネクタ 103"/>
          <p:cNvCxnSpPr/>
          <p:nvPr/>
        </p:nvCxnSpPr>
        <p:spPr>
          <a:xfrm flipV="1">
            <a:off x="26492633" y="33270677"/>
            <a:ext cx="0" cy="34925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5" name="テキスト ボックス 104"/>
          <p:cNvSpPr txBox="1"/>
          <p:nvPr/>
        </p:nvSpPr>
        <p:spPr>
          <a:xfrm>
            <a:off x="26056534" y="32470189"/>
            <a:ext cx="3991798" cy="461665"/>
          </a:xfrm>
          <a:prstGeom prst="rect">
            <a:avLst/>
          </a:prstGeom>
          <a:noFill/>
        </p:spPr>
        <p:txBody>
          <a:bodyPr wrap="square" rtlCol="0">
            <a:spAutoFit/>
          </a:bodyPr>
          <a:lstStyle/>
          <a:p>
            <a:r>
              <a:rPr lang="en-US" altLang="ja-JP" sz="2400" dirty="0" smtClean="0">
                <a:effectLst>
                  <a:outerShdw blurRad="38100" dist="38100" dir="2700000" algn="tl">
                    <a:srgbClr val="000000">
                      <a:alpha val="43137"/>
                    </a:srgbClr>
                  </a:outerShdw>
                </a:effectLst>
              </a:rPr>
              <a:t>After applying150 Gauss to STJ.</a:t>
            </a:r>
            <a:endParaRPr lang="en-US" altLang="ja-JP" sz="2400" dirty="0">
              <a:effectLst>
                <a:outerShdw blurRad="38100" dist="38100" dir="2700000" algn="tl">
                  <a:srgbClr val="000000">
                    <a:alpha val="43137"/>
                  </a:srgbClr>
                </a:outerShdw>
              </a:effectLst>
            </a:endParaRPr>
          </a:p>
        </p:txBody>
      </p:sp>
      <p:pic>
        <p:nvPicPr>
          <p:cNvPr id="1637" name="Picture 613"/>
          <p:cNvPicPr>
            <a:picLocks noChangeAspect="1" noChangeArrowheads="1"/>
          </p:cNvPicPr>
          <p:nvPr/>
        </p:nvPicPr>
        <p:blipFill>
          <a:blip r:embed="rId69">
            <a:extLst>
              <a:ext uri="{28A0092B-C50C-407E-A947-70E740481C1C}">
                <a14:useLocalDpi xmlns:a14="http://schemas.microsoft.com/office/drawing/2010/main" val="0"/>
              </a:ext>
            </a:extLst>
          </a:blip>
          <a:srcRect/>
          <a:stretch>
            <a:fillRect/>
          </a:stretch>
        </p:blipFill>
        <p:spPr bwMode="auto">
          <a:xfrm>
            <a:off x="7402134" y="5183719"/>
            <a:ext cx="7356556" cy="4656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正方形/長方形 9"/>
          <p:cNvSpPr/>
          <p:nvPr/>
        </p:nvSpPr>
        <p:spPr>
          <a:xfrm>
            <a:off x="1161707" y="16136411"/>
            <a:ext cx="4735405" cy="6175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テキスト ボックス 106"/>
          <p:cNvSpPr txBox="1"/>
          <p:nvPr/>
        </p:nvSpPr>
        <p:spPr>
          <a:xfrm>
            <a:off x="15214220" y="11003249"/>
            <a:ext cx="14840035" cy="3170099"/>
          </a:xfrm>
          <a:prstGeom prst="rect">
            <a:avLst/>
          </a:prstGeom>
          <a:noFill/>
        </p:spPr>
        <p:txBody>
          <a:bodyPr wrap="square" rtlCol="0">
            <a:spAutoFit/>
          </a:bodyPr>
          <a:lstStyle/>
          <a:p>
            <a:r>
              <a:rPr lang="en-US" altLang="ja-JP" sz="2800" dirty="0" smtClean="0">
                <a:latin typeface="HGS明朝E" pitchFamily="18" charset="-128"/>
                <a:ea typeface="HGS明朝E" pitchFamily="18" charset="-128"/>
                <a:cs typeface="Arial Unicode MS" pitchFamily="50" charset="-128"/>
              </a:rPr>
              <a:t> </a:t>
            </a:r>
            <a:endParaRPr lang="en-US" altLang="ja-JP" sz="2800" dirty="0">
              <a:latin typeface="HGS明朝E" pitchFamily="18" charset="-128"/>
              <a:ea typeface="HGS明朝E" pitchFamily="18" charset="-128"/>
              <a:cs typeface="Arial Unicode MS" pitchFamily="50" charset="-128"/>
            </a:endParaRPr>
          </a:p>
          <a:p>
            <a:r>
              <a:rPr lang="ja-JP" altLang="en-US" sz="24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宇宙背景ニュートリノ崩壊探索衛星実験のシミュレーションを以下の条件で行った結果、</a:t>
            </a:r>
            <a:r>
              <a:rPr lang="en-US" altLang="ja-JP" sz="24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10</a:t>
            </a:r>
            <a:r>
              <a:rPr lang="en-US" altLang="ja-JP" sz="2400" b="1" baseline="30000"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17</a:t>
            </a:r>
            <a:r>
              <a:rPr lang="ja-JP" altLang="en-US" sz="24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年の寿命のニュートリノ崩壊</a:t>
            </a:r>
            <a:r>
              <a:rPr lang="ja-JP" altLang="en-US" sz="24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が</a:t>
            </a:r>
            <a:r>
              <a:rPr lang="ja-JP" altLang="en-US" sz="24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観測可能であることがわかった。</a:t>
            </a:r>
            <a:endParaRPr lang="en-US" altLang="ja-JP" sz="24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endParaRPr>
          </a:p>
          <a:p>
            <a:pPr marL="571500" indent="-571500">
              <a:buFont typeface="Arial" pitchFamily="34" charset="0"/>
              <a:buChar char="•"/>
            </a:pPr>
            <a:r>
              <a:rPr lang="ja-JP" altLang="en-US" sz="2400" b="1" dirty="0" smtClean="0">
                <a:latin typeface="HGS明朝E" pitchFamily="18" charset="-128"/>
                <a:ea typeface="HGS明朝E" pitchFamily="18" charset="-128"/>
                <a:cs typeface="Arial Unicode MS" pitchFamily="50" charset="-128"/>
              </a:rPr>
              <a:t>黄道光のバックグラウンドがない。</a:t>
            </a:r>
            <a:endParaRPr lang="en-US" altLang="ja-JP" sz="2400" b="1" dirty="0">
              <a:latin typeface="HGS明朝E" pitchFamily="18" charset="-128"/>
              <a:ea typeface="HGS明朝E" pitchFamily="18" charset="-128"/>
              <a:cs typeface="Arial Unicode MS" pitchFamily="50" charset="-128"/>
            </a:endParaRPr>
          </a:p>
          <a:p>
            <a:pPr marL="571500" indent="-571500">
              <a:buFont typeface="Arial" pitchFamily="34" charset="0"/>
              <a:buChar char="•"/>
            </a:pPr>
            <a:r>
              <a:rPr lang="en-US" altLang="ja-JP" sz="2400" b="1" dirty="0">
                <a:latin typeface="HGS明朝E" pitchFamily="18" charset="-128"/>
                <a:ea typeface="HGS明朝E" pitchFamily="18" charset="-128"/>
                <a:cs typeface="Arial Unicode MS" pitchFamily="50" charset="-128"/>
              </a:rPr>
              <a:t>10 </a:t>
            </a:r>
            <a:r>
              <a:rPr lang="ja-JP" altLang="en-US" sz="2400" b="1" dirty="0" smtClean="0">
                <a:latin typeface="HGS明朝E" pitchFamily="18" charset="-128"/>
                <a:ea typeface="HGS明朝E" pitchFamily="18" charset="-128"/>
                <a:cs typeface="Arial Unicode MS" pitchFamily="50" charset="-128"/>
              </a:rPr>
              <a:t>時間の測定。</a:t>
            </a:r>
            <a:endParaRPr lang="en-US" altLang="ja-JP" sz="2400" b="1" dirty="0">
              <a:latin typeface="HGS明朝E" pitchFamily="18" charset="-128"/>
              <a:ea typeface="HGS明朝E" pitchFamily="18" charset="-128"/>
              <a:cs typeface="Arial Unicode MS" pitchFamily="50" charset="-128"/>
            </a:endParaRPr>
          </a:p>
          <a:p>
            <a:pPr marL="571500" indent="-571500">
              <a:buFont typeface="Arial" pitchFamily="34" charset="0"/>
              <a:buChar char="•"/>
            </a:pPr>
            <a:r>
              <a:rPr lang="ja-JP" altLang="en-US" sz="2400" b="1" dirty="0">
                <a:latin typeface="HGS明朝E" pitchFamily="18" charset="-128"/>
                <a:ea typeface="HGS明朝E" pitchFamily="18" charset="-128"/>
                <a:cs typeface="Arial Unicode MS" pitchFamily="50" charset="-128"/>
              </a:rPr>
              <a:t>直径</a:t>
            </a:r>
            <a:r>
              <a:rPr lang="en-US" altLang="ja-JP" sz="2400" b="1" dirty="0" smtClean="0">
                <a:latin typeface="HGS明朝E" pitchFamily="18" charset="-128"/>
                <a:ea typeface="HGS明朝E" pitchFamily="18" charset="-128"/>
                <a:cs typeface="Arial Unicode MS" pitchFamily="50" charset="-128"/>
              </a:rPr>
              <a:t>20cm</a:t>
            </a:r>
            <a:r>
              <a:rPr lang="ja-JP" altLang="en-US" sz="2400" b="1" dirty="0" smtClean="0">
                <a:latin typeface="HGS明朝E" pitchFamily="18" charset="-128"/>
                <a:ea typeface="HGS明朝E" pitchFamily="18" charset="-128"/>
                <a:cs typeface="Arial Unicode MS" pitchFamily="50" charset="-128"/>
              </a:rPr>
              <a:t>で</a:t>
            </a:r>
            <a:r>
              <a:rPr lang="en-US" altLang="ja-JP" sz="2400" b="1" dirty="0" smtClean="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視角</a:t>
            </a:r>
            <a:r>
              <a:rPr lang="en-US" altLang="ja-JP" sz="2400" b="1" dirty="0" smtClean="0">
                <a:latin typeface="HGS明朝E" pitchFamily="18" charset="-128"/>
                <a:ea typeface="HGS明朝E" pitchFamily="18" charset="-128"/>
                <a:cs typeface="Arial Unicode MS" pitchFamily="50" charset="-128"/>
              </a:rPr>
              <a:t>0.1</a:t>
            </a:r>
            <a:r>
              <a:rPr lang="en-US" altLang="ja-JP" sz="2400" b="1" baseline="30000" dirty="0" smtClean="0">
                <a:latin typeface="HGS明朝E" pitchFamily="18" charset="-128"/>
                <a:ea typeface="HGS明朝E" pitchFamily="18" charset="-128"/>
                <a:cs typeface="Arial Unicode MS" pitchFamily="50" charset="-128"/>
              </a:rPr>
              <a:t>o</a:t>
            </a:r>
            <a:r>
              <a:rPr lang="en-US" altLang="ja-JP" sz="2400" b="1" dirty="0" smtClean="0">
                <a:latin typeface="HGS明朝E" pitchFamily="18" charset="-128"/>
                <a:ea typeface="HGS明朝E" pitchFamily="18" charset="-128"/>
                <a:cs typeface="Arial Unicode MS" pitchFamily="50" charset="-128"/>
              </a:rPr>
              <a:t> </a:t>
            </a:r>
            <a:r>
              <a:rPr lang="ja-JP" altLang="en-US" sz="2400" b="1" dirty="0" smtClean="0">
                <a:latin typeface="HGS明朝E" pitchFamily="18" charset="-128"/>
                <a:ea typeface="HGS明朝E" pitchFamily="18" charset="-128"/>
                <a:cs typeface="Arial Unicode MS" pitchFamily="50" charset="-128"/>
              </a:rPr>
              <a:t>の望遠鏡。</a:t>
            </a:r>
            <a:endParaRPr lang="en-US" altLang="ja-JP" sz="2400" b="1" dirty="0" smtClean="0">
              <a:latin typeface="HGS明朝E" pitchFamily="18" charset="-128"/>
              <a:ea typeface="HGS明朝E" pitchFamily="18" charset="-128"/>
              <a:cs typeface="Arial Unicode MS" pitchFamily="50" charset="-128"/>
            </a:endParaRPr>
          </a:p>
          <a:p>
            <a:pPr marL="571500" indent="-571500">
              <a:buFont typeface="Arial" pitchFamily="34" charset="0"/>
              <a:buChar char="•"/>
            </a:pPr>
            <a:r>
              <a:rPr lang="ja-JP" altLang="en-US" sz="2400" b="1" dirty="0" smtClean="0">
                <a:latin typeface="HGS明朝E" pitchFamily="18" charset="-128"/>
                <a:ea typeface="HGS明朝E" pitchFamily="18" charset="-128"/>
                <a:cs typeface="Arial Unicode MS" pitchFamily="50" charset="-128"/>
              </a:rPr>
              <a:t>光子エネルギー分解能</a:t>
            </a:r>
            <a:r>
              <a:rPr lang="en-US" altLang="ja-JP" sz="2400" b="1" dirty="0" smtClean="0">
                <a:latin typeface="HGS明朝E" pitchFamily="18" charset="-128"/>
                <a:ea typeface="HGS明朝E" pitchFamily="18" charset="-128"/>
                <a:cs typeface="Arial Unicode MS" pitchFamily="50" charset="-128"/>
              </a:rPr>
              <a:t> </a:t>
            </a:r>
            <a:r>
              <a:rPr lang="en-US" altLang="ja-JP" sz="2400" b="1" dirty="0">
                <a:latin typeface="HGS明朝E" pitchFamily="18" charset="-128"/>
                <a:ea typeface="HGS明朝E" pitchFamily="18" charset="-128"/>
                <a:cs typeface="Arial Unicode MS" pitchFamily="50" charset="-128"/>
              </a:rPr>
              <a:t>2% </a:t>
            </a:r>
            <a:r>
              <a:rPr lang="ja-JP" altLang="en-US" sz="2400" b="1" dirty="0" err="1">
                <a:latin typeface="HGS明朝E" pitchFamily="18" charset="-128"/>
                <a:ea typeface="HGS明朝E" pitchFamily="18" charset="-128"/>
                <a:cs typeface="Arial Unicode MS" pitchFamily="50" charset="-128"/>
              </a:rPr>
              <a:t>。</a:t>
            </a:r>
            <a:endParaRPr lang="en-US" altLang="ja-JP" sz="2400" b="1" dirty="0" smtClean="0">
              <a:latin typeface="HGS明朝E" pitchFamily="18" charset="-128"/>
              <a:ea typeface="HGS明朝E" pitchFamily="18" charset="-128"/>
              <a:cs typeface="Arial Unicode MS" pitchFamily="50" charset="-128"/>
            </a:endParaRPr>
          </a:p>
          <a:p>
            <a:r>
              <a:rPr lang="ja-JP" altLang="en-US" sz="28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報告論文</a:t>
            </a:r>
            <a:r>
              <a:rPr lang="ja-JP" altLang="en-US" sz="2800" b="1" dirty="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　</a:t>
            </a:r>
            <a:r>
              <a:rPr lang="en-US" altLang="ja-JP" sz="2800" b="1" dirty="0" smtClean="0">
                <a:latin typeface="HGS明朝E" pitchFamily="18" charset="-128"/>
                <a:ea typeface="HGS明朝E" pitchFamily="18" charset="-128"/>
                <a:cs typeface="Arial Unicode MS" pitchFamily="50" charset="-128"/>
              </a:rPr>
              <a:t>JPSJ </a:t>
            </a:r>
            <a:r>
              <a:rPr lang="en-US" altLang="ja-JP" sz="2800" b="1" dirty="0">
                <a:latin typeface="HGS明朝E" pitchFamily="18" charset="-128"/>
                <a:ea typeface="HGS明朝E" pitchFamily="18" charset="-128"/>
                <a:cs typeface="Arial Unicode MS" pitchFamily="50" charset="-128"/>
              </a:rPr>
              <a:t>81 (2012) </a:t>
            </a:r>
            <a:r>
              <a:rPr lang="en-US" altLang="ja-JP" sz="2800" b="1" dirty="0" smtClean="0">
                <a:latin typeface="HGS明朝E" pitchFamily="18" charset="-128"/>
                <a:ea typeface="HGS明朝E" pitchFamily="18" charset="-128"/>
                <a:cs typeface="Arial Unicode MS" pitchFamily="50" charset="-128"/>
              </a:rPr>
              <a:t>024101</a:t>
            </a:r>
          </a:p>
        </p:txBody>
      </p:sp>
      <p:pic>
        <p:nvPicPr>
          <p:cNvPr id="1846" name="Picture 822"/>
          <p:cNvPicPr>
            <a:picLocks noChangeAspect="1" noChangeArrowheads="1"/>
          </p:cNvPicPr>
          <p:nvPr/>
        </p:nvPicPr>
        <p:blipFill>
          <a:blip r:embed="rId70">
            <a:extLst>
              <a:ext uri="{28A0092B-C50C-407E-A947-70E740481C1C}">
                <a14:useLocalDpi xmlns:a14="http://schemas.microsoft.com/office/drawing/2010/main" val="0"/>
              </a:ext>
            </a:extLst>
          </a:blip>
          <a:srcRect/>
          <a:stretch>
            <a:fillRect/>
          </a:stretch>
        </p:blipFill>
        <p:spPr bwMode="auto">
          <a:xfrm>
            <a:off x="21581672" y="12594887"/>
            <a:ext cx="8466660" cy="5456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 name="Picture 9"/>
          <p:cNvPicPr>
            <a:picLocks noChangeAspect="1" noChangeArrowheads="1"/>
          </p:cNvPicPr>
          <p:nvPr/>
        </p:nvPicPr>
        <p:blipFill>
          <a:blip r:embed="rId71">
            <a:extLst>
              <a:ext uri="{28A0092B-C50C-407E-A947-70E740481C1C}">
                <a14:useLocalDpi xmlns:a14="http://schemas.microsoft.com/office/drawing/2010/main" val="0"/>
              </a:ext>
            </a:extLst>
          </a:blip>
          <a:srcRect/>
          <a:stretch>
            <a:fillRect/>
          </a:stretch>
        </p:blipFill>
        <p:spPr bwMode="auto">
          <a:xfrm>
            <a:off x="-63735" y="31157576"/>
            <a:ext cx="7564116" cy="9119003"/>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858" name="Picture 10"/>
          <p:cNvPicPr>
            <a:picLocks noChangeAspect="1" noChangeArrowheads="1"/>
          </p:cNvPicPr>
          <p:nvPr/>
        </p:nvPicPr>
        <p:blipFill>
          <a:blip r:embed="rId72">
            <a:extLst>
              <a:ext uri="{28A0092B-C50C-407E-A947-70E740481C1C}">
                <a14:useLocalDpi xmlns:a14="http://schemas.microsoft.com/office/drawing/2010/main" val="0"/>
              </a:ext>
            </a:extLst>
          </a:blip>
          <a:srcRect/>
          <a:stretch>
            <a:fillRect/>
          </a:stretch>
        </p:blipFill>
        <p:spPr bwMode="auto">
          <a:xfrm>
            <a:off x="7369715" y="34675167"/>
            <a:ext cx="7165438" cy="5626934"/>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859" name="Picture 835"/>
          <p:cNvPicPr>
            <a:picLocks noChangeAspect="1" noChangeArrowheads="1"/>
          </p:cNvPicPr>
          <p:nvPr/>
        </p:nvPicPr>
        <p:blipFill>
          <a:blip r:embed="rId73">
            <a:extLst>
              <a:ext uri="{28A0092B-C50C-407E-A947-70E740481C1C}">
                <a14:useLocalDpi xmlns:a14="http://schemas.microsoft.com/office/drawing/2010/main" val="0"/>
              </a:ext>
            </a:extLst>
          </a:blip>
          <a:srcRect/>
          <a:stretch>
            <a:fillRect/>
          </a:stretch>
        </p:blipFill>
        <p:spPr bwMode="auto">
          <a:xfrm>
            <a:off x="25252838" y="36549013"/>
            <a:ext cx="4383190" cy="3784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60" name="Picture 836"/>
          <p:cNvPicPr>
            <a:picLocks noChangeAspect="1" noChangeArrowheads="1"/>
          </p:cNvPicPr>
          <p:nvPr/>
        </p:nvPicPr>
        <p:blipFill>
          <a:blip r:embed="rId74">
            <a:extLst>
              <a:ext uri="{28A0092B-C50C-407E-A947-70E740481C1C}">
                <a14:useLocalDpi xmlns:a14="http://schemas.microsoft.com/office/drawing/2010/main" val="0"/>
              </a:ext>
            </a:extLst>
          </a:blip>
          <a:srcRect/>
          <a:stretch>
            <a:fillRect/>
          </a:stretch>
        </p:blipFill>
        <p:spPr bwMode="auto">
          <a:xfrm>
            <a:off x="7516142" y="30233274"/>
            <a:ext cx="7128540" cy="4490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3" name="Text Box 5"/>
          <p:cNvSpPr txBox="1">
            <a:spLocks noChangeArrowheads="1"/>
          </p:cNvSpPr>
          <p:nvPr/>
        </p:nvSpPr>
        <p:spPr bwMode="auto">
          <a:xfrm>
            <a:off x="609884" y="40714420"/>
            <a:ext cx="13246094"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2400" b="1" dirty="0">
                <a:solidFill>
                  <a:srgbClr val="FF3300"/>
                </a:solidFill>
                <a:latin typeface="HGS明朝E" pitchFamily="18" charset="-128"/>
                <a:ea typeface="HGS明朝E" pitchFamily="18" charset="-128"/>
              </a:rPr>
              <a:t>Rate/50pixel-spectrometer =</a:t>
            </a:r>
            <a:r>
              <a:rPr lang="ja-JP" altLang="en-US" sz="2400" b="1" dirty="0">
                <a:solidFill>
                  <a:srgbClr val="FF3300"/>
                </a:solidFill>
                <a:latin typeface="HGS明朝E" pitchFamily="18" charset="-128"/>
                <a:ea typeface="HGS明朝E" pitchFamily="18" charset="-128"/>
              </a:rPr>
              <a:t>　</a:t>
            </a:r>
            <a:r>
              <a:rPr lang="en-US" altLang="ja-JP" sz="2400" b="1" dirty="0">
                <a:solidFill>
                  <a:srgbClr val="FF3300"/>
                </a:solidFill>
                <a:latin typeface="HGS明朝E" pitchFamily="18" charset="-128"/>
                <a:ea typeface="HGS明朝E" pitchFamily="18" charset="-128"/>
              </a:rPr>
              <a:t>15 kHz  ( 300Hz/pixel)</a:t>
            </a:r>
          </a:p>
          <a:p>
            <a:pPr eaLnBrk="1" hangingPunct="1">
              <a:spcBef>
                <a:spcPct val="0"/>
              </a:spcBef>
              <a:buFontTx/>
              <a:buNone/>
            </a:pPr>
            <a:r>
              <a:rPr lang="en-US" altLang="ja-JP" sz="2400" b="1" dirty="0">
                <a:solidFill>
                  <a:srgbClr val="FF3300"/>
                </a:solidFill>
                <a:latin typeface="HGS明朝E" pitchFamily="18" charset="-128"/>
                <a:ea typeface="HGS明朝E" pitchFamily="18" charset="-128"/>
              </a:rPr>
              <a:t>Measurements for 200 s </a:t>
            </a:r>
            <a:r>
              <a:rPr lang="ja-JP" altLang="en-US" sz="2400" b="1" dirty="0">
                <a:solidFill>
                  <a:srgbClr val="FF3300"/>
                </a:solidFill>
                <a:latin typeface="HGS明朝E" pitchFamily="18" charset="-128"/>
                <a:ea typeface="HGS明朝E" pitchFamily="18" charset="-128"/>
              </a:rPr>
              <a:t>→ </a:t>
            </a:r>
            <a:r>
              <a:rPr lang="en-US" altLang="ja-JP" sz="2400" b="1" dirty="0">
                <a:solidFill>
                  <a:srgbClr val="FF3300"/>
                </a:solidFill>
                <a:latin typeface="HGS明朝E" pitchFamily="18" charset="-128"/>
                <a:ea typeface="HGS明朝E" pitchFamily="18" charset="-128"/>
              </a:rPr>
              <a:t>3M events /50pixel-spectrometer. </a:t>
            </a:r>
            <a:r>
              <a:rPr lang="ja-JP" altLang="en-US" sz="2400" b="1" dirty="0">
                <a:solidFill>
                  <a:srgbClr val="FF3300"/>
                </a:solidFill>
                <a:latin typeface="HGS明朝E" pitchFamily="18" charset="-128"/>
                <a:ea typeface="HGS明朝E" pitchFamily="18" charset="-128"/>
              </a:rPr>
              <a:t>  </a:t>
            </a:r>
            <a:endParaRPr lang="en-US" altLang="ja-JP" sz="2400" b="1" dirty="0">
              <a:solidFill>
                <a:srgbClr val="FF3300"/>
              </a:solidFill>
              <a:latin typeface="HGS明朝E" pitchFamily="18" charset="-128"/>
              <a:ea typeface="HGS明朝E" pitchFamily="18" charset="-128"/>
            </a:endParaRPr>
          </a:p>
          <a:p>
            <a:pPr eaLnBrk="1" hangingPunct="1">
              <a:spcBef>
                <a:spcPct val="0"/>
              </a:spcBef>
              <a:buFontTx/>
              <a:buNone/>
            </a:pPr>
            <a:r>
              <a:rPr lang="en-US" altLang="ja-JP" sz="2400" b="1" dirty="0">
                <a:solidFill>
                  <a:srgbClr val="FF3300"/>
                </a:solidFill>
                <a:latin typeface="HGS明朝E" pitchFamily="18" charset="-128"/>
                <a:ea typeface="HGS明朝E" pitchFamily="18" charset="-128"/>
              </a:rPr>
              <a:t>Using 8</a:t>
            </a:r>
            <a:r>
              <a:rPr lang="ja-JP" altLang="en-US" sz="2400" b="1" dirty="0">
                <a:solidFill>
                  <a:srgbClr val="FF3300"/>
                </a:solidFill>
                <a:latin typeface="HGS明朝E" pitchFamily="18" charset="-128"/>
                <a:ea typeface="HGS明朝E" pitchFamily="18" charset="-128"/>
              </a:rPr>
              <a:t> </a:t>
            </a:r>
            <a:r>
              <a:rPr lang="en-US" altLang="ja-JP" sz="2400" b="1" dirty="0">
                <a:solidFill>
                  <a:srgbClr val="FF3300"/>
                </a:solidFill>
                <a:latin typeface="HGS明朝E" pitchFamily="18" charset="-128"/>
                <a:ea typeface="HGS明朝E" pitchFamily="18" charset="-128"/>
              </a:rPr>
              <a:t>x 50pixel-spectrometer,   σ/N=0.04%     </a:t>
            </a:r>
          </a:p>
          <a:p>
            <a:pPr eaLnBrk="1" hangingPunct="1">
              <a:spcBef>
                <a:spcPct val="0"/>
              </a:spcBef>
              <a:buFontTx/>
              <a:buNone/>
            </a:pPr>
            <a:r>
              <a:rPr lang="en-US" altLang="ja-JP" sz="2400" b="1" dirty="0">
                <a:solidFill>
                  <a:srgbClr val="FF3300"/>
                </a:solidFill>
                <a:latin typeface="HGS明朝E" pitchFamily="18" charset="-128"/>
                <a:ea typeface="HGS明朝E" pitchFamily="18" charset="-128"/>
              </a:rPr>
              <a:t> 2σ = 0.08% x 0.5μW/m</a:t>
            </a:r>
            <a:r>
              <a:rPr lang="en-US" altLang="ja-JP" sz="2400" b="1" baseline="30000" dirty="0">
                <a:solidFill>
                  <a:srgbClr val="FF3300"/>
                </a:solidFill>
                <a:latin typeface="HGS明朝E" pitchFamily="18" charset="-128"/>
                <a:ea typeface="HGS明朝E" pitchFamily="18" charset="-128"/>
              </a:rPr>
              <a:t>2</a:t>
            </a:r>
            <a:r>
              <a:rPr lang="en-US" altLang="ja-JP" sz="2400" b="1" dirty="0">
                <a:solidFill>
                  <a:srgbClr val="FF3300"/>
                </a:solidFill>
                <a:latin typeface="HGS明朝E" pitchFamily="18" charset="-128"/>
                <a:ea typeface="HGS明朝E" pitchFamily="18" charset="-128"/>
              </a:rPr>
              <a:t>/</a:t>
            </a:r>
            <a:r>
              <a:rPr lang="en-US" altLang="ja-JP" sz="2400" b="1" dirty="0" err="1">
                <a:solidFill>
                  <a:srgbClr val="FF3300"/>
                </a:solidFill>
                <a:latin typeface="HGS明朝E" pitchFamily="18" charset="-128"/>
                <a:ea typeface="HGS明朝E" pitchFamily="18" charset="-128"/>
              </a:rPr>
              <a:t>sr</a:t>
            </a:r>
            <a:r>
              <a:rPr lang="en-US" altLang="ja-JP" sz="2400" b="1" dirty="0">
                <a:solidFill>
                  <a:srgbClr val="FF3300"/>
                </a:solidFill>
                <a:latin typeface="HGS明朝E" pitchFamily="18" charset="-128"/>
                <a:ea typeface="HGS明朝E" pitchFamily="18" charset="-128"/>
              </a:rPr>
              <a:t> = 0.4nW/m</a:t>
            </a:r>
            <a:r>
              <a:rPr lang="en-US" altLang="ja-JP" sz="2400" b="1" baseline="30000" dirty="0">
                <a:solidFill>
                  <a:srgbClr val="FF3300"/>
                </a:solidFill>
                <a:latin typeface="HGS明朝E" pitchFamily="18" charset="-128"/>
                <a:ea typeface="HGS明朝E" pitchFamily="18" charset="-128"/>
              </a:rPr>
              <a:t>2</a:t>
            </a:r>
            <a:r>
              <a:rPr lang="en-US" altLang="ja-JP" sz="2400" b="1" dirty="0">
                <a:solidFill>
                  <a:srgbClr val="FF3300"/>
                </a:solidFill>
                <a:latin typeface="HGS明朝E" pitchFamily="18" charset="-128"/>
                <a:ea typeface="HGS明朝E" pitchFamily="18" charset="-128"/>
              </a:rPr>
              <a:t>/</a:t>
            </a:r>
            <a:r>
              <a:rPr lang="en-US" altLang="ja-JP" sz="2400" b="1" dirty="0" err="1">
                <a:solidFill>
                  <a:srgbClr val="FF3300"/>
                </a:solidFill>
                <a:latin typeface="HGS明朝E" pitchFamily="18" charset="-128"/>
                <a:ea typeface="HGS明朝E" pitchFamily="18" charset="-128"/>
              </a:rPr>
              <a:t>sr</a:t>
            </a:r>
            <a:r>
              <a:rPr lang="en-US" altLang="ja-JP" sz="2400" b="1" dirty="0">
                <a:solidFill>
                  <a:srgbClr val="FF3300"/>
                </a:solidFill>
                <a:latin typeface="HGS明朝E" pitchFamily="18" charset="-128"/>
                <a:ea typeface="HGS明朝E" pitchFamily="18" charset="-128"/>
              </a:rPr>
              <a:t> </a:t>
            </a:r>
            <a:r>
              <a:rPr lang="ja-JP" altLang="en-US" sz="2400" b="1" dirty="0">
                <a:solidFill>
                  <a:srgbClr val="FF3300"/>
                </a:solidFill>
                <a:latin typeface="HGS明朝E" pitchFamily="18" charset="-128"/>
                <a:ea typeface="HGS明朝E" pitchFamily="18" charset="-128"/>
              </a:rPr>
              <a:t>　</a:t>
            </a:r>
            <a:r>
              <a:rPr lang="en-US" altLang="ja-JP" sz="2400" b="1" dirty="0">
                <a:solidFill>
                  <a:srgbClr val="FF3300"/>
                </a:solidFill>
                <a:latin typeface="HGS明朝E" pitchFamily="18" charset="-128"/>
                <a:ea typeface="HGS明朝E" pitchFamily="18" charset="-128"/>
              </a:rPr>
              <a:t>(0.8%  times present </a:t>
            </a:r>
            <a:r>
              <a:rPr lang="en-US" altLang="ja-JP" sz="2400" b="1" dirty="0" smtClean="0">
                <a:solidFill>
                  <a:srgbClr val="FF3300"/>
                </a:solidFill>
                <a:latin typeface="HGS明朝E" pitchFamily="18" charset="-128"/>
                <a:ea typeface="HGS明朝E" pitchFamily="18" charset="-128"/>
              </a:rPr>
              <a:t>limit 50nW/m</a:t>
            </a:r>
            <a:r>
              <a:rPr lang="en-US" altLang="ja-JP" sz="2400" b="1" baseline="30000" dirty="0" smtClean="0">
                <a:solidFill>
                  <a:srgbClr val="FF3300"/>
                </a:solidFill>
                <a:latin typeface="HGS明朝E" pitchFamily="18" charset="-128"/>
                <a:ea typeface="HGS明朝E" pitchFamily="18" charset="-128"/>
              </a:rPr>
              <a:t>2</a:t>
            </a:r>
            <a:r>
              <a:rPr lang="en-US" altLang="ja-JP" sz="2400" b="1" dirty="0" smtClean="0">
                <a:solidFill>
                  <a:srgbClr val="FF3300"/>
                </a:solidFill>
                <a:latin typeface="HGS明朝E" pitchFamily="18" charset="-128"/>
                <a:ea typeface="HGS明朝E" pitchFamily="18" charset="-128"/>
              </a:rPr>
              <a:t>/</a:t>
            </a:r>
            <a:r>
              <a:rPr lang="en-US" altLang="ja-JP" sz="2400" b="1" dirty="0" err="1" smtClean="0">
                <a:solidFill>
                  <a:srgbClr val="FF3300"/>
                </a:solidFill>
                <a:latin typeface="HGS明朝E" pitchFamily="18" charset="-128"/>
                <a:ea typeface="HGS明朝E" pitchFamily="18" charset="-128"/>
              </a:rPr>
              <a:t>sr</a:t>
            </a:r>
            <a:r>
              <a:rPr lang="en-US" altLang="ja-JP" sz="2400" b="1" dirty="0" smtClean="0">
                <a:solidFill>
                  <a:srgbClr val="FF3300"/>
                </a:solidFill>
                <a:latin typeface="HGS明朝E" pitchFamily="18" charset="-128"/>
                <a:ea typeface="HGS明朝E" pitchFamily="18" charset="-128"/>
              </a:rPr>
              <a:t> </a:t>
            </a:r>
            <a:r>
              <a:rPr lang="ja-JP" altLang="en-US" sz="2400" b="1" dirty="0">
                <a:solidFill>
                  <a:srgbClr val="FF3300"/>
                </a:solidFill>
                <a:latin typeface="HGS明朝E" pitchFamily="18" charset="-128"/>
                <a:ea typeface="HGS明朝E" pitchFamily="18" charset="-128"/>
              </a:rPr>
              <a:t>）</a:t>
            </a:r>
            <a:endParaRPr lang="en-US" altLang="ja-JP" sz="2400" b="1" dirty="0">
              <a:solidFill>
                <a:srgbClr val="FF3300"/>
              </a:solidFill>
              <a:latin typeface="HGS明朝E" pitchFamily="18" charset="-128"/>
              <a:ea typeface="HGS明朝E" pitchFamily="18" charset="-128"/>
            </a:endParaRPr>
          </a:p>
        </p:txBody>
      </p:sp>
      <p:pic>
        <p:nvPicPr>
          <p:cNvPr id="74" name="Picture 46"/>
          <p:cNvPicPr>
            <a:picLocks noChangeAspect="1" noChangeArrowheads="1"/>
          </p:cNvPicPr>
          <p:nvPr/>
        </p:nvPicPr>
        <p:blipFill>
          <a:blip r:embed="rId75">
            <a:extLst>
              <a:ext uri="{28A0092B-C50C-407E-A947-70E740481C1C}">
                <a14:useLocalDpi xmlns:a14="http://schemas.microsoft.com/office/drawing/2010/main" val="0"/>
              </a:ext>
            </a:extLst>
          </a:blip>
          <a:srcRect/>
          <a:stretch>
            <a:fillRect/>
          </a:stretch>
        </p:blipFill>
        <p:spPr bwMode="auto">
          <a:xfrm>
            <a:off x="24278600" y="29125493"/>
            <a:ext cx="5722598" cy="2340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52" name="Picture 928"/>
          <p:cNvPicPr>
            <a:picLocks noChangeAspect="1" noChangeArrowheads="1"/>
          </p:cNvPicPr>
          <p:nvPr/>
        </p:nvPicPr>
        <p:blipFill>
          <a:blip r:embed="rId76">
            <a:extLst>
              <a:ext uri="{28A0092B-C50C-407E-A947-70E740481C1C}">
                <a14:useLocalDpi xmlns:a14="http://schemas.microsoft.com/office/drawing/2010/main" val="0"/>
              </a:ext>
            </a:extLst>
          </a:blip>
          <a:srcRect/>
          <a:stretch>
            <a:fillRect/>
          </a:stretch>
        </p:blipFill>
        <p:spPr bwMode="auto">
          <a:xfrm>
            <a:off x="25146000" y="23098126"/>
            <a:ext cx="5133975" cy="2971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5" name="Picture 5"/>
          <p:cNvPicPr>
            <a:picLocks noChangeAspect="1" noChangeArrowheads="1"/>
          </p:cNvPicPr>
          <p:nvPr/>
        </p:nvPicPr>
        <p:blipFill>
          <a:blip r:embed="rId77">
            <a:extLst>
              <a:ext uri="{28A0092B-C50C-407E-A947-70E740481C1C}">
                <a14:useLocalDpi xmlns:a14="http://schemas.microsoft.com/office/drawing/2010/main" val="0"/>
              </a:ext>
            </a:extLst>
          </a:blip>
          <a:srcRect/>
          <a:stretch>
            <a:fillRect/>
          </a:stretch>
        </p:blipFill>
        <p:spPr bwMode="auto">
          <a:xfrm>
            <a:off x="24476318" y="24584026"/>
            <a:ext cx="1553040" cy="127630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 name="テキスト ボックス 76"/>
          <p:cNvSpPr txBox="1"/>
          <p:nvPr/>
        </p:nvSpPr>
        <p:spPr>
          <a:xfrm>
            <a:off x="23517927" y="31157576"/>
            <a:ext cx="2985527" cy="307975"/>
          </a:xfrm>
          <a:prstGeom prst="rect">
            <a:avLst/>
          </a:prstGeom>
          <a:noFill/>
        </p:spPr>
        <p:txBody>
          <a:bodyPr wrap="square">
            <a:spAutoFit/>
          </a:bodyPr>
          <a:lstStyle/>
          <a:p>
            <a:pPr>
              <a:defRPr/>
            </a:pPr>
            <a:r>
              <a:rPr lang="en-US" altLang="ja-JP" sz="1400" b="1" dirty="0">
                <a:solidFill>
                  <a:srgbClr val="FF0000"/>
                </a:solidFill>
                <a:latin typeface="+mn-ea"/>
                <a:ea typeface="+mn-ea"/>
              </a:rPr>
              <a:t>Noise </a:t>
            </a:r>
            <a:r>
              <a:rPr lang="ja-JP" altLang="en-US" sz="1400" b="1" dirty="0">
                <a:solidFill>
                  <a:srgbClr val="FF0000"/>
                </a:solidFill>
                <a:latin typeface="+mn-ea"/>
                <a:ea typeface="+mn-ea"/>
              </a:rPr>
              <a:t>～（</a:t>
            </a:r>
            <a:r>
              <a:rPr lang="en-US" altLang="ja-JP" sz="1400" b="1" dirty="0">
                <a:solidFill>
                  <a:srgbClr val="FF0000"/>
                </a:solidFill>
                <a:latin typeface="+mn-ea"/>
                <a:ea typeface="+mn-ea"/>
              </a:rPr>
              <a:t>2.5±0.4</a:t>
            </a:r>
            <a:r>
              <a:rPr lang="ja-JP" altLang="en-US" sz="1400" b="1" dirty="0">
                <a:solidFill>
                  <a:srgbClr val="FF0000"/>
                </a:solidFill>
                <a:latin typeface="+mn-ea"/>
                <a:ea typeface="+mn-ea"/>
              </a:rPr>
              <a:t>）</a:t>
            </a:r>
            <a:r>
              <a:rPr lang="en-US" altLang="ja-JP" sz="1400" b="1" dirty="0">
                <a:solidFill>
                  <a:srgbClr val="FF0000"/>
                </a:solidFill>
                <a:latin typeface="+mn-ea"/>
                <a:ea typeface="+mn-ea"/>
              </a:rPr>
              <a:t>photon</a:t>
            </a:r>
            <a:r>
              <a:rPr lang="ja-JP" altLang="en-US" sz="1400" b="1" dirty="0">
                <a:solidFill>
                  <a:srgbClr val="FF0000"/>
                </a:solidFill>
                <a:latin typeface="+mn-ea"/>
                <a:ea typeface="+mn-ea"/>
              </a:rPr>
              <a:t>相当</a:t>
            </a:r>
          </a:p>
        </p:txBody>
      </p:sp>
      <mc:AlternateContent xmlns:mc="http://schemas.openxmlformats.org/markup-compatibility/2006" xmlns:a14="http://schemas.microsoft.com/office/drawing/2010/main">
        <mc:Choice Requires="a14">
          <p:sp>
            <p:nvSpPr>
              <p:cNvPr id="78" name="正方形/長方形 77"/>
              <p:cNvSpPr/>
              <p:nvPr/>
            </p:nvSpPr>
            <p:spPr>
              <a:xfrm>
                <a:off x="14866926" y="40378140"/>
                <a:ext cx="15496340" cy="24303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48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rPr>
                  <a:t>まとめ</a:t>
                </a:r>
                <a:endParaRPr lang="en-US" altLang="ja-JP" sz="4800" b="1" dirty="0" smtClean="0">
                  <a:effectLst>
                    <a:outerShdw blurRad="38100" dist="38100" dir="2700000" algn="tl">
                      <a:srgbClr val="000000">
                        <a:alpha val="43137"/>
                      </a:srgbClr>
                    </a:outerShdw>
                  </a:effectLst>
                  <a:latin typeface="HGS明朝E" pitchFamily="18" charset="-128"/>
                  <a:ea typeface="HGS明朝E" pitchFamily="18" charset="-128"/>
                  <a:cs typeface="Arial Unicode MS" pitchFamily="50" charset="-128"/>
                </a:endParaRPr>
              </a:p>
              <a:p>
                <a:pPr marL="457200" indent="-457200">
                  <a:buFont typeface="Arial" pitchFamily="34" charset="0"/>
                  <a:buChar char="•"/>
                </a:pPr>
                <a:r>
                  <a:rPr lang="en-US" altLang="ja-JP" sz="2400" b="1" dirty="0" smtClean="0">
                    <a:latin typeface="HGS明朝E" pitchFamily="18" charset="-128"/>
                    <a:ea typeface="HGS明朝E" pitchFamily="18" charset="-128"/>
                    <a:cs typeface="Arial Unicode MS" pitchFamily="50" charset="-128"/>
                    <a:sym typeface="Symbol"/>
                  </a:rPr>
                  <a:t>Left-Right</a:t>
                </a:r>
                <a:r>
                  <a:rPr lang="ja-JP" altLang="en-US" sz="2400" b="1" dirty="0" smtClean="0">
                    <a:latin typeface="HGS明朝E" pitchFamily="18" charset="-128"/>
                    <a:ea typeface="HGS明朝E" pitchFamily="18" charset="-128"/>
                    <a:cs typeface="Arial Unicode MS" pitchFamily="50" charset="-128"/>
                    <a:sym typeface="Symbol"/>
                  </a:rPr>
                  <a:t>対称模型が正しければ、ニュートリノ寿命下限が</a:t>
                </a:r>
                <a:r>
                  <a:rPr lang="en-US" altLang="ja-JP" sz="2400" b="1" dirty="0" smtClean="0">
                    <a:latin typeface="HGS明朝E" pitchFamily="18" charset="-128"/>
                    <a:ea typeface="HGS明朝E" pitchFamily="18" charset="-128"/>
                    <a:cs typeface="Arial Unicode MS" pitchFamily="50" charset="-128"/>
                    <a:sym typeface="Symbol"/>
                  </a:rPr>
                  <a:t>10</a:t>
                </a:r>
                <a:r>
                  <a:rPr lang="en-US" altLang="ja-JP" sz="2400" b="1" baseline="30000" dirty="0" smtClean="0">
                    <a:latin typeface="HGS明朝E" pitchFamily="18" charset="-128"/>
                    <a:ea typeface="HGS明朝E" pitchFamily="18" charset="-128"/>
                    <a:cs typeface="Arial Unicode MS" pitchFamily="50" charset="-128"/>
                    <a:sym typeface="Symbol"/>
                  </a:rPr>
                  <a:t>17</a:t>
                </a:r>
                <a:r>
                  <a:rPr lang="ja-JP" altLang="en-US" sz="2400" b="1" dirty="0" smtClean="0">
                    <a:latin typeface="HGS明朝E" pitchFamily="18" charset="-128"/>
                    <a:ea typeface="HGS明朝E" pitchFamily="18" charset="-128"/>
                    <a:cs typeface="Arial Unicode MS" pitchFamily="50" charset="-128"/>
                    <a:sym typeface="Symbol"/>
                  </a:rPr>
                  <a:t>年程度となり、</a:t>
                </a:r>
                <a:r>
                  <a:rPr lang="ja-JP" altLang="en-US" sz="2400" b="1" dirty="0" smtClean="0">
                    <a:latin typeface="HGS明朝E" pitchFamily="18" charset="-128"/>
                    <a:ea typeface="HGS明朝E" pitchFamily="18" charset="-128"/>
                    <a:cs typeface="Arial Unicode MS" pitchFamily="50" charset="-128"/>
                  </a:rPr>
                  <a:t>ニュートリノ崩壊</a:t>
                </a:r>
                <a:r>
                  <a:rPr lang="en-US" altLang="ja-JP" sz="2400" b="1" dirty="0" smtClean="0">
                    <a:latin typeface="HGS明朝E" pitchFamily="18" charset="-128"/>
                    <a:ea typeface="HGS明朝E" pitchFamily="18" charset="-128"/>
                    <a:cs typeface="Arial Unicode MS" pitchFamily="50" charset="-128"/>
                  </a:rPr>
                  <a:t> (</a:t>
                </a:r>
                <a14:m>
                  <m:oMath xmlns:m="http://schemas.openxmlformats.org/officeDocument/2006/math">
                    <m:sSub>
                      <m:sSubPr>
                        <m:ctrlPr>
                          <a:rPr lang="en-US" altLang="ja-JP" sz="2400" b="1" i="1" smtClean="0">
                            <a:latin typeface="Cambria Math"/>
                            <a:ea typeface="Arial Unicode MS" pitchFamily="50" charset="-128"/>
                            <a:cs typeface="Arial Unicode MS" pitchFamily="50" charset="-128"/>
                          </a:rPr>
                        </m:ctrlPr>
                      </m:sSubPr>
                      <m:e>
                        <m:r>
                          <a:rPr lang="en-US" altLang="ja-JP" sz="2400" b="1" i="1" smtClean="0">
                            <a:latin typeface="Cambria Math"/>
                            <a:ea typeface="Arial Unicode MS" pitchFamily="50" charset="-128"/>
                            <a:cs typeface="Arial Unicode MS" pitchFamily="50" charset="-128"/>
                          </a:rPr>
                          <m:t>𝝂</m:t>
                        </m:r>
                      </m:e>
                      <m:sub>
                        <m:r>
                          <a:rPr lang="en-US" altLang="ja-JP" sz="2400" b="1" i="1" smtClean="0">
                            <a:latin typeface="Cambria Math"/>
                            <a:ea typeface="Arial Unicode MS" pitchFamily="50" charset="-128"/>
                            <a:cs typeface="Arial Unicode MS" pitchFamily="50" charset="-128"/>
                          </a:rPr>
                          <m:t>𝟑</m:t>
                        </m:r>
                      </m:sub>
                    </m:sSub>
                    <m:r>
                      <a:rPr lang="en-US" altLang="ja-JP" sz="2400" b="1" i="1" smtClean="0">
                        <a:latin typeface="Cambria Math"/>
                        <a:ea typeface="Arial Unicode MS" pitchFamily="50" charset="-128"/>
                        <a:cs typeface="Arial Unicode MS" pitchFamily="50" charset="-128"/>
                      </a:rPr>
                      <m:t>→</m:t>
                    </m:r>
                    <m:sSub>
                      <m:sSubPr>
                        <m:ctrlPr>
                          <a:rPr lang="en-US" altLang="ja-JP" sz="2400" b="1" i="1" smtClean="0">
                            <a:latin typeface="Cambria Math"/>
                            <a:ea typeface="Arial Unicode MS" pitchFamily="50" charset="-128"/>
                            <a:cs typeface="Arial Unicode MS" pitchFamily="50" charset="-128"/>
                          </a:rPr>
                        </m:ctrlPr>
                      </m:sSubPr>
                      <m:e>
                        <m:r>
                          <a:rPr lang="en-US" altLang="ja-JP" sz="2400" b="1" i="1" smtClean="0">
                            <a:latin typeface="Cambria Math"/>
                            <a:ea typeface="Arial Unicode MS" pitchFamily="50" charset="-128"/>
                            <a:cs typeface="Arial Unicode MS" pitchFamily="50" charset="-128"/>
                          </a:rPr>
                          <m:t>𝝂</m:t>
                        </m:r>
                      </m:e>
                      <m:sub>
                        <m:r>
                          <a:rPr lang="en-US" altLang="ja-JP" sz="2400" b="1" i="1" smtClean="0">
                            <a:latin typeface="Cambria Math"/>
                            <a:ea typeface="Arial Unicode MS" pitchFamily="50" charset="-128"/>
                            <a:cs typeface="Arial Unicode MS" pitchFamily="50" charset="-128"/>
                          </a:rPr>
                          <m:t>𝟏</m:t>
                        </m:r>
                        <m:r>
                          <a:rPr lang="en-US" altLang="ja-JP" sz="2400" b="1" i="1" smtClean="0">
                            <a:latin typeface="Cambria Math"/>
                            <a:ea typeface="Arial Unicode MS" pitchFamily="50" charset="-128"/>
                            <a:cs typeface="Arial Unicode MS" pitchFamily="50" charset="-128"/>
                          </a:rPr>
                          <m:t>,</m:t>
                        </m:r>
                        <m:r>
                          <a:rPr lang="en-US" altLang="ja-JP" sz="2400" b="1" i="1" smtClean="0">
                            <a:latin typeface="Cambria Math"/>
                            <a:ea typeface="Arial Unicode MS" pitchFamily="50" charset="-128"/>
                            <a:cs typeface="Arial Unicode MS" pitchFamily="50" charset="-128"/>
                          </a:rPr>
                          <m:t>𝟐</m:t>
                        </m:r>
                      </m:sub>
                    </m:sSub>
                    <m:r>
                      <a:rPr lang="en-US" altLang="ja-JP" sz="2400" b="1" i="1" smtClean="0">
                        <a:latin typeface="Cambria Math"/>
                        <a:ea typeface="Arial Unicode MS" pitchFamily="50" charset="-128"/>
                        <a:cs typeface="Arial Unicode MS" pitchFamily="50" charset="-128"/>
                      </a:rPr>
                      <m:t>+</m:t>
                    </m:r>
                    <m:r>
                      <a:rPr lang="en-US" altLang="ja-JP" sz="2400" b="1" i="1" smtClean="0">
                        <a:latin typeface="Cambria Math"/>
                        <a:ea typeface="Arial Unicode MS" pitchFamily="50" charset="-128"/>
                        <a:cs typeface="Arial Unicode MS" pitchFamily="50" charset="-128"/>
                      </a:rPr>
                      <m:t>𝜸</m:t>
                    </m:r>
                  </m:oMath>
                </a14:m>
                <a:r>
                  <a:rPr lang="en-US" altLang="ja-JP" sz="2400" b="1" dirty="0" smtClean="0">
                    <a:latin typeface="HGS明朝E" pitchFamily="18" charset="-128"/>
                    <a:ea typeface="HGS明朝E" pitchFamily="18" charset="-128"/>
                    <a:cs typeface="Arial Unicode MS" pitchFamily="50" charset="-128"/>
                  </a:rPr>
                  <a:t>)</a:t>
                </a:r>
                <a:r>
                  <a:rPr lang="ja-JP" altLang="en-US" sz="2400" b="1" dirty="0" err="1" smtClean="0">
                    <a:latin typeface="HGS明朝E" pitchFamily="18" charset="-128"/>
                    <a:ea typeface="HGS明朝E" pitchFamily="18" charset="-128"/>
                    <a:cs typeface="Arial Unicode MS" pitchFamily="50" charset="-128"/>
                  </a:rPr>
                  <a:t>を検</a:t>
                </a:r>
                <a:r>
                  <a:rPr lang="ja-JP" altLang="en-US" sz="2400" b="1" dirty="0" smtClean="0">
                    <a:latin typeface="HGS明朝E" pitchFamily="18" charset="-128"/>
                    <a:ea typeface="HGS明朝E" pitchFamily="18" charset="-128"/>
                    <a:cs typeface="Arial Unicode MS" pitchFamily="50" charset="-128"/>
                  </a:rPr>
                  <a:t>出することが可能であることを示した。</a:t>
                </a:r>
                <a:endParaRPr lang="en-US" altLang="ja-JP" sz="2400" b="1" dirty="0" smtClean="0">
                  <a:latin typeface="HGS明朝E" pitchFamily="18" charset="-128"/>
                  <a:ea typeface="HGS明朝E" pitchFamily="18" charset="-128"/>
                  <a:cs typeface="Arial Unicode MS" pitchFamily="50" charset="-128"/>
                  <a:sym typeface="Symbol"/>
                </a:endParaRPr>
              </a:p>
              <a:p>
                <a:pPr marL="457200" indent="-457200">
                  <a:buFont typeface="Arial" pitchFamily="34" charset="0"/>
                  <a:buChar char="•"/>
                </a:pPr>
                <a:r>
                  <a:rPr lang="ja-JP" altLang="en-US" sz="2400" b="1" dirty="0">
                    <a:latin typeface="HGS明朝E" pitchFamily="18" charset="-128"/>
                    <a:ea typeface="HGS明朝E" pitchFamily="18" charset="-128"/>
                    <a:cs typeface="Arial Unicode MS" pitchFamily="50" charset="-128"/>
                    <a:sym typeface="Symbol"/>
                  </a:rPr>
                  <a:t>宇宙背景ニュートリノの崩壊で生成する遠赤外線光子を検出</a:t>
                </a:r>
                <a:r>
                  <a:rPr lang="ja-JP" altLang="en-US" sz="2400" b="1" dirty="0" smtClean="0">
                    <a:latin typeface="HGS明朝E" pitchFamily="18" charset="-128"/>
                    <a:ea typeface="HGS明朝E" pitchFamily="18" charset="-128"/>
                    <a:cs typeface="Arial Unicode MS" pitchFamily="50" charset="-128"/>
                    <a:sym typeface="Symbol"/>
                  </a:rPr>
                  <a:t>するために、</a:t>
                </a:r>
                <a:r>
                  <a:rPr lang="en-US" altLang="ja-JP" sz="2400" b="1" dirty="0" smtClean="0">
                    <a:latin typeface="HGS明朝E" pitchFamily="18" charset="-128"/>
                    <a:ea typeface="HGS明朝E" pitchFamily="18" charset="-128"/>
                    <a:cs typeface="Arial Unicode MS" pitchFamily="50" charset="-128"/>
                    <a:sym typeface="Symbol"/>
                  </a:rPr>
                  <a:t>STJ</a:t>
                </a:r>
                <a:r>
                  <a:rPr lang="ja-JP" altLang="en-US" sz="2400" b="1" dirty="0" smtClean="0">
                    <a:latin typeface="HGS明朝E" pitchFamily="18" charset="-128"/>
                    <a:ea typeface="HGS明朝E" pitchFamily="18" charset="-128"/>
                    <a:cs typeface="Arial Unicode MS" pitchFamily="50" charset="-128"/>
                    <a:sym typeface="Symbol"/>
                  </a:rPr>
                  <a:t>赤外線検出器を開発して</a:t>
                </a:r>
                <a:r>
                  <a:rPr lang="ja-JP" altLang="en-US" sz="2400" b="1" dirty="0">
                    <a:latin typeface="HGS明朝E" pitchFamily="18" charset="-128"/>
                    <a:ea typeface="HGS明朝E" pitchFamily="18" charset="-128"/>
                    <a:cs typeface="Arial Unicode MS" pitchFamily="50" charset="-128"/>
                    <a:sym typeface="Symbol"/>
                  </a:rPr>
                  <a:t>おり</a:t>
                </a:r>
                <a:r>
                  <a:rPr lang="ja-JP" altLang="en-US" sz="2400" b="1" dirty="0" smtClean="0">
                    <a:latin typeface="HGS明朝E" pitchFamily="18" charset="-128"/>
                    <a:ea typeface="HGS明朝E" pitchFamily="18" charset="-128"/>
                    <a:cs typeface="Arial Unicode MS" pitchFamily="50" charset="-128"/>
                    <a:sym typeface="Symbol"/>
                  </a:rPr>
                  <a:t>、この検出器を搭載した宇宙背景ニュートリノ崩壊探索実験を準備中である。</a:t>
                </a:r>
                <a:endParaRPr lang="en-US" altLang="ja-JP" sz="2400" b="1" dirty="0" smtClean="0">
                  <a:latin typeface="HGS明朝E" pitchFamily="18" charset="-128"/>
                  <a:ea typeface="HGS明朝E" pitchFamily="18" charset="-128"/>
                  <a:cs typeface="Arial Unicode MS" pitchFamily="50" charset="-128"/>
                  <a:sym typeface="Symbol"/>
                </a:endParaRPr>
              </a:p>
            </p:txBody>
          </p:sp>
        </mc:Choice>
        <mc:Fallback xmlns="">
          <p:sp>
            <p:nvSpPr>
              <p:cNvPr id="78" name="正方形/長方形 77"/>
              <p:cNvSpPr>
                <a:spLocks noRot="1" noChangeAspect="1" noMove="1" noResize="1" noEditPoints="1" noAdjustHandles="1" noChangeArrowheads="1" noChangeShapeType="1" noTextEdit="1"/>
              </p:cNvSpPr>
              <p:nvPr/>
            </p:nvSpPr>
            <p:spPr>
              <a:xfrm>
                <a:off x="14866926" y="40378140"/>
                <a:ext cx="15496340" cy="2430385"/>
              </a:xfrm>
              <a:prstGeom prst="rect">
                <a:avLst/>
              </a:prstGeom>
              <a:blipFill rotWithShape="1">
                <a:blip r:embed="rId78"/>
                <a:stretch>
                  <a:fillRect l="-1767" t="-5721" r="-786"/>
                </a:stretch>
              </a:blipFill>
            </p:spPr>
            <p:txBody>
              <a:bodyPr/>
              <a:lstStyle/>
              <a:p>
                <a:r>
                  <a:rPr lang="ja-JP" altLang="en-US">
                    <a:noFill/>
                  </a:rPr>
                  <a:t> </a:t>
                </a:r>
              </a:p>
            </p:txBody>
          </p:sp>
        </mc:Fallback>
      </mc:AlternateContent>
      <p:sp>
        <p:nvSpPr>
          <p:cNvPr id="80" name="テキスト ボックス 79"/>
          <p:cNvSpPr txBox="1"/>
          <p:nvPr/>
        </p:nvSpPr>
        <p:spPr>
          <a:xfrm>
            <a:off x="24675743" y="28799444"/>
            <a:ext cx="2736850" cy="307975"/>
          </a:xfrm>
          <a:prstGeom prst="rect">
            <a:avLst/>
          </a:prstGeom>
          <a:noFill/>
        </p:spPr>
        <p:txBody>
          <a:bodyPr>
            <a:spAutoFit/>
          </a:bodyPr>
          <a:lstStyle/>
          <a:p>
            <a:pPr>
              <a:defRPr/>
            </a:pPr>
            <a:r>
              <a:rPr lang="en-US" altLang="ja-JP" sz="1400" b="1" dirty="0">
                <a:solidFill>
                  <a:srgbClr val="FF0000"/>
                </a:solidFill>
                <a:latin typeface="+mn-ea"/>
                <a:ea typeface="+mn-ea"/>
              </a:rPr>
              <a:t>Noise </a:t>
            </a:r>
            <a:r>
              <a:rPr lang="ja-JP" altLang="en-US" sz="1400" b="1" dirty="0">
                <a:solidFill>
                  <a:srgbClr val="FF0000"/>
                </a:solidFill>
                <a:latin typeface="+mn-ea"/>
                <a:ea typeface="+mn-ea"/>
              </a:rPr>
              <a:t>～（</a:t>
            </a:r>
            <a:r>
              <a:rPr lang="en-US" altLang="ja-JP" sz="1400" b="1" dirty="0">
                <a:solidFill>
                  <a:srgbClr val="FF0000"/>
                </a:solidFill>
                <a:latin typeface="+mn-ea"/>
                <a:ea typeface="+mn-ea"/>
              </a:rPr>
              <a:t>19±2</a:t>
            </a:r>
            <a:r>
              <a:rPr lang="ja-JP" altLang="en-US" sz="1400" b="1" dirty="0">
                <a:solidFill>
                  <a:srgbClr val="FF0000"/>
                </a:solidFill>
                <a:latin typeface="+mn-ea"/>
                <a:ea typeface="+mn-ea"/>
              </a:rPr>
              <a:t>）</a:t>
            </a:r>
            <a:r>
              <a:rPr lang="en-US" altLang="ja-JP" sz="1400" b="1" dirty="0">
                <a:solidFill>
                  <a:srgbClr val="FF0000"/>
                </a:solidFill>
                <a:latin typeface="+mn-ea"/>
                <a:ea typeface="+mn-ea"/>
              </a:rPr>
              <a:t>photon</a:t>
            </a:r>
            <a:r>
              <a:rPr lang="ja-JP" altLang="en-US" sz="1400" b="1" dirty="0">
                <a:solidFill>
                  <a:srgbClr val="FF0000"/>
                </a:solidFill>
                <a:latin typeface="+mn-ea"/>
                <a:ea typeface="+mn-ea"/>
              </a:rPr>
              <a:t>相当</a:t>
            </a:r>
          </a:p>
        </p:txBody>
      </p:sp>
      <p:pic>
        <p:nvPicPr>
          <p:cNvPr id="81" name="Picture 2"/>
          <p:cNvPicPr>
            <a:picLocks noChangeAspect="1" noChangeArrowheads="1"/>
          </p:cNvPicPr>
          <p:nvPr/>
        </p:nvPicPr>
        <p:blipFill>
          <a:blip r:embed="rId79">
            <a:extLst>
              <a:ext uri="{28A0092B-C50C-407E-A947-70E740481C1C}">
                <a14:useLocalDpi xmlns:a14="http://schemas.microsoft.com/office/drawing/2010/main" val="0"/>
              </a:ext>
            </a:extLst>
          </a:blip>
          <a:srcRect/>
          <a:stretch>
            <a:fillRect/>
          </a:stretch>
        </p:blipFill>
        <p:spPr bwMode="auto">
          <a:xfrm>
            <a:off x="21135545" y="6016601"/>
            <a:ext cx="8815018" cy="5181860"/>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85" name="Line 10"/>
          <p:cNvSpPr>
            <a:spLocks noChangeShapeType="1"/>
          </p:cNvSpPr>
          <p:nvPr/>
        </p:nvSpPr>
        <p:spPr bwMode="auto">
          <a:xfrm flipH="1">
            <a:off x="27337615" y="6734796"/>
            <a:ext cx="354013" cy="195858"/>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6" name="Line 11"/>
          <p:cNvSpPr>
            <a:spLocks noChangeShapeType="1"/>
          </p:cNvSpPr>
          <p:nvPr/>
        </p:nvSpPr>
        <p:spPr bwMode="auto">
          <a:xfrm flipH="1">
            <a:off x="25653155" y="8629154"/>
            <a:ext cx="111125" cy="322262"/>
          </a:xfrm>
          <a:prstGeom prst="line">
            <a:avLst/>
          </a:prstGeom>
          <a:noFill/>
          <a:ln w="2540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7" name="Text Box 4"/>
          <p:cNvSpPr txBox="1">
            <a:spLocks noChangeArrowheads="1"/>
          </p:cNvSpPr>
          <p:nvPr/>
        </p:nvSpPr>
        <p:spPr bwMode="auto">
          <a:xfrm>
            <a:off x="25935423" y="6354590"/>
            <a:ext cx="3087688"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1800" b="1" dirty="0"/>
              <a:t>Cosmic Infrared Background</a:t>
            </a:r>
            <a:endParaRPr lang="ja-JP" altLang="en-US" sz="1800" b="1" dirty="0"/>
          </a:p>
        </p:txBody>
      </p:sp>
      <p:sp>
        <p:nvSpPr>
          <p:cNvPr id="88" name="Text Box 4"/>
          <p:cNvSpPr txBox="1">
            <a:spLocks noChangeArrowheads="1"/>
          </p:cNvSpPr>
          <p:nvPr/>
        </p:nvSpPr>
        <p:spPr bwMode="auto">
          <a:xfrm>
            <a:off x="25124603" y="7683606"/>
            <a:ext cx="3887788"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1800" b="1" dirty="0">
                <a:solidFill>
                  <a:srgbClr val="FF0000"/>
                </a:solidFill>
              </a:rPr>
              <a:t>Neutrino Decay </a:t>
            </a:r>
            <a:r>
              <a:rPr lang="ja-JP" altLang="en-US" sz="1800" b="1" dirty="0">
                <a:solidFill>
                  <a:srgbClr val="FF0000"/>
                </a:solidFill>
              </a:rPr>
              <a:t>（</a:t>
            </a:r>
            <a:r>
              <a:rPr lang="en-US" altLang="ja-JP" sz="1800" b="1" dirty="0">
                <a:solidFill>
                  <a:srgbClr val="FF0000"/>
                </a:solidFill>
              </a:rPr>
              <a:t>τ</a:t>
            </a:r>
            <a:r>
              <a:rPr lang="ja-JP" altLang="en-US" sz="1800" b="1" dirty="0">
                <a:solidFill>
                  <a:srgbClr val="FF0000"/>
                </a:solidFill>
              </a:rPr>
              <a:t>＝</a:t>
            </a:r>
            <a:r>
              <a:rPr lang="en-US" altLang="ja-JP" sz="1800" b="1" dirty="0">
                <a:solidFill>
                  <a:srgbClr val="FF0000"/>
                </a:solidFill>
              </a:rPr>
              <a:t>1.5 x 10</a:t>
            </a:r>
            <a:r>
              <a:rPr lang="en-US" altLang="ja-JP" sz="1800" b="1" baseline="30000" dirty="0">
                <a:solidFill>
                  <a:srgbClr val="FF0000"/>
                </a:solidFill>
              </a:rPr>
              <a:t>17</a:t>
            </a:r>
            <a:r>
              <a:rPr lang="en-US" altLang="ja-JP" sz="1800" b="1" dirty="0">
                <a:solidFill>
                  <a:srgbClr val="FF0000"/>
                </a:solidFill>
              </a:rPr>
              <a:t>year</a:t>
            </a:r>
            <a:r>
              <a:rPr lang="ja-JP" altLang="en-US" sz="1800" b="1" dirty="0">
                <a:solidFill>
                  <a:srgbClr val="FF0000"/>
                </a:solidFill>
              </a:rPr>
              <a:t>）</a:t>
            </a:r>
            <a:endParaRPr lang="en-US" altLang="ja-JP" sz="1800" b="1" dirty="0">
              <a:solidFill>
                <a:srgbClr val="FF0000"/>
              </a:solidFill>
            </a:endParaRPr>
          </a:p>
          <a:p>
            <a:pPr eaLnBrk="1" hangingPunct="1">
              <a:spcBef>
                <a:spcPct val="0"/>
              </a:spcBef>
              <a:buFontTx/>
              <a:buNone/>
            </a:pPr>
            <a:r>
              <a:rPr lang="en-US" altLang="ja-JP" sz="1800" b="1" dirty="0">
                <a:solidFill>
                  <a:srgbClr val="FF0000"/>
                </a:solidFill>
              </a:rPr>
              <a:t>Sharp edge with 1.9K smearing</a:t>
            </a:r>
          </a:p>
          <a:p>
            <a:pPr eaLnBrk="1" hangingPunct="1">
              <a:spcBef>
                <a:spcPct val="0"/>
              </a:spcBef>
              <a:buFontTx/>
              <a:buNone/>
            </a:pPr>
            <a:r>
              <a:rPr lang="en-US" altLang="ja-JP" sz="1800" b="1" dirty="0">
                <a:solidFill>
                  <a:srgbClr val="FF0000"/>
                </a:solidFill>
              </a:rPr>
              <a:t> with detector resolution of 0% to 5%</a:t>
            </a:r>
            <a:endParaRPr lang="ja-JP" altLang="en-US" sz="1800" b="1" dirty="0">
              <a:solidFill>
                <a:srgbClr val="FF0000"/>
              </a:solidFill>
            </a:endParaRPr>
          </a:p>
        </p:txBody>
      </p:sp>
      <p:sp>
        <p:nvSpPr>
          <p:cNvPr id="89" name="Line 11"/>
          <p:cNvSpPr>
            <a:spLocks noChangeShapeType="1"/>
          </p:cNvSpPr>
          <p:nvPr/>
        </p:nvSpPr>
        <p:spPr bwMode="auto">
          <a:xfrm flipV="1">
            <a:off x="23276891" y="8951416"/>
            <a:ext cx="142875" cy="234950"/>
          </a:xfrm>
          <a:prstGeom prst="line">
            <a:avLst/>
          </a:prstGeom>
          <a:noFill/>
          <a:ln w="2540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0" name="Text Box 4"/>
          <p:cNvSpPr txBox="1">
            <a:spLocks noChangeArrowheads="1"/>
          </p:cNvSpPr>
          <p:nvPr/>
        </p:nvSpPr>
        <p:spPr bwMode="auto">
          <a:xfrm>
            <a:off x="22268779" y="9207549"/>
            <a:ext cx="167163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1800" b="1" dirty="0">
                <a:solidFill>
                  <a:srgbClr val="FF0000"/>
                </a:solidFill>
              </a:rPr>
              <a:t>Red shift effect</a:t>
            </a:r>
            <a:endParaRPr lang="ja-JP" altLang="en-US" sz="1800" b="1" dirty="0">
              <a:solidFill>
                <a:srgbClr val="FF0000"/>
              </a:solidFill>
            </a:endParaRPr>
          </a:p>
        </p:txBody>
      </p:sp>
      <p:sp>
        <p:nvSpPr>
          <p:cNvPr id="91" name="Text Box 65"/>
          <p:cNvSpPr txBox="1">
            <a:spLocks noChangeArrowheads="1"/>
          </p:cNvSpPr>
          <p:nvPr/>
        </p:nvSpPr>
        <p:spPr bwMode="auto">
          <a:xfrm>
            <a:off x="1" y="30163566"/>
            <a:ext cx="765612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eaLnBrk="1" hangingPunct="1">
              <a:spcBef>
                <a:spcPct val="0"/>
              </a:spcBef>
              <a:buFontTx/>
              <a:buNone/>
            </a:pPr>
            <a:r>
              <a:rPr lang="en-US" altLang="ja-JP" sz="2400" b="1" dirty="0" smtClean="0">
                <a:solidFill>
                  <a:schemeClr val="accent2"/>
                </a:solidFill>
              </a:rPr>
              <a:t>2017</a:t>
            </a:r>
            <a:r>
              <a:rPr lang="ja-JP" altLang="en-US" sz="2400" b="1" dirty="0" smtClean="0">
                <a:solidFill>
                  <a:schemeClr val="accent2"/>
                </a:solidFill>
              </a:rPr>
              <a:t>年に実験予定。</a:t>
            </a:r>
            <a:r>
              <a:rPr lang="ja-JP" altLang="en-US" sz="2400" b="1" dirty="0">
                <a:solidFill>
                  <a:schemeClr val="accent2"/>
                </a:solidFill>
              </a:rPr>
              <a:t>　</a:t>
            </a:r>
            <a:r>
              <a:rPr lang="en-US" altLang="ja-JP" sz="2400" b="1" dirty="0">
                <a:solidFill>
                  <a:schemeClr val="accent2"/>
                </a:solidFill>
              </a:rPr>
              <a:t>200</a:t>
            </a:r>
            <a:r>
              <a:rPr lang="en-US" altLang="ja-JP" sz="2400" b="1" dirty="0" smtClean="0">
                <a:solidFill>
                  <a:schemeClr val="accent2"/>
                </a:solidFill>
              </a:rPr>
              <a:t>㎞</a:t>
            </a:r>
            <a:r>
              <a:rPr lang="ja-JP" altLang="en-US" sz="2400" b="1" dirty="0" smtClean="0">
                <a:solidFill>
                  <a:schemeClr val="accent2"/>
                </a:solidFill>
              </a:rPr>
              <a:t>以上の</a:t>
            </a:r>
            <a:r>
              <a:rPr lang="ja-JP" altLang="en-US" sz="2400" b="1" dirty="0">
                <a:solidFill>
                  <a:schemeClr val="accent2"/>
                </a:solidFill>
              </a:rPr>
              <a:t>高度で</a:t>
            </a:r>
            <a:r>
              <a:rPr lang="en-US" altLang="ja-JP" sz="2400" b="1" dirty="0">
                <a:solidFill>
                  <a:schemeClr val="accent2"/>
                </a:solidFill>
              </a:rPr>
              <a:t>5</a:t>
            </a:r>
            <a:r>
              <a:rPr lang="ja-JP" altLang="en-US" sz="2400" b="1" dirty="0" smtClean="0">
                <a:solidFill>
                  <a:schemeClr val="accent2"/>
                </a:solidFill>
              </a:rPr>
              <a:t>分間データ</a:t>
            </a:r>
            <a:r>
              <a:rPr lang="ja-JP" altLang="en-US" sz="2400" b="1" dirty="0">
                <a:solidFill>
                  <a:schemeClr val="accent2"/>
                </a:solidFill>
              </a:rPr>
              <a:t>収集．</a:t>
            </a:r>
            <a:r>
              <a:rPr lang="en-US" altLang="ja-JP" sz="2400" b="1" dirty="0">
                <a:solidFill>
                  <a:schemeClr val="accent2"/>
                </a:solidFill>
              </a:rPr>
              <a:t> </a:t>
            </a:r>
            <a:r>
              <a:rPr lang="ja-JP" altLang="en-US" sz="2400" b="1" dirty="0">
                <a:solidFill>
                  <a:schemeClr val="accent2"/>
                </a:solidFill>
              </a:rPr>
              <a:t>ニュートリノ寿命下限を</a:t>
            </a:r>
            <a:r>
              <a:rPr lang="en-US" altLang="ja-JP" sz="2400" b="1" dirty="0">
                <a:solidFill>
                  <a:schemeClr val="accent2"/>
                </a:solidFill>
              </a:rPr>
              <a:t>2</a:t>
            </a:r>
            <a:r>
              <a:rPr lang="ja-JP" altLang="en-US" sz="2400" b="1" dirty="0">
                <a:solidFill>
                  <a:schemeClr val="accent2"/>
                </a:solidFill>
              </a:rPr>
              <a:t>ケタあげる</a:t>
            </a:r>
            <a:r>
              <a:rPr lang="en-US" altLang="ja-JP" sz="2400" b="1" dirty="0">
                <a:solidFill>
                  <a:schemeClr val="accent2"/>
                </a:solidFill>
              </a:rPr>
              <a:t> ( ~10</a:t>
            </a:r>
            <a:r>
              <a:rPr lang="en-US" altLang="ja-JP" sz="2400" b="1" baseline="30000" dirty="0">
                <a:solidFill>
                  <a:schemeClr val="accent2"/>
                </a:solidFill>
              </a:rPr>
              <a:t>14</a:t>
            </a:r>
            <a:r>
              <a:rPr lang="ja-JP" altLang="en-US" sz="2400" b="1" dirty="0">
                <a:solidFill>
                  <a:schemeClr val="accent2"/>
                </a:solidFill>
              </a:rPr>
              <a:t>年</a:t>
            </a:r>
            <a:r>
              <a:rPr lang="en-US" altLang="ja-JP" sz="2400" b="1" dirty="0" smtClean="0">
                <a:solidFill>
                  <a:schemeClr val="accent2"/>
                </a:solidFill>
              </a:rPr>
              <a:t>)</a:t>
            </a:r>
            <a:r>
              <a:rPr lang="ja-JP" altLang="en-US" sz="2400" b="1" dirty="0" err="1" smtClean="0">
                <a:solidFill>
                  <a:schemeClr val="accent2"/>
                </a:solidFill>
              </a:rPr>
              <a:t>。</a:t>
            </a:r>
            <a:endParaRPr lang="en-US" altLang="ja-JP" sz="2400" b="1" dirty="0">
              <a:solidFill>
                <a:schemeClr val="accent2"/>
              </a:solidFill>
            </a:endParaRPr>
          </a:p>
        </p:txBody>
      </p:sp>
      <p:sp>
        <p:nvSpPr>
          <p:cNvPr id="391" name="Text Box 5"/>
          <p:cNvSpPr txBox="1">
            <a:spLocks noChangeArrowheads="1"/>
          </p:cNvSpPr>
          <p:nvPr/>
        </p:nvSpPr>
        <p:spPr bwMode="auto">
          <a:xfrm>
            <a:off x="21708691" y="18205381"/>
            <a:ext cx="9073457"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3200">
                <a:solidFill>
                  <a:srgbClr val="FF3300"/>
                </a:solidFill>
                <a:latin typeface="Times" pitchFamily="18" charset="0"/>
                <a:ea typeface="Osaka" charset="-128"/>
              </a:defRPr>
            </a:lvl1pPr>
            <a:lvl2pPr marL="742950" indent="-285750" eaLnBrk="0" hangingPunct="0">
              <a:defRPr kumimoji="1" sz="3200">
                <a:solidFill>
                  <a:srgbClr val="FF3300"/>
                </a:solidFill>
                <a:latin typeface="Times" pitchFamily="18" charset="0"/>
                <a:ea typeface="Osaka" charset="-128"/>
              </a:defRPr>
            </a:lvl2pPr>
            <a:lvl3pPr marL="1143000" indent="-228600" eaLnBrk="0" hangingPunct="0">
              <a:defRPr kumimoji="1" sz="3200">
                <a:solidFill>
                  <a:srgbClr val="FF3300"/>
                </a:solidFill>
                <a:latin typeface="Times" pitchFamily="18" charset="0"/>
                <a:ea typeface="Osaka" charset="-128"/>
              </a:defRPr>
            </a:lvl3pPr>
            <a:lvl4pPr marL="1600200" indent="-228600" eaLnBrk="0" hangingPunct="0">
              <a:defRPr kumimoji="1" sz="3200">
                <a:solidFill>
                  <a:srgbClr val="FF3300"/>
                </a:solidFill>
                <a:latin typeface="Times" pitchFamily="18" charset="0"/>
                <a:ea typeface="Osaka" charset="-128"/>
              </a:defRPr>
            </a:lvl4pPr>
            <a:lvl5pPr marL="2057400" indent="-228600" eaLnBrk="0" hangingPunct="0">
              <a:defRPr kumimoji="1" sz="3200">
                <a:solidFill>
                  <a:srgbClr val="FF3300"/>
                </a:solidFill>
                <a:latin typeface="Times" pitchFamily="18" charset="0"/>
                <a:ea typeface="Osaka" charset="-128"/>
              </a:defRPr>
            </a:lvl5pPr>
            <a:lvl6pPr marL="2514600" indent="-228600" algn="ctr" eaLnBrk="0" fontAlgn="base" hangingPunct="0">
              <a:spcBef>
                <a:spcPct val="0"/>
              </a:spcBef>
              <a:spcAft>
                <a:spcPct val="0"/>
              </a:spcAft>
              <a:defRPr kumimoji="1" sz="3200">
                <a:solidFill>
                  <a:srgbClr val="FF3300"/>
                </a:solidFill>
                <a:latin typeface="Times" pitchFamily="18" charset="0"/>
                <a:ea typeface="Osaka" charset="-128"/>
              </a:defRPr>
            </a:lvl6pPr>
            <a:lvl7pPr marL="2971800" indent="-228600" algn="ctr" eaLnBrk="0" fontAlgn="base" hangingPunct="0">
              <a:spcBef>
                <a:spcPct val="0"/>
              </a:spcBef>
              <a:spcAft>
                <a:spcPct val="0"/>
              </a:spcAft>
              <a:defRPr kumimoji="1" sz="3200">
                <a:solidFill>
                  <a:srgbClr val="FF3300"/>
                </a:solidFill>
                <a:latin typeface="Times" pitchFamily="18" charset="0"/>
                <a:ea typeface="Osaka" charset="-128"/>
              </a:defRPr>
            </a:lvl7pPr>
            <a:lvl8pPr marL="3429000" indent="-228600" algn="ctr" eaLnBrk="0" fontAlgn="base" hangingPunct="0">
              <a:spcBef>
                <a:spcPct val="0"/>
              </a:spcBef>
              <a:spcAft>
                <a:spcPct val="0"/>
              </a:spcAft>
              <a:defRPr kumimoji="1" sz="3200">
                <a:solidFill>
                  <a:srgbClr val="FF3300"/>
                </a:solidFill>
                <a:latin typeface="Times" pitchFamily="18" charset="0"/>
                <a:ea typeface="Osaka" charset="-128"/>
              </a:defRPr>
            </a:lvl8pPr>
            <a:lvl9pPr marL="3886200" indent="-228600" algn="ctr" eaLnBrk="0" fontAlgn="base" hangingPunct="0">
              <a:spcBef>
                <a:spcPct val="0"/>
              </a:spcBef>
              <a:spcAft>
                <a:spcPct val="0"/>
              </a:spcAft>
              <a:defRPr kumimoji="1" sz="3200">
                <a:solidFill>
                  <a:srgbClr val="FF3300"/>
                </a:solidFill>
                <a:latin typeface="Times" pitchFamily="18" charset="0"/>
                <a:ea typeface="Osaka" charset="-128"/>
              </a:defRPr>
            </a:lvl9pPr>
          </a:lstStyle>
          <a:p>
            <a:pPr eaLnBrk="1" hangingPunct="1"/>
            <a:r>
              <a:rPr lang="en-US" altLang="ja-JP" sz="2800" dirty="0">
                <a:solidFill>
                  <a:srgbClr val="FF0000"/>
                </a:solidFill>
                <a:latin typeface="HGS明朝E" pitchFamily="18" charset="-128"/>
                <a:ea typeface="HGS明朝E" pitchFamily="18" charset="-128"/>
              </a:rPr>
              <a:t>Search </a:t>
            </a:r>
            <a:r>
              <a:rPr lang="en-US" altLang="ja-JP" sz="2800" dirty="0" smtClean="0">
                <a:solidFill>
                  <a:srgbClr val="FF0000"/>
                </a:solidFill>
                <a:latin typeface="HGS明朝E" pitchFamily="18" charset="-128"/>
                <a:ea typeface="HGS明朝E" pitchFamily="18" charset="-128"/>
              </a:rPr>
              <a:t>Region</a:t>
            </a:r>
            <a:r>
              <a:rPr lang="ja-JP" altLang="en-US" sz="2800" dirty="0">
                <a:solidFill>
                  <a:srgbClr val="FF0000"/>
                </a:solidFill>
                <a:latin typeface="HGS明朝E" pitchFamily="18" charset="-128"/>
                <a:ea typeface="HGS明朝E" pitchFamily="18" charset="-128"/>
              </a:rPr>
              <a:t> </a:t>
            </a:r>
            <a:r>
              <a:rPr lang="en-US" altLang="ja-JP" sz="2800" dirty="0" smtClean="0">
                <a:solidFill>
                  <a:srgbClr val="FF0000"/>
                </a:solidFill>
                <a:latin typeface="HGS明朝E" pitchFamily="18" charset="-128"/>
                <a:ea typeface="HGS明朝E" pitchFamily="18" charset="-128"/>
              </a:rPr>
              <a:t>(Satellite) :  </a:t>
            </a:r>
            <a:r>
              <a:rPr lang="en-US" altLang="ja-JP" sz="2800" dirty="0">
                <a:solidFill>
                  <a:srgbClr val="FF0000"/>
                </a:solidFill>
                <a:latin typeface="HGS明朝E" pitchFamily="18" charset="-128"/>
                <a:ea typeface="HGS明朝E" pitchFamily="18" charset="-128"/>
              </a:rPr>
              <a:t>λ</a:t>
            </a:r>
            <a:r>
              <a:rPr lang="ja-JP" altLang="en-US" sz="2800" dirty="0">
                <a:solidFill>
                  <a:srgbClr val="FF0000"/>
                </a:solidFill>
                <a:latin typeface="HGS明朝E" pitchFamily="18" charset="-128"/>
                <a:ea typeface="HGS明朝E" pitchFamily="18" charset="-128"/>
              </a:rPr>
              <a:t>＝　</a:t>
            </a:r>
            <a:r>
              <a:rPr lang="en-US" altLang="ja-JP" sz="2800" dirty="0">
                <a:solidFill>
                  <a:srgbClr val="FF0000"/>
                </a:solidFill>
                <a:latin typeface="HGS明朝E" pitchFamily="18" charset="-128"/>
                <a:ea typeface="HGS明朝E" pitchFamily="18" charset="-128"/>
              </a:rPr>
              <a:t>35</a:t>
            </a:r>
            <a:r>
              <a:rPr lang="ja-JP" altLang="en-US" sz="2800" dirty="0">
                <a:solidFill>
                  <a:srgbClr val="FF0000"/>
                </a:solidFill>
                <a:latin typeface="HGS明朝E" pitchFamily="18" charset="-128"/>
                <a:ea typeface="HGS明朝E" pitchFamily="18" charset="-128"/>
              </a:rPr>
              <a:t>～</a:t>
            </a:r>
            <a:r>
              <a:rPr lang="en-US" altLang="ja-JP" sz="2800" dirty="0" smtClean="0">
                <a:solidFill>
                  <a:srgbClr val="FF0000"/>
                </a:solidFill>
                <a:latin typeface="HGS明朝E" pitchFamily="18" charset="-128"/>
                <a:ea typeface="HGS明朝E" pitchFamily="18" charset="-128"/>
              </a:rPr>
              <a:t>250μm</a:t>
            </a:r>
          </a:p>
          <a:p>
            <a:pPr eaLnBrk="1" hangingPunct="1"/>
            <a:r>
              <a:rPr lang="ja-JP" altLang="en-US" sz="2800" dirty="0">
                <a:solidFill>
                  <a:srgbClr val="FF0000"/>
                </a:solidFill>
                <a:latin typeface="HGS明朝E" pitchFamily="18" charset="-128"/>
                <a:ea typeface="HGS明朝E" pitchFamily="18" charset="-128"/>
              </a:rPr>
              <a:t>　</a:t>
            </a:r>
            <a:r>
              <a:rPr lang="ja-JP" altLang="en-US" sz="2800" dirty="0" smtClean="0">
                <a:solidFill>
                  <a:srgbClr val="FF0000"/>
                </a:solidFill>
                <a:latin typeface="HGS明朝E" pitchFamily="18" charset="-128"/>
                <a:ea typeface="HGS明朝E" pitchFamily="18" charset="-128"/>
              </a:rPr>
              <a:t>　　　　　　　　　　　　</a:t>
            </a:r>
            <a:r>
              <a:rPr lang="ja-JP" altLang="en-US" sz="2800" dirty="0" smtClean="0">
                <a:solidFill>
                  <a:srgbClr val="FF0000"/>
                </a:solidFill>
                <a:latin typeface="HGS明朝E" pitchFamily="18" charset="-128"/>
                <a:ea typeface="HGS明朝E" pitchFamily="18" charset="-128"/>
              </a:rPr>
              <a:t>（</a:t>
            </a:r>
            <a:r>
              <a:rPr lang="en-US" altLang="ja-JP" sz="2800" dirty="0" err="1">
                <a:solidFill>
                  <a:srgbClr val="FF0000"/>
                </a:solidFill>
                <a:latin typeface="HGS明朝E" pitchFamily="18" charset="-128"/>
                <a:ea typeface="HGS明朝E" pitchFamily="18" charset="-128"/>
              </a:rPr>
              <a:t>E</a:t>
            </a:r>
            <a:r>
              <a:rPr lang="en-US" altLang="ja-JP" sz="2800" baseline="-25000" dirty="0" err="1">
                <a:solidFill>
                  <a:srgbClr val="FF0000"/>
                </a:solidFill>
                <a:latin typeface="HGS明朝E" pitchFamily="18" charset="-128"/>
                <a:ea typeface="HGS明朝E" pitchFamily="18" charset="-128"/>
              </a:rPr>
              <a:t>γ</a:t>
            </a:r>
            <a:r>
              <a:rPr lang="en-US" altLang="ja-JP" sz="2800" baseline="-25000" dirty="0">
                <a:solidFill>
                  <a:srgbClr val="FF0000"/>
                </a:solidFill>
                <a:latin typeface="HGS明朝E" pitchFamily="18" charset="-128"/>
                <a:ea typeface="HGS明朝E" pitchFamily="18" charset="-128"/>
              </a:rPr>
              <a:t> </a:t>
            </a:r>
            <a:r>
              <a:rPr lang="ja-JP" altLang="en-US" sz="2800" dirty="0">
                <a:solidFill>
                  <a:srgbClr val="FF0000"/>
                </a:solidFill>
                <a:latin typeface="HGS明朝E" pitchFamily="18" charset="-128"/>
                <a:ea typeface="HGS明朝E" pitchFamily="18" charset="-128"/>
              </a:rPr>
              <a:t>＝　</a:t>
            </a:r>
            <a:r>
              <a:rPr lang="en-US" altLang="ja-JP" sz="2800" dirty="0">
                <a:solidFill>
                  <a:srgbClr val="FF0000"/>
                </a:solidFill>
                <a:latin typeface="HGS明朝E" pitchFamily="18" charset="-128"/>
                <a:ea typeface="HGS明朝E" pitchFamily="18" charset="-128"/>
              </a:rPr>
              <a:t>35</a:t>
            </a:r>
            <a:r>
              <a:rPr lang="ja-JP" altLang="en-US" sz="2800" dirty="0">
                <a:solidFill>
                  <a:srgbClr val="FF0000"/>
                </a:solidFill>
                <a:latin typeface="HGS明朝E" pitchFamily="18" charset="-128"/>
                <a:ea typeface="HGS明朝E" pitchFamily="18" charset="-128"/>
              </a:rPr>
              <a:t>～</a:t>
            </a:r>
            <a:r>
              <a:rPr lang="en-US" altLang="ja-JP" sz="2800" dirty="0">
                <a:solidFill>
                  <a:srgbClr val="FF0000"/>
                </a:solidFill>
                <a:latin typeface="HGS明朝E" pitchFamily="18" charset="-128"/>
                <a:ea typeface="HGS明朝E" pitchFamily="18" charset="-128"/>
              </a:rPr>
              <a:t>5meV</a:t>
            </a:r>
            <a:r>
              <a:rPr lang="ja-JP" altLang="en-US" sz="2800" dirty="0">
                <a:solidFill>
                  <a:srgbClr val="FF0000"/>
                </a:solidFill>
                <a:latin typeface="HGS明朝E" pitchFamily="18" charset="-128"/>
                <a:ea typeface="HGS明朝E" pitchFamily="18" charset="-128"/>
              </a:rPr>
              <a:t>）</a:t>
            </a:r>
          </a:p>
          <a:p>
            <a:pPr eaLnBrk="1" hangingPunct="1"/>
            <a:r>
              <a:rPr lang="en-US" altLang="ja-JP" sz="2800" dirty="0">
                <a:latin typeface="HGS明朝E" pitchFamily="18" charset="-128"/>
                <a:ea typeface="HGS明朝E" pitchFamily="18" charset="-128"/>
              </a:rPr>
              <a:t>In Rocket experiment, </a:t>
            </a:r>
            <a:r>
              <a:rPr lang="en-US" altLang="ja-JP" sz="2800" dirty="0" smtClean="0">
                <a:latin typeface="HGS明朝E" pitchFamily="18" charset="-128"/>
                <a:ea typeface="HGS明朝E" pitchFamily="18" charset="-128"/>
              </a:rPr>
              <a:t>     λ</a:t>
            </a:r>
            <a:r>
              <a:rPr lang="ja-JP" altLang="en-US" sz="2800" dirty="0">
                <a:latin typeface="HGS明朝E" pitchFamily="18" charset="-128"/>
                <a:ea typeface="HGS明朝E" pitchFamily="18" charset="-128"/>
              </a:rPr>
              <a:t>＝　</a:t>
            </a:r>
            <a:r>
              <a:rPr lang="en-US" altLang="ja-JP" sz="2800" dirty="0">
                <a:latin typeface="HGS明朝E" pitchFamily="18" charset="-128"/>
                <a:ea typeface="HGS明朝E" pitchFamily="18" charset="-128"/>
              </a:rPr>
              <a:t>40</a:t>
            </a:r>
            <a:r>
              <a:rPr lang="ja-JP" altLang="en-US" sz="2800" dirty="0">
                <a:latin typeface="HGS明朝E" pitchFamily="18" charset="-128"/>
                <a:ea typeface="HGS明朝E" pitchFamily="18" charset="-128"/>
              </a:rPr>
              <a:t>～</a:t>
            </a:r>
            <a:r>
              <a:rPr lang="en-US" altLang="ja-JP" sz="2800" dirty="0" smtClean="0">
                <a:latin typeface="HGS明朝E" pitchFamily="18" charset="-128"/>
                <a:ea typeface="HGS明朝E" pitchFamily="18" charset="-128"/>
              </a:rPr>
              <a:t>80μm</a:t>
            </a:r>
          </a:p>
          <a:p>
            <a:pPr eaLnBrk="1" hangingPunct="1"/>
            <a:r>
              <a:rPr lang="ja-JP" altLang="en-US" sz="2800" dirty="0">
                <a:latin typeface="HGS明朝E" pitchFamily="18" charset="-128"/>
                <a:ea typeface="HGS明朝E" pitchFamily="18" charset="-128"/>
              </a:rPr>
              <a:t>　</a:t>
            </a:r>
            <a:r>
              <a:rPr lang="ja-JP" altLang="en-US" sz="2800" dirty="0" smtClean="0">
                <a:latin typeface="HGS明朝E" pitchFamily="18" charset="-128"/>
                <a:ea typeface="HGS明朝E" pitchFamily="18" charset="-128"/>
              </a:rPr>
              <a:t>　　　　　　　　　　　　</a:t>
            </a:r>
            <a:r>
              <a:rPr lang="ja-JP" altLang="en-US" sz="2800" dirty="0" smtClean="0">
                <a:latin typeface="HGS明朝E" pitchFamily="18" charset="-128"/>
                <a:ea typeface="HGS明朝E" pitchFamily="18" charset="-128"/>
              </a:rPr>
              <a:t>（</a:t>
            </a:r>
            <a:r>
              <a:rPr lang="en-US" altLang="ja-JP" sz="2800" dirty="0" err="1">
                <a:latin typeface="HGS明朝E" pitchFamily="18" charset="-128"/>
                <a:ea typeface="HGS明朝E" pitchFamily="18" charset="-128"/>
              </a:rPr>
              <a:t>E</a:t>
            </a:r>
            <a:r>
              <a:rPr lang="en-US" altLang="ja-JP" sz="2800" baseline="-25000" dirty="0" err="1">
                <a:latin typeface="HGS明朝E" pitchFamily="18" charset="-128"/>
                <a:ea typeface="HGS明朝E" pitchFamily="18" charset="-128"/>
              </a:rPr>
              <a:t>γ</a:t>
            </a:r>
            <a:r>
              <a:rPr lang="en-US" altLang="ja-JP" sz="2800" dirty="0">
                <a:latin typeface="HGS明朝E" pitchFamily="18" charset="-128"/>
                <a:ea typeface="HGS明朝E" pitchFamily="18" charset="-128"/>
              </a:rPr>
              <a:t> </a:t>
            </a:r>
            <a:r>
              <a:rPr lang="ja-JP" altLang="en-US" sz="2800" dirty="0">
                <a:latin typeface="HGS明朝E" pitchFamily="18" charset="-128"/>
                <a:ea typeface="HGS明朝E" pitchFamily="18" charset="-128"/>
              </a:rPr>
              <a:t>＝　</a:t>
            </a:r>
            <a:r>
              <a:rPr lang="en-US" altLang="ja-JP" sz="2800" dirty="0">
                <a:latin typeface="HGS明朝E" pitchFamily="18" charset="-128"/>
                <a:ea typeface="HGS明朝E" pitchFamily="18" charset="-128"/>
              </a:rPr>
              <a:t>31</a:t>
            </a:r>
            <a:r>
              <a:rPr lang="ja-JP" altLang="en-US" sz="2800" dirty="0">
                <a:latin typeface="HGS明朝E" pitchFamily="18" charset="-128"/>
                <a:ea typeface="HGS明朝E" pitchFamily="18" charset="-128"/>
              </a:rPr>
              <a:t>～</a:t>
            </a:r>
            <a:r>
              <a:rPr lang="en-US" altLang="ja-JP" sz="2800" dirty="0">
                <a:latin typeface="HGS明朝E" pitchFamily="18" charset="-128"/>
                <a:ea typeface="HGS明朝E" pitchFamily="18" charset="-128"/>
              </a:rPr>
              <a:t>15meV</a:t>
            </a:r>
            <a:r>
              <a:rPr lang="ja-JP" altLang="en-US" sz="2800" dirty="0">
                <a:latin typeface="HGS明朝E" pitchFamily="18" charset="-128"/>
                <a:ea typeface="HGS明朝E" pitchFamily="18" charset="-128"/>
              </a:rPr>
              <a:t>）</a:t>
            </a:r>
          </a:p>
        </p:txBody>
      </p:sp>
      <p:pic>
        <p:nvPicPr>
          <p:cNvPr id="2061" name="Picture 1037"/>
          <p:cNvPicPr>
            <a:picLocks noChangeAspect="1" noChangeArrowheads="1"/>
          </p:cNvPicPr>
          <p:nvPr/>
        </p:nvPicPr>
        <p:blipFill>
          <a:blip r:embed="rId80">
            <a:extLst>
              <a:ext uri="{28A0092B-C50C-407E-A947-70E740481C1C}">
                <a14:useLocalDpi xmlns:a14="http://schemas.microsoft.com/office/drawing/2010/main" val="0"/>
              </a:ext>
            </a:extLst>
          </a:blip>
          <a:srcRect/>
          <a:stretch>
            <a:fillRect/>
          </a:stretch>
        </p:blipFill>
        <p:spPr bwMode="auto">
          <a:xfrm>
            <a:off x="15036529" y="18719018"/>
            <a:ext cx="6343650" cy="107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4" name="Text Box 5"/>
          <p:cNvSpPr txBox="1">
            <a:spLocks noChangeArrowheads="1"/>
          </p:cNvSpPr>
          <p:nvPr/>
        </p:nvSpPr>
        <p:spPr bwMode="auto">
          <a:xfrm>
            <a:off x="14949589" y="19807103"/>
            <a:ext cx="663208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algn="ctr" eaLnBrk="1" hangingPunct="1">
              <a:spcBef>
                <a:spcPct val="0"/>
              </a:spcBef>
              <a:buFontTx/>
              <a:buNone/>
            </a:pPr>
            <a:r>
              <a:rPr lang="en-US" altLang="ja-JP" sz="2400" b="1" dirty="0">
                <a:solidFill>
                  <a:srgbClr val="002060"/>
                </a:solidFill>
              </a:rPr>
              <a:t>MSSM with a </a:t>
            </a:r>
            <a:r>
              <a:rPr lang="en-US" altLang="ja-JP" sz="2400" b="1" dirty="0" err="1">
                <a:solidFill>
                  <a:srgbClr val="002060"/>
                </a:solidFill>
              </a:rPr>
              <a:t>vectorlike</a:t>
            </a:r>
            <a:r>
              <a:rPr lang="en-US" altLang="ja-JP" sz="2400" b="1" dirty="0">
                <a:solidFill>
                  <a:srgbClr val="002060"/>
                </a:solidFill>
              </a:rPr>
              <a:t> lepton generation </a:t>
            </a:r>
            <a:r>
              <a:rPr lang="ja-JP" altLang="en-US" sz="2400" b="1" dirty="0" smtClean="0">
                <a:solidFill>
                  <a:srgbClr val="002060"/>
                </a:solidFill>
              </a:rPr>
              <a:t>模型</a:t>
            </a:r>
            <a:endParaRPr lang="en-US" altLang="ja-JP" sz="2400" b="1" dirty="0">
              <a:solidFill>
                <a:srgbClr val="002060"/>
              </a:solidFill>
            </a:endParaRPr>
          </a:p>
          <a:p>
            <a:pPr algn="ctr" eaLnBrk="1" hangingPunct="1">
              <a:spcBef>
                <a:spcPct val="0"/>
              </a:spcBef>
              <a:buFontTx/>
              <a:buNone/>
            </a:pPr>
            <a:r>
              <a:rPr lang="ja-JP" altLang="en-US" sz="2400" b="1" dirty="0">
                <a:solidFill>
                  <a:srgbClr val="002060"/>
                </a:solidFill>
              </a:rPr>
              <a:t>→　</a:t>
            </a:r>
            <a:r>
              <a:rPr lang="en-US" altLang="ja-JP" sz="2400" b="1" dirty="0" err="1">
                <a:solidFill>
                  <a:srgbClr val="002060"/>
                </a:solidFill>
              </a:rPr>
              <a:t>τ</a:t>
            </a:r>
            <a:r>
              <a:rPr lang="en-US" altLang="ja-JP" sz="2400" b="1" baseline="-25000" dirty="0" err="1">
                <a:solidFill>
                  <a:srgbClr val="002060"/>
                </a:solidFill>
              </a:rPr>
              <a:t>ν</a:t>
            </a:r>
            <a:r>
              <a:rPr lang="ja-JP" altLang="en-US" sz="2400" b="1" dirty="0">
                <a:solidFill>
                  <a:srgbClr val="002060"/>
                </a:solidFill>
              </a:rPr>
              <a:t>　～</a:t>
            </a:r>
            <a:r>
              <a:rPr lang="en-US" altLang="ja-JP" sz="2400" b="1" dirty="0">
                <a:solidFill>
                  <a:srgbClr val="002060"/>
                </a:solidFill>
              </a:rPr>
              <a:t> 10</a:t>
            </a:r>
            <a:r>
              <a:rPr lang="en-US" altLang="ja-JP" sz="2400" b="1" baseline="30000" dirty="0">
                <a:solidFill>
                  <a:srgbClr val="002060"/>
                </a:solidFill>
              </a:rPr>
              <a:t>12</a:t>
            </a:r>
            <a:r>
              <a:rPr lang="en-US" altLang="ja-JP" sz="2400" b="1" dirty="0">
                <a:solidFill>
                  <a:srgbClr val="002060"/>
                </a:solidFill>
              </a:rPr>
              <a:t> </a:t>
            </a:r>
            <a:r>
              <a:rPr lang="ja-JP" altLang="en-US" sz="2400" b="1" dirty="0">
                <a:solidFill>
                  <a:srgbClr val="002060"/>
                </a:solidFill>
              </a:rPr>
              <a:t>～ </a:t>
            </a:r>
            <a:r>
              <a:rPr lang="en-US" altLang="ja-JP" sz="2400" b="1" dirty="0">
                <a:solidFill>
                  <a:srgbClr val="002060"/>
                </a:solidFill>
              </a:rPr>
              <a:t>10</a:t>
            </a:r>
            <a:r>
              <a:rPr lang="en-US" altLang="ja-JP" sz="2400" b="1" baseline="30000" dirty="0">
                <a:solidFill>
                  <a:srgbClr val="002060"/>
                </a:solidFill>
              </a:rPr>
              <a:t>14</a:t>
            </a:r>
            <a:r>
              <a:rPr lang="en-US" altLang="ja-JP" sz="2400" b="1" dirty="0">
                <a:solidFill>
                  <a:srgbClr val="002060"/>
                </a:solidFill>
              </a:rPr>
              <a:t> </a:t>
            </a:r>
            <a:r>
              <a:rPr lang="ja-JP" altLang="en-US" sz="2400" b="1" dirty="0" smtClean="0">
                <a:solidFill>
                  <a:srgbClr val="002060"/>
                </a:solidFill>
              </a:rPr>
              <a:t>年を予言</a:t>
            </a:r>
            <a:endParaRPr lang="ja-JP" altLang="en-US" sz="2400" b="1" dirty="0">
              <a:solidFill>
                <a:srgbClr val="002060"/>
              </a:solidFill>
            </a:endParaRPr>
          </a:p>
        </p:txBody>
      </p:sp>
      <p:sp>
        <p:nvSpPr>
          <p:cNvPr id="95" name="Text Box 5"/>
          <p:cNvSpPr txBox="1">
            <a:spLocks noChangeArrowheads="1"/>
          </p:cNvSpPr>
          <p:nvPr/>
        </p:nvSpPr>
        <p:spPr bwMode="auto">
          <a:xfrm>
            <a:off x="17958885" y="18120339"/>
            <a:ext cx="30214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20000"/>
              </a:spcBef>
              <a:buChar char="•"/>
              <a:defRPr kumimoji="1" sz="3200">
                <a:solidFill>
                  <a:schemeClr val="tx1"/>
                </a:solidFill>
                <a:latin typeface="Times" pitchFamily="18" charset="0"/>
                <a:ea typeface="Osaka" charset="-128"/>
              </a:defRPr>
            </a:lvl1pPr>
            <a:lvl2pPr marL="742950" indent="-285750" algn="l" eaLnBrk="0" hangingPunct="0">
              <a:spcBef>
                <a:spcPct val="20000"/>
              </a:spcBef>
              <a:buChar char="–"/>
              <a:defRPr kumimoji="1" sz="2800">
                <a:solidFill>
                  <a:schemeClr val="tx1"/>
                </a:solidFill>
                <a:latin typeface="Times" pitchFamily="18" charset="0"/>
                <a:ea typeface="Osaka" charset="-128"/>
              </a:defRPr>
            </a:lvl2pPr>
            <a:lvl3pPr marL="1143000" indent="-228600" algn="l" eaLnBrk="0" hangingPunct="0">
              <a:spcBef>
                <a:spcPct val="20000"/>
              </a:spcBef>
              <a:buChar char="•"/>
              <a:defRPr kumimoji="1" sz="2400">
                <a:solidFill>
                  <a:schemeClr val="tx1"/>
                </a:solidFill>
                <a:latin typeface="Times" pitchFamily="18" charset="0"/>
                <a:ea typeface="Osaka" charset="-128"/>
              </a:defRPr>
            </a:lvl3pPr>
            <a:lvl4pPr marL="1600200" indent="-228600" algn="l" eaLnBrk="0" hangingPunct="0">
              <a:spcBef>
                <a:spcPct val="20000"/>
              </a:spcBef>
              <a:buChar char="–"/>
              <a:defRPr kumimoji="1" sz="2000">
                <a:solidFill>
                  <a:schemeClr val="tx1"/>
                </a:solidFill>
                <a:latin typeface="Times" pitchFamily="18" charset="0"/>
                <a:ea typeface="Osaka" charset="-128"/>
              </a:defRPr>
            </a:lvl4pPr>
            <a:lvl5pPr marL="2057400" indent="-228600" algn="l" eaLnBrk="0" hangingPunct="0">
              <a:spcBef>
                <a:spcPct val="20000"/>
              </a:spcBef>
              <a:buChar char="»"/>
              <a:defRPr kumimoji="1" sz="2000">
                <a:solidFill>
                  <a:schemeClr val="tx1"/>
                </a:solidFill>
                <a:latin typeface="Times"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itchFamily="18" charset="0"/>
                <a:ea typeface="Osaka" charset="-128"/>
              </a:defRPr>
            </a:lvl9pPr>
          </a:lstStyle>
          <a:p>
            <a:pPr algn="ctr" eaLnBrk="1" hangingPunct="1">
              <a:spcBef>
                <a:spcPct val="0"/>
              </a:spcBef>
              <a:buFontTx/>
              <a:buNone/>
            </a:pPr>
            <a:r>
              <a:rPr lang="ja-JP" altLang="en-US" sz="2400" b="1" dirty="0" smtClean="0"/>
              <a:t>この</a:t>
            </a:r>
            <a:r>
              <a:rPr lang="en-US" altLang="ja-JP" sz="2400" b="1" dirty="0" smtClean="0"/>
              <a:t>JPSJ</a:t>
            </a:r>
            <a:r>
              <a:rPr lang="ja-JP" altLang="en-US" sz="2400" b="1" dirty="0" smtClean="0"/>
              <a:t>論文を引用</a:t>
            </a:r>
            <a:endParaRPr lang="ja-JP" altLang="en-US" sz="2400" b="1" dirty="0"/>
          </a:p>
        </p:txBody>
      </p:sp>
      <p:cxnSp>
        <p:nvCxnSpPr>
          <p:cNvPr id="11" name="直線矢印コネクタ 10"/>
          <p:cNvCxnSpPr/>
          <p:nvPr/>
        </p:nvCxnSpPr>
        <p:spPr>
          <a:xfrm flipV="1">
            <a:off x="17736017" y="18050907"/>
            <a:ext cx="0" cy="531097"/>
          </a:xfrm>
          <a:prstGeom prst="straightConnector1">
            <a:avLst/>
          </a:prstGeom>
          <a:ln w="44450">
            <a:solidFill>
              <a:srgbClr val="002060"/>
            </a:solidFill>
            <a:tailEnd type="triangle"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4759</TotalTime>
  <Words>743</Words>
  <Application>Microsoft Office PowerPoint</Application>
  <PresentationFormat>ユーザー設定</PresentationFormat>
  <Paragraphs>190</Paragraphs>
  <Slides>1</Slides>
  <Notes>0</Notes>
  <HiddenSlides>0</HiddenSlides>
  <MMClips>0</MMClips>
  <ScaleCrop>false</ScaleCrop>
  <HeadingPairs>
    <vt:vector size="6" baseType="variant">
      <vt:variant>
        <vt:lpstr>テーマ</vt:lpstr>
      </vt:variant>
      <vt:variant>
        <vt:i4>1</vt:i4>
      </vt:variant>
      <vt:variant>
        <vt:lpstr>埋め込まれた OLE サーバー</vt:lpstr>
      </vt:variant>
      <vt:variant>
        <vt:i4>2</vt:i4>
      </vt:variant>
      <vt:variant>
        <vt:lpstr>スライド タイトル</vt:lpstr>
      </vt:variant>
      <vt:variant>
        <vt:i4>1</vt:i4>
      </vt:variant>
    </vt:vector>
  </HeadingPairs>
  <TitlesOfParts>
    <vt:vector size="4" baseType="lpstr">
      <vt:lpstr>Office ​​テーマ</vt:lpstr>
      <vt:lpstr>数式</vt:lpstr>
      <vt:lpstr>Acrobat Document</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kanai</dc:creator>
  <cp:lastModifiedBy>skim</cp:lastModifiedBy>
  <cp:revision>195</cp:revision>
  <cp:lastPrinted>2014-03-31T05:11:57Z</cp:lastPrinted>
  <dcterms:created xsi:type="dcterms:W3CDTF">2012-12-28T06:20:42Z</dcterms:created>
  <dcterms:modified xsi:type="dcterms:W3CDTF">2014-04-01T02:27:56Z</dcterms:modified>
</cp:coreProperties>
</file>