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642" r:id="rId3"/>
    <p:sldId id="643" r:id="rId4"/>
    <p:sldId id="644" r:id="rId5"/>
    <p:sldId id="645" r:id="rId6"/>
    <p:sldId id="696" r:id="rId7"/>
    <p:sldId id="647" r:id="rId8"/>
    <p:sldId id="648" r:id="rId9"/>
    <p:sldId id="651" r:id="rId10"/>
    <p:sldId id="507" r:id="rId11"/>
    <p:sldId id="652" r:id="rId12"/>
    <p:sldId id="675" r:id="rId13"/>
    <p:sldId id="653" r:id="rId14"/>
    <p:sldId id="654" r:id="rId15"/>
    <p:sldId id="686" r:id="rId16"/>
    <p:sldId id="655" r:id="rId17"/>
    <p:sldId id="676" r:id="rId18"/>
    <p:sldId id="656" r:id="rId19"/>
    <p:sldId id="681" r:id="rId20"/>
    <p:sldId id="682" r:id="rId21"/>
    <p:sldId id="690" r:id="rId22"/>
    <p:sldId id="683" r:id="rId23"/>
    <p:sldId id="684" r:id="rId24"/>
    <p:sldId id="685" r:id="rId25"/>
    <p:sldId id="658" r:id="rId26"/>
    <p:sldId id="688" r:id="rId27"/>
    <p:sldId id="691" r:id="rId28"/>
    <p:sldId id="687" r:id="rId29"/>
    <p:sldId id="692" r:id="rId30"/>
    <p:sldId id="659" r:id="rId31"/>
    <p:sldId id="613" r:id="rId32"/>
    <p:sldId id="689" r:id="rId33"/>
    <p:sldId id="672" r:id="rId34"/>
    <p:sldId id="694" r:id="rId35"/>
    <p:sldId id="695" r:id="rId36"/>
    <p:sldId id="693" r:id="rId37"/>
    <p:sldId id="632" r:id="rId38"/>
    <p:sldId id="633" r:id="rId39"/>
    <p:sldId id="650" r:id="rId40"/>
    <p:sldId id="674" r:id="rId41"/>
    <p:sldId id="677" r:id="rId42"/>
    <p:sldId id="621" r:id="rId43"/>
    <p:sldId id="679" r:id="rId44"/>
    <p:sldId id="625" r:id="rId45"/>
    <p:sldId id="680" r:id="rId46"/>
    <p:sldId id="627" r:id="rId47"/>
    <p:sldId id="673" r:id="rId48"/>
    <p:sldId id="678" r:id="rId49"/>
  </p:sldIdLst>
  <p:sldSz cx="9144000" cy="6858000" type="screen4x3"/>
  <p:notesSz cx="6769100" cy="9906000"/>
  <p:defaultTextStyle>
    <a:defPPr>
      <a:defRPr lang="ja-JP"/>
    </a:defPPr>
    <a:lvl1pPr algn="ctr" rtl="0" fontAlgn="base">
      <a:spcBef>
        <a:spcPct val="0"/>
      </a:spcBef>
      <a:spcAft>
        <a:spcPct val="0"/>
      </a:spcAft>
      <a:defRPr kumimoji="1" sz="2400" kern="1200">
        <a:solidFill>
          <a:schemeClr val="tx1"/>
        </a:solidFill>
        <a:latin typeface="Times" pitchFamily="18" charset="0"/>
        <a:ea typeface="Osaka" charset="-128"/>
        <a:cs typeface="+mn-cs"/>
      </a:defRPr>
    </a:lvl1pPr>
    <a:lvl2pPr marL="457200" algn="ctr" rtl="0" fontAlgn="base">
      <a:spcBef>
        <a:spcPct val="0"/>
      </a:spcBef>
      <a:spcAft>
        <a:spcPct val="0"/>
      </a:spcAft>
      <a:defRPr kumimoji="1" sz="2400" kern="1200">
        <a:solidFill>
          <a:schemeClr val="tx1"/>
        </a:solidFill>
        <a:latin typeface="Times" pitchFamily="18" charset="0"/>
        <a:ea typeface="Osaka" charset="-128"/>
        <a:cs typeface="+mn-cs"/>
      </a:defRPr>
    </a:lvl2pPr>
    <a:lvl3pPr marL="914400" algn="ctr" rtl="0" fontAlgn="base">
      <a:spcBef>
        <a:spcPct val="0"/>
      </a:spcBef>
      <a:spcAft>
        <a:spcPct val="0"/>
      </a:spcAft>
      <a:defRPr kumimoji="1" sz="2400" kern="1200">
        <a:solidFill>
          <a:schemeClr val="tx1"/>
        </a:solidFill>
        <a:latin typeface="Times" pitchFamily="18" charset="0"/>
        <a:ea typeface="Osaka" charset="-128"/>
        <a:cs typeface="+mn-cs"/>
      </a:defRPr>
    </a:lvl3pPr>
    <a:lvl4pPr marL="1371600" algn="ctr" rtl="0" fontAlgn="base">
      <a:spcBef>
        <a:spcPct val="0"/>
      </a:spcBef>
      <a:spcAft>
        <a:spcPct val="0"/>
      </a:spcAft>
      <a:defRPr kumimoji="1" sz="2400" kern="1200">
        <a:solidFill>
          <a:schemeClr val="tx1"/>
        </a:solidFill>
        <a:latin typeface="Times" pitchFamily="18" charset="0"/>
        <a:ea typeface="Osaka" charset="-128"/>
        <a:cs typeface="+mn-cs"/>
      </a:defRPr>
    </a:lvl4pPr>
    <a:lvl5pPr marL="1828800" algn="ctr" rtl="0" fontAlgn="base">
      <a:spcBef>
        <a:spcPct val="0"/>
      </a:spcBef>
      <a:spcAft>
        <a:spcPct val="0"/>
      </a:spcAft>
      <a:defRPr kumimoji="1" sz="2400" kern="1200">
        <a:solidFill>
          <a:schemeClr val="tx1"/>
        </a:solidFill>
        <a:latin typeface="Times" pitchFamily="18" charset="0"/>
        <a:ea typeface="Osaka" charset="-128"/>
        <a:cs typeface="+mn-cs"/>
      </a:defRPr>
    </a:lvl5pPr>
    <a:lvl6pPr marL="2286000" algn="l" defTabSz="914400" rtl="0" eaLnBrk="1" latinLnBrk="0" hangingPunct="1">
      <a:defRPr kumimoji="1" sz="2400" kern="1200">
        <a:solidFill>
          <a:schemeClr val="tx1"/>
        </a:solidFill>
        <a:latin typeface="Times" pitchFamily="18" charset="0"/>
        <a:ea typeface="Osaka" charset="-128"/>
        <a:cs typeface="+mn-cs"/>
      </a:defRPr>
    </a:lvl6pPr>
    <a:lvl7pPr marL="2743200" algn="l" defTabSz="914400" rtl="0" eaLnBrk="1" latinLnBrk="0" hangingPunct="1">
      <a:defRPr kumimoji="1" sz="2400" kern="1200">
        <a:solidFill>
          <a:schemeClr val="tx1"/>
        </a:solidFill>
        <a:latin typeface="Times" pitchFamily="18" charset="0"/>
        <a:ea typeface="Osaka" charset="-128"/>
        <a:cs typeface="+mn-cs"/>
      </a:defRPr>
    </a:lvl7pPr>
    <a:lvl8pPr marL="3200400" algn="l" defTabSz="914400" rtl="0" eaLnBrk="1" latinLnBrk="0" hangingPunct="1">
      <a:defRPr kumimoji="1" sz="2400" kern="1200">
        <a:solidFill>
          <a:schemeClr val="tx1"/>
        </a:solidFill>
        <a:latin typeface="Times" pitchFamily="18" charset="0"/>
        <a:ea typeface="Osaka" charset="-128"/>
        <a:cs typeface="+mn-cs"/>
      </a:defRPr>
    </a:lvl8pPr>
    <a:lvl9pPr marL="3657600" algn="l" defTabSz="914400" rtl="0" eaLnBrk="1" latinLnBrk="0" hangingPunct="1">
      <a:defRPr kumimoji="1" sz="2400" kern="1200">
        <a:solidFill>
          <a:schemeClr val="tx1"/>
        </a:solidFill>
        <a:latin typeface="Times" pitchFamily="18" charset="0"/>
        <a:ea typeface="Osaka"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9900"/>
    <a:srgbClr val="FF9933"/>
    <a:srgbClr val="FFCC00"/>
    <a:srgbClr val="CC9900"/>
    <a:srgbClr val="D6A300"/>
    <a:srgbClr val="FFFF00"/>
    <a:srgbClr val="6CB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6" autoAdjust="0"/>
    <p:restoredTop sz="94614" autoAdjust="0"/>
  </p:normalViewPr>
  <p:slideViewPr>
    <p:cSldViewPr>
      <p:cViewPr>
        <p:scale>
          <a:sx n="80" d="100"/>
          <a:sy n="80" d="100"/>
        </p:scale>
        <p:origin x="-29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8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hdr" sz="quarter"/>
          </p:nvPr>
        </p:nvSpPr>
        <p:spPr bwMode="auto">
          <a:xfrm>
            <a:off x="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t" anchorCtr="0" compatLnSpc="1">
            <a:prstTxWarp prst="textNoShape">
              <a:avLst/>
            </a:prstTxWarp>
          </a:bodyPr>
          <a:lstStyle>
            <a:lvl1pPr algn="l" defTabSz="920791">
              <a:defRPr sz="1200">
                <a:latin typeface="Times" pitchFamily="18" charset="0"/>
              </a:defRPr>
            </a:lvl1pPr>
          </a:lstStyle>
          <a:p>
            <a:pPr>
              <a:defRPr/>
            </a:pPr>
            <a:endParaRPr lang="en-US" altLang="ja-JP"/>
          </a:p>
        </p:txBody>
      </p:sp>
      <p:sp>
        <p:nvSpPr>
          <p:cNvPr id="176131" name="Rectangle 3"/>
          <p:cNvSpPr>
            <a:spLocks noGrp="1" noChangeArrowheads="1"/>
          </p:cNvSpPr>
          <p:nvPr>
            <p:ph type="dt" sz="quarter" idx="1"/>
          </p:nvPr>
        </p:nvSpPr>
        <p:spPr bwMode="auto">
          <a:xfrm>
            <a:off x="383540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t" anchorCtr="0" compatLnSpc="1">
            <a:prstTxWarp prst="textNoShape">
              <a:avLst/>
            </a:prstTxWarp>
          </a:bodyPr>
          <a:lstStyle>
            <a:lvl1pPr algn="r" defTabSz="920791">
              <a:defRPr sz="1200">
                <a:latin typeface="Times" pitchFamily="18" charset="0"/>
              </a:defRPr>
            </a:lvl1pPr>
          </a:lstStyle>
          <a:p>
            <a:pPr>
              <a:defRPr/>
            </a:pPr>
            <a:endParaRPr lang="en-US" altLang="ja-JP"/>
          </a:p>
        </p:txBody>
      </p:sp>
      <p:sp>
        <p:nvSpPr>
          <p:cNvPr id="176132" name="Rectangle 4"/>
          <p:cNvSpPr>
            <a:spLocks noGrp="1" noChangeArrowheads="1"/>
          </p:cNvSpPr>
          <p:nvPr>
            <p:ph type="ftr" sz="quarter" idx="2"/>
          </p:nvPr>
        </p:nvSpPr>
        <p:spPr bwMode="auto">
          <a:xfrm>
            <a:off x="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b" anchorCtr="0" compatLnSpc="1">
            <a:prstTxWarp prst="textNoShape">
              <a:avLst/>
            </a:prstTxWarp>
          </a:bodyPr>
          <a:lstStyle>
            <a:lvl1pPr algn="l" defTabSz="920791">
              <a:defRPr sz="1200">
                <a:latin typeface="Times" pitchFamily="18" charset="0"/>
              </a:defRPr>
            </a:lvl1pPr>
          </a:lstStyle>
          <a:p>
            <a:pPr>
              <a:defRPr/>
            </a:pPr>
            <a:endParaRPr lang="en-US" altLang="ja-JP"/>
          </a:p>
        </p:txBody>
      </p:sp>
      <p:sp>
        <p:nvSpPr>
          <p:cNvPr id="176133" name="Rectangle 5"/>
          <p:cNvSpPr>
            <a:spLocks noGrp="1" noChangeArrowheads="1"/>
          </p:cNvSpPr>
          <p:nvPr>
            <p:ph type="sldNum" sz="quarter" idx="3"/>
          </p:nvPr>
        </p:nvSpPr>
        <p:spPr bwMode="auto">
          <a:xfrm>
            <a:off x="383540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b" anchorCtr="0" compatLnSpc="1">
            <a:prstTxWarp prst="textNoShape">
              <a:avLst/>
            </a:prstTxWarp>
          </a:bodyPr>
          <a:lstStyle>
            <a:lvl1pPr algn="r" defTabSz="920791">
              <a:defRPr sz="1200">
                <a:latin typeface="Times" pitchFamily="18" charset="0"/>
              </a:defRPr>
            </a:lvl1pPr>
          </a:lstStyle>
          <a:p>
            <a:pPr>
              <a:defRPr/>
            </a:pPr>
            <a:fld id="{BBDFA865-B4B4-4AC0-A30C-B9E36017FF8B}" type="slidenum">
              <a:rPr lang="en-US" altLang="ja-JP"/>
              <a:pPr>
                <a:defRPr/>
              </a:pPr>
              <a:t>‹#›</a:t>
            </a:fld>
            <a:endParaRPr lang="en-US" altLang="ja-JP"/>
          </a:p>
        </p:txBody>
      </p:sp>
    </p:spTree>
    <p:extLst>
      <p:ext uri="{BB962C8B-B14F-4D97-AF65-F5344CB8AC3E}">
        <p14:creationId xmlns:p14="http://schemas.microsoft.com/office/powerpoint/2010/main" val="18226512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t" anchorCtr="0" compatLnSpc="1">
            <a:prstTxWarp prst="textNoShape">
              <a:avLst/>
            </a:prstTxWarp>
          </a:bodyPr>
          <a:lstStyle>
            <a:lvl1pPr algn="l" defTabSz="920791">
              <a:defRPr sz="1200">
                <a:latin typeface="Times" pitchFamily="18" charset="0"/>
              </a:defRPr>
            </a:lvl1pPr>
          </a:lstStyle>
          <a:p>
            <a:pPr>
              <a:defRPr/>
            </a:pPr>
            <a:endParaRPr lang="en-US" altLang="ja-JP"/>
          </a:p>
        </p:txBody>
      </p:sp>
      <p:sp>
        <p:nvSpPr>
          <p:cNvPr id="38915" name="Rectangle 3"/>
          <p:cNvSpPr>
            <a:spLocks noGrp="1" noChangeArrowheads="1"/>
          </p:cNvSpPr>
          <p:nvPr>
            <p:ph type="dt" idx="1"/>
          </p:nvPr>
        </p:nvSpPr>
        <p:spPr bwMode="auto">
          <a:xfrm>
            <a:off x="3835400" y="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t" anchorCtr="0" compatLnSpc="1">
            <a:prstTxWarp prst="textNoShape">
              <a:avLst/>
            </a:prstTxWarp>
          </a:bodyPr>
          <a:lstStyle>
            <a:lvl1pPr algn="r" defTabSz="920791">
              <a:defRPr sz="1200">
                <a:latin typeface="Times" pitchFamily="18" charset="0"/>
              </a:defRPr>
            </a:lvl1pPr>
          </a:lstStyle>
          <a:p>
            <a:pPr>
              <a:defRPr/>
            </a:pPr>
            <a:endParaRPr lang="en-US" altLang="ja-JP"/>
          </a:p>
        </p:txBody>
      </p:sp>
      <p:sp>
        <p:nvSpPr>
          <p:cNvPr id="38916"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01700" y="4705350"/>
            <a:ext cx="4965700"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38918" name="Rectangle 6"/>
          <p:cNvSpPr>
            <a:spLocks noGrp="1" noChangeArrowheads="1"/>
          </p:cNvSpPr>
          <p:nvPr>
            <p:ph type="ftr" sz="quarter" idx="4"/>
          </p:nvPr>
        </p:nvSpPr>
        <p:spPr bwMode="auto">
          <a:xfrm>
            <a:off x="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b" anchorCtr="0" compatLnSpc="1">
            <a:prstTxWarp prst="textNoShape">
              <a:avLst/>
            </a:prstTxWarp>
          </a:bodyPr>
          <a:lstStyle>
            <a:lvl1pPr algn="l" defTabSz="920791">
              <a:defRPr sz="1200">
                <a:latin typeface="Times" pitchFamily="18" charset="0"/>
              </a:defRPr>
            </a:lvl1pPr>
          </a:lstStyle>
          <a:p>
            <a:pPr>
              <a:defRPr/>
            </a:pPr>
            <a:endParaRPr lang="en-US" altLang="ja-JP"/>
          </a:p>
        </p:txBody>
      </p:sp>
      <p:sp>
        <p:nvSpPr>
          <p:cNvPr id="38919" name="Rectangle 7"/>
          <p:cNvSpPr>
            <a:spLocks noGrp="1" noChangeArrowheads="1"/>
          </p:cNvSpPr>
          <p:nvPr>
            <p:ph type="sldNum" sz="quarter" idx="5"/>
          </p:nvPr>
        </p:nvSpPr>
        <p:spPr bwMode="auto">
          <a:xfrm>
            <a:off x="3835400" y="9410700"/>
            <a:ext cx="29337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8" tIns="45994" rIns="91988" bIns="45994" numCol="1" anchor="b" anchorCtr="0" compatLnSpc="1">
            <a:prstTxWarp prst="textNoShape">
              <a:avLst/>
            </a:prstTxWarp>
          </a:bodyPr>
          <a:lstStyle>
            <a:lvl1pPr algn="r" defTabSz="920791">
              <a:defRPr sz="1200">
                <a:latin typeface="Times" pitchFamily="18" charset="0"/>
              </a:defRPr>
            </a:lvl1pPr>
          </a:lstStyle>
          <a:p>
            <a:pPr>
              <a:defRPr/>
            </a:pPr>
            <a:fld id="{601445BE-7FE2-4922-AA15-5BC23B17217D}" type="slidenum">
              <a:rPr lang="en-US" altLang="ja-JP"/>
              <a:pPr>
                <a:defRPr/>
              </a:pPr>
              <a:t>‹#›</a:t>
            </a:fld>
            <a:endParaRPr lang="en-US" altLang="ja-JP"/>
          </a:p>
        </p:txBody>
      </p:sp>
    </p:spTree>
    <p:extLst>
      <p:ext uri="{BB962C8B-B14F-4D97-AF65-F5344CB8AC3E}">
        <p14:creationId xmlns:p14="http://schemas.microsoft.com/office/powerpoint/2010/main" val="2291995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pitchFamily="18" charset="0"/>
        <a:ea typeface="Osaka" charset="-128"/>
        <a:cs typeface="+mn-cs"/>
      </a:defRPr>
    </a:lvl1pPr>
    <a:lvl2pPr marL="457200" algn="l" rtl="0" eaLnBrk="0" fontAlgn="base" hangingPunct="0">
      <a:spcBef>
        <a:spcPct val="30000"/>
      </a:spcBef>
      <a:spcAft>
        <a:spcPct val="0"/>
      </a:spcAft>
      <a:defRPr kumimoji="1" sz="1200" kern="1200">
        <a:solidFill>
          <a:schemeClr val="tx1"/>
        </a:solidFill>
        <a:latin typeface="Times" pitchFamily="18" charset="0"/>
        <a:ea typeface="Osaka" charset="-128"/>
        <a:cs typeface="+mn-cs"/>
      </a:defRPr>
    </a:lvl2pPr>
    <a:lvl3pPr marL="914400" algn="l" rtl="0" eaLnBrk="0" fontAlgn="base" hangingPunct="0">
      <a:spcBef>
        <a:spcPct val="30000"/>
      </a:spcBef>
      <a:spcAft>
        <a:spcPct val="0"/>
      </a:spcAft>
      <a:defRPr kumimoji="1" sz="1200" kern="1200">
        <a:solidFill>
          <a:schemeClr val="tx1"/>
        </a:solidFill>
        <a:latin typeface="Times" pitchFamily="18" charset="0"/>
        <a:ea typeface="Osaka" charset="-128"/>
        <a:cs typeface="+mn-cs"/>
      </a:defRPr>
    </a:lvl3pPr>
    <a:lvl4pPr marL="1371600" algn="l" rtl="0" eaLnBrk="0" fontAlgn="base" hangingPunct="0">
      <a:spcBef>
        <a:spcPct val="30000"/>
      </a:spcBef>
      <a:spcAft>
        <a:spcPct val="0"/>
      </a:spcAft>
      <a:defRPr kumimoji="1" sz="1200" kern="1200">
        <a:solidFill>
          <a:schemeClr val="tx1"/>
        </a:solidFill>
        <a:latin typeface="Times" pitchFamily="18" charset="0"/>
        <a:ea typeface="Osaka" charset="-128"/>
        <a:cs typeface="+mn-cs"/>
      </a:defRPr>
    </a:lvl4pPr>
    <a:lvl5pPr marL="1828800" algn="l" rtl="0" eaLnBrk="0" fontAlgn="base" hangingPunct="0">
      <a:spcBef>
        <a:spcPct val="30000"/>
      </a:spcBef>
      <a:spcAft>
        <a:spcPct val="0"/>
      </a:spcAft>
      <a:defRPr kumimoji="1" sz="1200" kern="1200">
        <a:solidFill>
          <a:schemeClr val="tx1"/>
        </a:solidFill>
        <a:latin typeface="Times" pitchFamily="18" charset="0"/>
        <a:ea typeface="Osaka"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3EF5296-DD1D-4CEB-A196-92ABF5C80FB9}" type="slidenum">
              <a:rPr kumimoji="1" lang="ja-JP" altLang="en-US" smtClean="0"/>
              <a:t>6</a:t>
            </a:fld>
            <a:endParaRPr kumimoji="1" lang="ja-JP" altLang="en-US"/>
          </a:p>
        </p:txBody>
      </p:sp>
    </p:spTree>
    <p:extLst>
      <p:ext uri="{BB962C8B-B14F-4D97-AF65-F5344CB8AC3E}">
        <p14:creationId xmlns:p14="http://schemas.microsoft.com/office/powerpoint/2010/main" val="1907079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スライド イメージ プレースホルダー 1"/>
          <p:cNvSpPr>
            <a:spLocks noGrp="1" noRot="1" noChangeAspect="1" noTextEdit="1"/>
          </p:cNvSpPr>
          <p:nvPr>
            <p:ph type="sldImg"/>
          </p:nvPr>
        </p:nvSpPr>
        <p:spPr>
          <a:ln/>
        </p:spPr>
      </p:sp>
      <p:sp>
        <p:nvSpPr>
          <p:cNvPr id="58371" name="ノート プレースホルダー 2"/>
          <p:cNvSpPr>
            <a:spLocks noGrp="1"/>
          </p:cNvSpPr>
          <p:nvPr>
            <p:ph type="body" idx="1"/>
          </p:nvPr>
        </p:nvSpPr>
        <p:spPr>
          <a:noFill/>
        </p:spPr>
        <p:txBody>
          <a:bodyPr/>
          <a:lstStyle/>
          <a:p>
            <a:endParaRPr lang="ja-JP" altLang="en-US" smtClean="0"/>
          </a:p>
        </p:txBody>
      </p:sp>
      <p:sp>
        <p:nvSpPr>
          <p:cNvPr id="58372"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23266DDF-6D86-4A74-8FFF-687AC93AA976}" type="slidenum">
              <a:rPr lang="ja-JP" altLang="en-US" smtClean="0"/>
              <a:pPr algn="r" eaLnBrk="1" hangingPunct="1">
                <a:spcBef>
                  <a:spcPct val="0"/>
                </a:spcBef>
              </a:pPr>
              <a:t>25</a:t>
            </a:fld>
            <a:endParaRPr lang="ja-JP"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これがその回路図になります。増幅段とバッファ段に分かれ、</a:t>
            </a:r>
            <a:endParaRPr kumimoji="1" lang="en-US" altLang="ja-JP" dirty="0" smtClean="0"/>
          </a:p>
          <a:p>
            <a:r>
              <a:rPr kumimoji="1" lang="ja-JP" altLang="en-US" dirty="0" smtClean="0"/>
              <a:t>バッファ段で出力インピーダンスを数</a:t>
            </a:r>
            <a:r>
              <a:rPr kumimoji="1" lang="en-US" altLang="ja-JP" dirty="0" err="1" smtClean="0"/>
              <a:t>kΩ</a:t>
            </a:r>
            <a:r>
              <a:rPr kumimoji="1" lang="ja-JP" altLang="en-US" dirty="0" err="1" smtClean="0"/>
              <a:t>まで</a:t>
            </a:r>
            <a:r>
              <a:rPr kumimoji="1" lang="ja-JP" altLang="en-US" dirty="0" smtClean="0"/>
              <a:t>下げる設計となっております。</a:t>
            </a:r>
            <a:endParaRPr kumimoji="1" lang="en-US" altLang="ja-JP" dirty="0" smtClean="0"/>
          </a:p>
          <a:p>
            <a:endParaRPr kumimoji="1" lang="en-US" altLang="ja-JP" dirty="0" smtClean="0"/>
          </a:p>
          <a:p>
            <a:r>
              <a:rPr kumimoji="1" lang="ja-JP" altLang="en-US" dirty="0" smtClean="0"/>
              <a:t>今まではここに負荷抵抗を用いていましたが、</a:t>
            </a:r>
            <a:endParaRPr kumimoji="1" lang="en-US" altLang="ja-JP" dirty="0" smtClean="0"/>
          </a:p>
          <a:p>
            <a:r>
              <a:rPr kumimoji="1" lang="ja-JP" altLang="en-US" dirty="0" smtClean="0"/>
              <a:t>その代わりに</a:t>
            </a:r>
            <a:r>
              <a:rPr kumimoji="1" lang="en-US" altLang="ja-JP" dirty="0" smtClean="0"/>
              <a:t>FET</a:t>
            </a:r>
            <a:r>
              <a:rPr kumimoji="1" lang="ja-JP" altLang="en-US" dirty="0" smtClean="0"/>
              <a:t>を電流源として用いています。</a:t>
            </a:r>
            <a:endParaRPr kumimoji="1" lang="en-US" altLang="ja-JP" dirty="0" smtClean="0"/>
          </a:p>
          <a:p>
            <a:r>
              <a:rPr kumimoji="1" lang="ja-JP" altLang="en-US" dirty="0" smtClean="0"/>
              <a:t>これにより、高抵抗となり高い増幅率が得られることが期待されます。</a:t>
            </a:r>
            <a:endParaRPr kumimoji="1" lang="en-US" altLang="ja-JP" dirty="0" smtClean="0"/>
          </a:p>
          <a:p>
            <a:r>
              <a:rPr kumimoji="1" lang="ja-JP" altLang="en-US" dirty="0" smtClean="0"/>
              <a:t>また、バイアス電圧を</a:t>
            </a:r>
            <a:r>
              <a:rPr kumimoji="1" lang="en-US" altLang="ja-JP" dirty="0" smtClean="0"/>
              <a:t>FET</a:t>
            </a:r>
            <a:r>
              <a:rPr kumimoji="1" lang="ja-JP" altLang="en-US" dirty="0" smtClean="0"/>
              <a:t>の耐圧以下で使用できるので、</a:t>
            </a:r>
            <a:endParaRPr kumimoji="1" lang="en-US" altLang="ja-JP" dirty="0" smtClean="0"/>
          </a:p>
          <a:p>
            <a:r>
              <a:rPr kumimoji="1" lang="en-US" altLang="ja-JP" dirty="0" smtClean="0"/>
              <a:t>FET</a:t>
            </a:r>
            <a:r>
              <a:rPr kumimoji="1" lang="ja-JP" altLang="en-US" dirty="0" smtClean="0"/>
              <a:t>の破損防止、省電力も期待されます。</a:t>
            </a:r>
            <a:endParaRPr kumimoji="1" lang="en-US" altLang="ja-JP" dirty="0" smtClean="0"/>
          </a:p>
          <a:p>
            <a:endParaRPr kumimoji="1" lang="en-US" altLang="ja-JP" dirty="0" smtClean="0"/>
          </a:p>
          <a:p>
            <a:r>
              <a:rPr kumimoji="1" lang="ja-JP" altLang="en-US" dirty="0" smtClean="0"/>
              <a:t>現在は室温での動作を確認しました。</a:t>
            </a:r>
            <a:endParaRPr kumimoji="1" lang="en-US" altLang="ja-JP" dirty="0" smtClean="0"/>
          </a:p>
          <a:p>
            <a:r>
              <a:rPr kumimoji="1" lang="ja-JP" altLang="en-US" dirty="0" smtClean="0"/>
              <a:t>アンプのみを通し、ここから読み出した場合だと、</a:t>
            </a:r>
            <a:r>
              <a:rPr kumimoji="1" lang="en-US" altLang="ja-JP" dirty="0" smtClean="0"/>
              <a:t>5kHz</a:t>
            </a:r>
            <a:r>
              <a:rPr kumimoji="1" lang="ja-JP" altLang="en-US" dirty="0" smtClean="0"/>
              <a:t>程度だった周波数応答が、</a:t>
            </a:r>
            <a:endParaRPr kumimoji="1" lang="en-US" altLang="ja-JP" dirty="0" smtClean="0"/>
          </a:p>
          <a:p>
            <a:r>
              <a:rPr kumimoji="1" lang="ja-JP" altLang="en-US" dirty="0" smtClean="0"/>
              <a:t>バッファを通し、ここから読み出すことで、</a:t>
            </a:r>
            <a:r>
              <a:rPr kumimoji="1" lang="en-US" altLang="ja-JP" dirty="0" smtClean="0"/>
              <a:t>100kHz</a:t>
            </a:r>
            <a:r>
              <a:rPr kumimoji="1" lang="ja-JP" altLang="en-US" dirty="0" err="1" smtClean="0"/>
              <a:t>まで</a:t>
            </a:r>
            <a:r>
              <a:rPr kumimoji="1" lang="ja-JP" altLang="en-US" dirty="0" smtClean="0"/>
              <a:t>改善しました。</a:t>
            </a:r>
            <a:endParaRPr kumimoji="1" lang="en-US" altLang="ja-JP" dirty="0" smtClean="0"/>
          </a:p>
          <a:p>
            <a:endParaRPr kumimoji="1" lang="en-US" altLang="ja-JP" dirty="0" smtClean="0"/>
          </a:p>
          <a:p>
            <a:r>
              <a:rPr kumimoji="1" lang="ja-JP" altLang="en-US" dirty="0" smtClean="0"/>
              <a:t>今後は冷却し、低温での評価を行う予定です。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AA2AAFD1-C6B8-4686-833A-4FAC5E5EC957}" type="slidenum">
              <a:rPr kumimoji="1" lang="ja-JP" altLang="en-US" smtClean="0"/>
              <a:t>26</a:t>
            </a:fld>
            <a:endParaRPr kumimoji="1" lang="ja-JP" altLang="en-US"/>
          </a:p>
        </p:txBody>
      </p:sp>
    </p:spTree>
    <p:extLst>
      <p:ext uri="{BB962C8B-B14F-4D97-AF65-F5344CB8AC3E}">
        <p14:creationId xmlns:p14="http://schemas.microsoft.com/office/powerpoint/2010/main" val="938806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これがその回路図になります。増幅段とバッファ段に分かれ、</a:t>
            </a:r>
            <a:endParaRPr kumimoji="1" lang="en-US" altLang="ja-JP" dirty="0" smtClean="0"/>
          </a:p>
          <a:p>
            <a:r>
              <a:rPr kumimoji="1" lang="ja-JP" altLang="en-US" dirty="0" smtClean="0"/>
              <a:t>バッファ段で出力インピーダンスを数</a:t>
            </a:r>
            <a:r>
              <a:rPr kumimoji="1" lang="en-US" altLang="ja-JP" dirty="0" err="1" smtClean="0"/>
              <a:t>kΩ</a:t>
            </a:r>
            <a:r>
              <a:rPr kumimoji="1" lang="ja-JP" altLang="en-US" dirty="0" err="1" smtClean="0"/>
              <a:t>まで</a:t>
            </a:r>
            <a:r>
              <a:rPr kumimoji="1" lang="ja-JP" altLang="en-US" dirty="0" smtClean="0"/>
              <a:t>下げる設計となっております。</a:t>
            </a:r>
            <a:endParaRPr kumimoji="1" lang="en-US" altLang="ja-JP" dirty="0" smtClean="0"/>
          </a:p>
          <a:p>
            <a:endParaRPr kumimoji="1" lang="en-US" altLang="ja-JP" dirty="0" smtClean="0"/>
          </a:p>
          <a:p>
            <a:r>
              <a:rPr kumimoji="1" lang="ja-JP" altLang="en-US" dirty="0" smtClean="0"/>
              <a:t>今まではここに負荷抵抗を用いていましたが、</a:t>
            </a:r>
            <a:endParaRPr kumimoji="1" lang="en-US" altLang="ja-JP" dirty="0" smtClean="0"/>
          </a:p>
          <a:p>
            <a:r>
              <a:rPr kumimoji="1" lang="ja-JP" altLang="en-US" dirty="0" smtClean="0"/>
              <a:t>その代わりに</a:t>
            </a:r>
            <a:r>
              <a:rPr kumimoji="1" lang="en-US" altLang="ja-JP" dirty="0" smtClean="0"/>
              <a:t>FET</a:t>
            </a:r>
            <a:r>
              <a:rPr kumimoji="1" lang="ja-JP" altLang="en-US" dirty="0" smtClean="0"/>
              <a:t>を電流源として用いています。</a:t>
            </a:r>
            <a:endParaRPr kumimoji="1" lang="en-US" altLang="ja-JP" dirty="0" smtClean="0"/>
          </a:p>
          <a:p>
            <a:r>
              <a:rPr kumimoji="1" lang="ja-JP" altLang="en-US" dirty="0" smtClean="0"/>
              <a:t>これにより、高抵抗となり高い増幅率が得られることが期待されます。</a:t>
            </a:r>
            <a:endParaRPr kumimoji="1" lang="en-US" altLang="ja-JP" dirty="0" smtClean="0"/>
          </a:p>
          <a:p>
            <a:r>
              <a:rPr kumimoji="1" lang="ja-JP" altLang="en-US" dirty="0" smtClean="0"/>
              <a:t>また、バイアス電圧を</a:t>
            </a:r>
            <a:r>
              <a:rPr kumimoji="1" lang="en-US" altLang="ja-JP" dirty="0" smtClean="0"/>
              <a:t>FET</a:t>
            </a:r>
            <a:r>
              <a:rPr kumimoji="1" lang="ja-JP" altLang="en-US" dirty="0" smtClean="0"/>
              <a:t>の耐圧以下で使用できるので、</a:t>
            </a:r>
            <a:endParaRPr kumimoji="1" lang="en-US" altLang="ja-JP" dirty="0" smtClean="0"/>
          </a:p>
          <a:p>
            <a:r>
              <a:rPr kumimoji="1" lang="en-US" altLang="ja-JP" dirty="0" smtClean="0"/>
              <a:t>FET</a:t>
            </a:r>
            <a:r>
              <a:rPr kumimoji="1" lang="ja-JP" altLang="en-US" dirty="0" smtClean="0"/>
              <a:t>の破損防止、省電力も期待されます。</a:t>
            </a:r>
            <a:endParaRPr kumimoji="1" lang="en-US" altLang="ja-JP" dirty="0" smtClean="0"/>
          </a:p>
          <a:p>
            <a:endParaRPr kumimoji="1" lang="en-US" altLang="ja-JP" dirty="0" smtClean="0"/>
          </a:p>
          <a:p>
            <a:r>
              <a:rPr kumimoji="1" lang="ja-JP" altLang="en-US" dirty="0" smtClean="0"/>
              <a:t>現在は室温での動作を確認しました。</a:t>
            </a:r>
            <a:endParaRPr kumimoji="1" lang="en-US" altLang="ja-JP" dirty="0" smtClean="0"/>
          </a:p>
          <a:p>
            <a:r>
              <a:rPr kumimoji="1" lang="ja-JP" altLang="en-US" dirty="0" smtClean="0"/>
              <a:t>アンプのみを通し、ここから読み出した場合だと、</a:t>
            </a:r>
            <a:r>
              <a:rPr kumimoji="1" lang="en-US" altLang="ja-JP" dirty="0" smtClean="0"/>
              <a:t>5kHz</a:t>
            </a:r>
            <a:r>
              <a:rPr kumimoji="1" lang="ja-JP" altLang="en-US" dirty="0" smtClean="0"/>
              <a:t>程度だった周波数応答が、</a:t>
            </a:r>
            <a:endParaRPr kumimoji="1" lang="en-US" altLang="ja-JP" dirty="0" smtClean="0"/>
          </a:p>
          <a:p>
            <a:r>
              <a:rPr kumimoji="1" lang="ja-JP" altLang="en-US" dirty="0" smtClean="0"/>
              <a:t>バッファを通し、ここから読み出すことで、</a:t>
            </a:r>
            <a:r>
              <a:rPr kumimoji="1" lang="en-US" altLang="ja-JP" dirty="0" smtClean="0"/>
              <a:t>100kHz</a:t>
            </a:r>
            <a:r>
              <a:rPr kumimoji="1" lang="ja-JP" altLang="en-US" dirty="0" err="1" smtClean="0"/>
              <a:t>まで</a:t>
            </a:r>
            <a:r>
              <a:rPr kumimoji="1" lang="ja-JP" altLang="en-US" dirty="0" smtClean="0"/>
              <a:t>改善しました。</a:t>
            </a:r>
            <a:endParaRPr kumimoji="1" lang="en-US" altLang="ja-JP" dirty="0" smtClean="0"/>
          </a:p>
          <a:p>
            <a:endParaRPr kumimoji="1" lang="en-US" altLang="ja-JP" dirty="0" smtClean="0"/>
          </a:p>
          <a:p>
            <a:r>
              <a:rPr kumimoji="1" lang="ja-JP" altLang="en-US" dirty="0" smtClean="0"/>
              <a:t>今後は冷却し、低温での評価を行う予定です。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AA2AAFD1-C6B8-4686-833A-4FAC5E5EC957}" type="slidenum">
              <a:rPr kumimoji="1" lang="ja-JP" altLang="en-US" smtClean="0"/>
              <a:t>27</a:t>
            </a:fld>
            <a:endParaRPr kumimoji="1" lang="ja-JP" altLang="en-US"/>
          </a:p>
        </p:txBody>
      </p:sp>
    </p:spTree>
    <p:extLst>
      <p:ext uri="{BB962C8B-B14F-4D97-AF65-F5344CB8AC3E}">
        <p14:creationId xmlns:p14="http://schemas.microsoft.com/office/powerpoint/2010/main" val="938806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スライド イメージ プレースホルダー 1"/>
          <p:cNvSpPr>
            <a:spLocks noGrp="1" noRot="1" noChangeAspect="1" noTextEdit="1"/>
          </p:cNvSpPr>
          <p:nvPr>
            <p:ph type="sldImg"/>
          </p:nvPr>
        </p:nvSpPr>
        <p:spPr>
          <a:ln/>
        </p:spPr>
      </p:sp>
      <p:sp>
        <p:nvSpPr>
          <p:cNvPr id="39939" name="ノート プレースホルダー 2"/>
          <p:cNvSpPr>
            <a:spLocks noGrp="1"/>
          </p:cNvSpPr>
          <p:nvPr>
            <p:ph type="body" idx="1"/>
          </p:nvPr>
        </p:nvSpPr>
        <p:spPr>
          <a:noFill/>
        </p:spPr>
        <p:txBody>
          <a:bodyPr/>
          <a:lstStyle/>
          <a:p>
            <a:endParaRPr lang="en-US" altLang="ja-JP" smtClean="0"/>
          </a:p>
        </p:txBody>
      </p:sp>
      <p:sp>
        <p:nvSpPr>
          <p:cNvPr id="39940"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25462042-DDE2-4BBB-97B3-BD549AF54E92}" type="slidenum">
              <a:rPr lang="ja-JP" altLang="en-US" smtClean="0"/>
              <a:pPr algn="r" eaLnBrk="1" hangingPunct="1">
                <a:spcBef>
                  <a:spcPct val="0"/>
                </a:spcBef>
              </a:pPr>
              <a:t>31</a:t>
            </a:fld>
            <a:endParaRPr lang="ja-JP"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 イメージ プレースホルダー 1"/>
          <p:cNvSpPr>
            <a:spLocks noGrp="1" noRot="1" noChangeAspect="1" noTextEdit="1"/>
          </p:cNvSpPr>
          <p:nvPr>
            <p:ph type="sldImg"/>
          </p:nvPr>
        </p:nvSpPr>
        <p:spPr>
          <a:ln/>
        </p:spPr>
      </p:sp>
      <p:sp>
        <p:nvSpPr>
          <p:cNvPr id="43011" name="ノート プレースホルダー 2"/>
          <p:cNvSpPr>
            <a:spLocks noGrp="1"/>
          </p:cNvSpPr>
          <p:nvPr>
            <p:ph type="body" idx="1"/>
          </p:nvPr>
        </p:nvSpPr>
        <p:spPr>
          <a:noFill/>
        </p:spPr>
        <p:txBody>
          <a:bodyPr/>
          <a:lstStyle/>
          <a:p>
            <a:endParaRPr lang="ja-JP" altLang="en-US" smtClean="0"/>
          </a:p>
        </p:txBody>
      </p:sp>
      <p:sp>
        <p:nvSpPr>
          <p:cNvPr id="43012"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5E291CAD-7C38-4822-B3A3-16235C5527EA}" type="slidenum">
              <a:rPr lang="ja-JP" altLang="en-US" smtClean="0"/>
              <a:pPr algn="r" eaLnBrk="1" hangingPunct="1">
                <a:spcBef>
                  <a:spcPct val="0"/>
                </a:spcBef>
              </a:pPr>
              <a:t>42</a:t>
            </a:fld>
            <a:endParaRPr lang="ja-JP"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スライド イメージ プレースホルダー 1"/>
          <p:cNvSpPr>
            <a:spLocks noGrp="1" noRot="1" noChangeAspect="1" noTextEdit="1"/>
          </p:cNvSpPr>
          <p:nvPr>
            <p:ph type="sldImg"/>
          </p:nvPr>
        </p:nvSpPr>
        <p:spPr>
          <a:ln/>
        </p:spPr>
      </p:sp>
      <p:sp>
        <p:nvSpPr>
          <p:cNvPr id="41987" name="ノート プレースホルダー 2"/>
          <p:cNvSpPr>
            <a:spLocks noGrp="1"/>
          </p:cNvSpPr>
          <p:nvPr>
            <p:ph type="body" idx="1"/>
          </p:nvPr>
        </p:nvSpPr>
        <p:spPr>
          <a:noFill/>
        </p:spPr>
        <p:txBody>
          <a:bodyPr/>
          <a:lstStyle/>
          <a:p>
            <a:endParaRPr lang="ja-JP" altLang="en-US" smtClean="0"/>
          </a:p>
        </p:txBody>
      </p:sp>
      <p:sp>
        <p:nvSpPr>
          <p:cNvPr id="41988"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3631F267-392F-43A8-A0D5-2143C436F1BA}" type="slidenum">
              <a:rPr lang="ja-JP" altLang="en-US" smtClean="0"/>
              <a:pPr algn="r" eaLnBrk="1" hangingPunct="1">
                <a:spcBef>
                  <a:spcPct val="0"/>
                </a:spcBef>
              </a:pPr>
              <a:t>43</a:t>
            </a:fld>
            <a:endParaRPr lang="ja-JP"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ー 1"/>
          <p:cNvSpPr>
            <a:spLocks noGrp="1" noRot="1" noChangeAspect="1" noTextEdit="1"/>
          </p:cNvSpPr>
          <p:nvPr>
            <p:ph type="sldImg"/>
          </p:nvPr>
        </p:nvSpPr>
        <p:spPr>
          <a:ln/>
        </p:spPr>
      </p:sp>
      <p:sp>
        <p:nvSpPr>
          <p:cNvPr id="45059" name="ノート プレースホルダー 2"/>
          <p:cNvSpPr>
            <a:spLocks noGrp="1"/>
          </p:cNvSpPr>
          <p:nvPr>
            <p:ph type="body" idx="1"/>
          </p:nvPr>
        </p:nvSpPr>
        <p:spPr>
          <a:noFill/>
        </p:spPr>
        <p:txBody>
          <a:bodyPr/>
          <a:lstStyle/>
          <a:p>
            <a:endParaRPr lang="ja-JP" altLang="en-US" smtClean="0"/>
          </a:p>
        </p:txBody>
      </p:sp>
      <p:sp>
        <p:nvSpPr>
          <p:cNvPr id="45060"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D53B1AEB-940E-4F60-BC4B-8F33934CF02E}" type="slidenum">
              <a:rPr lang="ja-JP" altLang="en-US" smtClean="0"/>
              <a:pPr algn="r" eaLnBrk="1" hangingPunct="1">
                <a:spcBef>
                  <a:spcPct val="0"/>
                </a:spcBef>
              </a:pPr>
              <a:t>44</a:t>
            </a:fld>
            <a:endParaRPr lang="ja-JP"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スライド イメージ プレースホルダー 1"/>
          <p:cNvSpPr>
            <a:spLocks noGrp="1" noRot="1" noChangeAspect="1" noTextEdit="1"/>
          </p:cNvSpPr>
          <p:nvPr>
            <p:ph type="sldImg"/>
          </p:nvPr>
        </p:nvSpPr>
        <p:spPr>
          <a:ln/>
        </p:spPr>
      </p:sp>
      <p:sp>
        <p:nvSpPr>
          <p:cNvPr id="47107" name="ノート プレースホルダー 2"/>
          <p:cNvSpPr>
            <a:spLocks noGrp="1"/>
          </p:cNvSpPr>
          <p:nvPr>
            <p:ph type="body" idx="1"/>
          </p:nvPr>
        </p:nvSpPr>
        <p:spPr>
          <a:noFill/>
        </p:spPr>
        <p:txBody>
          <a:bodyPr/>
          <a:lstStyle/>
          <a:p>
            <a:endParaRPr lang="ja-JP" altLang="en-US" smtClean="0"/>
          </a:p>
        </p:txBody>
      </p:sp>
      <p:sp>
        <p:nvSpPr>
          <p:cNvPr id="47108"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AA771939-8CDA-4164-AA90-927894F30416}" type="slidenum">
              <a:rPr lang="ja-JP" altLang="en-US" smtClean="0"/>
              <a:pPr algn="r" eaLnBrk="1" hangingPunct="1">
                <a:spcBef>
                  <a:spcPct val="0"/>
                </a:spcBef>
              </a:pPr>
              <a:t>46</a:t>
            </a:fld>
            <a:endParaRPr lang="ja-JP"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スライド イメージ プレースホルダー 1"/>
          <p:cNvSpPr>
            <a:spLocks noGrp="1" noRot="1" noChangeAspect="1" noTextEdit="1"/>
          </p:cNvSpPr>
          <p:nvPr>
            <p:ph type="sldImg"/>
          </p:nvPr>
        </p:nvSpPr>
        <p:spPr>
          <a:ln/>
        </p:spPr>
      </p:sp>
      <p:sp>
        <p:nvSpPr>
          <p:cNvPr id="53251" name="ノート プレースホルダー 2"/>
          <p:cNvSpPr>
            <a:spLocks noGrp="1"/>
          </p:cNvSpPr>
          <p:nvPr>
            <p:ph type="body" idx="1"/>
          </p:nvPr>
        </p:nvSpPr>
        <p:spPr>
          <a:noFill/>
        </p:spPr>
        <p:txBody>
          <a:bodyPr/>
          <a:lstStyle/>
          <a:p>
            <a:endParaRPr lang="ja-JP" altLang="en-US" smtClean="0"/>
          </a:p>
        </p:txBody>
      </p:sp>
      <p:sp>
        <p:nvSpPr>
          <p:cNvPr id="53252"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CE38AB8C-06D6-4C54-A4FE-336CE492A003}" type="slidenum">
              <a:rPr lang="ja-JP" altLang="en-US" smtClean="0"/>
              <a:pPr algn="r" eaLnBrk="1" hangingPunct="1">
                <a:spcBef>
                  <a:spcPct val="0"/>
                </a:spcBef>
              </a:pPr>
              <a:t>11</a:t>
            </a:fld>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スライド イメージ プレースホルダー 1"/>
          <p:cNvSpPr>
            <a:spLocks noGrp="1" noRot="1" noChangeAspect="1" noTextEdit="1"/>
          </p:cNvSpPr>
          <p:nvPr>
            <p:ph type="sldImg"/>
          </p:nvPr>
        </p:nvSpPr>
        <p:spPr>
          <a:ln/>
        </p:spPr>
      </p:sp>
      <p:sp>
        <p:nvSpPr>
          <p:cNvPr id="54275" name="ノート プレースホルダー 2"/>
          <p:cNvSpPr>
            <a:spLocks noGrp="1"/>
          </p:cNvSpPr>
          <p:nvPr>
            <p:ph type="body" idx="1"/>
          </p:nvPr>
        </p:nvSpPr>
        <p:spPr>
          <a:noFill/>
        </p:spPr>
        <p:txBody>
          <a:bodyPr/>
          <a:lstStyle/>
          <a:p>
            <a:endParaRPr lang="ja-JP" altLang="en-US" smtClean="0"/>
          </a:p>
        </p:txBody>
      </p:sp>
      <p:sp>
        <p:nvSpPr>
          <p:cNvPr id="54276"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74B7AD29-E47A-4802-A627-D7C2596783C3}" type="slidenum">
              <a:rPr lang="en-US" altLang="ja-JP" smtClean="0"/>
              <a:pPr algn="r" eaLnBrk="1" hangingPunct="1">
                <a:spcBef>
                  <a:spcPct val="0"/>
                </a:spcBef>
              </a:pPr>
              <a:t>13</a:t>
            </a:fld>
            <a:endParaRPr lang="en-US" altLang="ja-JP"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スライド イメージ プレースホルダー 1"/>
          <p:cNvSpPr>
            <a:spLocks noGrp="1" noRot="1" noChangeAspect="1" noTextEdit="1"/>
          </p:cNvSpPr>
          <p:nvPr>
            <p:ph type="sldImg"/>
          </p:nvPr>
        </p:nvSpPr>
        <p:spPr>
          <a:ln/>
        </p:spPr>
      </p:sp>
      <p:sp>
        <p:nvSpPr>
          <p:cNvPr id="55299" name="ノート プレースホルダー 2"/>
          <p:cNvSpPr>
            <a:spLocks noGrp="1"/>
          </p:cNvSpPr>
          <p:nvPr>
            <p:ph type="body" idx="1"/>
          </p:nvPr>
        </p:nvSpPr>
        <p:spPr>
          <a:noFill/>
        </p:spPr>
        <p:txBody>
          <a:bodyPr/>
          <a:lstStyle/>
          <a:p>
            <a:endParaRPr lang="en-US" altLang="ja-JP" smtClean="0"/>
          </a:p>
        </p:txBody>
      </p:sp>
      <p:sp>
        <p:nvSpPr>
          <p:cNvPr id="55300"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0AF30F96-07BA-4D80-A9F1-ED7367C09E5E}" type="slidenum">
              <a:rPr lang="ja-JP" altLang="en-US" smtClean="0"/>
              <a:pPr algn="r" eaLnBrk="1" hangingPunct="1">
                <a:spcBef>
                  <a:spcPct val="0"/>
                </a:spcBef>
              </a:pPr>
              <a:t>14</a:t>
            </a:fld>
            <a:endParaRPr lang="ja-JP"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ー 1"/>
          <p:cNvSpPr>
            <a:spLocks noGrp="1" noRot="1" noChangeAspect="1" noTextEdit="1"/>
          </p:cNvSpPr>
          <p:nvPr>
            <p:ph type="sldImg"/>
          </p:nvPr>
        </p:nvSpPr>
        <p:spPr>
          <a:ln/>
        </p:spPr>
      </p:sp>
      <p:sp>
        <p:nvSpPr>
          <p:cNvPr id="56323" name="ノート プレースホルダー 2"/>
          <p:cNvSpPr>
            <a:spLocks noGrp="1"/>
          </p:cNvSpPr>
          <p:nvPr>
            <p:ph type="body" idx="1"/>
          </p:nvPr>
        </p:nvSpPr>
        <p:spPr>
          <a:noFill/>
        </p:spPr>
        <p:txBody>
          <a:bodyPr/>
          <a:lstStyle/>
          <a:p>
            <a:endParaRPr lang="ja-JP" altLang="en-US" smtClean="0"/>
          </a:p>
        </p:txBody>
      </p:sp>
      <p:sp>
        <p:nvSpPr>
          <p:cNvPr id="56324"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2759830A-537F-4508-AE87-C0FF75FD39BE}" type="slidenum">
              <a:rPr lang="ja-JP" altLang="en-US" smtClean="0"/>
              <a:pPr algn="r" eaLnBrk="1" hangingPunct="1">
                <a:spcBef>
                  <a:spcPct val="0"/>
                </a:spcBef>
              </a:pPr>
              <a:t>18</a:t>
            </a:fld>
            <a:endParaRPr lang="ja-JP"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9638" y="742950"/>
            <a:ext cx="4953000" cy="371475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4EFBF9F-6820-41D8-95FA-48B1806E2D29}" type="slidenum">
              <a:rPr kumimoji="1" lang="ja-JP" altLang="en-US" smtClean="0"/>
              <a:t>19</a:t>
            </a:fld>
            <a:endParaRPr kumimoji="1" lang="ja-JP" altLang="en-US"/>
          </a:p>
        </p:txBody>
      </p:sp>
    </p:spTree>
    <p:extLst>
      <p:ext uri="{BB962C8B-B14F-4D97-AF65-F5344CB8AC3E}">
        <p14:creationId xmlns:p14="http://schemas.microsoft.com/office/powerpoint/2010/main" val="206610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ー 1"/>
          <p:cNvSpPr>
            <a:spLocks noGrp="1" noRot="1" noChangeAspect="1" noTextEdit="1"/>
          </p:cNvSpPr>
          <p:nvPr>
            <p:ph type="sldImg"/>
          </p:nvPr>
        </p:nvSpPr>
        <p:spPr>
          <a:ln/>
        </p:spPr>
      </p:sp>
      <p:sp>
        <p:nvSpPr>
          <p:cNvPr id="57347" name="ノート プレースホルダー 2"/>
          <p:cNvSpPr>
            <a:spLocks noGrp="1"/>
          </p:cNvSpPr>
          <p:nvPr>
            <p:ph type="body" idx="1"/>
          </p:nvPr>
        </p:nvSpPr>
        <p:spPr>
          <a:noFill/>
        </p:spPr>
        <p:txBody>
          <a:bodyPr/>
          <a:lstStyle/>
          <a:p>
            <a:endParaRPr lang="ja-JP" altLang="en-US" smtClean="0"/>
          </a:p>
        </p:txBody>
      </p:sp>
      <p:sp>
        <p:nvSpPr>
          <p:cNvPr id="57348" name="スライド番号プレースホルダー 3"/>
          <p:cNvSpPr>
            <a:spLocks noGrp="1"/>
          </p:cNvSpPr>
          <p:nvPr>
            <p:ph type="sldNum" sz="quarter" idx="5"/>
          </p:nvPr>
        </p:nvSpPr>
        <p:spPr>
          <a:noFill/>
        </p:spPr>
        <p:txBody>
          <a:bodyPr/>
          <a:lstStyle>
            <a:lvl1pPr algn="l" defTabSz="920750" eaLnBrk="0" hangingPunct="0">
              <a:spcBef>
                <a:spcPct val="30000"/>
              </a:spcBef>
              <a:defRPr kumimoji="1" sz="1200">
                <a:solidFill>
                  <a:schemeClr val="tx1"/>
                </a:solidFill>
                <a:latin typeface="Times" pitchFamily="18" charset="0"/>
                <a:ea typeface="Osaka" charset="-128"/>
              </a:defRPr>
            </a:lvl1pPr>
            <a:lvl2pPr marL="742950" indent="-285750" algn="l" defTabSz="920750" eaLnBrk="0" hangingPunct="0">
              <a:spcBef>
                <a:spcPct val="30000"/>
              </a:spcBef>
              <a:defRPr kumimoji="1" sz="1200">
                <a:solidFill>
                  <a:schemeClr val="tx1"/>
                </a:solidFill>
                <a:latin typeface="Times" pitchFamily="18" charset="0"/>
                <a:ea typeface="Osaka" charset="-128"/>
              </a:defRPr>
            </a:lvl2pPr>
            <a:lvl3pPr marL="1143000" indent="-228600" algn="l" defTabSz="920750" eaLnBrk="0" hangingPunct="0">
              <a:spcBef>
                <a:spcPct val="30000"/>
              </a:spcBef>
              <a:defRPr kumimoji="1" sz="1200">
                <a:solidFill>
                  <a:schemeClr val="tx1"/>
                </a:solidFill>
                <a:latin typeface="Times" pitchFamily="18" charset="0"/>
                <a:ea typeface="Osaka" charset="-128"/>
              </a:defRPr>
            </a:lvl3pPr>
            <a:lvl4pPr marL="1600200" indent="-228600" algn="l" defTabSz="920750" eaLnBrk="0" hangingPunct="0">
              <a:spcBef>
                <a:spcPct val="30000"/>
              </a:spcBef>
              <a:defRPr kumimoji="1" sz="1200">
                <a:solidFill>
                  <a:schemeClr val="tx1"/>
                </a:solidFill>
                <a:latin typeface="Times" pitchFamily="18" charset="0"/>
                <a:ea typeface="Osaka" charset="-128"/>
              </a:defRPr>
            </a:lvl4pPr>
            <a:lvl5pPr marL="2057400" indent="-228600" algn="l" defTabSz="920750" eaLnBrk="0" hangingPunct="0">
              <a:spcBef>
                <a:spcPct val="30000"/>
              </a:spcBef>
              <a:defRPr kumimoji="1" sz="1200">
                <a:solidFill>
                  <a:schemeClr val="tx1"/>
                </a:solidFill>
                <a:latin typeface="Times" pitchFamily="18" charset="0"/>
                <a:ea typeface="Osaka" charset="-128"/>
              </a:defRPr>
            </a:lvl5pPr>
            <a:lvl6pPr marL="2514600" indent="-228600" defTabSz="920750" eaLnBrk="0" fontAlgn="base" hangingPunct="0">
              <a:spcBef>
                <a:spcPct val="30000"/>
              </a:spcBef>
              <a:spcAft>
                <a:spcPct val="0"/>
              </a:spcAft>
              <a:defRPr kumimoji="1" sz="1200">
                <a:solidFill>
                  <a:schemeClr val="tx1"/>
                </a:solidFill>
                <a:latin typeface="Times" pitchFamily="18" charset="0"/>
                <a:ea typeface="Osaka" charset="-128"/>
              </a:defRPr>
            </a:lvl6pPr>
            <a:lvl7pPr marL="2971800" indent="-228600" defTabSz="920750" eaLnBrk="0" fontAlgn="base" hangingPunct="0">
              <a:spcBef>
                <a:spcPct val="30000"/>
              </a:spcBef>
              <a:spcAft>
                <a:spcPct val="0"/>
              </a:spcAft>
              <a:defRPr kumimoji="1" sz="1200">
                <a:solidFill>
                  <a:schemeClr val="tx1"/>
                </a:solidFill>
                <a:latin typeface="Times" pitchFamily="18" charset="0"/>
                <a:ea typeface="Osaka" charset="-128"/>
              </a:defRPr>
            </a:lvl7pPr>
            <a:lvl8pPr marL="3429000" indent="-228600" defTabSz="920750" eaLnBrk="0" fontAlgn="base" hangingPunct="0">
              <a:spcBef>
                <a:spcPct val="30000"/>
              </a:spcBef>
              <a:spcAft>
                <a:spcPct val="0"/>
              </a:spcAft>
              <a:defRPr kumimoji="1" sz="1200">
                <a:solidFill>
                  <a:schemeClr val="tx1"/>
                </a:solidFill>
                <a:latin typeface="Times" pitchFamily="18" charset="0"/>
                <a:ea typeface="Osaka" charset="-128"/>
              </a:defRPr>
            </a:lvl8pPr>
            <a:lvl9pPr marL="3886200" indent="-228600" defTabSz="920750" eaLnBrk="0" fontAlgn="base" hangingPunct="0">
              <a:spcBef>
                <a:spcPct val="30000"/>
              </a:spcBef>
              <a:spcAft>
                <a:spcPct val="0"/>
              </a:spcAft>
              <a:defRPr kumimoji="1" sz="1200">
                <a:solidFill>
                  <a:schemeClr val="tx1"/>
                </a:solidFill>
                <a:latin typeface="Times" pitchFamily="18" charset="0"/>
                <a:ea typeface="Osaka" charset="-128"/>
              </a:defRPr>
            </a:lvl9pPr>
          </a:lstStyle>
          <a:p>
            <a:pPr algn="r" eaLnBrk="1" hangingPunct="1">
              <a:spcBef>
                <a:spcPct val="0"/>
              </a:spcBef>
            </a:pPr>
            <a:fld id="{39B35F9D-CC2F-4EF3-AF4E-80E19A330814}" type="slidenum">
              <a:rPr lang="ja-JP" altLang="en-US" smtClean="0"/>
              <a:pPr algn="r" eaLnBrk="1" hangingPunct="1">
                <a:spcBef>
                  <a:spcPct val="0"/>
                </a:spcBef>
              </a:pPr>
              <a:t>21</a:t>
            </a:fld>
            <a:endParaRPr lang="ja-JP"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次に、このような回路の</a:t>
            </a:r>
            <a:r>
              <a:rPr kumimoji="1" lang="en-US" altLang="ja-JP" dirty="0" smtClean="0"/>
              <a:t>SOI</a:t>
            </a:r>
            <a:r>
              <a:rPr kumimoji="1" lang="ja-JP" altLang="en-US" dirty="0" smtClean="0"/>
              <a:t>ウェハを</a:t>
            </a:r>
            <a:r>
              <a:rPr kumimoji="1" lang="en-US" altLang="ja-JP" dirty="0" smtClean="0"/>
              <a:t>950mK</a:t>
            </a:r>
            <a:r>
              <a:rPr kumimoji="1" lang="ja-JP" altLang="en-US" dirty="0" err="1" smtClean="0"/>
              <a:t>まで</a:t>
            </a:r>
            <a:r>
              <a:rPr kumimoji="1" lang="ja-JP" altLang="en-US" dirty="0" smtClean="0"/>
              <a:t>冷却し、</a:t>
            </a:r>
            <a:endParaRPr kumimoji="1" lang="en-US" altLang="ja-JP" dirty="0" smtClean="0"/>
          </a:p>
          <a:p>
            <a:r>
              <a:rPr kumimoji="1" lang="ja-JP" altLang="en-US" dirty="0" smtClean="0"/>
              <a:t>ソース接地型の増幅回路を組み、</a:t>
            </a:r>
            <a:endParaRPr kumimoji="1" lang="en-US" altLang="ja-JP" dirty="0" smtClean="0"/>
          </a:p>
          <a:p>
            <a:r>
              <a:rPr kumimoji="1" lang="ja-JP" altLang="en-US" dirty="0" smtClean="0"/>
              <a:t>ファンクションジェネレーターからのサイン信号を増幅させました。</a:t>
            </a:r>
            <a:endParaRPr kumimoji="1" lang="en-US" altLang="ja-JP" dirty="0" smtClean="0"/>
          </a:p>
          <a:p>
            <a:endParaRPr kumimoji="1" lang="en-US" altLang="ja-JP" dirty="0" smtClean="0"/>
          </a:p>
          <a:p>
            <a:r>
              <a:rPr kumimoji="1" lang="ja-JP" altLang="en-US" dirty="0" smtClean="0"/>
              <a:t>この設定バイアス時の</a:t>
            </a:r>
            <a:endParaRPr kumimoji="1" lang="en-US" altLang="ja-JP" dirty="0" smtClean="0"/>
          </a:p>
          <a:p>
            <a:r>
              <a:rPr kumimoji="1" lang="ja-JP" altLang="en-US" dirty="0" smtClean="0"/>
              <a:t>ゲートソース間電圧を動かしたときの、</a:t>
            </a:r>
            <a:endParaRPr kumimoji="1" lang="en-US" altLang="ja-JP" dirty="0" smtClean="0"/>
          </a:p>
          <a:p>
            <a:r>
              <a:rPr kumimoji="1" lang="ja-JP" altLang="en-US" dirty="0" smtClean="0"/>
              <a:t>ドレインソース間電流のプロットの傾きから、相互コンダクタンスを</a:t>
            </a:r>
            <a:endParaRPr kumimoji="1" lang="ja-JP" altLang="en-US" dirty="0"/>
          </a:p>
        </p:txBody>
      </p:sp>
      <p:sp>
        <p:nvSpPr>
          <p:cNvPr id="4" name="スライド番号プレースホルダー 3"/>
          <p:cNvSpPr>
            <a:spLocks noGrp="1"/>
          </p:cNvSpPr>
          <p:nvPr>
            <p:ph type="sldNum" sz="quarter" idx="10"/>
          </p:nvPr>
        </p:nvSpPr>
        <p:spPr/>
        <p:txBody>
          <a:bodyPr/>
          <a:lstStyle/>
          <a:p>
            <a:fld id="{AA2AAFD1-C6B8-4686-833A-4FAC5E5EC957}" type="slidenum">
              <a:rPr kumimoji="1" lang="ja-JP" altLang="en-US" smtClean="0"/>
              <a:t>23</a:t>
            </a:fld>
            <a:endParaRPr kumimoji="1" lang="ja-JP" altLang="en-US"/>
          </a:p>
        </p:txBody>
      </p:sp>
    </p:spTree>
    <p:extLst>
      <p:ext uri="{BB962C8B-B14F-4D97-AF65-F5344CB8AC3E}">
        <p14:creationId xmlns:p14="http://schemas.microsoft.com/office/powerpoint/2010/main" val="914322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実際に入力信号と出力信号をくらべてみると、</a:t>
            </a:r>
            <a:endParaRPr kumimoji="1" lang="en-US" altLang="ja-JP" dirty="0" smtClean="0"/>
          </a:p>
          <a:p>
            <a:r>
              <a:rPr kumimoji="1" lang="ja-JP" altLang="en-US" dirty="0" smtClean="0"/>
              <a:t>増幅率は８倍程度となり、</a:t>
            </a:r>
            <a:endParaRPr kumimoji="1" lang="en-US" altLang="ja-JP" dirty="0" smtClean="0"/>
          </a:p>
          <a:p>
            <a:r>
              <a:rPr kumimoji="1" lang="ja-JP" altLang="en-US" dirty="0" smtClean="0"/>
              <a:t>低温下でも理解通りの増幅が得られることを確認いたしました。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AA2AAFD1-C6B8-4686-833A-4FAC5E5EC957}" type="slidenum">
              <a:rPr kumimoji="1" lang="ja-JP" altLang="en-US" smtClean="0"/>
              <a:t>24</a:t>
            </a:fld>
            <a:endParaRPr kumimoji="1" lang="ja-JP" altLang="en-US"/>
          </a:p>
        </p:txBody>
      </p:sp>
    </p:spTree>
    <p:extLst>
      <p:ext uri="{BB962C8B-B14F-4D97-AF65-F5344CB8AC3E}">
        <p14:creationId xmlns:p14="http://schemas.microsoft.com/office/powerpoint/2010/main" val="1967276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EC7E6F8-81DB-4CF3-B3F2-B152FF3D69B2}" type="slidenum">
              <a:rPr lang="en-US" altLang="ja-JP"/>
              <a:pPr>
                <a:defRPr/>
              </a:pPr>
              <a:t>‹#›</a:t>
            </a:fld>
            <a:endParaRPr lang="en-US" altLang="ja-JP"/>
          </a:p>
        </p:txBody>
      </p:sp>
    </p:spTree>
    <p:extLst>
      <p:ext uri="{BB962C8B-B14F-4D97-AF65-F5344CB8AC3E}">
        <p14:creationId xmlns:p14="http://schemas.microsoft.com/office/powerpoint/2010/main" val="3806686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A83667A-2847-4A8A-9B79-3EEBA4E8DC16}" type="slidenum">
              <a:rPr lang="en-US" altLang="ja-JP"/>
              <a:pPr>
                <a:defRPr/>
              </a:pPr>
              <a:t>‹#›</a:t>
            </a:fld>
            <a:endParaRPr lang="en-US" altLang="ja-JP"/>
          </a:p>
        </p:txBody>
      </p:sp>
    </p:spTree>
    <p:extLst>
      <p:ext uri="{BB962C8B-B14F-4D97-AF65-F5344CB8AC3E}">
        <p14:creationId xmlns:p14="http://schemas.microsoft.com/office/powerpoint/2010/main" val="603983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5C87A3A-8708-4834-99AA-6E9910A1443C}" type="slidenum">
              <a:rPr lang="en-US" altLang="ja-JP"/>
              <a:pPr>
                <a:defRPr/>
              </a:pPr>
              <a:t>‹#›</a:t>
            </a:fld>
            <a:endParaRPr lang="en-US" altLang="ja-JP"/>
          </a:p>
        </p:txBody>
      </p:sp>
    </p:spTree>
    <p:extLst>
      <p:ext uri="{BB962C8B-B14F-4D97-AF65-F5344CB8AC3E}">
        <p14:creationId xmlns:p14="http://schemas.microsoft.com/office/powerpoint/2010/main" val="2574391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sz="half" idx="1"/>
          </p:nvPr>
        </p:nvSpPr>
        <p:spPr>
          <a:xfrm>
            <a:off x="685800" y="1981200"/>
            <a:ext cx="3810000" cy="41148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981200"/>
            <a:ext cx="3810000" cy="41148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9DB01DB-00B4-4879-B550-2C635F5C0ACC}" type="slidenum">
              <a:rPr lang="en-US" altLang="ja-JP"/>
              <a:pPr>
                <a:defRPr/>
              </a:pPr>
              <a:t>‹#›</a:t>
            </a:fld>
            <a:endParaRPr lang="en-US" altLang="ja-JP"/>
          </a:p>
        </p:txBody>
      </p:sp>
    </p:spTree>
    <p:extLst>
      <p:ext uri="{BB962C8B-B14F-4D97-AF65-F5344CB8AC3E}">
        <p14:creationId xmlns:p14="http://schemas.microsoft.com/office/powerpoint/2010/main" val="3425500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EF39EBC-1D6F-4CDB-A5C8-285624FD5FA2}" type="slidenum">
              <a:rPr lang="en-US" altLang="ja-JP"/>
              <a:pPr>
                <a:defRPr/>
              </a:pPr>
              <a:t>‹#›</a:t>
            </a:fld>
            <a:endParaRPr lang="en-US" altLang="ja-JP"/>
          </a:p>
        </p:txBody>
      </p:sp>
    </p:spTree>
    <p:extLst>
      <p:ext uri="{BB962C8B-B14F-4D97-AF65-F5344CB8AC3E}">
        <p14:creationId xmlns:p14="http://schemas.microsoft.com/office/powerpoint/2010/main" val="2248803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4DEE39C-B35D-4422-A2ED-B9B703CFE42E}" type="slidenum">
              <a:rPr lang="en-US" altLang="ja-JP"/>
              <a:pPr>
                <a:defRPr/>
              </a:pPr>
              <a:t>‹#›</a:t>
            </a:fld>
            <a:endParaRPr lang="en-US" altLang="ja-JP"/>
          </a:p>
        </p:txBody>
      </p:sp>
    </p:spTree>
    <p:extLst>
      <p:ext uri="{BB962C8B-B14F-4D97-AF65-F5344CB8AC3E}">
        <p14:creationId xmlns:p14="http://schemas.microsoft.com/office/powerpoint/2010/main" val="603552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F3314D3-8928-4021-9055-3ADD5A9D2AA7}" type="slidenum">
              <a:rPr lang="en-US" altLang="ja-JP"/>
              <a:pPr>
                <a:defRPr/>
              </a:pPr>
              <a:t>‹#›</a:t>
            </a:fld>
            <a:endParaRPr lang="en-US" altLang="ja-JP"/>
          </a:p>
        </p:txBody>
      </p:sp>
    </p:spTree>
    <p:extLst>
      <p:ext uri="{BB962C8B-B14F-4D97-AF65-F5344CB8AC3E}">
        <p14:creationId xmlns:p14="http://schemas.microsoft.com/office/powerpoint/2010/main" val="1781108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72D272E9-DBC8-40CD-BEF0-B9F9F5F38C77}" type="slidenum">
              <a:rPr lang="en-US" altLang="ja-JP"/>
              <a:pPr>
                <a:defRPr/>
              </a:pPr>
              <a:t>‹#›</a:t>
            </a:fld>
            <a:endParaRPr lang="en-US" altLang="ja-JP"/>
          </a:p>
        </p:txBody>
      </p:sp>
    </p:spTree>
    <p:extLst>
      <p:ext uri="{BB962C8B-B14F-4D97-AF65-F5344CB8AC3E}">
        <p14:creationId xmlns:p14="http://schemas.microsoft.com/office/powerpoint/2010/main" val="738363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C4BF4CBE-D5D5-4193-A395-5B054D413689}" type="slidenum">
              <a:rPr lang="en-US" altLang="ja-JP"/>
              <a:pPr>
                <a:defRPr/>
              </a:pPr>
              <a:t>‹#›</a:t>
            </a:fld>
            <a:endParaRPr lang="en-US" altLang="ja-JP"/>
          </a:p>
        </p:txBody>
      </p:sp>
    </p:spTree>
    <p:extLst>
      <p:ext uri="{BB962C8B-B14F-4D97-AF65-F5344CB8AC3E}">
        <p14:creationId xmlns:p14="http://schemas.microsoft.com/office/powerpoint/2010/main" val="3389824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52D4C07F-C7D6-4BDB-901A-0805BE79C369}" type="slidenum">
              <a:rPr lang="en-US" altLang="ja-JP"/>
              <a:pPr>
                <a:defRPr/>
              </a:pPr>
              <a:t>‹#›</a:t>
            </a:fld>
            <a:endParaRPr lang="en-US" altLang="ja-JP"/>
          </a:p>
        </p:txBody>
      </p:sp>
    </p:spTree>
    <p:extLst>
      <p:ext uri="{BB962C8B-B14F-4D97-AF65-F5344CB8AC3E}">
        <p14:creationId xmlns:p14="http://schemas.microsoft.com/office/powerpoint/2010/main" val="1162110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8D079F97-D58E-4DD9-96BE-A45E2DFCEA03}" type="slidenum">
              <a:rPr lang="en-US" altLang="ja-JP"/>
              <a:pPr>
                <a:defRPr/>
              </a:pPr>
              <a:t>‹#›</a:t>
            </a:fld>
            <a:endParaRPr lang="en-US" altLang="ja-JP"/>
          </a:p>
        </p:txBody>
      </p:sp>
    </p:spTree>
    <p:extLst>
      <p:ext uri="{BB962C8B-B14F-4D97-AF65-F5344CB8AC3E}">
        <p14:creationId xmlns:p14="http://schemas.microsoft.com/office/powerpoint/2010/main" val="392248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35BB71E5-48D2-4B96-86CD-4527C4DD27E8}" type="slidenum">
              <a:rPr lang="en-US" altLang="ja-JP"/>
              <a:pPr>
                <a:defRPr/>
              </a:pPr>
              <a:t>‹#›</a:t>
            </a:fld>
            <a:endParaRPr lang="en-US" altLang="ja-JP"/>
          </a:p>
        </p:txBody>
      </p:sp>
    </p:spTree>
    <p:extLst>
      <p:ext uri="{BB962C8B-B14F-4D97-AF65-F5344CB8AC3E}">
        <p14:creationId xmlns:p14="http://schemas.microsoft.com/office/powerpoint/2010/main" val="2769476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atin typeface="Times" pitchFamily="18" charset="0"/>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pitchFamily="18" charset="0"/>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Times" pitchFamily="18" charset="0"/>
              </a:defRPr>
            </a:lvl1pPr>
          </a:lstStyle>
          <a:p>
            <a:pPr>
              <a:defRPr/>
            </a:pPr>
            <a:fld id="{FC2D3273-C70F-41D1-BA59-1FF1857F1A26}"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30.png"/><Relationship Id="rId5" Type="http://schemas.openxmlformats.org/officeDocument/2006/relationships/image" Target="../media/image43.png"/><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3.emf"/><Relationship Id="rId5" Type="http://schemas.openxmlformats.org/officeDocument/2006/relationships/image" Target="../media/image52.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8" Type="http://schemas.openxmlformats.org/officeDocument/2006/relationships/image" Target="../media/image68.gif"/><Relationship Id="rId13" Type="http://schemas.openxmlformats.org/officeDocument/2006/relationships/image" Target="../media/image290.png"/><Relationship Id="rId3" Type="http://schemas.openxmlformats.org/officeDocument/2006/relationships/image" Target="../media/image300.png"/><Relationship Id="rId7" Type="http://schemas.openxmlformats.org/officeDocument/2006/relationships/image" Target="../media/image580.png"/><Relationship Id="rId12" Type="http://schemas.openxmlformats.org/officeDocument/2006/relationships/image" Target="../media/image610.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30.png"/><Relationship Id="rId11" Type="http://schemas.openxmlformats.org/officeDocument/2006/relationships/image" Target="../media/image69.gif"/><Relationship Id="rId5" Type="http://schemas.openxmlformats.org/officeDocument/2006/relationships/image" Target="../media/image320.png"/><Relationship Id="rId15" Type="http://schemas.openxmlformats.org/officeDocument/2006/relationships/image" Target="../media/image620.png"/><Relationship Id="rId10" Type="http://schemas.openxmlformats.org/officeDocument/2006/relationships/image" Target="../media/image260.png"/><Relationship Id="rId4" Type="http://schemas.openxmlformats.org/officeDocument/2006/relationships/image" Target="../media/image310.png"/><Relationship Id="rId9" Type="http://schemas.openxmlformats.org/officeDocument/2006/relationships/image" Target="../media/image590.png"/><Relationship Id="rId14" Type="http://schemas.openxmlformats.org/officeDocument/2006/relationships/image" Target="../media/image770.png"/></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630.png"/><Relationship Id="rId5" Type="http://schemas.openxmlformats.org/officeDocument/2006/relationships/image" Target="../media/image71.png"/><Relationship Id="rId4" Type="http://schemas.openxmlformats.org/officeDocument/2006/relationships/image" Target="../media/image370.png"/></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75.gif"/></Relationships>
</file>

<file path=ppt/slides/_rels/slide2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78.png"/><Relationship Id="rId4" Type="http://schemas.openxmlformats.org/officeDocument/2006/relationships/image" Target="../media/image77.wmf"/></Relationships>
</file>

<file path=ppt/slides/_rels/slide3.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8.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5.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image" Target="../media/image10.png"/><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4.bin"/><Relationship Id="rId14" Type="http://schemas.openxmlformats.org/officeDocument/2006/relationships/image" Target="../media/image9.wmf"/></Relationships>
</file>

<file path=ppt/slides/_rels/slide3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3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7.png"/></Relationships>
</file>

<file path=ppt/slides/_rels/slide4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65.png"/></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47.xml.rels><?xml version="1.0" encoding="UTF-8" standalone="yes"?>
<Relationships xmlns="http://schemas.openxmlformats.org/package/2006/relationships"><Relationship Id="rId3" Type="http://schemas.openxmlformats.org/officeDocument/2006/relationships/image" Target="../media/image1000.png"/><Relationship Id="rId2" Type="http://schemas.openxmlformats.org/officeDocument/2006/relationships/image" Target="../media/image106.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26" Type="http://schemas.openxmlformats.org/officeDocument/2006/relationships/image" Target="../media/image21.png"/><Relationship Id="rId7" Type="http://schemas.openxmlformats.org/officeDocument/2006/relationships/image" Target="../media/image30.png"/><Relationship Id="rId25" Type="http://schemas.openxmlformats.org/officeDocument/2006/relationships/image" Target="../media/image20.png"/><Relationship Id="rId17" Type="http://schemas.openxmlformats.org/officeDocument/2006/relationships/image" Target="../media/image35.png"/><Relationship Id="rId2" Type="http://schemas.openxmlformats.org/officeDocument/2006/relationships/notesSlide" Target="../notesSlides/notesSlide1.xml"/><Relationship Id="rId20" Type="http://schemas.openxmlformats.org/officeDocument/2006/relationships/image" Target="../media/image99.png"/><Relationship Id="rId16"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29.png"/><Relationship Id="rId24" Type="http://schemas.openxmlformats.org/officeDocument/2006/relationships/image" Target="../media/image19.png"/><Relationship Id="rId5" Type="http://schemas.openxmlformats.org/officeDocument/2006/relationships/image" Target="../media/image280.png"/><Relationship Id="rId23" Type="http://schemas.openxmlformats.org/officeDocument/2006/relationships/image" Target="../media/image18.png"/><Relationship Id="rId15" Type="http://schemas.openxmlformats.org/officeDocument/2006/relationships/image" Target="../media/image33.png"/><Relationship Id="rId19" Type="http://schemas.openxmlformats.org/officeDocument/2006/relationships/image" Target="../media/image98.png"/><Relationship Id="rId22" Type="http://schemas.openxmlformats.org/officeDocument/2006/relationships/image" Target="../media/image112.png"/><Relationship Id="rId27"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ChangeArrowheads="1"/>
          </p:cNvSpPr>
          <p:nvPr/>
        </p:nvSpPr>
        <p:spPr bwMode="auto">
          <a:xfrm>
            <a:off x="52026" y="4653523"/>
            <a:ext cx="8888412"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eaLnBrk="0" hangingPunct="0">
              <a:spcBef>
                <a:spcPct val="20000"/>
              </a:spcBef>
              <a:buChar char="•"/>
              <a:tabLst>
                <a:tab pos="1243013" algn="l"/>
              </a:tabLst>
              <a:defRPr kumimoji="1" sz="3200">
                <a:solidFill>
                  <a:schemeClr val="tx1"/>
                </a:solidFill>
                <a:latin typeface="Times" pitchFamily="18" charset="0"/>
                <a:ea typeface="Osaka" charset="-128"/>
              </a:defRPr>
            </a:lvl1pPr>
            <a:lvl2pPr marL="744538" indent="-287338" algn="l" eaLnBrk="0" hangingPunct="0">
              <a:spcBef>
                <a:spcPct val="20000"/>
              </a:spcBef>
              <a:buChar char="–"/>
              <a:tabLst>
                <a:tab pos="1243013" algn="l"/>
              </a:tabLst>
              <a:defRPr kumimoji="1" sz="2800">
                <a:solidFill>
                  <a:schemeClr val="tx1"/>
                </a:solidFill>
                <a:latin typeface="Times" pitchFamily="18" charset="0"/>
                <a:ea typeface="Osaka" charset="-128"/>
              </a:defRPr>
            </a:lvl2pPr>
            <a:lvl3pPr marL="1143000" indent="-228600" algn="l" eaLnBrk="0" hangingPunct="0">
              <a:spcBef>
                <a:spcPct val="20000"/>
              </a:spcBef>
              <a:buChar char="•"/>
              <a:tabLst>
                <a:tab pos="1243013" algn="l"/>
              </a:tabLst>
              <a:defRPr kumimoji="1" sz="2400">
                <a:solidFill>
                  <a:schemeClr val="tx1"/>
                </a:solidFill>
                <a:latin typeface="Times" pitchFamily="18" charset="0"/>
                <a:ea typeface="Osaka" charset="-128"/>
              </a:defRPr>
            </a:lvl3pPr>
            <a:lvl4pPr marL="1600200" indent="-228600" algn="l" eaLnBrk="0" hangingPunct="0">
              <a:spcBef>
                <a:spcPct val="20000"/>
              </a:spcBef>
              <a:buChar char="–"/>
              <a:tabLst>
                <a:tab pos="1243013" algn="l"/>
              </a:tabLst>
              <a:defRPr kumimoji="1" sz="2000">
                <a:solidFill>
                  <a:schemeClr val="tx1"/>
                </a:solidFill>
                <a:latin typeface="Times" pitchFamily="18" charset="0"/>
                <a:ea typeface="Osaka" charset="-128"/>
              </a:defRPr>
            </a:lvl4pPr>
            <a:lvl5pPr marL="2057400" indent="-228600" algn="l" eaLnBrk="0" hangingPunct="0">
              <a:spcBef>
                <a:spcPct val="20000"/>
              </a:spcBef>
              <a:buChar char="»"/>
              <a:tabLst>
                <a:tab pos="1243013" algn="l"/>
              </a:tabLst>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tabLst>
                <a:tab pos="1243013" algn="l"/>
              </a:tabLst>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tabLst>
                <a:tab pos="1243013" algn="l"/>
              </a:tabLst>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tabLst>
                <a:tab pos="1243013" algn="l"/>
              </a:tabLst>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tabLst>
                <a:tab pos="1243013" algn="l"/>
              </a:tabLst>
              <a:defRPr kumimoji="1" sz="2000">
                <a:solidFill>
                  <a:schemeClr val="tx1"/>
                </a:solidFill>
                <a:latin typeface="Times" pitchFamily="18" charset="0"/>
                <a:ea typeface="Osaka" charset="-128"/>
              </a:defRPr>
            </a:lvl9pPr>
          </a:lstStyle>
          <a:p>
            <a:pPr lvl="1" eaLnBrk="1" hangingPunct="1">
              <a:buFontTx/>
              <a:buNone/>
            </a:pPr>
            <a:r>
              <a:rPr lang="en-US" altLang="ja-JP" sz="2000" b="1" dirty="0">
                <a:solidFill>
                  <a:srgbClr val="0070C0"/>
                </a:solidFill>
              </a:rPr>
              <a:t>●</a:t>
            </a:r>
            <a:r>
              <a:rPr lang="ja-JP" altLang="en-US" sz="2000" b="1" dirty="0">
                <a:solidFill>
                  <a:srgbClr val="0070C0"/>
                </a:solidFill>
              </a:rPr>
              <a:t>　</a:t>
            </a:r>
            <a:r>
              <a:rPr lang="ja-JP" altLang="en-US" sz="1800" b="1" dirty="0">
                <a:solidFill>
                  <a:srgbClr val="0070C0"/>
                </a:solidFill>
                <a:latin typeface="ＭＳ Ｐゴシック" panose="020B0600070205080204" pitchFamily="50" charset="-128"/>
                <a:ea typeface="ＭＳ Ｐゴシック" panose="020B0600070205080204" pitchFamily="50" charset="-128"/>
              </a:rPr>
              <a:t>はじめに</a:t>
            </a:r>
          </a:p>
          <a:p>
            <a:pPr lvl="1" eaLnBrk="1" hangingPunct="1">
              <a:buFontTx/>
              <a:buNone/>
            </a:pPr>
            <a:r>
              <a:rPr lang="ja-JP" altLang="en-US" sz="1800" b="1" dirty="0">
                <a:solidFill>
                  <a:srgbClr val="0070C0"/>
                </a:solidFill>
                <a:latin typeface="ＭＳ Ｐゴシック" panose="020B0600070205080204" pitchFamily="50" charset="-128"/>
                <a:ea typeface="ＭＳ Ｐゴシック" panose="020B0600070205080204" pitchFamily="50" charset="-128"/>
              </a:rPr>
              <a:t>　　　　動機</a:t>
            </a:r>
          </a:p>
          <a:p>
            <a:pPr lvl="1" eaLnBrk="1" hangingPunct="1">
              <a:buFontTx/>
              <a:buNone/>
            </a:pPr>
            <a:r>
              <a:rPr lang="ja-JP" altLang="en-US" sz="1800" b="1" dirty="0">
                <a:solidFill>
                  <a:srgbClr val="0070C0"/>
                </a:solidFill>
                <a:latin typeface="ＭＳ Ｐゴシック" panose="020B0600070205080204" pitchFamily="50" charset="-128"/>
                <a:ea typeface="ＭＳ Ｐゴシック" panose="020B0600070205080204" pitchFamily="50" charset="-128"/>
              </a:rPr>
              <a:t>　　　　宇宙</a:t>
            </a:r>
            <a:r>
              <a:rPr lang="ja-JP" altLang="en-US" sz="1800" b="1" dirty="0" smtClean="0">
                <a:solidFill>
                  <a:srgbClr val="0070C0"/>
                </a:solidFill>
                <a:latin typeface="ＭＳ Ｐゴシック" panose="020B0600070205080204" pitchFamily="50" charset="-128"/>
                <a:ea typeface="ＭＳ Ｐゴシック" panose="020B0600070205080204" pitchFamily="50" charset="-128"/>
              </a:rPr>
              <a:t>背景ニュートリノ崩壊探索実験</a:t>
            </a:r>
            <a:r>
              <a:rPr lang="ja-JP" altLang="en-US" sz="1800" b="1" dirty="0">
                <a:solidFill>
                  <a:srgbClr val="0070C0"/>
                </a:solidFill>
                <a:latin typeface="ＭＳ Ｐゴシック" panose="020B0600070205080204" pitchFamily="50" charset="-128"/>
                <a:ea typeface="ＭＳ Ｐゴシック" panose="020B0600070205080204" pitchFamily="50" charset="-128"/>
              </a:rPr>
              <a:t>　　　　</a:t>
            </a:r>
            <a:endParaRPr lang="en-US" altLang="ja-JP" sz="1800" b="1" dirty="0">
              <a:solidFill>
                <a:srgbClr val="0070C0"/>
              </a:solidFill>
              <a:latin typeface="ＭＳ Ｐゴシック" panose="020B0600070205080204" pitchFamily="50" charset="-128"/>
              <a:ea typeface="ＭＳ Ｐゴシック" panose="020B0600070205080204" pitchFamily="50" charset="-128"/>
            </a:endParaRPr>
          </a:p>
          <a:p>
            <a:pPr lvl="1" eaLnBrk="1" hangingPunct="1">
              <a:buFontTx/>
              <a:buNone/>
            </a:pPr>
            <a:r>
              <a:rPr lang="ja-JP" altLang="en-US" sz="1800" b="1" dirty="0">
                <a:solidFill>
                  <a:srgbClr val="0070C0"/>
                </a:solidFill>
                <a:latin typeface="ＭＳ Ｐゴシック" panose="020B0600070205080204" pitchFamily="50" charset="-128"/>
                <a:ea typeface="ＭＳ Ｐゴシック" panose="020B0600070205080204" pitchFamily="50" charset="-128"/>
              </a:rPr>
              <a:t>●　</a:t>
            </a:r>
            <a:r>
              <a:rPr lang="ja-JP" altLang="en-US" sz="1800" b="1" dirty="0" smtClean="0">
                <a:solidFill>
                  <a:srgbClr val="0070C0"/>
                </a:solidFill>
                <a:latin typeface="ＭＳ Ｐゴシック" panose="020B0600070205080204" pitchFamily="50" charset="-128"/>
                <a:ea typeface="ＭＳ Ｐゴシック" panose="020B0600070205080204" pitchFamily="50" charset="-128"/>
              </a:rPr>
              <a:t>遠赤外光子</a:t>
            </a:r>
            <a:r>
              <a:rPr lang="ja-JP" altLang="en-US" sz="1800" b="1" dirty="0">
                <a:solidFill>
                  <a:srgbClr val="0070C0"/>
                </a:solidFill>
                <a:latin typeface="ＭＳ Ｐゴシック" panose="020B0600070205080204" pitchFamily="50" charset="-128"/>
                <a:ea typeface="ＭＳ Ｐゴシック" panose="020B0600070205080204" pitchFamily="50" charset="-128"/>
              </a:rPr>
              <a:t>検出器（超伝導トンネル接合素子</a:t>
            </a:r>
            <a:r>
              <a:rPr lang="en-US" altLang="ja-JP" sz="1800" b="1" dirty="0">
                <a:solidFill>
                  <a:srgbClr val="0070C0"/>
                </a:solidFill>
                <a:latin typeface="ＭＳ Ｐゴシック" panose="020B0600070205080204" pitchFamily="50" charset="-128"/>
                <a:ea typeface="ＭＳ Ｐゴシック" panose="020B0600070205080204" pitchFamily="50" charset="-128"/>
              </a:rPr>
              <a:t>STJ</a:t>
            </a:r>
            <a:r>
              <a:rPr lang="ja-JP" altLang="en-US" sz="1800" b="1" dirty="0">
                <a:solidFill>
                  <a:srgbClr val="0070C0"/>
                </a:solidFill>
                <a:latin typeface="ＭＳ Ｐゴシック" panose="020B0600070205080204" pitchFamily="50" charset="-128"/>
                <a:ea typeface="ＭＳ Ｐゴシック" panose="020B0600070205080204" pitchFamily="50" charset="-128"/>
              </a:rPr>
              <a:t>）の開発</a:t>
            </a:r>
            <a:endParaRPr lang="en-US" altLang="ja-JP" sz="1800" b="1" dirty="0">
              <a:solidFill>
                <a:srgbClr val="0070C0"/>
              </a:solidFill>
              <a:latin typeface="ＭＳ Ｐゴシック" panose="020B0600070205080204" pitchFamily="50" charset="-128"/>
              <a:ea typeface="ＭＳ Ｐゴシック" panose="020B0600070205080204" pitchFamily="50" charset="-128"/>
            </a:endParaRPr>
          </a:p>
          <a:p>
            <a:pPr lvl="1" eaLnBrk="1" hangingPunct="1">
              <a:buFontTx/>
              <a:buNone/>
            </a:pPr>
            <a:r>
              <a:rPr lang="ja-JP" altLang="en-US" sz="1800" b="1" dirty="0">
                <a:solidFill>
                  <a:srgbClr val="0070C0"/>
                </a:solidFill>
                <a:latin typeface="ＭＳ Ｐゴシック" panose="020B0600070205080204" pitchFamily="50" charset="-128"/>
                <a:ea typeface="ＭＳ Ｐゴシック" panose="020B0600070205080204" pitchFamily="50" charset="-128"/>
              </a:rPr>
              <a:t>　　　　</a:t>
            </a:r>
          </a:p>
        </p:txBody>
      </p:sp>
      <p:sp>
        <p:nvSpPr>
          <p:cNvPr id="2051" name="WordArt 5"/>
          <p:cNvSpPr>
            <a:spLocks noChangeArrowheads="1" noChangeShapeType="1" noTextEdit="1"/>
          </p:cNvSpPr>
          <p:nvPr/>
        </p:nvSpPr>
        <p:spPr bwMode="auto">
          <a:xfrm>
            <a:off x="0" y="0"/>
            <a:ext cx="9148763" cy="68548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endParaRPr lang="ja-JP" altLang="en-US" sz="3600" kern="10">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Osaka"/>
            </a:endParaRPr>
          </a:p>
        </p:txBody>
      </p:sp>
      <p:sp>
        <p:nvSpPr>
          <p:cNvPr id="2053" name="Rectangle 8"/>
          <p:cNvSpPr>
            <a:spLocks noChangeArrowheads="1"/>
          </p:cNvSpPr>
          <p:nvPr/>
        </p:nvSpPr>
        <p:spPr bwMode="auto">
          <a:xfrm>
            <a:off x="2281549" y="1962570"/>
            <a:ext cx="4465215" cy="646331"/>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dirty="0">
                <a:solidFill>
                  <a:schemeClr val="accent2"/>
                </a:solidFill>
                <a:latin typeface="ＭＳ Ｐゴシック" panose="020B0600070205080204" pitchFamily="50" charset="-128"/>
                <a:ea typeface="ＭＳ Ｐゴシック" panose="020B0600070205080204" pitchFamily="50" charset="-128"/>
              </a:rPr>
              <a:t>金　信</a:t>
            </a:r>
            <a:r>
              <a:rPr lang="ja-JP" altLang="en-US" sz="2000" b="1" dirty="0" smtClean="0">
                <a:solidFill>
                  <a:schemeClr val="accent2"/>
                </a:solidFill>
                <a:latin typeface="ＭＳ Ｐゴシック" panose="020B0600070205080204" pitchFamily="50" charset="-128"/>
                <a:ea typeface="ＭＳ Ｐゴシック" panose="020B0600070205080204" pitchFamily="50" charset="-128"/>
              </a:rPr>
              <a:t>弘　（筑波大学数理物質系）</a:t>
            </a:r>
            <a:endParaRPr lang="ja-JP" altLang="en-US" sz="2000" b="1" dirty="0">
              <a:solidFill>
                <a:schemeClr val="accent2"/>
              </a:solidFill>
              <a:latin typeface="ＭＳ Ｐゴシック" panose="020B0600070205080204" pitchFamily="50" charset="-128"/>
              <a:ea typeface="ＭＳ Ｐゴシック" panose="020B0600070205080204" pitchFamily="50" charset="-128"/>
            </a:endParaRPr>
          </a:p>
          <a:p>
            <a:pPr algn="ctr" eaLnBrk="1" hangingPunct="1">
              <a:spcBef>
                <a:spcPct val="0"/>
              </a:spcBef>
              <a:buFontTx/>
              <a:buNone/>
            </a:pPr>
            <a:r>
              <a:rPr lang="ja-JP" altLang="en-US" sz="1600" b="1" dirty="0" smtClean="0">
                <a:solidFill>
                  <a:schemeClr val="accent2"/>
                </a:solidFill>
                <a:latin typeface="ＭＳ Ｐゴシック" panose="020B0600070205080204" pitchFamily="50" charset="-128"/>
                <a:ea typeface="ＭＳ Ｐゴシック" panose="020B0600070205080204" pitchFamily="50" charset="-128"/>
              </a:rPr>
              <a:t>他　</a:t>
            </a:r>
            <a:r>
              <a:rPr lang="en-US" altLang="ja-JP" sz="1600" b="1" dirty="0" smtClean="0">
                <a:solidFill>
                  <a:schemeClr val="accent2"/>
                </a:solidFill>
                <a:latin typeface="ＭＳ Ｐゴシック" panose="020B0600070205080204" pitchFamily="50" charset="-128"/>
                <a:ea typeface="ＭＳ Ｐゴシック" panose="020B0600070205080204" pitchFamily="50" charset="-128"/>
              </a:rPr>
              <a:t>Neutrino Decay Collaboration</a:t>
            </a:r>
            <a:endParaRPr lang="en-US" altLang="ja-JP" sz="1600" b="1" dirty="0">
              <a:solidFill>
                <a:schemeClr val="accent2"/>
              </a:solidFill>
              <a:latin typeface="ＭＳ Ｐゴシック" panose="020B0600070205080204" pitchFamily="50" charset="-128"/>
              <a:ea typeface="ＭＳ Ｐゴシック" panose="020B0600070205080204" pitchFamily="50" charset="-128"/>
            </a:endParaRPr>
          </a:p>
        </p:txBody>
      </p:sp>
      <p:sp>
        <p:nvSpPr>
          <p:cNvPr id="2054" name="Rectangle 9"/>
          <p:cNvSpPr>
            <a:spLocks noGrp="1" noChangeArrowheads="1"/>
          </p:cNvSpPr>
          <p:nvPr>
            <p:ph type="title"/>
          </p:nvPr>
        </p:nvSpPr>
        <p:spPr>
          <a:xfrm>
            <a:off x="676275" y="548680"/>
            <a:ext cx="7772400" cy="815975"/>
          </a:xfrm>
          <a:noFill/>
          <a:ln w="38100">
            <a:noFill/>
            <a:miter lim="800000"/>
            <a:headEnd/>
            <a:tailEnd/>
          </a:ln>
        </p:spPr>
        <p:txBody>
          <a:bodyPr/>
          <a:lstStyle/>
          <a:p>
            <a:pPr eaLnBrk="1" hangingPunct="1"/>
            <a:r>
              <a:rPr lang="ja-JP" altLang="en-US"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ニュートリノ物理のための</a:t>
            </a:r>
            <a:r>
              <a:rPr lang="en-US" altLang="ja-JP"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
            </a:r>
            <a:br>
              <a:rPr lang="en-US" altLang="ja-JP"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br>
            <a:r>
              <a:rPr lang="ja-JP" altLang="en-US"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半導体</a:t>
            </a:r>
            <a:r>
              <a:rPr lang="en-US" altLang="ja-JP"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a:t>
            </a:r>
            <a:r>
              <a:rPr lang="ja-JP" altLang="en-US" sz="2800" b="1"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超伝導複合遠赤外光子検出器</a:t>
            </a:r>
          </a:p>
        </p:txBody>
      </p:sp>
      <p:sp>
        <p:nvSpPr>
          <p:cNvPr id="7" name="Rectangle 7"/>
          <p:cNvSpPr>
            <a:spLocks noChangeArrowheads="1"/>
          </p:cNvSpPr>
          <p:nvPr/>
        </p:nvSpPr>
        <p:spPr bwMode="auto">
          <a:xfrm>
            <a:off x="4355976" y="3175"/>
            <a:ext cx="479278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600" b="1" dirty="0" smtClean="0">
                <a:solidFill>
                  <a:srgbClr val="006600"/>
                </a:solidFill>
                <a:latin typeface="ＭＳ Ｐゴシック" panose="020B0600070205080204" pitchFamily="50" charset="-128"/>
                <a:ea typeface="ＭＳ Ｐゴシック" panose="020B0600070205080204" pitchFamily="50" charset="-128"/>
              </a:rPr>
              <a:t>第</a:t>
            </a:r>
            <a:r>
              <a:rPr lang="en-US" altLang="ja-JP" sz="1600" b="1" dirty="0" smtClean="0">
                <a:solidFill>
                  <a:srgbClr val="006600"/>
                </a:solidFill>
                <a:latin typeface="ＭＳ Ｐゴシック" panose="020B0600070205080204" pitchFamily="50" charset="-128"/>
                <a:ea typeface="ＭＳ Ｐゴシック" panose="020B0600070205080204" pitchFamily="50" charset="-128"/>
              </a:rPr>
              <a:t>3</a:t>
            </a:r>
            <a:r>
              <a:rPr lang="ja-JP" altLang="en-US" sz="1600" b="1" dirty="0" smtClean="0">
                <a:solidFill>
                  <a:srgbClr val="006600"/>
                </a:solidFill>
                <a:latin typeface="ＭＳ Ｐゴシック" panose="020B0600070205080204" pitchFamily="50" charset="-128"/>
                <a:ea typeface="ＭＳ Ｐゴシック" panose="020B0600070205080204" pitchFamily="50" charset="-128"/>
              </a:rPr>
              <a:t>回ＣＲＡＶＩＴＹシンポジウム</a:t>
            </a:r>
            <a:r>
              <a:rPr lang="en-US" altLang="ja-JP" sz="1600" b="1" dirty="0" smtClean="0">
                <a:solidFill>
                  <a:srgbClr val="006600"/>
                </a:solidFill>
                <a:latin typeface="ＭＳ Ｐゴシック" panose="020B0600070205080204" pitchFamily="50" charset="-128"/>
                <a:ea typeface="ＭＳ Ｐゴシック" panose="020B0600070205080204" pitchFamily="50" charset="-128"/>
              </a:rPr>
              <a:t>     2015</a:t>
            </a:r>
            <a:r>
              <a:rPr lang="ja-JP" altLang="en-US" sz="1600" b="1" dirty="0" smtClean="0">
                <a:solidFill>
                  <a:srgbClr val="006600"/>
                </a:solidFill>
                <a:latin typeface="ＭＳ Ｐゴシック" panose="020B0600070205080204" pitchFamily="50" charset="-128"/>
                <a:ea typeface="ＭＳ Ｐゴシック" panose="020B0600070205080204" pitchFamily="50" charset="-128"/>
              </a:rPr>
              <a:t>年</a:t>
            </a:r>
            <a:r>
              <a:rPr lang="en-US" altLang="ja-JP" sz="1600" b="1" dirty="0" smtClean="0">
                <a:solidFill>
                  <a:srgbClr val="006600"/>
                </a:solidFill>
                <a:latin typeface="ＭＳ Ｐゴシック" panose="020B0600070205080204" pitchFamily="50" charset="-128"/>
                <a:ea typeface="ＭＳ Ｐゴシック" panose="020B0600070205080204" pitchFamily="50" charset="-128"/>
              </a:rPr>
              <a:t>3</a:t>
            </a:r>
            <a:r>
              <a:rPr lang="ja-JP" altLang="en-US" sz="1600" b="1" dirty="0" smtClean="0">
                <a:solidFill>
                  <a:srgbClr val="006600"/>
                </a:solidFill>
                <a:latin typeface="ＭＳ Ｐゴシック" panose="020B0600070205080204" pitchFamily="50" charset="-128"/>
                <a:ea typeface="ＭＳ Ｐゴシック" panose="020B0600070205080204" pitchFamily="50" charset="-128"/>
              </a:rPr>
              <a:t>月</a:t>
            </a:r>
            <a:r>
              <a:rPr lang="en-US" altLang="ja-JP" sz="1600" b="1" dirty="0" smtClean="0">
                <a:solidFill>
                  <a:srgbClr val="006600"/>
                </a:solidFill>
                <a:latin typeface="ＭＳ Ｐゴシック" panose="020B0600070205080204" pitchFamily="50" charset="-128"/>
                <a:ea typeface="ＭＳ Ｐゴシック" panose="020B0600070205080204" pitchFamily="50" charset="-128"/>
              </a:rPr>
              <a:t>18</a:t>
            </a:r>
            <a:r>
              <a:rPr lang="ja-JP" altLang="en-US" sz="1600" b="1" dirty="0" smtClean="0">
                <a:solidFill>
                  <a:srgbClr val="006600"/>
                </a:solidFill>
                <a:latin typeface="ＭＳ Ｐゴシック" panose="020B0600070205080204" pitchFamily="50" charset="-128"/>
                <a:ea typeface="ＭＳ Ｐゴシック" panose="020B0600070205080204" pitchFamily="50" charset="-128"/>
              </a:rPr>
              <a:t>日</a:t>
            </a:r>
            <a:endParaRPr lang="en-US" altLang="ja-JP" sz="1600" dirty="0">
              <a:solidFill>
                <a:srgbClr val="FF3300"/>
              </a:solidFill>
              <a:latin typeface="ＭＳ Ｐゴシック" panose="020B0600070205080204" pitchFamily="50" charset="-128"/>
              <a:ea typeface="ＭＳ Ｐゴシック" panose="020B0600070205080204" pitchFamily="50" charset="-128"/>
            </a:endParaRPr>
          </a:p>
        </p:txBody>
      </p:sp>
      <p:sp>
        <p:nvSpPr>
          <p:cNvPr id="8" name="Rectangle 5"/>
          <p:cNvSpPr>
            <a:spLocks noChangeArrowheads="1"/>
          </p:cNvSpPr>
          <p:nvPr/>
        </p:nvSpPr>
        <p:spPr bwMode="auto">
          <a:xfrm>
            <a:off x="-4762" y="2924944"/>
            <a:ext cx="9148762" cy="1600438"/>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Neutrino Decay Collaboration</a:t>
            </a:r>
            <a:endParaRPr lang="ja-JP" altLang="en-US" sz="1400" b="1" dirty="0">
              <a:solidFill>
                <a:schemeClr val="accent2"/>
              </a:solidFill>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ja-JP" altLang="en-US" sz="1400" b="1" dirty="0">
                <a:solidFill>
                  <a:schemeClr val="accent2"/>
                </a:solidFill>
                <a:latin typeface="ＭＳ Ｐゴシック" panose="020B0600070205080204" pitchFamily="50" charset="-128"/>
                <a:ea typeface="ＭＳ Ｐゴシック" panose="020B0600070205080204" pitchFamily="50" charset="-128"/>
              </a:rPr>
              <a:t>    金　信弘，武内勇司，武政健一，木内健司</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，永田和樹，笠原</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宏太，奥平琢也</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，市村</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龍哉，金丸昌弘，先崎蓮</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a:t>
            </a:r>
            <a:endParaRPr lang="en-US" altLang="ja-JP" sz="1400" b="1" dirty="0" smtClean="0">
              <a:solidFill>
                <a:schemeClr val="accent2"/>
              </a:solidFill>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森内航也，八木俊輔 </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ja-JP" altLang="en-US" sz="1400" b="1" dirty="0">
                <a:solidFill>
                  <a:srgbClr val="72CC28"/>
                </a:solidFill>
                <a:latin typeface="ＭＳ Ｐゴシック" panose="020B0600070205080204" pitchFamily="50" charset="-128"/>
                <a:ea typeface="ＭＳ Ｐゴシック" panose="020B0600070205080204" pitchFamily="50" charset="-128"/>
              </a:rPr>
              <a:t>筑波大学）</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，池田</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博一，松浦周二，和田</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武彦，長勢</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晃一</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rgbClr val="72CC28"/>
                </a:solidFill>
                <a:latin typeface="ＭＳ Ｐゴシック" panose="020B0600070205080204" pitchFamily="50" charset="-128"/>
                <a:ea typeface="ＭＳ Ｐゴシック" panose="020B0600070205080204" pitchFamily="50" charset="-128"/>
              </a:rPr>
              <a:t>JAXA/ISAS)</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新井</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康夫</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，倉知郁生，</a:t>
            </a:r>
            <a:endParaRPr lang="en-US" altLang="ja-JP" sz="1400" b="1" dirty="0" smtClean="0">
              <a:solidFill>
                <a:schemeClr val="accent2"/>
              </a:solidFill>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羽</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澄</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昌史 </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rgbClr val="72CC28"/>
                </a:solidFill>
                <a:latin typeface="ＭＳ Ｐゴシック" panose="020B0600070205080204" pitchFamily="50" charset="-128"/>
                <a:ea typeface="ＭＳ Ｐゴシック" panose="020B0600070205080204" pitchFamily="50" charset="-128"/>
              </a:rPr>
              <a:t>KEK)</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，石野宏和， 樹林敦子　</a:t>
            </a:r>
            <a:r>
              <a:rPr lang="ja-JP" altLang="en-US" sz="1400" b="1" dirty="0">
                <a:solidFill>
                  <a:srgbClr val="72CC28"/>
                </a:solidFill>
                <a:latin typeface="ＭＳ Ｐゴシック" panose="020B0600070205080204" pitchFamily="50" charset="-128"/>
                <a:ea typeface="ＭＳ Ｐゴシック" panose="020B0600070205080204" pitchFamily="50" charset="-128"/>
              </a:rPr>
              <a:t>（岡山大学</a:t>
            </a:r>
            <a:r>
              <a:rPr lang="en-US" altLang="ja-JP" sz="1400" b="1" dirty="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美馬</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覚 </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ja-JP" altLang="en-US" sz="1400" b="1" dirty="0">
                <a:solidFill>
                  <a:srgbClr val="72CC28"/>
                </a:solidFill>
                <a:latin typeface="ＭＳ Ｐゴシック" panose="020B0600070205080204" pitchFamily="50" charset="-128"/>
                <a:ea typeface="ＭＳ Ｐゴシック" panose="020B0600070205080204" pitchFamily="50" charset="-128"/>
              </a:rPr>
              <a:t>理化学研究所</a:t>
            </a:r>
            <a:r>
              <a:rPr lang="en-US" altLang="ja-JP" sz="1400" b="1" dirty="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吉田</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拓生</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，廣瀬</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龍太</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，浅野千沙，</a:t>
            </a:r>
            <a:endParaRPr lang="en-US" altLang="ja-JP" sz="1400" b="1" dirty="0" smtClean="0">
              <a:solidFill>
                <a:schemeClr val="accent2"/>
              </a:solidFill>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加藤圭騎，辻</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紘也</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ja-JP" altLang="en-US" sz="1400" b="1" dirty="0">
                <a:solidFill>
                  <a:srgbClr val="72CC28"/>
                </a:solidFill>
                <a:latin typeface="ＭＳ Ｐゴシック" panose="020B0600070205080204" pitchFamily="50" charset="-128"/>
                <a:ea typeface="ＭＳ Ｐゴシック" panose="020B0600070205080204" pitchFamily="50" charset="-128"/>
              </a:rPr>
              <a:t>福井大学</a:t>
            </a:r>
            <a:r>
              <a:rPr lang="en-US" altLang="ja-JP" sz="1400" b="1" dirty="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加藤</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幸弘　</a:t>
            </a:r>
            <a:r>
              <a:rPr lang="ja-JP" altLang="en-US" sz="1400" b="1" dirty="0">
                <a:solidFill>
                  <a:srgbClr val="72CC28"/>
                </a:solidFill>
                <a:latin typeface="ＭＳ Ｐゴシック" panose="020B0600070205080204" pitchFamily="50" charset="-128"/>
                <a:ea typeface="ＭＳ Ｐゴシック" panose="020B0600070205080204" pitchFamily="50" charset="-128"/>
              </a:rPr>
              <a:t>（近畿大学</a:t>
            </a:r>
            <a:r>
              <a:rPr lang="en-US" altLang="ja-JP" sz="1400" b="1" dirty="0">
                <a:solidFill>
                  <a:srgbClr val="72CC28"/>
                </a:solidFill>
                <a:latin typeface="ＭＳ Ｐゴシック" panose="020B0600070205080204" pitchFamily="50" charset="-128"/>
                <a:ea typeface="ＭＳ Ｐゴシック" panose="020B0600070205080204" pitchFamily="50" charset="-128"/>
              </a:rPr>
              <a:t>)</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smtClean="0">
                <a:solidFill>
                  <a:schemeClr val="accent2"/>
                </a:solidFill>
                <a:latin typeface="ＭＳ Ｐゴシック" panose="020B0600070205080204" pitchFamily="50" charset="-128"/>
                <a:ea typeface="ＭＳ Ｐゴシック" panose="020B0600070205080204" pitchFamily="50" charset="-128"/>
              </a:rPr>
              <a:t>大久保雅隆，浮辺雅宏，志岐成友，藤井剛 </a:t>
            </a:r>
            <a:r>
              <a:rPr lang="ja-JP" altLang="en-US" sz="1400" b="1" dirty="0" smtClean="0">
                <a:solidFill>
                  <a:srgbClr val="72CC28"/>
                </a:solidFill>
                <a:latin typeface="ＭＳ Ｐゴシック" panose="020B0600070205080204" pitchFamily="50" charset="-128"/>
                <a:ea typeface="ＭＳ Ｐゴシック" panose="020B0600070205080204" pitchFamily="50" charset="-128"/>
              </a:rPr>
              <a:t>（</a:t>
            </a:r>
            <a:r>
              <a:rPr lang="ja-JP" altLang="en-US" sz="1400" b="1" dirty="0">
                <a:solidFill>
                  <a:srgbClr val="72CC28"/>
                </a:solidFill>
                <a:latin typeface="ＭＳ Ｐゴシック" panose="020B0600070205080204" pitchFamily="50" charset="-128"/>
                <a:ea typeface="ＭＳ Ｐゴシック" panose="020B0600070205080204" pitchFamily="50" charset="-128"/>
              </a:rPr>
              <a:t>産総研</a:t>
            </a:r>
            <a:r>
              <a:rPr lang="en-US" altLang="ja-JP" sz="1400" b="1" dirty="0" smtClean="0">
                <a:solidFill>
                  <a:srgbClr val="72CC28"/>
                </a:solidFill>
                <a:latin typeface="ＭＳ Ｐゴシック" panose="020B0600070205080204" pitchFamily="50" charset="-128"/>
                <a:ea typeface="ＭＳ Ｐゴシック" panose="020B0600070205080204" pitchFamily="50" charset="-128"/>
              </a:rPr>
              <a:t>)</a:t>
            </a: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endParaRPr lang="en-US" altLang="ja-JP" sz="1400" b="1" dirty="0" smtClean="0">
              <a:solidFill>
                <a:schemeClr val="accent2"/>
              </a:solidFill>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Erik </a:t>
            </a:r>
            <a:r>
              <a:rPr lang="en-US" altLang="ja-JP" sz="1400" b="1" dirty="0" err="1">
                <a:solidFill>
                  <a:schemeClr val="accent2"/>
                </a:solidFill>
                <a:latin typeface="ＭＳ Ｐゴシック" panose="020B0600070205080204" pitchFamily="50" charset="-128"/>
                <a:ea typeface="ＭＳ Ｐゴシック" panose="020B0600070205080204" pitchFamily="50" charset="-128"/>
              </a:rPr>
              <a:t>Ramberg</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 </a:t>
            </a:r>
            <a:r>
              <a:rPr lang="en-US" altLang="ja-JP" sz="1400" b="1" dirty="0" err="1" smtClean="0">
                <a:solidFill>
                  <a:schemeClr val="accent2"/>
                </a:solidFill>
                <a:latin typeface="ＭＳ Ｐゴシック" panose="020B0600070205080204" pitchFamily="50" charset="-128"/>
                <a:ea typeface="ＭＳ Ｐゴシック" panose="020B0600070205080204" pitchFamily="50" charset="-128"/>
              </a:rPr>
              <a:t>Jeonghee</a:t>
            </a: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 </a:t>
            </a:r>
            <a:r>
              <a:rPr lang="en-US" altLang="ja-JP" sz="1400" b="1" dirty="0" err="1">
                <a:solidFill>
                  <a:schemeClr val="accent2"/>
                </a:solidFill>
                <a:latin typeface="ＭＳ Ｐゴシック" panose="020B0600070205080204" pitchFamily="50" charset="-128"/>
                <a:ea typeface="ＭＳ Ｐゴシック" panose="020B0600070205080204" pitchFamily="50" charset="-128"/>
              </a:rPr>
              <a:t>Yoo</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Mark </a:t>
            </a:r>
            <a:r>
              <a:rPr lang="en-US" altLang="ja-JP" sz="1400" b="1" dirty="0" err="1">
                <a:solidFill>
                  <a:schemeClr val="accent2"/>
                </a:solidFill>
                <a:latin typeface="ＭＳ Ｐゴシック" panose="020B0600070205080204" pitchFamily="50" charset="-128"/>
                <a:ea typeface="ＭＳ Ｐゴシック" panose="020B0600070205080204" pitchFamily="50" charset="-128"/>
              </a:rPr>
              <a:t>Kozlovsky</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Paul </a:t>
            </a:r>
            <a:r>
              <a:rPr lang="en-US" altLang="ja-JP" sz="1400" b="1" dirty="0" err="1" smtClean="0">
                <a:solidFill>
                  <a:schemeClr val="accent2"/>
                </a:solidFill>
                <a:latin typeface="ＭＳ Ｐゴシック" panose="020B0600070205080204" pitchFamily="50" charset="-128"/>
                <a:ea typeface="ＭＳ Ｐゴシック" panose="020B0600070205080204" pitchFamily="50" charset="-128"/>
              </a:rPr>
              <a:t>Rubinov</a:t>
            </a: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a:t>
            </a:r>
            <a:r>
              <a:rPr lang="ja-JP" altLang="en-US" sz="1400" b="1" dirty="0" err="1" smtClean="0">
                <a:solidFill>
                  <a:schemeClr val="accent2"/>
                </a:solidFill>
                <a:latin typeface="ＭＳ Ｐゴシック" panose="020B0600070205080204" pitchFamily="50" charset="-128"/>
                <a:ea typeface="ＭＳ Ｐゴシック" panose="020B0600070205080204" pitchFamily="50" charset="-128"/>
              </a:rPr>
              <a:t>，</a:t>
            </a: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Dmitri </a:t>
            </a:r>
            <a:r>
              <a:rPr lang="en-US" altLang="ja-JP" sz="1400" b="1" dirty="0" err="1">
                <a:solidFill>
                  <a:schemeClr val="accent2"/>
                </a:solidFill>
                <a:latin typeface="ＭＳ Ｐゴシック" panose="020B0600070205080204" pitchFamily="50" charset="-128"/>
                <a:ea typeface="ＭＳ Ｐゴシック" panose="020B0600070205080204" pitchFamily="50" charset="-128"/>
              </a:rPr>
              <a:t>Sergatskov</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a:solidFill>
                  <a:schemeClr val="accent2"/>
                </a:solidFill>
                <a:latin typeface="ＭＳ Ｐゴシック" panose="020B0600070205080204" pitchFamily="50" charset="-128"/>
                <a:ea typeface="ＭＳ Ｐゴシック" panose="020B0600070205080204" pitchFamily="50" charset="-128"/>
              </a:rPr>
              <a:t>　</a:t>
            </a:r>
            <a:r>
              <a:rPr lang="ja-JP" altLang="en-US" sz="1400" b="1" dirty="0">
                <a:solidFill>
                  <a:srgbClr val="6CB018"/>
                </a:solidFill>
                <a:latin typeface="ＭＳ Ｐゴシック" panose="020B0600070205080204" pitchFamily="50" charset="-128"/>
                <a:ea typeface="ＭＳ Ｐゴシック" panose="020B0600070205080204" pitchFamily="50" charset="-128"/>
              </a:rPr>
              <a:t>（</a:t>
            </a:r>
            <a:r>
              <a:rPr lang="en-US" altLang="ja-JP" sz="1400" b="1" dirty="0" err="1">
                <a:solidFill>
                  <a:srgbClr val="6CB018"/>
                </a:solidFill>
                <a:latin typeface="ＭＳ Ｐゴシック" panose="020B0600070205080204" pitchFamily="50" charset="-128"/>
                <a:ea typeface="ＭＳ Ｐゴシック" panose="020B0600070205080204" pitchFamily="50" charset="-128"/>
              </a:rPr>
              <a:t>Fermilab</a:t>
            </a:r>
            <a:r>
              <a:rPr lang="en-US" altLang="ja-JP" sz="1400" b="1" dirty="0">
                <a:solidFill>
                  <a:srgbClr val="6CB018"/>
                </a:solidFill>
                <a:latin typeface="ＭＳ Ｐゴシック" panose="020B0600070205080204" pitchFamily="50" charset="-128"/>
                <a:ea typeface="ＭＳ Ｐゴシック" panose="020B0600070205080204" pitchFamily="50" charset="-128"/>
              </a:rPr>
              <a:t>) </a:t>
            </a:r>
            <a:r>
              <a:rPr lang="ja-JP" altLang="en-US" sz="1400" dirty="0" err="1" smtClean="0">
                <a:latin typeface="ＭＳ Ｐゴシック" panose="020B0600070205080204" pitchFamily="50" charset="-128"/>
                <a:ea typeface="ＭＳ Ｐゴシック" panose="020B0600070205080204" pitchFamily="50" charset="-128"/>
              </a:rPr>
              <a:t>，</a:t>
            </a:r>
            <a:endParaRPr lang="en-US" altLang="ja-JP" sz="1400" dirty="0" smtClean="0">
              <a:latin typeface="ＭＳ Ｐゴシック" panose="020B0600070205080204" pitchFamily="50" charset="-128"/>
              <a:ea typeface="ＭＳ Ｐゴシック" panose="020B0600070205080204" pitchFamily="50" charset="-128"/>
            </a:endParaRPr>
          </a:p>
          <a:p>
            <a:pPr eaLnBrk="1" hangingPunct="1">
              <a:spcBef>
                <a:spcPct val="0"/>
              </a:spcBef>
              <a:buFontTx/>
              <a:buNone/>
            </a:pPr>
            <a:r>
              <a:rPr lang="en-US" altLang="ja-JP" sz="1400" b="1" dirty="0" smtClean="0">
                <a:solidFill>
                  <a:schemeClr val="accent2"/>
                </a:solidFill>
                <a:latin typeface="ＭＳ Ｐゴシック" panose="020B0600070205080204" pitchFamily="50" charset="-128"/>
                <a:ea typeface="ＭＳ Ｐゴシック" panose="020B0600070205080204" pitchFamily="50" charset="-128"/>
              </a:rPr>
              <a:t>Soo-Bong </a:t>
            </a:r>
            <a:r>
              <a:rPr lang="en-US" altLang="ja-JP" sz="1400" b="1" dirty="0">
                <a:solidFill>
                  <a:schemeClr val="accent2"/>
                </a:solidFill>
                <a:latin typeface="ＭＳ Ｐゴシック" panose="020B0600070205080204" pitchFamily="50" charset="-128"/>
                <a:ea typeface="ＭＳ Ｐゴシック" panose="020B0600070205080204" pitchFamily="50" charset="-128"/>
              </a:rPr>
              <a:t>Kim </a:t>
            </a:r>
            <a:r>
              <a:rPr lang="en-US" altLang="ja-JP" sz="1400" b="1" dirty="0">
                <a:solidFill>
                  <a:srgbClr val="6CB018"/>
                </a:solidFill>
                <a:latin typeface="ＭＳ Ｐゴシック" panose="020B0600070205080204" pitchFamily="50" charset="-128"/>
                <a:ea typeface="ＭＳ Ｐゴシック" panose="020B0600070205080204" pitchFamily="50" charset="-128"/>
              </a:rPr>
              <a:t>(Seoul National University)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12775" y="0"/>
            <a:ext cx="7920037" cy="935038"/>
          </a:xfrm>
          <a:noFill/>
          <a:ln>
            <a:noFill/>
            <a:miter lim="800000"/>
            <a:headEnd/>
            <a:tailEnd/>
          </a:ln>
        </p:spPr>
        <p:txBody>
          <a:bodyPr/>
          <a:lstStyle/>
          <a:p>
            <a:pPr eaLnBrk="1" hangingPunct="1"/>
            <a:r>
              <a:rPr lang="ja-JP" altLang="en-US" sz="2800" b="1" dirty="0" smtClean="0">
                <a:solidFill>
                  <a:srgbClr val="002060"/>
                </a:solidFill>
                <a:effectLst>
                  <a:outerShdw blurRad="38100" dist="38100" dir="2700000" algn="tl">
                    <a:srgbClr val="000000">
                      <a:alpha val="43137"/>
                    </a:srgbClr>
                  </a:outerShdw>
                </a:effectLst>
              </a:rPr>
              <a:t>超伝導トンネル接合素子検出器</a:t>
            </a:r>
            <a:br>
              <a:rPr lang="ja-JP" altLang="en-US" sz="2800" b="1" dirty="0" smtClean="0">
                <a:solidFill>
                  <a:srgbClr val="002060"/>
                </a:solidFill>
                <a:effectLst>
                  <a:outerShdw blurRad="38100" dist="38100" dir="2700000" algn="tl">
                    <a:srgbClr val="000000">
                      <a:alpha val="43137"/>
                    </a:srgbClr>
                  </a:outerShdw>
                </a:effectLst>
              </a:rPr>
            </a:br>
            <a:r>
              <a:rPr lang="en-US" altLang="ja-JP" sz="2800" b="1" dirty="0" smtClean="0">
                <a:solidFill>
                  <a:srgbClr val="002060"/>
                </a:solidFill>
                <a:effectLst>
                  <a:outerShdw blurRad="38100" dist="38100" dir="2700000" algn="tl">
                    <a:srgbClr val="000000">
                      <a:alpha val="43137"/>
                    </a:srgbClr>
                  </a:outerShdw>
                </a:effectLst>
              </a:rPr>
              <a:t>STJ (Superconducting Tunnel Junction</a:t>
            </a:r>
            <a:r>
              <a:rPr lang="ja-JP" altLang="en-US" sz="2800" b="1" dirty="0" smtClean="0">
                <a:solidFill>
                  <a:srgbClr val="002060"/>
                </a:solidFill>
                <a:effectLst>
                  <a:outerShdw blurRad="38100" dist="38100" dir="2700000" algn="tl">
                    <a:srgbClr val="000000">
                      <a:alpha val="43137"/>
                    </a:srgbClr>
                  </a:outerShdw>
                </a:effectLst>
              </a:rPr>
              <a:t>）</a:t>
            </a:r>
            <a:r>
              <a:rPr lang="en-US" altLang="ja-JP" sz="2800" b="1" dirty="0" smtClean="0">
                <a:solidFill>
                  <a:srgbClr val="002060"/>
                </a:solidFill>
                <a:effectLst>
                  <a:outerShdw blurRad="38100" dist="38100" dir="2700000" algn="tl">
                    <a:srgbClr val="000000">
                      <a:alpha val="43137"/>
                    </a:srgbClr>
                  </a:outerShdw>
                </a:effectLst>
              </a:rPr>
              <a:t>Detector</a:t>
            </a:r>
          </a:p>
        </p:txBody>
      </p:sp>
      <p:sp>
        <p:nvSpPr>
          <p:cNvPr id="9219" name="Rectangle 4"/>
          <p:cNvSpPr>
            <a:spLocks noGrp="1" noChangeArrowheads="1"/>
          </p:cNvSpPr>
          <p:nvPr>
            <p:ph type="body" idx="1"/>
          </p:nvPr>
        </p:nvSpPr>
        <p:spPr>
          <a:xfrm>
            <a:off x="88900" y="1052736"/>
            <a:ext cx="7092950" cy="503237"/>
          </a:xfrm>
          <a:noFill/>
        </p:spPr>
        <p:txBody>
          <a:bodyPr/>
          <a:lstStyle/>
          <a:p>
            <a:pPr eaLnBrk="1" hangingPunct="1">
              <a:lnSpc>
                <a:spcPct val="90000"/>
              </a:lnSpc>
            </a:pPr>
            <a:r>
              <a:rPr lang="ja-JP" altLang="en-US" sz="2400" dirty="0" smtClean="0">
                <a:solidFill>
                  <a:schemeClr val="accent2"/>
                </a:solidFill>
              </a:rPr>
              <a:t>超伝導膜</a:t>
            </a:r>
            <a:r>
              <a:rPr lang="en-US" altLang="ja-JP" sz="2400" dirty="0" smtClean="0"/>
              <a:t> </a:t>
            </a:r>
            <a:r>
              <a:rPr lang="en-US" altLang="ja-JP" sz="2400" b="1" dirty="0" smtClean="0"/>
              <a:t>/</a:t>
            </a:r>
            <a:r>
              <a:rPr lang="en-US" altLang="ja-JP" sz="2400" dirty="0" smtClean="0"/>
              <a:t> </a:t>
            </a:r>
            <a:r>
              <a:rPr lang="ja-JP" altLang="en-US" sz="2400" dirty="0" smtClean="0">
                <a:solidFill>
                  <a:srgbClr val="FF3300"/>
                </a:solidFill>
              </a:rPr>
              <a:t>絶縁膜</a:t>
            </a:r>
            <a:r>
              <a:rPr lang="en-US" altLang="ja-JP" sz="2400" dirty="0" smtClean="0">
                <a:solidFill>
                  <a:srgbClr val="FF3300"/>
                </a:solidFill>
              </a:rPr>
              <a:t> </a:t>
            </a:r>
            <a:r>
              <a:rPr lang="en-US" altLang="ja-JP" sz="2400" b="1" dirty="0" smtClean="0"/>
              <a:t>/</a:t>
            </a:r>
            <a:r>
              <a:rPr lang="en-US" altLang="ja-JP" sz="2400" dirty="0" smtClean="0"/>
              <a:t> </a:t>
            </a:r>
            <a:r>
              <a:rPr lang="ja-JP" altLang="en-US" sz="2400" dirty="0" smtClean="0"/>
              <a:t>超伝導膜</a:t>
            </a:r>
            <a:r>
              <a:rPr lang="en-US" altLang="ja-JP" sz="2400" dirty="0" smtClean="0">
                <a:solidFill>
                  <a:schemeClr val="accent2"/>
                </a:solidFill>
              </a:rPr>
              <a:t> </a:t>
            </a:r>
            <a:r>
              <a:rPr lang="ja-JP" altLang="en-US" sz="2400" dirty="0" smtClean="0">
                <a:solidFill>
                  <a:schemeClr val="accent2"/>
                </a:solidFill>
              </a:rPr>
              <a:t>ジョセフソン結合</a:t>
            </a:r>
            <a:endParaRPr lang="en-US" altLang="ja-JP" sz="2400" dirty="0" smtClean="0"/>
          </a:p>
        </p:txBody>
      </p:sp>
      <p:pic>
        <p:nvPicPr>
          <p:cNvPr id="92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194" y="1504556"/>
            <a:ext cx="2655123" cy="21820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24966" name="Group 6"/>
          <p:cNvGraphicFramePr>
            <a:graphicFrameLocks noGrp="1"/>
          </p:cNvGraphicFramePr>
          <p:nvPr>
            <p:extLst>
              <p:ext uri="{D42A27DB-BD31-4B8C-83A1-F6EECF244321}">
                <p14:modId xmlns:p14="http://schemas.microsoft.com/office/powerpoint/2010/main" val="1663527042"/>
              </p:ext>
            </p:extLst>
          </p:nvPr>
        </p:nvGraphicFramePr>
        <p:xfrm>
          <a:off x="7270751" y="4581667"/>
          <a:ext cx="1296987" cy="441328"/>
        </p:xfrm>
        <a:graphic>
          <a:graphicData uri="http://schemas.openxmlformats.org/drawingml/2006/table">
            <a:tbl>
              <a:tblPr/>
              <a:tblGrid>
                <a:gridCol w="1296987"/>
              </a:tblGrid>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2300" b="1" i="0" u="none" strike="noStrike" cap="none" normalizeH="0" baseline="0" smtClean="0">
                        <a:ln>
                          <a:noFill/>
                        </a:ln>
                        <a:solidFill>
                          <a:srgbClr val="FFFFFF"/>
                        </a:solidFill>
                        <a:effectLst/>
                        <a:latin typeface="Times" pitchFamily="18" charset="0"/>
                        <a:ea typeface="Osaka" charset="-128"/>
                      </a:endParaRPr>
                    </a:p>
                  </a:txBody>
                  <a:tcPr marL="91500" marR="91500" marT="45404" marB="4540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graphicFrame>
        <p:nvGraphicFramePr>
          <p:cNvPr id="424972" name="Group 12"/>
          <p:cNvGraphicFramePr>
            <a:graphicFrameLocks noGrp="1"/>
          </p:cNvGraphicFramePr>
          <p:nvPr>
            <p:extLst>
              <p:ext uri="{D42A27DB-BD31-4B8C-83A1-F6EECF244321}">
                <p14:modId xmlns:p14="http://schemas.microsoft.com/office/powerpoint/2010/main" val="4067431949"/>
              </p:ext>
            </p:extLst>
          </p:nvPr>
        </p:nvGraphicFramePr>
        <p:xfrm>
          <a:off x="5399088" y="4449904"/>
          <a:ext cx="1727200" cy="441328"/>
        </p:xfrm>
        <a:graphic>
          <a:graphicData uri="http://schemas.openxmlformats.org/drawingml/2006/table">
            <a:tbl>
              <a:tblPr/>
              <a:tblGrid>
                <a:gridCol w="1727200"/>
              </a:tblGrid>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2300" b="1" i="0" u="none" strike="noStrike" cap="none" normalizeH="0" baseline="0" smtClean="0">
                        <a:ln>
                          <a:noFill/>
                        </a:ln>
                        <a:solidFill>
                          <a:srgbClr val="FFFFFF"/>
                        </a:solidFill>
                        <a:effectLst/>
                        <a:latin typeface="Times" pitchFamily="18" charset="0"/>
                        <a:ea typeface="Osaka" charset="-128"/>
                      </a:endParaRPr>
                    </a:p>
                  </a:txBody>
                  <a:tcPr marL="91388" marR="91388" marT="45404" marB="4540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C000"/>
                    </a:solidFill>
                  </a:tcPr>
                </a:tc>
              </a:tr>
            </a:tbl>
          </a:graphicData>
        </a:graphic>
      </p:graphicFrame>
      <p:graphicFrame>
        <p:nvGraphicFramePr>
          <p:cNvPr id="424978" name="Group 18"/>
          <p:cNvGraphicFramePr>
            <a:graphicFrameLocks noGrp="1"/>
          </p:cNvGraphicFramePr>
          <p:nvPr>
            <p:extLst>
              <p:ext uri="{D42A27DB-BD31-4B8C-83A1-F6EECF244321}">
                <p14:modId xmlns:p14="http://schemas.microsoft.com/office/powerpoint/2010/main" val="3174260570"/>
              </p:ext>
            </p:extLst>
          </p:nvPr>
        </p:nvGraphicFramePr>
        <p:xfrm>
          <a:off x="5399088" y="3430729"/>
          <a:ext cx="1727200" cy="441328"/>
        </p:xfrm>
        <a:graphic>
          <a:graphicData uri="http://schemas.openxmlformats.org/drawingml/2006/table">
            <a:tbl>
              <a:tblPr/>
              <a:tblGrid>
                <a:gridCol w="1727200"/>
              </a:tblGrid>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2300" b="1" i="0" u="none" strike="noStrike" cap="none" normalizeH="0" baseline="0" smtClean="0">
                        <a:ln>
                          <a:noFill/>
                        </a:ln>
                        <a:solidFill>
                          <a:srgbClr val="FFFFFF"/>
                        </a:solidFill>
                        <a:effectLst/>
                        <a:latin typeface="Times" pitchFamily="18" charset="0"/>
                        <a:ea typeface="Osaka" charset="-128"/>
                      </a:endParaRPr>
                    </a:p>
                  </a:txBody>
                  <a:tcPr marL="91388" marR="91388" marT="45404" marB="4540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5EDFD"/>
                    </a:solidFill>
                  </a:tcPr>
                </a:tc>
              </a:tr>
            </a:tbl>
          </a:graphicData>
        </a:graphic>
      </p:graphicFrame>
      <p:graphicFrame>
        <p:nvGraphicFramePr>
          <p:cNvPr id="424984" name="Group 24"/>
          <p:cNvGraphicFramePr>
            <a:graphicFrameLocks noGrp="1"/>
          </p:cNvGraphicFramePr>
          <p:nvPr>
            <p:extLst>
              <p:ext uri="{D42A27DB-BD31-4B8C-83A1-F6EECF244321}">
                <p14:modId xmlns:p14="http://schemas.microsoft.com/office/powerpoint/2010/main" val="329678028"/>
              </p:ext>
            </p:extLst>
          </p:nvPr>
        </p:nvGraphicFramePr>
        <p:xfrm>
          <a:off x="7270751" y="3562492"/>
          <a:ext cx="1296987" cy="441328"/>
        </p:xfrm>
        <a:graphic>
          <a:graphicData uri="http://schemas.openxmlformats.org/drawingml/2006/table">
            <a:tbl>
              <a:tblPr/>
              <a:tblGrid>
                <a:gridCol w="1296987"/>
              </a:tblGrid>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2300" b="1" i="0" u="none" strike="noStrike" cap="none" normalizeH="0" baseline="0" smtClean="0">
                        <a:ln>
                          <a:noFill/>
                        </a:ln>
                        <a:solidFill>
                          <a:srgbClr val="FFFFFF"/>
                        </a:solidFill>
                        <a:effectLst/>
                        <a:latin typeface="Times" pitchFamily="18" charset="0"/>
                        <a:ea typeface="Osaka" charset="-128"/>
                      </a:endParaRPr>
                    </a:p>
                  </a:txBody>
                  <a:tcPr marL="91500" marR="91500" marT="45404" marB="4540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5EDFD"/>
                    </a:solidFill>
                  </a:tcPr>
                </a:tc>
              </a:tr>
            </a:tbl>
          </a:graphicData>
        </a:graphic>
      </p:graphicFrame>
      <p:graphicFrame>
        <p:nvGraphicFramePr>
          <p:cNvPr id="13" name="表 12"/>
          <p:cNvGraphicFramePr>
            <a:graphicFrameLocks noGrp="1"/>
          </p:cNvGraphicFramePr>
          <p:nvPr>
            <p:extLst>
              <p:ext uri="{D42A27DB-BD31-4B8C-83A1-F6EECF244321}">
                <p14:modId xmlns:p14="http://schemas.microsoft.com/office/powerpoint/2010/main" val="2955587361"/>
              </p:ext>
            </p:extLst>
          </p:nvPr>
        </p:nvGraphicFramePr>
        <p:xfrm>
          <a:off x="7054851" y="2794142"/>
          <a:ext cx="236537" cy="1871662"/>
        </p:xfrm>
        <a:graphic>
          <a:graphicData uri="http://schemas.openxmlformats.org/drawingml/2006/table">
            <a:tbl>
              <a:tblPr/>
              <a:tblGrid>
                <a:gridCol w="236537"/>
              </a:tblGrid>
              <a:tr h="187166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2300" b="1" i="0" u="none" strike="noStrike" cap="none" normalizeH="0" baseline="0" smtClean="0">
                        <a:ln>
                          <a:noFill/>
                        </a:ln>
                        <a:solidFill>
                          <a:srgbClr val="FFFFFF"/>
                        </a:solidFill>
                        <a:effectLst/>
                        <a:latin typeface="Times" pitchFamily="18" charset="0"/>
                        <a:ea typeface="Osaka" charset="-128"/>
                      </a:endParaRPr>
                    </a:p>
                  </a:txBody>
                  <a:tcPr marL="91318" marR="91318"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66FF"/>
                    </a:solidFill>
                  </a:tcPr>
                </a:tc>
              </a:tr>
            </a:tbl>
          </a:graphicData>
        </a:graphic>
      </p:graphicFrame>
      <p:sp>
        <p:nvSpPr>
          <p:cNvPr id="9251" name="Rectangle 36"/>
          <p:cNvSpPr>
            <a:spLocks noChangeArrowheads="1"/>
          </p:cNvSpPr>
          <p:nvPr/>
        </p:nvSpPr>
        <p:spPr bwMode="auto">
          <a:xfrm>
            <a:off x="7043738" y="4454667"/>
            <a:ext cx="263525" cy="425450"/>
          </a:xfrm>
          <a:prstGeom prst="rect">
            <a:avLst/>
          </a:prstGeom>
          <a:solidFill>
            <a:srgbClr val="FF66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548" tIns="45420" rIns="91548" bIns="45420"/>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endParaRPr lang="ja-JP" altLang="ja-JP" sz="2300" b="1">
              <a:solidFill>
                <a:srgbClr val="FFFFFF"/>
              </a:solidFill>
            </a:endParaRPr>
          </a:p>
        </p:txBody>
      </p:sp>
      <p:sp>
        <p:nvSpPr>
          <p:cNvPr id="15" name="円/楕円​​ 14"/>
          <p:cNvSpPr>
            <a:spLocks noChangeArrowheads="1"/>
          </p:cNvSpPr>
          <p:nvPr/>
        </p:nvSpPr>
        <p:spPr bwMode="auto">
          <a:xfrm flipV="1">
            <a:off x="6118226" y="3586304"/>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16" name="円/楕円​​ 15"/>
          <p:cNvSpPr>
            <a:spLocks noChangeArrowheads="1"/>
          </p:cNvSpPr>
          <p:nvPr/>
        </p:nvSpPr>
        <p:spPr bwMode="auto">
          <a:xfrm flipV="1">
            <a:off x="6370638" y="3586304"/>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9254" name="テキスト ボックス 16"/>
          <p:cNvSpPr txBox="1">
            <a:spLocks noChangeArrowheads="1"/>
          </p:cNvSpPr>
          <p:nvPr/>
        </p:nvSpPr>
        <p:spPr bwMode="auto">
          <a:xfrm>
            <a:off x="6262688" y="4800742"/>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latin typeface="Constantia" pitchFamily="18" charset="0"/>
                <a:ea typeface="HGP明朝E" pitchFamily="18" charset="-128"/>
              </a:rPr>
              <a:t>S</a:t>
            </a:r>
          </a:p>
        </p:txBody>
      </p:sp>
      <p:sp>
        <p:nvSpPr>
          <p:cNvPr id="9255" name="テキスト ボックス 17"/>
          <p:cNvSpPr txBox="1">
            <a:spLocks noChangeArrowheads="1"/>
          </p:cNvSpPr>
          <p:nvPr/>
        </p:nvSpPr>
        <p:spPr bwMode="auto">
          <a:xfrm>
            <a:off x="7054851" y="4810267"/>
            <a:ext cx="263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latin typeface="Constantia" pitchFamily="18" charset="0"/>
                <a:ea typeface="HGP明朝E" pitchFamily="18" charset="-128"/>
              </a:rPr>
              <a:t>I</a:t>
            </a:r>
          </a:p>
        </p:txBody>
      </p:sp>
      <p:sp>
        <p:nvSpPr>
          <p:cNvPr id="9256" name="テキスト ボックス 18"/>
          <p:cNvSpPr txBox="1">
            <a:spLocks noChangeArrowheads="1"/>
          </p:cNvSpPr>
          <p:nvPr/>
        </p:nvSpPr>
        <p:spPr bwMode="auto">
          <a:xfrm>
            <a:off x="7761288" y="4810267"/>
            <a:ext cx="301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latin typeface="Constantia" pitchFamily="18" charset="0"/>
                <a:ea typeface="HGP明朝E" pitchFamily="18" charset="-128"/>
              </a:rPr>
              <a:t>S</a:t>
            </a:r>
          </a:p>
        </p:txBody>
      </p:sp>
      <p:sp>
        <p:nvSpPr>
          <p:cNvPr id="9257" name="テキスト ボックス 19"/>
          <p:cNvSpPr txBox="1">
            <a:spLocks noChangeArrowheads="1"/>
          </p:cNvSpPr>
          <p:nvPr/>
        </p:nvSpPr>
        <p:spPr bwMode="auto">
          <a:xfrm>
            <a:off x="8262938" y="4065729"/>
            <a:ext cx="523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latin typeface="Constantia" pitchFamily="18" charset="0"/>
                <a:ea typeface="HGP明朝E" pitchFamily="18" charset="-128"/>
              </a:rPr>
              <a:t>2Δ</a:t>
            </a:r>
          </a:p>
        </p:txBody>
      </p:sp>
      <p:cxnSp>
        <p:nvCxnSpPr>
          <p:cNvPr id="21" name="直線矢印​​コネクタ 20"/>
          <p:cNvCxnSpPr/>
          <p:nvPr/>
        </p:nvCxnSpPr>
        <p:spPr>
          <a:xfrm>
            <a:off x="8335963" y="3922854"/>
            <a:ext cx="0" cy="647700"/>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円/楕円​​ 21"/>
          <p:cNvSpPr/>
          <p:nvPr/>
        </p:nvSpPr>
        <p:spPr>
          <a:xfrm>
            <a:off x="6018213" y="4438792"/>
            <a:ext cx="427038" cy="288925"/>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ja-JP" altLang="en-US" sz="1800"/>
          </a:p>
        </p:txBody>
      </p:sp>
      <p:sp>
        <p:nvSpPr>
          <p:cNvPr id="23" name="円/楕円​​ 22"/>
          <p:cNvSpPr>
            <a:spLocks noChangeArrowheads="1"/>
          </p:cNvSpPr>
          <p:nvPr/>
        </p:nvSpPr>
        <p:spPr bwMode="auto">
          <a:xfrm flipV="1">
            <a:off x="6083301" y="4521342"/>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24" name="円/楕円​​ 23"/>
          <p:cNvSpPr>
            <a:spLocks noChangeArrowheads="1"/>
          </p:cNvSpPr>
          <p:nvPr/>
        </p:nvSpPr>
        <p:spPr bwMode="auto">
          <a:xfrm flipV="1">
            <a:off x="6262688" y="4521342"/>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26" name="上矢印 25"/>
          <p:cNvSpPr>
            <a:spLocks noChangeArrowheads="1"/>
          </p:cNvSpPr>
          <p:nvPr/>
        </p:nvSpPr>
        <p:spPr bwMode="auto">
          <a:xfrm rot="5400000">
            <a:off x="7056438" y="3271979"/>
            <a:ext cx="247650" cy="825500"/>
          </a:xfrm>
          <a:prstGeom prst="upArrow">
            <a:avLst>
              <a:gd name="adj1" fmla="val 50843"/>
              <a:gd name="adj2" fmla="val 48025"/>
            </a:avLst>
          </a:prstGeom>
          <a:solidFill>
            <a:schemeClr val="accent1"/>
          </a:solidFill>
          <a:ln w="25400" algn="ctr">
            <a:solidFill>
              <a:srgbClr val="085091"/>
            </a:solidFill>
            <a:miter lim="800000"/>
            <a:headEnd/>
            <a:tailEnd/>
          </a:ln>
        </p:spPr>
        <p:txBody>
          <a:bodyPr rot="10800000" vert="eaVert" anchor="ctr"/>
          <a:lstStyle/>
          <a:p>
            <a:pPr fontAlgn="auto">
              <a:spcBef>
                <a:spcPts val="0"/>
              </a:spcBef>
              <a:spcAft>
                <a:spcPts val="0"/>
              </a:spcAft>
              <a:defRPr/>
            </a:pPr>
            <a:endParaRPr lang="ja-JP" altLang="en-US" sz="1800">
              <a:solidFill>
                <a:schemeClr val="lt1"/>
              </a:solidFill>
              <a:latin typeface="+mn-lt"/>
              <a:ea typeface="+mn-ea"/>
            </a:endParaRPr>
          </a:p>
        </p:txBody>
      </p:sp>
      <p:sp>
        <p:nvSpPr>
          <p:cNvPr id="27" name="円/楕円​​ 26"/>
          <p:cNvSpPr>
            <a:spLocks noChangeArrowheads="1"/>
          </p:cNvSpPr>
          <p:nvPr/>
        </p:nvSpPr>
        <p:spPr bwMode="auto">
          <a:xfrm flipV="1">
            <a:off x="7702551" y="3706954"/>
            <a:ext cx="107950" cy="119063"/>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9266" name="テキスト ボックス 30"/>
          <p:cNvSpPr txBox="1">
            <a:spLocks noChangeArrowheads="1"/>
          </p:cNvSpPr>
          <p:nvPr/>
        </p:nvSpPr>
        <p:spPr bwMode="auto">
          <a:xfrm>
            <a:off x="4777737" y="2937017"/>
            <a:ext cx="22304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000" b="1" dirty="0">
                <a:solidFill>
                  <a:schemeClr val="accent2"/>
                </a:solidFill>
                <a:ea typeface="ＭＳ Ｐゴシック" charset="-128"/>
              </a:rPr>
              <a:t>励起電子（準粒子）</a:t>
            </a:r>
          </a:p>
        </p:txBody>
      </p:sp>
      <p:cxnSp>
        <p:nvCxnSpPr>
          <p:cNvPr id="9267" name="直線矢印​​コネクタ 31"/>
          <p:cNvCxnSpPr>
            <a:cxnSpLocks noChangeShapeType="1"/>
          </p:cNvCxnSpPr>
          <p:nvPr/>
        </p:nvCxnSpPr>
        <p:spPr bwMode="auto">
          <a:xfrm>
            <a:off x="4967288" y="3799029"/>
            <a:ext cx="647700" cy="803275"/>
          </a:xfrm>
          <a:prstGeom prst="straightConnector1">
            <a:avLst/>
          </a:prstGeom>
          <a:noFill/>
          <a:ln w="57150" algn="ctr">
            <a:solidFill>
              <a:srgbClr val="FF0000"/>
            </a:solidFill>
            <a:prstDash val="sysDot"/>
            <a:round/>
            <a:headEnd/>
            <a:tailEnd type="arrow" w="med" len="med"/>
          </a:ln>
          <a:extLst>
            <a:ext uri="{909E8E84-426E-40DD-AFC4-6F175D3DCCD1}">
              <a14:hiddenFill xmlns:a14="http://schemas.microsoft.com/office/drawing/2010/main">
                <a:noFill/>
              </a14:hiddenFill>
            </a:ext>
          </a:extLst>
        </p:spPr>
      </p:cxnSp>
      <p:cxnSp>
        <p:nvCxnSpPr>
          <p:cNvPr id="7" name="直線矢印​​コネクタ 6"/>
          <p:cNvCxnSpPr/>
          <p:nvPr/>
        </p:nvCxnSpPr>
        <p:spPr>
          <a:xfrm flipV="1">
            <a:off x="5902326" y="3945079"/>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V="1">
            <a:off x="6046788" y="3954604"/>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flipV="1">
            <a:off x="6191251" y="3954604"/>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flipV="1">
            <a:off x="6334126" y="3945079"/>
            <a:ext cx="0" cy="369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円/楕円​​ 45"/>
          <p:cNvSpPr>
            <a:spLocks noChangeArrowheads="1"/>
          </p:cNvSpPr>
          <p:nvPr/>
        </p:nvSpPr>
        <p:spPr bwMode="auto">
          <a:xfrm flipV="1">
            <a:off x="5686426" y="3594242"/>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47" name="円/楕円​​ 46"/>
          <p:cNvSpPr>
            <a:spLocks noChangeArrowheads="1"/>
          </p:cNvSpPr>
          <p:nvPr/>
        </p:nvSpPr>
        <p:spPr bwMode="auto">
          <a:xfrm flipV="1">
            <a:off x="5938838" y="3594242"/>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9276" name="テキスト ボックス 37"/>
          <p:cNvSpPr txBox="1">
            <a:spLocks noChangeArrowheads="1"/>
          </p:cNvSpPr>
          <p:nvPr/>
        </p:nvSpPr>
        <p:spPr bwMode="auto">
          <a:xfrm>
            <a:off x="3795063" y="3429142"/>
            <a:ext cx="1206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000" b="1" dirty="0">
                <a:solidFill>
                  <a:schemeClr val="accent2"/>
                </a:solidFill>
                <a:ea typeface="ＭＳ Ｐゴシック" charset="-128"/>
              </a:rPr>
              <a:t>入射粒子</a:t>
            </a:r>
          </a:p>
        </p:txBody>
      </p:sp>
      <p:sp>
        <p:nvSpPr>
          <p:cNvPr id="49" name="円/楕円​​ 21"/>
          <p:cNvSpPr/>
          <p:nvPr/>
        </p:nvSpPr>
        <p:spPr>
          <a:xfrm>
            <a:off x="5499101" y="4521342"/>
            <a:ext cx="427037" cy="287337"/>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ja-JP" altLang="en-US" sz="1800"/>
          </a:p>
        </p:txBody>
      </p:sp>
      <p:sp>
        <p:nvSpPr>
          <p:cNvPr id="50" name="円/楕円​​ 22"/>
          <p:cNvSpPr>
            <a:spLocks noChangeArrowheads="1"/>
          </p:cNvSpPr>
          <p:nvPr/>
        </p:nvSpPr>
        <p:spPr bwMode="auto">
          <a:xfrm flipV="1">
            <a:off x="5564188" y="4603892"/>
            <a:ext cx="107950" cy="119062"/>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2" name="円/楕円​​ 23"/>
          <p:cNvSpPr>
            <a:spLocks noChangeArrowheads="1"/>
          </p:cNvSpPr>
          <p:nvPr/>
        </p:nvSpPr>
        <p:spPr bwMode="auto">
          <a:xfrm flipV="1">
            <a:off x="5743576" y="4603892"/>
            <a:ext cx="109537" cy="119062"/>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3" name="円/楕円​​ 21"/>
          <p:cNvSpPr/>
          <p:nvPr/>
        </p:nvSpPr>
        <p:spPr>
          <a:xfrm>
            <a:off x="6499226" y="4522929"/>
            <a:ext cx="427037"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ja-JP" altLang="en-US" sz="1800"/>
          </a:p>
        </p:txBody>
      </p:sp>
      <p:sp>
        <p:nvSpPr>
          <p:cNvPr id="54" name="円/楕円​​ 22"/>
          <p:cNvSpPr>
            <a:spLocks noChangeArrowheads="1"/>
          </p:cNvSpPr>
          <p:nvPr/>
        </p:nvSpPr>
        <p:spPr bwMode="auto">
          <a:xfrm flipV="1">
            <a:off x="6564313" y="4605479"/>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5" name="円/楕円​​ 23"/>
          <p:cNvSpPr>
            <a:spLocks noChangeArrowheads="1"/>
          </p:cNvSpPr>
          <p:nvPr/>
        </p:nvSpPr>
        <p:spPr bwMode="auto">
          <a:xfrm flipV="1">
            <a:off x="6743701" y="4605479"/>
            <a:ext cx="109537"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6" name="円/楕円​​ 21"/>
          <p:cNvSpPr/>
          <p:nvPr/>
        </p:nvSpPr>
        <p:spPr>
          <a:xfrm>
            <a:off x="7356476" y="4624529"/>
            <a:ext cx="427037"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ja-JP" altLang="en-US" sz="1800"/>
          </a:p>
        </p:txBody>
      </p:sp>
      <p:sp>
        <p:nvSpPr>
          <p:cNvPr id="57" name="円/楕円​​ 22"/>
          <p:cNvSpPr>
            <a:spLocks noChangeArrowheads="1"/>
          </p:cNvSpPr>
          <p:nvPr/>
        </p:nvSpPr>
        <p:spPr bwMode="auto">
          <a:xfrm flipV="1">
            <a:off x="7421563" y="4726129"/>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8" name="円/楕円​​ 23"/>
          <p:cNvSpPr>
            <a:spLocks noChangeArrowheads="1"/>
          </p:cNvSpPr>
          <p:nvPr/>
        </p:nvSpPr>
        <p:spPr bwMode="auto">
          <a:xfrm flipV="1">
            <a:off x="7600951" y="4726129"/>
            <a:ext cx="109537"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59" name="円/楕円​​ 21"/>
          <p:cNvSpPr/>
          <p:nvPr/>
        </p:nvSpPr>
        <p:spPr>
          <a:xfrm>
            <a:off x="7856538" y="4618179"/>
            <a:ext cx="427038" cy="287338"/>
          </a:xfrm>
          <a:prstGeom prst="ellips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ja-JP" altLang="en-US" sz="1800"/>
          </a:p>
        </p:txBody>
      </p:sp>
      <p:sp>
        <p:nvSpPr>
          <p:cNvPr id="60" name="円/楕円​​ 22"/>
          <p:cNvSpPr>
            <a:spLocks noChangeArrowheads="1"/>
          </p:cNvSpPr>
          <p:nvPr/>
        </p:nvSpPr>
        <p:spPr bwMode="auto">
          <a:xfrm flipV="1">
            <a:off x="7921626" y="4726129"/>
            <a:ext cx="107950"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61" name="円/楕円​​ 23"/>
          <p:cNvSpPr>
            <a:spLocks noChangeArrowheads="1"/>
          </p:cNvSpPr>
          <p:nvPr/>
        </p:nvSpPr>
        <p:spPr bwMode="auto">
          <a:xfrm flipV="1">
            <a:off x="8101013" y="4726129"/>
            <a:ext cx="109538" cy="120650"/>
          </a:xfrm>
          <a:prstGeom prst="ellipse">
            <a:avLst/>
          </a:prstGeom>
          <a:solidFill>
            <a:srgbClr val="FF0000"/>
          </a:solidFill>
          <a:ln>
            <a:noFill/>
          </a:ln>
          <a:extLst>
            <a:ext uri="{91240B29-F687-4F45-9708-019B960494DF}">
              <a14:hiddenLine xmlns:a14="http://schemas.microsoft.com/office/drawing/2010/main" w="25400" algn="ctr">
                <a:solidFill>
                  <a:srgbClr val="000000"/>
                </a:solidFill>
                <a:round/>
                <a:headEnd/>
                <a:tailEnd/>
              </a14:hiddenLine>
            </a:ext>
          </a:extLst>
        </p:spPr>
        <p:txBody>
          <a:bodyPr rot="10800000" anchor="ctr"/>
          <a:lstStyle/>
          <a:p>
            <a:pPr fontAlgn="auto">
              <a:spcBef>
                <a:spcPts val="0"/>
              </a:spcBef>
              <a:spcAft>
                <a:spcPts val="0"/>
              </a:spcAft>
              <a:defRPr/>
            </a:pPr>
            <a:endParaRPr lang="ja-JP" altLang="en-US" sz="1800">
              <a:solidFill>
                <a:schemeClr val="lt1"/>
              </a:solidFill>
              <a:latin typeface="+mn-lt"/>
              <a:ea typeface="+mn-ea"/>
            </a:endParaRPr>
          </a:p>
        </p:txBody>
      </p:sp>
      <p:sp>
        <p:nvSpPr>
          <p:cNvPr id="9289" name="Line 74"/>
          <p:cNvSpPr>
            <a:spLocks noChangeShapeType="1"/>
          </p:cNvSpPr>
          <p:nvPr/>
        </p:nvSpPr>
        <p:spPr bwMode="auto">
          <a:xfrm flipV="1">
            <a:off x="5548313" y="4772167"/>
            <a:ext cx="144463"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p>
        </p:txBody>
      </p:sp>
      <p:sp>
        <p:nvSpPr>
          <p:cNvPr id="9290" name="テキスト ボックス 30"/>
          <p:cNvSpPr txBox="1">
            <a:spLocks noChangeArrowheads="1"/>
          </p:cNvSpPr>
          <p:nvPr/>
        </p:nvSpPr>
        <p:spPr bwMode="auto">
          <a:xfrm>
            <a:off x="4748214" y="4994417"/>
            <a:ext cx="13890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000" b="1" dirty="0">
                <a:solidFill>
                  <a:schemeClr val="accent2"/>
                </a:solidFill>
                <a:ea typeface="ＭＳ Ｐゴシック" charset="-128"/>
              </a:rPr>
              <a:t>クーパー対</a:t>
            </a:r>
          </a:p>
        </p:txBody>
      </p:sp>
      <p:sp>
        <p:nvSpPr>
          <p:cNvPr id="9291" name="Text Box 76"/>
          <p:cNvSpPr txBox="1">
            <a:spLocks noChangeArrowheads="1"/>
          </p:cNvSpPr>
          <p:nvPr/>
        </p:nvSpPr>
        <p:spPr bwMode="auto">
          <a:xfrm>
            <a:off x="4214723" y="1471567"/>
            <a:ext cx="4968875" cy="10699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600" b="1" dirty="0">
                <a:solidFill>
                  <a:schemeClr val="accent2"/>
                </a:solidFill>
              </a:rPr>
              <a:t>入射粒子によって、超伝導体のエネルギーギャップの上に励起</a:t>
            </a:r>
            <a:r>
              <a:rPr lang="ja-JP" altLang="en-US" sz="1600" b="1" dirty="0" smtClean="0">
                <a:solidFill>
                  <a:schemeClr val="accent2"/>
                </a:solidFill>
              </a:rPr>
              <a:t>された準粒子は</a:t>
            </a:r>
            <a:r>
              <a:rPr lang="ja-JP" altLang="en-US" sz="1600" b="1" dirty="0">
                <a:solidFill>
                  <a:schemeClr val="accent2"/>
                </a:solidFill>
              </a:rPr>
              <a:t>トンネル効果でトンネル障壁を通過。そのトンネル電流を測定することによって、個々の入射粒子のエネルギーを測定。</a:t>
            </a:r>
          </a:p>
        </p:txBody>
      </p:sp>
      <p:sp>
        <p:nvSpPr>
          <p:cNvPr id="9293" name="Text Box 78"/>
          <p:cNvSpPr txBox="1">
            <a:spLocks noChangeArrowheads="1"/>
          </p:cNvSpPr>
          <p:nvPr/>
        </p:nvSpPr>
        <p:spPr bwMode="auto">
          <a:xfrm>
            <a:off x="4344987" y="5362798"/>
            <a:ext cx="47355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50000"/>
              </a:spcBef>
              <a:buFontTx/>
              <a:buNone/>
            </a:pPr>
            <a:r>
              <a:rPr lang="ja-JP" altLang="en-US" sz="1800" b="1" dirty="0" smtClean="0">
                <a:latin typeface="Times New Roman" pitchFamily="18" charset="0"/>
                <a:ea typeface="ＭＳ Ｐゴシック" charset="-128"/>
              </a:rPr>
              <a:t>エネルギーギャップ</a:t>
            </a:r>
            <a:r>
              <a:rPr lang="en-US" altLang="ja-JP" sz="1800" b="1" dirty="0" smtClean="0">
                <a:latin typeface="Times New Roman" pitchFamily="18" charset="0"/>
                <a:ea typeface="ＭＳ Ｐゴシック" charset="-128"/>
              </a:rPr>
              <a:t>Δ</a:t>
            </a:r>
            <a:r>
              <a:rPr lang="ja-JP" altLang="en-US" sz="1800" b="1" dirty="0" smtClean="0">
                <a:latin typeface="Times New Roman" pitchFamily="18" charset="0"/>
                <a:ea typeface="ＭＳ Ｐゴシック" charset="-128"/>
              </a:rPr>
              <a:t>が</a:t>
            </a:r>
            <a:r>
              <a:rPr lang="ja-JP" altLang="en-US" sz="1800" b="1" dirty="0">
                <a:latin typeface="Times New Roman" pitchFamily="18" charset="0"/>
                <a:ea typeface="ＭＳ Ｐゴシック" charset="-128"/>
              </a:rPr>
              <a:t>、通常の検出器（半導体検出器等）に比べて桁違いに小さい</a:t>
            </a:r>
          </a:p>
        </p:txBody>
      </p:sp>
      <p:sp>
        <p:nvSpPr>
          <p:cNvPr id="9294" name="AutoShape 79"/>
          <p:cNvSpPr>
            <a:spLocks noChangeArrowheads="1"/>
          </p:cNvSpPr>
          <p:nvPr/>
        </p:nvSpPr>
        <p:spPr bwMode="auto">
          <a:xfrm>
            <a:off x="4830922" y="6159542"/>
            <a:ext cx="298450" cy="184150"/>
          </a:xfrm>
          <a:prstGeom prst="rightArrow">
            <a:avLst>
              <a:gd name="adj1" fmla="val 50000"/>
              <a:gd name="adj2" fmla="val 4051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endParaRPr lang="ja-JP" altLang="en-US" sz="2400"/>
          </a:p>
        </p:txBody>
      </p:sp>
      <p:sp>
        <p:nvSpPr>
          <p:cNvPr id="9295" name="Text Box 80"/>
          <p:cNvSpPr txBox="1">
            <a:spLocks noChangeArrowheads="1"/>
          </p:cNvSpPr>
          <p:nvPr/>
        </p:nvSpPr>
        <p:spPr bwMode="auto">
          <a:xfrm>
            <a:off x="5242029" y="5983971"/>
            <a:ext cx="393058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50000"/>
              </a:spcBef>
              <a:buFontTx/>
              <a:buNone/>
            </a:pPr>
            <a:r>
              <a:rPr lang="ja-JP" altLang="en-US" sz="1800" b="1" dirty="0">
                <a:latin typeface="Times New Roman" pitchFamily="18" charset="0"/>
                <a:ea typeface="ＭＳ Ｐゴシック" charset="-128"/>
              </a:rPr>
              <a:t>低エネルギー放射線を高エネルギー分解能で一光子ごとに測定できる</a:t>
            </a:r>
          </a:p>
        </p:txBody>
      </p:sp>
      <p:pic>
        <p:nvPicPr>
          <p:cNvPr id="7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7643"/>
          <a:stretch/>
        </p:blipFill>
        <p:spPr bwMode="auto">
          <a:xfrm>
            <a:off x="330392" y="3941317"/>
            <a:ext cx="2866591" cy="2821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正方形/長方形 76"/>
          <p:cNvSpPr/>
          <p:nvPr/>
        </p:nvSpPr>
        <p:spPr>
          <a:xfrm>
            <a:off x="-182781" y="3857979"/>
            <a:ext cx="3024336" cy="369332"/>
          </a:xfrm>
          <a:prstGeom prst="rect">
            <a:avLst/>
          </a:prstGeom>
        </p:spPr>
        <p:txBody>
          <a:bodyPr wrap="square">
            <a:spAutoFit/>
          </a:bodyPr>
          <a:lstStyle/>
          <a:p>
            <a:pPr>
              <a:lnSpc>
                <a:spcPct val="90000"/>
              </a:lnSpc>
            </a:pPr>
            <a:r>
              <a:rPr lang="en-US" altLang="ja-JP" sz="2000" dirty="0" smtClean="0">
                <a:solidFill>
                  <a:srgbClr val="002060"/>
                </a:solidFill>
              </a:rPr>
              <a:t>STJ</a:t>
            </a:r>
            <a:r>
              <a:rPr lang="ja-JP" altLang="en-US" sz="2000" dirty="0" smtClean="0">
                <a:solidFill>
                  <a:srgbClr val="002060"/>
                </a:solidFill>
              </a:rPr>
              <a:t>　</a:t>
            </a:r>
            <a:r>
              <a:rPr lang="en-US" altLang="ja-JP" sz="2000" dirty="0" smtClean="0">
                <a:solidFill>
                  <a:srgbClr val="002060"/>
                </a:solidFill>
              </a:rPr>
              <a:t>I-V</a:t>
            </a:r>
            <a:r>
              <a:rPr lang="ja-JP" altLang="en-US" sz="2000" dirty="0" smtClean="0">
                <a:solidFill>
                  <a:srgbClr val="002060"/>
                </a:solidFill>
              </a:rPr>
              <a:t>曲線</a:t>
            </a:r>
            <a:endParaRPr lang="ja-JP" altLang="en-US" sz="2000" dirty="0">
              <a:solidFill>
                <a:srgbClr val="002060"/>
              </a:solidFill>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78" name="Text Box 59"/>
          <p:cNvSpPr txBox="1">
            <a:spLocks noChangeArrowheads="1"/>
          </p:cNvSpPr>
          <p:nvPr/>
        </p:nvSpPr>
        <p:spPr bwMode="auto">
          <a:xfrm>
            <a:off x="2080053" y="5891639"/>
            <a:ext cx="223386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ja-JP" altLang="en-US" sz="1600" b="1" dirty="0" smtClean="0">
                <a:solidFill>
                  <a:schemeClr val="tx1"/>
                </a:solidFill>
              </a:rPr>
              <a:t>リーク電流</a:t>
            </a:r>
            <a:r>
              <a:rPr lang="ja-JP" altLang="en-US" sz="1600" b="1" dirty="0">
                <a:solidFill>
                  <a:schemeClr val="tx1"/>
                </a:solidFill>
              </a:rPr>
              <a:t>　</a:t>
            </a:r>
            <a:endParaRPr lang="en-US" altLang="ja-JP" sz="1600" b="1" dirty="0" smtClean="0">
              <a:solidFill>
                <a:schemeClr val="tx1"/>
              </a:solidFill>
            </a:endParaRPr>
          </a:p>
          <a:p>
            <a:pPr algn="l"/>
            <a:r>
              <a:rPr lang="en-US" altLang="ja-JP" sz="1600" b="1" dirty="0" smtClean="0">
                <a:solidFill>
                  <a:schemeClr val="tx1"/>
                </a:solidFill>
              </a:rPr>
              <a:t>( </a:t>
            </a:r>
            <a:r>
              <a:rPr lang="en-US" altLang="ja-JP" sz="1600" b="1" dirty="0">
                <a:solidFill>
                  <a:schemeClr val="tx1"/>
                </a:solidFill>
              </a:rPr>
              <a:t>Dynamic resistance  R</a:t>
            </a:r>
            <a:r>
              <a:rPr lang="en-US" altLang="ja-JP" sz="1600" b="1" baseline="-25000" dirty="0">
                <a:solidFill>
                  <a:schemeClr val="tx1"/>
                </a:solidFill>
              </a:rPr>
              <a:t>d  </a:t>
            </a:r>
            <a:r>
              <a:rPr lang="en-US" altLang="ja-JP" sz="1600" b="1" dirty="0">
                <a:solidFill>
                  <a:schemeClr val="tx1"/>
                </a:solidFill>
              </a:rPr>
              <a:t> in |V| &lt; 2Δ/e</a:t>
            </a:r>
            <a:r>
              <a:rPr lang="en-US" altLang="ja-JP" sz="1600" b="1" dirty="0" smtClean="0">
                <a:solidFill>
                  <a:schemeClr val="tx1"/>
                </a:solidFill>
              </a:rPr>
              <a:t>)</a:t>
            </a:r>
            <a:endParaRPr lang="en-US" altLang="ja-JP" sz="1600" b="1" baseline="-25000" dirty="0">
              <a:solidFill>
                <a:schemeClr val="tx1"/>
              </a:solidFill>
            </a:endParaRPr>
          </a:p>
        </p:txBody>
      </p:sp>
      <p:sp>
        <p:nvSpPr>
          <p:cNvPr id="79" name="Text Box 59"/>
          <p:cNvSpPr txBox="1">
            <a:spLocks noChangeArrowheads="1"/>
          </p:cNvSpPr>
          <p:nvPr/>
        </p:nvSpPr>
        <p:spPr bwMode="auto">
          <a:xfrm>
            <a:off x="-22041" y="4727717"/>
            <a:ext cx="195549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ja-JP" altLang="en-US" sz="1600" b="1" dirty="0" smtClean="0"/>
              <a:t>ジョセフソン電流</a:t>
            </a:r>
            <a:endParaRPr lang="en-US" altLang="ja-JP" sz="1600" b="1" dirty="0" smtClean="0">
              <a:solidFill>
                <a:schemeClr val="tx1"/>
              </a:solidFill>
            </a:endParaRPr>
          </a:p>
          <a:p>
            <a:pPr algn="l"/>
            <a:r>
              <a:rPr lang="en-US" altLang="ja-JP" sz="1600" b="1" dirty="0" smtClean="0">
                <a:solidFill>
                  <a:schemeClr val="tx1"/>
                </a:solidFill>
              </a:rPr>
              <a:t>Critical </a:t>
            </a:r>
            <a:r>
              <a:rPr lang="en-US" altLang="ja-JP" sz="1600" b="1" dirty="0">
                <a:solidFill>
                  <a:schemeClr val="tx1"/>
                </a:solidFill>
              </a:rPr>
              <a:t>current </a:t>
            </a:r>
            <a:r>
              <a:rPr lang="en-US" altLang="ja-JP" sz="1600" b="1" dirty="0" err="1">
                <a:solidFill>
                  <a:schemeClr val="tx1"/>
                </a:solidFill>
              </a:rPr>
              <a:t>I</a:t>
            </a:r>
            <a:r>
              <a:rPr lang="en-US" altLang="ja-JP" sz="1600" b="1" baseline="-25000" dirty="0" err="1">
                <a:solidFill>
                  <a:schemeClr val="tx1"/>
                </a:solidFill>
              </a:rPr>
              <a:t>c</a:t>
            </a:r>
            <a:endParaRPr lang="en-US" altLang="ja-JP" sz="1600" b="1" baseline="-25000" dirty="0">
              <a:solidFill>
                <a:schemeClr val="tx1"/>
              </a:solidFill>
            </a:endParaRPr>
          </a:p>
        </p:txBody>
      </p:sp>
      <p:sp>
        <p:nvSpPr>
          <p:cNvPr id="80" name="Line 75"/>
          <p:cNvSpPr>
            <a:spLocks noChangeShapeType="1"/>
          </p:cNvSpPr>
          <p:nvPr/>
        </p:nvSpPr>
        <p:spPr bwMode="auto">
          <a:xfrm flipV="1">
            <a:off x="2409507" y="5474108"/>
            <a:ext cx="0" cy="41753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p>
        </p:txBody>
      </p:sp>
      <p:sp>
        <p:nvSpPr>
          <p:cNvPr id="62" name="Text Box 59"/>
          <p:cNvSpPr txBox="1">
            <a:spLocks noChangeArrowheads="1"/>
          </p:cNvSpPr>
          <p:nvPr/>
        </p:nvSpPr>
        <p:spPr bwMode="auto">
          <a:xfrm>
            <a:off x="2781023" y="4400117"/>
            <a:ext cx="18285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ja-JP" sz="1600" b="1" dirty="0" smtClean="0"/>
              <a:t>Normal</a:t>
            </a:r>
            <a:r>
              <a:rPr lang="en-US" altLang="ja-JP" sz="1600" b="1" dirty="0" smtClean="0">
                <a:solidFill>
                  <a:schemeClr val="tx1"/>
                </a:solidFill>
              </a:rPr>
              <a:t> resistance</a:t>
            </a:r>
          </a:p>
          <a:p>
            <a:pPr algn="l"/>
            <a:r>
              <a:rPr lang="en-US" altLang="ja-JP" sz="1600" b="1" dirty="0" smtClean="0">
                <a:solidFill>
                  <a:schemeClr val="tx1"/>
                </a:solidFill>
              </a:rPr>
              <a:t>  R</a:t>
            </a:r>
            <a:r>
              <a:rPr lang="en-US" altLang="ja-JP" sz="1600" b="1" baseline="-25000" dirty="0" smtClean="0"/>
              <a:t>n</a:t>
            </a:r>
            <a:r>
              <a:rPr lang="en-US" altLang="ja-JP" sz="1600" b="1" baseline="-25000" dirty="0" smtClean="0">
                <a:solidFill>
                  <a:schemeClr val="tx1"/>
                </a:solidFill>
              </a:rPr>
              <a:t>  </a:t>
            </a:r>
            <a:r>
              <a:rPr lang="en-US" altLang="ja-JP" sz="1600" b="1" dirty="0" smtClean="0">
                <a:solidFill>
                  <a:schemeClr val="tx1"/>
                </a:solidFill>
              </a:rPr>
              <a:t> </a:t>
            </a:r>
            <a:r>
              <a:rPr lang="en-US" altLang="ja-JP" sz="1600" b="1" dirty="0">
                <a:solidFill>
                  <a:schemeClr val="tx1"/>
                </a:solidFill>
              </a:rPr>
              <a:t>in |V| </a:t>
            </a:r>
            <a:r>
              <a:rPr lang="en-US" altLang="ja-JP" sz="1600" b="1" dirty="0" smtClean="0">
                <a:solidFill>
                  <a:schemeClr val="tx1"/>
                </a:solidFill>
              </a:rPr>
              <a:t>&gt; 2Δ/e</a:t>
            </a:r>
            <a:endParaRPr lang="en-US" altLang="ja-JP" sz="1600" b="1" baseline="-25000"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番号プレースホルダー 11"/>
          <p:cNvSpPr>
            <a:spLocks noGrp="1"/>
          </p:cNvSpPr>
          <p:nvPr>
            <p:ph type="sldNum" sz="quarter" idx="12"/>
          </p:nvPr>
        </p:nvSpPr>
        <p:spPr>
          <a:xfrm>
            <a:off x="7086600" y="6529388"/>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7C252B0E-288A-4D91-94DE-36B27472F3BC}" type="slidenum">
              <a:rPr lang="ja-JP" altLang="en-US" sz="2000" smtClean="0"/>
              <a:pPr algn="r" eaLnBrk="1" hangingPunct="1">
                <a:spcBef>
                  <a:spcPct val="0"/>
                </a:spcBef>
                <a:buFontTx/>
                <a:buNone/>
              </a:pPr>
              <a:t>11</a:t>
            </a:fld>
            <a:endParaRPr lang="ja-JP" altLang="en-US" sz="2000" smtClean="0"/>
          </a:p>
        </p:txBody>
      </p:sp>
      <p:graphicFrame>
        <p:nvGraphicFramePr>
          <p:cNvPr id="18" name="表 17"/>
          <p:cNvGraphicFramePr>
            <a:graphicFrameLocks noGrp="1"/>
          </p:cNvGraphicFramePr>
          <p:nvPr/>
        </p:nvGraphicFramePr>
        <p:xfrm>
          <a:off x="4313238" y="5257800"/>
          <a:ext cx="4405312" cy="1212851"/>
        </p:xfrm>
        <a:graphic>
          <a:graphicData uri="http://schemas.openxmlformats.org/drawingml/2006/table">
            <a:tbl>
              <a:tblPr firstRow="1" bandRow="1">
                <a:tableStyleId>{85BE263C-DBD7-4A20-BB59-AAB30ACAA65A}</a:tableStyleId>
              </a:tblPr>
              <a:tblGrid>
                <a:gridCol w="1082219"/>
                <a:gridCol w="1082219"/>
                <a:gridCol w="1082219"/>
                <a:gridCol w="1158655"/>
              </a:tblGrid>
              <a:tr h="419233">
                <a:tc>
                  <a:txBody>
                    <a:bodyPr/>
                    <a:lstStyle/>
                    <a:p>
                      <a:pPr algn="ct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Si</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Nb</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Al</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r>
              <a:tr h="397151">
                <a:tc>
                  <a:txBody>
                    <a:bodyPr/>
                    <a:lstStyle/>
                    <a:p>
                      <a:pPr algn="ctr"/>
                      <a:r>
                        <a:rPr kumimoji="1" lang="en-US" altLang="ja-JP" sz="2000" dirty="0" smtClean="0">
                          <a:latin typeface="Khmer UI" panose="020B0502040204020203" pitchFamily="34" charset="0"/>
                          <a:cs typeface="Khmer UI" panose="020B0502040204020203" pitchFamily="34" charset="0"/>
                        </a:rPr>
                        <a:t>Tc[K]</a:t>
                      </a:r>
                    </a:p>
                  </a:txBody>
                  <a:tcPr marL="68579" marR="68579" marT="45746" marB="45746"/>
                </a:tc>
                <a:tc>
                  <a:txBody>
                    <a:bodyPr/>
                    <a:lstStyle/>
                    <a:p>
                      <a:pPr algn="ct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9.23</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1.20</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r>
              <a:tr h="396467">
                <a:tc>
                  <a:txBody>
                    <a:bodyPr/>
                    <a:lstStyle/>
                    <a:p>
                      <a:pPr algn="ctr"/>
                      <a:r>
                        <a:rPr kumimoji="1" lang="en-US" altLang="ja-JP" sz="2000" dirty="0" smtClean="0">
                          <a:latin typeface="Khmer UI" panose="020B0502040204020203" pitchFamily="34" charset="0"/>
                          <a:cs typeface="Khmer UI" panose="020B0502040204020203" pitchFamily="34" charset="0"/>
                        </a:rPr>
                        <a:t>Δ[meV]</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1100</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1.550</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c>
                  <a:txBody>
                    <a:bodyPr/>
                    <a:lstStyle/>
                    <a:p>
                      <a:pPr algn="ctr"/>
                      <a:r>
                        <a:rPr kumimoji="1" lang="en-US" altLang="ja-JP" sz="2000" dirty="0" smtClean="0">
                          <a:latin typeface="Khmer UI" panose="020B0502040204020203" pitchFamily="34" charset="0"/>
                          <a:cs typeface="Khmer UI" panose="020B0502040204020203" pitchFamily="34" charset="0"/>
                        </a:rPr>
                        <a:t>0.172</a:t>
                      </a:r>
                      <a:endParaRPr kumimoji="1" lang="ja-JP" altLang="en-US" sz="2000" dirty="0">
                        <a:latin typeface="Khmer UI" panose="020B0502040204020203" pitchFamily="34" charset="0"/>
                        <a:cs typeface="Khmer UI" panose="020B0502040204020203" pitchFamily="34" charset="0"/>
                      </a:endParaRPr>
                    </a:p>
                  </a:txBody>
                  <a:tcPr marL="68579" marR="68579" marT="45746" marB="45746"/>
                </a:tc>
              </a:tr>
            </a:tbl>
          </a:graphicData>
        </a:graphic>
      </p:graphicFrame>
      <p:sp>
        <p:nvSpPr>
          <p:cNvPr id="13331" name="テキスト ボックス 18"/>
          <p:cNvSpPr txBox="1">
            <a:spLocks noChangeArrowheads="1"/>
          </p:cNvSpPr>
          <p:nvPr/>
        </p:nvSpPr>
        <p:spPr bwMode="auto">
          <a:xfrm>
            <a:off x="320872" y="3634435"/>
            <a:ext cx="3043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b="1" dirty="0" err="1" smtClean="0">
                <a:latin typeface="Khmer UI" pitchFamily="34" charset="0"/>
              </a:rPr>
              <a:t>Nb</a:t>
            </a:r>
            <a:r>
              <a:rPr lang="en-US" altLang="ja-JP" sz="2000" b="1" dirty="0" smtClean="0">
                <a:latin typeface="Khmer UI" pitchFamily="34" charset="0"/>
              </a:rPr>
              <a:t>/Al-STJ</a:t>
            </a:r>
            <a:r>
              <a:rPr lang="ja-JP" altLang="en-US" sz="2000" b="1" dirty="0" smtClean="0">
                <a:latin typeface="Khmer UI" pitchFamily="34" charset="0"/>
              </a:rPr>
              <a:t>中の準粒子数</a:t>
            </a:r>
            <a:endParaRPr lang="ja-JP" altLang="en-US" sz="2000" b="1" dirty="0">
              <a:latin typeface="Khmer UI" pitchFamily="34" charset="0"/>
            </a:endParaRPr>
          </a:p>
        </p:txBody>
      </p:sp>
      <p:sp>
        <p:nvSpPr>
          <p:cNvPr id="13332" name="テキスト ボックス 19"/>
          <p:cNvSpPr txBox="1">
            <a:spLocks noChangeArrowheads="1"/>
          </p:cNvSpPr>
          <p:nvPr/>
        </p:nvSpPr>
        <p:spPr bwMode="auto">
          <a:xfrm>
            <a:off x="249238" y="4688142"/>
            <a:ext cx="38433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dirty="0" err="1">
                <a:latin typeface="Khmer UI" pitchFamily="34" charset="0"/>
              </a:rPr>
              <a:t>G</a:t>
            </a:r>
            <a:r>
              <a:rPr lang="en-US" altLang="ja-JP" sz="1800" baseline="-25000" dirty="0" err="1">
                <a:latin typeface="Khmer UI" pitchFamily="34" charset="0"/>
              </a:rPr>
              <a:t>Al</a:t>
            </a:r>
            <a:r>
              <a:rPr lang="en-US" altLang="ja-JP" sz="1800" dirty="0">
                <a:latin typeface="Khmer UI" pitchFamily="34" charset="0"/>
              </a:rPr>
              <a:t> : </a:t>
            </a:r>
            <a:r>
              <a:rPr lang="en-US" altLang="ja-JP" sz="1800" dirty="0" smtClean="0">
                <a:latin typeface="Khmer UI" pitchFamily="34" charset="0"/>
              </a:rPr>
              <a:t>Al</a:t>
            </a:r>
            <a:r>
              <a:rPr lang="ja-JP" altLang="en-US" sz="1800" dirty="0" smtClean="0">
                <a:latin typeface="Khmer UI" pitchFamily="34" charset="0"/>
              </a:rPr>
              <a:t>のトラッピングゲイン</a:t>
            </a:r>
            <a:r>
              <a:rPr lang="en-US" altLang="ja-JP" sz="1800" dirty="0" smtClean="0">
                <a:latin typeface="Khmer UI" pitchFamily="34" charset="0"/>
              </a:rPr>
              <a:t>(~</a:t>
            </a:r>
            <a:r>
              <a:rPr lang="en-US" altLang="ja-JP" sz="1800" dirty="0">
                <a:latin typeface="Khmer UI" pitchFamily="34" charset="0"/>
              </a:rPr>
              <a:t>10)</a:t>
            </a:r>
          </a:p>
          <a:p>
            <a:pPr eaLnBrk="1" hangingPunct="1">
              <a:spcBef>
                <a:spcPct val="0"/>
              </a:spcBef>
              <a:buFontTx/>
              <a:buNone/>
            </a:pPr>
            <a:r>
              <a:rPr lang="en-US" altLang="ja-JP" sz="1800" dirty="0">
                <a:latin typeface="Khmer UI" pitchFamily="34" charset="0"/>
              </a:rPr>
              <a:t> E</a:t>
            </a:r>
            <a:r>
              <a:rPr lang="en-US" altLang="ja-JP" sz="1800" baseline="-25000" dirty="0">
                <a:latin typeface="Khmer UI" pitchFamily="34" charset="0"/>
              </a:rPr>
              <a:t>0</a:t>
            </a:r>
            <a:r>
              <a:rPr lang="en-US" altLang="ja-JP" sz="1800" dirty="0">
                <a:latin typeface="Khmer UI" pitchFamily="34" charset="0"/>
              </a:rPr>
              <a:t> : </a:t>
            </a:r>
            <a:r>
              <a:rPr lang="ja-JP" altLang="en-US" sz="1800" dirty="0" smtClean="0">
                <a:latin typeface="Khmer UI" pitchFamily="34" charset="0"/>
              </a:rPr>
              <a:t>入射光子エネルギー</a:t>
            </a:r>
            <a:endParaRPr lang="en-US" altLang="ja-JP" sz="1800" dirty="0">
              <a:latin typeface="Khmer UI" pitchFamily="34" charset="0"/>
            </a:endParaRPr>
          </a:p>
          <a:p>
            <a:pPr eaLnBrk="1" hangingPunct="1">
              <a:spcBef>
                <a:spcPct val="0"/>
              </a:spcBef>
              <a:buFontTx/>
              <a:buNone/>
            </a:pPr>
            <a:r>
              <a:rPr lang="en-US" altLang="ja-JP" sz="1800" dirty="0">
                <a:latin typeface="Khmer UI" pitchFamily="34" charset="0"/>
              </a:rPr>
              <a:t> Δ  : </a:t>
            </a:r>
            <a:r>
              <a:rPr lang="ja-JP" altLang="en-US" sz="1800" dirty="0" smtClean="0">
                <a:latin typeface="Khmer UI" pitchFamily="34" charset="0"/>
              </a:rPr>
              <a:t>エネルギーギャップ</a:t>
            </a:r>
            <a:endParaRPr lang="en-US" altLang="ja-JP" sz="1800" dirty="0">
              <a:latin typeface="Khmer UI" pitchFamily="34" charset="0"/>
            </a:endParaRPr>
          </a:p>
        </p:txBody>
      </p:sp>
      <p:sp>
        <p:nvSpPr>
          <p:cNvPr id="13333" name="テキスト ボックス 20"/>
          <p:cNvSpPr txBox="1">
            <a:spLocks noChangeArrowheads="1"/>
          </p:cNvSpPr>
          <p:nvPr/>
        </p:nvSpPr>
        <p:spPr bwMode="auto">
          <a:xfrm>
            <a:off x="274638" y="5729288"/>
            <a:ext cx="3321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dirty="0" smtClean="0">
                <a:latin typeface="Khmer UI" pitchFamily="34" charset="0"/>
              </a:rPr>
              <a:t>25meV</a:t>
            </a:r>
            <a:r>
              <a:rPr lang="ja-JP" altLang="en-US" sz="1800" b="1" dirty="0" smtClean="0">
                <a:latin typeface="Khmer UI" pitchFamily="34" charset="0"/>
              </a:rPr>
              <a:t>の一光子に対して</a:t>
            </a:r>
            <a:endParaRPr lang="en-US" altLang="ja-JP" sz="1800" b="1" dirty="0">
              <a:latin typeface="Khmer UI" pitchFamily="34" charset="0"/>
            </a:endParaRPr>
          </a:p>
        </p:txBody>
      </p:sp>
      <p:pic>
        <p:nvPicPr>
          <p:cNvPr id="13334" name="図 2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9163" y="954088"/>
            <a:ext cx="2482850"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テキスト ボックス 22"/>
          <p:cNvSpPr txBox="1">
            <a:spLocks noRot="1" noChangeAspect="1" noMove="1" noResize="1" noEditPoints="1" noAdjustHandles="1" noChangeArrowheads="1" noChangeShapeType="1" noTextEdit="1"/>
          </p:cNvSpPr>
          <p:nvPr/>
        </p:nvSpPr>
        <p:spPr>
          <a:xfrm>
            <a:off x="639746" y="4287776"/>
            <a:ext cx="2652071" cy="400366"/>
          </a:xfrm>
          <a:prstGeom prst="rect">
            <a:avLst/>
          </a:prstGeom>
          <a:blipFill rotWithShape="1">
            <a:blip r:embed="rId4"/>
            <a:stretch>
              <a:fillRect t="-165152" r="-3908" b="-245455"/>
            </a:stretch>
          </a:blipFill>
        </p:spPr>
        <p:txBody>
          <a:bodyPr/>
          <a:lstStyle/>
          <a:p>
            <a:pPr>
              <a:defRPr/>
            </a:pPr>
            <a:r>
              <a:rPr lang="ja-JP" altLang="en-US">
                <a:noFill/>
              </a:rPr>
              <a:t> </a:t>
            </a:r>
          </a:p>
        </p:txBody>
      </p:sp>
      <p:sp>
        <p:nvSpPr>
          <p:cNvPr id="24" name="テキスト ボックス 23"/>
          <p:cNvSpPr txBox="1">
            <a:spLocks noRot="1" noChangeAspect="1" noMove="1" noResize="1" noEditPoints="1" noAdjustHandles="1" noChangeArrowheads="1" noChangeShapeType="1" noTextEdit="1"/>
          </p:cNvSpPr>
          <p:nvPr/>
        </p:nvSpPr>
        <p:spPr>
          <a:xfrm>
            <a:off x="639746" y="6121128"/>
            <a:ext cx="2965228" cy="749372"/>
          </a:xfrm>
          <a:prstGeom prst="rect">
            <a:avLst/>
          </a:prstGeom>
          <a:blipFill rotWithShape="1">
            <a:blip r:embed="rId5"/>
            <a:stretch>
              <a:fillRect t="-2439" b="-19512"/>
            </a:stretch>
          </a:blipFill>
        </p:spPr>
        <p:txBody>
          <a:bodyPr/>
          <a:lstStyle/>
          <a:p>
            <a:pPr>
              <a:defRPr/>
            </a:pPr>
            <a:r>
              <a:rPr lang="ja-JP" altLang="en-US">
                <a:noFill/>
              </a:rPr>
              <a:t> </a:t>
            </a:r>
          </a:p>
        </p:txBody>
      </p:sp>
      <p:sp>
        <p:nvSpPr>
          <p:cNvPr id="13337" name="タイトル 1"/>
          <p:cNvSpPr>
            <a:spLocks noGrp="1"/>
          </p:cNvSpPr>
          <p:nvPr>
            <p:ph type="title"/>
          </p:nvPr>
        </p:nvSpPr>
        <p:spPr>
          <a:xfrm>
            <a:off x="7938" y="79375"/>
            <a:ext cx="9144000" cy="712788"/>
          </a:xfrm>
        </p:spPr>
        <p:txBody>
          <a:bodyPr/>
          <a:lstStyle/>
          <a:p>
            <a:r>
              <a:rPr lang="en-US" altLang="ja-JP" sz="3200" b="1" dirty="0" err="1" smtClean="0">
                <a:solidFill>
                  <a:srgbClr val="002060"/>
                </a:solidFill>
                <a:effectLst>
                  <a:outerShdw blurRad="38100" dist="38100" dir="2700000" algn="tl">
                    <a:srgbClr val="000000">
                      <a:alpha val="43137"/>
                    </a:srgbClr>
                  </a:outerShdw>
                </a:effectLst>
                <a:latin typeface="+mj-ea"/>
              </a:rPr>
              <a:t>Nb</a:t>
            </a:r>
            <a:r>
              <a:rPr lang="en-US" altLang="ja-JP" sz="3200" b="1" dirty="0" smtClean="0">
                <a:solidFill>
                  <a:srgbClr val="002060"/>
                </a:solidFill>
                <a:effectLst>
                  <a:outerShdw blurRad="38100" dist="38100" dir="2700000" algn="tl">
                    <a:srgbClr val="000000">
                      <a:alpha val="43137"/>
                    </a:srgbClr>
                  </a:outerShdw>
                </a:effectLst>
                <a:latin typeface="+mj-ea"/>
              </a:rPr>
              <a:t>/Al-STJ</a:t>
            </a:r>
            <a:r>
              <a:rPr lang="ja-JP" altLang="en-US" sz="3200" b="1" dirty="0" smtClean="0">
                <a:solidFill>
                  <a:srgbClr val="002060"/>
                </a:solidFill>
                <a:effectLst>
                  <a:outerShdw blurRad="38100" dist="38100" dir="2700000" algn="tl">
                    <a:srgbClr val="000000">
                      <a:alpha val="43137"/>
                    </a:srgbClr>
                  </a:outerShdw>
                </a:effectLst>
                <a:latin typeface="+mj-ea"/>
              </a:rPr>
              <a:t>光子検出器</a:t>
            </a:r>
          </a:p>
        </p:txBody>
      </p:sp>
      <p:sp>
        <p:nvSpPr>
          <p:cNvPr id="13338" name="テキスト ボックス 6"/>
          <p:cNvSpPr txBox="1">
            <a:spLocks noChangeArrowheads="1"/>
          </p:cNvSpPr>
          <p:nvPr/>
        </p:nvSpPr>
        <p:spPr bwMode="auto">
          <a:xfrm>
            <a:off x="249238" y="2146300"/>
            <a:ext cx="850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00B050"/>
                </a:solidFill>
              </a:rPr>
              <a:t>300nm</a:t>
            </a:r>
            <a:endParaRPr lang="ja-JP" altLang="en-US" sz="1800" b="1">
              <a:solidFill>
                <a:srgbClr val="00B050"/>
              </a:solidFill>
            </a:endParaRPr>
          </a:p>
        </p:txBody>
      </p:sp>
      <p:cxnSp>
        <p:nvCxnSpPr>
          <p:cNvPr id="9" name="直線矢印コネクタ 8"/>
          <p:cNvCxnSpPr/>
          <p:nvPr/>
        </p:nvCxnSpPr>
        <p:spPr>
          <a:xfrm flipH="1">
            <a:off x="1125538" y="1992313"/>
            <a:ext cx="11112" cy="676275"/>
          </a:xfrm>
          <a:prstGeom prst="straightConnector1">
            <a:avLst/>
          </a:prstGeom>
          <a:ln w="571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341" name="コンテンツ プレースホルダー 1"/>
          <p:cNvSpPr txBox="1">
            <a:spLocks/>
          </p:cNvSpPr>
          <p:nvPr/>
        </p:nvSpPr>
        <p:spPr bwMode="auto">
          <a:xfrm>
            <a:off x="3527425" y="1196975"/>
            <a:ext cx="56165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buFontTx/>
              <a:buNone/>
            </a:pPr>
            <a:r>
              <a:rPr lang="ja-JP" altLang="en-US" sz="2400" b="1" dirty="0" smtClean="0">
                <a:solidFill>
                  <a:schemeClr val="tx2"/>
                </a:solidFill>
              </a:rPr>
              <a:t>バックトンネル効果→</a:t>
            </a:r>
            <a:r>
              <a:rPr lang="ja-JP" altLang="en-US" sz="2400" b="1" dirty="0">
                <a:solidFill>
                  <a:schemeClr val="tx2"/>
                </a:solidFill>
              </a:rPr>
              <a:t>　</a:t>
            </a:r>
            <a:r>
              <a:rPr lang="ja-JP" altLang="en-US" sz="2400" b="1" dirty="0" smtClean="0">
                <a:solidFill>
                  <a:schemeClr val="tx2"/>
                </a:solidFill>
              </a:rPr>
              <a:t>トラッピング・ゲイン</a:t>
            </a:r>
            <a:endParaRPr lang="en-US" altLang="ja-JP" sz="2400" b="1" dirty="0">
              <a:solidFill>
                <a:schemeClr val="tx2"/>
              </a:solidFill>
            </a:endParaRPr>
          </a:p>
        </p:txBody>
      </p:sp>
      <p:sp>
        <p:nvSpPr>
          <p:cNvPr id="15" name="コンテンツ プレースホルダー 1"/>
          <p:cNvSpPr txBox="1">
            <a:spLocks/>
          </p:cNvSpPr>
          <p:nvPr/>
        </p:nvSpPr>
        <p:spPr bwMode="auto">
          <a:xfrm>
            <a:off x="3628198" y="2018950"/>
            <a:ext cx="5515802" cy="2994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70000" lnSpcReduction="20000"/>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lnSpc>
                <a:spcPct val="120000"/>
              </a:lnSpc>
              <a:buFont typeface="Wingdings" panose="05000000000000000000" pitchFamily="2" charset="2"/>
              <a:buChar char="l"/>
            </a:pPr>
            <a:r>
              <a:rPr lang="ja-JP" altLang="en-US" sz="2900" b="1" kern="0" dirty="0" smtClean="0"/>
              <a:t>トンネルバリアの近傍の準粒子は，次々とトンネル効果を引き起こし電荷を増幅する</a:t>
            </a:r>
            <a:endParaRPr lang="en-US" altLang="ja-JP" sz="2900" b="1" kern="0" dirty="0" smtClean="0"/>
          </a:p>
          <a:p>
            <a:pPr lvl="1">
              <a:lnSpc>
                <a:spcPct val="120000"/>
              </a:lnSpc>
            </a:pPr>
            <a:r>
              <a:rPr lang="ja-JP" altLang="en-US" sz="2300" kern="0" dirty="0" smtClean="0">
                <a:latin typeface="+mn-ea"/>
              </a:rPr>
              <a:t>トンネルバリアの近傍の準粒子の存在確率を上げるためトラップ層を置く</a:t>
            </a:r>
            <a:endParaRPr lang="en-US" altLang="ja-JP" sz="2300" kern="0" dirty="0" smtClean="0">
              <a:latin typeface="+mn-ea"/>
            </a:endParaRPr>
          </a:p>
          <a:p>
            <a:pPr lvl="1">
              <a:lnSpc>
                <a:spcPct val="120000"/>
              </a:lnSpc>
            </a:pPr>
            <a:r>
              <a:rPr lang="en-US" altLang="ja-JP" sz="2300" kern="0" dirty="0" err="1" smtClean="0">
                <a:latin typeface="+mn-ea"/>
                <a:sym typeface="Wingdings"/>
              </a:rPr>
              <a:t>Nb</a:t>
            </a:r>
            <a:r>
              <a:rPr lang="en-US" altLang="ja-JP" sz="2300" kern="0" dirty="0" smtClean="0">
                <a:latin typeface="+mn-ea"/>
                <a:sym typeface="Wingdings"/>
              </a:rPr>
              <a:t>/Al-STJ   </a:t>
            </a:r>
            <a:r>
              <a:rPr lang="en-US" altLang="ja-JP" sz="2300" kern="0" dirty="0" err="1" smtClean="0">
                <a:latin typeface="+mn-ea"/>
                <a:sym typeface="Wingdings"/>
              </a:rPr>
              <a:t>Nb</a:t>
            </a:r>
            <a:r>
              <a:rPr lang="en-US" altLang="ja-JP" sz="2300" kern="0" dirty="0" smtClean="0">
                <a:latin typeface="+mn-ea"/>
                <a:sym typeface="Wingdings"/>
              </a:rPr>
              <a:t>(200nm)/Al(10nm)/</a:t>
            </a:r>
            <a:r>
              <a:rPr lang="en-US" altLang="ja-JP" sz="2300" kern="0" dirty="0" err="1" smtClean="0">
                <a:latin typeface="+mn-ea"/>
                <a:sym typeface="Wingdings"/>
              </a:rPr>
              <a:t>AlOx</a:t>
            </a:r>
            <a:r>
              <a:rPr lang="en-US" altLang="ja-JP" sz="2300" kern="0" dirty="0" smtClean="0">
                <a:latin typeface="+mn-ea"/>
                <a:sym typeface="Wingdings"/>
              </a:rPr>
              <a:t>/Al(10nm)/</a:t>
            </a:r>
            <a:r>
              <a:rPr lang="en-US" altLang="ja-JP" sz="2300" kern="0" dirty="0" err="1" smtClean="0">
                <a:latin typeface="+mn-ea"/>
                <a:sym typeface="Wingdings"/>
              </a:rPr>
              <a:t>Nb</a:t>
            </a:r>
            <a:r>
              <a:rPr lang="en-US" altLang="ja-JP" sz="2300" kern="0" dirty="0" smtClean="0">
                <a:latin typeface="+mn-ea"/>
                <a:sym typeface="Wingdings"/>
              </a:rPr>
              <a:t>(100nm)</a:t>
            </a:r>
          </a:p>
          <a:p>
            <a:pPr lvl="2">
              <a:lnSpc>
                <a:spcPct val="120000"/>
              </a:lnSpc>
            </a:pPr>
            <a:r>
              <a:rPr lang="ja-JP" altLang="en-US" sz="2300" kern="0" dirty="0" smtClean="0">
                <a:latin typeface="+mn-ea"/>
                <a:sym typeface="Wingdings"/>
              </a:rPr>
              <a:t>近接効果により</a:t>
            </a:r>
            <a:r>
              <a:rPr lang="en-US" altLang="ja-JP" sz="2300" kern="0" dirty="0" smtClean="0">
                <a:latin typeface="+mn-ea"/>
                <a:sym typeface="Wingdings"/>
              </a:rPr>
              <a:t>Al</a:t>
            </a:r>
            <a:r>
              <a:rPr lang="ja-JP" altLang="en-US" sz="2300" kern="0" dirty="0" smtClean="0">
                <a:latin typeface="+mn-ea"/>
                <a:sym typeface="Wingdings"/>
              </a:rPr>
              <a:t>の超伝導転移温度は</a:t>
            </a:r>
            <a:r>
              <a:rPr lang="en-US" altLang="ja-JP" sz="2300" kern="0" dirty="0" err="1" smtClean="0">
                <a:latin typeface="+mn-ea"/>
                <a:sym typeface="Wingdings"/>
              </a:rPr>
              <a:t>Nb</a:t>
            </a:r>
            <a:r>
              <a:rPr lang="ja-JP" altLang="en-US" sz="2300" kern="0" dirty="0" smtClean="0">
                <a:latin typeface="+mn-ea"/>
                <a:sym typeface="Wingdings"/>
              </a:rPr>
              <a:t>の転移温度に近づく</a:t>
            </a:r>
            <a:endParaRPr lang="en-US" altLang="ja-JP" sz="2300" kern="0" dirty="0" smtClean="0">
              <a:latin typeface="+mn-ea"/>
            </a:endParaRPr>
          </a:p>
          <a:p>
            <a:pPr>
              <a:lnSpc>
                <a:spcPct val="120000"/>
              </a:lnSpc>
              <a:buFont typeface="Wingdings" panose="05000000000000000000" pitchFamily="2" charset="2"/>
              <a:buChar char="l"/>
            </a:pPr>
            <a:r>
              <a:rPr lang="ja-JP" altLang="en-US" sz="2900" b="1" kern="0" dirty="0" smtClean="0">
                <a:latin typeface="+mn-ea"/>
              </a:rPr>
              <a:t>増幅効果 </a:t>
            </a:r>
            <a:r>
              <a:rPr lang="en-US" altLang="ja-JP" sz="2900" b="1" kern="0" dirty="0" smtClean="0">
                <a:latin typeface="+mn-ea"/>
              </a:rPr>
              <a:t>2</a:t>
            </a:r>
            <a:r>
              <a:rPr lang="ja-JP" altLang="en-US" sz="2900" b="1" kern="0" dirty="0" smtClean="0">
                <a:latin typeface="+mn-ea"/>
              </a:rPr>
              <a:t>～</a:t>
            </a:r>
            <a:r>
              <a:rPr lang="en-US" altLang="ja-JP" sz="2900" b="1" kern="0" dirty="0" smtClean="0">
                <a:latin typeface="+mn-ea"/>
              </a:rPr>
              <a:t>200</a:t>
            </a:r>
            <a:r>
              <a:rPr lang="ja-JP" altLang="en-US" sz="2900" b="1" kern="0" dirty="0" smtClean="0">
                <a:latin typeface="+mn-ea"/>
              </a:rPr>
              <a:t>倍</a:t>
            </a:r>
            <a:endParaRPr lang="en-US" altLang="ja-JP" sz="2900" b="1" kern="0" dirty="0" smtClean="0">
              <a:latin typeface="+mn-ea"/>
            </a:endParaRPr>
          </a:p>
        </p:txBody>
      </p:sp>
    </p:spTree>
    <p:extLst>
      <p:ext uri="{BB962C8B-B14F-4D97-AF65-F5344CB8AC3E}">
        <p14:creationId xmlns:p14="http://schemas.microsoft.com/office/powerpoint/2010/main" val="743312580"/>
      </p:ext>
    </p:extLst>
  </p:cSld>
  <p:clrMapOvr>
    <a:masterClrMapping/>
  </p:clrMapOvr>
  <p:transition spd="slow" advTm="90537"/>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60940" y="116632"/>
            <a:ext cx="8229600" cy="667544"/>
          </a:xfrm>
        </p:spPr>
        <p:txBody>
          <a:bodyPr/>
          <a:lstStyle/>
          <a:p>
            <a:pPr algn="ctr"/>
            <a:r>
              <a:rPr lang="ja-JP" altLang="en-US" sz="2800" b="1" dirty="0" smtClean="0">
                <a:effectLst>
                  <a:outerShdw blurRad="38100" dist="38100" dir="2700000" algn="tl">
                    <a:srgbClr val="000000">
                      <a:alpha val="43137"/>
                    </a:srgbClr>
                  </a:outerShdw>
                </a:effectLst>
              </a:rPr>
              <a:t>ニュートリノ崩壊探索</a:t>
            </a:r>
            <a:r>
              <a:rPr kumimoji="1" lang="ja-JP" altLang="en-US" sz="2800" b="1" dirty="0" smtClean="0">
                <a:effectLst>
                  <a:outerShdw blurRad="38100" dist="38100" dir="2700000" algn="tl">
                    <a:srgbClr val="000000">
                      <a:alpha val="43137"/>
                    </a:srgbClr>
                  </a:outerShdw>
                </a:effectLst>
              </a:rPr>
              <a:t>実験からの要請</a:t>
            </a:r>
            <a:endParaRPr kumimoji="1" lang="ja-JP" altLang="en-US" sz="2800" b="1" dirty="0">
              <a:effectLst>
                <a:outerShdw blurRad="38100" dist="38100" dir="2700000" algn="tl">
                  <a:srgbClr val="000000">
                    <a:alpha val="43137"/>
                  </a:srgbClr>
                </a:outerShdw>
              </a:effectLst>
            </a:endParaRPr>
          </a:p>
        </p:txBody>
      </p:sp>
      <p:sp>
        <p:nvSpPr>
          <p:cNvPr id="3" name="コンテンツ プレースホルダー 2"/>
          <p:cNvSpPr>
            <a:spLocks noGrp="1"/>
          </p:cNvSpPr>
          <p:nvPr>
            <p:ph idx="1"/>
          </p:nvPr>
        </p:nvSpPr>
        <p:spPr>
          <a:xfrm>
            <a:off x="353379" y="980728"/>
            <a:ext cx="8603405" cy="993621"/>
          </a:xfrm>
        </p:spPr>
        <p:txBody>
          <a:bodyPr/>
          <a:lstStyle/>
          <a:p>
            <a:r>
              <a:rPr kumimoji="1" lang="en-US" altLang="ja-JP" sz="2400" b="1" dirty="0" smtClean="0"/>
              <a:t>Nb/Al-STJ</a:t>
            </a:r>
            <a:r>
              <a:rPr kumimoji="1" lang="ja-JP" altLang="en-US" sz="2400" b="1" dirty="0" smtClean="0"/>
              <a:t>で</a:t>
            </a:r>
            <a:r>
              <a:rPr kumimoji="1" lang="en-US" altLang="ja-JP" sz="2400" b="1" dirty="0" smtClean="0"/>
              <a:t>25meV(</a:t>
            </a:r>
            <a:r>
              <a:rPr kumimoji="1" lang="en-US" altLang="ja-JP" sz="2400" b="1" dirty="0" smtClean="0">
                <a:sym typeface="Symbol"/>
              </a:rPr>
              <a:t>=50m</a:t>
            </a:r>
            <a:r>
              <a:rPr kumimoji="1" lang="en-US" altLang="ja-JP" sz="2400" b="1" dirty="0" smtClean="0"/>
              <a:t>)</a:t>
            </a:r>
            <a:r>
              <a:rPr kumimoji="1" lang="ja-JP" altLang="en-US" sz="2400" b="1" dirty="0" smtClean="0"/>
              <a:t>の光子を</a:t>
            </a:r>
            <a:r>
              <a:rPr lang="en-US" altLang="ja-JP" sz="2400" b="1" dirty="0" smtClean="0"/>
              <a:t>S/N&gt;5</a:t>
            </a:r>
            <a:r>
              <a:rPr lang="ja-JP" altLang="en-US" sz="2400" b="1" dirty="0" smtClean="0"/>
              <a:t>で一光子計数</a:t>
            </a:r>
            <a:endParaRPr lang="en-US" altLang="ja-JP" sz="2400" b="1" dirty="0" smtClean="0"/>
          </a:p>
          <a:p>
            <a:pPr lvl="1"/>
            <a:r>
              <a:rPr lang="ja-JP" altLang="en-US" sz="2000" b="1" dirty="0">
                <a:latin typeface="+mn-ea"/>
                <a:sym typeface="Wingdings"/>
              </a:rPr>
              <a:t>出力</a:t>
            </a:r>
            <a:r>
              <a:rPr lang="en-US" altLang="ja-JP" sz="2000" b="1" dirty="0">
                <a:latin typeface="+mn-ea"/>
                <a:sym typeface="Wingdings"/>
              </a:rPr>
              <a:t>100e</a:t>
            </a:r>
            <a:r>
              <a:rPr lang="ja-JP" altLang="en-US" sz="2000" b="1" dirty="0" smtClean="0">
                <a:latin typeface="+mn-ea"/>
                <a:sym typeface="Wingdings"/>
              </a:rPr>
              <a:t>程度　</a:t>
            </a:r>
            <a:r>
              <a:rPr lang="en-US" altLang="ja-JP" sz="2000" b="1" dirty="0" smtClean="0">
                <a:latin typeface="+mn-ea"/>
                <a:sym typeface="Wingdings"/>
              </a:rPr>
              <a:t></a:t>
            </a:r>
            <a:r>
              <a:rPr lang="ja-JP" altLang="en-US" sz="2000" b="1" dirty="0" smtClean="0">
                <a:latin typeface="+mn-ea"/>
                <a:sym typeface="Wingdings"/>
              </a:rPr>
              <a:t>　</a:t>
            </a:r>
            <a:r>
              <a:rPr lang="ja-JP" altLang="en-US" sz="2000" b="1" dirty="0">
                <a:latin typeface="+mn-ea"/>
                <a:sym typeface="Wingdings"/>
              </a:rPr>
              <a:t>ノイズ</a:t>
            </a:r>
            <a:r>
              <a:rPr lang="en-US" altLang="ja-JP" sz="2000" b="1" dirty="0" smtClean="0">
                <a:latin typeface="+mn-ea"/>
                <a:sym typeface="Wingdings"/>
              </a:rPr>
              <a:t>2</a:t>
            </a:r>
            <a:r>
              <a:rPr lang="en-US" altLang="ja-JP" sz="2000" b="1" dirty="0" smtClean="0">
                <a:latin typeface="+mn-ea"/>
                <a:sym typeface="Wingdings"/>
              </a:rPr>
              <a:t>0e</a:t>
            </a:r>
            <a:r>
              <a:rPr lang="ja-JP" altLang="en-US" sz="2000" b="1" dirty="0" smtClean="0">
                <a:latin typeface="+mn-ea"/>
                <a:sym typeface="Wingdings"/>
              </a:rPr>
              <a:t>以下、リーク電流ゆらぎ</a:t>
            </a:r>
            <a:r>
              <a:rPr lang="en-US" altLang="ja-JP" sz="2000" b="1" dirty="0" smtClean="0">
                <a:latin typeface="+mn-ea"/>
                <a:sym typeface="Wingdings"/>
              </a:rPr>
              <a:t>20e</a:t>
            </a:r>
            <a:r>
              <a:rPr lang="ja-JP" altLang="en-US" sz="2000" b="1" dirty="0" smtClean="0">
                <a:latin typeface="+mn-ea"/>
                <a:sym typeface="Wingdings"/>
              </a:rPr>
              <a:t>以下</a:t>
            </a:r>
            <a:endParaRPr lang="en-US" altLang="ja-JP" sz="2000" b="1" dirty="0" smtClean="0">
              <a:latin typeface="+mn-ea"/>
              <a:sym typeface="Wingdings"/>
            </a:endParaRPr>
          </a:p>
        </p:txBody>
      </p:sp>
      <p:sp>
        <p:nvSpPr>
          <p:cNvPr id="4" name="スライド番号プレースホルダー 3"/>
          <p:cNvSpPr>
            <a:spLocks noGrp="1"/>
          </p:cNvSpPr>
          <p:nvPr>
            <p:ph type="sldNum" sz="quarter" idx="12"/>
          </p:nvPr>
        </p:nvSpPr>
        <p:spPr/>
        <p:txBody>
          <a:bodyPr/>
          <a:lstStyle/>
          <a:p>
            <a:pPr>
              <a:defRPr/>
            </a:pPr>
            <a:fld id="{0F9E9DC1-2056-4C3F-8988-21F6A85589EE}" type="slidenum">
              <a:rPr lang="en-US" altLang="ja-JP" smtClean="0"/>
              <a:pPr>
                <a:defRPr/>
              </a:pPr>
              <a:t>12</a:t>
            </a:fld>
            <a:endParaRPr lang="en-US" altLang="ja-JP" dirty="0"/>
          </a:p>
        </p:txBody>
      </p:sp>
      <p:grpSp>
        <p:nvGrpSpPr>
          <p:cNvPr id="15" name="グループ化 14"/>
          <p:cNvGrpSpPr/>
          <p:nvPr/>
        </p:nvGrpSpPr>
        <p:grpSpPr>
          <a:xfrm>
            <a:off x="5441588" y="2579395"/>
            <a:ext cx="3528392" cy="2767004"/>
            <a:chOff x="3995936" y="3421165"/>
            <a:chExt cx="4248472" cy="3331699"/>
          </a:xfrm>
        </p:grpSpPr>
        <p:pic>
          <p:nvPicPr>
            <p:cNvPr id="5" name="図 4"/>
            <p:cNvPicPr>
              <a:picLocks noChangeAspect="1"/>
            </p:cNvPicPr>
            <p:nvPr/>
          </p:nvPicPr>
          <p:blipFill rotWithShape="1">
            <a:blip r:embed="rId2"/>
            <a:srcRect l="34207" t="6502" r="16301" b="41697"/>
            <a:stretch/>
          </p:blipFill>
          <p:spPr>
            <a:xfrm>
              <a:off x="3995936" y="3421165"/>
              <a:ext cx="4248472" cy="33316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 name="直線矢印コネクタ 5"/>
            <p:cNvCxnSpPr/>
            <p:nvPr/>
          </p:nvCxnSpPr>
          <p:spPr>
            <a:xfrm flipV="1">
              <a:off x="5427470" y="4792237"/>
              <a:ext cx="0" cy="58097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5427470" y="5301593"/>
              <a:ext cx="872722" cy="1711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rot="16200000">
              <a:off x="4234781" y="4860374"/>
              <a:ext cx="1661375" cy="444706"/>
            </a:xfrm>
            <a:prstGeom prst="rect">
              <a:avLst/>
            </a:prstGeom>
            <a:noFill/>
          </p:spPr>
          <p:txBody>
            <a:bodyPr wrap="square" rtlCol="0">
              <a:spAutoFit/>
            </a:bodyPr>
            <a:lstStyle/>
            <a:p>
              <a:r>
                <a:rPr lang="en-US" altLang="ja-JP" sz="1800" dirty="0" smtClean="0">
                  <a:solidFill>
                    <a:srgbClr val="0070C0"/>
                  </a:solidFill>
                </a:rPr>
                <a:t>500</a:t>
              </a:r>
              <a:r>
                <a:rPr lang="en-US" altLang="ja-JP" sz="1800" dirty="0" smtClean="0">
                  <a:solidFill>
                    <a:srgbClr val="0070C0"/>
                  </a:solidFill>
                  <a:sym typeface="Symbol"/>
                </a:rPr>
                <a:t></a:t>
              </a:r>
              <a:r>
                <a:rPr lang="en-US" altLang="ja-JP" sz="1800" dirty="0" smtClean="0">
                  <a:solidFill>
                    <a:srgbClr val="0070C0"/>
                  </a:solidFill>
                </a:rPr>
                <a:t>V/DIV</a:t>
              </a:r>
              <a:endParaRPr lang="ja-JP" altLang="en-US" sz="1800" dirty="0">
                <a:solidFill>
                  <a:srgbClr val="0070C0"/>
                </a:solidFill>
              </a:endParaRPr>
            </a:p>
          </p:txBody>
        </p:sp>
        <p:sp>
          <p:nvSpPr>
            <p:cNvPr id="9" name="テキスト ボックス 8"/>
            <p:cNvSpPr txBox="1"/>
            <p:nvPr/>
          </p:nvSpPr>
          <p:spPr>
            <a:xfrm>
              <a:off x="5469504" y="5301593"/>
              <a:ext cx="1661375" cy="481765"/>
            </a:xfrm>
            <a:prstGeom prst="rect">
              <a:avLst/>
            </a:prstGeom>
            <a:noFill/>
          </p:spPr>
          <p:txBody>
            <a:bodyPr wrap="square" rtlCol="0">
              <a:spAutoFit/>
            </a:bodyPr>
            <a:lstStyle/>
            <a:p>
              <a:r>
                <a:rPr lang="en-US" altLang="ja-JP" sz="2000" dirty="0" smtClean="0">
                  <a:solidFill>
                    <a:srgbClr val="FF0000"/>
                  </a:solidFill>
                </a:rPr>
                <a:t>1</a:t>
              </a:r>
              <a:r>
                <a:rPr lang="en-US" altLang="ja-JP" sz="2000" dirty="0" smtClean="0">
                  <a:solidFill>
                    <a:srgbClr val="FF0000"/>
                  </a:solidFill>
                  <a:sym typeface="Symbol"/>
                </a:rPr>
                <a:t>s</a:t>
              </a:r>
              <a:r>
                <a:rPr lang="en-US" altLang="ja-JP" sz="2000" dirty="0" smtClean="0">
                  <a:solidFill>
                    <a:srgbClr val="FF0000"/>
                  </a:solidFill>
                </a:rPr>
                <a:t>/DIV</a:t>
              </a:r>
              <a:endParaRPr lang="ja-JP" altLang="en-US" sz="2000" dirty="0">
                <a:solidFill>
                  <a:srgbClr val="FF0000"/>
                </a:solidFill>
              </a:endParaRPr>
            </a:p>
          </p:txBody>
        </p:sp>
      </p:grpSp>
      <p:sp>
        <p:nvSpPr>
          <p:cNvPr id="10" name="テキスト ボックス 9"/>
          <p:cNvSpPr txBox="1"/>
          <p:nvPr/>
        </p:nvSpPr>
        <p:spPr>
          <a:xfrm>
            <a:off x="3347864" y="6053000"/>
            <a:ext cx="5184576" cy="677108"/>
          </a:xfrm>
          <a:prstGeom prst="rect">
            <a:avLst/>
          </a:prstGeom>
          <a:noFill/>
        </p:spPr>
        <p:txBody>
          <a:bodyPr wrap="square" rtlCol="0">
            <a:spAutoFit/>
          </a:bodyPr>
          <a:lstStyle/>
          <a:p>
            <a:r>
              <a:rPr lang="en-US" altLang="ja-JP" sz="2000" dirty="0" smtClean="0">
                <a:solidFill>
                  <a:srgbClr val="00B0F0"/>
                </a:solidFill>
              </a:rPr>
              <a:t>SOI</a:t>
            </a:r>
            <a:r>
              <a:rPr lang="ja-JP" altLang="en-US" sz="2000" dirty="0" smtClean="0">
                <a:solidFill>
                  <a:srgbClr val="00B0F0"/>
                </a:solidFill>
              </a:rPr>
              <a:t>上に形成した</a:t>
            </a:r>
            <a:r>
              <a:rPr lang="en-US" altLang="ja-JP" sz="2000" dirty="0" smtClean="0">
                <a:solidFill>
                  <a:srgbClr val="00B0F0"/>
                </a:solidFill>
              </a:rPr>
              <a:t>Nb/Al-STJ </a:t>
            </a:r>
            <a:r>
              <a:rPr lang="ja-JP" altLang="en-US" sz="2000" dirty="0" smtClean="0">
                <a:solidFill>
                  <a:srgbClr val="00B0F0"/>
                </a:solidFill>
              </a:rPr>
              <a:t>の光応答</a:t>
            </a:r>
            <a:endParaRPr lang="en-US" altLang="ja-JP" sz="2000" dirty="0" smtClean="0">
              <a:solidFill>
                <a:srgbClr val="00B0F0"/>
              </a:solidFill>
            </a:endParaRPr>
          </a:p>
          <a:p>
            <a:r>
              <a:rPr lang="en-US" altLang="ja-JP" sz="1800" dirty="0" smtClean="0"/>
              <a:t>STJ</a:t>
            </a:r>
            <a:r>
              <a:rPr lang="ja-JP" altLang="en-US" sz="1800" dirty="0" smtClean="0"/>
              <a:t>の応答時間は，</a:t>
            </a:r>
            <a:r>
              <a:rPr lang="en-US" altLang="ja-JP" sz="1800" dirty="0" smtClean="0"/>
              <a:t>1</a:t>
            </a:r>
            <a:r>
              <a:rPr lang="en-US" altLang="ja-JP" sz="1800" dirty="0" smtClean="0">
                <a:sym typeface="Symbol"/>
              </a:rPr>
              <a:t>s</a:t>
            </a:r>
            <a:r>
              <a:rPr lang="ja-JP" altLang="en-US" sz="1800" dirty="0" smtClean="0">
                <a:sym typeface="Symbol"/>
              </a:rPr>
              <a:t>程度</a:t>
            </a:r>
            <a:endParaRPr lang="ja-JP" altLang="en-US" sz="1800" dirty="0"/>
          </a:p>
        </p:txBody>
      </p:sp>
      <p:sp>
        <p:nvSpPr>
          <p:cNvPr id="16" name="コンテンツ プレースホルダー 2"/>
          <p:cNvSpPr txBox="1">
            <a:spLocks/>
          </p:cNvSpPr>
          <p:nvPr/>
        </p:nvSpPr>
        <p:spPr bwMode="auto">
          <a:xfrm>
            <a:off x="353379" y="2276872"/>
            <a:ext cx="4608512" cy="353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r>
              <a:rPr lang="ja-JP" altLang="en-US" sz="2400" b="1" kern="0" dirty="0" smtClean="0">
                <a:latin typeface="+mn-ea"/>
              </a:rPr>
              <a:t>増幅器に対する要請</a:t>
            </a:r>
            <a:endParaRPr lang="en-US" altLang="ja-JP" sz="2400" b="1" kern="0" dirty="0" smtClean="0">
              <a:latin typeface="+mn-ea"/>
            </a:endParaRPr>
          </a:p>
          <a:p>
            <a:pPr lvl="1"/>
            <a:r>
              <a:rPr lang="ja-JP" altLang="en-US" sz="2000" b="1" kern="0" dirty="0"/>
              <a:t>ノイズ</a:t>
            </a:r>
            <a:r>
              <a:rPr lang="en-US" altLang="ja-JP" sz="2000" b="1" kern="0" dirty="0"/>
              <a:t>20e </a:t>
            </a:r>
            <a:r>
              <a:rPr lang="ja-JP" altLang="en-US" sz="2000" b="1" kern="0" dirty="0"/>
              <a:t>以下</a:t>
            </a:r>
            <a:endParaRPr lang="en-US" altLang="ja-JP" sz="2000" b="1" kern="0" dirty="0"/>
          </a:p>
          <a:p>
            <a:pPr lvl="1"/>
            <a:r>
              <a:rPr lang="en-US" altLang="ja-JP" sz="2000" b="1" kern="0" dirty="0" smtClean="0"/>
              <a:t>STJ</a:t>
            </a:r>
            <a:r>
              <a:rPr lang="ja-JP" altLang="en-US" sz="2000" b="1" kern="0" dirty="0"/>
              <a:t>と同じ温度で動作</a:t>
            </a:r>
            <a:r>
              <a:rPr lang="en-US" altLang="ja-JP" sz="2000" b="1" kern="0" dirty="0"/>
              <a:t>(0.3K</a:t>
            </a:r>
            <a:r>
              <a:rPr lang="ja-JP" altLang="en-US" sz="2000" b="1" kern="0" dirty="0"/>
              <a:t>程度</a:t>
            </a:r>
            <a:r>
              <a:rPr lang="en-US" altLang="ja-JP" sz="2000" b="1" kern="0" dirty="0"/>
              <a:t>)</a:t>
            </a:r>
          </a:p>
          <a:p>
            <a:pPr lvl="1"/>
            <a:r>
              <a:rPr lang="en-US" altLang="ja-JP" sz="2000" b="1" kern="0" dirty="0" smtClean="0"/>
              <a:t>1MHz </a:t>
            </a:r>
            <a:r>
              <a:rPr lang="ja-JP" altLang="en-US" sz="2000" b="1" kern="0" dirty="0"/>
              <a:t>以上の帯域</a:t>
            </a:r>
            <a:endParaRPr lang="en-US" altLang="ja-JP" sz="2000" b="1" kern="0" dirty="0"/>
          </a:p>
          <a:p>
            <a:pPr lvl="1"/>
            <a:r>
              <a:rPr lang="en-US" altLang="ja-JP" sz="2000" b="1" kern="0" dirty="0"/>
              <a:t>STJ 50x8 pixel array </a:t>
            </a:r>
            <a:r>
              <a:rPr lang="ja-JP" altLang="en-US" sz="2000" b="1" kern="0" dirty="0"/>
              <a:t>に対し合計電力消費</a:t>
            </a:r>
            <a:r>
              <a:rPr lang="en-US" altLang="ja-JP" sz="2000" b="1" kern="0" dirty="0"/>
              <a:t>&lt;</a:t>
            </a:r>
            <a:r>
              <a:rPr lang="ja-JP" altLang="en-US" sz="2000" b="1" kern="0" dirty="0"/>
              <a:t> </a:t>
            </a:r>
            <a:r>
              <a:rPr lang="en-US" altLang="ja-JP" sz="2000" b="1" kern="0" dirty="0"/>
              <a:t>400μW</a:t>
            </a:r>
          </a:p>
          <a:p>
            <a:pPr marL="0" indent="0">
              <a:buNone/>
            </a:pPr>
            <a:endParaRPr lang="en-US" altLang="ja-JP" sz="2400" kern="0" dirty="0" smtClean="0"/>
          </a:p>
          <a:p>
            <a:r>
              <a:rPr lang="en-US" altLang="ja-JP" sz="2400" b="1" kern="0" dirty="0" smtClean="0">
                <a:latin typeface="+mn-ea"/>
              </a:rPr>
              <a:t>STJ</a:t>
            </a:r>
            <a:r>
              <a:rPr lang="ja-JP" altLang="en-US" sz="2400" b="1" kern="0" dirty="0" smtClean="0">
                <a:latin typeface="+mn-ea"/>
              </a:rPr>
              <a:t>に対する要請</a:t>
            </a:r>
            <a:endParaRPr lang="en-US" altLang="ja-JP" sz="2400" b="1" kern="0" dirty="0" smtClean="0">
              <a:latin typeface="+mn-ea"/>
            </a:endParaRPr>
          </a:p>
          <a:p>
            <a:pPr lvl="1"/>
            <a:r>
              <a:rPr lang="en-US" altLang="ja-JP" sz="2000" b="1" kern="0" dirty="0" smtClean="0"/>
              <a:t>STJ</a:t>
            </a:r>
            <a:r>
              <a:rPr lang="ja-JP" altLang="en-US" sz="2000" b="1" kern="0" dirty="0" smtClean="0"/>
              <a:t>のリーク電流</a:t>
            </a:r>
            <a:r>
              <a:rPr lang="en-US" altLang="ja-JP" sz="2000" b="1" kern="0" dirty="0" smtClean="0"/>
              <a:t>0.1nA</a:t>
            </a:r>
            <a:r>
              <a:rPr lang="ja-JP" altLang="en-US" sz="2000" b="1" kern="0" dirty="0" smtClean="0"/>
              <a:t>以下</a:t>
            </a:r>
            <a:endParaRPr lang="en-US" altLang="ja-JP" sz="2000" b="1" kern="0" dirty="0" smtClean="0"/>
          </a:p>
        </p:txBody>
      </p:sp>
      <p:sp>
        <p:nvSpPr>
          <p:cNvPr id="11" name="テキスト ボックス 10"/>
          <p:cNvSpPr txBox="1"/>
          <p:nvPr/>
        </p:nvSpPr>
        <p:spPr>
          <a:xfrm>
            <a:off x="5421169" y="5468225"/>
            <a:ext cx="3548811" cy="584775"/>
          </a:xfrm>
          <a:prstGeom prst="rect">
            <a:avLst/>
          </a:prstGeom>
          <a:noFill/>
        </p:spPr>
        <p:txBody>
          <a:bodyPr wrap="square" rtlCol="0">
            <a:spAutoFit/>
          </a:bodyPr>
          <a:lstStyle/>
          <a:p>
            <a:r>
              <a:rPr kumimoji="1" lang="ja-JP" altLang="en-US" sz="1600" dirty="0" smtClean="0"/>
              <a:t>波長</a:t>
            </a:r>
            <a:r>
              <a:rPr kumimoji="1" lang="en-US" altLang="ja-JP" sz="1600" dirty="0" smtClean="0"/>
              <a:t>465nm</a:t>
            </a:r>
            <a:r>
              <a:rPr lang="ja-JP" altLang="en-US" sz="1600" dirty="0"/>
              <a:t>の</a:t>
            </a:r>
            <a:r>
              <a:rPr kumimoji="1" lang="ja-JP" altLang="en-US" sz="1600" dirty="0" smtClean="0"/>
              <a:t>短</a:t>
            </a:r>
            <a:r>
              <a:rPr lang="ja-JP" altLang="en-US" sz="1600" dirty="0" smtClean="0"/>
              <a:t>レーザーパルス</a:t>
            </a:r>
            <a:r>
              <a:rPr kumimoji="1" lang="ja-JP" altLang="en-US" sz="1600" dirty="0" smtClean="0"/>
              <a:t>に対する応答</a:t>
            </a:r>
            <a:endParaRPr kumimoji="1" lang="ja-JP" altLang="en-US" sz="1600" dirty="0"/>
          </a:p>
        </p:txBody>
      </p:sp>
    </p:spTree>
    <p:extLst>
      <p:ext uri="{BB962C8B-B14F-4D97-AF65-F5344CB8AC3E}">
        <p14:creationId xmlns:p14="http://schemas.microsoft.com/office/powerpoint/2010/main" val="3271616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8377" y="3974723"/>
            <a:ext cx="2835328" cy="2045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図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23" y="4246392"/>
            <a:ext cx="2339657" cy="1576068"/>
          </a:xfrm>
          <a:prstGeom prst="rect">
            <a:avLst/>
          </a:prstGeom>
        </p:spPr>
      </p:pic>
      <p:sp>
        <p:nvSpPr>
          <p:cNvPr id="4" name="Rectangle 6"/>
          <p:cNvSpPr txBox="1">
            <a:spLocks noChangeArrowheads="1"/>
          </p:cNvSpPr>
          <p:nvPr/>
        </p:nvSpPr>
        <p:spPr>
          <a:xfrm>
            <a:off x="251520" y="116632"/>
            <a:ext cx="8784976" cy="542925"/>
          </a:xfrm>
          <a:prstGeom prst="rect">
            <a:avLst/>
          </a:prstGeom>
          <a:ln w="25400">
            <a:miter lim="800000"/>
            <a:headEnd/>
            <a:tailEnd/>
          </a:ln>
        </p:spPr>
        <p:txBody>
          <a:bodyPr anchor="b"/>
          <a:lstStyle>
            <a:lvl1pPr algn="l" rtl="0" eaLnBrk="0" fontAlgn="base" hangingPunct="0">
              <a:spcBef>
                <a:spcPct val="0"/>
              </a:spcBef>
              <a:spcAft>
                <a:spcPct val="0"/>
              </a:spcAft>
              <a:defRPr kumimoji="1"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vl2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2pPr>
            <a:lvl3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3pPr>
            <a:lvl4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4pPr>
            <a:lvl5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5pPr>
            <a:lvl6pPr marL="457200" algn="l" rtl="0" fontAlgn="base">
              <a:spcBef>
                <a:spcPct val="0"/>
              </a:spcBef>
              <a:spcAft>
                <a:spcPct val="0"/>
              </a:spcAft>
              <a:defRPr kumimoji="1" sz="7200" b="1">
                <a:solidFill>
                  <a:schemeClr val="bg1"/>
                </a:solidFill>
                <a:latin typeface="Calibri" pitchFamily="34" charset="0"/>
                <a:ea typeface="ＭＳ Ｐゴシック" pitchFamily="50" charset="-128"/>
              </a:defRPr>
            </a:lvl6pPr>
            <a:lvl7pPr marL="914400" algn="l" rtl="0" fontAlgn="base">
              <a:spcBef>
                <a:spcPct val="0"/>
              </a:spcBef>
              <a:spcAft>
                <a:spcPct val="0"/>
              </a:spcAft>
              <a:defRPr kumimoji="1" sz="7200" b="1">
                <a:solidFill>
                  <a:schemeClr val="bg1"/>
                </a:solidFill>
                <a:latin typeface="Calibri" pitchFamily="34" charset="0"/>
                <a:ea typeface="ＭＳ Ｐゴシック" pitchFamily="50" charset="-128"/>
              </a:defRPr>
            </a:lvl7pPr>
            <a:lvl8pPr marL="1371600" algn="l" rtl="0" fontAlgn="base">
              <a:spcBef>
                <a:spcPct val="0"/>
              </a:spcBef>
              <a:spcAft>
                <a:spcPct val="0"/>
              </a:spcAft>
              <a:defRPr kumimoji="1" sz="7200" b="1">
                <a:solidFill>
                  <a:schemeClr val="bg1"/>
                </a:solidFill>
                <a:latin typeface="Calibri" pitchFamily="34" charset="0"/>
                <a:ea typeface="ＭＳ Ｐゴシック" pitchFamily="50" charset="-128"/>
              </a:defRPr>
            </a:lvl8pPr>
            <a:lvl9pPr marL="1828800" algn="l" rtl="0" fontAlgn="base">
              <a:spcBef>
                <a:spcPct val="0"/>
              </a:spcBef>
              <a:spcAft>
                <a:spcPct val="0"/>
              </a:spcAft>
              <a:defRPr kumimoji="1" sz="7200" b="1">
                <a:solidFill>
                  <a:schemeClr val="bg1"/>
                </a:solidFill>
                <a:latin typeface="Calibri" pitchFamily="34" charset="0"/>
                <a:ea typeface="ＭＳ Ｐゴシック" pitchFamily="50" charset="-128"/>
              </a:defRPr>
            </a:lvl9pPr>
          </a:lstStyle>
          <a:p>
            <a:pPr algn="ctr" eaLnBrk="1" hangingPunct="1">
              <a:defRPr/>
            </a:pPr>
            <a:r>
              <a:rPr lang="en-US" altLang="ja-JP" sz="2800" dirty="0" err="1" smtClean="0">
                <a:solidFill>
                  <a:srgbClr val="002060"/>
                </a:solidFill>
                <a:latin typeface="ＭＳ Ｐゴシック" pitchFamily="50" charset="-128"/>
              </a:rPr>
              <a:t>Nb</a:t>
            </a:r>
            <a:r>
              <a:rPr lang="en-US" altLang="ja-JP" sz="2800" dirty="0" smtClean="0">
                <a:solidFill>
                  <a:srgbClr val="002060"/>
                </a:solidFill>
                <a:latin typeface="ＭＳ Ｐゴシック" pitchFamily="50" charset="-128"/>
              </a:rPr>
              <a:t>/Al-STJ</a:t>
            </a:r>
            <a:r>
              <a:rPr lang="ja-JP" altLang="en-US" sz="2800" dirty="0" smtClean="0">
                <a:solidFill>
                  <a:srgbClr val="002060"/>
                </a:solidFill>
                <a:latin typeface="ＭＳ Ｐゴシック" pitchFamily="50" charset="-128"/>
              </a:rPr>
              <a:t>検出器の光応答信号</a:t>
            </a:r>
            <a:endParaRPr lang="en-US" altLang="ja-JP" sz="2800" dirty="0" smtClean="0">
              <a:solidFill>
                <a:srgbClr val="002060"/>
              </a:solidFill>
            </a:endParaRPr>
          </a:p>
        </p:txBody>
      </p:sp>
      <p:sp>
        <p:nvSpPr>
          <p:cNvPr id="14339" name="テキスト ボックス 2"/>
          <p:cNvSpPr txBox="1">
            <a:spLocks noChangeArrowheads="1"/>
          </p:cNvSpPr>
          <p:nvPr/>
        </p:nvSpPr>
        <p:spPr bwMode="auto">
          <a:xfrm>
            <a:off x="173191" y="665971"/>
            <a:ext cx="8983662" cy="6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b="1" dirty="0">
                <a:solidFill>
                  <a:srgbClr val="002060"/>
                </a:solidFill>
                <a:latin typeface="+mn-lt"/>
                <a:ea typeface="HGS明朝E" pitchFamily="18" charset="-128"/>
              </a:rPr>
              <a:t>目標</a:t>
            </a:r>
            <a:r>
              <a:rPr lang="en-US" altLang="ja-JP" sz="1800" b="1" dirty="0" smtClean="0">
                <a:solidFill>
                  <a:srgbClr val="002060"/>
                </a:solidFill>
                <a:latin typeface="+mn-lt"/>
                <a:ea typeface="HGS明朝E" pitchFamily="18" charset="-128"/>
              </a:rPr>
              <a:t>:  </a:t>
            </a:r>
            <a:r>
              <a:rPr lang="ja-JP" altLang="en-US" sz="1800" b="1" dirty="0" smtClean="0">
                <a:solidFill>
                  <a:srgbClr val="002060"/>
                </a:solidFill>
                <a:latin typeface="+mn-lt"/>
                <a:ea typeface="HGS明朝E" pitchFamily="18" charset="-128"/>
              </a:rPr>
              <a:t>遠赤外光子（エネルギー</a:t>
            </a:r>
            <a:r>
              <a:rPr lang="en-US" altLang="ja-JP" sz="1800" b="1" dirty="0" smtClean="0">
                <a:solidFill>
                  <a:srgbClr val="002060"/>
                </a:solidFill>
                <a:latin typeface="+mn-lt"/>
                <a:ea typeface="HGS明朝E" pitchFamily="18" charset="-128"/>
              </a:rPr>
              <a:t> </a:t>
            </a:r>
            <a:r>
              <a:rPr lang="en-US" altLang="ja-JP" sz="1800" b="1" dirty="0">
                <a:solidFill>
                  <a:srgbClr val="002060"/>
                </a:solidFill>
                <a:latin typeface="+mn-lt"/>
                <a:ea typeface="HGS明朝E" pitchFamily="18" charset="-128"/>
              </a:rPr>
              <a:t>15 – 30 </a:t>
            </a:r>
            <a:r>
              <a:rPr lang="en-US" altLang="ja-JP" sz="1800" b="1" dirty="0" err="1">
                <a:solidFill>
                  <a:srgbClr val="002060"/>
                </a:solidFill>
                <a:latin typeface="+mn-lt"/>
                <a:ea typeface="HGS明朝E" pitchFamily="18" charset="-128"/>
              </a:rPr>
              <a:t>meV</a:t>
            </a:r>
            <a:r>
              <a:rPr lang="en-US" altLang="ja-JP" sz="1800" b="1" dirty="0">
                <a:solidFill>
                  <a:srgbClr val="002060"/>
                </a:solidFill>
                <a:latin typeface="+mn-lt"/>
                <a:ea typeface="HGS明朝E" pitchFamily="18" charset="-128"/>
              </a:rPr>
              <a:t> </a:t>
            </a:r>
            <a:r>
              <a:rPr lang="ja-JP" altLang="en-US" sz="1800" b="1" dirty="0" err="1" smtClean="0">
                <a:solidFill>
                  <a:srgbClr val="002060"/>
                </a:solidFill>
                <a:latin typeface="+mn-lt"/>
                <a:ea typeface="HGS明朝E" pitchFamily="18" charset="-128"/>
              </a:rPr>
              <a:t>，</a:t>
            </a:r>
            <a:r>
              <a:rPr lang="ja-JP" altLang="en-US" sz="1800" b="1" dirty="0" smtClean="0">
                <a:solidFill>
                  <a:srgbClr val="002060"/>
                </a:solidFill>
                <a:latin typeface="+mn-lt"/>
                <a:ea typeface="HGS明朝E" pitchFamily="18" charset="-128"/>
              </a:rPr>
              <a:t>波長</a:t>
            </a:r>
            <a:r>
              <a:rPr lang="en-US" altLang="ja-JP" sz="1800" b="1" dirty="0" smtClean="0">
                <a:solidFill>
                  <a:srgbClr val="002060"/>
                </a:solidFill>
                <a:latin typeface="+mn-lt"/>
                <a:ea typeface="HGS明朝E" pitchFamily="18" charset="-128"/>
                <a:cs typeface="Khmer UI" pitchFamily="34" charset="0"/>
              </a:rPr>
              <a:t>λ</a:t>
            </a:r>
            <a:r>
              <a:rPr lang="en-US" altLang="ja-JP" sz="1800" b="1" dirty="0">
                <a:solidFill>
                  <a:srgbClr val="002060"/>
                </a:solidFill>
                <a:latin typeface="+mn-lt"/>
                <a:ea typeface="HGS明朝E" pitchFamily="18" charset="-128"/>
                <a:cs typeface="Khmer UI" pitchFamily="34" charset="0"/>
              </a:rPr>
              <a:t>= 40 -80μm) </a:t>
            </a:r>
            <a:r>
              <a:rPr lang="ja-JP" altLang="en-US" sz="1800" b="1" dirty="0" smtClean="0">
                <a:solidFill>
                  <a:srgbClr val="002060"/>
                </a:solidFill>
                <a:latin typeface="+mn-lt"/>
                <a:ea typeface="HGS明朝E" pitchFamily="18" charset="-128"/>
                <a:cs typeface="Khmer UI" pitchFamily="34" charset="0"/>
              </a:rPr>
              <a:t>の一光子検出</a:t>
            </a:r>
            <a:endParaRPr lang="en-US" altLang="ja-JP" sz="1800" b="1" dirty="0" smtClean="0">
              <a:solidFill>
                <a:srgbClr val="002060"/>
              </a:solidFill>
              <a:latin typeface="+mn-lt"/>
              <a:ea typeface="HGS明朝E" pitchFamily="18" charset="-128"/>
              <a:cs typeface="Khmer UI" pitchFamily="34" charset="0"/>
            </a:endParaRPr>
          </a:p>
          <a:p>
            <a:pPr eaLnBrk="1" hangingPunct="1">
              <a:spcBef>
                <a:spcPct val="0"/>
              </a:spcBef>
              <a:buFontTx/>
              <a:buNone/>
            </a:pPr>
            <a:endParaRPr lang="en-US" altLang="ja-JP" sz="1800" b="1" dirty="0">
              <a:solidFill>
                <a:srgbClr val="002060"/>
              </a:solidFill>
              <a:latin typeface="+mn-lt"/>
              <a:ea typeface="HGS明朝E" pitchFamily="18" charset="-128"/>
              <a:cs typeface="Khmer UI" pitchFamily="34" charset="0"/>
            </a:endParaRPr>
          </a:p>
        </p:txBody>
      </p:sp>
      <p:pic>
        <p:nvPicPr>
          <p:cNvPr id="143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4643" y="1412776"/>
            <a:ext cx="4189412" cy="225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4343" name="テキスト ボックス 2"/>
          <p:cNvSpPr txBox="1">
            <a:spLocks noChangeArrowheads="1"/>
          </p:cNvSpPr>
          <p:nvPr/>
        </p:nvSpPr>
        <p:spPr bwMode="auto">
          <a:xfrm>
            <a:off x="243203" y="1093989"/>
            <a:ext cx="5491782" cy="535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None/>
            </a:pPr>
            <a:r>
              <a:rPr lang="en-US" altLang="ja-JP" sz="1800" b="1" dirty="0">
                <a:solidFill>
                  <a:srgbClr val="002060"/>
                </a:solidFill>
                <a:ea typeface="HGS明朝E" pitchFamily="18" charset="-128"/>
                <a:cs typeface="Khmer UI" pitchFamily="34" charset="0"/>
              </a:rPr>
              <a:t>2014</a:t>
            </a:r>
            <a:r>
              <a:rPr lang="ja-JP" altLang="en-US" sz="1800" b="1" dirty="0">
                <a:solidFill>
                  <a:srgbClr val="002060"/>
                </a:solidFill>
                <a:ea typeface="HGS明朝E" pitchFamily="18" charset="-128"/>
                <a:cs typeface="Khmer UI" pitchFamily="34" charset="0"/>
              </a:rPr>
              <a:t>年度の</a:t>
            </a:r>
            <a:r>
              <a:rPr lang="ja-JP" altLang="en-US" sz="1800" b="1" dirty="0" smtClean="0">
                <a:solidFill>
                  <a:srgbClr val="002060"/>
                </a:solidFill>
                <a:ea typeface="HGS明朝E" pitchFamily="18" charset="-128"/>
                <a:cs typeface="Khmer UI" pitchFamily="34" charset="0"/>
              </a:rPr>
              <a:t>改良</a:t>
            </a:r>
            <a:endParaRPr lang="en-US" altLang="ja-JP" sz="1800" b="1" dirty="0" smtClean="0">
              <a:solidFill>
                <a:srgbClr val="002060"/>
              </a:solidFill>
              <a:ea typeface="HGS明朝E" pitchFamily="18" charset="-128"/>
              <a:cs typeface="Khmer UI" pitchFamily="34" charset="0"/>
            </a:endParaRPr>
          </a:p>
          <a:p>
            <a:pPr eaLnBrk="1" hangingPunct="1">
              <a:spcBef>
                <a:spcPct val="0"/>
              </a:spcBef>
              <a:buNone/>
            </a:pPr>
            <a:endParaRPr lang="en-US" altLang="ja-JP" sz="1800" b="1" dirty="0">
              <a:solidFill>
                <a:srgbClr val="002060"/>
              </a:solidFill>
              <a:ea typeface="HGS明朝E" pitchFamily="18" charset="-128"/>
            </a:endParaRPr>
          </a:p>
          <a:p>
            <a:pPr marL="285750" indent="-285750" eaLnBrk="1" hangingPunct="1">
              <a:spcBef>
                <a:spcPct val="0"/>
              </a:spcBef>
              <a:buFont typeface="Wingdings" panose="05000000000000000000" pitchFamily="2" charset="2"/>
              <a:buChar char="l"/>
            </a:pPr>
            <a:r>
              <a:rPr lang="ja-JP" altLang="en-US" sz="1800" b="1" dirty="0" smtClean="0">
                <a:solidFill>
                  <a:srgbClr val="002060"/>
                </a:solidFill>
                <a:latin typeface="+mn-lt"/>
                <a:ea typeface="HGS明朝E" pitchFamily="18" charset="-128"/>
              </a:rPr>
              <a:t>測定装置</a:t>
            </a:r>
            <a:endParaRPr lang="en-US" altLang="ja-JP" sz="1800" b="1" dirty="0" smtClean="0">
              <a:solidFill>
                <a:srgbClr val="002060"/>
              </a:solidFill>
              <a:latin typeface="+mn-lt"/>
              <a:ea typeface="HGS明朝E" pitchFamily="18" charset="-128"/>
            </a:endParaRPr>
          </a:p>
          <a:p>
            <a:pPr eaLnBrk="1" hangingPunct="1">
              <a:spcBef>
                <a:spcPct val="0"/>
              </a:spcBef>
              <a:buNone/>
            </a:pPr>
            <a:r>
              <a:rPr lang="en-US" altLang="ja-JP" sz="1800" b="1" dirty="0">
                <a:solidFill>
                  <a:srgbClr val="00B050"/>
                </a:solidFill>
                <a:latin typeface="+mn-lt"/>
                <a:ea typeface="HGS明朝E" pitchFamily="18" charset="-128"/>
              </a:rPr>
              <a:t> </a:t>
            </a:r>
            <a:r>
              <a:rPr lang="en-US" altLang="ja-JP" sz="1800" b="1" dirty="0" smtClean="0">
                <a:solidFill>
                  <a:srgbClr val="00B050"/>
                </a:solidFill>
                <a:latin typeface="+mn-lt"/>
                <a:ea typeface="HGS明朝E" pitchFamily="18" charset="-128"/>
              </a:rPr>
              <a:t>    </a:t>
            </a:r>
            <a:r>
              <a:rPr lang="en-US" altLang="ja-JP" sz="1800" b="1" baseline="30000" dirty="0" smtClean="0">
                <a:solidFill>
                  <a:srgbClr val="00B050"/>
                </a:solidFill>
                <a:latin typeface="+mn-lt"/>
                <a:ea typeface="HGS明朝E" pitchFamily="18" charset="-128"/>
              </a:rPr>
              <a:t>4</a:t>
            </a:r>
            <a:r>
              <a:rPr lang="en-US" altLang="ja-JP" sz="1800" b="1" dirty="0" smtClean="0">
                <a:solidFill>
                  <a:srgbClr val="00B050"/>
                </a:solidFill>
                <a:latin typeface="+mn-lt"/>
                <a:ea typeface="HGS明朝E" pitchFamily="18" charset="-128"/>
              </a:rPr>
              <a:t>He </a:t>
            </a:r>
            <a:r>
              <a:rPr lang="ja-JP" altLang="en-US" sz="1800" b="1" dirty="0" smtClean="0">
                <a:solidFill>
                  <a:srgbClr val="00B050"/>
                </a:solidFill>
                <a:latin typeface="+mn-lt"/>
                <a:ea typeface="HGS明朝E" pitchFamily="18" charset="-128"/>
              </a:rPr>
              <a:t>減圧冷凍機</a:t>
            </a:r>
            <a:r>
              <a:rPr lang="en-US" altLang="ja-JP" sz="1800" b="1" dirty="0" smtClean="0">
                <a:solidFill>
                  <a:srgbClr val="00B050"/>
                </a:solidFill>
                <a:latin typeface="+mn-lt"/>
                <a:ea typeface="HGS明朝E" pitchFamily="18" charset="-128"/>
              </a:rPr>
              <a:t> (1.8K)</a:t>
            </a:r>
          </a:p>
          <a:p>
            <a:pPr eaLnBrk="1" hangingPunct="1">
              <a:spcBef>
                <a:spcPct val="0"/>
              </a:spcBef>
              <a:buNone/>
            </a:pPr>
            <a:r>
              <a:rPr lang="en-US" altLang="ja-JP" sz="1800" b="1" dirty="0">
                <a:solidFill>
                  <a:srgbClr val="00B050"/>
                </a:solidFill>
                <a:latin typeface="+mn-lt"/>
                <a:ea typeface="HGS明朝E" pitchFamily="18" charset="-128"/>
              </a:rPr>
              <a:t> </a:t>
            </a:r>
            <a:r>
              <a:rPr lang="en-US" altLang="ja-JP" sz="1800" b="1" dirty="0" smtClean="0">
                <a:solidFill>
                  <a:srgbClr val="00B050"/>
                </a:solidFill>
                <a:latin typeface="+mn-lt"/>
                <a:ea typeface="HGS明朝E" pitchFamily="18" charset="-128"/>
              </a:rPr>
              <a:t>   </a:t>
            </a:r>
            <a:r>
              <a:rPr lang="ja-JP" altLang="en-US" sz="1800" b="1" dirty="0" smtClean="0">
                <a:solidFill>
                  <a:srgbClr val="00B050"/>
                </a:solidFill>
                <a:latin typeface="+mn-lt"/>
                <a:ea typeface="HGS明朝E" pitchFamily="18" charset="-128"/>
              </a:rPr>
              <a:t>→ </a:t>
            </a:r>
            <a:r>
              <a:rPr lang="en-US" altLang="ja-JP" sz="1800" b="1" baseline="30000" dirty="0" smtClean="0">
                <a:solidFill>
                  <a:srgbClr val="002060"/>
                </a:solidFill>
                <a:latin typeface="+mn-lt"/>
                <a:ea typeface="HGS明朝E" pitchFamily="18" charset="-128"/>
              </a:rPr>
              <a:t>3</a:t>
            </a:r>
            <a:r>
              <a:rPr lang="en-US" altLang="ja-JP" sz="1800" b="1" dirty="0" smtClean="0">
                <a:solidFill>
                  <a:srgbClr val="002060"/>
                </a:solidFill>
                <a:latin typeface="+mn-lt"/>
                <a:ea typeface="HGS明朝E" pitchFamily="18" charset="-128"/>
              </a:rPr>
              <a:t>He </a:t>
            </a:r>
            <a:r>
              <a:rPr lang="ja-JP" altLang="en-US" sz="1800" b="1" dirty="0" smtClean="0">
                <a:solidFill>
                  <a:srgbClr val="002060"/>
                </a:solidFill>
                <a:latin typeface="+mn-lt"/>
                <a:ea typeface="HGS明朝E" pitchFamily="18" charset="-128"/>
              </a:rPr>
              <a:t>ソープション冷凍機</a:t>
            </a:r>
            <a:r>
              <a:rPr lang="en-US" altLang="ja-JP" sz="1800" b="1" dirty="0" smtClean="0">
                <a:solidFill>
                  <a:srgbClr val="002060"/>
                </a:solidFill>
                <a:latin typeface="+mn-lt"/>
                <a:ea typeface="HGS明朝E" pitchFamily="18" charset="-128"/>
              </a:rPr>
              <a:t> (0.3K)   </a:t>
            </a:r>
          </a:p>
          <a:p>
            <a:pPr eaLnBrk="1" hangingPunct="1">
              <a:spcBef>
                <a:spcPct val="0"/>
              </a:spcBef>
              <a:buNone/>
            </a:pPr>
            <a:r>
              <a:rPr lang="en-US" altLang="ja-JP" sz="1800" b="1" dirty="0">
                <a:solidFill>
                  <a:srgbClr val="002060"/>
                </a:solidFill>
                <a:latin typeface="+mn-lt"/>
                <a:ea typeface="HGS明朝E" pitchFamily="18" charset="-128"/>
              </a:rPr>
              <a:t> </a:t>
            </a:r>
            <a:r>
              <a:rPr lang="en-US" altLang="ja-JP" sz="1800" b="1" dirty="0" smtClean="0">
                <a:solidFill>
                  <a:srgbClr val="002060"/>
                </a:solidFill>
                <a:latin typeface="+mn-lt"/>
                <a:ea typeface="HGS明朝E" pitchFamily="18" charset="-128"/>
              </a:rPr>
              <a:t>            - </a:t>
            </a:r>
            <a:r>
              <a:rPr lang="ja-JP" altLang="en-US" sz="1800" b="1" dirty="0" smtClean="0">
                <a:solidFill>
                  <a:srgbClr val="002060"/>
                </a:solidFill>
                <a:latin typeface="+mn-lt"/>
                <a:ea typeface="HGS明朝E" pitchFamily="18" charset="-128"/>
              </a:rPr>
              <a:t>より速いテストサイクル</a:t>
            </a:r>
            <a:r>
              <a:rPr lang="en-US" altLang="ja-JP" sz="1800" b="1" dirty="0" smtClean="0">
                <a:solidFill>
                  <a:srgbClr val="002060"/>
                </a:solidFill>
                <a:latin typeface="+mn-lt"/>
                <a:ea typeface="HGS明朝E" pitchFamily="18" charset="-128"/>
              </a:rPr>
              <a:t>( 2</a:t>
            </a:r>
            <a:r>
              <a:rPr lang="ja-JP" altLang="en-US" sz="1800" b="1" dirty="0" smtClean="0">
                <a:solidFill>
                  <a:srgbClr val="002060"/>
                </a:solidFill>
                <a:latin typeface="+mn-lt"/>
                <a:ea typeface="HGS明朝E" pitchFamily="18" charset="-128"/>
              </a:rPr>
              <a:t>日</a:t>
            </a:r>
            <a:r>
              <a:rPr lang="en-US" altLang="ja-JP" sz="1800" b="1" dirty="0" smtClean="0">
                <a:solidFill>
                  <a:srgbClr val="002060"/>
                </a:solidFill>
                <a:latin typeface="+mn-lt"/>
                <a:ea typeface="HGS明朝E" pitchFamily="18" charset="-128"/>
              </a:rPr>
              <a:t> )</a:t>
            </a:r>
            <a:endParaRPr lang="en-US" altLang="ja-JP" sz="1800" b="1" dirty="0">
              <a:solidFill>
                <a:srgbClr val="002060"/>
              </a:solidFill>
              <a:latin typeface="+mn-lt"/>
              <a:ea typeface="HGS明朝E" pitchFamily="18" charset="-128"/>
            </a:endParaRPr>
          </a:p>
          <a:p>
            <a:pPr marL="285750" indent="-285750" eaLnBrk="1" hangingPunct="1">
              <a:spcBef>
                <a:spcPct val="0"/>
              </a:spcBef>
              <a:buFont typeface="Wingdings" panose="05000000000000000000" pitchFamily="2" charset="2"/>
              <a:buChar char="l"/>
            </a:pPr>
            <a:endParaRPr lang="en-US" altLang="ja-JP" sz="1800" b="1" dirty="0" smtClean="0">
              <a:solidFill>
                <a:srgbClr val="002060"/>
              </a:solidFill>
              <a:latin typeface="+mn-lt"/>
              <a:ea typeface="HGS明朝E" pitchFamily="18" charset="-128"/>
            </a:endParaRPr>
          </a:p>
          <a:p>
            <a:pPr marL="285750" indent="-285750" eaLnBrk="1" hangingPunct="1">
              <a:spcBef>
                <a:spcPct val="0"/>
              </a:spcBef>
              <a:buFont typeface="Wingdings" panose="05000000000000000000" pitchFamily="2" charset="2"/>
              <a:buChar char="l"/>
            </a:pPr>
            <a:r>
              <a:rPr lang="en-US" altLang="ja-JP" sz="1800" b="1" dirty="0" err="1" smtClean="0">
                <a:solidFill>
                  <a:srgbClr val="002060"/>
                </a:solidFill>
                <a:latin typeface="+mn-lt"/>
                <a:ea typeface="HGS明朝E" pitchFamily="18" charset="-128"/>
              </a:rPr>
              <a:t>Nb</a:t>
            </a:r>
            <a:r>
              <a:rPr lang="en-US" altLang="ja-JP" sz="1800" b="1" dirty="0" smtClean="0">
                <a:solidFill>
                  <a:srgbClr val="002060"/>
                </a:solidFill>
                <a:latin typeface="+mn-lt"/>
                <a:ea typeface="HGS明朝E" pitchFamily="18" charset="-128"/>
              </a:rPr>
              <a:t>/Al-STJ</a:t>
            </a:r>
            <a:r>
              <a:rPr lang="ja-JP" altLang="en-US" sz="1800" b="1" dirty="0" smtClean="0">
                <a:solidFill>
                  <a:srgbClr val="002060"/>
                </a:solidFill>
                <a:latin typeface="+mn-lt"/>
                <a:ea typeface="HGS明朝E" pitchFamily="18" charset="-128"/>
              </a:rPr>
              <a:t>の構造</a:t>
            </a:r>
            <a:r>
              <a:rPr lang="en-US" altLang="ja-JP" sz="1800" b="1" dirty="0" smtClean="0">
                <a:solidFill>
                  <a:srgbClr val="002060"/>
                </a:solidFill>
                <a:latin typeface="+mn-lt"/>
                <a:ea typeface="HGS明朝E" pitchFamily="18" charset="-128"/>
              </a:rPr>
              <a:t> </a:t>
            </a:r>
            <a:endParaRPr lang="en-US" altLang="ja-JP" sz="1800" b="1" dirty="0">
              <a:solidFill>
                <a:srgbClr val="002060"/>
              </a:solidFill>
              <a:latin typeface="+mn-lt"/>
              <a:ea typeface="HGS明朝E" pitchFamily="18" charset="-128"/>
            </a:endParaRPr>
          </a:p>
          <a:p>
            <a:pPr eaLnBrk="1" hangingPunct="1">
              <a:spcBef>
                <a:spcPct val="0"/>
              </a:spcBef>
              <a:buFontTx/>
              <a:buNone/>
            </a:pPr>
            <a:r>
              <a:rPr lang="en-US" altLang="ja-JP" sz="1800" dirty="0" smtClean="0">
                <a:solidFill>
                  <a:srgbClr val="0070C0"/>
                </a:solidFill>
                <a:latin typeface="+mn-lt"/>
                <a:ea typeface="HGS明朝E" pitchFamily="18" charset="-128"/>
              </a:rPr>
              <a:t>       </a:t>
            </a:r>
            <a:r>
              <a:rPr lang="en-US" altLang="ja-JP" sz="1800" b="1" dirty="0" err="1" smtClean="0">
                <a:solidFill>
                  <a:srgbClr val="0070C0"/>
                </a:solidFill>
                <a:latin typeface="+mn-lt"/>
                <a:ea typeface="HGS明朝E" pitchFamily="18" charset="-128"/>
              </a:rPr>
              <a:t>Nb</a:t>
            </a:r>
            <a:r>
              <a:rPr lang="en-US" altLang="ja-JP" sz="1800" b="1" dirty="0" smtClean="0">
                <a:solidFill>
                  <a:srgbClr val="0070C0"/>
                </a:solidFill>
                <a:latin typeface="+mn-lt"/>
                <a:ea typeface="HGS明朝E" pitchFamily="18" charset="-128"/>
              </a:rPr>
              <a:t>/Al/Al</a:t>
            </a:r>
            <a:r>
              <a:rPr lang="en-US" altLang="ja-JP" sz="1800" b="1" baseline="-25000" dirty="0" smtClean="0">
                <a:solidFill>
                  <a:srgbClr val="0070C0"/>
                </a:solidFill>
                <a:latin typeface="+mn-lt"/>
                <a:ea typeface="HGS明朝E" pitchFamily="18" charset="-128"/>
              </a:rPr>
              <a:t>2</a:t>
            </a:r>
            <a:r>
              <a:rPr lang="en-US" altLang="ja-JP" sz="1800" b="1" dirty="0" smtClean="0">
                <a:solidFill>
                  <a:srgbClr val="0070C0"/>
                </a:solidFill>
                <a:latin typeface="+mn-lt"/>
                <a:ea typeface="HGS明朝E" pitchFamily="18" charset="-128"/>
              </a:rPr>
              <a:t>O</a:t>
            </a:r>
            <a:r>
              <a:rPr lang="en-US" altLang="ja-JP" sz="1800" b="1" baseline="-25000" dirty="0" smtClean="0">
                <a:solidFill>
                  <a:srgbClr val="0070C0"/>
                </a:solidFill>
                <a:latin typeface="+mn-lt"/>
                <a:ea typeface="HGS明朝E" pitchFamily="18" charset="-128"/>
              </a:rPr>
              <a:t>3</a:t>
            </a:r>
            <a:r>
              <a:rPr lang="en-US" altLang="ja-JP" sz="1800" b="1" dirty="0" smtClean="0">
                <a:solidFill>
                  <a:srgbClr val="0070C0"/>
                </a:solidFill>
                <a:latin typeface="+mn-lt"/>
                <a:ea typeface="HGS明朝E" pitchFamily="18" charset="-128"/>
              </a:rPr>
              <a:t>/Al/</a:t>
            </a:r>
            <a:r>
              <a:rPr lang="en-US" altLang="ja-JP" sz="1800" b="1" dirty="0" err="1" smtClean="0">
                <a:solidFill>
                  <a:srgbClr val="0070C0"/>
                </a:solidFill>
                <a:latin typeface="+mn-lt"/>
                <a:ea typeface="HGS明朝E" pitchFamily="18" charset="-128"/>
              </a:rPr>
              <a:t>Nb</a:t>
            </a:r>
            <a:r>
              <a:rPr lang="ja-JP" altLang="en-US" sz="1800" b="1" dirty="0" smtClean="0">
                <a:solidFill>
                  <a:srgbClr val="0070C0"/>
                </a:solidFill>
                <a:latin typeface="+mn-lt"/>
                <a:ea typeface="HGS明朝E" pitchFamily="18" charset="-128"/>
              </a:rPr>
              <a:t>膜</a:t>
            </a:r>
            <a:r>
              <a:rPr lang="ja-JP" altLang="en-US" sz="1800" b="1" dirty="0">
                <a:solidFill>
                  <a:srgbClr val="0070C0"/>
                </a:solidFill>
                <a:latin typeface="+mn-lt"/>
                <a:ea typeface="HGS明朝E" pitchFamily="18" charset="-128"/>
              </a:rPr>
              <a:t>厚</a:t>
            </a:r>
            <a:r>
              <a:rPr lang="en-US" altLang="ja-JP" sz="1800" b="1" dirty="0" smtClean="0">
                <a:solidFill>
                  <a:srgbClr val="0070C0"/>
                </a:solidFill>
                <a:latin typeface="+mn-lt"/>
                <a:ea typeface="HGS明朝E" pitchFamily="18" charset="-128"/>
              </a:rPr>
              <a:t> </a:t>
            </a:r>
          </a:p>
          <a:p>
            <a:pPr eaLnBrk="1" hangingPunct="1">
              <a:spcBef>
                <a:spcPct val="0"/>
              </a:spcBef>
              <a:buFontTx/>
              <a:buNone/>
            </a:pPr>
            <a:r>
              <a:rPr lang="en-US" altLang="ja-JP" sz="1800" b="1" dirty="0">
                <a:solidFill>
                  <a:srgbClr val="0070C0"/>
                </a:solidFill>
                <a:latin typeface="+mn-lt"/>
                <a:ea typeface="HGS明朝E" pitchFamily="18" charset="-128"/>
              </a:rPr>
              <a:t> </a:t>
            </a:r>
            <a:r>
              <a:rPr lang="en-US" altLang="ja-JP" sz="1800" b="1" dirty="0" smtClean="0">
                <a:solidFill>
                  <a:srgbClr val="0070C0"/>
                </a:solidFill>
                <a:latin typeface="+mn-lt"/>
                <a:ea typeface="HGS明朝E" pitchFamily="18" charset="-128"/>
              </a:rPr>
              <a:t>            (</a:t>
            </a:r>
            <a:r>
              <a:rPr lang="ja-JP" altLang="en-US" sz="1800" b="1" dirty="0" smtClean="0">
                <a:solidFill>
                  <a:srgbClr val="0070C0"/>
                </a:solidFill>
                <a:latin typeface="+mn-lt"/>
                <a:ea typeface="HGS明朝E" pitchFamily="18" charset="-128"/>
              </a:rPr>
              <a:t>エネルギーギャップ</a:t>
            </a:r>
            <a:r>
              <a:rPr lang="en-US" altLang="ja-JP" sz="1800" b="1" dirty="0" smtClean="0">
                <a:solidFill>
                  <a:srgbClr val="0070C0"/>
                </a:solidFill>
                <a:latin typeface="+mn-lt"/>
                <a:ea typeface="HGS明朝E" pitchFamily="18" charset="-128"/>
              </a:rPr>
              <a:t>Δ)</a:t>
            </a:r>
          </a:p>
          <a:p>
            <a:pPr eaLnBrk="1" hangingPunct="1">
              <a:spcBef>
                <a:spcPct val="0"/>
              </a:spcBef>
              <a:buFontTx/>
              <a:buNone/>
            </a:pPr>
            <a:r>
              <a:rPr lang="en-US" altLang="ja-JP" sz="1800" b="1" dirty="0" smtClean="0">
                <a:solidFill>
                  <a:srgbClr val="0070C0"/>
                </a:solidFill>
                <a:latin typeface="+mn-lt"/>
                <a:ea typeface="HGS明朝E" pitchFamily="18" charset="-128"/>
              </a:rPr>
              <a:t>     100nm/10nm/1nm/10nm/200nm </a:t>
            </a:r>
          </a:p>
          <a:p>
            <a:pPr eaLnBrk="1" hangingPunct="1">
              <a:spcBef>
                <a:spcPct val="0"/>
              </a:spcBef>
              <a:buFontTx/>
              <a:buNone/>
            </a:pPr>
            <a:r>
              <a:rPr lang="en-US" altLang="ja-JP" sz="1800" b="1" dirty="0">
                <a:solidFill>
                  <a:srgbClr val="0070C0"/>
                </a:solidFill>
                <a:latin typeface="+mn-lt"/>
                <a:ea typeface="HGS明朝E" pitchFamily="18" charset="-128"/>
              </a:rPr>
              <a:t> </a:t>
            </a:r>
            <a:r>
              <a:rPr lang="en-US" altLang="ja-JP" sz="1800" b="1" dirty="0" smtClean="0">
                <a:solidFill>
                  <a:srgbClr val="0070C0"/>
                </a:solidFill>
                <a:latin typeface="+mn-lt"/>
                <a:ea typeface="HGS明朝E" pitchFamily="18" charset="-128"/>
              </a:rPr>
              <a:t>                (Δ</a:t>
            </a:r>
            <a:r>
              <a:rPr lang="ja-JP" altLang="en-US" sz="1800" b="1" dirty="0" smtClean="0">
                <a:solidFill>
                  <a:srgbClr val="0070C0"/>
                </a:solidFill>
                <a:latin typeface="+mn-lt"/>
                <a:ea typeface="HGS明朝E" pitchFamily="18" charset="-128"/>
              </a:rPr>
              <a:t>＝</a:t>
            </a:r>
            <a:r>
              <a:rPr lang="en-US" altLang="ja-JP" sz="1800" b="1" dirty="0" smtClean="0">
                <a:solidFill>
                  <a:srgbClr val="0070C0"/>
                </a:solidFill>
                <a:latin typeface="+mn-lt"/>
                <a:ea typeface="HGS明朝E" pitchFamily="18" charset="-128"/>
              </a:rPr>
              <a:t>1.2meV )</a:t>
            </a:r>
          </a:p>
          <a:p>
            <a:pPr eaLnBrk="1" hangingPunct="1">
              <a:spcBef>
                <a:spcPct val="0"/>
              </a:spcBef>
              <a:buFontTx/>
              <a:buNone/>
            </a:pPr>
            <a:r>
              <a:rPr lang="ja-JP" altLang="en-US" sz="1800" b="1" dirty="0" smtClean="0">
                <a:solidFill>
                  <a:srgbClr val="0070C0"/>
                </a:solidFill>
                <a:latin typeface="+mn-lt"/>
                <a:ea typeface="HGS明朝E" pitchFamily="18" charset="-128"/>
              </a:rPr>
              <a:t>　　</a:t>
            </a:r>
            <a:r>
              <a:rPr lang="en-US" altLang="ja-JP" sz="1800" b="1" dirty="0" smtClean="0">
                <a:solidFill>
                  <a:srgbClr val="0070C0"/>
                </a:solidFill>
                <a:latin typeface="+mn-lt"/>
                <a:ea typeface="HGS明朝E" pitchFamily="18" charset="-128"/>
              </a:rPr>
              <a:t>KEK</a:t>
            </a:r>
            <a:r>
              <a:rPr lang="ja-JP" altLang="en-US" sz="1800" b="1" dirty="0" smtClean="0">
                <a:solidFill>
                  <a:srgbClr val="0070C0"/>
                </a:solidFill>
                <a:latin typeface="+mn-lt"/>
                <a:ea typeface="HGS明朝E" pitchFamily="18" charset="-128"/>
              </a:rPr>
              <a:t>先端計測開発棟プロセス</a:t>
            </a:r>
            <a:endParaRPr lang="en-US" altLang="ja-JP" sz="1800" b="1" dirty="0" smtClean="0">
              <a:solidFill>
                <a:srgbClr val="0070C0"/>
              </a:solidFill>
              <a:latin typeface="+mn-lt"/>
              <a:ea typeface="HGS明朝E" pitchFamily="18" charset="-128"/>
            </a:endParaRPr>
          </a:p>
          <a:p>
            <a:pPr eaLnBrk="1" hangingPunct="1">
              <a:spcBef>
                <a:spcPct val="0"/>
              </a:spcBef>
              <a:buFontTx/>
              <a:buNone/>
            </a:pPr>
            <a:r>
              <a:rPr lang="ja-JP" altLang="en-US" sz="1800" b="1" dirty="0">
                <a:solidFill>
                  <a:srgbClr val="0070C0"/>
                </a:solidFill>
                <a:latin typeface="+mn-lt"/>
                <a:ea typeface="HGS明朝E" pitchFamily="18" charset="-128"/>
              </a:rPr>
              <a:t>　</a:t>
            </a:r>
            <a:r>
              <a:rPr lang="ja-JP" altLang="en-US" sz="1800" b="1" dirty="0" smtClean="0">
                <a:solidFill>
                  <a:srgbClr val="0070C0"/>
                </a:solidFill>
                <a:latin typeface="+mn-lt"/>
                <a:ea typeface="HGS明朝E" pitchFamily="18" charset="-128"/>
              </a:rPr>
              <a:t>　装置で作成（～</a:t>
            </a:r>
            <a:r>
              <a:rPr lang="en-US" altLang="ja-JP" sz="1800" b="1" dirty="0" smtClean="0">
                <a:solidFill>
                  <a:srgbClr val="0070C0"/>
                </a:solidFill>
                <a:latin typeface="+mn-lt"/>
                <a:ea typeface="HGS明朝E" pitchFamily="18" charset="-128"/>
              </a:rPr>
              <a:t>2013</a:t>
            </a:r>
            <a:r>
              <a:rPr lang="ja-JP" altLang="en-US" sz="1800" b="1" dirty="0" smtClean="0">
                <a:solidFill>
                  <a:srgbClr val="0070C0"/>
                </a:solidFill>
                <a:latin typeface="+mn-lt"/>
                <a:ea typeface="HGS明朝E" pitchFamily="18" charset="-128"/>
              </a:rPr>
              <a:t>）</a:t>
            </a:r>
            <a:endParaRPr lang="en-US" altLang="ja-JP" sz="1800" b="1" dirty="0" smtClean="0">
              <a:solidFill>
                <a:srgbClr val="0070C0"/>
              </a:solidFill>
              <a:latin typeface="+mn-lt"/>
              <a:ea typeface="HGS明朝E" pitchFamily="18" charset="-128"/>
            </a:endParaRPr>
          </a:p>
          <a:p>
            <a:pPr eaLnBrk="1" hangingPunct="1">
              <a:spcBef>
                <a:spcPct val="0"/>
              </a:spcBef>
              <a:buNone/>
            </a:pPr>
            <a:r>
              <a:rPr lang="ja-JP" altLang="en-US" sz="1800" b="1" dirty="0" smtClean="0">
                <a:solidFill>
                  <a:srgbClr val="0070C0"/>
                </a:solidFill>
                <a:latin typeface="+mn-lt"/>
                <a:ea typeface="HGS明朝E" pitchFamily="18" charset="-128"/>
              </a:rPr>
              <a:t>  </a:t>
            </a:r>
            <a:r>
              <a:rPr lang="ja-JP" altLang="en-US" sz="1800" b="1" dirty="0" smtClean="0">
                <a:solidFill>
                  <a:srgbClr val="002060"/>
                </a:solidFill>
                <a:latin typeface="+mn-lt"/>
                <a:ea typeface="HGS明朝E" pitchFamily="18" charset="-128"/>
              </a:rPr>
              <a:t>→</a:t>
            </a:r>
            <a:r>
              <a:rPr lang="en-US" altLang="ja-JP" sz="1800" b="1" dirty="0" smtClean="0">
                <a:solidFill>
                  <a:srgbClr val="FF0000"/>
                </a:solidFill>
                <a:latin typeface="+mn-lt"/>
                <a:ea typeface="HGS明朝E" pitchFamily="18" charset="-128"/>
              </a:rPr>
              <a:t>100nm/70nm/1nm/70nm/120nm</a:t>
            </a:r>
            <a:r>
              <a:rPr lang="ja-JP" altLang="en-US" sz="1800" b="1" dirty="0" smtClean="0">
                <a:solidFill>
                  <a:srgbClr val="FF0000"/>
                </a:solidFill>
                <a:latin typeface="+mn-lt"/>
                <a:ea typeface="HGS明朝E" pitchFamily="18" charset="-128"/>
              </a:rPr>
              <a:t> </a:t>
            </a:r>
            <a:endParaRPr lang="en-US" altLang="ja-JP" sz="1800" b="1" dirty="0" smtClean="0">
              <a:solidFill>
                <a:srgbClr val="FF0000"/>
              </a:solidFill>
              <a:latin typeface="+mn-lt"/>
              <a:ea typeface="HGS明朝E" pitchFamily="18" charset="-128"/>
            </a:endParaRPr>
          </a:p>
          <a:p>
            <a:pPr eaLnBrk="1" hangingPunct="1">
              <a:spcBef>
                <a:spcPct val="0"/>
              </a:spcBef>
              <a:buNone/>
            </a:pPr>
            <a:r>
              <a:rPr lang="en-US" altLang="ja-JP" sz="1800" b="1" dirty="0">
                <a:solidFill>
                  <a:srgbClr val="FF0000"/>
                </a:solidFill>
                <a:latin typeface="+mn-lt"/>
                <a:ea typeface="HGS明朝E" pitchFamily="18" charset="-128"/>
              </a:rPr>
              <a:t> </a:t>
            </a:r>
            <a:r>
              <a:rPr lang="en-US" altLang="ja-JP" sz="1800" b="1" dirty="0" smtClean="0">
                <a:solidFill>
                  <a:srgbClr val="FF0000"/>
                </a:solidFill>
                <a:latin typeface="+mn-lt"/>
                <a:ea typeface="HGS明朝E" pitchFamily="18" charset="-128"/>
              </a:rPr>
              <a:t>              </a:t>
            </a:r>
            <a:r>
              <a:rPr lang="ja-JP" altLang="en-US" sz="1800" b="1" dirty="0" smtClean="0">
                <a:solidFill>
                  <a:srgbClr val="FF0000"/>
                </a:solidFill>
                <a:latin typeface="+mn-lt"/>
                <a:ea typeface="HGS明朝E" pitchFamily="18" charset="-128"/>
              </a:rPr>
              <a:t> </a:t>
            </a:r>
            <a:r>
              <a:rPr lang="en-US" altLang="ja-JP" sz="1800" b="1" dirty="0" smtClean="0">
                <a:solidFill>
                  <a:srgbClr val="FF0000"/>
                </a:solidFill>
                <a:latin typeface="+mn-lt"/>
                <a:ea typeface="HGS明朝E" pitchFamily="18" charset="-128"/>
              </a:rPr>
              <a:t>(Δ</a:t>
            </a:r>
            <a:r>
              <a:rPr lang="ja-JP" altLang="en-US" sz="1800" b="1" dirty="0" smtClean="0">
                <a:solidFill>
                  <a:srgbClr val="FF0000"/>
                </a:solidFill>
                <a:latin typeface="+mn-lt"/>
                <a:ea typeface="HGS明朝E" pitchFamily="18" charset="-128"/>
              </a:rPr>
              <a:t>＝</a:t>
            </a:r>
            <a:r>
              <a:rPr lang="en-US" altLang="ja-JP" sz="1800" b="1" dirty="0" smtClean="0">
                <a:solidFill>
                  <a:srgbClr val="FF0000"/>
                </a:solidFill>
                <a:latin typeface="+mn-lt"/>
                <a:ea typeface="HGS明朝E" pitchFamily="18" charset="-128"/>
              </a:rPr>
              <a:t>0.57meV</a:t>
            </a:r>
            <a:r>
              <a:rPr lang="en-US" altLang="ja-JP" sz="1800" b="1" dirty="0">
                <a:solidFill>
                  <a:srgbClr val="FF0000"/>
                </a:solidFill>
                <a:latin typeface="+mn-lt"/>
                <a:ea typeface="HGS明朝E" pitchFamily="18" charset="-128"/>
              </a:rPr>
              <a:t> </a:t>
            </a:r>
            <a:r>
              <a:rPr lang="en-US" altLang="ja-JP" sz="1800" b="1" dirty="0" smtClean="0">
                <a:solidFill>
                  <a:srgbClr val="FF0000"/>
                </a:solidFill>
                <a:latin typeface="+mn-lt"/>
                <a:ea typeface="HGS明朝E" pitchFamily="18" charset="-128"/>
              </a:rPr>
              <a:t>))</a:t>
            </a:r>
          </a:p>
          <a:p>
            <a:pPr eaLnBrk="1" hangingPunct="1">
              <a:spcBef>
                <a:spcPct val="0"/>
              </a:spcBef>
              <a:buNone/>
            </a:pPr>
            <a:r>
              <a:rPr lang="ja-JP" altLang="en-US" sz="1800" b="1" dirty="0" smtClean="0">
                <a:solidFill>
                  <a:srgbClr val="FF0000"/>
                </a:solidFill>
                <a:latin typeface="+mn-lt"/>
                <a:ea typeface="HGS明朝E" pitchFamily="18" charset="-128"/>
              </a:rPr>
              <a:t>　　産総研</a:t>
            </a:r>
            <a:r>
              <a:rPr lang="en-US" altLang="ja-JP" sz="1800" b="1" dirty="0" smtClean="0">
                <a:solidFill>
                  <a:srgbClr val="FF0000"/>
                </a:solidFill>
                <a:latin typeface="+mn-lt"/>
                <a:ea typeface="HGS明朝E" pitchFamily="18" charset="-128"/>
              </a:rPr>
              <a:t>CRAVITY</a:t>
            </a:r>
            <a:r>
              <a:rPr lang="ja-JP" altLang="en-US" sz="1800" b="1" dirty="0" smtClean="0">
                <a:solidFill>
                  <a:srgbClr val="FF0000"/>
                </a:solidFill>
                <a:latin typeface="+mn-lt"/>
                <a:ea typeface="HGS明朝E" pitchFamily="18" charset="-128"/>
              </a:rPr>
              <a:t>プラット</a:t>
            </a:r>
            <a:endParaRPr lang="en-US" altLang="ja-JP" sz="1800" b="1" dirty="0" smtClean="0">
              <a:solidFill>
                <a:srgbClr val="FF0000"/>
              </a:solidFill>
              <a:latin typeface="+mn-lt"/>
              <a:ea typeface="HGS明朝E" pitchFamily="18" charset="-128"/>
            </a:endParaRPr>
          </a:p>
          <a:p>
            <a:pPr eaLnBrk="1" hangingPunct="1">
              <a:spcBef>
                <a:spcPct val="0"/>
              </a:spcBef>
              <a:buNone/>
            </a:pPr>
            <a:r>
              <a:rPr lang="ja-JP" altLang="en-US" sz="1800" b="1" dirty="0">
                <a:solidFill>
                  <a:srgbClr val="FF0000"/>
                </a:solidFill>
                <a:latin typeface="+mn-lt"/>
                <a:ea typeface="HGS明朝E" pitchFamily="18" charset="-128"/>
              </a:rPr>
              <a:t>　</a:t>
            </a:r>
            <a:r>
              <a:rPr lang="ja-JP" altLang="en-US" sz="1800" b="1" dirty="0" smtClean="0">
                <a:solidFill>
                  <a:srgbClr val="FF0000"/>
                </a:solidFill>
                <a:latin typeface="+mn-lt"/>
                <a:ea typeface="HGS明朝E" pitchFamily="18" charset="-128"/>
              </a:rPr>
              <a:t>　フォーム</a:t>
            </a:r>
            <a:r>
              <a:rPr lang="en-US" altLang="ja-JP" sz="1800" b="1" dirty="0" smtClean="0">
                <a:solidFill>
                  <a:srgbClr val="FF0000"/>
                </a:solidFill>
                <a:latin typeface="+mn-lt"/>
                <a:ea typeface="HGS明朝E" pitchFamily="18" charset="-128"/>
              </a:rPr>
              <a:t> </a:t>
            </a:r>
            <a:r>
              <a:rPr lang="ja-JP" altLang="en-US" sz="1800" b="1" dirty="0" smtClean="0">
                <a:solidFill>
                  <a:srgbClr val="FF0000"/>
                </a:solidFill>
                <a:latin typeface="+mn-lt"/>
                <a:ea typeface="HGS明朝E" pitchFamily="18" charset="-128"/>
              </a:rPr>
              <a:t>で作成（</a:t>
            </a:r>
            <a:r>
              <a:rPr lang="en-US" altLang="ja-JP" sz="1800" b="1" dirty="0" smtClean="0">
                <a:solidFill>
                  <a:srgbClr val="FF0000"/>
                </a:solidFill>
                <a:latin typeface="+mn-lt"/>
                <a:ea typeface="HGS明朝E" pitchFamily="18" charset="-128"/>
              </a:rPr>
              <a:t>2014</a:t>
            </a:r>
            <a:r>
              <a:rPr lang="ja-JP" altLang="en-US" sz="1800" b="1" dirty="0" smtClean="0">
                <a:solidFill>
                  <a:srgbClr val="FF0000"/>
                </a:solidFill>
                <a:latin typeface="+mn-lt"/>
                <a:ea typeface="HGS明朝E" pitchFamily="18" charset="-128"/>
              </a:rPr>
              <a:t>～）</a:t>
            </a:r>
            <a:endParaRPr lang="en-US" altLang="ja-JP" sz="1800" b="1" dirty="0" smtClean="0">
              <a:solidFill>
                <a:srgbClr val="FF0000"/>
              </a:solidFill>
              <a:latin typeface="+mn-lt"/>
              <a:ea typeface="HGS明朝E" pitchFamily="18" charset="-128"/>
            </a:endParaRPr>
          </a:p>
          <a:p>
            <a:pPr eaLnBrk="1" hangingPunct="1">
              <a:spcBef>
                <a:spcPct val="0"/>
              </a:spcBef>
              <a:buNone/>
            </a:pPr>
            <a:r>
              <a:rPr lang="en-US" altLang="ja-JP" sz="1800" b="1" dirty="0">
                <a:solidFill>
                  <a:srgbClr val="002060"/>
                </a:solidFill>
                <a:latin typeface="+mn-lt"/>
                <a:ea typeface="HGS明朝E" pitchFamily="18" charset="-128"/>
              </a:rPr>
              <a:t> </a:t>
            </a:r>
            <a:r>
              <a:rPr lang="en-US" altLang="ja-JP" sz="1800" b="1" dirty="0" smtClean="0">
                <a:solidFill>
                  <a:srgbClr val="002060"/>
                </a:solidFill>
                <a:latin typeface="+mn-lt"/>
                <a:ea typeface="HGS明朝E" pitchFamily="18" charset="-128"/>
              </a:rPr>
              <a:t>  </a:t>
            </a:r>
          </a:p>
        </p:txBody>
      </p:sp>
      <p:sp>
        <p:nvSpPr>
          <p:cNvPr id="14344" name="スライド番号プレースホルダー 1"/>
          <p:cNvSpPr>
            <a:spLocks noGrp="1"/>
          </p:cNvSpPr>
          <p:nvPr>
            <p:ph type="sldNum" sz="quarter" idx="12"/>
          </p:nvPr>
        </p:nvSpPr>
        <p:spPr>
          <a:xfrm>
            <a:off x="3178993" y="6379813"/>
            <a:ext cx="2895600" cy="457200"/>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fld id="{E9284BCB-623B-4A52-945F-39AF880FBFDD}" type="slidenum">
              <a:rPr lang="en-US" altLang="ja-JP" sz="1400" smtClean="0"/>
              <a:pPr algn="ctr" eaLnBrk="1" hangingPunct="1">
                <a:spcBef>
                  <a:spcPct val="0"/>
                </a:spcBef>
                <a:buFontTx/>
                <a:buNone/>
              </a:pPr>
              <a:t>13</a:t>
            </a:fld>
            <a:endParaRPr lang="en-US" altLang="ja-JP" sz="1400" dirty="0" smtClean="0"/>
          </a:p>
        </p:txBody>
      </p:sp>
      <p:sp>
        <p:nvSpPr>
          <p:cNvPr id="9" name="テキスト ボックス 55"/>
          <p:cNvSpPr txBox="1">
            <a:spLocks noChangeArrowheads="1"/>
          </p:cNvSpPr>
          <p:nvPr/>
        </p:nvSpPr>
        <p:spPr bwMode="auto">
          <a:xfrm>
            <a:off x="7303756" y="1439502"/>
            <a:ext cx="16241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dirty="0" smtClean="0">
                <a:solidFill>
                  <a:srgbClr val="FF0000"/>
                </a:solidFill>
              </a:rPr>
              <a:t>at 1.8K in 2013</a:t>
            </a:r>
            <a:endParaRPr lang="en-US" altLang="ja-JP" sz="1600" b="1" dirty="0">
              <a:solidFill>
                <a:srgbClr val="FF0000"/>
              </a:solidFill>
            </a:endParaRPr>
          </a:p>
        </p:txBody>
      </p:sp>
      <p:sp>
        <p:nvSpPr>
          <p:cNvPr id="16" name="テキスト ボックス 55"/>
          <p:cNvSpPr txBox="1">
            <a:spLocks noChangeArrowheads="1"/>
          </p:cNvSpPr>
          <p:nvPr/>
        </p:nvSpPr>
        <p:spPr bwMode="auto">
          <a:xfrm>
            <a:off x="4338439" y="3771636"/>
            <a:ext cx="412264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dirty="0" smtClean="0">
                <a:solidFill>
                  <a:srgbClr val="FF0000"/>
                </a:solidFill>
              </a:rPr>
              <a:t>Signal for 465nm laser light at 0.4K in 2014 </a:t>
            </a:r>
          </a:p>
        </p:txBody>
      </p:sp>
      <p:sp>
        <p:nvSpPr>
          <p:cNvPr id="10" name="テキスト ボックス 55"/>
          <p:cNvSpPr txBox="1">
            <a:spLocks noChangeArrowheads="1"/>
          </p:cNvSpPr>
          <p:nvPr/>
        </p:nvSpPr>
        <p:spPr bwMode="auto">
          <a:xfrm>
            <a:off x="6287154" y="5822460"/>
            <a:ext cx="28869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dirty="0" smtClean="0">
                <a:solidFill>
                  <a:srgbClr val="FF0000"/>
                </a:solidFill>
              </a:rPr>
              <a:t>Charge amplifier output </a:t>
            </a:r>
          </a:p>
          <a:p>
            <a:pPr algn="ctr" eaLnBrk="1" hangingPunct="1">
              <a:spcBef>
                <a:spcPct val="0"/>
              </a:spcBef>
              <a:buFontTx/>
              <a:buNone/>
            </a:pPr>
            <a:r>
              <a:rPr lang="en-US" altLang="ja-JP" sz="1600" b="1" dirty="0" smtClean="0">
                <a:solidFill>
                  <a:srgbClr val="FF0000"/>
                </a:solidFill>
              </a:rPr>
              <a:t>For N(photon)~10</a:t>
            </a:r>
            <a:endParaRPr lang="en-US" altLang="ja-JP" sz="1600" b="1" dirty="0">
              <a:solidFill>
                <a:srgbClr val="FF0000"/>
              </a:solidFill>
            </a:endParaRPr>
          </a:p>
        </p:txBody>
      </p:sp>
      <p:sp>
        <p:nvSpPr>
          <p:cNvPr id="12" name="正方形/長方形 11"/>
          <p:cNvSpPr/>
          <p:nvPr/>
        </p:nvSpPr>
        <p:spPr>
          <a:xfrm>
            <a:off x="8260827" y="4562644"/>
            <a:ext cx="639919" cy="230832"/>
          </a:xfrm>
          <a:prstGeom prst="rect">
            <a:avLst/>
          </a:prstGeom>
        </p:spPr>
        <p:txBody>
          <a:bodyPr wrap="none">
            <a:spAutoFit/>
          </a:bodyPr>
          <a:lstStyle/>
          <a:p>
            <a:r>
              <a:rPr lang="en-US" altLang="ja-JP" sz="900" dirty="0" smtClean="0"/>
              <a:t>40us/DIV</a:t>
            </a:r>
            <a:endParaRPr lang="ja-JP" altLang="en-US" sz="900" dirty="0"/>
          </a:p>
        </p:txBody>
      </p:sp>
      <p:sp>
        <p:nvSpPr>
          <p:cNvPr id="13" name="正方形/長方形 12"/>
          <p:cNvSpPr/>
          <p:nvPr/>
        </p:nvSpPr>
        <p:spPr>
          <a:xfrm>
            <a:off x="8320940" y="4179443"/>
            <a:ext cx="519694" cy="215444"/>
          </a:xfrm>
          <a:prstGeom prst="rect">
            <a:avLst/>
          </a:prstGeom>
        </p:spPr>
        <p:txBody>
          <a:bodyPr wrap="none">
            <a:spAutoFit/>
          </a:bodyPr>
          <a:lstStyle/>
          <a:p>
            <a:r>
              <a:rPr lang="en-US" altLang="ja-JP" sz="800" dirty="0" smtClean="0"/>
              <a:t>2V/DIV</a:t>
            </a:r>
            <a:endParaRPr lang="ja-JP" altLang="en-US" sz="800" dirty="0"/>
          </a:p>
        </p:txBody>
      </p:sp>
      <p:cxnSp>
        <p:nvCxnSpPr>
          <p:cNvPr id="14" name="直線矢印コネクタ 13"/>
          <p:cNvCxnSpPr/>
          <p:nvPr/>
        </p:nvCxnSpPr>
        <p:spPr bwMode="auto">
          <a:xfrm>
            <a:off x="8430088" y="4502609"/>
            <a:ext cx="150699" cy="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線矢印コネクタ 14"/>
          <p:cNvCxnSpPr/>
          <p:nvPr/>
        </p:nvCxnSpPr>
        <p:spPr bwMode="auto">
          <a:xfrm flipV="1">
            <a:off x="8430088" y="4350209"/>
            <a:ext cx="0" cy="1524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テキスト ボックス 2"/>
          <p:cNvSpPr txBox="1"/>
          <p:nvPr/>
        </p:nvSpPr>
        <p:spPr>
          <a:xfrm>
            <a:off x="864411" y="6389542"/>
            <a:ext cx="3474028" cy="369332"/>
          </a:xfrm>
          <a:prstGeom prst="rect">
            <a:avLst/>
          </a:prstGeom>
          <a:noFill/>
        </p:spPr>
        <p:txBody>
          <a:bodyPr wrap="none" rtlCol="0">
            <a:spAutoFit/>
          </a:bodyPr>
          <a:lstStyle/>
          <a:p>
            <a:r>
              <a:rPr lang="en-US" altLang="ja-JP" sz="1800" dirty="0">
                <a:solidFill>
                  <a:srgbClr val="FF0000"/>
                </a:solidFill>
                <a:ea typeface="HGS明朝E" pitchFamily="18" charset="-128"/>
              </a:rPr>
              <a:t> </a:t>
            </a:r>
            <a:r>
              <a:rPr lang="ja-JP" altLang="en-US" sz="1800" dirty="0" smtClean="0">
                <a:solidFill>
                  <a:srgbClr val="FF0000"/>
                </a:solidFill>
                <a:ea typeface="HGS明朝E" pitchFamily="18" charset="-128"/>
              </a:rPr>
              <a:t>信号ノイズ比を</a:t>
            </a:r>
            <a:r>
              <a:rPr lang="en-US" altLang="ja-JP" sz="1800" dirty="0" smtClean="0">
                <a:solidFill>
                  <a:srgbClr val="FF0000"/>
                </a:solidFill>
                <a:ea typeface="HGS明朝E" pitchFamily="18" charset="-128"/>
              </a:rPr>
              <a:t>10</a:t>
            </a:r>
            <a:r>
              <a:rPr lang="ja-JP" altLang="en-US" sz="1800" dirty="0" smtClean="0">
                <a:solidFill>
                  <a:srgbClr val="FF0000"/>
                </a:solidFill>
                <a:ea typeface="HGS明朝E" pitchFamily="18" charset="-128"/>
              </a:rPr>
              <a:t>倍改善した。</a:t>
            </a:r>
            <a:endParaRPr kumimoji="1" lang="ja-JP" altLang="en-US" dirty="0"/>
          </a:p>
        </p:txBody>
      </p:sp>
      <p:sp>
        <p:nvSpPr>
          <p:cNvPr id="17" name="テキスト ボックス 55"/>
          <p:cNvSpPr txBox="1">
            <a:spLocks noChangeArrowheads="1"/>
          </p:cNvSpPr>
          <p:nvPr/>
        </p:nvSpPr>
        <p:spPr bwMode="auto">
          <a:xfrm>
            <a:off x="3932017" y="4087111"/>
            <a:ext cx="28869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dirty="0" smtClean="0">
                <a:solidFill>
                  <a:srgbClr val="FF0000"/>
                </a:solidFill>
              </a:rPr>
              <a:t>For N(photon)~10</a:t>
            </a:r>
            <a:endParaRPr lang="en-US" altLang="ja-JP" sz="1600" b="1" dirty="0">
              <a:solidFill>
                <a:srgbClr val="FF0000"/>
              </a:solidFill>
            </a:endParaRPr>
          </a:p>
        </p:txBody>
      </p:sp>
    </p:spTree>
    <p:extLst>
      <p:ext uri="{BB962C8B-B14F-4D97-AF65-F5344CB8AC3E}">
        <p14:creationId xmlns:p14="http://schemas.microsoft.com/office/powerpoint/2010/main" val="1723057919"/>
      </p:ext>
    </p:extLst>
  </p:cSld>
  <p:clrMapOvr>
    <a:masterClrMapping/>
  </p:clrMapOvr>
  <p:transition spd="slow" advTm="87798"/>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541338"/>
          </a:xfrm>
        </p:spPr>
        <p:txBody>
          <a:bodyPr/>
          <a:lstStyle/>
          <a:p>
            <a:pPr>
              <a:defRPr/>
            </a:pPr>
            <a:r>
              <a:rPr lang="en-US" altLang="ja-JP" sz="2800" b="1" dirty="0" err="1" smtClean="0">
                <a:solidFill>
                  <a:srgbClr val="002060"/>
                </a:solidFill>
                <a:effectLst>
                  <a:outerShdw blurRad="38100" dist="38100" dir="2700000" algn="tl">
                    <a:srgbClr val="000000">
                      <a:alpha val="43137"/>
                    </a:srgbClr>
                  </a:outerShdw>
                </a:effectLst>
                <a:latin typeface="+mj-ea"/>
                <a:cs typeface="Khmer UI" panose="020B0502040204020203" pitchFamily="34" charset="0"/>
              </a:rPr>
              <a:t>Nb</a:t>
            </a:r>
            <a:r>
              <a:rPr lang="en-US" altLang="ja-JP"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-Al/STJ</a:t>
            </a:r>
            <a:r>
              <a:rPr lang="ja-JP" altLang="en-US"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検出器のリーク電流</a:t>
            </a:r>
            <a:endParaRPr lang="ja-JP" altLang="en-US" sz="2800" b="1" dirty="0">
              <a:solidFill>
                <a:srgbClr val="002060"/>
              </a:solidFill>
              <a:effectLst>
                <a:outerShdw blurRad="38100" dist="38100" dir="2700000" algn="tl">
                  <a:srgbClr val="000000">
                    <a:alpha val="43137"/>
                  </a:srgbClr>
                </a:outerShdw>
              </a:effectLst>
              <a:latin typeface="+mj-ea"/>
              <a:cs typeface="Khmer UI" panose="020B0502040204020203" pitchFamily="34" charset="0"/>
            </a:endParaRPr>
          </a:p>
        </p:txBody>
      </p:sp>
      <p:sp>
        <p:nvSpPr>
          <p:cNvPr id="15363" name="スライド番号プレースホルダー 11"/>
          <p:cNvSpPr>
            <a:spLocks noGrp="1"/>
          </p:cNvSpPr>
          <p:nvPr>
            <p:ph type="sldNum" sz="quarter" idx="12"/>
          </p:nvPr>
        </p:nvSpPr>
        <p:spPr>
          <a:xfrm>
            <a:off x="7086600" y="6529388"/>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fld id="{AC1C211E-214A-4D81-AEE4-2796859D5739}" type="slidenum">
              <a:rPr lang="ja-JP" altLang="en-US" sz="2000" smtClean="0">
                <a:solidFill>
                  <a:srgbClr val="FFFFFF"/>
                </a:solidFill>
              </a:rPr>
              <a:pPr eaLnBrk="1" hangingPunct="1">
                <a:spcBef>
                  <a:spcPct val="0"/>
                </a:spcBef>
                <a:buFontTx/>
                <a:buNone/>
              </a:pPr>
              <a:t>14</a:t>
            </a:fld>
            <a:endParaRPr lang="ja-JP" altLang="en-US" sz="2000" smtClean="0">
              <a:solidFill>
                <a:srgbClr val="FFFFFF"/>
              </a:solidFill>
            </a:endParaRPr>
          </a:p>
        </p:txBody>
      </p:sp>
      <p:sp>
        <p:nvSpPr>
          <p:cNvPr id="15372" name="テキスト ボックス 34"/>
          <p:cNvSpPr txBox="1">
            <a:spLocks noChangeArrowheads="1"/>
          </p:cNvSpPr>
          <p:nvPr/>
        </p:nvSpPr>
        <p:spPr bwMode="auto">
          <a:xfrm>
            <a:off x="0" y="1289761"/>
            <a:ext cx="44512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600" b="1" dirty="0" smtClean="0">
                <a:solidFill>
                  <a:srgbClr val="002060"/>
                </a:solidFill>
              </a:rPr>
              <a:t>リーク電流　ｖｓ　温度</a:t>
            </a:r>
            <a:endParaRPr lang="ja-JP" altLang="en-US" sz="1600" b="1" dirty="0">
              <a:solidFill>
                <a:srgbClr val="002060"/>
              </a:solidFill>
            </a:endParaRPr>
          </a:p>
        </p:txBody>
      </p:sp>
      <p:pic>
        <p:nvPicPr>
          <p:cNvPr id="19" name="図 18"/>
          <p:cNvPicPr>
            <a:picLocks noChangeAspect="1"/>
          </p:cNvPicPr>
          <p:nvPr/>
        </p:nvPicPr>
        <p:blipFill>
          <a:blip r:embed="rId3"/>
          <a:stretch>
            <a:fillRect/>
          </a:stretch>
        </p:blipFill>
        <p:spPr>
          <a:xfrm>
            <a:off x="231047" y="1645662"/>
            <a:ext cx="4008034" cy="34620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テキスト ボックス 21"/>
          <p:cNvSpPr txBox="1">
            <a:spLocks noRot="1" noChangeAspect="1" noMove="1" noResize="1" noEditPoints="1" noAdjustHandles="1" noChangeArrowheads="1" noChangeShapeType="1" noTextEdit="1"/>
          </p:cNvSpPr>
          <p:nvPr/>
        </p:nvSpPr>
        <p:spPr>
          <a:xfrm>
            <a:off x="6827100" y="2627657"/>
            <a:ext cx="2182212" cy="611321"/>
          </a:xfrm>
          <a:prstGeom prst="rect">
            <a:avLst/>
          </a:prstGeom>
          <a:blipFill rotWithShape="1">
            <a:blip r:embed="rId4"/>
            <a:stretch>
              <a:fillRect b="-23000"/>
            </a:stretch>
          </a:blipFill>
        </p:spPr>
        <p:txBody>
          <a:bodyPr/>
          <a:lstStyle/>
          <a:p>
            <a:pPr>
              <a:defRPr/>
            </a:pPr>
            <a:r>
              <a:rPr lang="ja-JP" altLang="en-US">
                <a:noFill/>
              </a:rPr>
              <a:t> </a:t>
            </a:r>
          </a:p>
        </p:txBody>
      </p:sp>
      <p:sp>
        <p:nvSpPr>
          <p:cNvPr id="29" name="テキスト ボックス 28"/>
          <p:cNvSpPr txBox="1"/>
          <p:nvPr/>
        </p:nvSpPr>
        <p:spPr>
          <a:xfrm>
            <a:off x="-401982" y="589603"/>
            <a:ext cx="9621018" cy="400110"/>
          </a:xfrm>
          <a:prstGeom prst="rect">
            <a:avLst/>
          </a:prstGeom>
          <a:noFill/>
        </p:spPr>
        <p:txBody>
          <a:bodyPr wrap="square">
            <a:spAutoFit/>
          </a:bodyPr>
          <a:lstStyle/>
          <a:p>
            <a:pPr marL="800100" lvl="1" indent="-342900" algn="l">
              <a:buClr>
                <a:srgbClr val="00B050"/>
              </a:buClr>
              <a:buFont typeface="Wingdings" panose="05000000000000000000" pitchFamily="2" charset="2"/>
              <a:buChar char="l"/>
              <a:defRPr/>
            </a:pPr>
            <a:r>
              <a:rPr lang="ja-JP" altLang="en-US" sz="2000" b="1" dirty="0" smtClean="0">
                <a:solidFill>
                  <a:srgbClr val="002060"/>
                </a:solidFill>
                <a:latin typeface="+mn-ea"/>
                <a:ea typeface="+mn-ea"/>
                <a:cs typeface="Khmer UI" panose="020B0502040204020203" pitchFamily="34" charset="0"/>
              </a:rPr>
              <a:t>リーク電流に対する要求値</a:t>
            </a:r>
            <a:r>
              <a:rPr lang="en-US" altLang="ja-JP" sz="2000" b="1" dirty="0" smtClean="0">
                <a:solidFill>
                  <a:srgbClr val="002060"/>
                </a:solidFill>
                <a:latin typeface="+mn-ea"/>
                <a:ea typeface="+mn-ea"/>
                <a:cs typeface="Khmer UI" panose="020B0502040204020203" pitchFamily="34" charset="0"/>
              </a:rPr>
              <a:t> 0.1nA</a:t>
            </a:r>
            <a:r>
              <a:rPr lang="ja-JP" altLang="en-US" sz="2000" b="1" dirty="0" smtClean="0">
                <a:solidFill>
                  <a:srgbClr val="002060"/>
                </a:solidFill>
                <a:latin typeface="+mn-ea"/>
                <a:ea typeface="+mn-ea"/>
                <a:cs typeface="Khmer UI" panose="020B0502040204020203" pitchFamily="34" charset="0"/>
              </a:rPr>
              <a:t>以下：遠赤外一光子</a:t>
            </a:r>
            <a:r>
              <a:rPr lang="en-US" altLang="ja-JP" sz="2000" b="1" dirty="0" smtClean="0">
                <a:solidFill>
                  <a:srgbClr val="002060"/>
                </a:solidFill>
                <a:latin typeface="+mn-ea"/>
                <a:ea typeface="+mn-ea"/>
                <a:cs typeface="Khmer UI" panose="020B0502040204020203" pitchFamily="34" charset="0"/>
              </a:rPr>
              <a:t> (</a:t>
            </a:r>
            <a:r>
              <a:rPr lang="en-US" altLang="ja-JP" sz="2000" b="1" dirty="0">
                <a:solidFill>
                  <a:srgbClr val="002060"/>
                </a:solidFill>
                <a:latin typeface="+mn-ea"/>
                <a:ea typeface="+mn-ea"/>
                <a:cs typeface="Khmer UI" panose="020B0502040204020203" pitchFamily="34" charset="0"/>
              </a:rPr>
              <a:t>λ= 40 -80μm</a:t>
            </a:r>
            <a:r>
              <a:rPr lang="en-US" altLang="ja-JP" sz="2000" b="1" dirty="0" smtClean="0">
                <a:solidFill>
                  <a:srgbClr val="002060"/>
                </a:solidFill>
                <a:latin typeface="+mn-ea"/>
                <a:ea typeface="+mn-ea"/>
                <a:cs typeface="Khmer UI" panose="020B0502040204020203" pitchFamily="34" charset="0"/>
              </a:rPr>
              <a:t>)</a:t>
            </a:r>
            <a:r>
              <a:rPr lang="ja-JP" altLang="en-US" sz="2000" b="1" dirty="0" err="1" smtClean="0">
                <a:solidFill>
                  <a:srgbClr val="002060"/>
                </a:solidFill>
                <a:latin typeface="+mn-ea"/>
                <a:ea typeface="+mn-ea"/>
                <a:cs typeface="Khmer UI" panose="020B0502040204020203" pitchFamily="34" charset="0"/>
              </a:rPr>
              <a:t>の検</a:t>
            </a:r>
            <a:r>
              <a:rPr lang="ja-JP" altLang="en-US" sz="2000" b="1" dirty="0" smtClean="0">
                <a:solidFill>
                  <a:srgbClr val="002060"/>
                </a:solidFill>
                <a:latin typeface="+mn-ea"/>
                <a:ea typeface="+mn-ea"/>
                <a:cs typeface="Khmer UI" panose="020B0502040204020203" pitchFamily="34" charset="0"/>
              </a:rPr>
              <a:t>出</a:t>
            </a:r>
            <a:r>
              <a:rPr lang="en-US" altLang="ja-JP" sz="2000" b="1" dirty="0" smtClean="0">
                <a:solidFill>
                  <a:srgbClr val="002060"/>
                </a:solidFill>
                <a:latin typeface="+mn-ea"/>
                <a:ea typeface="+mn-ea"/>
                <a:cs typeface="Khmer UI" panose="020B0502040204020203" pitchFamily="34" charset="0"/>
              </a:rPr>
              <a:t> .</a:t>
            </a:r>
          </a:p>
        </p:txBody>
      </p:sp>
      <p:sp>
        <p:nvSpPr>
          <p:cNvPr id="28" name="テキスト ボックス 27"/>
          <p:cNvSpPr txBox="1"/>
          <p:nvPr/>
        </p:nvSpPr>
        <p:spPr>
          <a:xfrm>
            <a:off x="1749542" y="3376686"/>
            <a:ext cx="2542252" cy="1015663"/>
          </a:xfrm>
          <a:prstGeom prst="rect">
            <a:avLst/>
          </a:prstGeom>
          <a:noFill/>
          <a:ln>
            <a:solidFill>
              <a:srgbClr val="FF0000"/>
            </a:solidFill>
          </a:ln>
        </p:spPr>
        <p:txBody>
          <a:bodyPr wrap="square" lIns="0" rIns="0">
            <a:spAutoFit/>
          </a:bodyPr>
          <a:lstStyle/>
          <a:p>
            <a:pPr lvl="1" algn="l">
              <a:buClr>
                <a:srgbClr val="00B050"/>
              </a:buClr>
              <a:defRPr/>
            </a:pPr>
            <a:r>
              <a:rPr lang="en-US" altLang="ja-JP" sz="2000" b="1" dirty="0" smtClean="0">
                <a:solidFill>
                  <a:srgbClr val="002060"/>
                </a:solidFill>
                <a:latin typeface="+mn-lt"/>
                <a:ea typeface="ＭＳ Ｐゴシック" panose="020B0600070205080204" pitchFamily="50" charset="-128"/>
                <a:cs typeface="Khmer UI" panose="020B0502040204020203" pitchFamily="34" charset="0"/>
              </a:rPr>
              <a:t>2013</a:t>
            </a:r>
            <a:r>
              <a:rPr lang="ja-JP" altLang="en-US" sz="2000" b="1" dirty="0" smtClean="0">
                <a:solidFill>
                  <a:srgbClr val="002060"/>
                </a:solidFill>
                <a:latin typeface="+mn-lt"/>
                <a:ea typeface="ＭＳ Ｐゴシック" panose="020B0600070205080204" pitchFamily="50" charset="-128"/>
                <a:cs typeface="Khmer UI" panose="020B0502040204020203" pitchFamily="34" charset="0"/>
              </a:rPr>
              <a:t>年</a:t>
            </a:r>
            <a:endParaRPr lang="en-US" altLang="ja-JP" sz="2000" b="1" dirty="0" smtClean="0">
              <a:solidFill>
                <a:srgbClr val="002060"/>
              </a:solidFill>
              <a:latin typeface="+mn-lt"/>
              <a:ea typeface="ＭＳ Ｐゴシック" panose="020B0600070205080204" pitchFamily="50" charset="-128"/>
              <a:cs typeface="Khmer UI" panose="020B0502040204020203" pitchFamily="34" charset="0"/>
            </a:endParaRPr>
          </a:p>
          <a:p>
            <a:pPr lvl="1" algn="l">
              <a:buClr>
                <a:srgbClr val="00B050"/>
              </a:buClr>
              <a:defRPr/>
            </a:pPr>
            <a:r>
              <a:rPr lang="ja-JP" altLang="en-US" sz="2000" b="1" dirty="0">
                <a:solidFill>
                  <a:srgbClr val="002060"/>
                </a:solidFill>
                <a:latin typeface="+mn-lt"/>
                <a:ea typeface="ＭＳ Ｐゴシック" panose="020B0600070205080204" pitchFamily="50" charset="-128"/>
                <a:cs typeface="Khmer UI" panose="020B0502040204020203" pitchFamily="34" charset="0"/>
              </a:rPr>
              <a:t>リーク電流</a:t>
            </a:r>
            <a:r>
              <a:rPr lang="en-US" altLang="ja-JP" sz="2000" b="1" dirty="0" smtClean="0">
                <a:solidFill>
                  <a:srgbClr val="002060"/>
                </a:solidFill>
                <a:latin typeface="+mn-lt"/>
                <a:ea typeface="ＭＳ Ｐゴシック" panose="020B0600070205080204" pitchFamily="50" charset="-128"/>
                <a:cs typeface="Khmer UI" panose="020B0502040204020203" pitchFamily="34" charset="0"/>
              </a:rPr>
              <a:t> 10nA</a:t>
            </a:r>
            <a:r>
              <a:rPr lang="ja-JP" altLang="en-US" sz="2000" b="1" dirty="0" smtClean="0">
                <a:solidFill>
                  <a:srgbClr val="002060"/>
                </a:solidFill>
                <a:latin typeface="+mn-lt"/>
                <a:ea typeface="ＭＳ Ｐゴシック" panose="020B0600070205080204" pitchFamily="50" charset="-128"/>
                <a:cs typeface="Khmer UI" panose="020B0502040204020203" pitchFamily="34" charset="0"/>
              </a:rPr>
              <a:t>（</a:t>
            </a:r>
            <a:r>
              <a:rPr lang="en-US" altLang="ja-JP" sz="2000" b="1" dirty="0" smtClean="0">
                <a:solidFill>
                  <a:srgbClr val="002060"/>
                </a:solidFill>
                <a:latin typeface="+mn-lt"/>
                <a:ea typeface="ＭＳ Ｐゴシック" panose="020B0600070205080204" pitchFamily="50" charset="-128"/>
                <a:cs typeface="Khmer UI" panose="020B0502040204020203" pitchFamily="34" charset="0"/>
              </a:rPr>
              <a:t>500μV</a:t>
            </a:r>
            <a:r>
              <a:rPr lang="ja-JP" altLang="en-US" sz="2000" b="1" dirty="0">
                <a:solidFill>
                  <a:srgbClr val="002060"/>
                </a:solidFill>
                <a:latin typeface="+mn-lt"/>
                <a:ea typeface="ＭＳ Ｐゴシック" panose="020B0600070205080204" pitchFamily="50" charset="-128"/>
                <a:cs typeface="Khmer UI" panose="020B0502040204020203" pitchFamily="34" charset="0"/>
              </a:rPr>
              <a:t>）</a:t>
            </a:r>
            <a:endParaRPr lang="en-US" altLang="ja-JP" sz="2000" b="1" dirty="0">
              <a:solidFill>
                <a:srgbClr val="002060"/>
              </a:solidFill>
              <a:latin typeface="+mn-lt"/>
              <a:ea typeface="ＭＳ Ｐゴシック" panose="020B0600070205080204" pitchFamily="50" charset="-128"/>
              <a:cs typeface="Khmer UI" panose="020B0502040204020203" pitchFamily="34" charset="0"/>
            </a:endParaRPr>
          </a:p>
        </p:txBody>
      </p:sp>
      <p:sp>
        <p:nvSpPr>
          <p:cNvPr id="30" name="テキスト ボックス 29"/>
          <p:cNvSpPr txBox="1"/>
          <p:nvPr/>
        </p:nvSpPr>
        <p:spPr>
          <a:xfrm>
            <a:off x="-401982" y="5121495"/>
            <a:ext cx="5143612" cy="1538883"/>
          </a:xfrm>
          <a:prstGeom prst="rect">
            <a:avLst/>
          </a:prstGeom>
          <a:noFill/>
        </p:spPr>
        <p:txBody>
          <a:bodyPr wrap="square">
            <a:spAutoFit/>
          </a:bodyPr>
          <a:lstStyle/>
          <a:p>
            <a:pPr lvl="1" algn="l">
              <a:buClr>
                <a:srgbClr val="00B050"/>
              </a:buClr>
              <a:defRPr/>
            </a:pPr>
            <a:r>
              <a:rPr lang="en-US" altLang="ja-JP" sz="1800" b="1" dirty="0" smtClean="0">
                <a:solidFill>
                  <a:srgbClr val="002060"/>
                </a:solidFill>
                <a:latin typeface="+mn-lt"/>
                <a:ea typeface="ＭＳ Ｐゴシック" panose="020B0600070205080204" pitchFamily="50" charset="-128"/>
                <a:cs typeface="Khmer UI" panose="020B0502040204020203" pitchFamily="34" charset="0"/>
              </a:rPr>
              <a:t>2014</a:t>
            </a:r>
            <a:r>
              <a:rPr lang="ja-JP" altLang="en-US" sz="1800" b="1" dirty="0" smtClean="0">
                <a:solidFill>
                  <a:srgbClr val="002060"/>
                </a:solidFill>
                <a:latin typeface="+mn-lt"/>
                <a:ea typeface="ＭＳ Ｐゴシック" panose="020B0600070205080204" pitchFamily="50" charset="-128"/>
                <a:cs typeface="Khmer UI" panose="020B0502040204020203" pitchFamily="34" charset="0"/>
              </a:rPr>
              <a:t>年に</a:t>
            </a:r>
            <a:r>
              <a:rPr lang="en-US" altLang="ja-JP" sz="1800" b="1" dirty="0" smtClean="0">
                <a:solidFill>
                  <a:srgbClr val="002060"/>
                </a:solidFill>
                <a:latin typeface="+mn-lt"/>
                <a:ea typeface="ＭＳ Ｐゴシック" panose="020B0600070205080204" pitchFamily="50" charset="-128"/>
                <a:cs typeface="Khmer UI" panose="020B0502040204020203" pitchFamily="34" charset="0"/>
              </a:rPr>
              <a:t> </a:t>
            </a:r>
          </a:p>
          <a:p>
            <a:pPr lvl="1" algn="l">
              <a:buClr>
                <a:srgbClr val="00B050"/>
              </a:buClr>
              <a:defRPr/>
            </a:pPr>
            <a:r>
              <a:rPr lang="ja-JP" altLang="en-US" sz="1800" b="1" dirty="0" smtClean="0">
                <a:solidFill>
                  <a:srgbClr val="002060"/>
                </a:solidFill>
                <a:latin typeface="+mn-lt"/>
                <a:ea typeface="ＭＳ Ｐゴシック" panose="020B0600070205080204" pitchFamily="50" charset="-128"/>
                <a:cs typeface="Khmer UI" panose="020B0502040204020203" pitchFamily="34" charset="0"/>
              </a:rPr>
              <a:t>産総研グループが参加し</a:t>
            </a:r>
            <a:r>
              <a:rPr lang="en-US" altLang="ja-JP" sz="1800" b="1" dirty="0" smtClean="0">
                <a:solidFill>
                  <a:srgbClr val="002060"/>
                </a:solidFill>
                <a:latin typeface="+mn-lt"/>
                <a:ea typeface="ＭＳ Ｐゴシック" panose="020B0600070205080204" pitchFamily="50" charset="-128"/>
                <a:cs typeface="Khmer UI" panose="020B0502040204020203" pitchFamily="34" charset="0"/>
              </a:rPr>
              <a:t>CRAVITY</a:t>
            </a:r>
            <a:r>
              <a:rPr lang="ja-JP" altLang="en-US" sz="1800" b="1" dirty="0" smtClean="0">
                <a:solidFill>
                  <a:srgbClr val="002060"/>
                </a:solidFill>
                <a:latin typeface="+mn-lt"/>
                <a:ea typeface="ＭＳ Ｐゴシック" panose="020B0600070205080204" pitchFamily="50" charset="-128"/>
                <a:cs typeface="Khmer UI" panose="020B0502040204020203" pitchFamily="34" charset="0"/>
              </a:rPr>
              <a:t>プラットフォームを用いて</a:t>
            </a:r>
            <a:r>
              <a:rPr lang="en-US" altLang="ja-JP" sz="1800" b="1" dirty="0" err="1" smtClean="0">
                <a:solidFill>
                  <a:srgbClr val="002060"/>
                </a:solidFill>
                <a:latin typeface="+mn-lt"/>
                <a:ea typeface="ＭＳ Ｐゴシック" panose="020B0600070205080204" pitchFamily="50" charset="-128"/>
              </a:rPr>
              <a:t>Nb</a:t>
            </a:r>
            <a:r>
              <a:rPr lang="en-US" altLang="ja-JP" sz="1800" b="1" dirty="0" smtClean="0">
                <a:solidFill>
                  <a:srgbClr val="002060"/>
                </a:solidFill>
                <a:latin typeface="+mn-lt"/>
                <a:ea typeface="ＭＳ Ｐゴシック" panose="020B0600070205080204" pitchFamily="50" charset="-128"/>
              </a:rPr>
              <a:t>/Al-STJ </a:t>
            </a:r>
            <a:r>
              <a:rPr lang="ja-JP" altLang="en-US" sz="1800" b="1" dirty="0" smtClean="0">
                <a:solidFill>
                  <a:srgbClr val="002060"/>
                </a:solidFill>
                <a:latin typeface="+mn-lt"/>
                <a:ea typeface="ＭＳ Ｐゴシック" panose="020B0600070205080204" pitchFamily="50" charset="-128"/>
              </a:rPr>
              <a:t>を作成</a:t>
            </a:r>
            <a:endParaRPr lang="en-US" altLang="ja-JP" sz="800" b="1" dirty="0">
              <a:solidFill>
                <a:srgbClr val="002060"/>
              </a:solidFill>
              <a:latin typeface="+mn-lt"/>
              <a:ea typeface="ＭＳ Ｐゴシック" panose="020B0600070205080204" pitchFamily="50" charset="-128"/>
              <a:cs typeface="Khmer UI" panose="020B0502040204020203" pitchFamily="34" charset="0"/>
            </a:endParaRPr>
          </a:p>
          <a:p>
            <a:pPr lvl="1" algn="l">
              <a:buClr>
                <a:srgbClr val="00B050"/>
              </a:buClr>
              <a:defRPr/>
            </a:pPr>
            <a:r>
              <a:rPr lang="ja-JP" altLang="en-US" sz="2000" b="1" dirty="0" smtClean="0">
                <a:solidFill>
                  <a:srgbClr val="FF0000"/>
                </a:solidFill>
                <a:latin typeface="+mn-lt"/>
                <a:ea typeface="ＭＳ Ｐゴシック" panose="020B0600070205080204" pitchFamily="50" charset="-128"/>
                <a:cs typeface="Khmer UI" panose="020B0502040204020203" pitchFamily="34" charset="0"/>
              </a:rPr>
              <a:t>リーク電流は我々の要求値</a:t>
            </a:r>
            <a:r>
              <a:rPr lang="en-US" altLang="ja-JP" sz="2000" b="1" dirty="0" smtClean="0">
                <a:solidFill>
                  <a:srgbClr val="FF0000"/>
                </a:solidFill>
                <a:latin typeface="+mn-lt"/>
                <a:ea typeface="ＭＳ Ｐゴシック" panose="020B0600070205080204" pitchFamily="50" charset="-128"/>
                <a:cs typeface="Khmer UI" panose="020B0502040204020203" pitchFamily="34" charset="0"/>
              </a:rPr>
              <a:t>  0.1nA</a:t>
            </a:r>
            <a:r>
              <a:rPr lang="ja-JP" altLang="en-US" sz="2000" b="1" dirty="0" smtClean="0">
                <a:solidFill>
                  <a:srgbClr val="FF0000"/>
                </a:solidFill>
                <a:latin typeface="+mn-lt"/>
                <a:ea typeface="ＭＳ Ｐゴシック" panose="020B0600070205080204" pitchFamily="50" charset="-128"/>
                <a:cs typeface="Khmer UI" panose="020B0502040204020203" pitchFamily="34" charset="0"/>
              </a:rPr>
              <a:t>以下を満した</a:t>
            </a:r>
            <a:r>
              <a:rPr lang="en-US" altLang="ja-JP" sz="2000" b="1" dirty="0" smtClean="0">
                <a:solidFill>
                  <a:srgbClr val="FF0000"/>
                </a:solidFill>
                <a:latin typeface="+mn-lt"/>
                <a:ea typeface="ＭＳ Ｐゴシック" panose="020B0600070205080204" pitchFamily="50" charset="-128"/>
                <a:cs typeface="Khmer UI" panose="020B0502040204020203" pitchFamily="34" charset="0"/>
              </a:rPr>
              <a:t> .</a:t>
            </a:r>
            <a:endParaRPr lang="en-US" altLang="ja-JP" sz="2000" b="1" dirty="0">
              <a:solidFill>
                <a:srgbClr val="FF0000"/>
              </a:solidFill>
              <a:latin typeface="+mn-lt"/>
              <a:ea typeface="ＭＳ Ｐゴシック" panose="020B0600070205080204" pitchFamily="50" charset="-128"/>
              <a:cs typeface="Khmer UI" panose="020B0502040204020203" pitchFamily="34" charset="0"/>
            </a:endParaRPr>
          </a:p>
        </p:txBody>
      </p:sp>
      <p:cxnSp>
        <p:nvCxnSpPr>
          <p:cNvPr id="10" name="直線矢印コネクタ 9"/>
          <p:cNvCxnSpPr/>
          <p:nvPr/>
        </p:nvCxnSpPr>
        <p:spPr>
          <a:xfrm flipH="1">
            <a:off x="1389501" y="3763668"/>
            <a:ext cx="720080" cy="0"/>
          </a:xfrm>
          <a:prstGeom prst="straightConnector1">
            <a:avLst/>
          </a:prstGeom>
          <a:ln w="57150">
            <a:solidFill>
              <a:srgbClr val="00B050"/>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23" name="図 22"/>
          <p:cNvPicPr>
            <a:picLocks noChangeAspect="1"/>
          </p:cNvPicPr>
          <p:nvPr/>
        </p:nvPicPr>
        <p:blipFill>
          <a:blip r:embed="rId5"/>
          <a:stretch>
            <a:fillRect/>
          </a:stretch>
        </p:blipFill>
        <p:spPr>
          <a:xfrm>
            <a:off x="4245910" y="1289761"/>
            <a:ext cx="4973126" cy="4011447"/>
          </a:xfrm>
          <a:prstGeom prst="rect">
            <a:avLst/>
          </a:prstGeom>
        </p:spPr>
      </p:pic>
      <p:sp>
        <p:nvSpPr>
          <p:cNvPr id="24" name="下矢印 23"/>
          <p:cNvSpPr/>
          <p:nvPr/>
        </p:nvSpPr>
        <p:spPr>
          <a:xfrm rot="5400000">
            <a:off x="6437650" y="3532712"/>
            <a:ext cx="210342" cy="379304"/>
          </a:xfrm>
          <a:prstGeom prst="downArrow">
            <a:avLst>
              <a:gd name="adj1" fmla="val 50000"/>
              <a:gd name="adj2" fmla="val 52683"/>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25" name="テキスト ボックス 24"/>
          <p:cNvSpPr txBox="1"/>
          <p:nvPr/>
        </p:nvSpPr>
        <p:spPr>
          <a:xfrm>
            <a:off x="6827100" y="3238978"/>
            <a:ext cx="2182212" cy="1015663"/>
          </a:xfrm>
          <a:prstGeom prst="rect">
            <a:avLst/>
          </a:prstGeom>
          <a:noFill/>
          <a:ln>
            <a:solidFill>
              <a:srgbClr val="FF0000"/>
            </a:solidFill>
          </a:ln>
        </p:spPr>
        <p:txBody>
          <a:bodyPr wrap="square" rtlCol="0">
            <a:spAutoFit/>
          </a:bodyPr>
          <a:lstStyle/>
          <a:p>
            <a:pPr algn="l"/>
            <a:r>
              <a:rPr lang="en-US" altLang="ja-JP" sz="2000" b="1" dirty="0" smtClean="0">
                <a:solidFill>
                  <a:srgbClr val="0070C0"/>
                </a:solidFill>
              </a:rPr>
              <a:t>2014</a:t>
            </a:r>
            <a:r>
              <a:rPr lang="ja-JP" altLang="en-US" sz="2000" b="1" dirty="0">
                <a:solidFill>
                  <a:srgbClr val="0070C0"/>
                </a:solidFill>
              </a:rPr>
              <a:t>年</a:t>
            </a:r>
            <a:endParaRPr lang="en-US" altLang="ja-JP" sz="2000" b="1" dirty="0" smtClean="0">
              <a:solidFill>
                <a:srgbClr val="0070C0"/>
              </a:solidFill>
            </a:endParaRPr>
          </a:p>
          <a:p>
            <a:pPr algn="l"/>
            <a:r>
              <a:rPr lang="ja-JP" altLang="en-US" sz="2000" b="1" dirty="0" smtClean="0">
                <a:solidFill>
                  <a:srgbClr val="0070C0"/>
                </a:solidFill>
              </a:rPr>
              <a:t>リーク電流</a:t>
            </a:r>
            <a:r>
              <a:rPr lang="en-US" altLang="ja-JP" sz="2000" b="1" dirty="0" smtClean="0">
                <a:solidFill>
                  <a:srgbClr val="0070C0"/>
                </a:solidFill>
              </a:rPr>
              <a:t>0.2nA </a:t>
            </a:r>
            <a:r>
              <a:rPr lang="ja-JP" altLang="en-US" sz="2000" b="1" dirty="0">
                <a:solidFill>
                  <a:srgbClr val="0070C0"/>
                </a:solidFill>
              </a:rPr>
              <a:t>（</a:t>
            </a:r>
            <a:r>
              <a:rPr lang="en-US" altLang="ja-JP" sz="2000" b="1" dirty="0" smtClean="0">
                <a:solidFill>
                  <a:srgbClr val="0070C0"/>
                </a:solidFill>
              </a:rPr>
              <a:t>300μV</a:t>
            </a:r>
            <a:r>
              <a:rPr lang="ja-JP" altLang="en-US" sz="2000" b="1" dirty="0" smtClean="0">
                <a:solidFill>
                  <a:srgbClr val="0070C0"/>
                </a:solidFill>
              </a:rPr>
              <a:t>）</a:t>
            </a:r>
            <a:endParaRPr lang="en-US" altLang="ja-JP" sz="2000" b="1" dirty="0" smtClean="0">
              <a:solidFill>
                <a:srgbClr val="0070C0"/>
              </a:solidFill>
            </a:endParaRPr>
          </a:p>
        </p:txBody>
      </p:sp>
      <p:sp>
        <p:nvSpPr>
          <p:cNvPr id="14" name="正方形/長方形 13"/>
          <p:cNvSpPr/>
          <p:nvPr/>
        </p:nvSpPr>
        <p:spPr>
          <a:xfrm>
            <a:off x="6409366" y="1791035"/>
            <a:ext cx="1428596" cy="338554"/>
          </a:xfrm>
          <a:prstGeom prst="rect">
            <a:avLst/>
          </a:prstGeom>
        </p:spPr>
        <p:txBody>
          <a:bodyPr wrap="none">
            <a:spAutoFit/>
          </a:bodyPr>
          <a:lstStyle/>
          <a:p>
            <a:r>
              <a:rPr lang="en-US" altLang="ja-JP" sz="1600" b="1" dirty="0"/>
              <a:t>50μm</a:t>
            </a:r>
            <a:r>
              <a:rPr lang="ja-JP" altLang="en-US" sz="1600" b="1" dirty="0"/>
              <a:t> </a:t>
            </a:r>
            <a:r>
              <a:rPr lang="en-US" altLang="ja-JP" sz="1600" b="1" dirty="0"/>
              <a:t>x</a:t>
            </a:r>
            <a:r>
              <a:rPr lang="ja-JP" altLang="en-US" sz="1600" b="1" dirty="0"/>
              <a:t> </a:t>
            </a:r>
            <a:r>
              <a:rPr lang="en-US" altLang="ja-JP" sz="1600" b="1" dirty="0" smtClean="0"/>
              <a:t>50μm </a:t>
            </a:r>
            <a:endParaRPr lang="ja-JP" altLang="en-US" sz="1600" dirty="0"/>
          </a:p>
        </p:txBody>
      </p:sp>
      <p:sp>
        <p:nvSpPr>
          <p:cNvPr id="31" name="正方形/長方形 30"/>
          <p:cNvSpPr/>
          <p:nvPr/>
        </p:nvSpPr>
        <p:spPr>
          <a:xfrm>
            <a:off x="674704" y="1806705"/>
            <a:ext cx="1633781" cy="338554"/>
          </a:xfrm>
          <a:prstGeom prst="rect">
            <a:avLst/>
          </a:prstGeom>
        </p:spPr>
        <p:txBody>
          <a:bodyPr wrap="none">
            <a:spAutoFit/>
          </a:bodyPr>
          <a:lstStyle/>
          <a:p>
            <a:r>
              <a:rPr lang="en-US" altLang="ja-JP" sz="1600" b="1" dirty="0" smtClean="0"/>
              <a:t>100μm</a:t>
            </a:r>
            <a:r>
              <a:rPr lang="ja-JP" altLang="en-US" sz="1600" b="1" dirty="0" smtClean="0"/>
              <a:t> </a:t>
            </a:r>
            <a:r>
              <a:rPr lang="en-US" altLang="ja-JP" sz="1600" b="1" dirty="0"/>
              <a:t>x</a:t>
            </a:r>
            <a:r>
              <a:rPr lang="ja-JP" altLang="en-US" sz="1600" b="1" dirty="0"/>
              <a:t> </a:t>
            </a:r>
            <a:r>
              <a:rPr lang="en-US" altLang="ja-JP" sz="1600" b="1" dirty="0"/>
              <a:t>10</a:t>
            </a:r>
            <a:r>
              <a:rPr lang="en-US" altLang="ja-JP" sz="1600" b="1" dirty="0" smtClean="0"/>
              <a:t>0μm </a:t>
            </a:r>
            <a:endParaRPr lang="ja-JP" altLang="en-US" sz="1600" dirty="0"/>
          </a:p>
        </p:txBody>
      </p:sp>
      <p:sp>
        <p:nvSpPr>
          <p:cNvPr id="17" name="テキスト ボックス 16"/>
          <p:cNvSpPr txBox="1"/>
          <p:nvPr/>
        </p:nvSpPr>
        <p:spPr>
          <a:xfrm>
            <a:off x="6409366" y="1483258"/>
            <a:ext cx="1535420" cy="307777"/>
          </a:xfrm>
          <a:prstGeom prst="rect">
            <a:avLst/>
          </a:prstGeom>
          <a:noFill/>
        </p:spPr>
        <p:txBody>
          <a:bodyPr wrap="none" rtlCol="0">
            <a:spAutoFit/>
          </a:bodyPr>
          <a:lstStyle/>
          <a:p>
            <a:r>
              <a:rPr lang="en-US" altLang="ja-JP" sz="1400" dirty="0" smtClean="0"/>
              <a:t>by T. </a:t>
            </a:r>
            <a:r>
              <a:rPr lang="en-US" altLang="ja-JP" sz="1400" dirty="0" err="1" smtClean="0"/>
              <a:t>Fujii</a:t>
            </a:r>
            <a:r>
              <a:rPr lang="en-US" altLang="ja-JP" sz="1400" dirty="0"/>
              <a:t> </a:t>
            </a:r>
            <a:r>
              <a:rPr lang="en-US" altLang="ja-JP" sz="1400" dirty="0" smtClean="0"/>
              <a:t>(AIST) </a:t>
            </a:r>
            <a:endParaRPr kumimoji="1" lang="ja-JP" altLang="en-US" sz="1400" dirty="0"/>
          </a:p>
        </p:txBody>
      </p:sp>
      <p:graphicFrame>
        <p:nvGraphicFramePr>
          <p:cNvPr id="3" name="表 2"/>
          <p:cNvGraphicFramePr>
            <a:graphicFrameLocks noGrp="1"/>
          </p:cNvGraphicFramePr>
          <p:nvPr>
            <p:extLst>
              <p:ext uri="{D42A27DB-BD31-4B8C-83A1-F6EECF244321}">
                <p14:modId xmlns:p14="http://schemas.microsoft.com/office/powerpoint/2010/main" val="1590080659"/>
              </p:ext>
            </p:extLst>
          </p:nvPr>
        </p:nvGraphicFramePr>
        <p:xfrm>
          <a:off x="4539586" y="5313305"/>
          <a:ext cx="4575027" cy="1463040"/>
        </p:xfrm>
        <a:graphic>
          <a:graphicData uri="http://schemas.openxmlformats.org/drawingml/2006/table">
            <a:tbl>
              <a:tblPr firstRow="1" bandRow="1">
                <a:tableStyleId>{5C22544A-7EE6-4342-B048-85BDC9FD1C3A}</a:tableStyleId>
              </a:tblPr>
              <a:tblGrid>
                <a:gridCol w="1656184"/>
                <a:gridCol w="1393834"/>
                <a:gridCol w="1525009"/>
              </a:tblGrid>
              <a:tr h="149736">
                <a:tc>
                  <a:txBody>
                    <a:bodyPr/>
                    <a:lstStyle/>
                    <a:p>
                      <a:r>
                        <a:rPr kumimoji="1" lang="en-US" altLang="ja-JP" sz="1800" dirty="0" smtClean="0"/>
                        <a:t>STJ</a:t>
                      </a:r>
                      <a:r>
                        <a:rPr kumimoji="1" lang="en-US" altLang="ja-JP" sz="1800" baseline="0" dirty="0" smtClean="0"/>
                        <a:t> </a:t>
                      </a:r>
                      <a:r>
                        <a:rPr kumimoji="1" lang="ja-JP" altLang="en-US" sz="1800" baseline="0" dirty="0" smtClean="0"/>
                        <a:t>の大きさ</a:t>
                      </a:r>
                      <a:endParaRPr kumimoji="1" lang="ja-JP" altLang="en-US" sz="1800" dirty="0"/>
                    </a:p>
                  </a:txBody>
                  <a:tcPr/>
                </a:tc>
                <a:tc>
                  <a:txBody>
                    <a:bodyPr/>
                    <a:lstStyle/>
                    <a:p>
                      <a:r>
                        <a:rPr kumimoji="1" lang="ja-JP" altLang="en-US" dirty="0" smtClean="0"/>
                        <a:t>サンプル数</a:t>
                      </a: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err="1" smtClean="0"/>
                        <a:t>I</a:t>
                      </a:r>
                      <a:r>
                        <a:rPr kumimoji="1" lang="en-US" altLang="ja-JP" baseline="-25000" dirty="0" err="1" smtClean="0"/>
                        <a:t>leak</a:t>
                      </a:r>
                      <a:r>
                        <a:rPr kumimoji="1" lang="en-US" altLang="ja-JP" baseline="-25000" dirty="0" smtClean="0"/>
                        <a:t> </a:t>
                      </a:r>
                      <a:r>
                        <a:rPr kumimoji="1" lang="en-US" altLang="ja-JP" dirty="0" smtClean="0"/>
                        <a:t>at 0.3mV</a:t>
                      </a:r>
                      <a:endParaRPr kumimoji="1" lang="ja-JP" altLang="en-US" dirty="0" smtClean="0"/>
                    </a:p>
                  </a:txBody>
                  <a:tcPr/>
                </a:tc>
              </a:tr>
              <a:tr h="282312">
                <a:tc>
                  <a:txBody>
                    <a:bodyPr/>
                    <a:lstStyle/>
                    <a:p>
                      <a:r>
                        <a:rPr kumimoji="1" lang="en-US" altLang="ja-JP" sz="1800" dirty="0" smtClean="0"/>
                        <a:t>50 x 50μm</a:t>
                      </a:r>
                      <a:r>
                        <a:rPr kumimoji="1" lang="en-US" altLang="ja-JP" sz="1800" baseline="30000" dirty="0" smtClean="0"/>
                        <a:t>2</a:t>
                      </a:r>
                      <a:endParaRPr kumimoji="1" lang="ja-JP" altLang="en-US" sz="1800" baseline="30000" dirty="0"/>
                    </a:p>
                  </a:txBody>
                  <a:tcPr/>
                </a:tc>
                <a:tc>
                  <a:txBody>
                    <a:bodyPr/>
                    <a:lstStyle/>
                    <a:p>
                      <a:r>
                        <a:rPr kumimoji="1" lang="en-US" altLang="ja-JP" dirty="0" smtClean="0"/>
                        <a:t>18</a:t>
                      </a:r>
                      <a:endParaRPr kumimoji="1" lang="ja-JP" altLang="en-US" dirty="0"/>
                    </a:p>
                  </a:txBody>
                  <a:tcPr/>
                </a:tc>
                <a:tc>
                  <a:txBody>
                    <a:bodyPr/>
                    <a:lstStyle/>
                    <a:p>
                      <a:r>
                        <a:rPr kumimoji="1" lang="en-US" altLang="ja-JP" dirty="0" smtClean="0"/>
                        <a:t>224±29 </a:t>
                      </a:r>
                      <a:r>
                        <a:rPr kumimoji="1" lang="en-US" altLang="ja-JP" dirty="0" err="1" smtClean="0"/>
                        <a:t>pA</a:t>
                      </a:r>
                      <a:endParaRPr kumimoji="1" lang="ja-JP" altLang="en-US" dirty="0"/>
                    </a:p>
                  </a:txBody>
                  <a:tcPr/>
                </a:tc>
              </a:tr>
              <a:tr h="2340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smtClean="0"/>
                        <a:t>20 x 20 μm</a:t>
                      </a:r>
                      <a:r>
                        <a:rPr kumimoji="1" lang="en-US" altLang="ja-JP" sz="1800" baseline="30000" dirty="0" smtClean="0"/>
                        <a:t>2</a:t>
                      </a:r>
                      <a:endParaRPr kumimoji="1" lang="ja-JP" altLang="en-US" sz="1800" baseline="30000" dirty="0" smtClean="0"/>
                    </a:p>
                  </a:txBody>
                  <a:tcPr/>
                </a:tc>
                <a:tc>
                  <a:txBody>
                    <a:bodyPr/>
                    <a:lstStyle/>
                    <a:p>
                      <a:r>
                        <a:rPr kumimoji="1" lang="en-US" altLang="ja-JP" dirty="0" smtClean="0"/>
                        <a:t>  7</a:t>
                      </a:r>
                      <a:endParaRPr kumimoji="1" lang="ja-JP" altLang="en-US" dirty="0"/>
                    </a:p>
                  </a:txBody>
                  <a:tcPr/>
                </a:tc>
                <a:tc>
                  <a:txBody>
                    <a:bodyPr/>
                    <a:lstStyle/>
                    <a:p>
                      <a:r>
                        <a:rPr kumimoji="1" lang="en-US" altLang="ja-JP" dirty="0" smtClean="0"/>
                        <a:t>   </a:t>
                      </a:r>
                      <a:r>
                        <a:rPr kumimoji="1" lang="en-US" altLang="ja-JP" b="1" dirty="0" smtClean="0">
                          <a:solidFill>
                            <a:srgbClr val="FF0000"/>
                          </a:solidFill>
                        </a:rPr>
                        <a:t>39±13 </a:t>
                      </a:r>
                      <a:r>
                        <a:rPr kumimoji="1" lang="en-US" altLang="ja-JP" b="1" dirty="0" err="1" smtClean="0">
                          <a:solidFill>
                            <a:srgbClr val="FF0000"/>
                          </a:solidFill>
                        </a:rPr>
                        <a:t>pA</a:t>
                      </a:r>
                      <a:endParaRPr kumimoji="1" lang="ja-JP" altLang="en-US" b="1" dirty="0">
                        <a:solidFill>
                          <a:srgbClr val="FF0000"/>
                        </a:solidFill>
                      </a:endParaRPr>
                    </a:p>
                  </a:txBody>
                  <a:tcPr/>
                </a:tc>
              </a:tr>
              <a:tr h="23402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smtClean="0"/>
                        <a:t>10 x 10 μm</a:t>
                      </a:r>
                      <a:r>
                        <a:rPr kumimoji="1" lang="en-US" altLang="ja-JP" sz="1800" baseline="30000" dirty="0" smtClean="0"/>
                        <a:t>2</a:t>
                      </a:r>
                      <a:endParaRPr kumimoji="1" lang="ja-JP" altLang="en-US" sz="1800" baseline="30000" dirty="0" smtClean="0"/>
                    </a:p>
                  </a:txBody>
                  <a:tcPr/>
                </a:tc>
                <a:tc>
                  <a:txBody>
                    <a:bodyPr/>
                    <a:lstStyle/>
                    <a:p>
                      <a:r>
                        <a:rPr kumimoji="1" lang="en-US" altLang="ja-JP" dirty="0" smtClean="0"/>
                        <a:t>20</a:t>
                      </a: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b="1" dirty="0" smtClean="0"/>
                        <a:t>   </a:t>
                      </a:r>
                      <a:r>
                        <a:rPr kumimoji="1" lang="en-US" altLang="ja-JP" b="1" dirty="0" smtClean="0">
                          <a:solidFill>
                            <a:srgbClr val="FF0000"/>
                          </a:solidFill>
                        </a:rPr>
                        <a:t>14±7 </a:t>
                      </a:r>
                      <a:r>
                        <a:rPr kumimoji="1" lang="en-US" altLang="ja-JP" b="1" dirty="0" err="1" smtClean="0">
                          <a:solidFill>
                            <a:srgbClr val="FF0000"/>
                          </a:solidFill>
                        </a:rPr>
                        <a:t>pA</a:t>
                      </a:r>
                      <a:endParaRPr kumimoji="1" lang="ja-JP" altLang="en-US" b="1" dirty="0" smtClean="0">
                        <a:solidFill>
                          <a:srgbClr val="FF0000"/>
                        </a:solidFill>
                      </a:endParaRPr>
                    </a:p>
                  </a:txBody>
                  <a:tcPr/>
                </a:tc>
              </a:tr>
            </a:tbl>
          </a:graphicData>
        </a:graphic>
      </p:graphicFrame>
      <mc:AlternateContent xmlns:mc="http://schemas.openxmlformats.org/markup-compatibility/2006" xmlns:a14="http://schemas.microsoft.com/office/drawing/2010/main">
        <mc:Choice Requires="a14">
          <p:sp>
            <p:nvSpPr>
              <p:cNvPr id="26" name="テキスト ボックス 25"/>
              <p:cNvSpPr txBox="1"/>
              <p:nvPr/>
            </p:nvSpPr>
            <p:spPr>
              <a:xfrm>
                <a:off x="2109581" y="2587431"/>
                <a:ext cx="2182212" cy="611321"/>
              </a:xfrm>
              <a:prstGeom prst="rect">
                <a:avLst/>
              </a:prstGeom>
              <a:noFill/>
            </p:spPr>
            <p:txBody>
              <a:bodyPr wrap="square" rtlCol="0">
                <a:spAutoFit/>
              </a:bodyPr>
              <a:lstStyle/>
              <a:p>
                <a:r>
                  <a:rPr lang="en-US" altLang="ja-JP" sz="2400" b="1" dirty="0" smtClean="0">
                    <a:solidFill>
                      <a:srgbClr val="FF0000"/>
                    </a:solidFill>
                  </a:rPr>
                  <a:t>I</a:t>
                </a:r>
                <a:r>
                  <a:rPr lang="en-US" altLang="ja-JP" sz="2400" b="1" baseline="-25000" dirty="0" smtClean="0">
                    <a:solidFill>
                      <a:srgbClr val="FF0000"/>
                    </a:solidFill>
                  </a:rPr>
                  <a:t>leak</a:t>
                </a:r>
                <a:r>
                  <a:rPr kumimoji="1" lang="ja-JP" altLang="en-US" sz="2400" b="1" dirty="0" smtClean="0">
                    <a:solidFill>
                      <a:srgbClr val="FF0000"/>
                    </a:solidFill>
                  </a:rPr>
                  <a:t>∝</a:t>
                </a:r>
                <a14:m>
                  <m:oMath xmlns:m="http://schemas.openxmlformats.org/officeDocument/2006/math">
                    <m:rad>
                      <m:radPr>
                        <m:degHide m:val="on"/>
                        <m:ctrlPr>
                          <a:rPr kumimoji="1" lang="ja-JP" altLang="en-US" sz="2400" b="1" i="1" smtClean="0">
                            <a:solidFill>
                              <a:srgbClr val="FF0000"/>
                            </a:solidFill>
                            <a:latin typeface="Cambria Math"/>
                          </a:rPr>
                        </m:ctrlPr>
                      </m:radPr>
                      <m:deg/>
                      <m:e>
                        <m:r>
                          <a:rPr kumimoji="1" lang="en-US" altLang="ja-JP" sz="2400" b="1" i="1" smtClean="0">
                            <a:solidFill>
                              <a:srgbClr val="FF0000"/>
                            </a:solidFill>
                            <a:latin typeface="Cambria Math" panose="02040503050406030204" pitchFamily="18" charset="0"/>
                          </a:rPr>
                          <m:t>𝑻</m:t>
                        </m:r>
                      </m:e>
                    </m:rad>
                    <m:sSup>
                      <m:sSupPr>
                        <m:ctrlPr>
                          <a:rPr kumimoji="1" lang="en-US" altLang="ja-JP" sz="2400" b="1" i="1" smtClean="0">
                            <a:solidFill>
                              <a:srgbClr val="FF0000"/>
                            </a:solidFill>
                            <a:latin typeface="Cambria Math"/>
                          </a:rPr>
                        </m:ctrlPr>
                      </m:sSupPr>
                      <m:e>
                        <m:r>
                          <a:rPr kumimoji="1" lang="en-US" altLang="ja-JP" sz="2400" b="1" i="1" smtClean="0">
                            <a:solidFill>
                              <a:srgbClr val="FF0000"/>
                            </a:solidFill>
                            <a:latin typeface="Cambria Math" panose="02040503050406030204" pitchFamily="18" charset="0"/>
                          </a:rPr>
                          <m:t>𝒆</m:t>
                        </m:r>
                      </m:e>
                      <m:sup>
                        <m:r>
                          <a:rPr kumimoji="1" lang="en-US" altLang="ja-JP" sz="2400" b="1" i="1" smtClean="0">
                            <a:solidFill>
                              <a:srgbClr val="FF0000"/>
                            </a:solidFill>
                            <a:latin typeface="Cambria Math" panose="02040503050406030204" pitchFamily="18" charset="0"/>
                          </a:rPr>
                          <m:t>−</m:t>
                        </m:r>
                        <m:f>
                          <m:fPr>
                            <m:ctrlPr>
                              <a:rPr kumimoji="1" lang="en-US" altLang="ja-JP" sz="2400" b="1" i="1" smtClean="0">
                                <a:solidFill>
                                  <a:srgbClr val="FF0000"/>
                                </a:solidFill>
                                <a:latin typeface="Cambria Math"/>
                              </a:rPr>
                            </m:ctrlPr>
                          </m:fPr>
                          <m:num>
                            <m:r>
                              <a:rPr lang="en-US" altLang="ja-JP" sz="2400" b="1" i="1">
                                <a:solidFill>
                                  <a:srgbClr val="FF0000"/>
                                </a:solidFill>
                                <a:latin typeface="Cambria Math" panose="02040503050406030204" pitchFamily="18" charset="0"/>
                              </a:rPr>
                              <m:t>𝜟</m:t>
                            </m:r>
                          </m:num>
                          <m:den>
                            <m:r>
                              <a:rPr kumimoji="1" lang="en-US" altLang="ja-JP" sz="2400" b="1" i="1" smtClean="0">
                                <a:solidFill>
                                  <a:srgbClr val="FF0000"/>
                                </a:solidFill>
                                <a:latin typeface="Cambria Math" panose="02040503050406030204" pitchFamily="18" charset="0"/>
                              </a:rPr>
                              <m:t>𝒌</m:t>
                            </m:r>
                            <m:r>
                              <a:rPr kumimoji="1" lang="en-US" altLang="ja-JP" sz="2400" b="1" i="1" baseline="-25000" smtClean="0">
                                <a:solidFill>
                                  <a:srgbClr val="FF0000"/>
                                </a:solidFill>
                                <a:latin typeface="Cambria Math" panose="02040503050406030204" pitchFamily="18" charset="0"/>
                              </a:rPr>
                              <m:t>𝒃</m:t>
                            </m:r>
                            <m:r>
                              <a:rPr kumimoji="1" lang="en-US" altLang="ja-JP" sz="2400" b="1" i="1" smtClean="0">
                                <a:solidFill>
                                  <a:srgbClr val="FF0000"/>
                                </a:solidFill>
                                <a:latin typeface="Cambria Math" panose="02040503050406030204" pitchFamily="18" charset="0"/>
                              </a:rPr>
                              <m:t>𝑻</m:t>
                            </m:r>
                          </m:den>
                        </m:f>
                      </m:sup>
                    </m:sSup>
                  </m:oMath>
                </a14:m>
                <a:endParaRPr kumimoji="1" lang="ja-JP" altLang="en-US" sz="2400" b="1" dirty="0">
                  <a:solidFill>
                    <a:srgbClr val="FF0000"/>
                  </a:solidFill>
                </a:endParaRPr>
              </a:p>
            </p:txBody>
          </p:sp>
        </mc:Choice>
        <mc:Fallback xmlns="">
          <p:sp>
            <p:nvSpPr>
              <p:cNvPr id="26" name="テキスト ボックス 25"/>
              <p:cNvSpPr txBox="1">
                <a:spLocks noRot="1" noChangeAspect="1" noMove="1" noResize="1" noEditPoints="1" noAdjustHandles="1" noChangeArrowheads="1" noChangeShapeType="1" noTextEdit="1"/>
              </p:cNvSpPr>
              <p:nvPr/>
            </p:nvSpPr>
            <p:spPr>
              <a:xfrm>
                <a:off x="2109581" y="2587431"/>
                <a:ext cx="2182212" cy="611321"/>
              </a:xfrm>
              <a:prstGeom prst="rect">
                <a:avLst/>
              </a:prstGeom>
              <a:blipFill rotWithShape="1">
                <a:blip r:embed="rId6"/>
                <a:stretch>
                  <a:fillRect b="-21782"/>
                </a:stretch>
              </a:blipFill>
            </p:spPr>
            <p:txBody>
              <a:bodyPr/>
              <a:lstStyle/>
              <a:p>
                <a:r>
                  <a:rPr lang="ja-JP" altLang="en-US">
                    <a:noFill/>
                  </a:rPr>
                  <a:t> </a:t>
                </a:r>
              </a:p>
            </p:txBody>
          </p:sp>
        </mc:Fallback>
      </mc:AlternateContent>
      <p:sp>
        <p:nvSpPr>
          <p:cNvPr id="20" name="下矢印 19"/>
          <p:cNvSpPr/>
          <p:nvPr/>
        </p:nvSpPr>
        <p:spPr>
          <a:xfrm rot="16200000">
            <a:off x="3945746" y="6278000"/>
            <a:ext cx="585787" cy="425189"/>
          </a:xfrm>
          <a:prstGeom prst="downArrow">
            <a:avLst>
              <a:gd name="adj1" fmla="val 50000"/>
              <a:gd name="adj2" fmla="val 52683"/>
            </a:avLst>
          </a:prstGeom>
          <a:solidFill>
            <a:srgbClr val="FF99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21" name="テキスト ボックス 34"/>
          <p:cNvSpPr txBox="1">
            <a:spLocks noChangeArrowheads="1"/>
          </p:cNvSpPr>
          <p:nvPr/>
        </p:nvSpPr>
        <p:spPr bwMode="auto">
          <a:xfrm>
            <a:off x="4741630" y="1001005"/>
            <a:ext cx="44512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600" b="1" dirty="0" smtClean="0">
                <a:solidFill>
                  <a:srgbClr val="002060"/>
                </a:solidFill>
              </a:rPr>
              <a:t>リーク電流　ｖｓ　温度</a:t>
            </a:r>
            <a:endParaRPr lang="ja-JP" altLang="en-US" sz="1600" b="1" dirty="0">
              <a:solidFill>
                <a:srgbClr val="002060"/>
              </a:solidFill>
            </a:endParaRPr>
          </a:p>
        </p:txBody>
      </p:sp>
    </p:spTree>
    <p:extLst>
      <p:ext uri="{BB962C8B-B14F-4D97-AF65-F5344CB8AC3E}">
        <p14:creationId xmlns:p14="http://schemas.microsoft.com/office/powerpoint/2010/main" val="827329823"/>
      </p:ext>
    </p:extLst>
  </p:cSld>
  <p:clrMapOvr>
    <a:masterClrMapping/>
  </p:clrMapOvr>
  <p:transition spd="slow" advTm="91022"/>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txBox="1">
            <a:spLocks noChangeArrowheads="1"/>
          </p:cNvSpPr>
          <p:nvPr/>
        </p:nvSpPr>
        <p:spPr bwMode="auto">
          <a:xfrm>
            <a:off x="676275" y="2492896"/>
            <a:ext cx="7772400" cy="1080120"/>
          </a:xfrm>
          <a:prstGeom prst="rect">
            <a:avLst/>
          </a:prstGeom>
          <a:noFill/>
          <a:ln w="38100">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a:lstStyle>
          <a:p>
            <a:pPr eaLnBrk="1" hangingPunct="1"/>
            <a:r>
              <a:rPr lang="ja-JP" altLang="en-US" sz="2800" b="1" kern="0" dirty="0" smtClean="0">
                <a:solidFill>
                  <a:srgbClr val="002060"/>
                </a:solidFill>
                <a:effectLst>
                  <a:outerShdw blurRad="38100" dist="38100" dir="2700000" algn="tl">
                    <a:srgbClr val="000000">
                      <a:alpha val="43137"/>
                    </a:srgbClr>
                  </a:outerShdw>
                </a:effectLst>
                <a:latin typeface="+mj-ea"/>
              </a:rPr>
              <a:t>半導体</a:t>
            </a:r>
            <a:r>
              <a:rPr lang="en-US" altLang="ja-JP" sz="2800" b="1" kern="0" dirty="0" smtClean="0">
                <a:solidFill>
                  <a:srgbClr val="002060"/>
                </a:solidFill>
                <a:effectLst>
                  <a:outerShdw blurRad="38100" dist="38100" dir="2700000" algn="tl">
                    <a:srgbClr val="000000">
                      <a:alpha val="43137"/>
                    </a:srgbClr>
                  </a:outerShdw>
                </a:effectLst>
                <a:latin typeface="+mj-ea"/>
              </a:rPr>
              <a:t>‐</a:t>
            </a:r>
            <a:r>
              <a:rPr lang="ja-JP" altLang="en-US" sz="2800" b="1" kern="0" dirty="0" smtClean="0">
                <a:solidFill>
                  <a:srgbClr val="002060"/>
                </a:solidFill>
                <a:effectLst>
                  <a:outerShdw blurRad="38100" dist="38100" dir="2700000" algn="tl">
                    <a:srgbClr val="000000">
                      <a:alpha val="43137"/>
                    </a:srgbClr>
                  </a:outerShdw>
                </a:effectLst>
                <a:latin typeface="+mj-ea"/>
              </a:rPr>
              <a:t>超伝導複合遠赤外光子検出器</a:t>
            </a:r>
            <a:endParaRPr lang="en-US" altLang="ja-JP" sz="2800" b="1" kern="0" dirty="0" smtClean="0">
              <a:solidFill>
                <a:srgbClr val="002060"/>
              </a:solidFill>
              <a:effectLst>
                <a:outerShdw blurRad="38100" dist="38100" dir="2700000" algn="tl">
                  <a:srgbClr val="000000">
                    <a:alpha val="43137"/>
                  </a:srgbClr>
                </a:outerShdw>
              </a:effectLst>
              <a:latin typeface="+mj-ea"/>
            </a:endParaRPr>
          </a:p>
          <a:p>
            <a:pPr eaLnBrk="1" hangingPunct="1"/>
            <a:r>
              <a:rPr lang="en-US" altLang="ja-JP" sz="2800" b="1" kern="0" dirty="0" smtClean="0">
                <a:solidFill>
                  <a:srgbClr val="002060"/>
                </a:solidFill>
                <a:effectLst>
                  <a:outerShdw blurRad="38100" dist="38100" dir="2700000" algn="tl">
                    <a:srgbClr val="000000">
                      <a:alpha val="43137"/>
                    </a:srgbClr>
                  </a:outerShdw>
                </a:effectLst>
                <a:latin typeface="+mj-ea"/>
              </a:rPr>
              <a:t>SOI-STJ</a:t>
            </a:r>
            <a:r>
              <a:rPr lang="ja-JP" altLang="en-US" sz="2800" b="1" kern="0" dirty="0" smtClean="0">
                <a:solidFill>
                  <a:srgbClr val="002060"/>
                </a:solidFill>
                <a:effectLst>
                  <a:outerShdw blurRad="38100" dist="38100" dir="2700000" algn="tl">
                    <a:srgbClr val="000000">
                      <a:alpha val="43137"/>
                    </a:srgbClr>
                  </a:outerShdw>
                </a:effectLst>
                <a:latin typeface="+mj-ea"/>
              </a:rPr>
              <a:t>一体型検出器の開発</a:t>
            </a:r>
          </a:p>
        </p:txBody>
      </p:sp>
    </p:spTree>
    <p:extLst>
      <p:ext uri="{BB962C8B-B14F-4D97-AF65-F5344CB8AC3E}">
        <p14:creationId xmlns:p14="http://schemas.microsoft.com/office/powerpoint/2010/main" val="3809092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a:xfrm>
            <a:off x="2037126" y="11295"/>
            <a:ext cx="5775234" cy="542925"/>
          </a:xfrm>
          <a:prstGeom prst="rect">
            <a:avLst/>
          </a:prstGeom>
          <a:ln w="25400">
            <a:miter lim="800000"/>
            <a:headEnd/>
            <a:tailEnd/>
          </a:ln>
        </p:spPr>
        <p:txBody>
          <a:bodyPr anchor="b"/>
          <a:lstStyle>
            <a:lvl1pPr algn="l" rtl="0" eaLnBrk="0" fontAlgn="base" hangingPunct="0">
              <a:spcBef>
                <a:spcPct val="0"/>
              </a:spcBef>
              <a:spcAft>
                <a:spcPct val="0"/>
              </a:spcAft>
              <a:defRPr kumimoji="1"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vl2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2pPr>
            <a:lvl3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3pPr>
            <a:lvl4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4pPr>
            <a:lvl5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5pPr>
            <a:lvl6pPr marL="457200" algn="l" rtl="0" fontAlgn="base">
              <a:spcBef>
                <a:spcPct val="0"/>
              </a:spcBef>
              <a:spcAft>
                <a:spcPct val="0"/>
              </a:spcAft>
              <a:defRPr kumimoji="1" sz="7200" b="1">
                <a:solidFill>
                  <a:schemeClr val="bg1"/>
                </a:solidFill>
                <a:latin typeface="Calibri" pitchFamily="34" charset="0"/>
                <a:ea typeface="ＭＳ Ｐゴシック" pitchFamily="50" charset="-128"/>
              </a:defRPr>
            </a:lvl6pPr>
            <a:lvl7pPr marL="914400" algn="l" rtl="0" fontAlgn="base">
              <a:spcBef>
                <a:spcPct val="0"/>
              </a:spcBef>
              <a:spcAft>
                <a:spcPct val="0"/>
              </a:spcAft>
              <a:defRPr kumimoji="1" sz="7200" b="1">
                <a:solidFill>
                  <a:schemeClr val="bg1"/>
                </a:solidFill>
                <a:latin typeface="Calibri" pitchFamily="34" charset="0"/>
                <a:ea typeface="ＭＳ Ｐゴシック" pitchFamily="50" charset="-128"/>
              </a:defRPr>
            </a:lvl7pPr>
            <a:lvl8pPr marL="1371600" algn="l" rtl="0" fontAlgn="base">
              <a:spcBef>
                <a:spcPct val="0"/>
              </a:spcBef>
              <a:spcAft>
                <a:spcPct val="0"/>
              </a:spcAft>
              <a:defRPr kumimoji="1" sz="7200" b="1">
                <a:solidFill>
                  <a:schemeClr val="bg1"/>
                </a:solidFill>
                <a:latin typeface="Calibri" pitchFamily="34" charset="0"/>
                <a:ea typeface="ＭＳ Ｐゴシック" pitchFamily="50" charset="-128"/>
              </a:defRPr>
            </a:lvl8pPr>
            <a:lvl9pPr marL="1828800" algn="l" rtl="0" fontAlgn="base">
              <a:spcBef>
                <a:spcPct val="0"/>
              </a:spcBef>
              <a:spcAft>
                <a:spcPct val="0"/>
              </a:spcAft>
              <a:defRPr kumimoji="1" sz="7200" b="1">
                <a:solidFill>
                  <a:schemeClr val="bg1"/>
                </a:solidFill>
                <a:latin typeface="Calibri" pitchFamily="34" charset="0"/>
                <a:ea typeface="ＭＳ Ｐゴシック" pitchFamily="50" charset="-128"/>
              </a:defRPr>
            </a:lvl9pPr>
          </a:lstStyle>
          <a:p>
            <a:pPr eaLnBrk="1" hangingPunct="1">
              <a:defRPr/>
            </a:pPr>
            <a:r>
              <a:rPr lang="ja-JP" altLang="en-US" sz="2800" dirty="0">
                <a:solidFill>
                  <a:srgbClr val="002060"/>
                </a:solidFill>
                <a:effectLst>
                  <a:outerShdw blurRad="38100" dist="38100" dir="2700000" algn="tl">
                    <a:srgbClr val="000000">
                      <a:alpha val="43137"/>
                    </a:srgbClr>
                  </a:outerShdw>
                </a:effectLst>
                <a:latin typeface="+mj-ea"/>
              </a:rPr>
              <a:t>新型超伝導検出器</a:t>
            </a:r>
            <a:r>
              <a:rPr lang="en-US" altLang="ja-JP" sz="2800" dirty="0">
                <a:solidFill>
                  <a:srgbClr val="002060"/>
                </a:solidFill>
                <a:effectLst>
                  <a:outerShdw blurRad="38100" dist="38100" dir="2700000" algn="tl">
                    <a:srgbClr val="000000">
                      <a:alpha val="43137"/>
                    </a:srgbClr>
                  </a:outerShdw>
                </a:effectLst>
                <a:latin typeface="+mj-ea"/>
              </a:rPr>
              <a:t>SOI-STJ</a:t>
            </a:r>
            <a:r>
              <a:rPr lang="ja-JP" altLang="en-US" sz="2800" dirty="0">
                <a:solidFill>
                  <a:srgbClr val="002060"/>
                </a:solidFill>
                <a:effectLst>
                  <a:outerShdw blurRad="38100" dist="38100" dir="2700000" algn="tl">
                    <a:srgbClr val="000000">
                      <a:alpha val="43137"/>
                    </a:srgbClr>
                  </a:outerShdw>
                </a:effectLst>
                <a:latin typeface="+mj-ea"/>
              </a:rPr>
              <a:t>の開発</a:t>
            </a:r>
            <a:endParaRPr lang="en-US" altLang="ja-JP" sz="2800" dirty="0">
              <a:solidFill>
                <a:srgbClr val="002060"/>
              </a:solidFill>
              <a:effectLst>
                <a:outerShdw blurRad="38100" dist="38100" dir="2700000" algn="tl">
                  <a:srgbClr val="000000">
                    <a:alpha val="43137"/>
                  </a:srgbClr>
                </a:outerShdw>
              </a:effectLst>
              <a:latin typeface="+mj-ea"/>
            </a:endParaRPr>
          </a:p>
        </p:txBody>
      </p:sp>
      <p:pic>
        <p:nvPicPr>
          <p:cNvPr id="1638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176" y="3427494"/>
            <a:ext cx="3960813" cy="2663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6389" name="スライド番号プレースホルダー 1"/>
          <p:cNvSpPr>
            <a:spLocks noGrp="1"/>
          </p:cNvSpPr>
          <p:nvPr>
            <p:ph type="sldNum" sz="quarter" idx="12"/>
          </p:nvPr>
        </p:nvSpPr>
        <p:spPr>
          <a:xfrm>
            <a:off x="3124200" y="6248400"/>
            <a:ext cx="2895600" cy="457200"/>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fld id="{A8CF04C2-6D4C-4C62-BFDB-FBEA7A23BE90}" type="slidenum">
              <a:rPr lang="en-US" altLang="ja-JP" sz="1400" smtClean="0"/>
              <a:pPr algn="ctr" eaLnBrk="1" hangingPunct="1">
                <a:spcBef>
                  <a:spcPct val="0"/>
                </a:spcBef>
                <a:buFontTx/>
                <a:buNone/>
              </a:pPr>
              <a:t>16</a:t>
            </a:fld>
            <a:endParaRPr lang="en-US" altLang="ja-JP" sz="1400" smtClean="0"/>
          </a:p>
        </p:txBody>
      </p:sp>
      <p:pic>
        <p:nvPicPr>
          <p:cNvPr id="16390" name="図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6388" y="1247775"/>
            <a:ext cx="2670175"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ボックス 4"/>
          <p:cNvSpPr txBox="1">
            <a:spLocks noChangeArrowheads="1"/>
          </p:cNvSpPr>
          <p:nvPr/>
        </p:nvSpPr>
        <p:spPr bwMode="auto">
          <a:xfrm>
            <a:off x="5924550" y="738188"/>
            <a:ext cx="1908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marL="0" lvl="2" indent="0" eaLnBrk="1" hangingPunct="1">
              <a:spcBef>
                <a:spcPct val="0"/>
              </a:spcBef>
              <a:buFont typeface="Calibri" pitchFamily="34" charset="0"/>
              <a:buNone/>
              <a:defRPr/>
            </a:pPr>
            <a:r>
              <a:rPr lang="en-US" altLang="ja-JP" sz="1600" b="1" dirty="0" smtClean="0">
                <a:solidFill>
                  <a:srgbClr val="002060"/>
                </a:solidFill>
                <a:latin typeface="+mj-ea"/>
                <a:ea typeface="+mj-ea"/>
              </a:rPr>
              <a:t>FD-SOI -MOSFET</a:t>
            </a:r>
          </a:p>
        </p:txBody>
      </p:sp>
      <p:sp>
        <p:nvSpPr>
          <p:cNvPr id="15" name="テキスト ボックス 4"/>
          <p:cNvSpPr txBox="1">
            <a:spLocks noChangeArrowheads="1"/>
          </p:cNvSpPr>
          <p:nvPr/>
        </p:nvSpPr>
        <p:spPr bwMode="auto">
          <a:xfrm>
            <a:off x="8145463" y="1952625"/>
            <a:ext cx="896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marL="0" lvl="2" indent="0" eaLnBrk="1" hangingPunct="1">
              <a:spcBef>
                <a:spcPct val="0"/>
              </a:spcBef>
              <a:buFont typeface="Calibri" pitchFamily="34" charset="0"/>
              <a:buNone/>
              <a:defRPr/>
            </a:pPr>
            <a:r>
              <a:rPr lang="ja-JP" altLang="en-US" sz="1600" b="1" dirty="0" smtClean="0">
                <a:solidFill>
                  <a:srgbClr val="FF0000"/>
                </a:solidFill>
                <a:latin typeface="+mj-ea"/>
                <a:cs typeface="Khmer UI" panose="020B0502040204020203" pitchFamily="34" charset="0"/>
              </a:rPr>
              <a:t>～</a:t>
            </a:r>
            <a:r>
              <a:rPr lang="en-US" altLang="ja-JP" sz="1600" b="1" dirty="0" smtClean="0">
                <a:solidFill>
                  <a:srgbClr val="FF0000"/>
                </a:solidFill>
                <a:latin typeface="+mj-ea"/>
                <a:cs typeface="Khmer UI" panose="020B0502040204020203" pitchFamily="34" charset="0"/>
              </a:rPr>
              <a:t>50nm</a:t>
            </a:r>
            <a:endParaRPr lang="en-US" altLang="ja-JP" sz="1600" b="1" dirty="0">
              <a:solidFill>
                <a:srgbClr val="FF0000"/>
              </a:solidFill>
              <a:latin typeface="+mj-ea"/>
              <a:cs typeface="Khmer UI" panose="020B0502040204020203" pitchFamily="34" charset="0"/>
            </a:endParaRPr>
          </a:p>
        </p:txBody>
      </p:sp>
      <p:cxnSp>
        <p:nvCxnSpPr>
          <p:cNvPr id="16" name="直線矢印コネクタ 15"/>
          <p:cNvCxnSpPr/>
          <p:nvPr/>
        </p:nvCxnSpPr>
        <p:spPr>
          <a:xfrm flipV="1">
            <a:off x="8145463" y="1927225"/>
            <a:ext cx="0" cy="363538"/>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Rectangle 3"/>
          <p:cNvSpPr txBox="1">
            <a:spLocks noChangeArrowheads="1"/>
          </p:cNvSpPr>
          <p:nvPr/>
        </p:nvSpPr>
        <p:spPr>
          <a:xfrm>
            <a:off x="107504" y="758949"/>
            <a:ext cx="5256583" cy="2668545"/>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kumimoji="1"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kumimoji="1"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kumimoji="1" sz="2000">
                <a:solidFill>
                  <a:schemeClr val="tx1"/>
                </a:solidFill>
                <a:latin typeface="+mn-lt"/>
                <a:ea typeface="+mn-ea"/>
              </a:defRPr>
            </a:lvl9pPr>
          </a:lstStyle>
          <a:p>
            <a:pPr eaLnBrk="1" hangingPunct="1">
              <a:lnSpc>
                <a:spcPct val="90000"/>
              </a:lnSpc>
            </a:pPr>
            <a:r>
              <a:rPr lang="en-US" altLang="ja-JP" sz="2000" b="1" kern="0" dirty="0" smtClean="0"/>
              <a:t>SOI-STJ</a:t>
            </a:r>
            <a:r>
              <a:rPr lang="ja-JP" altLang="en-US" sz="2000" b="1" kern="0" dirty="0" smtClean="0"/>
              <a:t>の開発</a:t>
            </a:r>
            <a:endParaRPr lang="en-US" altLang="ja-JP" sz="2000" b="1" kern="0" dirty="0" smtClean="0"/>
          </a:p>
          <a:p>
            <a:pPr lvl="1" eaLnBrk="1" hangingPunct="1">
              <a:lnSpc>
                <a:spcPct val="90000"/>
              </a:lnSpc>
            </a:pPr>
            <a:r>
              <a:rPr lang="en-US" altLang="ja-JP" sz="2000" b="1" kern="0" dirty="0" smtClean="0"/>
              <a:t>SOI</a:t>
            </a:r>
            <a:r>
              <a:rPr lang="ja-JP" altLang="en-US" sz="2000" b="1" kern="0" dirty="0" smtClean="0"/>
              <a:t>は，極低温</a:t>
            </a:r>
            <a:r>
              <a:rPr lang="en-US" altLang="ja-JP" sz="2000" b="1" kern="0" dirty="0" smtClean="0"/>
              <a:t>(4K)</a:t>
            </a:r>
            <a:r>
              <a:rPr lang="ja-JP" altLang="en-US" sz="2000" b="1" kern="0" dirty="0" smtClean="0"/>
              <a:t>で増幅器が動作した実績がある．</a:t>
            </a:r>
            <a:endParaRPr lang="en-US" altLang="ja-JP" sz="2000" b="1" kern="0" dirty="0" smtClean="0"/>
          </a:p>
          <a:p>
            <a:pPr lvl="2" eaLnBrk="1" hangingPunct="1">
              <a:lnSpc>
                <a:spcPct val="90000"/>
              </a:lnSpc>
            </a:pPr>
            <a:r>
              <a:rPr lang="en-US" altLang="ja-JP" sz="1600" b="1" kern="0" dirty="0" smtClean="0"/>
              <a:t>Nagata et al., AIPC </a:t>
            </a:r>
            <a:r>
              <a:rPr lang="en-US" altLang="ja-JP" sz="1600" b="1" kern="0" dirty="0"/>
              <a:t>1185, 286-289 (</a:t>
            </a:r>
            <a:r>
              <a:rPr lang="en-US" altLang="ja-JP" sz="1600" b="1" kern="0" dirty="0" smtClean="0"/>
              <a:t>2009)</a:t>
            </a:r>
          </a:p>
          <a:p>
            <a:pPr marL="914400" lvl="2" indent="0" eaLnBrk="1" hangingPunct="1">
              <a:lnSpc>
                <a:spcPct val="90000"/>
              </a:lnSpc>
              <a:buNone/>
            </a:pPr>
            <a:endParaRPr lang="en-US" altLang="ja-JP" sz="1600" b="1" kern="0" dirty="0" smtClean="0"/>
          </a:p>
          <a:p>
            <a:pPr lvl="1" eaLnBrk="1" hangingPunct="1">
              <a:lnSpc>
                <a:spcPct val="90000"/>
              </a:lnSpc>
            </a:pPr>
            <a:r>
              <a:rPr lang="en-US" altLang="ja-JP" sz="2000" b="1" kern="0" dirty="0" smtClean="0"/>
              <a:t>SOI-STJ</a:t>
            </a:r>
            <a:r>
              <a:rPr lang="ja-JP" altLang="en-US" sz="2000" b="1" kern="0" dirty="0" smtClean="0"/>
              <a:t>は，</a:t>
            </a:r>
            <a:r>
              <a:rPr lang="en-US" altLang="ja-JP" sz="2000" b="1" kern="0" dirty="0" smtClean="0"/>
              <a:t>SOI</a:t>
            </a:r>
            <a:r>
              <a:rPr lang="ja-JP" altLang="en-US" sz="2000" b="1" kern="0" dirty="0"/>
              <a:t>基板</a:t>
            </a:r>
            <a:r>
              <a:rPr lang="ja-JP" altLang="en-US" sz="2000" b="1" kern="0" dirty="0" smtClean="0"/>
              <a:t>の上に直接</a:t>
            </a:r>
            <a:r>
              <a:rPr lang="en-US" altLang="ja-JP" sz="2000" b="1" kern="0" dirty="0" smtClean="0"/>
              <a:t>STJ</a:t>
            </a:r>
            <a:r>
              <a:rPr lang="ja-JP" altLang="en-US" sz="2000" b="1" kern="0" dirty="0" smtClean="0"/>
              <a:t>を形成する野心的な試み→</a:t>
            </a:r>
            <a:r>
              <a:rPr lang="en-US" altLang="ja-JP" sz="2000" b="1" kern="0" dirty="0" smtClean="0"/>
              <a:t>STJ</a:t>
            </a:r>
            <a:r>
              <a:rPr lang="ja-JP" altLang="en-US" sz="2000" b="1" kern="0" dirty="0"/>
              <a:t> ピクセル</a:t>
            </a:r>
            <a:r>
              <a:rPr lang="ja-JP" altLang="en-US" sz="2000" b="1" kern="0" dirty="0" smtClean="0"/>
              <a:t>検出器の可能性</a:t>
            </a:r>
            <a:endParaRPr lang="en-US" altLang="ja-JP" sz="2000" b="1" kern="0" dirty="0" smtClean="0"/>
          </a:p>
        </p:txBody>
      </p:sp>
      <p:sp>
        <p:nvSpPr>
          <p:cNvPr id="17" name="正方形/長方形 16"/>
          <p:cNvSpPr/>
          <p:nvPr/>
        </p:nvSpPr>
        <p:spPr>
          <a:xfrm>
            <a:off x="5580112" y="4003323"/>
            <a:ext cx="1224136" cy="792088"/>
          </a:xfrm>
          <a:prstGeom prst="rect">
            <a:avLst/>
          </a:prstGeom>
          <a:solidFill>
            <a:schemeClr val="accent1">
              <a:lumMod val="40000"/>
              <a:lumOff val="6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5652120" y="4579387"/>
            <a:ext cx="1440160" cy="216024"/>
          </a:xfrm>
          <a:prstGeom prst="rect">
            <a:avLst/>
          </a:prstGeom>
          <a:solidFill>
            <a:schemeClr val="accent3"/>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flipH="1">
            <a:off x="5364088" y="4723403"/>
            <a:ext cx="189734" cy="720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5508104" y="3931315"/>
            <a:ext cx="72008" cy="86409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2305733" y="5012306"/>
            <a:ext cx="360040" cy="2862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5364088" y="4795411"/>
            <a:ext cx="2448272" cy="720080"/>
          </a:xfrm>
          <a:prstGeom prst="rect">
            <a:avLst/>
          </a:prstGeom>
          <a:solidFill>
            <a:schemeClr val="accent1">
              <a:lumMod val="40000"/>
              <a:lumOff val="6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5652120" y="4363363"/>
            <a:ext cx="1080120" cy="216024"/>
          </a:xfrm>
          <a:prstGeom prst="rect">
            <a:avLst/>
          </a:prstGeom>
          <a:solidFill>
            <a:schemeClr val="accent3"/>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652120" y="4219347"/>
            <a:ext cx="1080120" cy="144016"/>
          </a:xfrm>
          <a:prstGeom prst="rect">
            <a:avLst/>
          </a:prstGeom>
          <a:solidFill>
            <a:schemeClr val="accent2"/>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5" name="直線コネクタ 24"/>
          <p:cNvCxnSpPr/>
          <p:nvPr/>
        </p:nvCxnSpPr>
        <p:spPr>
          <a:xfrm>
            <a:off x="5652120" y="4291355"/>
            <a:ext cx="1080120" cy="0"/>
          </a:xfrm>
          <a:prstGeom prst="line">
            <a:avLst/>
          </a:prstGeom>
          <a:ln w="38100">
            <a:solidFill>
              <a:schemeClr val="tx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6876256" y="4795411"/>
            <a:ext cx="72008" cy="43204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6876256" y="5155451"/>
            <a:ext cx="1008112" cy="720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5508104" y="3931315"/>
            <a:ext cx="576064" cy="7200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6012160" y="4003323"/>
            <a:ext cx="72008" cy="1440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5364088" y="5146159"/>
            <a:ext cx="792088" cy="400110"/>
          </a:xfrm>
          <a:prstGeom prst="rect">
            <a:avLst/>
          </a:prstGeom>
          <a:noFill/>
        </p:spPr>
        <p:txBody>
          <a:bodyPr wrap="square" rtlCol="0">
            <a:spAutoFit/>
          </a:bodyPr>
          <a:lstStyle/>
          <a:p>
            <a:r>
              <a:rPr lang="en-US" altLang="ja-JP" sz="2000" b="1" dirty="0" smtClean="0">
                <a:latin typeface="DejaVu Sans" pitchFamily="34" charset="0"/>
                <a:ea typeface="DejaVu Sans" pitchFamily="34" charset="0"/>
                <a:cs typeface="DejaVu Sans" pitchFamily="34" charset="0"/>
              </a:rPr>
              <a:t>SiO2</a:t>
            </a:r>
            <a:endParaRPr kumimoji="1" lang="ja-JP" altLang="en-US" sz="2000" b="1" dirty="0">
              <a:latin typeface="DejaVu Sans" pitchFamily="34" charset="0"/>
              <a:cs typeface="DejaVu Sans" pitchFamily="34" charset="0"/>
            </a:endParaRPr>
          </a:p>
        </p:txBody>
      </p:sp>
      <p:sp>
        <p:nvSpPr>
          <p:cNvPr id="31" name="円/楕円 30"/>
          <p:cNvSpPr/>
          <p:nvPr/>
        </p:nvSpPr>
        <p:spPr>
          <a:xfrm>
            <a:off x="6660232" y="4651395"/>
            <a:ext cx="432048"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p:cNvCxnSpPr/>
          <p:nvPr/>
        </p:nvCxnSpPr>
        <p:spPr>
          <a:xfrm>
            <a:off x="2467045" y="5134360"/>
            <a:ext cx="2753027" cy="762261"/>
          </a:xfrm>
          <a:prstGeom prst="straightConnector1">
            <a:avLst/>
          </a:prstGeom>
          <a:ln w="28575">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26" idx="0"/>
          </p:cNvCxnSpPr>
          <p:nvPr/>
        </p:nvCxnSpPr>
        <p:spPr>
          <a:xfrm flipH="1">
            <a:off x="5220072" y="4795411"/>
            <a:ext cx="1692188" cy="1081861"/>
          </a:xfrm>
          <a:prstGeom prst="straightConnector1">
            <a:avLst/>
          </a:prstGeom>
          <a:ln w="28575">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22" idx="3"/>
          </p:cNvCxnSpPr>
          <p:nvPr/>
        </p:nvCxnSpPr>
        <p:spPr>
          <a:xfrm>
            <a:off x="7812360" y="5155451"/>
            <a:ext cx="244203" cy="741170"/>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35" name="テキスト ボックス 34"/>
          <p:cNvSpPr txBox="1"/>
          <p:nvPr/>
        </p:nvSpPr>
        <p:spPr>
          <a:xfrm>
            <a:off x="6482575" y="5784938"/>
            <a:ext cx="2700300" cy="461665"/>
          </a:xfrm>
          <a:prstGeom prst="rect">
            <a:avLst/>
          </a:prstGeom>
          <a:noFill/>
        </p:spPr>
        <p:txBody>
          <a:bodyPr wrap="square" rtlCol="0">
            <a:spAutoFit/>
          </a:bodyPr>
          <a:lstStyle/>
          <a:p>
            <a:r>
              <a:rPr kumimoji="1" lang="en-US" altLang="ja-JP" sz="2400" dirty="0" smtClean="0">
                <a:latin typeface="DejaVu Sans" pitchFamily="34" charset="0"/>
                <a:ea typeface="DejaVu Sans" pitchFamily="34" charset="0"/>
                <a:cs typeface="DejaVu Sans" pitchFamily="34" charset="0"/>
              </a:rPr>
              <a:t>SOI pre-Amp</a:t>
            </a:r>
            <a:r>
              <a:rPr lang="ja-JP" altLang="en-US" sz="2400" dirty="0">
                <a:latin typeface="DejaVu Sans" pitchFamily="34" charset="0"/>
                <a:cs typeface="DejaVu Sans" pitchFamily="34" charset="0"/>
              </a:rPr>
              <a:t>へ</a:t>
            </a:r>
            <a:endParaRPr kumimoji="1" lang="ja-JP" altLang="en-US" sz="2400" dirty="0">
              <a:latin typeface="DejaVu Sans" pitchFamily="34" charset="0"/>
              <a:cs typeface="DejaVu Sans" pitchFamily="34" charset="0"/>
            </a:endParaRPr>
          </a:p>
        </p:txBody>
      </p:sp>
      <p:sp>
        <p:nvSpPr>
          <p:cNvPr id="36" name="正方形/長方形 35"/>
          <p:cNvSpPr/>
          <p:nvPr/>
        </p:nvSpPr>
        <p:spPr>
          <a:xfrm>
            <a:off x="5652120" y="4075331"/>
            <a:ext cx="1080120" cy="144016"/>
          </a:xfrm>
          <a:prstGeom prst="rect">
            <a:avLst/>
          </a:prstGeom>
          <a:solidFill>
            <a:schemeClr val="accent3"/>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p:nvSpPr>
        <p:spPr>
          <a:xfrm>
            <a:off x="5652120" y="3892406"/>
            <a:ext cx="1008112" cy="523220"/>
          </a:xfrm>
          <a:prstGeom prst="rect">
            <a:avLst/>
          </a:prstGeom>
          <a:noFill/>
        </p:spPr>
        <p:txBody>
          <a:bodyPr wrap="square" rtlCol="0">
            <a:spAutoFit/>
          </a:bodyPr>
          <a:lstStyle/>
          <a:p>
            <a:r>
              <a:rPr kumimoji="1" lang="en-US" altLang="ja-JP" dirty="0" smtClean="0"/>
              <a:t>STJ</a:t>
            </a:r>
            <a:endParaRPr kumimoji="1" lang="ja-JP" altLang="en-US" dirty="0"/>
          </a:p>
        </p:txBody>
      </p:sp>
      <p:sp>
        <p:nvSpPr>
          <p:cNvPr id="38" name="テキスト ボックス 37"/>
          <p:cNvSpPr txBox="1"/>
          <p:nvPr/>
        </p:nvSpPr>
        <p:spPr>
          <a:xfrm>
            <a:off x="4630896" y="5877272"/>
            <a:ext cx="1944216" cy="646331"/>
          </a:xfrm>
          <a:prstGeom prst="rect">
            <a:avLst/>
          </a:prstGeom>
          <a:noFill/>
        </p:spPr>
        <p:txBody>
          <a:bodyPr wrap="square" rtlCol="0">
            <a:spAutoFit/>
          </a:bodyPr>
          <a:lstStyle/>
          <a:p>
            <a:r>
              <a:rPr lang="en-US" altLang="ja-JP" sz="1800" dirty="0" smtClean="0">
                <a:solidFill>
                  <a:srgbClr val="FF0000"/>
                </a:solidFill>
                <a:latin typeface="DejaVu Sans" pitchFamily="34" charset="0"/>
                <a:ea typeface="DejaVu Sans" pitchFamily="34" charset="0"/>
                <a:cs typeface="DejaVu Sans" pitchFamily="34" charset="0"/>
              </a:rPr>
              <a:t>SOI</a:t>
            </a:r>
            <a:r>
              <a:rPr lang="ja-JP" altLang="en-US" sz="1800" dirty="0" smtClean="0">
                <a:solidFill>
                  <a:srgbClr val="FF0000"/>
                </a:solidFill>
                <a:latin typeface="DejaVu Sans" pitchFamily="34" charset="0"/>
                <a:ea typeface="DejaVu Sans" pitchFamily="34" charset="0"/>
                <a:cs typeface="DejaVu Sans" pitchFamily="34" charset="0"/>
              </a:rPr>
              <a:t>と</a:t>
            </a:r>
            <a:r>
              <a:rPr lang="en-US" altLang="ja-JP" sz="1800" dirty="0" smtClean="0">
                <a:solidFill>
                  <a:srgbClr val="FF0000"/>
                </a:solidFill>
                <a:latin typeface="DejaVu Sans" pitchFamily="34" charset="0"/>
                <a:ea typeface="DejaVu Sans" pitchFamily="34" charset="0"/>
                <a:cs typeface="DejaVu Sans" pitchFamily="34" charset="0"/>
              </a:rPr>
              <a:t>STJ</a:t>
            </a:r>
            <a:r>
              <a:rPr lang="ja-JP" altLang="en-US" sz="1800" dirty="0" smtClean="0">
                <a:solidFill>
                  <a:srgbClr val="FF0000"/>
                </a:solidFill>
                <a:latin typeface="DejaVu Sans" pitchFamily="34" charset="0"/>
                <a:ea typeface="DejaVu Sans" pitchFamily="34" charset="0"/>
                <a:cs typeface="DejaVu Sans" pitchFamily="34" charset="0"/>
              </a:rPr>
              <a:t>の</a:t>
            </a:r>
            <a:r>
              <a:rPr lang="en-US" altLang="ja-JP" sz="1800" dirty="0" smtClean="0">
                <a:solidFill>
                  <a:srgbClr val="FF0000"/>
                </a:solidFill>
                <a:latin typeface="DejaVu Sans" pitchFamily="34" charset="0"/>
                <a:ea typeface="DejaVu Sans" pitchFamily="34" charset="0"/>
                <a:cs typeface="DejaVu Sans" pitchFamily="34" charset="0"/>
              </a:rPr>
              <a:t>Via</a:t>
            </a:r>
            <a:r>
              <a:rPr lang="ja-JP" altLang="en-US" sz="1800" dirty="0" smtClean="0">
                <a:solidFill>
                  <a:srgbClr val="FF0000"/>
                </a:solidFill>
                <a:latin typeface="DejaVu Sans" pitchFamily="34" charset="0"/>
                <a:ea typeface="DejaVu Sans" pitchFamily="34" charset="0"/>
                <a:cs typeface="DejaVu Sans" pitchFamily="34" charset="0"/>
              </a:rPr>
              <a:t>を介した接触部</a:t>
            </a:r>
            <a:endParaRPr kumimoji="1" lang="en-US" altLang="ja-JP" sz="1800" dirty="0" smtClean="0">
              <a:solidFill>
                <a:srgbClr val="FF0000"/>
              </a:solidFill>
              <a:latin typeface="DejaVu Sans" pitchFamily="34" charset="0"/>
              <a:ea typeface="DejaVu Sans" pitchFamily="34" charset="0"/>
              <a:cs typeface="DejaVu Sans" pitchFamily="34" charset="0"/>
            </a:endParaRPr>
          </a:p>
        </p:txBody>
      </p:sp>
    </p:spTree>
    <p:extLst>
      <p:ext uri="{BB962C8B-B14F-4D97-AF65-F5344CB8AC3E}">
        <p14:creationId xmlns:p14="http://schemas.microsoft.com/office/powerpoint/2010/main" val="1484691734"/>
      </p:ext>
    </p:extLst>
  </p:cSld>
  <p:clrMapOvr>
    <a:masterClrMapping/>
  </p:clrMapOvr>
  <p:transition spd="slow" advTm="103636"/>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01725" y="37132"/>
            <a:ext cx="8229600" cy="595536"/>
          </a:xfrm>
        </p:spPr>
        <p:txBody>
          <a:bodyPr/>
          <a:lstStyle/>
          <a:p>
            <a:pPr algn="ctr"/>
            <a:r>
              <a:rPr kumimoji="1" lang="ja-JP" altLang="en-US" sz="2800" b="1" dirty="0" smtClean="0">
                <a:effectLst>
                  <a:outerShdw blurRad="38100" dist="38100" dir="2700000" algn="tl">
                    <a:srgbClr val="000000">
                      <a:alpha val="43137"/>
                    </a:srgbClr>
                  </a:outerShdw>
                </a:effectLst>
                <a:latin typeface="+mj-ea"/>
              </a:rPr>
              <a:t>試作</a:t>
            </a:r>
            <a:r>
              <a:rPr kumimoji="1" lang="en-US" altLang="ja-JP" sz="2800" b="1" dirty="0" smtClean="0">
                <a:effectLst>
                  <a:outerShdw blurRad="38100" dist="38100" dir="2700000" algn="tl">
                    <a:srgbClr val="000000">
                      <a:alpha val="43137"/>
                    </a:srgbClr>
                  </a:outerShdw>
                </a:effectLst>
                <a:latin typeface="+mj-ea"/>
              </a:rPr>
              <a:t>SOI-STJ-v1,v2</a:t>
            </a:r>
            <a:endParaRPr kumimoji="1" lang="ja-JP" altLang="en-US" sz="2800" b="1" dirty="0">
              <a:effectLst>
                <a:outerShdw blurRad="38100" dist="38100" dir="2700000" algn="tl">
                  <a:srgbClr val="000000">
                    <a:alpha val="43137"/>
                  </a:srgbClr>
                </a:outerShdw>
              </a:effectLst>
              <a:latin typeface="+mj-ea"/>
            </a:endParaRPr>
          </a:p>
        </p:txBody>
      </p:sp>
      <p:sp>
        <p:nvSpPr>
          <p:cNvPr id="4" name="スライド番号プレースホルダー 3"/>
          <p:cNvSpPr>
            <a:spLocks noGrp="1"/>
          </p:cNvSpPr>
          <p:nvPr>
            <p:ph type="sldNum" sz="quarter" idx="12"/>
          </p:nvPr>
        </p:nvSpPr>
        <p:spPr/>
        <p:txBody>
          <a:bodyPr/>
          <a:lstStyle/>
          <a:p>
            <a:pPr>
              <a:defRPr/>
            </a:pPr>
            <a:fld id="{0F9E9DC1-2056-4C3F-8988-21F6A85589EE}" type="slidenum">
              <a:rPr lang="en-US" altLang="ja-JP" smtClean="0"/>
              <a:pPr>
                <a:defRPr/>
              </a:pPr>
              <a:t>17</a:t>
            </a:fld>
            <a:endParaRPr lang="en-US" altLang="ja-JP"/>
          </a:p>
        </p:txBody>
      </p:sp>
      <p:pic>
        <p:nvPicPr>
          <p:cNvPr id="5" name="図 4"/>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8188"/>
          <a:stretch/>
        </p:blipFill>
        <p:spPr>
          <a:xfrm>
            <a:off x="1308577" y="1326141"/>
            <a:ext cx="3697048" cy="2077188"/>
          </a:xfrm>
          <a:prstGeom prst="rect">
            <a:avLst/>
          </a:prstGeom>
        </p:spPr>
      </p:pic>
      <p:sp>
        <p:nvSpPr>
          <p:cNvPr id="6" name="テキスト ボックス 5"/>
          <p:cNvSpPr txBox="1"/>
          <p:nvPr/>
        </p:nvSpPr>
        <p:spPr>
          <a:xfrm>
            <a:off x="4783509" y="4469826"/>
            <a:ext cx="4329008" cy="1477328"/>
          </a:xfrm>
          <a:prstGeom prst="rect">
            <a:avLst/>
          </a:prstGeom>
          <a:noFill/>
        </p:spPr>
        <p:txBody>
          <a:bodyPr wrap="square" rtlCol="0">
            <a:spAutoFit/>
          </a:bodyPr>
          <a:lstStyle/>
          <a:p>
            <a:pPr algn="l"/>
            <a:r>
              <a:rPr lang="en-US" altLang="ja-JP" sz="1800" b="1" dirty="0" smtClean="0">
                <a:solidFill>
                  <a:srgbClr val="FF0000"/>
                </a:solidFill>
              </a:rPr>
              <a:t>SOI-STJ</a:t>
            </a:r>
            <a:r>
              <a:rPr lang="ja-JP" altLang="en-US" sz="1800" b="1" dirty="0" smtClean="0">
                <a:solidFill>
                  <a:srgbClr val="FF0000"/>
                </a:solidFill>
              </a:rPr>
              <a:t>の利点</a:t>
            </a:r>
            <a:endParaRPr lang="en-US" altLang="ja-JP" sz="1800" dirty="0"/>
          </a:p>
          <a:p>
            <a:pPr algn="l"/>
            <a:r>
              <a:rPr lang="en-US" altLang="ja-JP" sz="1800" dirty="0" smtClean="0"/>
              <a:t>STJ</a:t>
            </a:r>
            <a:r>
              <a:rPr lang="ja-JP" altLang="en-US" sz="1800" dirty="0" smtClean="0"/>
              <a:t>検出器からの配線の引き回しが不要</a:t>
            </a:r>
            <a:endParaRPr lang="en-US" altLang="ja-JP" sz="1800" dirty="0" smtClean="0"/>
          </a:p>
          <a:p>
            <a:pPr marL="800100" lvl="1" indent="-342900" algn="l">
              <a:buClr>
                <a:srgbClr val="66FF66"/>
              </a:buClr>
              <a:buFont typeface="Wingdings" panose="05000000000000000000" pitchFamily="2" charset="2"/>
              <a:buChar char="p"/>
            </a:pPr>
            <a:r>
              <a:rPr lang="ja-JP" altLang="en-US" sz="1800" dirty="0" smtClean="0"/>
              <a:t>良い</a:t>
            </a:r>
            <a:r>
              <a:rPr lang="en-US" altLang="ja-JP" sz="1800" dirty="0" smtClean="0"/>
              <a:t>S/N</a:t>
            </a:r>
          </a:p>
          <a:p>
            <a:pPr marL="800100" lvl="1" indent="-342900" algn="l">
              <a:buClr>
                <a:srgbClr val="66FF66"/>
              </a:buClr>
              <a:buFont typeface="Wingdings" panose="05000000000000000000" pitchFamily="2" charset="2"/>
              <a:buChar char="p"/>
            </a:pPr>
            <a:r>
              <a:rPr lang="en-US" altLang="ja-JP" sz="1800" dirty="0" smtClean="0"/>
              <a:t>STJ</a:t>
            </a:r>
            <a:r>
              <a:rPr lang="ja-JP" altLang="en-US" sz="1800" dirty="0" smtClean="0"/>
              <a:t>アレイ化が容易</a:t>
            </a:r>
            <a:endParaRPr lang="en-US" altLang="ja-JP" sz="1800" dirty="0" smtClean="0"/>
          </a:p>
          <a:p>
            <a:pPr marL="800100" lvl="1" indent="-342900" algn="l">
              <a:buClr>
                <a:srgbClr val="66FF66"/>
              </a:buClr>
              <a:buFont typeface="Wingdings" panose="05000000000000000000" pitchFamily="2" charset="2"/>
              <a:buChar char="p"/>
            </a:pPr>
            <a:r>
              <a:rPr lang="ja-JP" altLang="en-US" sz="1800" dirty="0" smtClean="0"/>
              <a:t>低消費電力</a:t>
            </a:r>
            <a:endParaRPr lang="en-US" altLang="ja-JP" sz="1800" dirty="0" smtClean="0"/>
          </a:p>
        </p:txBody>
      </p:sp>
      <p:sp>
        <p:nvSpPr>
          <p:cNvPr id="30" name="テキスト ボックス 29"/>
          <p:cNvSpPr txBox="1"/>
          <p:nvPr/>
        </p:nvSpPr>
        <p:spPr>
          <a:xfrm>
            <a:off x="5236060" y="3669392"/>
            <a:ext cx="3800436" cy="338554"/>
          </a:xfrm>
          <a:prstGeom prst="rect">
            <a:avLst/>
          </a:prstGeom>
          <a:noFill/>
        </p:spPr>
        <p:txBody>
          <a:bodyPr wrap="square" rtlCol="0">
            <a:spAutoFit/>
          </a:bodyPr>
          <a:lstStyle/>
          <a:p>
            <a:r>
              <a:rPr kumimoji="1" lang="en-US" altLang="ja-JP" sz="1600" dirty="0" smtClean="0"/>
              <a:t>SOI-STJ</a:t>
            </a:r>
            <a:r>
              <a:rPr lang="en-US" altLang="ja-JP" sz="1600" dirty="0" smtClean="0"/>
              <a:t>2</a:t>
            </a:r>
            <a:r>
              <a:rPr kumimoji="1" lang="ja-JP" altLang="en-US" sz="1600" dirty="0" smtClean="0"/>
              <a:t>号機パターン</a:t>
            </a:r>
            <a:r>
              <a:rPr kumimoji="1" lang="en-US" altLang="ja-JP" sz="1600" dirty="0" smtClean="0"/>
              <a:t>(STJ</a:t>
            </a:r>
            <a:r>
              <a:rPr kumimoji="1" lang="ja-JP" altLang="en-US" sz="1600" dirty="0" smtClean="0"/>
              <a:t>プロセス後</a:t>
            </a:r>
            <a:r>
              <a:rPr kumimoji="1" lang="en-US" altLang="ja-JP" sz="1600" dirty="0" smtClean="0"/>
              <a:t>)</a:t>
            </a:r>
            <a:endParaRPr kumimoji="1" lang="ja-JP" altLang="en-US" sz="1600" dirty="0"/>
          </a:p>
        </p:txBody>
      </p:sp>
      <p:grpSp>
        <p:nvGrpSpPr>
          <p:cNvPr id="53" name="グループ化 52"/>
          <p:cNvGrpSpPr/>
          <p:nvPr/>
        </p:nvGrpSpPr>
        <p:grpSpPr>
          <a:xfrm>
            <a:off x="4486128" y="657196"/>
            <a:ext cx="3532206" cy="2756896"/>
            <a:chOff x="7704595" y="53692"/>
            <a:chExt cx="4700660" cy="3632510"/>
          </a:xfrm>
        </p:grpSpPr>
        <p:sp>
          <p:nvSpPr>
            <p:cNvPr id="38" name="テキスト ボックス 37"/>
            <p:cNvSpPr txBox="1"/>
            <p:nvPr/>
          </p:nvSpPr>
          <p:spPr>
            <a:xfrm>
              <a:off x="7704595" y="798847"/>
              <a:ext cx="791511" cy="527188"/>
            </a:xfrm>
            <a:prstGeom prst="rect">
              <a:avLst/>
            </a:prstGeom>
            <a:noFill/>
            <a:ln>
              <a:noFill/>
            </a:ln>
          </p:spPr>
          <p:txBody>
            <a:bodyPr wrap="square" rtlCol="0">
              <a:spAutoFit/>
            </a:bodyPr>
            <a:lstStyle/>
            <a:p>
              <a:r>
                <a:rPr lang="en-US" altLang="ja-JP" sz="2000" b="1" dirty="0" smtClean="0">
                  <a:solidFill>
                    <a:srgbClr val="0070C0"/>
                  </a:solidFill>
                </a:rPr>
                <a:t>v</a:t>
              </a:r>
              <a:r>
                <a:rPr kumimoji="1" lang="en-US" altLang="ja-JP" sz="2000" b="1" dirty="0" smtClean="0">
                  <a:solidFill>
                    <a:srgbClr val="0070C0"/>
                  </a:solidFill>
                </a:rPr>
                <a:t>ia</a:t>
              </a:r>
            </a:p>
          </p:txBody>
        </p:sp>
        <p:pic>
          <p:nvPicPr>
            <p:cNvPr id="39" name="図 38"/>
            <p:cNvPicPr>
              <a:picLocks noChangeAspect="1"/>
            </p:cNvPicPr>
            <p:nvPr/>
          </p:nvPicPr>
          <p:blipFill>
            <a:blip r:embed="rId3"/>
            <a:stretch>
              <a:fillRect/>
            </a:stretch>
          </p:blipFill>
          <p:spPr>
            <a:xfrm rot="16200000">
              <a:off x="8709695" y="613197"/>
              <a:ext cx="3203267" cy="2942744"/>
            </a:xfrm>
            <a:prstGeom prst="rect">
              <a:avLst/>
            </a:prstGeom>
            <a:ln w="38100" cap="sq">
              <a:solidFill>
                <a:srgbClr val="FF0000"/>
              </a:solidFill>
              <a:prstDash val="solid"/>
              <a:miter lim="800000"/>
            </a:ln>
            <a:effectLst>
              <a:outerShdw blurRad="50800" dist="38100" dir="2700000" algn="tl" rotWithShape="0">
                <a:srgbClr val="000000">
                  <a:alpha val="43000"/>
                </a:srgbClr>
              </a:outerShdw>
            </a:effectLst>
          </p:spPr>
        </p:pic>
        <p:cxnSp>
          <p:nvCxnSpPr>
            <p:cNvPr id="40" name="直線矢印コネクタ 39"/>
            <p:cNvCxnSpPr>
              <a:stCxn id="38" idx="3"/>
            </p:cNvCxnSpPr>
            <p:nvPr/>
          </p:nvCxnSpPr>
          <p:spPr>
            <a:xfrm>
              <a:off x="8496106" y="1062441"/>
              <a:ext cx="412998" cy="1571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1" name="テキスト ボックス 40"/>
            <p:cNvSpPr txBox="1"/>
            <p:nvPr/>
          </p:nvSpPr>
          <p:spPr>
            <a:xfrm>
              <a:off x="8778304" y="369655"/>
              <a:ext cx="1469320" cy="689399"/>
            </a:xfrm>
            <a:prstGeom prst="rect">
              <a:avLst/>
            </a:prstGeom>
            <a:noFill/>
          </p:spPr>
          <p:txBody>
            <a:bodyPr wrap="square" rtlCol="0">
              <a:spAutoFit/>
            </a:bodyPr>
            <a:lstStyle/>
            <a:p>
              <a:r>
                <a:rPr kumimoji="1" lang="en-US" altLang="ja-JP" sz="2800" b="1" dirty="0" smtClean="0">
                  <a:solidFill>
                    <a:srgbClr val="FFC000"/>
                  </a:solidFill>
                </a:rPr>
                <a:t>STJ</a:t>
              </a:r>
              <a:endParaRPr kumimoji="1" lang="ja-JP" altLang="en-US" sz="2800" b="1" dirty="0">
                <a:solidFill>
                  <a:srgbClr val="FFC000"/>
                </a:solidFill>
              </a:endParaRPr>
            </a:p>
          </p:txBody>
        </p:sp>
        <p:sp>
          <p:nvSpPr>
            <p:cNvPr id="42" name="テキスト ボックス 41"/>
            <p:cNvSpPr txBox="1"/>
            <p:nvPr/>
          </p:nvSpPr>
          <p:spPr>
            <a:xfrm>
              <a:off x="9155727" y="1607930"/>
              <a:ext cx="1926646" cy="527188"/>
            </a:xfrm>
            <a:prstGeom prst="rect">
              <a:avLst/>
            </a:prstGeom>
            <a:noFill/>
          </p:spPr>
          <p:txBody>
            <a:bodyPr wrap="square" rtlCol="0">
              <a:spAutoFit/>
            </a:bodyPr>
            <a:lstStyle/>
            <a:p>
              <a:r>
                <a:rPr lang="en-US" altLang="ja-JP" sz="2000" b="1" dirty="0" smtClean="0">
                  <a:solidFill>
                    <a:srgbClr val="FFC000"/>
                  </a:solidFill>
                </a:rPr>
                <a:t>capacitor</a:t>
              </a:r>
              <a:endParaRPr kumimoji="1" lang="ja-JP" altLang="en-US" sz="2000" b="1" dirty="0">
                <a:solidFill>
                  <a:srgbClr val="FFC000"/>
                </a:solidFill>
              </a:endParaRPr>
            </a:p>
          </p:txBody>
        </p:sp>
        <p:sp>
          <p:nvSpPr>
            <p:cNvPr id="43" name="テキスト ボックス 42"/>
            <p:cNvSpPr txBox="1"/>
            <p:nvPr/>
          </p:nvSpPr>
          <p:spPr>
            <a:xfrm>
              <a:off x="9968637" y="2410477"/>
              <a:ext cx="1113737" cy="527188"/>
            </a:xfrm>
            <a:prstGeom prst="rect">
              <a:avLst/>
            </a:prstGeom>
            <a:noFill/>
          </p:spPr>
          <p:txBody>
            <a:bodyPr wrap="square" rtlCol="0">
              <a:spAutoFit/>
            </a:bodyPr>
            <a:lstStyle/>
            <a:p>
              <a:r>
                <a:rPr lang="en-US" altLang="ja-JP" sz="2000" b="1" dirty="0" smtClean="0">
                  <a:solidFill>
                    <a:srgbClr val="FFC000"/>
                  </a:solidFill>
                </a:rPr>
                <a:t>FET</a:t>
              </a:r>
              <a:endParaRPr kumimoji="1" lang="ja-JP" altLang="en-US" sz="2000" b="1" dirty="0">
                <a:solidFill>
                  <a:srgbClr val="FFC000"/>
                </a:solidFill>
              </a:endParaRPr>
            </a:p>
          </p:txBody>
        </p:sp>
        <p:sp>
          <p:nvSpPr>
            <p:cNvPr id="44" name="円/楕円 43"/>
            <p:cNvSpPr/>
            <p:nvPr/>
          </p:nvSpPr>
          <p:spPr>
            <a:xfrm>
              <a:off x="9844640" y="2247978"/>
              <a:ext cx="247995" cy="266492"/>
            </a:xfrm>
            <a:prstGeom prst="ellipse">
              <a:avLst/>
            </a:prstGeom>
            <a:noFill/>
            <a:ln w="28575">
              <a:solidFill>
                <a:srgbClr val="F5D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p:cNvSpPr txBox="1"/>
            <p:nvPr/>
          </p:nvSpPr>
          <p:spPr>
            <a:xfrm rot="5400000">
              <a:off x="11671240" y="1788382"/>
              <a:ext cx="1067920" cy="400110"/>
            </a:xfrm>
            <a:prstGeom prst="rect">
              <a:avLst/>
            </a:prstGeom>
            <a:noFill/>
          </p:spPr>
          <p:txBody>
            <a:bodyPr wrap="none" rtlCol="0">
              <a:spAutoFit/>
            </a:bodyPr>
            <a:lstStyle/>
            <a:p>
              <a:r>
                <a:rPr kumimoji="1" lang="en-US" altLang="ja-JP" sz="2000" b="1" dirty="0" smtClean="0">
                  <a:solidFill>
                    <a:srgbClr val="FF0000"/>
                  </a:solidFill>
                </a:rPr>
                <a:t>700 um</a:t>
              </a:r>
              <a:endParaRPr kumimoji="1" lang="ja-JP" altLang="en-US" sz="2000" b="1" dirty="0">
                <a:solidFill>
                  <a:srgbClr val="FF0000"/>
                </a:solidFill>
              </a:endParaRPr>
            </a:p>
          </p:txBody>
        </p:sp>
        <p:sp>
          <p:nvSpPr>
            <p:cNvPr id="46" name="テキスト ボックス 45"/>
            <p:cNvSpPr txBox="1"/>
            <p:nvPr/>
          </p:nvSpPr>
          <p:spPr>
            <a:xfrm>
              <a:off x="9713665" y="53692"/>
              <a:ext cx="1067921" cy="400110"/>
            </a:xfrm>
            <a:prstGeom prst="rect">
              <a:avLst/>
            </a:prstGeom>
            <a:noFill/>
          </p:spPr>
          <p:txBody>
            <a:bodyPr wrap="none" rtlCol="0">
              <a:spAutoFit/>
            </a:bodyPr>
            <a:lstStyle/>
            <a:p>
              <a:r>
                <a:rPr lang="en-US" altLang="ja-JP" sz="2000" b="1" dirty="0" smtClean="0">
                  <a:solidFill>
                    <a:srgbClr val="FF0000"/>
                  </a:solidFill>
                </a:rPr>
                <a:t>640</a:t>
              </a:r>
              <a:r>
                <a:rPr kumimoji="1" lang="en-US" altLang="ja-JP" sz="2000" b="1" dirty="0" smtClean="0">
                  <a:solidFill>
                    <a:srgbClr val="FF0000"/>
                  </a:solidFill>
                </a:rPr>
                <a:t> um</a:t>
              </a:r>
              <a:endParaRPr kumimoji="1" lang="ja-JP" altLang="en-US" sz="2000" b="1" dirty="0">
                <a:solidFill>
                  <a:srgbClr val="FF0000"/>
                </a:solidFill>
              </a:endParaRPr>
            </a:p>
          </p:txBody>
        </p:sp>
      </p:grpSp>
      <p:grpSp>
        <p:nvGrpSpPr>
          <p:cNvPr id="48" name="グループ化 47"/>
          <p:cNvGrpSpPr/>
          <p:nvPr/>
        </p:nvGrpSpPr>
        <p:grpSpPr>
          <a:xfrm>
            <a:off x="361285" y="4296620"/>
            <a:ext cx="2122399" cy="2343255"/>
            <a:chOff x="906434" y="3866030"/>
            <a:chExt cx="2122399" cy="2343255"/>
          </a:xfrm>
        </p:grpSpPr>
        <p:pic>
          <p:nvPicPr>
            <p:cNvPr id="8" name="Picture 3" descr="C:\Users\Kota Kasahara\Desktop\soi-stj_systematic.png"/>
            <p:cNvPicPr>
              <a:picLocks noChangeAspect="1" noChangeArrowheads="1"/>
            </p:cNvPicPr>
            <p:nvPr/>
          </p:nvPicPr>
          <p:blipFill rotWithShape="1">
            <a:blip r:embed="rId4" cstate="print">
              <a:clrChange>
                <a:clrFrom>
                  <a:srgbClr val="FFFFFF"/>
                </a:clrFrom>
                <a:clrTo>
                  <a:srgbClr val="FFFFFF">
                    <a:alpha val="0"/>
                  </a:srgbClr>
                </a:clrTo>
              </a:clrChange>
            </a:blip>
            <a:srcRect l="19593" r="26961" b="11323"/>
            <a:stretch/>
          </p:blipFill>
          <p:spPr bwMode="auto">
            <a:xfrm>
              <a:off x="1107999" y="3866030"/>
              <a:ext cx="1722287" cy="2035478"/>
            </a:xfrm>
            <a:prstGeom prst="rect">
              <a:avLst/>
            </a:prstGeom>
            <a:noFill/>
          </p:spPr>
        </p:pic>
        <p:sp>
          <p:nvSpPr>
            <p:cNvPr id="10" name="テキスト ボックス 9"/>
            <p:cNvSpPr txBox="1"/>
            <p:nvPr/>
          </p:nvSpPr>
          <p:spPr>
            <a:xfrm>
              <a:off x="1623834" y="4321765"/>
              <a:ext cx="364202" cy="369332"/>
            </a:xfrm>
            <a:prstGeom prst="rect">
              <a:avLst/>
            </a:prstGeom>
            <a:noFill/>
          </p:spPr>
          <p:txBody>
            <a:bodyPr wrap="none" rtlCol="0">
              <a:spAutoFit/>
            </a:bodyPr>
            <a:lstStyle/>
            <a:p>
              <a:r>
                <a:rPr kumimoji="1" lang="en-US" altLang="ja-JP" sz="1800" dirty="0" smtClean="0"/>
                <a:t>G</a:t>
              </a:r>
              <a:endParaRPr kumimoji="1" lang="ja-JP" altLang="en-US" sz="1800" dirty="0"/>
            </a:p>
          </p:txBody>
        </p:sp>
        <p:sp>
          <p:nvSpPr>
            <p:cNvPr id="11" name="テキスト ボックス 10"/>
            <p:cNvSpPr txBox="1"/>
            <p:nvPr/>
          </p:nvSpPr>
          <p:spPr>
            <a:xfrm>
              <a:off x="2153172" y="4088831"/>
              <a:ext cx="351378" cy="369332"/>
            </a:xfrm>
            <a:prstGeom prst="rect">
              <a:avLst/>
            </a:prstGeom>
            <a:noFill/>
          </p:spPr>
          <p:txBody>
            <a:bodyPr wrap="none" rtlCol="0">
              <a:spAutoFit/>
            </a:bodyPr>
            <a:lstStyle/>
            <a:p>
              <a:r>
                <a:rPr kumimoji="1" lang="en-US" altLang="ja-JP" sz="1800" dirty="0" smtClean="0"/>
                <a:t>D</a:t>
              </a:r>
              <a:endParaRPr kumimoji="1" lang="ja-JP" altLang="en-US" sz="1800" dirty="0"/>
            </a:p>
          </p:txBody>
        </p:sp>
        <p:sp>
          <p:nvSpPr>
            <p:cNvPr id="12" name="テキスト ボックス 11"/>
            <p:cNvSpPr txBox="1"/>
            <p:nvPr/>
          </p:nvSpPr>
          <p:spPr>
            <a:xfrm>
              <a:off x="2117040" y="4937446"/>
              <a:ext cx="338554" cy="369332"/>
            </a:xfrm>
            <a:prstGeom prst="rect">
              <a:avLst/>
            </a:prstGeom>
            <a:noFill/>
          </p:spPr>
          <p:txBody>
            <a:bodyPr wrap="none" rtlCol="0">
              <a:spAutoFit/>
            </a:bodyPr>
            <a:lstStyle/>
            <a:p>
              <a:r>
                <a:rPr kumimoji="1" lang="en-US" altLang="ja-JP" sz="1800" dirty="0" smtClean="0"/>
                <a:t>S</a:t>
              </a:r>
              <a:endParaRPr kumimoji="1" lang="ja-JP" altLang="en-US" sz="1800" dirty="0"/>
            </a:p>
          </p:txBody>
        </p:sp>
        <p:sp>
          <p:nvSpPr>
            <p:cNvPr id="36" name="テキスト ボックス 35"/>
            <p:cNvSpPr txBox="1"/>
            <p:nvPr/>
          </p:nvSpPr>
          <p:spPr>
            <a:xfrm>
              <a:off x="906434" y="5901508"/>
              <a:ext cx="2122399" cy="307777"/>
            </a:xfrm>
            <a:prstGeom prst="rect">
              <a:avLst/>
            </a:prstGeom>
            <a:noFill/>
          </p:spPr>
          <p:txBody>
            <a:bodyPr wrap="square" rtlCol="0">
              <a:spAutoFit/>
            </a:bodyPr>
            <a:lstStyle/>
            <a:p>
              <a:r>
                <a:rPr kumimoji="1" lang="en-US" altLang="ja-JP" sz="1400" b="1" dirty="0" smtClean="0"/>
                <a:t>SOI-STJ</a:t>
              </a:r>
              <a:r>
                <a:rPr lang="en-US" altLang="ja-JP" sz="1400" b="1" dirty="0"/>
                <a:t>1</a:t>
              </a:r>
              <a:r>
                <a:rPr kumimoji="1" lang="ja-JP" altLang="en-US" sz="1400" b="1" dirty="0" smtClean="0"/>
                <a:t>号</a:t>
              </a:r>
              <a:r>
                <a:rPr lang="ja-JP" altLang="en-US" sz="1400" b="1" dirty="0"/>
                <a:t>回路図</a:t>
              </a:r>
              <a:endParaRPr kumimoji="1" lang="ja-JP" altLang="en-US" sz="1400" b="1" dirty="0"/>
            </a:p>
          </p:txBody>
        </p:sp>
        <p:sp>
          <p:nvSpPr>
            <p:cNvPr id="47" name="テキスト ボックス 46"/>
            <p:cNvSpPr txBox="1"/>
            <p:nvPr/>
          </p:nvSpPr>
          <p:spPr>
            <a:xfrm rot="16200000">
              <a:off x="995149" y="4980987"/>
              <a:ext cx="595035" cy="369332"/>
            </a:xfrm>
            <a:prstGeom prst="rect">
              <a:avLst/>
            </a:prstGeom>
            <a:noFill/>
          </p:spPr>
          <p:txBody>
            <a:bodyPr wrap="none" rtlCol="0">
              <a:spAutoFit/>
            </a:bodyPr>
            <a:lstStyle/>
            <a:p>
              <a:r>
                <a:rPr kumimoji="1" lang="en-US" altLang="ja-JP" sz="1800" dirty="0" smtClean="0"/>
                <a:t>STJ</a:t>
              </a:r>
              <a:endParaRPr kumimoji="1" lang="ja-JP" altLang="en-US" sz="1800" dirty="0"/>
            </a:p>
          </p:txBody>
        </p:sp>
      </p:grpSp>
      <p:grpSp>
        <p:nvGrpSpPr>
          <p:cNvPr id="52" name="グループ化 51"/>
          <p:cNvGrpSpPr/>
          <p:nvPr/>
        </p:nvGrpSpPr>
        <p:grpSpPr>
          <a:xfrm>
            <a:off x="2630493" y="4371378"/>
            <a:ext cx="2122399" cy="2325215"/>
            <a:chOff x="3672778" y="4061042"/>
            <a:chExt cx="2122399" cy="2325215"/>
          </a:xfrm>
        </p:grpSpPr>
        <p:pic>
          <p:nvPicPr>
            <p:cNvPr id="31" name="図 30"/>
            <p:cNvPicPr>
              <a:picLocks noChangeAspect="1"/>
            </p:cNvPicPr>
            <p:nvPr/>
          </p:nvPicPr>
          <p:blipFill>
            <a:blip r:embed="rId5"/>
            <a:stretch>
              <a:fillRect/>
            </a:stretch>
          </p:blipFill>
          <p:spPr>
            <a:xfrm>
              <a:off x="3707012" y="4061042"/>
              <a:ext cx="1821401" cy="19336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テキスト ボックス 31"/>
            <p:cNvSpPr txBox="1"/>
            <p:nvPr/>
          </p:nvSpPr>
          <p:spPr>
            <a:xfrm>
              <a:off x="4014079" y="4698099"/>
              <a:ext cx="370614" cy="400110"/>
            </a:xfrm>
            <a:prstGeom prst="rect">
              <a:avLst/>
            </a:prstGeom>
            <a:noFill/>
          </p:spPr>
          <p:txBody>
            <a:bodyPr wrap="none" rtlCol="0">
              <a:spAutoFit/>
            </a:bodyPr>
            <a:lstStyle/>
            <a:p>
              <a:r>
                <a:rPr kumimoji="1" lang="en-US" altLang="ja-JP" sz="2000" b="1" dirty="0" smtClean="0"/>
                <a:t>C</a:t>
              </a:r>
              <a:endParaRPr kumimoji="1" lang="ja-JP" altLang="en-US" sz="2000" b="1" dirty="0"/>
            </a:p>
          </p:txBody>
        </p:sp>
        <p:sp>
          <p:nvSpPr>
            <p:cNvPr id="37" name="テキスト ボックス 36"/>
            <p:cNvSpPr txBox="1"/>
            <p:nvPr/>
          </p:nvSpPr>
          <p:spPr>
            <a:xfrm>
              <a:off x="3672778" y="6078480"/>
              <a:ext cx="2122399" cy="307777"/>
            </a:xfrm>
            <a:prstGeom prst="rect">
              <a:avLst/>
            </a:prstGeom>
            <a:noFill/>
          </p:spPr>
          <p:txBody>
            <a:bodyPr wrap="square" rtlCol="0">
              <a:spAutoFit/>
            </a:bodyPr>
            <a:lstStyle/>
            <a:p>
              <a:r>
                <a:rPr kumimoji="1" lang="en-US" altLang="ja-JP" sz="1400" b="1" dirty="0" smtClean="0"/>
                <a:t>SOI-STJ</a:t>
              </a:r>
              <a:r>
                <a:rPr lang="en-US" altLang="ja-JP" sz="1400" b="1" dirty="0" smtClean="0"/>
                <a:t>2</a:t>
              </a:r>
              <a:r>
                <a:rPr kumimoji="1" lang="ja-JP" altLang="en-US" sz="1400" b="1" dirty="0" smtClean="0"/>
                <a:t>号</a:t>
              </a:r>
              <a:r>
                <a:rPr lang="ja-JP" altLang="en-US" sz="1400" b="1" dirty="0"/>
                <a:t>回路図</a:t>
              </a:r>
              <a:endParaRPr kumimoji="1" lang="ja-JP" altLang="en-US" sz="1400" b="1" dirty="0"/>
            </a:p>
          </p:txBody>
        </p:sp>
        <p:sp>
          <p:nvSpPr>
            <p:cNvPr id="49" name="テキスト ボックス 48"/>
            <p:cNvSpPr txBox="1"/>
            <p:nvPr/>
          </p:nvSpPr>
          <p:spPr>
            <a:xfrm>
              <a:off x="5094905" y="4149194"/>
              <a:ext cx="351378" cy="369332"/>
            </a:xfrm>
            <a:prstGeom prst="rect">
              <a:avLst/>
            </a:prstGeom>
            <a:noFill/>
          </p:spPr>
          <p:txBody>
            <a:bodyPr wrap="none" rtlCol="0">
              <a:spAutoFit/>
            </a:bodyPr>
            <a:lstStyle/>
            <a:p>
              <a:r>
                <a:rPr kumimoji="1" lang="en-US" altLang="ja-JP" sz="1800" dirty="0" smtClean="0"/>
                <a:t>D</a:t>
              </a:r>
              <a:endParaRPr kumimoji="1" lang="ja-JP" altLang="en-US" sz="1800" dirty="0"/>
            </a:p>
          </p:txBody>
        </p:sp>
        <p:sp>
          <p:nvSpPr>
            <p:cNvPr id="50" name="テキスト ボックス 49"/>
            <p:cNvSpPr txBox="1"/>
            <p:nvPr/>
          </p:nvSpPr>
          <p:spPr>
            <a:xfrm>
              <a:off x="5107729" y="4953307"/>
              <a:ext cx="338554" cy="369332"/>
            </a:xfrm>
            <a:prstGeom prst="rect">
              <a:avLst/>
            </a:prstGeom>
            <a:noFill/>
          </p:spPr>
          <p:txBody>
            <a:bodyPr wrap="none" rtlCol="0">
              <a:spAutoFit/>
            </a:bodyPr>
            <a:lstStyle/>
            <a:p>
              <a:r>
                <a:rPr kumimoji="1" lang="en-US" altLang="ja-JP" sz="1800" dirty="0" smtClean="0"/>
                <a:t>S</a:t>
              </a:r>
              <a:endParaRPr kumimoji="1" lang="ja-JP" altLang="en-US" sz="1800" dirty="0"/>
            </a:p>
          </p:txBody>
        </p:sp>
        <p:sp>
          <p:nvSpPr>
            <p:cNvPr id="51" name="テキスト ボックス 50"/>
            <p:cNvSpPr txBox="1"/>
            <p:nvPr/>
          </p:nvSpPr>
          <p:spPr>
            <a:xfrm>
              <a:off x="4837555" y="4425493"/>
              <a:ext cx="364202" cy="369332"/>
            </a:xfrm>
            <a:prstGeom prst="rect">
              <a:avLst/>
            </a:prstGeom>
            <a:noFill/>
          </p:spPr>
          <p:txBody>
            <a:bodyPr wrap="none" rtlCol="0">
              <a:spAutoFit/>
            </a:bodyPr>
            <a:lstStyle/>
            <a:p>
              <a:r>
                <a:rPr kumimoji="1" lang="en-US" altLang="ja-JP" sz="1800" dirty="0" smtClean="0"/>
                <a:t>G</a:t>
              </a:r>
              <a:endParaRPr kumimoji="1" lang="ja-JP" altLang="en-US" sz="1800" dirty="0"/>
            </a:p>
          </p:txBody>
        </p:sp>
      </p:grpSp>
      <p:sp>
        <p:nvSpPr>
          <p:cNvPr id="3" name="テキスト ボックス 2"/>
          <p:cNvSpPr txBox="1"/>
          <p:nvPr/>
        </p:nvSpPr>
        <p:spPr>
          <a:xfrm>
            <a:off x="295691" y="3588734"/>
            <a:ext cx="4785200" cy="707886"/>
          </a:xfrm>
          <a:prstGeom prst="rect">
            <a:avLst/>
          </a:prstGeom>
          <a:noFill/>
        </p:spPr>
        <p:txBody>
          <a:bodyPr wrap="square" rtlCol="0">
            <a:spAutoFit/>
          </a:bodyPr>
          <a:lstStyle/>
          <a:p>
            <a:r>
              <a:rPr kumimoji="1" lang="en-US" altLang="ja-JP" sz="2000" dirty="0" smtClean="0"/>
              <a:t>SOI</a:t>
            </a:r>
            <a:r>
              <a:rPr kumimoji="1" lang="ja-JP" altLang="en-US" sz="2000" dirty="0" smtClean="0"/>
              <a:t>基板上への</a:t>
            </a:r>
            <a:r>
              <a:rPr lang="en-US" altLang="ja-JP" sz="2000" dirty="0" smtClean="0"/>
              <a:t>Nb/Al-STJ</a:t>
            </a:r>
            <a:r>
              <a:rPr lang="ja-JP" altLang="en-US" sz="2000" dirty="0" smtClean="0"/>
              <a:t>プロセスは，</a:t>
            </a:r>
            <a:r>
              <a:rPr lang="en-US" altLang="ja-JP" sz="2000" dirty="0" smtClean="0"/>
              <a:t>KEK</a:t>
            </a:r>
            <a:r>
              <a:rPr lang="zh-TW" altLang="en-US" sz="2000" dirty="0" smtClean="0"/>
              <a:t>先端</a:t>
            </a:r>
            <a:r>
              <a:rPr lang="zh-TW" altLang="en-US" sz="2000" dirty="0"/>
              <a:t>計測</a:t>
            </a:r>
            <a:r>
              <a:rPr lang="zh-TW" altLang="en-US" sz="2000" dirty="0" smtClean="0"/>
              <a:t>開発棟</a:t>
            </a:r>
            <a:r>
              <a:rPr lang="ja-JP" altLang="en-US" sz="2000" dirty="0" smtClean="0"/>
              <a:t>プロセス装置を使用</a:t>
            </a:r>
            <a:endParaRPr kumimoji="1" lang="ja-JP" altLang="en-US" sz="2000" dirty="0"/>
          </a:p>
        </p:txBody>
      </p:sp>
    </p:spTree>
    <p:extLst>
      <p:ext uri="{BB962C8B-B14F-4D97-AF65-F5344CB8AC3E}">
        <p14:creationId xmlns:p14="http://schemas.microsoft.com/office/powerpoint/2010/main" val="402393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二等辺三角形 5"/>
          <p:cNvSpPr/>
          <p:nvPr/>
        </p:nvSpPr>
        <p:spPr>
          <a:xfrm rot="5400000" flipH="1" flipV="1">
            <a:off x="5495131" y="-2423318"/>
            <a:ext cx="1223963" cy="6070600"/>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p>
        </p:txBody>
      </p:sp>
      <p:sp>
        <p:nvSpPr>
          <p:cNvPr id="2" name="タイトル 1"/>
          <p:cNvSpPr>
            <a:spLocks noGrp="1"/>
          </p:cNvSpPr>
          <p:nvPr>
            <p:ph type="title"/>
          </p:nvPr>
        </p:nvSpPr>
        <p:spPr>
          <a:xfrm>
            <a:off x="7938" y="28575"/>
            <a:ext cx="9144000" cy="711200"/>
          </a:xfrm>
        </p:spPr>
        <p:txBody>
          <a:bodyPr>
            <a:noAutofit/>
          </a:bodyPr>
          <a:lstStyle/>
          <a:p>
            <a:pPr>
              <a:defRPr/>
            </a:pPr>
            <a:r>
              <a:rPr lang="en-US" altLang="ja-JP"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SOI-STJ</a:t>
            </a:r>
            <a:r>
              <a:rPr lang="ja-JP" altLang="en-US"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一体型検出器上の</a:t>
            </a:r>
            <a:r>
              <a:rPr lang="en-US" altLang="ja-JP" sz="2800" b="1" dirty="0" err="1" smtClean="0">
                <a:solidFill>
                  <a:srgbClr val="002060"/>
                </a:solidFill>
                <a:effectLst>
                  <a:outerShdw blurRad="38100" dist="38100" dir="2700000" algn="tl">
                    <a:srgbClr val="000000">
                      <a:alpha val="43137"/>
                    </a:srgbClr>
                  </a:outerShdw>
                </a:effectLst>
                <a:latin typeface="+mj-ea"/>
                <a:cs typeface="Khmer UI" panose="020B0502040204020203" pitchFamily="34" charset="0"/>
              </a:rPr>
              <a:t>Nb</a:t>
            </a:r>
            <a:r>
              <a:rPr lang="en-US" altLang="ja-JP"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/Al-STJ</a:t>
            </a:r>
            <a:r>
              <a:rPr lang="ja-JP" altLang="en-US" sz="2800" b="1" dirty="0" smtClean="0">
                <a:solidFill>
                  <a:srgbClr val="002060"/>
                </a:solidFill>
                <a:effectLst>
                  <a:outerShdw blurRad="38100" dist="38100" dir="2700000" algn="tl">
                    <a:srgbClr val="000000">
                      <a:alpha val="43137"/>
                    </a:srgbClr>
                  </a:outerShdw>
                </a:effectLst>
                <a:latin typeface="+mj-ea"/>
                <a:cs typeface="Khmer UI" panose="020B0502040204020203" pitchFamily="34" charset="0"/>
              </a:rPr>
              <a:t>の性能</a:t>
            </a:r>
            <a:endParaRPr lang="ja-JP" altLang="en-US" sz="2800" b="1" dirty="0">
              <a:solidFill>
                <a:srgbClr val="002060"/>
              </a:solidFill>
              <a:effectLst>
                <a:outerShdw blurRad="38100" dist="38100" dir="2700000" algn="tl">
                  <a:srgbClr val="000000">
                    <a:alpha val="43137"/>
                  </a:srgbClr>
                </a:outerShdw>
              </a:effectLst>
              <a:latin typeface="+mj-ea"/>
              <a:cs typeface="Khmer UI" panose="020B0502040204020203" pitchFamily="34" charset="0"/>
            </a:endParaRPr>
          </a:p>
        </p:txBody>
      </p:sp>
      <p:sp>
        <p:nvSpPr>
          <p:cNvPr id="17412" name="スライド番号プレースホルダー 11"/>
          <p:cNvSpPr>
            <a:spLocks noGrp="1"/>
          </p:cNvSpPr>
          <p:nvPr>
            <p:ph type="sldNum" sz="quarter" idx="12"/>
          </p:nvPr>
        </p:nvSpPr>
        <p:spPr>
          <a:xfrm>
            <a:off x="7086600" y="6529388"/>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D6CFD43F-92D7-499A-A444-8AF585964541}" type="slidenum">
              <a:rPr lang="ja-JP" altLang="en-US" sz="2000" smtClean="0"/>
              <a:pPr algn="r" eaLnBrk="1" hangingPunct="1">
                <a:spcBef>
                  <a:spcPct val="0"/>
                </a:spcBef>
                <a:buFontTx/>
                <a:buNone/>
              </a:pPr>
              <a:t>18</a:t>
            </a:fld>
            <a:endParaRPr lang="ja-JP" altLang="en-US" sz="2000" smtClean="0"/>
          </a:p>
        </p:txBody>
      </p:sp>
      <p:pic>
        <p:nvPicPr>
          <p:cNvPr id="19" name="図 18"/>
          <p:cNvPicPr>
            <a:picLocks noChangeAspect="1"/>
          </p:cNvPicPr>
          <p:nvPr/>
        </p:nvPicPr>
        <p:blipFill>
          <a:blip r:embed="rId3"/>
          <a:stretch>
            <a:fillRect/>
          </a:stretch>
        </p:blipFill>
        <p:spPr>
          <a:xfrm>
            <a:off x="3097213" y="2886075"/>
            <a:ext cx="1468437" cy="1962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図 19"/>
          <p:cNvPicPr>
            <a:picLocks noChangeAspect="1"/>
          </p:cNvPicPr>
          <p:nvPr/>
        </p:nvPicPr>
        <p:blipFill>
          <a:blip r:embed="rId4"/>
          <a:stretch>
            <a:fillRect/>
          </a:stretch>
        </p:blipFill>
        <p:spPr>
          <a:xfrm>
            <a:off x="4162425" y="3814763"/>
            <a:ext cx="1511300" cy="2005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図 20"/>
          <p:cNvPicPr>
            <a:picLocks noChangeAspect="1"/>
          </p:cNvPicPr>
          <p:nvPr/>
        </p:nvPicPr>
        <p:blipFill>
          <a:blip r:embed="rId5"/>
          <a:stretch>
            <a:fillRect/>
          </a:stretch>
        </p:blipFill>
        <p:spPr>
          <a:xfrm>
            <a:off x="90488" y="2886075"/>
            <a:ext cx="1470025" cy="1962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図 17"/>
          <p:cNvPicPr>
            <a:picLocks noChangeAspect="1"/>
          </p:cNvPicPr>
          <p:nvPr/>
        </p:nvPicPr>
        <p:blipFill rotWithShape="1">
          <a:blip r:embed="rId6"/>
          <a:srcRect l="16827" t="7582" r="18105" b="3407"/>
          <a:stretch/>
        </p:blipFill>
        <p:spPr>
          <a:xfrm>
            <a:off x="1079500" y="3794125"/>
            <a:ext cx="1352550" cy="20256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右矢印 6"/>
          <p:cNvSpPr/>
          <p:nvPr/>
        </p:nvSpPr>
        <p:spPr>
          <a:xfrm>
            <a:off x="2549525" y="3714750"/>
            <a:ext cx="517525" cy="471488"/>
          </a:xfrm>
          <a:prstGeom prst="rightArrow">
            <a:avLst/>
          </a:prstGeom>
          <a:solidFill>
            <a:srgbClr val="66FF66"/>
          </a:solidFill>
          <a:ln>
            <a:solidFill>
              <a:srgbClr val="66FF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7418" name="テキスト ボックス 21"/>
          <p:cNvSpPr txBox="1">
            <a:spLocks noChangeArrowheads="1"/>
          </p:cNvSpPr>
          <p:nvPr/>
        </p:nvSpPr>
        <p:spPr bwMode="auto">
          <a:xfrm>
            <a:off x="63500" y="3086100"/>
            <a:ext cx="1306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FF0000"/>
                </a:solidFill>
              </a:rPr>
              <a:t>2 mV /DIV.</a:t>
            </a:r>
            <a:endParaRPr lang="ja-JP" altLang="en-US" sz="1800" b="1">
              <a:solidFill>
                <a:srgbClr val="FF0000"/>
              </a:solidFill>
            </a:endParaRPr>
          </a:p>
        </p:txBody>
      </p:sp>
      <p:sp>
        <p:nvSpPr>
          <p:cNvPr id="17419" name="テキスト ボックス 22"/>
          <p:cNvSpPr txBox="1">
            <a:spLocks noChangeArrowheads="1"/>
          </p:cNvSpPr>
          <p:nvPr/>
        </p:nvSpPr>
        <p:spPr bwMode="auto">
          <a:xfrm>
            <a:off x="66675" y="2787650"/>
            <a:ext cx="1543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chemeClr val="accent1"/>
                </a:solidFill>
              </a:rPr>
              <a:t>1 mA /DIV.</a:t>
            </a:r>
            <a:endParaRPr lang="ja-JP" altLang="en-US" sz="1800" b="1">
              <a:solidFill>
                <a:schemeClr val="accent1"/>
              </a:solidFill>
            </a:endParaRPr>
          </a:p>
        </p:txBody>
      </p:sp>
      <p:sp>
        <p:nvSpPr>
          <p:cNvPr id="17420" name="テキスト ボックス 23"/>
          <p:cNvSpPr txBox="1">
            <a:spLocks noChangeArrowheads="1"/>
          </p:cNvSpPr>
          <p:nvPr/>
        </p:nvSpPr>
        <p:spPr bwMode="auto">
          <a:xfrm>
            <a:off x="4108450" y="4081463"/>
            <a:ext cx="1733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FF0000"/>
                </a:solidFill>
              </a:rPr>
              <a:t>500μV /DIV.</a:t>
            </a:r>
            <a:endParaRPr lang="ja-JP" altLang="en-US" sz="1800" b="1">
              <a:solidFill>
                <a:srgbClr val="FF0000"/>
              </a:solidFill>
            </a:endParaRPr>
          </a:p>
        </p:txBody>
      </p:sp>
      <p:sp>
        <p:nvSpPr>
          <p:cNvPr id="17421" name="テキスト ボックス 24"/>
          <p:cNvSpPr txBox="1">
            <a:spLocks noChangeArrowheads="1"/>
          </p:cNvSpPr>
          <p:nvPr/>
        </p:nvSpPr>
        <p:spPr bwMode="auto">
          <a:xfrm>
            <a:off x="4108450" y="3814763"/>
            <a:ext cx="1733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chemeClr val="accent1"/>
                </a:solidFill>
              </a:rPr>
              <a:t>10 nA /DIV.</a:t>
            </a:r>
            <a:endParaRPr lang="ja-JP" altLang="en-US" sz="1800" b="1">
              <a:solidFill>
                <a:schemeClr val="accent1"/>
              </a:solidFill>
            </a:endParaRPr>
          </a:p>
        </p:txBody>
      </p:sp>
      <p:sp>
        <p:nvSpPr>
          <p:cNvPr id="17422" name="テキスト ボックス 25"/>
          <p:cNvSpPr txBox="1">
            <a:spLocks noChangeArrowheads="1"/>
          </p:cNvSpPr>
          <p:nvPr/>
        </p:nvSpPr>
        <p:spPr bwMode="auto">
          <a:xfrm>
            <a:off x="1489075" y="5484813"/>
            <a:ext cx="1733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FF0000"/>
                </a:solidFill>
              </a:rPr>
              <a:t>2mV /DIV.</a:t>
            </a:r>
            <a:endParaRPr lang="ja-JP" altLang="en-US" sz="1800" b="1">
              <a:solidFill>
                <a:srgbClr val="FF0000"/>
              </a:solidFill>
            </a:endParaRPr>
          </a:p>
        </p:txBody>
      </p:sp>
      <p:sp>
        <p:nvSpPr>
          <p:cNvPr id="17423" name="テキスト ボックス 26"/>
          <p:cNvSpPr txBox="1">
            <a:spLocks noChangeArrowheads="1"/>
          </p:cNvSpPr>
          <p:nvPr/>
        </p:nvSpPr>
        <p:spPr bwMode="auto">
          <a:xfrm>
            <a:off x="1511300" y="5154613"/>
            <a:ext cx="1733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dirty="0">
                <a:solidFill>
                  <a:schemeClr val="accent1"/>
                </a:solidFill>
              </a:rPr>
              <a:t>50μA /DIV.</a:t>
            </a:r>
            <a:endParaRPr lang="ja-JP" altLang="en-US" sz="1800" b="1" dirty="0">
              <a:solidFill>
                <a:schemeClr val="accent1"/>
              </a:solidFill>
            </a:endParaRPr>
          </a:p>
        </p:txBody>
      </p:sp>
      <p:sp>
        <p:nvSpPr>
          <p:cNvPr id="17424" name="テキスト ボックス 29"/>
          <p:cNvSpPr txBox="1">
            <a:spLocks noChangeArrowheads="1"/>
          </p:cNvSpPr>
          <p:nvPr/>
        </p:nvSpPr>
        <p:spPr bwMode="auto">
          <a:xfrm>
            <a:off x="3097213" y="3086100"/>
            <a:ext cx="1306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FF0000"/>
                </a:solidFill>
              </a:rPr>
              <a:t>2 mV /DIV.</a:t>
            </a:r>
            <a:endParaRPr lang="ja-JP" altLang="en-US" sz="1800" b="1">
              <a:solidFill>
                <a:srgbClr val="FF0000"/>
              </a:solidFill>
            </a:endParaRPr>
          </a:p>
        </p:txBody>
      </p:sp>
      <p:sp>
        <p:nvSpPr>
          <p:cNvPr id="31" name="テキスト ボックス 30"/>
          <p:cNvSpPr txBox="1"/>
          <p:nvPr/>
        </p:nvSpPr>
        <p:spPr>
          <a:xfrm>
            <a:off x="3100388" y="2787650"/>
            <a:ext cx="1543050" cy="369888"/>
          </a:xfrm>
          <a:prstGeom prst="rect">
            <a:avLst/>
          </a:prstGeom>
          <a:noFill/>
        </p:spPr>
        <p:txBody>
          <a:bodyPr>
            <a:spAutoFit/>
          </a:bodyPr>
          <a:lstStyle/>
          <a:p>
            <a:pPr>
              <a:defRPr/>
            </a:pPr>
            <a:r>
              <a:rPr lang="en-US" altLang="ja-JP" sz="1800" b="1" dirty="0">
                <a:solidFill>
                  <a:schemeClr val="accent1"/>
                </a:solidFill>
                <a:ea typeface="+mj-ea"/>
                <a:cs typeface="Times" panose="02020603050405020304" pitchFamily="18" charset="0"/>
              </a:rPr>
              <a:t>1 mA /DIV.</a:t>
            </a:r>
            <a:endParaRPr lang="ja-JP" altLang="en-US" sz="1800" b="1" dirty="0">
              <a:solidFill>
                <a:schemeClr val="accent1"/>
              </a:solidFill>
              <a:ea typeface="+mj-ea"/>
              <a:cs typeface="Times" panose="02020603050405020304" pitchFamily="18" charset="0"/>
            </a:endParaRPr>
          </a:p>
        </p:txBody>
      </p:sp>
      <p:sp>
        <p:nvSpPr>
          <p:cNvPr id="8" name="テキスト ボックス 7"/>
          <p:cNvSpPr txBox="1"/>
          <p:nvPr/>
        </p:nvSpPr>
        <p:spPr>
          <a:xfrm>
            <a:off x="1609725" y="2686050"/>
            <a:ext cx="1462088" cy="400050"/>
          </a:xfrm>
          <a:prstGeom prst="rect">
            <a:avLst/>
          </a:prstGeom>
          <a:noFill/>
        </p:spPr>
        <p:txBody>
          <a:bodyPr>
            <a:spAutoFit/>
          </a:bodyPr>
          <a:lstStyle/>
          <a:p>
            <a:pPr>
              <a:defRPr/>
            </a:pPr>
            <a:r>
              <a:rPr lang="en-US" altLang="ja-JP" sz="2000" b="1" dirty="0" err="1">
                <a:solidFill>
                  <a:srgbClr val="FF0000"/>
                </a:solidFill>
                <a:latin typeface="+mj-ea"/>
                <a:ea typeface="+mj-ea"/>
              </a:rPr>
              <a:t>I</a:t>
            </a:r>
            <a:r>
              <a:rPr lang="en-US" altLang="ja-JP" sz="2000" b="1" baseline="-25000" dirty="0" err="1">
                <a:solidFill>
                  <a:srgbClr val="FF0000"/>
                </a:solidFill>
                <a:latin typeface="+mj-ea"/>
                <a:ea typeface="+mj-ea"/>
              </a:rPr>
              <a:t>c</a:t>
            </a:r>
            <a:r>
              <a:rPr lang="ja-JP" altLang="en-US" sz="2000" b="1" dirty="0">
                <a:solidFill>
                  <a:srgbClr val="FF0000"/>
                </a:solidFill>
                <a:latin typeface="+mj-ea"/>
                <a:ea typeface="+mj-ea"/>
              </a:rPr>
              <a:t>～</a:t>
            </a:r>
            <a:r>
              <a:rPr lang="en-US" altLang="ja-JP" sz="2000" b="1" dirty="0">
                <a:solidFill>
                  <a:srgbClr val="FF0000"/>
                </a:solidFill>
                <a:latin typeface="+mj-ea"/>
                <a:ea typeface="+mj-ea"/>
              </a:rPr>
              <a:t>200μA</a:t>
            </a:r>
            <a:endParaRPr lang="ja-JP" altLang="en-US" sz="2000" b="1" dirty="0">
              <a:solidFill>
                <a:srgbClr val="FF0000"/>
              </a:solidFill>
              <a:latin typeface="+mj-ea"/>
              <a:ea typeface="+mj-ea"/>
            </a:endParaRPr>
          </a:p>
        </p:txBody>
      </p:sp>
      <p:sp>
        <p:nvSpPr>
          <p:cNvPr id="17427" name="テキスト ボックス 33"/>
          <p:cNvSpPr txBox="1">
            <a:spLocks noChangeArrowheads="1"/>
          </p:cNvSpPr>
          <p:nvPr/>
        </p:nvSpPr>
        <p:spPr bwMode="auto">
          <a:xfrm rot="2083142">
            <a:off x="3370263" y="4954588"/>
            <a:ext cx="129063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a:solidFill>
                  <a:srgbClr val="66FF66"/>
                </a:solidFill>
              </a:rPr>
              <a:t>Ｅｎｌａｒｇｅｄ</a:t>
            </a:r>
          </a:p>
        </p:txBody>
      </p:sp>
      <p:sp>
        <p:nvSpPr>
          <p:cNvPr id="10" name="テキスト ボックス 9"/>
          <p:cNvSpPr txBox="1"/>
          <p:nvPr/>
        </p:nvSpPr>
        <p:spPr>
          <a:xfrm>
            <a:off x="233150" y="896938"/>
            <a:ext cx="6059488" cy="923330"/>
          </a:xfrm>
          <a:prstGeom prst="rect">
            <a:avLst/>
          </a:prstGeom>
          <a:noFill/>
        </p:spPr>
        <p:txBody>
          <a:bodyPr>
            <a:spAutoFit/>
          </a:bodyPr>
          <a:lstStyle/>
          <a:p>
            <a:pPr algn="l">
              <a:defRPr/>
            </a:pPr>
            <a:r>
              <a:rPr lang="en-US" altLang="ja-JP" sz="1800" dirty="0" smtClean="0">
                <a:solidFill>
                  <a:srgbClr val="002060"/>
                </a:solidFill>
                <a:latin typeface="+mn-ea"/>
                <a:ea typeface="+mn-ea"/>
                <a:cs typeface="Khmer UI" panose="020B0502040204020203" pitchFamily="34" charset="0"/>
              </a:rPr>
              <a:t>SOI</a:t>
            </a:r>
            <a:r>
              <a:rPr lang="ja-JP" altLang="en-US" sz="1800" dirty="0" smtClean="0">
                <a:solidFill>
                  <a:srgbClr val="002060"/>
                </a:solidFill>
                <a:latin typeface="+mn-ea"/>
                <a:ea typeface="+mn-ea"/>
                <a:cs typeface="Khmer UI" panose="020B0502040204020203" pitchFamily="34" charset="0"/>
              </a:rPr>
              <a:t>基板上にプロセスした</a:t>
            </a:r>
            <a:r>
              <a:rPr lang="en-US" altLang="ja-JP" sz="1800" dirty="0" err="1" smtClean="0">
                <a:solidFill>
                  <a:srgbClr val="002060"/>
                </a:solidFill>
                <a:latin typeface="+mn-ea"/>
                <a:ea typeface="+mn-ea"/>
                <a:cs typeface="Khmer UI" panose="020B0502040204020203" pitchFamily="34" charset="0"/>
              </a:rPr>
              <a:t>Nb</a:t>
            </a:r>
            <a:r>
              <a:rPr lang="en-US" altLang="ja-JP" sz="1800" dirty="0" smtClean="0">
                <a:solidFill>
                  <a:srgbClr val="002060"/>
                </a:solidFill>
                <a:latin typeface="+mn-ea"/>
                <a:ea typeface="+mn-ea"/>
                <a:cs typeface="Khmer UI" panose="020B0502040204020203" pitchFamily="34" charset="0"/>
              </a:rPr>
              <a:t>/Al-STJ </a:t>
            </a:r>
            <a:r>
              <a:rPr lang="en-US" altLang="ja-JP" sz="1800" dirty="0">
                <a:solidFill>
                  <a:srgbClr val="002060"/>
                </a:solidFill>
                <a:latin typeface="+mn-ea"/>
                <a:ea typeface="+mn-ea"/>
                <a:cs typeface="Khmer UI" panose="020B0502040204020203" pitchFamily="34" charset="0"/>
              </a:rPr>
              <a:t>(50 x 50μm</a:t>
            </a:r>
            <a:r>
              <a:rPr lang="en-US" altLang="ja-JP" sz="1800" baseline="30000" dirty="0">
                <a:solidFill>
                  <a:srgbClr val="002060"/>
                </a:solidFill>
                <a:latin typeface="+mn-ea"/>
                <a:ea typeface="+mn-ea"/>
                <a:cs typeface="Khmer UI" panose="020B0502040204020203" pitchFamily="34" charset="0"/>
              </a:rPr>
              <a:t>2</a:t>
            </a:r>
            <a:r>
              <a:rPr lang="en-US" altLang="ja-JP" sz="1800" dirty="0">
                <a:solidFill>
                  <a:srgbClr val="002060"/>
                </a:solidFill>
                <a:latin typeface="+mn-ea"/>
                <a:ea typeface="+mn-ea"/>
                <a:cs typeface="Khmer UI" panose="020B0502040204020203" pitchFamily="34" charset="0"/>
              </a:rPr>
              <a:t> </a:t>
            </a:r>
            <a:r>
              <a:rPr lang="en-US" altLang="ja-JP" sz="1800" dirty="0" smtClean="0">
                <a:solidFill>
                  <a:srgbClr val="002060"/>
                </a:solidFill>
                <a:latin typeface="+mn-ea"/>
                <a:ea typeface="+mn-ea"/>
                <a:cs typeface="Khmer UI" panose="020B0502040204020203" pitchFamily="34" charset="0"/>
              </a:rPr>
              <a:t>)</a:t>
            </a:r>
            <a:r>
              <a:rPr lang="ja-JP" altLang="en-US" sz="1800" dirty="0" smtClean="0">
                <a:solidFill>
                  <a:srgbClr val="002060"/>
                </a:solidFill>
                <a:latin typeface="+mn-ea"/>
                <a:ea typeface="+mn-ea"/>
                <a:cs typeface="Khmer UI" panose="020B0502040204020203" pitchFamily="34" charset="0"/>
              </a:rPr>
              <a:t>の</a:t>
            </a:r>
            <a:r>
              <a:rPr lang="en-US" altLang="ja-JP" sz="1800" dirty="0" smtClean="0">
                <a:solidFill>
                  <a:srgbClr val="002060"/>
                </a:solidFill>
                <a:latin typeface="+mn-ea"/>
                <a:ea typeface="+mn-ea"/>
                <a:cs typeface="Khmer UI" panose="020B0502040204020203" pitchFamily="34" charset="0"/>
              </a:rPr>
              <a:t>I-V</a:t>
            </a:r>
            <a:r>
              <a:rPr lang="ja-JP" altLang="en-US" sz="1800" dirty="0" smtClean="0">
                <a:solidFill>
                  <a:srgbClr val="002060"/>
                </a:solidFill>
                <a:latin typeface="+mn-ea"/>
                <a:ea typeface="+mn-ea"/>
                <a:cs typeface="Khmer UI" panose="020B0502040204020203" pitchFamily="34" charset="0"/>
              </a:rPr>
              <a:t>曲線を測定。</a:t>
            </a:r>
            <a:endParaRPr lang="en-US" altLang="ja-JP" sz="1800" dirty="0" smtClean="0">
              <a:solidFill>
                <a:srgbClr val="002060"/>
              </a:solidFill>
              <a:latin typeface="+mn-ea"/>
              <a:ea typeface="+mn-ea"/>
              <a:cs typeface="Khmer UI" panose="020B0502040204020203" pitchFamily="34" charset="0"/>
            </a:endParaRPr>
          </a:p>
          <a:p>
            <a:pPr algn="l">
              <a:defRPr/>
            </a:pPr>
            <a:r>
              <a:rPr lang="en-US" altLang="ja-JP" sz="1800" dirty="0" smtClean="0">
                <a:solidFill>
                  <a:srgbClr val="002060"/>
                </a:solidFill>
                <a:latin typeface="+mn-ea"/>
                <a:ea typeface="+mn-ea"/>
                <a:cs typeface="Khmer UI" panose="020B0502040204020203" pitchFamily="34" charset="0"/>
              </a:rPr>
              <a:t>700mK (</a:t>
            </a:r>
            <a:r>
              <a:rPr lang="ja-JP" altLang="en-US" sz="1800" dirty="0" smtClean="0">
                <a:solidFill>
                  <a:srgbClr val="002060"/>
                </a:solidFill>
                <a:latin typeface="+mn-ea"/>
                <a:ea typeface="+mn-ea"/>
                <a:cs typeface="Khmer UI" panose="020B0502040204020203" pitchFamily="34" charset="0"/>
              </a:rPr>
              <a:t>希釈冷凍機</a:t>
            </a:r>
            <a:r>
              <a:rPr lang="ja-JP" altLang="en-US" sz="1800" dirty="0">
                <a:solidFill>
                  <a:srgbClr val="002060"/>
                </a:solidFill>
                <a:latin typeface="+mn-ea"/>
                <a:ea typeface="+mn-ea"/>
                <a:cs typeface="Khmer UI" panose="020B0502040204020203" pitchFamily="34" charset="0"/>
              </a:rPr>
              <a:t>を</a:t>
            </a:r>
            <a:r>
              <a:rPr lang="ja-JP" altLang="en-US" sz="1800" dirty="0" smtClean="0">
                <a:solidFill>
                  <a:srgbClr val="002060"/>
                </a:solidFill>
                <a:latin typeface="+mn-ea"/>
                <a:ea typeface="+mn-ea"/>
                <a:cs typeface="Khmer UI" panose="020B0502040204020203" pitchFamily="34" charset="0"/>
              </a:rPr>
              <a:t>用いた）</a:t>
            </a:r>
            <a:endParaRPr lang="ja-JP" altLang="en-US" sz="1800" dirty="0">
              <a:solidFill>
                <a:srgbClr val="002060"/>
              </a:solidFill>
              <a:latin typeface="+mn-ea"/>
              <a:ea typeface="+mn-ea"/>
              <a:cs typeface="Khmer UI" panose="020B0502040204020203" pitchFamily="34" charset="0"/>
            </a:endParaRPr>
          </a:p>
        </p:txBody>
      </p:sp>
      <p:sp>
        <p:nvSpPr>
          <p:cNvPr id="32" name="テキスト ボックス 31"/>
          <p:cNvSpPr txBox="1"/>
          <p:nvPr/>
        </p:nvSpPr>
        <p:spPr>
          <a:xfrm>
            <a:off x="206375" y="2015332"/>
            <a:ext cx="8680450" cy="461665"/>
          </a:xfrm>
          <a:prstGeom prst="rect">
            <a:avLst/>
          </a:prstGeom>
          <a:noFill/>
        </p:spPr>
        <p:txBody>
          <a:bodyPr>
            <a:spAutoFit/>
          </a:bodyPr>
          <a:lstStyle/>
          <a:p>
            <a:pPr marL="285750" indent="-285750" algn="l">
              <a:buClr>
                <a:srgbClr val="66FF66"/>
              </a:buClr>
              <a:buFont typeface="Wingdings" panose="05000000000000000000" pitchFamily="2" charset="2"/>
              <a:buChar char="p"/>
              <a:defRPr/>
            </a:pPr>
            <a:r>
              <a:rPr lang="en-US" altLang="ja-JP" b="1" dirty="0">
                <a:solidFill>
                  <a:srgbClr val="002060"/>
                </a:solidFill>
                <a:latin typeface="+mj-ea"/>
                <a:ea typeface="+mj-ea"/>
                <a:cs typeface="Khmer UI" panose="020B0502040204020203" pitchFamily="34" charset="0"/>
              </a:rPr>
              <a:t> </a:t>
            </a:r>
            <a:r>
              <a:rPr lang="en-US" altLang="ja-JP" b="1" dirty="0" err="1" smtClean="0">
                <a:solidFill>
                  <a:srgbClr val="002060"/>
                </a:solidFill>
                <a:latin typeface="+mj-ea"/>
                <a:ea typeface="+mj-ea"/>
                <a:cs typeface="Khmer UI" panose="020B0502040204020203" pitchFamily="34" charset="0"/>
              </a:rPr>
              <a:t>Nb</a:t>
            </a:r>
            <a:r>
              <a:rPr lang="en-US" altLang="ja-JP" b="1" dirty="0" smtClean="0">
                <a:solidFill>
                  <a:srgbClr val="002060"/>
                </a:solidFill>
                <a:latin typeface="+mj-ea"/>
                <a:ea typeface="+mj-ea"/>
                <a:cs typeface="Khmer UI" panose="020B0502040204020203" pitchFamily="34" charset="0"/>
              </a:rPr>
              <a:t>/Al-STJ</a:t>
            </a:r>
            <a:r>
              <a:rPr lang="ja-JP" altLang="en-US" b="1" dirty="0" smtClean="0">
                <a:solidFill>
                  <a:srgbClr val="002060"/>
                </a:solidFill>
                <a:latin typeface="+mj-ea"/>
                <a:ea typeface="+mj-ea"/>
                <a:cs typeface="Khmer UI" panose="020B0502040204020203" pitchFamily="34" charset="0"/>
              </a:rPr>
              <a:t>の</a:t>
            </a:r>
            <a:r>
              <a:rPr lang="en-US" altLang="ja-JP" b="1" dirty="0" smtClean="0">
                <a:solidFill>
                  <a:srgbClr val="002060"/>
                </a:solidFill>
                <a:latin typeface="+mj-ea"/>
                <a:ea typeface="+mj-ea"/>
                <a:cs typeface="Khmer UI" panose="020B0502040204020203" pitchFamily="34" charset="0"/>
              </a:rPr>
              <a:t>I-V </a:t>
            </a:r>
            <a:r>
              <a:rPr lang="ja-JP" altLang="en-US" b="1" dirty="0" smtClean="0">
                <a:solidFill>
                  <a:srgbClr val="002060"/>
                </a:solidFill>
                <a:latin typeface="+mj-ea"/>
                <a:ea typeface="+mj-ea"/>
                <a:cs typeface="Khmer UI" panose="020B0502040204020203" pitchFamily="34" charset="0"/>
              </a:rPr>
              <a:t>曲線</a:t>
            </a:r>
            <a:endParaRPr lang="ja-JP" altLang="en-US" b="1" dirty="0">
              <a:solidFill>
                <a:srgbClr val="002060"/>
              </a:solidFill>
              <a:latin typeface="+mj-ea"/>
              <a:ea typeface="+mj-ea"/>
              <a:cs typeface="Khmer UI" panose="020B0502040204020203" pitchFamily="34" charset="0"/>
            </a:endParaRPr>
          </a:p>
        </p:txBody>
      </p:sp>
      <p:sp>
        <p:nvSpPr>
          <p:cNvPr id="39" name="テキスト ボックス 38"/>
          <p:cNvSpPr txBox="1"/>
          <p:nvPr/>
        </p:nvSpPr>
        <p:spPr>
          <a:xfrm>
            <a:off x="4677099" y="2464762"/>
            <a:ext cx="4500562" cy="923330"/>
          </a:xfrm>
          <a:prstGeom prst="rect">
            <a:avLst/>
          </a:prstGeom>
          <a:noFill/>
        </p:spPr>
        <p:txBody>
          <a:bodyPr>
            <a:spAutoFit/>
          </a:bodyPr>
          <a:lstStyle/>
          <a:p>
            <a:pPr marL="285750" indent="-285750" algn="l">
              <a:buClr>
                <a:srgbClr val="66FF66"/>
              </a:buClr>
              <a:buFont typeface="Wingdings" panose="05000000000000000000" pitchFamily="2" charset="2"/>
              <a:buChar char="p"/>
              <a:defRPr/>
            </a:pPr>
            <a:r>
              <a:rPr lang="en-US" altLang="ja-JP" sz="1800" dirty="0" smtClean="0">
                <a:solidFill>
                  <a:srgbClr val="002060"/>
                </a:solidFill>
                <a:latin typeface="+mn-ea"/>
                <a:ea typeface="+mn-ea"/>
                <a:cs typeface="Khmer UI" panose="020B0502040204020203" pitchFamily="34" charset="0"/>
              </a:rPr>
              <a:t>0.5mV</a:t>
            </a:r>
            <a:r>
              <a:rPr lang="ja-JP" altLang="en-US" sz="1800" dirty="0" err="1" smtClean="0">
                <a:solidFill>
                  <a:srgbClr val="002060"/>
                </a:solidFill>
                <a:latin typeface="+mn-ea"/>
                <a:ea typeface="+mn-ea"/>
                <a:cs typeface="Khmer UI" panose="020B0502040204020203" pitchFamily="34" charset="0"/>
              </a:rPr>
              <a:t>での</a:t>
            </a:r>
            <a:r>
              <a:rPr lang="ja-JP" altLang="en-US" sz="1800" dirty="0" smtClean="0">
                <a:solidFill>
                  <a:srgbClr val="002060"/>
                </a:solidFill>
                <a:latin typeface="+mn-ea"/>
                <a:ea typeface="+mn-ea"/>
                <a:cs typeface="Khmer UI" panose="020B0502040204020203" pitchFamily="34" charset="0"/>
              </a:rPr>
              <a:t>リーク電流は</a:t>
            </a:r>
            <a:r>
              <a:rPr lang="en-US" altLang="ja-JP" sz="1800" dirty="0" smtClean="0">
                <a:solidFill>
                  <a:srgbClr val="002060"/>
                </a:solidFill>
                <a:latin typeface="+mn-ea"/>
                <a:ea typeface="+mn-ea"/>
                <a:cs typeface="Khmer UI" panose="020B0502040204020203" pitchFamily="34" charset="0"/>
              </a:rPr>
              <a:t>6nA</a:t>
            </a:r>
            <a:r>
              <a:rPr lang="ja-JP" altLang="en-US" sz="1800" dirty="0" err="1">
                <a:solidFill>
                  <a:srgbClr val="002060"/>
                </a:solidFill>
                <a:latin typeface="+mn-ea"/>
                <a:ea typeface="+mn-ea"/>
                <a:cs typeface="Khmer UI" panose="020B0502040204020203" pitchFamily="34" charset="0"/>
              </a:rPr>
              <a:t>。</a:t>
            </a:r>
            <a:endParaRPr lang="en-US" altLang="ja-JP" sz="1800" dirty="0" smtClean="0">
              <a:solidFill>
                <a:srgbClr val="002060"/>
              </a:solidFill>
              <a:latin typeface="+mn-ea"/>
              <a:ea typeface="+mn-ea"/>
              <a:cs typeface="Khmer UI" panose="020B0502040204020203" pitchFamily="34" charset="0"/>
            </a:endParaRPr>
          </a:p>
          <a:p>
            <a:pPr algn="l">
              <a:buClr>
                <a:srgbClr val="66FF66"/>
              </a:buClr>
              <a:defRPr/>
            </a:pPr>
            <a:r>
              <a:rPr lang="ja-JP" altLang="en-US" sz="1800" dirty="0" smtClean="0">
                <a:solidFill>
                  <a:srgbClr val="002060"/>
                </a:solidFill>
                <a:latin typeface="+mn-ea"/>
                <a:ea typeface="+mn-ea"/>
                <a:cs typeface="Khmer UI" panose="020B0502040204020203" pitchFamily="34" charset="0"/>
              </a:rPr>
              <a:t>　　通常の</a:t>
            </a:r>
            <a:r>
              <a:rPr lang="en-US" altLang="ja-JP" sz="1800" dirty="0" err="1" smtClean="0">
                <a:solidFill>
                  <a:srgbClr val="002060"/>
                </a:solidFill>
                <a:latin typeface="+mn-ea"/>
                <a:ea typeface="+mn-ea"/>
                <a:cs typeface="Khmer UI" panose="020B0502040204020203" pitchFamily="34" charset="0"/>
              </a:rPr>
              <a:t>Nb</a:t>
            </a:r>
            <a:r>
              <a:rPr lang="en-US" altLang="ja-JP" sz="1800" dirty="0" smtClean="0">
                <a:solidFill>
                  <a:srgbClr val="002060"/>
                </a:solidFill>
                <a:latin typeface="+mn-ea"/>
                <a:ea typeface="+mn-ea"/>
                <a:cs typeface="Khmer UI" panose="020B0502040204020203" pitchFamily="34" charset="0"/>
              </a:rPr>
              <a:t>/Al-STJ (</a:t>
            </a:r>
            <a:r>
              <a:rPr lang="en-US" altLang="ja-JP" sz="1800" dirty="0">
                <a:solidFill>
                  <a:srgbClr val="002060"/>
                </a:solidFill>
                <a:latin typeface="+mn-ea"/>
                <a:ea typeface="+mn-ea"/>
                <a:cs typeface="Khmer UI" panose="020B0502040204020203" pitchFamily="34" charset="0"/>
              </a:rPr>
              <a:t>100um </a:t>
            </a:r>
            <a:r>
              <a:rPr lang="ja-JP" altLang="en-US" sz="1800" dirty="0" smtClean="0">
                <a:solidFill>
                  <a:srgbClr val="002060"/>
                </a:solidFill>
                <a:latin typeface="+mn-ea"/>
                <a:ea typeface="+mn-ea"/>
                <a:cs typeface="Khmer UI" panose="020B0502040204020203" pitchFamily="34" charset="0"/>
              </a:rPr>
              <a:t>角</a:t>
            </a:r>
            <a:r>
              <a:rPr lang="en-US" altLang="ja-JP" sz="1800" dirty="0" smtClean="0">
                <a:solidFill>
                  <a:srgbClr val="002060"/>
                </a:solidFill>
                <a:latin typeface="+mn-ea"/>
                <a:ea typeface="+mn-ea"/>
                <a:cs typeface="Khmer UI" panose="020B0502040204020203" pitchFamily="34" charset="0"/>
              </a:rPr>
              <a:t>) </a:t>
            </a:r>
            <a:r>
              <a:rPr lang="ja-JP" altLang="en-US" sz="1800" dirty="0" smtClean="0">
                <a:solidFill>
                  <a:srgbClr val="002060"/>
                </a:solidFill>
                <a:latin typeface="+mn-ea"/>
                <a:ea typeface="+mn-ea"/>
                <a:cs typeface="Khmer UI" panose="020B0502040204020203" pitchFamily="34" charset="0"/>
              </a:rPr>
              <a:t>の</a:t>
            </a:r>
            <a:endParaRPr lang="en-US" altLang="ja-JP" sz="1800" dirty="0" smtClean="0">
              <a:solidFill>
                <a:srgbClr val="002060"/>
              </a:solidFill>
              <a:latin typeface="+mn-ea"/>
              <a:ea typeface="+mn-ea"/>
              <a:cs typeface="Khmer UI" panose="020B0502040204020203" pitchFamily="34" charset="0"/>
            </a:endParaRPr>
          </a:p>
          <a:p>
            <a:pPr algn="l">
              <a:buClr>
                <a:srgbClr val="66FF66"/>
              </a:buClr>
              <a:defRPr/>
            </a:pPr>
            <a:r>
              <a:rPr lang="en-US" altLang="ja-JP" sz="1800" dirty="0">
                <a:solidFill>
                  <a:srgbClr val="002060"/>
                </a:solidFill>
                <a:latin typeface="+mn-ea"/>
                <a:ea typeface="+mn-ea"/>
                <a:cs typeface="Khmer UI" panose="020B0502040204020203" pitchFamily="34" charset="0"/>
              </a:rPr>
              <a:t> </a:t>
            </a:r>
            <a:r>
              <a:rPr lang="en-US" altLang="ja-JP" sz="1800" dirty="0" smtClean="0">
                <a:solidFill>
                  <a:srgbClr val="002060"/>
                </a:solidFill>
                <a:latin typeface="+mn-ea"/>
                <a:ea typeface="+mn-ea"/>
                <a:cs typeface="Khmer UI" panose="020B0502040204020203" pitchFamily="34" charset="0"/>
              </a:rPr>
              <a:t>     </a:t>
            </a:r>
            <a:r>
              <a:rPr lang="ja-JP" altLang="en-US" sz="1800" dirty="0" smtClean="0">
                <a:solidFill>
                  <a:srgbClr val="002060"/>
                </a:solidFill>
                <a:latin typeface="+mn-ea"/>
                <a:ea typeface="+mn-ea"/>
                <a:cs typeface="Khmer UI" panose="020B0502040204020203" pitchFamily="34" charset="0"/>
              </a:rPr>
              <a:t>リーク電流</a:t>
            </a:r>
            <a:r>
              <a:rPr lang="en-US" altLang="ja-JP" sz="1800" dirty="0" smtClean="0">
                <a:solidFill>
                  <a:srgbClr val="002060"/>
                </a:solidFill>
                <a:latin typeface="+mn-ea"/>
                <a:ea typeface="+mn-ea"/>
                <a:cs typeface="Khmer UI" panose="020B0502040204020203" pitchFamily="34" charset="0"/>
              </a:rPr>
              <a:t> </a:t>
            </a:r>
            <a:r>
              <a:rPr lang="en-US" altLang="ja-JP" sz="1800" u="sng" dirty="0" smtClean="0">
                <a:solidFill>
                  <a:srgbClr val="002060"/>
                </a:solidFill>
                <a:latin typeface="+mn-ea"/>
                <a:ea typeface="+mn-ea"/>
                <a:cs typeface="Khmer UI" panose="020B0502040204020203" pitchFamily="34" charset="0"/>
              </a:rPr>
              <a:t>10nA</a:t>
            </a:r>
            <a:r>
              <a:rPr lang="en-US" altLang="ja-JP" sz="1800" dirty="0" smtClean="0">
                <a:solidFill>
                  <a:srgbClr val="002060"/>
                </a:solidFill>
                <a:latin typeface="+mn-ea"/>
                <a:ea typeface="+mn-ea"/>
                <a:cs typeface="Khmer UI" panose="020B0502040204020203" pitchFamily="34" charset="0"/>
              </a:rPr>
              <a:t>.</a:t>
            </a:r>
            <a:r>
              <a:rPr lang="ja-JP" altLang="en-US" sz="1800" dirty="0">
                <a:solidFill>
                  <a:srgbClr val="002060"/>
                </a:solidFill>
                <a:latin typeface="+mn-ea"/>
                <a:ea typeface="+mn-ea"/>
                <a:cs typeface="Khmer UI" panose="020B0502040204020203" pitchFamily="34" charset="0"/>
              </a:rPr>
              <a:t>に</a:t>
            </a:r>
            <a:r>
              <a:rPr lang="ja-JP" altLang="en-US" sz="1800" dirty="0" smtClean="0">
                <a:solidFill>
                  <a:srgbClr val="002060"/>
                </a:solidFill>
                <a:latin typeface="+mn-ea"/>
                <a:ea typeface="+mn-ea"/>
                <a:cs typeface="Khmer UI" panose="020B0502040204020203" pitchFamily="34" charset="0"/>
              </a:rPr>
              <a:t>近い。</a:t>
            </a:r>
            <a:endParaRPr lang="en-US" altLang="ja-JP" sz="1800" dirty="0">
              <a:solidFill>
                <a:srgbClr val="002060"/>
              </a:solidFill>
              <a:latin typeface="+mn-ea"/>
              <a:ea typeface="+mn-ea"/>
              <a:cs typeface="Khmer UI" panose="020B0502040204020203" pitchFamily="34" charset="0"/>
            </a:endParaRPr>
          </a:p>
        </p:txBody>
      </p:sp>
      <p:sp>
        <p:nvSpPr>
          <p:cNvPr id="40" name="テキスト ボックス 39"/>
          <p:cNvSpPr txBox="1"/>
          <p:nvPr/>
        </p:nvSpPr>
        <p:spPr>
          <a:xfrm>
            <a:off x="103189" y="6021388"/>
            <a:ext cx="3119436" cy="708025"/>
          </a:xfrm>
          <a:prstGeom prst="rect">
            <a:avLst/>
          </a:prstGeom>
          <a:noFill/>
        </p:spPr>
        <p:txBody>
          <a:bodyPr wrap="square">
            <a:spAutoFit/>
          </a:bodyPr>
          <a:lstStyle/>
          <a:p>
            <a:pPr marL="285750" indent="-285750" algn="l">
              <a:buClr>
                <a:srgbClr val="66FF66"/>
              </a:buClr>
              <a:buFont typeface="Wingdings" panose="05000000000000000000" pitchFamily="2" charset="2"/>
              <a:buChar char="p"/>
              <a:defRPr/>
            </a:pPr>
            <a:r>
              <a:rPr lang="en-US" altLang="ja-JP" sz="2000" dirty="0">
                <a:latin typeface="+mn-ea"/>
                <a:ea typeface="+mn-ea"/>
                <a:cs typeface="Khmer UI" panose="020B0502040204020203" pitchFamily="34" charset="0"/>
              </a:rPr>
              <a:t>Quality Factor (R</a:t>
            </a:r>
            <a:r>
              <a:rPr lang="en-US" altLang="ja-JP" sz="2000" baseline="-25000" dirty="0">
                <a:latin typeface="+mn-ea"/>
                <a:ea typeface="+mn-ea"/>
                <a:cs typeface="Khmer UI" panose="020B0502040204020203" pitchFamily="34" charset="0"/>
              </a:rPr>
              <a:t>dynamic</a:t>
            </a:r>
            <a:r>
              <a:rPr lang="en-US" altLang="ja-JP" sz="2000" dirty="0">
                <a:latin typeface="+mn-ea"/>
                <a:ea typeface="+mn-ea"/>
                <a:cs typeface="Khmer UI" panose="020B0502040204020203" pitchFamily="34" charset="0"/>
              </a:rPr>
              <a:t>/R</a:t>
            </a:r>
            <a:r>
              <a:rPr lang="en-US" altLang="ja-JP" sz="2000" baseline="-25000" dirty="0">
                <a:latin typeface="+mn-ea"/>
                <a:ea typeface="+mn-ea"/>
                <a:cs typeface="Khmer UI" panose="020B0502040204020203" pitchFamily="34" charset="0"/>
              </a:rPr>
              <a:t>normal</a:t>
            </a:r>
            <a:r>
              <a:rPr lang="en-US" altLang="ja-JP" sz="2000" dirty="0">
                <a:latin typeface="+mn-ea"/>
                <a:ea typeface="+mn-ea"/>
                <a:cs typeface="Khmer UI" panose="020B0502040204020203" pitchFamily="34" charset="0"/>
              </a:rPr>
              <a:t>)</a:t>
            </a:r>
          </a:p>
        </p:txBody>
      </p:sp>
      <p:sp>
        <p:nvSpPr>
          <p:cNvPr id="28" name="テキスト ボックス 27"/>
          <p:cNvSpPr txBox="1"/>
          <p:nvPr/>
        </p:nvSpPr>
        <p:spPr>
          <a:xfrm>
            <a:off x="2653506" y="6083082"/>
            <a:ext cx="2449645" cy="646331"/>
          </a:xfrm>
          <a:prstGeom prst="rect">
            <a:avLst/>
          </a:prstGeom>
          <a:noFill/>
        </p:spPr>
        <p:txBody>
          <a:bodyPr wrap="none">
            <a:spAutoFit/>
          </a:bodyPr>
          <a:lstStyle/>
          <a:p>
            <a:pPr algn="l">
              <a:defRPr/>
            </a:pPr>
            <a:r>
              <a:rPr lang="en-US" altLang="ja-JP" sz="1800" dirty="0" smtClean="0">
                <a:latin typeface="+mn-ea"/>
                <a:ea typeface="+mn-ea"/>
              </a:rPr>
              <a:t>Si </a:t>
            </a:r>
            <a:r>
              <a:rPr lang="ja-JP" altLang="en-US" sz="1800" dirty="0" smtClean="0">
                <a:latin typeface="+mn-ea"/>
                <a:ea typeface="+mn-ea"/>
              </a:rPr>
              <a:t>基板上</a:t>
            </a:r>
            <a:r>
              <a:rPr lang="en-US" altLang="ja-JP" sz="1800" dirty="0" smtClean="0">
                <a:latin typeface="+mn-ea"/>
                <a:ea typeface="+mn-ea"/>
              </a:rPr>
              <a:t> </a:t>
            </a:r>
            <a:r>
              <a:rPr lang="en-US" altLang="ja-JP" sz="1800" dirty="0">
                <a:latin typeface="+mn-ea"/>
                <a:ea typeface="+mn-ea"/>
              </a:rPr>
              <a:t>: 5 x 10</a:t>
            </a:r>
            <a:r>
              <a:rPr lang="en-US" altLang="ja-JP" sz="1800" baseline="30000" dirty="0">
                <a:latin typeface="+mn-ea"/>
                <a:ea typeface="+mn-ea"/>
              </a:rPr>
              <a:t>5</a:t>
            </a:r>
          </a:p>
          <a:p>
            <a:pPr algn="l">
              <a:defRPr/>
            </a:pPr>
            <a:r>
              <a:rPr lang="en-US" altLang="ja-JP" sz="1800" dirty="0" smtClean="0">
                <a:latin typeface="+mn-ea"/>
                <a:ea typeface="+mn-ea"/>
              </a:rPr>
              <a:t>SOI</a:t>
            </a:r>
            <a:r>
              <a:rPr lang="ja-JP" altLang="en-US" sz="1800" dirty="0" smtClean="0">
                <a:latin typeface="+mn-ea"/>
                <a:ea typeface="+mn-ea"/>
              </a:rPr>
              <a:t>基板上</a:t>
            </a:r>
            <a:r>
              <a:rPr lang="en-US" altLang="ja-JP" sz="1800" dirty="0" smtClean="0">
                <a:latin typeface="+mn-ea"/>
                <a:ea typeface="+mn-ea"/>
              </a:rPr>
              <a:t> </a:t>
            </a:r>
            <a:r>
              <a:rPr lang="en-US" altLang="ja-JP" sz="1800" dirty="0">
                <a:latin typeface="+mn-ea"/>
                <a:ea typeface="+mn-ea"/>
              </a:rPr>
              <a:t>: 3 x 10</a:t>
            </a:r>
            <a:r>
              <a:rPr lang="en-US" altLang="ja-JP" sz="1800" baseline="30000" dirty="0">
                <a:latin typeface="+mn-ea"/>
                <a:ea typeface="+mn-ea"/>
              </a:rPr>
              <a:t>5</a:t>
            </a:r>
            <a:endParaRPr lang="ja-JP" altLang="en-US" sz="1800" baseline="30000" dirty="0">
              <a:latin typeface="+mn-ea"/>
              <a:ea typeface="+mn-ea"/>
            </a:endParaRPr>
          </a:p>
        </p:txBody>
      </p:sp>
      <p:sp>
        <p:nvSpPr>
          <p:cNvPr id="17434" name="テキスト ボックス 2"/>
          <p:cNvSpPr txBox="1">
            <a:spLocks noChangeArrowheads="1"/>
          </p:cNvSpPr>
          <p:nvPr/>
        </p:nvSpPr>
        <p:spPr bwMode="auto">
          <a:xfrm>
            <a:off x="2225675" y="3375025"/>
            <a:ext cx="855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a:solidFill>
                  <a:srgbClr val="002060"/>
                </a:solidFill>
              </a:rPr>
              <a:t>B=35 G</a:t>
            </a:r>
            <a:endParaRPr lang="ja-JP" altLang="en-US" sz="1600" b="1">
              <a:solidFill>
                <a:srgbClr val="002060"/>
              </a:solidFill>
            </a:endParaRPr>
          </a:p>
        </p:txBody>
      </p:sp>
      <p:pic>
        <p:nvPicPr>
          <p:cNvPr id="1743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6688" y="868363"/>
            <a:ext cx="2362200" cy="137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36" name="テキスト ボックス 41"/>
          <p:cNvSpPr txBox="1">
            <a:spLocks noChangeArrowheads="1"/>
          </p:cNvSpPr>
          <p:nvPr/>
        </p:nvSpPr>
        <p:spPr bwMode="auto">
          <a:xfrm rot="2083142">
            <a:off x="179388" y="4995863"/>
            <a:ext cx="12922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a:solidFill>
                  <a:srgbClr val="66FF66"/>
                </a:solidFill>
              </a:rPr>
              <a:t>Ｅｎｌａｒｇｅｄ</a:t>
            </a:r>
          </a:p>
        </p:txBody>
      </p:sp>
      <p:pic>
        <p:nvPicPr>
          <p:cNvPr id="1743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2850" y="4737100"/>
            <a:ext cx="2809875" cy="209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テキスト ボックス 32"/>
          <p:cNvSpPr txBox="1"/>
          <p:nvPr/>
        </p:nvSpPr>
        <p:spPr>
          <a:xfrm>
            <a:off x="5968756" y="3677654"/>
            <a:ext cx="3191111" cy="1077218"/>
          </a:xfrm>
          <a:prstGeom prst="rect">
            <a:avLst/>
          </a:prstGeom>
          <a:noFill/>
        </p:spPr>
        <p:txBody>
          <a:bodyPr wrap="square">
            <a:spAutoFit/>
          </a:bodyPr>
          <a:lstStyle/>
          <a:p>
            <a:pPr marL="285750" indent="-285750" algn="l">
              <a:buClr>
                <a:srgbClr val="66FF66"/>
              </a:buClr>
              <a:buFont typeface="Wingdings" panose="05000000000000000000" pitchFamily="2" charset="2"/>
              <a:buChar char="p"/>
              <a:defRPr/>
            </a:pPr>
            <a:r>
              <a:rPr lang="en-US" altLang="ja-JP" sz="1600" b="1" dirty="0">
                <a:solidFill>
                  <a:srgbClr val="002060"/>
                </a:solidFill>
                <a:latin typeface="+mj-ea"/>
                <a:cs typeface="Khmer UI" panose="020B0502040204020203" pitchFamily="34" charset="0"/>
              </a:rPr>
              <a:t>SOI-STJ </a:t>
            </a:r>
            <a:r>
              <a:rPr lang="ja-JP" altLang="en-US" sz="1600" b="1" dirty="0" smtClean="0">
                <a:solidFill>
                  <a:srgbClr val="002060"/>
                </a:solidFill>
                <a:latin typeface="+mj-ea"/>
                <a:cs typeface="Khmer UI" panose="020B0502040204020203" pitchFamily="34" charset="0"/>
              </a:rPr>
              <a:t>一体型検出器の</a:t>
            </a:r>
            <a:r>
              <a:rPr lang="en-US" altLang="ja-JP" sz="1600" b="1" dirty="0" err="1" smtClean="0">
                <a:solidFill>
                  <a:srgbClr val="002060"/>
                </a:solidFill>
                <a:latin typeface="+mj-ea"/>
                <a:ea typeface="+mj-ea"/>
                <a:cs typeface="Khmer UI" panose="020B0502040204020203" pitchFamily="34" charset="0"/>
              </a:rPr>
              <a:t>Nb</a:t>
            </a:r>
            <a:r>
              <a:rPr lang="en-US" altLang="ja-JP" sz="1600" b="1" dirty="0" smtClean="0">
                <a:solidFill>
                  <a:srgbClr val="002060"/>
                </a:solidFill>
                <a:latin typeface="+mj-ea"/>
                <a:ea typeface="+mj-ea"/>
                <a:cs typeface="Khmer UI" panose="020B0502040204020203" pitchFamily="34" charset="0"/>
              </a:rPr>
              <a:t>/Al-STJ</a:t>
            </a:r>
            <a:r>
              <a:rPr lang="ja-JP" altLang="en-US" sz="1600" b="1" dirty="0" smtClean="0">
                <a:solidFill>
                  <a:srgbClr val="002060"/>
                </a:solidFill>
                <a:latin typeface="+mj-ea"/>
                <a:ea typeface="+mj-ea"/>
                <a:cs typeface="Khmer UI" panose="020B0502040204020203" pitchFamily="34" charset="0"/>
              </a:rPr>
              <a:t>の可視光（</a:t>
            </a:r>
            <a:r>
              <a:rPr lang="en-US" altLang="ja-JP" sz="1600" b="1" dirty="0">
                <a:solidFill>
                  <a:srgbClr val="002060"/>
                </a:solidFill>
                <a:latin typeface="+mj-ea"/>
                <a:cs typeface="Khmer UI" panose="020B0502040204020203" pitchFamily="34" charset="0"/>
              </a:rPr>
              <a:t> 465nm </a:t>
            </a:r>
            <a:r>
              <a:rPr lang="ja-JP" altLang="en-US" sz="1600" b="1" dirty="0" smtClean="0">
                <a:solidFill>
                  <a:srgbClr val="002060"/>
                </a:solidFill>
                <a:latin typeface="+mj-ea"/>
                <a:ea typeface="+mj-ea"/>
                <a:cs typeface="Khmer UI" panose="020B0502040204020203" pitchFamily="34" charset="0"/>
              </a:rPr>
              <a:t>）パルスへの応答信号</a:t>
            </a:r>
            <a:endParaRPr lang="en-US" altLang="ja-JP" sz="1600" b="1" dirty="0">
              <a:solidFill>
                <a:srgbClr val="002060"/>
              </a:solidFill>
              <a:latin typeface="+mj-ea"/>
              <a:ea typeface="+mj-ea"/>
              <a:cs typeface="Khmer UI" panose="020B0502040204020203" pitchFamily="34" charset="0"/>
            </a:endParaRPr>
          </a:p>
        </p:txBody>
      </p:sp>
    </p:spTree>
    <p:extLst>
      <p:ext uri="{BB962C8B-B14F-4D97-AF65-F5344CB8AC3E}">
        <p14:creationId xmlns:p14="http://schemas.microsoft.com/office/powerpoint/2010/main" val="1020488892"/>
      </p:ext>
    </p:extLst>
  </p:cSld>
  <p:clrMapOvr>
    <a:masterClrMapping/>
  </p:clrMapOvr>
  <p:transition spd="slow" advTm="96971"/>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タイトル 1"/>
          <p:cNvSpPr txBox="1">
            <a:spLocks/>
          </p:cNvSpPr>
          <p:nvPr/>
        </p:nvSpPr>
        <p:spPr>
          <a:xfrm>
            <a:off x="8048" y="28167"/>
            <a:ext cx="9144000" cy="7122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2800" b="1" dirty="0" smtClean="0">
                <a:effectLst>
                  <a:outerShdw blurRad="38100" dist="38100" dir="2700000" algn="tl">
                    <a:srgbClr val="000000">
                      <a:alpha val="43137"/>
                    </a:srgbClr>
                  </a:outerShdw>
                </a:effectLst>
                <a:latin typeface="+mj-ea"/>
              </a:rPr>
              <a:t>SOI-FET </a:t>
            </a:r>
            <a:r>
              <a:rPr lang="ja-JP" altLang="en-US" sz="2800" b="1" dirty="0" smtClean="0">
                <a:effectLst>
                  <a:outerShdw blurRad="38100" dist="38100" dir="2700000" algn="tl">
                    <a:srgbClr val="000000">
                      <a:alpha val="43137"/>
                    </a:srgbClr>
                  </a:outerShdw>
                </a:effectLst>
                <a:latin typeface="+mj-ea"/>
              </a:rPr>
              <a:t>の極低温</a:t>
            </a:r>
            <a:r>
              <a:rPr lang="ja-JP" altLang="en-US" sz="2800" b="1" dirty="0">
                <a:effectLst>
                  <a:outerShdw blurRad="38100" dist="38100" dir="2700000" algn="tl">
                    <a:srgbClr val="000000">
                      <a:alpha val="43137"/>
                    </a:srgbClr>
                  </a:outerShdw>
                </a:effectLst>
                <a:latin typeface="+mj-ea"/>
              </a:rPr>
              <a:t>下</a:t>
            </a:r>
            <a:r>
              <a:rPr lang="ja-JP" altLang="en-US" sz="2800" b="1" dirty="0" smtClean="0">
                <a:effectLst>
                  <a:outerShdw blurRad="38100" dist="38100" dir="2700000" algn="tl">
                    <a:srgbClr val="000000">
                      <a:alpha val="43137"/>
                    </a:srgbClr>
                  </a:outerShdw>
                </a:effectLst>
                <a:latin typeface="+mj-ea"/>
              </a:rPr>
              <a:t>での動作</a:t>
            </a:r>
            <a:endParaRPr lang="ja-JP" altLang="en-US" sz="2800" b="1" dirty="0">
              <a:effectLst>
                <a:outerShdw blurRad="38100" dist="38100" dir="2700000" algn="tl">
                  <a:srgbClr val="000000">
                    <a:alpha val="43137"/>
                  </a:srgbClr>
                </a:outerShdw>
              </a:effectLst>
              <a:latin typeface="+mj-ea"/>
            </a:endParaRPr>
          </a:p>
        </p:txBody>
      </p:sp>
      <p:pic>
        <p:nvPicPr>
          <p:cNvPr id="29" name="図 28"/>
          <p:cNvPicPr>
            <a:picLocks noChangeAspect="1"/>
          </p:cNvPicPr>
          <p:nvPr/>
        </p:nvPicPr>
        <p:blipFill>
          <a:blip r:embed="rId3"/>
          <a:stretch>
            <a:fillRect/>
          </a:stretch>
        </p:blipFill>
        <p:spPr>
          <a:xfrm>
            <a:off x="4900080" y="1756628"/>
            <a:ext cx="3744416" cy="3674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4"/>
          <a:stretch>
            <a:fillRect/>
          </a:stretch>
        </p:blipFill>
        <p:spPr>
          <a:xfrm>
            <a:off x="683046" y="1739338"/>
            <a:ext cx="3672929" cy="37419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テキスト ボックス 31"/>
          <p:cNvSpPr txBox="1"/>
          <p:nvPr/>
        </p:nvSpPr>
        <p:spPr>
          <a:xfrm>
            <a:off x="1227687" y="1370006"/>
            <a:ext cx="2363458" cy="369332"/>
          </a:xfrm>
          <a:prstGeom prst="rect">
            <a:avLst/>
          </a:prstGeom>
          <a:noFill/>
        </p:spPr>
        <p:txBody>
          <a:bodyPr wrap="square" rtlCol="0">
            <a:spAutoFit/>
          </a:bodyPr>
          <a:lstStyle/>
          <a:p>
            <a:r>
              <a:rPr lang="en-US" altLang="ja-JP" sz="1800" b="1" dirty="0" err="1">
                <a:solidFill>
                  <a:srgbClr val="FF0000"/>
                </a:solidFill>
              </a:rPr>
              <a:t>n</a:t>
            </a:r>
            <a:r>
              <a:rPr lang="en-US" altLang="ja-JP" sz="1800" b="1" dirty="0" err="1" smtClean="0">
                <a:solidFill>
                  <a:srgbClr val="FF0000"/>
                </a:solidFill>
              </a:rPr>
              <a:t>MOS</a:t>
            </a:r>
            <a:r>
              <a:rPr lang="en-US" altLang="ja-JP" sz="1800" b="1" dirty="0" smtClean="0">
                <a:solidFill>
                  <a:srgbClr val="FF0000"/>
                </a:solidFill>
              </a:rPr>
              <a:t>(690-750mK)</a:t>
            </a:r>
          </a:p>
        </p:txBody>
      </p:sp>
      <p:sp>
        <p:nvSpPr>
          <p:cNvPr id="36" name="テキスト ボックス 35"/>
          <p:cNvSpPr txBox="1"/>
          <p:nvPr/>
        </p:nvSpPr>
        <p:spPr>
          <a:xfrm>
            <a:off x="5787010" y="1310723"/>
            <a:ext cx="1928183" cy="369332"/>
          </a:xfrm>
          <a:prstGeom prst="rect">
            <a:avLst/>
          </a:prstGeom>
          <a:noFill/>
        </p:spPr>
        <p:txBody>
          <a:bodyPr wrap="square" rtlCol="0">
            <a:spAutoFit/>
          </a:bodyPr>
          <a:lstStyle/>
          <a:p>
            <a:r>
              <a:rPr lang="en-US" altLang="ja-JP" sz="1800" b="1" dirty="0" err="1">
                <a:solidFill>
                  <a:srgbClr val="FF0000"/>
                </a:solidFill>
              </a:rPr>
              <a:t>p</a:t>
            </a:r>
            <a:r>
              <a:rPr lang="en-US" altLang="ja-JP" sz="1800" b="1" dirty="0" err="1" smtClean="0">
                <a:solidFill>
                  <a:srgbClr val="FF0000"/>
                </a:solidFill>
              </a:rPr>
              <a:t>MOS</a:t>
            </a:r>
            <a:r>
              <a:rPr lang="en-US" altLang="ja-JP" sz="1800" b="1" dirty="0" smtClean="0">
                <a:solidFill>
                  <a:srgbClr val="FF0000"/>
                </a:solidFill>
              </a:rPr>
              <a:t>(750mK)</a:t>
            </a:r>
          </a:p>
        </p:txBody>
      </p:sp>
      <p:sp>
        <p:nvSpPr>
          <p:cNvPr id="10" name="テキスト ボックス 9"/>
          <p:cNvSpPr txBox="1"/>
          <p:nvPr/>
        </p:nvSpPr>
        <p:spPr>
          <a:xfrm>
            <a:off x="884516" y="1698206"/>
            <a:ext cx="783891" cy="338554"/>
          </a:xfrm>
          <a:prstGeom prst="rect">
            <a:avLst/>
          </a:prstGeom>
          <a:noFill/>
        </p:spPr>
        <p:txBody>
          <a:bodyPr wrap="square" rtlCol="0">
            <a:spAutoFit/>
          </a:bodyPr>
          <a:lstStyle/>
          <a:p>
            <a:r>
              <a:rPr kumimoji="1" lang="en-US" altLang="ja-JP" sz="1600" dirty="0" smtClean="0"/>
              <a:t>1mA</a:t>
            </a:r>
          </a:p>
        </p:txBody>
      </p:sp>
      <p:sp>
        <p:nvSpPr>
          <p:cNvPr id="2" name="テキスト ボックス 1"/>
          <p:cNvSpPr txBox="1"/>
          <p:nvPr/>
        </p:nvSpPr>
        <p:spPr>
          <a:xfrm rot="16200000">
            <a:off x="-95032" y="2020052"/>
            <a:ext cx="1003801"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
        <p:nvSpPr>
          <p:cNvPr id="23" name="テキスト ボックス 22"/>
          <p:cNvSpPr txBox="1"/>
          <p:nvPr/>
        </p:nvSpPr>
        <p:spPr>
          <a:xfrm rot="16200000">
            <a:off x="4116051" y="1948085"/>
            <a:ext cx="1106393"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
        <p:nvSpPr>
          <p:cNvPr id="24" name="テキスト ボックス 23"/>
          <p:cNvSpPr txBox="1"/>
          <p:nvPr/>
        </p:nvSpPr>
        <p:spPr>
          <a:xfrm>
            <a:off x="3316908" y="5417843"/>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gs</a:t>
            </a:r>
            <a:r>
              <a:rPr kumimoji="1" lang="en-US" altLang="ja-JP" sz="2400" b="1" dirty="0" smtClean="0">
                <a:solidFill>
                  <a:srgbClr val="FF0000"/>
                </a:solidFill>
              </a:rPr>
              <a:t>[V]</a:t>
            </a:r>
            <a:endParaRPr kumimoji="1" lang="ja-JP" altLang="en-US" sz="2400" b="1" dirty="0">
              <a:solidFill>
                <a:srgbClr val="FF0000"/>
              </a:solidFill>
            </a:endParaRPr>
          </a:p>
        </p:txBody>
      </p:sp>
      <p:sp>
        <p:nvSpPr>
          <p:cNvPr id="34" name="テキスト ボックス 33"/>
          <p:cNvSpPr txBox="1"/>
          <p:nvPr/>
        </p:nvSpPr>
        <p:spPr>
          <a:xfrm>
            <a:off x="1389523" y="3054776"/>
            <a:ext cx="2201622" cy="646331"/>
          </a:xfrm>
          <a:prstGeom prst="rect">
            <a:avLst/>
          </a:prstGeom>
          <a:noFill/>
        </p:spPr>
        <p:txBody>
          <a:bodyPr wrap="square" rtlCol="0">
            <a:spAutoFit/>
          </a:bodyPr>
          <a:lstStyle/>
          <a:p>
            <a:r>
              <a:rPr lang="en-US" altLang="ja-JP" sz="1800" dirty="0" smtClean="0">
                <a:solidFill>
                  <a:srgbClr val="FF0000"/>
                </a:solidFill>
              </a:rPr>
              <a:t>Width  = 1000um</a:t>
            </a:r>
          </a:p>
          <a:p>
            <a:r>
              <a:rPr lang="en-US" altLang="ja-JP" sz="1800" dirty="0" smtClean="0">
                <a:solidFill>
                  <a:srgbClr val="FF0000"/>
                </a:solidFill>
              </a:rPr>
              <a:t>Length = 1um</a:t>
            </a:r>
          </a:p>
        </p:txBody>
      </p:sp>
      <p:sp>
        <p:nvSpPr>
          <p:cNvPr id="35" name="テキスト ボックス 34"/>
          <p:cNvSpPr txBox="1"/>
          <p:nvPr/>
        </p:nvSpPr>
        <p:spPr>
          <a:xfrm>
            <a:off x="597177" y="666296"/>
            <a:ext cx="5857334" cy="707886"/>
          </a:xfrm>
          <a:prstGeom prst="rect">
            <a:avLst/>
          </a:prstGeom>
          <a:noFill/>
        </p:spPr>
        <p:txBody>
          <a:bodyPr wrap="square" rtlCol="0">
            <a:spAutoFit/>
          </a:bodyPr>
          <a:lstStyle/>
          <a:p>
            <a:pPr marL="285750" indent="-285750" algn="l">
              <a:buClr>
                <a:srgbClr val="66FF66"/>
              </a:buClr>
              <a:buFont typeface="Wingdings" panose="05000000000000000000" pitchFamily="2" charset="2"/>
              <a:buChar char="p"/>
            </a:pPr>
            <a:r>
              <a:rPr lang="en-US" altLang="ja-JP" sz="2000" dirty="0">
                <a:latin typeface="+mn-lt"/>
                <a:cs typeface="Khmer UI" panose="020B0502040204020203" pitchFamily="34" charset="0"/>
              </a:rPr>
              <a:t>SOI</a:t>
            </a:r>
            <a:r>
              <a:rPr lang="ja-JP" altLang="en-US" sz="2000" dirty="0" smtClean="0">
                <a:latin typeface="+mn-lt"/>
                <a:cs typeface="Khmer UI" panose="020B0502040204020203" pitchFamily="34" charset="0"/>
              </a:rPr>
              <a:t>基板上に</a:t>
            </a:r>
            <a:r>
              <a:rPr lang="en-US" altLang="ja-JP" sz="2000" dirty="0" smtClean="0">
                <a:latin typeface="+mn-lt"/>
                <a:cs typeface="Khmer UI" panose="020B0502040204020203" pitchFamily="34" charset="0"/>
              </a:rPr>
              <a:t>Nb/Al-STJ</a:t>
            </a:r>
            <a:r>
              <a:rPr lang="ja-JP" altLang="en-US" sz="2000" dirty="0" smtClean="0">
                <a:latin typeface="+mn-lt"/>
                <a:cs typeface="Khmer UI" panose="020B0502040204020203" pitchFamily="34" charset="0"/>
              </a:rPr>
              <a:t>を形成後の</a:t>
            </a:r>
            <a:r>
              <a:rPr lang="en-US" altLang="ja-JP" sz="2000" dirty="0" smtClean="0">
                <a:latin typeface="+mn-lt"/>
                <a:cs typeface="Khmer UI" panose="020B0502040204020203" pitchFamily="34" charset="0"/>
              </a:rPr>
              <a:t>FET</a:t>
            </a:r>
            <a:r>
              <a:rPr lang="ja-JP" altLang="en-US" sz="2000" dirty="0" smtClean="0">
                <a:latin typeface="+mn-lt"/>
                <a:cs typeface="Khmer UI" panose="020B0502040204020203" pitchFamily="34" charset="0"/>
              </a:rPr>
              <a:t>の</a:t>
            </a:r>
            <a:r>
              <a:rPr lang="en-US" altLang="ja-JP" sz="2000" dirty="0" smtClean="0">
                <a:latin typeface="+mn-lt"/>
                <a:cs typeface="Khmer UI" panose="020B0502040204020203" pitchFamily="34" charset="0"/>
              </a:rPr>
              <a:t>I-V</a:t>
            </a:r>
            <a:r>
              <a:rPr lang="ja-JP" altLang="en-US" sz="2000" dirty="0" smtClean="0">
                <a:latin typeface="+mn-lt"/>
                <a:cs typeface="Khmer UI" panose="020B0502040204020203" pitchFamily="34" charset="0"/>
              </a:rPr>
              <a:t>曲線</a:t>
            </a:r>
            <a:endParaRPr lang="en-US" altLang="ja-JP" sz="2000" dirty="0" smtClean="0">
              <a:latin typeface="+mn-lt"/>
              <a:cs typeface="Khmer UI" panose="020B0502040204020203" pitchFamily="34" charset="0"/>
            </a:endParaRPr>
          </a:p>
          <a:p>
            <a:pPr marL="285750" indent="-285750" algn="l">
              <a:buClr>
                <a:srgbClr val="66FF66"/>
              </a:buClr>
              <a:buFont typeface="Wingdings" panose="05000000000000000000" pitchFamily="2" charset="2"/>
              <a:buChar char="p"/>
            </a:pPr>
            <a:r>
              <a:rPr kumimoji="1" lang="ja-JP" altLang="en-US" sz="2000" dirty="0" smtClean="0">
                <a:latin typeface="Khmer UI" panose="020B0502040204020203" pitchFamily="34" charset="0"/>
                <a:cs typeface="Khmer UI" panose="020B0502040204020203" pitchFamily="34" charset="0"/>
              </a:rPr>
              <a:t>希釈冷凍機で測定</a:t>
            </a:r>
            <a:endParaRPr kumimoji="1" lang="en-US" altLang="ja-JP" sz="2000" dirty="0" smtClean="0">
              <a:latin typeface="Khmer UI" panose="020B0502040204020203" pitchFamily="34" charset="0"/>
              <a:cs typeface="Khmer UI" panose="020B0502040204020203" pitchFamily="34" charset="0"/>
            </a:endParaRPr>
          </a:p>
        </p:txBody>
      </p:sp>
      <p:sp>
        <p:nvSpPr>
          <p:cNvPr id="38" name="テキスト ボックス 37"/>
          <p:cNvSpPr txBox="1"/>
          <p:nvPr/>
        </p:nvSpPr>
        <p:spPr>
          <a:xfrm>
            <a:off x="928057" y="2653011"/>
            <a:ext cx="783891" cy="338554"/>
          </a:xfrm>
          <a:prstGeom prst="rect">
            <a:avLst/>
          </a:prstGeom>
          <a:noFill/>
        </p:spPr>
        <p:txBody>
          <a:bodyPr wrap="square" rtlCol="0">
            <a:spAutoFit/>
          </a:bodyPr>
          <a:lstStyle/>
          <a:p>
            <a:r>
              <a:rPr lang="en-US" altLang="ja-JP" sz="1600" dirty="0" smtClean="0">
                <a:sym typeface="Symbol"/>
              </a:rPr>
              <a:t>1</a:t>
            </a:r>
            <a:r>
              <a:rPr kumimoji="1" lang="en-US" altLang="ja-JP" sz="1600" dirty="0" smtClean="0"/>
              <a:t>A</a:t>
            </a:r>
          </a:p>
        </p:txBody>
      </p:sp>
      <p:sp>
        <p:nvSpPr>
          <p:cNvPr id="39" name="テキスト ボックス 38"/>
          <p:cNvSpPr txBox="1"/>
          <p:nvPr/>
        </p:nvSpPr>
        <p:spPr>
          <a:xfrm>
            <a:off x="957085" y="3648518"/>
            <a:ext cx="783891" cy="338554"/>
          </a:xfrm>
          <a:prstGeom prst="rect">
            <a:avLst/>
          </a:prstGeom>
          <a:noFill/>
        </p:spPr>
        <p:txBody>
          <a:bodyPr wrap="square" rtlCol="0">
            <a:spAutoFit/>
          </a:bodyPr>
          <a:lstStyle/>
          <a:p>
            <a:r>
              <a:rPr lang="en-US" altLang="ja-JP" sz="1600" dirty="0" smtClean="0">
                <a:sym typeface="Symbol"/>
              </a:rPr>
              <a:t>1n</a:t>
            </a:r>
            <a:r>
              <a:rPr kumimoji="1" lang="en-US" altLang="ja-JP" sz="1600" dirty="0" smtClean="0"/>
              <a:t>A</a:t>
            </a:r>
          </a:p>
        </p:txBody>
      </p:sp>
      <p:sp>
        <p:nvSpPr>
          <p:cNvPr id="40" name="テキスト ボックス 39"/>
          <p:cNvSpPr txBox="1"/>
          <p:nvPr/>
        </p:nvSpPr>
        <p:spPr>
          <a:xfrm>
            <a:off x="941836" y="4609492"/>
            <a:ext cx="783891" cy="338554"/>
          </a:xfrm>
          <a:prstGeom prst="rect">
            <a:avLst/>
          </a:prstGeom>
          <a:noFill/>
        </p:spPr>
        <p:txBody>
          <a:bodyPr wrap="square" rtlCol="0">
            <a:spAutoFit/>
          </a:bodyPr>
          <a:lstStyle/>
          <a:p>
            <a:r>
              <a:rPr lang="en-US" altLang="ja-JP" sz="1600" dirty="0" smtClean="0">
                <a:sym typeface="Symbol"/>
              </a:rPr>
              <a:t>1p</a:t>
            </a:r>
            <a:r>
              <a:rPr kumimoji="1" lang="en-US" altLang="ja-JP" sz="1600" dirty="0" smtClean="0"/>
              <a:t>A</a:t>
            </a:r>
          </a:p>
        </p:txBody>
      </p:sp>
      <p:sp>
        <p:nvSpPr>
          <p:cNvPr id="45" name="スライド番号プレースホルダー 3"/>
          <p:cNvSpPr>
            <a:spLocks noGrp="1"/>
          </p:cNvSpPr>
          <p:nvPr>
            <p:ph type="sldNum" sz="quarter" idx="12"/>
          </p:nvPr>
        </p:nvSpPr>
        <p:spPr/>
        <p:txBody>
          <a:bodyPr/>
          <a:lstStyle/>
          <a:p>
            <a:pPr>
              <a:defRPr/>
            </a:pPr>
            <a:fld id="{0F9E9DC1-2056-4C3F-8988-21F6A85589EE}" type="slidenum">
              <a:rPr lang="en-US" altLang="ja-JP" smtClean="0"/>
              <a:pPr>
                <a:defRPr/>
              </a:pPr>
              <a:t>19</a:t>
            </a:fld>
            <a:endParaRPr lang="en-US" altLang="ja-JP" dirty="0"/>
          </a:p>
        </p:txBody>
      </p:sp>
      <p:sp>
        <p:nvSpPr>
          <p:cNvPr id="46" name="テキスト ボックス 45"/>
          <p:cNvSpPr txBox="1"/>
          <p:nvPr/>
        </p:nvSpPr>
        <p:spPr>
          <a:xfrm>
            <a:off x="6421688" y="3054775"/>
            <a:ext cx="2201622" cy="646331"/>
          </a:xfrm>
          <a:prstGeom prst="rect">
            <a:avLst/>
          </a:prstGeom>
          <a:noFill/>
        </p:spPr>
        <p:txBody>
          <a:bodyPr wrap="square" rtlCol="0">
            <a:spAutoFit/>
          </a:bodyPr>
          <a:lstStyle/>
          <a:p>
            <a:r>
              <a:rPr lang="en-US" altLang="ja-JP" sz="1800" dirty="0" smtClean="0">
                <a:solidFill>
                  <a:srgbClr val="FF0000"/>
                </a:solidFill>
              </a:rPr>
              <a:t>Width  = 1000um</a:t>
            </a:r>
          </a:p>
          <a:p>
            <a:r>
              <a:rPr lang="en-US" altLang="ja-JP" sz="1800" dirty="0" smtClean="0">
                <a:solidFill>
                  <a:srgbClr val="FF0000"/>
                </a:solidFill>
              </a:rPr>
              <a:t>Length = 1um</a:t>
            </a:r>
          </a:p>
        </p:txBody>
      </p:sp>
      <p:sp>
        <p:nvSpPr>
          <p:cNvPr id="47" name="テキスト ボックス 46"/>
          <p:cNvSpPr txBox="1"/>
          <p:nvPr/>
        </p:nvSpPr>
        <p:spPr>
          <a:xfrm>
            <a:off x="7585666" y="5417842"/>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gs</a:t>
            </a:r>
            <a:r>
              <a:rPr kumimoji="1" lang="en-US" altLang="ja-JP" sz="2400" b="1" dirty="0" smtClean="0">
                <a:solidFill>
                  <a:srgbClr val="FF0000"/>
                </a:solidFill>
              </a:rPr>
              <a:t>[V]</a:t>
            </a:r>
            <a:endParaRPr kumimoji="1" lang="ja-JP" altLang="en-US" sz="2400" b="1" dirty="0">
              <a:solidFill>
                <a:srgbClr val="FF0000"/>
              </a:solidFill>
            </a:endParaRPr>
          </a:p>
        </p:txBody>
      </p:sp>
      <p:sp>
        <p:nvSpPr>
          <p:cNvPr id="48" name="テキスト ボックス 47"/>
          <p:cNvSpPr txBox="1"/>
          <p:nvPr/>
        </p:nvSpPr>
        <p:spPr>
          <a:xfrm>
            <a:off x="605469" y="6109265"/>
            <a:ext cx="5857334" cy="400110"/>
          </a:xfrm>
          <a:prstGeom prst="rect">
            <a:avLst/>
          </a:prstGeom>
          <a:noFill/>
        </p:spPr>
        <p:txBody>
          <a:bodyPr wrap="square" rtlCol="0">
            <a:spAutoFit/>
          </a:bodyPr>
          <a:lstStyle/>
          <a:p>
            <a:pPr marL="285750" indent="-285750">
              <a:buClr>
                <a:srgbClr val="66FF66"/>
              </a:buClr>
              <a:buFont typeface="Wingdings" panose="05000000000000000000" pitchFamily="2" charset="2"/>
              <a:buChar char="p"/>
            </a:pPr>
            <a:r>
              <a:rPr kumimoji="1" lang="en-US" altLang="ja-JP" sz="2000" dirty="0" smtClean="0">
                <a:latin typeface="Khmer UI" panose="020B0502040204020203" pitchFamily="34" charset="0"/>
                <a:cs typeface="Khmer UI" panose="020B0502040204020203" pitchFamily="34" charset="0"/>
              </a:rPr>
              <a:t>800mK</a:t>
            </a:r>
            <a:r>
              <a:rPr kumimoji="1" lang="ja-JP" altLang="en-US" sz="2000" dirty="0" smtClean="0">
                <a:latin typeface="Khmer UI" panose="020B0502040204020203" pitchFamily="34" charset="0"/>
                <a:cs typeface="Khmer UI" panose="020B0502040204020203" pitchFamily="34" charset="0"/>
              </a:rPr>
              <a:t>以下で</a:t>
            </a:r>
            <a:r>
              <a:rPr lang="en-US" altLang="ja-JP" sz="2000" dirty="0" err="1" smtClean="0">
                <a:latin typeface="Khmer UI" panose="020B0502040204020203" pitchFamily="34" charset="0"/>
                <a:cs typeface="Khmer UI" panose="020B0502040204020203" pitchFamily="34" charset="0"/>
              </a:rPr>
              <a:t>nMOS</a:t>
            </a:r>
            <a:r>
              <a:rPr lang="ja-JP" altLang="en-US" sz="2000" dirty="0" smtClean="0">
                <a:latin typeface="Khmer UI" panose="020B0502040204020203" pitchFamily="34" charset="0"/>
                <a:cs typeface="Khmer UI" panose="020B0502040204020203" pitchFamily="34" charset="0"/>
              </a:rPr>
              <a:t>も</a:t>
            </a:r>
            <a:r>
              <a:rPr lang="en-US" altLang="ja-JP" sz="2000" dirty="0" err="1" smtClean="0">
                <a:latin typeface="Khmer UI" panose="020B0502040204020203" pitchFamily="34" charset="0"/>
                <a:cs typeface="Khmer UI" panose="020B0502040204020203" pitchFamily="34" charset="0"/>
              </a:rPr>
              <a:t>pMOS</a:t>
            </a:r>
            <a:r>
              <a:rPr lang="ja-JP" altLang="en-US" sz="2000" dirty="0" smtClean="0">
                <a:latin typeface="Khmer UI" panose="020B0502040204020203" pitchFamily="34" charset="0"/>
                <a:cs typeface="Khmer UI" panose="020B0502040204020203" pitchFamily="34" charset="0"/>
              </a:rPr>
              <a:t>も</a:t>
            </a:r>
            <a:r>
              <a:rPr lang="en-US" altLang="ja-JP" sz="2000" dirty="0" smtClean="0">
                <a:latin typeface="Khmer UI" panose="020B0502040204020203" pitchFamily="34" charset="0"/>
                <a:cs typeface="Khmer UI" panose="020B0502040204020203" pitchFamily="34" charset="0"/>
              </a:rPr>
              <a:t>FET</a:t>
            </a:r>
            <a:r>
              <a:rPr lang="ja-JP" altLang="en-US" sz="2000" dirty="0" smtClean="0">
                <a:latin typeface="Khmer UI" panose="020B0502040204020203" pitchFamily="34" charset="0"/>
                <a:cs typeface="Khmer UI" panose="020B0502040204020203" pitchFamily="34" charset="0"/>
              </a:rPr>
              <a:t>として動作</a:t>
            </a:r>
            <a:endParaRPr kumimoji="1" lang="en-US" altLang="ja-JP" sz="2000" dirty="0" smtClean="0">
              <a:latin typeface="Khmer UI" panose="020B0502040204020203" pitchFamily="34" charset="0"/>
              <a:cs typeface="Khmer UI" panose="020B0502040204020203" pitchFamily="34" charset="0"/>
            </a:endParaRPr>
          </a:p>
        </p:txBody>
      </p:sp>
    </p:spTree>
    <p:extLst>
      <p:ext uri="{BB962C8B-B14F-4D97-AF65-F5344CB8AC3E}">
        <p14:creationId xmlns:p14="http://schemas.microsoft.com/office/powerpoint/2010/main" val="15402205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0" y="145064"/>
            <a:ext cx="6624736" cy="514363"/>
          </a:xfrm>
          <a:ln>
            <a:miter lim="800000"/>
            <a:headEnd/>
            <a:tailEnd/>
          </a:ln>
        </p:spPr>
        <p:txBody>
          <a:bodyPr/>
          <a:lstStyle/>
          <a:p>
            <a:pPr algn="ctr" eaLnBrk="1" hangingPunct="1">
              <a:defRPr/>
            </a:pPr>
            <a:r>
              <a:rPr lang="ja-JP" altLang="en-US" sz="3200" dirty="0">
                <a:solidFill>
                  <a:srgbClr val="002060"/>
                </a:solidFill>
                <a:effectLst>
                  <a:outerShdw blurRad="38100" dist="38100" dir="2700000" algn="tl">
                    <a:srgbClr val="000000">
                      <a:alpha val="43137"/>
                    </a:srgbClr>
                  </a:outerShdw>
                </a:effectLst>
                <a:latin typeface="+mj-ea"/>
              </a:rPr>
              <a:t>ニュートリノ</a:t>
            </a:r>
            <a:r>
              <a:rPr lang="ja-JP" altLang="en-US" sz="3200" dirty="0" smtClean="0">
                <a:solidFill>
                  <a:srgbClr val="002060"/>
                </a:solidFill>
                <a:effectLst>
                  <a:outerShdw blurRad="38100" dist="38100" dir="2700000" algn="tl">
                    <a:srgbClr val="000000">
                      <a:alpha val="43137"/>
                    </a:srgbClr>
                  </a:outerShdw>
                </a:effectLst>
                <a:latin typeface="+mj-ea"/>
              </a:rPr>
              <a:t>とは</a:t>
            </a:r>
            <a:endParaRPr lang="en-US" altLang="ja-JP" sz="3200" dirty="0">
              <a:solidFill>
                <a:srgbClr val="002060"/>
              </a:solidFill>
              <a:effectLst>
                <a:outerShdw blurRad="38100" dist="38100" dir="2700000" algn="tl">
                  <a:srgbClr val="000000">
                    <a:alpha val="43137"/>
                  </a:srgbClr>
                </a:outerShdw>
              </a:effectLst>
            </a:endParaRPr>
          </a:p>
        </p:txBody>
      </p:sp>
      <p:sp>
        <p:nvSpPr>
          <p:cNvPr id="3" name="スライド番号プレースホルダー 2"/>
          <p:cNvSpPr>
            <a:spLocks noGrp="1"/>
          </p:cNvSpPr>
          <p:nvPr>
            <p:ph type="sldNum" sz="quarter" idx="4294967295"/>
          </p:nvPr>
        </p:nvSpPr>
        <p:spPr>
          <a:xfrm>
            <a:off x="8686800" y="5740400"/>
            <a:ext cx="381000" cy="365125"/>
          </a:xfrm>
          <a:prstGeom prst="rect">
            <a:avLst/>
          </a:prstGeom>
        </p:spPr>
        <p:txBody>
          <a:bodyPr/>
          <a:lstStyle/>
          <a:p>
            <a:pPr>
              <a:defRPr/>
            </a:pPr>
            <a:fld id="{A8CD5D11-90C9-4CEC-9570-D79C40165872}" type="slidenum">
              <a:rPr lang="en-US" altLang="ja-JP" smtClean="0"/>
              <a:pPr>
                <a:defRPr/>
              </a:pPr>
              <a:t>2</a:t>
            </a:fld>
            <a:endParaRPr lang="en-US" altLang="ja-JP"/>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9838" y="2659460"/>
            <a:ext cx="4278990" cy="3180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9504" y="193518"/>
            <a:ext cx="3369323" cy="2465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 Box 5"/>
          <p:cNvSpPr txBox="1">
            <a:spLocks noChangeArrowheads="1"/>
          </p:cNvSpPr>
          <p:nvPr/>
        </p:nvSpPr>
        <p:spPr bwMode="auto">
          <a:xfrm>
            <a:off x="5076056" y="5914279"/>
            <a:ext cx="399277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algn="l" eaLnBrk="1" hangingPunct="1">
              <a:defRPr/>
            </a:pPr>
            <a:r>
              <a:rPr lang="ja-JP" altLang="en-US" sz="1400" b="1" dirty="0" smtClean="0">
                <a:solidFill>
                  <a:srgbClr val="002060"/>
                </a:solidFill>
                <a:latin typeface="+mn-ea"/>
                <a:ea typeface="+mn-ea"/>
              </a:rPr>
              <a:t>「素粒子標準理論」の素粒子　　</a:t>
            </a:r>
            <a:endParaRPr lang="en-US" altLang="ja-JP" sz="1400" b="1" dirty="0" smtClean="0">
              <a:solidFill>
                <a:srgbClr val="002060"/>
              </a:solidFill>
              <a:latin typeface="+mn-ea"/>
              <a:ea typeface="+mn-ea"/>
            </a:endParaRPr>
          </a:p>
          <a:p>
            <a:pPr marL="285750" indent="-285750" algn="l" eaLnBrk="1" hangingPunct="1">
              <a:buFont typeface="Wingdings" panose="05000000000000000000" pitchFamily="2" charset="2"/>
              <a:buChar char="l"/>
              <a:defRPr/>
            </a:pPr>
            <a:r>
              <a:rPr lang="ja-JP" altLang="en-US" sz="1400" b="1" dirty="0" smtClean="0">
                <a:solidFill>
                  <a:srgbClr val="002060"/>
                </a:solidFill>
                <a:latin typeface="+mn-ea"/>
                <a:ea typeface="+mn-ea"/>
              </a:rPr>
              <a:t>物質を構成する粒子（クォークとレプトン）</a:t>
            </a:r>
            <a:endParaRPr lang="en-US" altLang="ja-JP" sz="1400" b="1" dirty="0" smtClean="0">
              <a:solidFill>
                <a:srgbClr val="002060"/>
              </a:solidFill>
              <a:latin typeface="+mn-ea"/>
              <a:ea typeface="+mn-ea"/>
            </a:endParaRPr>
          </a:p>
          <a:p>
            <a:pPr marL="285750" indent="-285750" algn="l" eaLnBrk="1" hangingPunct="1">
              <a:buFont typeface="Wingdings" panose="05000000000000000000" pitchFamily="2" charset="2"/>
              <a:buChar char="l"/>
              <a:defRPr/>
            </a:pPr>
            <a:r>
              <a:rPr lang="ja-JP" altLang="en-US" sz="1400" b="1" dirty="0">
                <a:solidFill>
                  <a:srgbClr val="002060"/>
                </a:solidFill>
                <a:latin typeface="+mn-ea"/>
                <a:ea typeface="+mn-ea"/>
              </a:rPr>
              <a:t>力</a:t>
            </a:r>
            <a:r>
              <a:rPr lang="ja-JP" altLang="en-US" sz="1400" b="1" dirty="0" smtClean="0">
                <a:solidFill>
                  <a:srgbClr val="002060"/>
                </a:solidFill>
                <a:latin typeface="+mn-ea"/>
                <a:ea typeface="+mn-ea"/>
              </a:rPr>
              <a:t>を伝える粒子（グルオン・光子・Ｗ，Ｚボソン）</a:t>
            </a:r>
            <a:endParaRPr lang="en-US" altLang="ja-JP" sz="1400" b="1" dirty="0" smtClean="0">
              <a:solidFill>
                <a:srgbClr val="002060"/>
              </a:solidFill>
              <a:latin typeface="+mn-ea"/>
              <a:ea typeface="+mn-ea"/>
            </a:endParaRPr>
          </a:p>
          <a:p>
            <a:pPr marL="285750" indent="-285750" algn="l" eaLnBrk="1" hangingPunct="1">
              <a:buFont typeface="Wingdings" panose="05000000000000000000" pitchFamily="2" charset="2"/>
              <a:buChar char="l"/>
              <a:defRPr/>
            </a:pPr>
            <a:r>
              <a:rPr lang="ja-JP" altLang="en-US" sz="1400" b="1" dirty="0" smtClean="0">
                <a:solidFill>
                  <a:srgbClr val="002060"/>
                </a:solidFill>
                <a:latin typeface="+mn-ea"/>
                <a:ea typeface="+mn-ea"/>
              </a:rPr>
              <a:t>質量を与える粒子（ヒッグス粒子）</a:t>
            </a:r>
            <a:endParaRPr lang="en-US" altLang="ja-JP" sz="1400" b="1" dirty="0" smtClean="0">
              <a:solidFill>
                <a:srgbClr val="002060"/>
              </a:solidFill>
              <a:latin typeface="+mn-ea"/>
              <a:ea typeface="+mn-ea"/>
            </a:endParaRPr>
          </a:p>
        </p:txBody>
      </p:sp>
      <p:sp>
        <p:nvSpPr>
          <p:cNvPr id="8" name="Text Box 5"/>
          <p:cNvSpPr txBox="1">
            <a:spLocks noChangeArrowheads="1"/>
          </p:cNvSpPr>
          <p:nvPr/>
        </p:nvSpPr>
        <p:spPr bwMode="auto">
          <a:xfrm>
            <a:off x="251520" y="836712"/>
            <a:ext cx="5400600" cy="1046440"/>
          </a:xfrm>
          <a:prstGeom prst="rect">
            <a:avLst/>
          </a:prstGeom>
          <a:solidFill>
            <a:schemeClr val="bg1"/>
          </a:solidFill>
          <a:ln>
            <a:noFill/>
          </a:ln>
          <a:effectLs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algn="l" eaLnBrk="1" hangingPunct="1">
              <a:defRPr/>
            </a:pPr>
            <a:r>
              <a:rPr lang="ja-JP" altLang="en-US" sz="2400" b="1" dirty="0" smtClean="0">
                <a:solidFill>
                  <a:srgbClr val="002060"/>
                </a:solidFill>
                <a:latin typeface="+mn-ea"/>
                <a:ea typeface="+mn-ea"/>
              </a:rPr>
              <a:t>宇宙の基本構成要素</a:t>
            </a:r>
            <a:r>
              <a:rPr lang="ja-JP" altLang="en-US" sz="2400" b="1" dirty="0" smtClean="0">
                <a:solidFill>
                  <a:srgbClr val="FF0000"/>
                </a:solidFill>
                <a:latin typeface="+mn-ea"/>
                <a:ea typeface="+mn-ea"/>
              </a:rPr>
              <a:t> 素粒子 </a:t>
            </a:r>
            <a:r>
              <a:rPr lang="ja-JP" altLang="en-US" sz="2400" b="1" dirty="0" smtClean="0">
                <a:solidFill>
                  <a:srgbClr val="002060"/>
                </a:solidFill>
                <a:latin typeface="+mn-ea"/>
                <a:ea typeface="+mn-ea"/>
              </a:rPr>
              <a:t>のひとつ</a:t>
            </a:r>
            <a:endParaRPr lang="en-US" altLang="ja-JP" sz="2400" b="1" dirty="0" smtClean="0">
              <a:solidFill>
                <a:srgbClr val="002060"/>
              </a:solidFill>
              <a:latin typeface="+mn-ea"/>
              <a:ea typeface="+mn-ea"/>
            </a:endParaRPr>
          </a:p>
          <a:p>
            <a:pPr algn="l" eaLnBrk="1" hangingPunct="1">
              <a:defRPr/>
            </a:pPr>
            <a:endParaRPr lang="en-US" altLang="ja-JP" sz="2000" b="1" dirty="0" smtClean="0">
              <a:solidFill>
                <a:srgbClr val="002060"/>
              </a:solidFill>
              <a:latin typeface="+mn-ea"/>
              <a:ea typeface="+mn-ea"/>
            </a:endParaRPr>
          </a:p>
          <a:p>
            <a:pPr algn="l" eaLnBrk="1" hangingPunct="1">
              <a:defRPr/>
            </a:pPr>
            <a:r>
              <a:rPr lang="ja-JP" altLang="en-US" sz="1800" b="1" dirty="0">
                <a:solidFill>
                  <a:srgbClr val="002060"/>
                </a:solidFill>
                <a:latin typeface="+mn-ea"/>
                <a:ea typeface="+mn-ea"/>
              </a:rPr>
              <a:t>　</a:t>
            </a:r>
            <a:r>
              <a:rPr lang="ja-JP" altLang="en-US" sz="1800" b="1" dirty="0" smtClean="0">
                <a:solidFill>
                  <a:srgbClr val="002060"/>
                </a:solidFill>
                <a:latin typeface="+mn-ea"/>
                <a:ea typeface="+mn-ea"/>
              </a:rPr>
              <a:t>　　</a:t>
            </a:r>
            <a:r>
              <a:rPr lang="ja-JP" altLang="en-US" sz="1800" dirty="0" smtClean="0">
                <a:solidFill>
                  <a:srgbClr val="002060"/>
                </a:solidFill>
                <a:latin typeface="+mn-ea"/>
                <a:ea typeface="+mn-ea"/>
              </a:rPr>
              <a:t>例えば，</a:t>
            </a:r>
            <a:r>
              <a:rPr lang="ja-JP" altLang="en-US" sz="1800" dirty="0">
                <a:solidFill>
                  <a:schemeClr val="tx1"/>
                </a:solidFill>
                <a:latin typeface="+mn-ea"/>
                <a:ea typeface="+mn-ea"/>
              </a:rPr>
              <a:t>中性子の </a:t>
            </a:r>
            <a:r>
              <a:rPr lang="en-US" altLang="ja-JP" sz="1800" dirty="0">
                <a:solidFill>
                  <a:schemeClr val="tx1"/>
                </a:solidFill>
                <a:latin typeface="+mn-ea"/>
                <a:ea typeface="+mn-ea"/>
              </a:rPr>
              <a:t>β </a:t>
            </a:r>
            <a:r>
              <a:rPr lang="ja-JP" altLang="en-US" sz="1800" dirty="0">
                <a:solidFill>
                  <a:schemeClr val="tx1"/>
                </a:solidFill>
                <a:latin typeface="+mn-ea"/>
                <a:ea typeface="+mn-ea"/>
              </a:rPr>
              <a:t>崩壊において</a:t>
            </a:r>
            <a:r>
              <a:rPr lang="ja-JP" altLang="en-US" sz="1800" dirty="0" smtClean="0">
                <a:solidFill>
                  <a:schemeClr val="tx1"/>
                </a:solidFill>
                <a:latin typeface="+mn-ea"/>
                <a:ea typeface="+mn-ea"/>
              </a:rPr>
              <a:t>生</a:t>
            </a:r>
            <a:r>
              <a:rPr lang="ja-JP" altLang="en-US" sz="1800" dirty="0">
                <a:solidFill>
                  <a:schemeClr val="tx1"/>
                </a:solidFill>
                <a:latin typeface="+mn-ea"/>
                <a:ea typeface="+mn-ea"/>
              </a:rPr>
              <a:t>じ</a:t>
            </a:r>
            <a:r>
              <a:rPr lang="ja-JP" altLang="en-US" sz="1800" dirty="0" smtClean="0">
                <a:solidFill>
                  <a:schemeClr val="tx1"/>
                </a:solidFill>
                <a:latin typeface="+mn-ea"/>
                <a:ea typeface="+mn-ea"/>
              </a:rPr>
              <a:t>る</a:t>
            </a:r>
            <a:endParaRPr lang="ja-JP" altLang="en-US" sz="1800" dirty="0">
              <a:solidFill>
                <a:schemeClr val="tx1"/>
              </a:solidFill>
              <a:latin typeface="+mn-ea"/>
              <a:ea typeface="+mn-ea"/>
            </a:endParaRPr>
          </a:p>
        </p:txBody>
      </p:sp>
      <p:pic>
        <p:nvPicPr>
          <p:cNvPr id="9" name="図 8"/>
          <p:cNvPicPr>
            <a:picLocks noChangeAspect="1"/>
          </p:cNvPicPr>
          <p:nvPr>
            <p:custDataLst>
              <p:tags r:id="rId1"/>
            </p:custDataLst>
          </p:nvPr>
        </p:nvPicPr>
        <p:blipFill>
          <a:blip r:embed="rId5" cstate="print">
            <a:clrChange>
              <a:clrFrom>
                <a:srgbClr val="FFFFFF"/>
              </a:clrFrom>
              <a:clrTo>
                <a:srgbClr val="FFFFFF">
                  <a:alpha val="0"/>
                </a:srgbClr>
              </a:clrTo>
            </a:clrChange>
            <a:lum/>
            <a:extLst>
              <a:ext uri="{28A0092B-C50C-407E-A947-70E740481C1C}">
                <a14:useLocalDpi xmlns:a14="http://schemas.microsoft.com/office/drawing/2010/main" val="0"/>
              </a:ext>
            </a:extLst>
          </a:blip>
          <a:stretch>
            <a:fillRect/>
          </a:stretch>
        </p:blipFill>
        <p:spPr>
          <a:xfrm>
            <a:off x="1907704" y="1916832"/>
            <a:ext cx="1589434" cy="272786"/>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2" name="角丸四角形 1"/>
          <p:cNvSpPr/>
          <p:nvPr/>
        </p:nvSpPr>
        <p:spPr bwMode="auto">
          <a:xfrm>
            <a:off x="5613468" y="4435568"/>
            <a:ext cx="1550819" cy="649615"/>
          </a:xfrm>
          <a:prstGeom prst="roundRect">
            <a:avLst/>
          </a:prstGeom>
          <a:noFill/>
          <a:ln w="25400"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6000" b="0" i="0" u="none" strike="noStrike" cap="none" normalizeH="0" baseline="0" dirty="0" smtClean="0">
              <a:ln>
                <a:noFill/>
              </a:ln>
              <a:solidFill>
                <a:schemeClr val="tx1"/>
              </a:solidFill>
              <a:effectLst/>
              <a:latin typeface="Times" pitchFamily="18" charset="0"/>
              <a:ea typeface="Osaka" charset="-128"/>
            </a:endParaRPr>
          </a:p>
        </p:txBody>
      </p:sp>
      <p:sp>
        <p:nvSpPr>
          <p:cNvPr id="11" name="テキスト ボックス 10"/>
          <p:cNvSpPr txBox="1"/>
          <p:nvPr/>
        </p:nvSpPr>
        <p:spPr>
          <a:xfrm>
            <a:off x="514296" y="2420584"/>
            <a:ext cx="3621504" cy="923330"/>
          </a:xfrm>
          <a:prstGeom prst="rect">
            <a:avLst/>
          </a:prstGeom>
          <a:noFill/>
        </p:spPr>
        <p:txBody>
          <a:bodyPr wrap="none" rtlCol="0">
            <a:spAutoFit/>
          </a:bodyPr>
          <a:lstStyle/>
          <a:p>
            <a:pPr marL="285750" indent="-285750" algn="l">
              <a:buFont typeface="Wingdings" panose="05000000000000000000" pitchFamily="2" charset="2"/>
              <a:buChar char="Ø"/>
            </a:pPr>
            <a:r>
              <a:rPr kumimoji="1" lang="ja-JP" altLang="en-US" sz="1800" dirty="0" smtClean="0">
                <a:latin typeface="+mn-ea"/>
                <a:ea typeface="+mn-ea"/>
              </a:rPr>
              <a:t>物質粒子</a:t>
            </a:r>
            <a:r>
              <a:rPr lang="ja-JP" altLang="en-US" sz="1800" dirty="0" smtClean="0">
                <a:latin typeface="+mn-ea"/>
                <a:ea typeface="+mn-ea"/>
              </a:rPr>
              <a:t>（クォーク・電子と同類）</a:t>
            </a:r>
            <a:endParaRPr kumimoji="1" lang="en-US" altLang="ja-JP" sz="1800" dirty="0" smtClean="0">
              <a:latin typeface="+mn-ea"/>
              <a:ea typeface="+mn-ea"/>
            </a:endParaRPr>
          </a:p>
          <a:p>
            <a:pPr marL="285750" indent="-285750" algn="l">
              <a:buFont typeface="Wingdings" panose="05000000000000000000" pitchFamily="2" charset="2"/>
              <a:buChar char="Ø"/>
            </a:pPr>
            <a:r>
              <a:rPr kumimoji="1" lang="ja-JP" altLang="en-US" sz="1800" dirty="0" smtClean="0">
                <a:latin typeface="+mn-ea"/>
                <a:ea typeface="+mn-ea"/>
              </a:rPr>
              <a:t>電荷を持たない</a:t>
            </a:r>
            <a:endParaRPr kumimoji="1" lang="en-US" altLang="ja-JP" sz="1800" dirty="0" smtClean="0">
              <a:latin typeface="+mn-ea"/>
              <a:ea typeface="+mn-ea"/>
            </a:endParaRPr>
          </a:p>
          <a:p>
            <a:pPr marL="285750" indent="-285750" algn="l">
              <a:buFont typeface="Wingdings" panose="05000000000000000000" pitchFamily="2" charset="2"/>
              <a:buChar char="Ø"/>
            </a:pPr>
            <a:r>
              <a:rPr lang="ja-JP" altLang="en-US" sz="1800" dirty="0">
                <a:latin typeface="+mn-ea"/>
                <a:ea typeface="+mn-ea"/>
              </a:rPr>
              <a:t>弱い相互</a:t>
            </a:r>
            <a:r>
              <a:rPr lang="ja-JP" altLang="en-US" sz="1800" dirty="0" smtClean="0">
                <a:latin typeface="+mn-ea"/>
                <a:ea typeface="+mn-ea"/>
              </a:rPr>
              <a:t>作用のみ行う</a:t>
            </a:r>
            <a:endParaRPr lang="en-US" altLang="ja-JP" sz="1800" dirty="0" smtClean="0">
              <a:latin typeface="+mn-ea"/>
              <a:ea typeface="+mn-ea"/>
            </a:endParaRPr>
          </a:p>
        </p:txBody>
      </p:sp>
      <p:sp>
        <p:nvSpPr>
          <p:cNvPr id="12" name="テキスト ボックス 11"/>
          <p:cNvSpPr txBox="1"/>
          <p:nvPr/>
        </p:nvSpPr>
        <p:spPr>
          <a:xfrm>
            <a:off x="352404" y="3764267"/>
            <a:ext cx="4437433" cy="923330"/>
          </a:xfrm>
          <a:prstGeom prst="rect">
            <a:avLst/>
          </a:prstGeom>
          <a:noFill/>
        </p:spPr>
        <p:txBody>
          <a:bodyPr wrap="none" rtlCol="0">
            <a:spAutoFit/>
          </a:bodyPr>
          <a:lstStyle/>
          <a:p>
            <a:pPr algn="l"/>
            <a:r>
              <a:rPr lang="ja-JP" altLang="en-US" sz="1800" dirty="0" smtClean="0">
                <a:latin typeface="+mn-ea"/>
                <a:ea typeface="+mn-ea"/>
              </a:rPr>
              <a:t>長い間、質量が零であると思われてきたが，</a:t>
            </a:r>
            <a:endParaRPr lang="en-US" altLang="ja-JP" sz="1800" dirty="0" smtClean="0">
              <a:latin typeface="+mn-ea"/>
              <a:ea typeface="+mn-ea"/>
            </a:endParaRPr>
          </a:p>
          <a:p>
            <a:pPr algn="l"/>
            <a:r>
              <a:rPr lang="en-US" altLang="ja-JP" sz="1800" dirty="0" smtClean="0">
                <a:latin typeface="+mn-ea"/>
                <a:ea typeface="+mn-ea"/>
              </a:rPr>
              <a:t>1998</a:t>
            </a:r>
            <a:r>
              <a:rPr kumimoji="1" lang="ja-JP" altLang="en-US" sz="1800" dirty="0" smtClean="0">
                <a:latin typeface="+mn-ea"/>
                <a:ea typeface="+mn-ea"/>
              </a:rPr>
              <a:t>年にニュートリノ振動現象が確立された</a:t>
            </a:r>
            <a:endParaRPr kumimoji="1" lang="en-US" altLang="ja-JP" sz="1800" dirty="0" smtClean="0">
              <a:latin typeface="+mn-ea"/>
              <a:ea typeface="+mn-ea"/>
            </a:endParaRPr>
          </a:p>
          <a:p>
            <a:pPr algn="l"/>
            <a:r>
              <a:rPr lang="ja-JP" altLang="en-US" sz="1800" dirty="0" smtClean="0">
                <a:latin typeface="+mn-ea"/>
                <a:ea typeface="+mn-ea"/>
              </a:rPr>
              <a:t>　　</a:t>
            </a:r>
            <a:r>
              <a:rPr lang="en-US" altLang="ja-JP" sz="1800" dirty="0" smtClean="0">
                <a:latin typeface="+mn-ea"/>
                <a:ea typeface="+mn-ea"/>
              </a:rPr>
              <a:t>→</a:t>
            </a:r>
            <a:r>
              <a:rPr lang="ja-JP" altLang="en-US" sz="1800" dirty="0" smtClean="0">
                <a:latin typeface="+mn-ea"/>
                <a:ea typeface="+mn-ea"/>
              </a:rPr>
              <a:t>　小さいながら，</a:t>
            </a:r>
            <a:r>
              <a:rPr lang="ja-JP" altLang="en-US" sz="1800" dirty="0" smtClean="0">
                <a:solidFill>
                  <a:srgbClr val="FF0000"/>
                </a:solidFill>
                <a:latin typeface="+mn-ea"/>
                <a:ea typeface="+mn-ea"/>
              </a:rPr>
              <a:t>零でない質量 </a:t>
            </a:r>
            <a:r>
              <a:rPr lang="ja-JP" altLang="en-US" sz="1800" dirty="0" smtClean="0">
                <a:latin typeface="+mn-ea"/>
                <a:ea typeface="+mn-ea"/>
              </a:rPr>
              <a:t>を持つ</a:t>
            </a:r>
            <a:endParaRPr kumimoji="1" lang="en-US" altLang="ja-JP" sz="1800" dirty="0" smtClean="0">
              <a:latin typeface="+mn-ea"/>
              <a:ea typeface="+mn-ea"/>
            </a:endParaRPr>
          </a:p>
        </p:txBody>
      </p:sp>
      <p:sp>
        <p:nvSpPr>
          <p:cNvPr id="13" name="テキスト ボックス 12"/>
          <p:cNvSpPr txBox="1"/>
          <p:nvPr/>
        </p:nvSpPr>
        <p:spPr>
          <a:xfrm>
            <a:off x="107504" y="5301208"/>
            <a:ext cx="4682333" cy="1077218"/>
          </a:xfrm>
          <a:prstGeom prst="rect">
            <a:avLst/>
          </a:prstGeom>
          <a:noFill/>
        </p:spPr>
        <p:txBody>
          <a:bodyPr wrap="square" rtlCol="0">
            <a:spAutoFit/>
          </a:bodyPr>
          <a:lstStyle/>
          <a:p>
            <a:pPr marL="285750" indent="-285750" algn="l">
              <a:buFont typeface="Wingdings" panose="05000000000000000000" pitchFamily="2" charset="2"/>
              <a:buChar char="u"/>
            </a:pPr>
            <a:r>
              <a:rPr kumimoji="1" lang="ja-JP" altLang="en-US" sz="1600" dirty="0" smtClean="0">
                <a:latin typeface="+mn-ea"/>
                <a:ea typeface="+mn-ea"/>
              </a:rPr>
              <a:t>他の物質粒子と比べて格段に軽い</a:t>
            </a:r>
            <a:endParaRPr kumimoji="1" lang="en-US" altLang="ja-JP" sz="1600" dirty="0" smtClean="0">
              <a:latin typeface="+mn-ea"/>
              <a:ea typeface="+mn-ea"/>
            </a:endParaRPr>
          </a:p>
          <a:p>
            <a:pPr algn="l"/>
            <a:r>
              <a:rPr lang="en-US" altLang="ja-JP" sz="1600" dirty="0" smtClean="0">
                <a:latin typeface="+mn-ea"/>
                <a:ea typeface="+mn-ea"/>
              </a:rPr>
              <a:t>	</a:t>
            </a:r>
            <a:r>
              <a:rPr lang="ja-JP" altLang="en-US" sz="1600" dirty="0" smtClean="0">
                <a:latin typeface="+mn-ea"/>
                <a:ea typeface="+mn-ea"/>
              </a:rPr>
              <a:t>なぜ？　特別な理由がある？</a:t>
            </a:r>
            <a:endParaRPr lang="en-US" altLang="ja-JP" sz="1600" dirty="0" smtClean="0">
              <a:latin typeface="+mn-ea"/>
              <a:ea typeface="+mn-ea"/>
            </a:endParaRPr>
          </a:p>
          <a:p>
            <a:pPr marL="285750" indent="-285750" algn="l">
              <a:buFont typeface="Wingdings" panose="05000000000000000000" pitchFamily="2" charset="2"/>
              <a:buChar char="u"/>
            </a:pPr>
            <a:r>
              <a:rPr kumimoji="1" lang="ja-JP" altLang="en-US" sz="1600" dirty="0" smtClean="0">
                <a:latin typeface="+mn-ea"/>
                <a:ea typeface="+mn-ea"/>
              </a:rPr>
              <a:t>質量が零でないことは判ったが，その絶対値は測定されていない</a:t>
            </a:r>
            <a:endParaRPr kumimoji="1" lang="ja-JP" altLang="en-US" sz="1600" dirty="0">
              <a:latin typeface="+mn-ea"/>
              <a:ea typeface="+mn-ea"/>
            </a:endParaRPr>
          </a:p>
        </p:txBody>
      </p:sp>
    </p:spTree>
    <p:extLst>
      <p:ext uri="{BB962C8B-B14F-4D97-AF65-F5344CB8AC3E}">
        <p14:creationId xmlns:p14="http://schemas.microsoft.com/office/powerpoint/2010/main" val="937394665"/>
      </p:ext>
    </p:extLst>
  </p:cSld>
  <p:clrMapOvr>
    <a:masterClrMapping/>
  </p:clrMapOvr>
  <p:transition spd="slow" advTm="13904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
          <p:cNvSpPr txBox="1">
            <a:spLocks/>
          </p:cNvSpPr>
          <p:nvPr/>
        </p:nvSpPr>
        <p:spPr>
          <a:xfrm>
            <a:off x="1691680" y="0"/>
            <a:ext cx="6048672" cy="6040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2800" b="1" dirty="0" smtClean="0">
                <a:effectLst>
                  <a:outerShdw blurRad="38100" dist="38100" dir="2700000" algn="tl">
                    <a:srgbClr val="000000">
                      <a:alpha val="43137"/>
                    </a:srgbClr>
                  </a:outerShdw>
                </a:effectLst>
                <a:latin typeface="+mj-ea"/>
              </a:rPr>
              <a:t>SOI-FET</a:t>
            </a:r>
            <a:r>
              <a:rPr lang="ja-JP" altLang="en-US" sz="2800" b="1" dirty="0" smtClean="0">
                <a:effectLst>
                  <a:outerShdw blurRad="38100" dist="38100" dir="2700000" algn="tl">
                    <a:srgbClr val="000000">
                      <a:alpha val="43137"/>
                    </a:srgbClr>
                  </a:outerShdw>
                </a:effectLst>
                <a:latin typeface="+mj-ea"/>
              </a:rPr>
              <a:t>性能</a:t>
            </a:r>
            <a:r>
              <a:rPr lang="en-US" altLang="ja-JP" sz="2800" b="1" dirty="0" smtClean="0">
                <a:effectLst>
                  <a:outerShdw blurRad="38100" dist="38100" dir="2700000" algn="tl">
                    <a:srgbClr val="000000">
                      <a:alpha val="43137"/>
                    </a:srgbClr>
                  </a:outerShdw>
                </a:effectLst>
                <a:latin typeface="+mj-ea"/>
              </a:rPr>
              <a:t> </a:t>
            </a:r>
            <a:r>
              <a:rPr lang="ja-JP" altLang="en-US" sz="2800" b="1" dirty="0">
                <a:effectLst>
                  <a:outerShdw blurRad="38100" dist="38100" dir="2700000" algn="tl">
                    <a:srgbClr val="000000">
                      <a:alpha val="43137"/>
                    </a:srgbClr>
                  </a:outerShdw>
                </a:effectLst>
                <a:latin typeface="+mj-ea"/>
              </a:rPr>
              <a:t>の</a:t>
            </a:r>
            <a:r>
              <a:rPr lang="ja-JP" altLang="en-US" sz="2800" b="1" dirty="0" smtClean="0">
                <a:effectLst>
                  <a:outerShdw blurRad="38100" dist="38100" dir="2700000" algn="tl">
                    <a:srgbClr val="000000">
                      <a:alpha val="43137"/>
                    </a:srgbClr>
                  </a:outerShdw>
                </a:effectLst>
              </a:rPr>
              <a:t>温度依存性</a:t>
            </a:r>
            <a:endParaRPr lang="ja-JP" altLang="en-US" sz="2800" b="1" dirty="0">
              <a:effectLst>
                <a:outerShdw blurRad="38100" dist="38100" dir="2700000" algn="tl">
                  <a:srgbClr val="000000">
                    <a:alpha val="43137"/>
                  </a:srgbClr>
                </a:outerShdw>
              </a:effectLst>
            </a:endParaRPr>
          </a:p>
        </p:txBody>
      </p:sp>
      <p:pic>
        <p:nvPicPr>
          <p:cNvPr id="9" name="図 8"/>
          <p:cNvPicPr>
            <a:picLocks noChangeAspect="1"/>
          </p:cNvPicPr>
          <p:nvPr/>
        </p:nvPicPr>
        <p:blipFill>
          <a:blip r:embed="rId2"/>
          <a:stretch>
            <a:fillRect/>
          </a:stretch>
        </p:blipFill>
        <p:spPr>
          <a:xfrm>
            <a:off x="337094" y="601530"/>
            <a:ext cx="2960857" cy="29947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図 7"/>
          <p:cNvPicPr>
            <a:picLocks noChangeAspect="1"/>
          </p:cNvPicPr>
          <p:nvPr/>
        </p:nvPicPr>
        <p:blipFill>
          <a:blip r:embed="rId3"/>
          <a:stretch>
            <a:fillRect/>
          </a:stretch>
        </p:blipFill>
        <p:spPr>
          <a:xfrm>
            <a:off x="3847052" y="588239"/>
            <a:ext cx="2964199" cy="29988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スライド番号プレースホルダー 3"/>
          <p:cNvSpPr>
            <a:spLocks noGrp="1"/>
          </p:cNvSpPr>
          <p:nvPr>
            <p:ph type="sldNum" sz="quarter" idx="12"/>
          </p:nvPr>
        </p:nvSpPr>
        <p:spPr>
          <a:xfrm>
            <a:off x="7266459" y="6392915"/>
            <a:ext cx="1905000" cy="457200"/>
          </a:xfrm>
        </p:spPr>
        <p:txBody>
          <a:bodyPr/>
          <a:lstStyle/>
          <a:p>
            <a:pPr>
              <a:defRPr/>
            </a:pPr>
            <a:fld id="{0F9E9DC1-2056-4C3F-8988-21F6A85589EE}" type="slidenum">
              <a:rPr lang="en-US" altLang="ja-JP" smtClean="0"/>
              <a:pPr>
                <a:defRPr/>
              </a:pPr>
              <a:t>20</a:t>
            </a:fld>
            <a:endParaRPr lang="en-US" altLang="ja-JP" dirty="0"/>
          </a:p>
        </p:txBody>
      </p:sp>
      <p:pic>
        <p:nvPicPr>
          <p:cNvPr id="15" name="図 14"/>
          <p:cNvPicPr>
            <a:picLocks noChangeAspect="1"/>
          </p:cNvPicPr>
          <p:nvPr/>
        </p:nvPicPr>
        <p:blipFill>
          <a:blip r:embed="rId4"/>
          <a:stretch>
            <a:fillRect/>
          </a:stretch>
        </p:blipFill>
        <p:spPr>
          <a:xfrm>
            <a:off x="456840" y="3665551"/>
            <a:ext cx="2841111" cy="30408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図 15"/>
          <p:cNvPicPr>
            <a:picLocks noChangeAspect="1"/>
          </p:cNvPicPr>
          <p:nvPr/>
        </p:nvPicPr>
        <p:blipFill>
          <a:blip r:embed="rId5"/>
          <a:stretch>
            <a:fillRect/>
          </a:stretch>
        </p:blipFill>
        <p:spPr>
          <a:xfrm>
            <a:off x="3861840" y="3678412"/>
            <a:ext cx="2934621" cy="30150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7" name="テキスト ボックス 16"/>
          <p:cNvSpPr txBox="1"/>
          <p:nvPr/>
        </p:nvSpPr>
        <p:spPr>
          <a:xfrm rot="16200000">
            <a:off x="-418882" y="3993060"/>
            <a:ext cx="1050288" cy="461665"/>
          </a:xfrm>
          <a:prstGeom prst="rect">
            <a:avLst/>
          </a:prstGeom>
          <a:noFill/>
        </p:spPr>
        <p:txBody>
          <a:bodyPr wrap="none" rtlCol="0">
            <a:spAutoFit/>
          </a:bodyPr>
          <a:lstStyle/>
          <a:p>
            <a:r>
              <a:rPr kumimoji="1" lang="en-US" altLang="ja-JP" sz="2400" b="1" dirty="0" smtClean="0">
                <a:solidFill>
                  <a:srgbClr val="FF0000"/>
                </a:solidFill>
              </a:rPr>
              <a:t>g</a:t>
            </a:r>
            <a:r>
              <a:rPr kumimoji="1" lang="en-US" altLang="ja-JP" sz="2400" b="1" baseline="-25000" dirty="0" smtClean="0">
                <a:solidFill>
                  <a:srgbClr val="FF0000"/>
                </a:solidFill>
              </a:rPr>
              <a:t>m</a:t>
            </a:r>
            <a:r>
              <a:rPr kumimoji="1" lang="en-US" altLang="ja-JP" sz="2400" b="1" dirty="0" smtClean="0">
                <a:solidFill>
                  <a:srgbClr val="FF0000"/>
                </a:solidFill>
              </a:rPr>
              <a:t> [S]</a:t>
            </a:r>
            <a:endParaRPr kumimoji="1" lang="ja-JP" altLang="en-US" sz="2400" b="1" dirty="0">
              <a:solidFill>
                <a:srgbClr val="FF0000"/>
              </a:solidFill>
            </a:endParaRPr>
          </a:p>
        </p:txBody>
      </p:sp>
      <p:sp>
        <p:nvSpPr>
          <p:cNvPr id="18" name="テキスト ボックス 17"/>
          <p:cNvSpPr txBox="1"/>
          <p:nvPr/>
        </p:nvSpPr>
        <p:spPr>
          <a:xfrm>
            <a:off x="2121555" y="5922579"/>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ds</a:t>
            </a:r>
            <a:r>
              <a:rPr kumimoji="1" lang="en-US" altLang="ja-JP" sz="2400" b="1" dirty="0" smtClean="0">
                <a:solidFill>
                  <a:srgbClr val="FF0000"/>
                </a:solidFill>
              </a:rPr>
              <a:t>[V]</a:t>
            </a:r>
            <a:endParaRPr kumimoji="1" lang="ja-JP" altLang="en-US" sz="2400" b="1" dirty="0">
              <a:solidFill>
                <a:srgbClr val="FF0000"/>
              </a:solidFill>
            </a:endParaRPr>
          </a:p>
        </p:txBody>
      </p:sp>
      <p:sp>
        <p:nvSpPr>
          <p:cNvPr id="21" name="テキスト ボックス 20"/>
          <p:cNvSpPr txBox="1"/>
          <p:nvPr/>
        </p:nvSpPr>
        <p:spPr>
          <a:xfrm rot="16200000">
            <a:off x="3063023" y="829681"/>
            <a:ext cx="1106393"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
        <p:nvSpPr>
          <p:cNvPr id="22" name="テキスト ボックス 21"/>
          <p:cNvSpPr txBox="1"/>
          <p:nvPr/>
        </p:nvSpPr>
        <p:spPr>
          <a:xfrm>
            <a:off x="2507246" y="2903735"/>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gs</a:t>
            </a:r>
            <a:r>
              <a:rPr kumimoji="1" lang="en-US" altLang="ja-JP" sz="2400" b="1" dirty="0" smtClean="0">
                <a:solidFill>
                  <a:srgbClr val="FF0000"/>
                </a:solidFill>
              </a:rPr>
              <a:t>[V]</a:t>
            </a:r>
            <a:endParaRPr kumimoji="1" lang="ja-JP" altLang="en-US" sz="2400" b="1" dirty="0">
              <a:solidFill>
                <a:srgbClr val="FF0000"/>
              </a:solidFill>
            </a:endParaRPr>
          </a:p>
        </p:txBody>
      </p:sp>
      <p:sp>
        <p:nvSpPr>
          <p:cNvPr id="23" name="テキスト ボックス 22"/>
          <p:cNvSpPr txBox="1"/>
          <p:nvPr/>
        </p:nvSpPr>
        <p:spPr>
          <a:xfrm>
            <a:off x="5757394" y="2903216"/>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gs</a:t>
            </a:r>
            <a:r>
              <a:rPr kumimoji="1" lang="en-US" altLang="ja-JP" sz="2400" b="1" dirty="0" smtClean="0">
                <a:solidFill>
                  <a:srgbClr val="FF0000"/>
                </a:solidFill>
              </a:rPr>
              <a:t>[V]</a:t>
            </a:r>
            <a:endParaRPr kumimoji="1" lang="ja-JP" altLang="en-US" sz="2400" b="1" dirty="0">
              <a:solidFill>
                <a:srgbClr val="FF0000"/>
              </a:solidFill>
            </a:endParaRPr>
          </a:p>
        </p:txBody>
      </p:sp>
      <p:sp>
        <p:nvSpPr>
          <p:cNvPr id="24" name="テキスト ボックス 23"/>
          <p:cNvSpPr txBox="1"/>
          <p:nvPr/>
        </p:nvSpPr>
        <p:spPr>
          <a:xfrm rot="16200000">
            <a:off x="3091076" y="3993060"/>
            <a:ext cx="1050288" cy="461665"/>
          </a:xfrm>
          <a:prstGeom prst="rect">
            <a:avLst/>
          </a:prstGeom>
          <a:noFill/>
        </p:spPr>
        <p:txBody>
          <a:bodyPr wrap="none" rtlCol="0">
            <a:spAutoFit/>
          </a:bodyPr>
          <a:lstStyle/>
          <a:p>
            <a:r>
              <a:rPr kumimoji="1" lang="en-US" altLang="ja-JP" sz="2400" b="1" dirty="0" smtClean="0">
                <a:solidFill>
                  <a:srgbClr val="FF0000"/>
                </a:solidFill>
              </a:rPr>
              <a:t>g</a:t>
            </a:r>
            <a:r>
              <a:rPr kumimoji="1" lang="en-US" altLang="ja-JP" sz="2400" b="1" baseline="-25000" dirty="0" smtClean="0">
                <a:solidFill>
                  <a:srgbClr val="FF0000"/>
                </a:solidFill>
              </a:rPr>
              <a:t>m</a:t>
            </a:r>
            <a:r>
              <a:rPr kumimoji="1" lang="en-US" altLang="ja-JP" sz="2400" b="1" dirty="0" smtClean="0">
                <a:solidFill>
                  <a:srgbClr val="FF0000"/>
                </a:solidFill>
              </a:rPr>
              <a:t> [S]</a:t>
            </a:r>
            <a:endParaRPr kumimoji="1" lang="ja-JP" altLang="en-US" sz="2400" b="1" dirty="0">
              <a:solidFill>
                <a:srgbClr val="FF0000"/>
              </a:solidFill>
            </a:endParaRPr>
          </a:p>
        </p:txBody>
      </p:sp>
      <p:sp>
        <p:nvSpPr>
          <p:cNvPr id="25" name="テキスト ボックス 24"/>
          <p:cNvSpPr txBox="1"/>
          <p:nvPr/>
        </p:nvSpPr>
        <p:spPr>
          <a:xfrm>
            <a:off x="5772184" y="5922579"/>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ds</a:t>
            </a:r>
            <a:r>
              <a:rPr kumimoji="1" lang="en-US" altLang="ja-JP" sz="2400" b="1" dirty="0" smtClean="0">
                <a:solidFill>
                  <a:srgbClr val="FF0000"/>
                </a:solidFill>
              </a:rPr>
              <a:t>[V]</a:t>
            </a:r>
            <a:endParaRPr kumimoji="1" lang="ja-JP" altLang="en-US" sz="2400" b="1" dirty="0">
              <a:solidFill>
                <a:srgbClr val="FF0000"/>
              </a:solidFill>
            </a:endParaRPr>
          </a:p>
        </p:txBody>
      </p:sp>
      <p:sp>
        <p:nvSpPr>
          <p:cNvPr id="26" name="テキスト ボックス 25"/>
          <p:cNvSpPr txBox="1"/>
          <p:nvPr/>
        </p:nvSpPr>
        <p:spPr>
          <a:xfrm>
            <a:off x="6931345" y="2221420"/>
            <a:ext cx="2212655" cy="1477328"/>
          </a:xfrm>
          <a:prstGeom prst="rect">
            <a:avLst/>
          </a:prstGeom>
          <a:noFill/>
        </p:spPr>
        <p:txBody>
          <a:bodyPr wrap="square" rtlCol="0">
            <a:spAutoFit/>
          </a:bodyPr>
          <a:lstStyle/>
          <a:p>
            <a:pPr algn="l">
              <a:buClr>
                <a:srgbClr val="66FF66"/>
              </a:buClr>
            </a:pPr>
            <a:r>
              <a:rPr lang="ja-JP" altLang="en-US" sz="1800" dirty="0">
                <a:latin typeface="+mn-ea"/>
                <a:ea typeface="+mn-ea"/>
                <a:cs typeface="Khmer UI" panose="020B0502040204020203" pitchFamily="34" charset="0"/>
              </a:rPr>
              <a:t>温度</a:t>
            </a:r>
            <a:r>
              <a:rPr lang="ja-JP" altLang="en-US" sz="1800" dirty="0" smtClean="0">
                <a:latin typeface="+mn-ea"/>
                <a:ea typeface="+mn-ea"/>
                <a:cs typeface="Khmer UI" panose="020B0502040204020203" pitchFamily="34" charset="0"/>
              </a:rPr>
              <a:t>が下がるほど</a:t>
            </a:r>
            <a:endParaRPr lang="en-US" altLang="ja-JP" sz="1800" dirty="0" smtClean="0">
              <a:latin typeface="+mn-ea"/>
              <a:ea typeface="+mn-ea"/>
              <a:cs typeface="Khmer UI" panose="020B0502040204020203" pitchFamily="34" charset="0"/>
            </a:endParaRPr>
          </a:p>
          <a:p>
            <a:pPr algn="l">
              <a:buClr>
                <a:srgbClr val="66FF66"/>
              </a:buClr>
            </a:pPr>
            <a:r>
              <a:rPr kumimoji="1" lang="ja-JP" altLang="en-US" sz="1800" dirty="0" smtClean="0">
                <a:latin typeface="+mn-ea"/>
                <a:ea typeface="+mn-ea"/>
                <a:cs typeface="Khmer UI" panose="020B0502040204020203" pitchFamily="34" charset="0"/>
              </a:rPr>
              <a:t>スレッシュホールド電圧の絶対値が</a:t>
            </a:r>
            <a:r>
              <a:rPr lang="ja-JP" altLang="en-US" sz="1800" dirty="0">
                <a:latin typeface="+mn-ea"/>
                <a:ea typeface="+mn-ea"/>
                <a:cs typeface="Khmer UI" panose="020B0502040204020203" pitchFamily="34" charset="0"/>
              </a:rPr>
              <a:t>大きくな</a:t>
            </a:r>
            <a:r>
              <a:rPr kumimoji="1" lang="ja-JP" altLang="en-US" sz="1800" dirty="0" smtClean="0">
                <a:latin typeface="+mn-ea"/>
                <a:ea typeface="+mn-ea"/>
                <a:cs typeface="Khmer UI" panose="020B0502040204020203" pitchFamily="34" charset="0"/>
              </a:rPr>
              <a:t>り、立ち上がりも急になる。</a:t>
            </a:r>
            <a:endParaRPr kumimoji="1" lang="en-US" altLang="ja-JP" sz="1800" dirty="0" smtClean="0">
              <a:latin typeface="Khmer UI" panose="020B0502040204020203" pitchFamily="34" charset="0"/>
              <a:cs typeface="Khmer UI" panose="020B0502040204020203" pitchFamily="34" charset="0"/>
            </a:endParaRPr>
          </a:p>
        </p:txBody>
      </p:sp>
      <p:sp>
        <p:nvSpPr>
          <p:cNvPr id="27" name="テキスト ボックス 26"/>
          <p:cNvSpPr txBox="1"/>
          <p:nvPr/>
        </p:nvSpPr>
        <p:spPr>
          <a:xfrm>
            <a:off x="4988705" y="606115"/>
            <a:ext cx="1928183" cy="369332"/>
          </a:xfrm>
          <a:prstGeom prst="rect">
            <a:avLst/>
          </a:prstGeom>
          <a:noFill/>
        </p:spPr>
        <p:txBody>
          <a:bodyPr wrap="square" rtlCol="0">
            <a:spAutoFit/>
          </a:bodyPr>
          <a:lstStyle/>
          <a:p>
            <a:r>
              <a:rPr lang="en-US" altLang="ja-JP" sz="1800" b="1" dirty="0" err="1" smtClean="0">
                <a:solidFill>
                  <a:srgbClr val="FF0000"/>
                </a:solidFill>
              </a:rPr>
              <a:t>pMOS</a:t>
            </a:r>
            <a:endParaRPr lang="en-US" altLang="ja-JP" sz="1800" b="1" dirty="0" smtClean="0">
              <a:solidFill>
                <a:srgbClr val="FF0000"/>
              </a:solidFill>
            </a:endParaRPr>
          </a:p>
        </p:txBody>
      </p:sp>
      <p:sp>
        <p:nvSpPr>
          <p:cNvPr id="28" name="テキスト ボックス 27"/>
          <p:cNvSpPr txBox="1"/>
          <p:nvPr/>
        </p:nvSpPr>
        <p:spPr>
          <a:xfrm>
            <a:off x="533736" y="613987"/>
            <a:ext cx="2363458" cy="369332"/>
          </a:xfrm>
          <a:prstGeom prst="rect">
            <a:avLst/>
          </a:prstGeom>
          <a:noFill/>
        </p:spPr>
        <p:txBody>
          <a:bodyPr wrap="square" rtlCol="0">
            <a:spAutoFit/>
          </a:bodyPr>
          <a:lstStyle/>
          <a:p>
            <a:r>
              <a:rPr lang="en-US" altLang="ja-JP" sz="1800" b="1" dirty="0" err="1" smtClean="0">
                <a:solidFill>
                  <a:srgbClr val="FF0000"/>
                </a:solidFill>
              </a:rPr>
              <a:t>nMOS</a:t>
            </a:r>
            <a:endParaRPr lang="en-US" altLang="ja-JP" sz="1800" b="1" dirty="0" smtClean="0">
              <a:solidFill>
                <a:srgbClr val="FF0000"/>
              </a:solidFill>
            </a:endParaRPr>
          </a:p>
        </p:txBody>
      </p:sp>
      <p:sp>
        <p:nvSpPr>
          <p:cNvPr id="29" name="テキスト ボックス 28"/>
          <p:cNvSpPr txBox="1"/>
          <p:nvPr/>
        </p:nvSpPr>
        <p:spPr>
          <a:xfrm rot="16200000">
            <a:off x="-395639" y="1069721"/>
            <a:ext cx="1003801"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
        <p:nvSpPr>
          <p:cNvPr id="30" name="テキスト ボックス 29"/>
          <p:cNvSpPr txBox="1"/>
          <p:nvPr/>
        </p:nvSpPr>
        <p:spPr>
          <a:xfrm>
            <a:off x="6797287" y="4425871"/>
            <a:ext cx="2366813" cy="646331"/>
          </a:xfrm>
          <a:prstGeom prst="rect">
            <a:avLst/>
          </a:prstGeom>
          <a:noFill/>
        </p:spPr>
        <p:txBody>
          <a:bodyPr wrap="square" rtlCol="0">
            <a:spAutoFit/>
          </a:bodyPr>
          <a:lstStyle/>
          <a:p>
            <a:pPr algn="l">
              <a:buClr>
                <a:srgbClr val="66FF66"/>
              </a:buClr>
            </a:pPr>
            <a:r>
              <a:rPr lang="ja-JP" altLang="en-US" sz="1800" dirty="0">
                <a:latin typeface="+mn-ea"/>
                <a:ea typeface="+mn-ea"/>
                <a:cs typeface="Khmer UI" panose="020B0502040204020203" pitchFamily="34" charset="0"/>
              </a:rPr>
              <a:t>温度</a:t>
            </a:r>
            <a:r>
              <a:rPr lang="ja-JP" altLang="en-US" sz="1800" dirty="0" smtClean="0">
                <a:latin typeface="+mn-ea"/>
                <a:ea typeface="+mn-ea"/>
                <a:cs typeface="Khmer UI" panose="020B0502040204020203" pitchFamily="34" charset="0"/>
              </a:rPr>
              <a:t>が下がるほど</a:t>
            </a:r>
            <a:endParaRPr lang="en-US" altLang="ja-JP" sz="1800" dirty="0" smtClean="0">
              <a:latin typeface="+mn-ea"/>
              <a:ea typeface="+mn-ea"/>
              <a:cs typeface="Khmer UI" panose="020B0502040204020203" pitchFamily="34" charset="0"/>
            </a:endParaRPr>
          </a:p>
          <a:p>
            <a:pPr algn="l">
              <a:buClr>
                <a:srgbClr val="66FF66"/>
              </a:buClr>
            </a:pPr>
            <a:r>
              <a:rPr kumimoji="1" lang="en-US" altLang="ja-JP" sz="1800" dirty="0" smtClean="0">
                <a:latin typeface="+mn-ea"/>
                <a:ea typeface="+mn-ea"/>
                <a:cs typeface="Khmer UI" panose="020B0502040204020203" pitchFamily="34" charset="0"/>
              </a:rPr>
              <a:t>g</a:t>
            </a:r>
            <a:r>
              <a:rPr kumimoji="1" lang="en-US" altLang="ja-JP" sz="1800" baseline="-25000" dirty="0" smtClean="0">
                <a:latin typeface="+mn-ea"/>
                <a:ea typeface="+mn-ea"/>
                <a:cs typeface="Khmer UI" panose="020B0502040204020203" pitchFamily="34" charset="0"/>
              </a:rPr>
              <a:t>m</a:t>
            </a:r>
            <a:r>
              <a:rPr kumimoji="1" lang="ja-JP" altLang="en-US" sz="1800" dirty="0" smtClean="0">
                <a:latin typeface="+mn-ea"/>
                <a:ea typeface="+mn-ea"/>
                <a:cs typeface="Khmer UI" panose="020B0502040204020203" pitchFamily="34" charset="0"/>
              </a:rPr>
              <a:t>が少し</a:t>
            </a:r>
            <a:r>
              <a:rPr lang="ja-JP" altLang="en-US" sz="1800" dirty="0" smtClean="0">
                <a:latin typeface="+mn-ea"/>
                <a:ea typeface="+mn-ea"/>
                <a:cs typeface="Khmer UI" panose="020B0502040204020203" pitchFamily="34" charset="0"/>
              </a:rPr>
              <a:t>大きく</a:t>
            </a:r>
            <a:r>
              <a:rPr kumimoji="1" lang="ja-JP" altLang="en-US" sz="1800" dirty="0" smtClean="0">
                <a:latin typeface="+mn-ea"/>
                <a:ea typeface="+mn-ea"/>
                <a:cs typeface="Khmer UI" panose="020B0502040204020203" pitchFamily="34" charset="0"/>
              </a:rPr>
              <a:t>なる。</a:t>
            </a:r>
            <a:endParaRPr kumimoji="1" lang="en-US" altLang="ja-JP" sz="1800" dirty="0" smtClean="0">
              <a:latin typeface="Khmer UI" panose="020B0502040204020203" pitchFamily="34" charset="0"/>
              <a:cs typeface="Khmer UI" panose="020B0502040204020203" pitchFamily="34" charset="0"/>
            </a:endParaRPr>
          </a:p>
        </p:txBody>
      </p:sp>
      <p:sp>
        <p:nvSpPr>
          <p:cNvPr id="31" name="テキスト ボックス 30"/>
          <p:cNvSpPr txBox="1"/>
          <p:nvPr/>
        </p:nvSpPr>
        <p:spPr>
          <a:xfrm>
            <a:off x="6879882" y="737347"/>
            <a:ext cx="2201622" cy="646331"/>
          </a:xfrm>
          <a:prstGeom prst="rect">
            <a:avLst/>
          </a:prstGeom>
          <a:noFill/>
        </p:spPr>
        <p:txBody>
          <a:bodyPr wrap="square" rtlCol="0">
            <a:spAutoFit/>
          </a:bodyPr>
          <a:lstStyle/>
          <a:p>
            <a:r>
              <a:rPr lang="en-US" altLang="ja-JP" sz="1800" dirty="0" smtClean="0">
                <a:solidFill>
                  <a:srgbClr val="FF0000"/>
                </a:solidFill>
              </a:rPr>
              <a:t>Width  = 1000um</a:t>
            </a:r>
          </a:p>
          <a:p>
            <a:r>
              <a:rPr lang="en-US" altLang="ja-JP" sz="1800" dirty="0" smtClean="0">
                <a:solidFill>
                  <a:srgbClr val="FF0000"/>
                </a:solidFill>
              </a:rPr>
              <a:t>Length = 1um</a:t>
            </a:r>
          </a:p>
        </p:txBody>
      </p:sp>
    </p:spTree>
    <p:extLst>
      <p:ext uri="{BB962C8B-B14F-4D97-AF65-F5344CB8AC3E}">
        <p14:creationId xmlns:p14="http://schemas.microsoft.com/office/powerpoint/2010/main" val="21495370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スライド番号プレースホルダー 11"/>
          <p:cNvSpPr>
            <a:spLocks noGrp="1"/>
          </p:cNvSpPr>
          <p:nvPr>
            <p:ph type="sldNum" sz="quarter" idx="12"/>
          </p:nvPr>
        </p:nvSpPr>
        <p:spPr>
          <a:xfrm>
            <a:off x="7086600" y="6529388"/>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fld id="{39192B93-27E8-4C27-A2B6-E0C9ED19F81A}" type="slidenum">
              <a:rPr lang="ja-JP" altLang="en-US" sz="2000" smtClean="0">
                <a:solidFill>
                  <a:srgbClr val="FFFFFF"/>
                </a:solidFill>
              </a:rPr>
              <a:pPr eaLnBrk="1" hangingPunct="1">
                <a:spcBef>
                  <a:spcPct val="0"/>
                </a:spcBef>
                <a:buFontTx/>
                <a:buNone/>
              </a:pPr>
              <a:t>21</a:t>
            </a:fld>
            <a:endParaRPr lang="ja-JP" altLang="en-US" sz="2000" smtClean="0">
              <a:solidFill>
                <a:srgbClr val="FFFFFF"/>
              </a:solidFill>
            </a:endParaRPr>
          </a:p>
        </p:txBody>
      </p:sp>
      <p:sp>
        <p:nvSpPr>
          <p:cNvPr id="13321" name="タイトル 1"/>
          <p:cNvSpPr txBox="1">
            <a:spLocks/>
          </p:cNvSpPr>
          <p:nvPr/>
        </p:nvSpPr>
        <p:spPr bwMode="auto">
          <a:xfrm>
            <a:off x="109538" y="65088"/>
            <a:ext cx="91440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r>
              <a:rPr lang="en-US" altLang="ja-JP" sz="2800" b="1" dirty="0">
                <a:solidFill>
                  <a:srgbClr val="002060"/>
                </a:solidFill>
                <a:effectLst>
                  <a:outerShdw blurRad="38100" dist="38100" dir="2700000" algn="tl">
                    <a:srgbClr val="000000">
                      <a:alpha val="43137"/>
                    </a:srgbClr>
                  </a:outerShdw>
                </a:effectLst>
                <a:latin typeface="+mj-ea"/>
                <a:ea typeface="+mj-ea"/>
              </a:rPr>
              <a:t>SOI-FET </a:t>
            </a:r>
            <a:r>
              <a:rPr lang="ja-JP" altLang="en-US" sz="2800" b="1" dirty="0">
                <a:solidFill>
                  <a:srgbClr val="002060"/>
                </a:solidFill>
                <a:effectLst>
                  <a:outerShdw blurRad="38100" dist="38100" dir="2700000" algn="tl">
                    <a:srgbClr val="000000">
                      <a:alpha val="43137"/>
                    </a:srgbClr>
                  </a:outerShdw>
                </a:effectLst>
                <a:latin typeface="+mj-ea"/>
                <a:ea typeface="+mj-ea"/>
              </a:rPr>
              <a:t>の極低温下での動作</a:t>
            </a:r>
          </a:p>
        </p:txBody>
      </p:sp>
      <p:sp>
        <p:nvSpPr>
          <p:cNvPr id="18437" name="テキスト ボックス 1"/>
          <p:cNvSpPr txBox="1">
            <a:spLocks noChangeArrowheads="1"/>
          </p:cNvSpPr>
          <p:nvPr/>
        </p:nvSpPr>
        <p:spPr bwMode="auto">
          <a:xfrm>
            <a:off x="5133330" y="1277056"/>
            <a:ext cx="35617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Clr>
                <a:srgbClr val="66FF66"/>
              </a:buClr>
              <a:buFontTx/>
              <a:buNone/>
            </a:pPr>
            <a:r>
              <a:rPr lang="en-US" altLang="ja-JP" sz="2000" dirty="0">
                <a:solidFill>
                  <a:srgbClr val="FF3300"/>
                </a:solidFill>
              </a:rPr>
              <a:t> </a:t>
            </a:r>
            <a:r>
              <a:rPr lang="ja-JP" altLang="en-US" sz="1800" dirty="0" smtClean="0">
                <a:solidFill>
                  <a:srgbClr val="0070C0"/>
                </a:solidFill>
              </a:rPr>
              <a:t>●</a:t>
            </a:r>
            <a:r>
              <a:rPr lang="ja-JP" altLang="en-US" sz="2000" b="1" dirty="0">
                <a:solidFill>
                  <a:srgbClr val="002060"/>
                </a:solidFill>
                <a:latin typeface="+mn-lt"/>
              </a:rPr>
              <a:t>　</a:t>
            </a:r>
            <a:r>
              <a:rPr lang="ja-JP" altLang="en-US" sz="2000" b="1" dirty="0" smtClean="0">
                <a:solidFill>
                  <a:srgbClr val="0070C0"/>
                </a:solidFill>
                <a:latin typeface="+mn-lt"/>
              </a:rPr>
              <a:t>極</a:t>
            </a:r>
            <a:r>
              <a:rPr lang="ja-JP" altLang="en-US" sz="2000" b="1" dirty="0">
                <a:solidFill>
                  <a:srgbClr val="0070C0"/>
                </a:solidFill>
                <a:latin typeface="+mn-lt"/>
              </a:rPr>
              <a:t>低温</a:t>
            </a:r>
            <a:r>
              <a:rPr lang="en-US" altLang="ja-JP" sz="2000" b="1" dirty="0" smtClean="0">
                <a:solidFill>
                  <a:srgbClr val="0070C0"/>
                </a:solidFill>
                <a:latin typeface="+mn-lt"/>
              </a:rPr>
              <a:t> </a:t>
            </a:r>
            <a:r>
              <a:rPr lang="en-US" altLang="ja-JP" sz="2000" b="1" u="sng" dirty="0" smtClean="0">
                <a:solidFill>
                  <a:srgbClr val="0070C0"/>
                </a:solidFill>
                <a:latin typeface="+mn-lt"/>
              </a:rPr>
              <a:t>100mK</a:t>
            </a:r>
            <a:r>
              <a:rPr lang="ja-JP" altLang="en-US" sz="2000" b="1" dirty="0" smtClean="0">
                <a:solidFill>
                  <a:srgbClr val="0070C0"/>
                </a:solidFill>
                <a:latin typeface="+mn-lt"/>
              </a:rPr>
              <a:t>でも</a:t>
            </a:r>
            <a:r>
              <a:rPr lang="en-US" altLang="ja-JP" sz="2000" b="1" dirty="0" smtClean="0">
                <a:solidFill>
                  <a:srgbClr val="0070C0"/>
                </a:solidFill>
              </a:rPr>
              <a:t>SOIFET</a:t>
            </a:r>
            <a:r>
              <a:rPr lang="ja-JP" altLang="en-US" sz="2000" b="1" dirty="0" smtClean="0">
                <a:solidFill>
                  <a:srgbClr val="0070C0"/>
                </a:solidFill>
              </a:rPr>
              <a:t>は正常に動作</a:t>
            </a:r>
            <a:r>
              <a:rPr lang="en-US" altLang="ja-JP" sz="2000" b="1" dirty="0" smtClean="0">
                <a:solidFill>
                  <a:srgbClr val="0070C0"/>
                </a:solidFill>
                <a:latin typeface="+mn-lt"/>
              </a:rPr>
              <a:t>.</a:t>
            </a:r>
            <a:endParaRPr lang="en-US" altLang="ja-JP" sz="2000" b="1" dirty="0">
              <a:solidFill>
                <a:srgbClr val="0070C0"/>
              </a:solidFill>
              <a:latin typeface="+mn-lt"/>
            </a:endParaRPr>
          </a:p>
        </p:txBody>
      </p:sp>
      <p:pic>
        <p:nvPicPr>
          <p:cNvPr id="18438" name="Picture 2" descr="Vds=0"/>
          <p:cNvPicPr>
            <a:picLocks noChangeAspect="1" noChangeArrowheads="1"/>
          </p:cNvPicPr>
          <p:nvPr/>
        </p:nvPicPr>
        <p:blipFill>
          <a:blip r:embed="rId3">
            <a:extLst>
              <a:ext uri="{28A0092B-C50C-407E-A947-70E740481C1C}">
                <a14:useLocalDpi xmlns:a14="http://schemas.microsoft.com/office/drawing/2010/main" val="0"/>
              </a:ext>
            </a:extLst>
          </a:blip>
          <a:srcRect r="53496"/>
          <a:stretch>
            <a:fillRect/>
          </a:stretch>
        </p:blipFill>
        <p:spPr bwMode="auto">
          <a:xfrm>
            <a:off x="1043608" y="776288"/>
            <a:ext cx="3750886" cy="350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テキスト ボックス 1"/>
          <p:cNvSpPr txBox="1">
            <a:spLocks noChangeArrowheads="1"/>
          </p:cNvSpPr>
          <p:nvPr/>
        </p:nvSpPr>
        <p:spPr bwMode="auto">
          <a:xfrm>
            <a:off x="-108572" y="4347013"/>
            <a:ext cx="5472660" cy="20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Clr>
                <a:srgbClr val="66FF66"/>
              </a:buClr>
              <a:buFontTx/>
              <a:buNone/>
            </a:pPr>
            <a:r>
              <a:rPr lang="en-US" altLang="ja-JP" sz="2000" dirty="0">
                <a:solidFill>
                  <a:srgbClr val="FF3300"/>
                </a:solidFill>
              </a:rPr>
              <a:t> </a:t>
            </a:r>
            <a:r>
              <a:rPr lang="ja-JP" altLang="en-US" sz="1800" dirty="0">
                <a:solidFill>
                  <a:srgbClr val="002060"/>
                </a:solidFill>
                <a:latin typeface="+mn-ea"/>
                <a:ea typeface="+mn-ea"/>
              </a:rPr>
              <a:t>● </a:t>
            </a:r>
            <a:r>
              <a:rPr lang="en-US" altLang="ja-JP" sz="1600" b="1" dirty="0" smtClean="0">
                <a:solidFill>
                  <a:srgbClr val="002060"/>
                </a:solidFill>
                <a:latin typeface="+mn-ea"/>
                <a:ea typeface="+mn-ea"/>
              </a:rPr>
              <a:t>680mK</a:t>
            </a:r>
            <a:r>
              <a:rPr lang="ja-JP" altLang="en-US" sz="1600" b="1" dirty="0" err="1" smtClean="0">
                <a:solidFill>
                  <a:srgbClr val="002060"/>
                </a:solidFill>
                <a:latin typeface="+mn-ea"/>
                <a:ea typeface="+mn-ea"/>
              </a:rPr>
              <a:t>での</a:t>
            </a:r>
            <a:r>
              <a:rPr lang="ja-JP" altLang="en-US" sz="1600" b="1" dirty="0" smtClean="0">
                <a:solidFill>
                  <a:srgbClr val="002060"/>
                </a:solidFill>
                <a:latin typeface="+mn-ea"/>
                <a:ea typeface="+mn-ea"/>
              </a:rPr>
              <a:t>動作時の消費</a:t>
            </a:r>
            <a:r>
              <a:rPr lang="ja-JP" altLang="en-US" sz="1600" b="1" dirty="0">
                <a:solidFill>
                  <a:srgbClr val="002060"/>
                </a:solidFill>
                <a:latin typeface="+mn-ea"/>
                <a:ea typeface="+mn-ea"/>
              </a:rPr>
              <a:t>電力</a:t>
            </a:r>
            <a:endParaRPr lang="en-US" altLang="ja-JP" sz="1600" b="1" dirty="0">
              <a:solidFill>
                <a:srgbClr val="002060"/>
              </a:solidFill>
              <a:latin typeface="+mn-ea"/>
              <a:ea typeface="+mn-ea"/>
            </a:endParaRPr>
          </a:p>
          <a:p>
            <a:pPr eaLnBrk="1" hangingPunct="1">
              <a:spcBef>
                <a:spcPct val="0"/>
              </a:spcBef>
              <a:buClr>
                <a:srgbClr val="66FF66"/>
              </a:buClr>
              <a:buNone/>
            </a:pPr>
            <a:r>
              <a:rPr lang="en-US" altLang="ja-JP" sz="1600" b="1" dirty="0" smtClean="0">
                <a:solidFill>
                  <a:srgbClr val="002060"/>
                </a:solidFill>
                <a:latin typeface="+mn-ea"/>
                <a:ea typeface="+mn-ea"/>
              </a:rPr>
              <a:t>         </a:t>
            </a:r>
            <a:r>
              <a:rPr lang="en-US" altLang="ja-JP" sz="1600" b="1" dirty="0" err="1" smtClean="0">
                <a:solidFill>
                  <a:srgbClr val="002060"/>
                </a:solidFill>
                <a:latin typeface="+mn-ea"/>
                <a:ea typeface="+mn-ea"/>
              </a:rPr>
              <a:t>V</a:t>
            </a:r>
            <a:r>
              <a:rPr lang="en-US" altLang="ja-JP" sz="1600" b="1" baseline="-25000" dirty="0" err="1" smtClean="0">
                <a:solidFill>
                  <a:srgbClr val="002060"/>
                </a:solidFill>
                <a:latin typeface="+mn-ea"/>
                <a:ea typeface="+mn-ea"/>
              </a:rPr>
              <a:t>ds</a:t>
            </a:r>
            <a:r>
              <a:rPr lang="en-US" altLang="ja-JP" sz="1600" b="1" dirty="0" smtClean="0">
                <a:solidFill>
                  <a:srgbClr val="002060"/>
                </a:solidFill>
                <a:latin typeface="+mn-ea"/>
                <a:ea typeface="+mn-ea"/>
              </a:rPr>
              <a:t> = </a:t>
            </a:r>
            <a:r>
              <a:rPr lang="en-US" altLang="ja-JP" sz="1600" b="1" u="sng" dirty="0">
                <a:solidFill>
                  <a:srgbClr val="002060"/>
                </a:solidFill>
                <a:latin typeface="+mn-ea"/>
                <a:ea typeface="+mn-ea"/>
              </a:rPr>
              <a:t>0.5 V</a:t>
            </a:r>
            <a:r>
              <a:rPr lang="en-US" altLang="ja-JP" sz="1600" b="1" dirty="0" smtClean="0">
                <a:solidFill>
                  <a:srgbClr val="002060"/>
                </a:solidFill>
                <a:latin typeface="+mn-ea"/>
                <a:ea typeface="+mn-ea"/>
              </a:rPr>
              <a:t>  (red line</a:t>
            </a:r>
            <a:r>
              <a:rPr lang="en-US" altLang="ja-JP" sz="1600" b="1" dirty="0">
                <a:solidFill>
                  <a:srgbClr val="002060"/>
                </a:solidFill>
                <a:latin typeface="+mn-ea"/>
                <a:ea typeface="+mn-ea"/>
              </a:rPr>
              <a:t>) </a:t>
            </a:r>
            <a:endParaRPr lang="en-US" altLang="ja-JP" sz="1600" b="1" dirty="0" smtClean="0">
              <a:solidFill>
                <a:srgbClr val="002060"/>
              </a:solidFill>
              <a:latin typeface="+mn-ea"/>
              <a:ea typeface="+mn-ea"/>
            </a:endParaRPr>
          </a:p>
          <a:p>
            <a:pPr eaLnBrk="1" hangingPunct="1">
              <a:spcBef>
                <a:spcPct val="0"/>
              </a:spcBef>
              <a:buClr>
                <a:srgbClr val="66FF66"/>
              </a:buClr>
              <a:buNone/>
            </a:pPr>
            <a:r>
              <a:rPr lang="en-US" altLang="ja-JP" sz="1600" b="1" dirty="0">
                <a:solidFill>
                  <a:srgbClr val="002060"/>
                </a:solidFill>
                <a:latin typeface="+mn-ea"/>
                <a:ea typeface="+mn-ea"/>
              </a:rPr>
              <a:t> </a:t>
            </a:r>
            <a:r>
              <a:rPr lang="en-US" altLang="ja-JP" sz="1600" b="1" dirty="0" smtClean="0">
                <a:solidFill>
                  <a:srgbClr val="002060"/>
                </a:solidFill>
                <a:latin typeface="+mn-ea"/>
                <a:ea typeface="+mn-ea"/>
              </a:rPr>
              <a:t>                      :</a:t>
            </a:r>
            <a:r>
              <a:rPr lang="en-US" altLang="ja-JP" sz="1600" b="1" dirty="0">
                <a:solidFill>
                  <a:srgbClr val="002060"/>
                </a:solidFill>
                <a:latin typeface="+mn-ea"/>
                <a:ea typeface="+mn-ea"/>
              </a:rPr>
              <a:t>saturation region </a:t>
            </a:r>
            <a:endParaRPr lang="en-US" altLang="ja-JP" sz="1600" b="1" u="sng" dirty="0">
              <a:solidFill>
                <a:srgbClr val="002060"/>
              </a:solidFill>
              <a:latin typeface="+mn-ea"/>
              <a:ea typeface="+mn-ea"/>
            </a:endParaRPr>
          </a:p>
          <a:p>
            <a:pPr>
              <a:buNone/>
            </a:pPr>
            <a:r>
              <a:rPr lang="en-US" altLang="ja-JP" sz="1600" b="1" dirty="0" smtClean="0">
                <a:solidFill>
                  <a:srgbClr val="002060"/>
                </a:solidFill>
                <a:latin typeface="+mn-ea"/>
                <a:ea typeface="+mn-ea"/>
              </a:rPr>
              <a:t>         I</a:t>
            </a:r>
            <a:r>
              <a:rPr lang="en-US" altLang="ja-JP" sz="1600" b="1" baseline="-25000" dirty="0" smtClean="0">
                <a:solidFill>
                  <a:srgbClr val="002060"/>
                </a:solidFill>
                <a:latin typeface="+mn-ea"/>
                <a:ea typeface="+mn-ea"/>
              </a:rPr>
              <a:t>ds</a:t>
            </a:r>
            <a:r>
              <a:rPr lang="en-US" altLang="ja-JP" sz="1600" b="1" dirty="0">
                <a:solidFill>
                  <a:srgbClr val="002060"/>
                </a:solidFill>
                <a:latin typeface="+mn-ea"/>
                <a:ea typeface="+mn-ea"/>
              </a:rPr>
              <a:t> </a:t>
            </a:r>
            <a:r>
              <a:rPr lang="en-US" altLang="ja-JP" sz="1600" b="1" dirty="0" smtClean="0">
                <a:solidFill>
                  <a:srgbClr val="002060"/>
                </a:solidFill>
                <a:latin typeface="+mn-ea"/>
                <a:ea typeface="+mn-ea"/>
              </a:rPr>
              <a:t> = </a:t>
            </a:r>
            <a:r>
              <a:rPr lang="ja-JP" altLang="en-US" sz="1600" b="1" dirty="0" smtClean="0">
                <a:solidFill>
                  <a:srgbClr val="002060"/>
                </a:solidFill>
                <a:latin typeface="+mn-ea"/>
                <a:ea typeface="+mn-ea"/>
              </a:rPr>
              <a:t> </a:t>
            </a:r>
            <a:r>
              <a:rPr lang="en-US" altLang="ja-JP" sz="1600" b="1" u="sng" dirty="0">
                <a:solidFill>
                  <a:srgbClr val="002060"/>
                </a:solidFill>
                <a:latin typeface="+mn-ea"/>
                <a:ea typeface="+mn-ea"/>
              </a:rPr>
              <a:t>0.09 </a:t>
            </a:r>
            <a:r>
              <a:rPr lang="en-US" altLang="ja-JP" sz="1600" b="1" u="sng" dirty="0" err="1" smtClean="0">
                <a:solidFill>
                  <a:srgbClr val="002060"/>
                </a:solidFill>
                <a:latin typeface="+mn-ea"/>
                <a:ea typeface="+mn-ea"/>
              </a:rPr>
              <a:t>μA</a:t>
            </a:r>
            <a:r>
              <a:rPr lang="en-US" altLang="ja-JP" sz="1600" b="1" u="sng" dirty="0">
                <a:solidFill>
                  <a:srgbClr val="002060"/>
                </a:solidFill>
                <a:latin typeface="+mn-ea"/>
                <a:ea typeface="+mn-ea"/>
              </a:rPr>
              <a:t> </a:t>
            </a:r>
            <a:r>
              <a:rPr lang="en-US" altLang="ja-JP" sz="1600" b="1" dirty="0" smtClean="0">
                <a:solidFill>
                  <a:srgbClr val="002060"/>
                </a:solidFill>
                <a:latin typeface="+mn-ea"/>
                <a:ea typeface="+mn-ea"/>
              </a:rPr>
              <a:t>   at </a:t>
            </a:r>
            <a:r>
              <a:rPr lang="en-US" altLang="ja-JP" sz="1600" b="1" dirty="0" err="1">
                <a:solidFill>
                  <a:srgbClr val="002060"/>
                </a:solidFill>
                <a:latin typeface="+mn-ea"/>
                <a:ea typeface="+mn-ea"/>
              </a:rPr>
              <a:t>V</a:t>
            </a:r>
            <a:r>
              <a:rPr lang="en-US" altLang="ja-JP" sz="1600" b="1" baseline="-25000" dirty="0" err="1">
                <a:solidFill>
                  <a:srgbClr val="002060"/>
                </a:solidFill>
                <a:latin typeface="+mn-ea"/>
                <a:ea typeface="+mn-ea"/>
              </a:rPr>
              <a:t>gs</a:t>
            </a:r>
            <a:r>
              <a:rPr lang="en-US" altLang="ja-JP" sz="1600" b="1" dirty="0">
                <a:solidFill>
                  <a:srgbClr val="002060"/>
                </a:solidFill>
                <a:latin typeface="+mn-ea"/>
                <a:ea typeface="+mn-ea"/>
              </a:rPr>
              <a:t> = </a:t>
            </a:r>
            <a:r>
              <a:rPr lang="en-US" altLang="ja-JP" sz="1600" b="1" dirty="0" smtClean="0">
                <a:solidFill>
                  <a:srgbClr val="002060"/>
                </a:solidFill>
                <a:latin typeface="+mn-ea"/>
                <a:ea typeface="+mn-ea"/>
              </a:rPr>
              <a:t>0.8V</a:t>
            </a:r>
            <a:endParaRPr lang="en-US" altLang="ja-JP" sz="1600" b="1" u="sng" dirty="0">
              <a:solidFill>
                <a:srgbClr val="002060"/>
              </a:solidFill>
              <a:latin typeface="+mn-ea"/>
              <a:ea typeface="+mn-ea"/>
            </a:endParaRPr>
          </a:p>
          <a:p>
            <a:pPr>
              <a:buFontTx/>
              <a:buNone/>
            </a:pPr>
            <a:r>
              <a:rPr lang="ja-JP" altLang="en-US" sz="1600" b="1" dirty="0" smtClean="0">
                <a:solidFill>
                  <a:schemeClr val="tx2"/>
                </a:solidFill>
                <a:latin typeface="+mn-ea"/>
                <a:ea typeface="+mn-ea"/>
              </a:rPr>
              <a:t>　　消費電力　</a:t>
            </a:r>
            <a:r>
              <a:rPr lang="en-US" altLang="ja-JP" sz="1600" b="1" dirty="0" smtClean="0">
                <a:solidFill>
                  <a:schemeClr val="tx2"/>
                </a:solidFill>
                <a:latin typeface="+mn-ea"/>
                <a:ea typeface="+mn-ea"/>
              </a:rPr>
              <a:t>=</a:t>
            </a:r>
            <a:r>
              <a:rPr lang="ja-JP" altLang="en-US" sz="1600" b="1" dirty="0" smtClean="0">
                <a:solidFill>
                  <a:schemeClr val="tx2"/>
                </a:solidFill>
                <a:latin typeface="+mn-ea"/>
                <a:ea typeface="+mn-ea"/>
              </a:rPr>
              <a:t>　</a:t>
            </a:r>
            <a:r>
              <a:rPr lang="en-US" altLang="ja-JP" sz="1600" b="1" dirty="0" smtClean="0">
                <a:solidFill>
                  <a:schemeClr val="tx2"/>
                </a:solidFill>
                <a:latin typeface="+mn-ea"/>
                <a:ea typeface="+mn-ea"/>
              </a:rPr>
              <a:t> </a:t>
            </a:r>
            <a:r>
              <a:rPr lang="en-US" altLang="ja-JP" sz="1600" b="1" dirty="0">
                <a:solidFill>
                  <a:srgbClr val="FF0000"/>
                </a:solidFill>
                <a:latin typeface="+mn-ea"/>
                <a:ea typeface="+mn-ea"/>
              </a:rPr>
              <a:t>0.5 V</a:t>
            </a:r>
            <a:r>
              <a:rPr lang="en-US" altLang="ja-JP" sz="1600" b="1" dirty="0">
                <a:solidFill>
                  <a:schemeClr val="tx2"/>
                </a:solidFill>
                <a:latin typeface="+mn-ea"/>
                <a:ea typeface="+mn-ea"/>
              </a:rPr>
              <a:t> ×</a:t>
            </a:r>
            <a:r>
              <a:rPr lang="en-US" altLang="ja-JP" sz="1600" b="1" dirty="0">
                <a:solidFill>
                  <a:srgbClr val="00B0F0"/>
                </a:solidFill>
                <a:latin typeface="+mn-ea"/>
                <a:ea typeface="+mn-ea"/>
              </a:rPr>
              <a:t>0.09 </a:t>
            </a:r>
            <a:r>
              <a:rPr lang="en-US" altLang="ja-JP" sz="1600" b="1" dirty="0" err="1" smtClean="0">
                <a:solidFill>
                  <a:srgbClr val="00B0F0"/>
                </a:solidFill>
                <a:latin typeface="+mn-ea"/>
                <a:ea typeface="+mn-ea"/>
              </a:rPr>
              <a:t>μA</a:t>
            </a:r>
            <a:endParaRPr lang="en-US" altLang="ja-JP" sz="1600" b="1" dirty="0" smtClean="0">
              <a:solidFill>
                <a:srgbClr val="00B0F0"/>
              </a:solidFill>
              <a:latin typeface="+mn-ea"/>
              <a:ea typeface="+mn-ea"/>
            </a:endParaRPr>
          </a:p>
          <a:p>
            <a:pPr>
              <a:buFontTx/>
              <a:buNone/>
            </a:pPr>
            <a:r>
              <a:rPr lang="en-US" altLang="ja-JP" sz="1600" b="1" dirty="0" smtClean="0">
                <a:solidFill>
                  <a:srgbClr val="00B0F0"/>
                </a:solidFill>
                <a:latin typeface="+mn-ea"/>
                <a:ea typeface="+mn-ea"/>
              </a:rPr>
              <a:t> </a:t>
            </a:r>
            <a:r>
              <a:rPr lang="en-US" altLang="ja-JP" sz="1600" b="1" dirty="0">
                <a:solidFill>
                  <a:srgbClr val="00B0F0"/>
                </a:solidFill>
                <a:latin typeface="+mn-ea"/>
                <a:ea typeface="+mn-ea"/>
              </a:rPr>
              <a:t> </a:t>
            </a:r>
            <a:r>
              <a:rPr lang="en-US" altLang="ja-JP" sz="1600" b="1" dirty="0" smtClean="0">
                <a:solidFill>
                  <a:srgbClr val="00B0F0"/>
                </a:solidFill>
                <a:latin typeface="+mn-ea"/>
                <a:ea typeface="+mn-ea"/>
              </a:rPr>
              <a:t>      </a:t>
            </a:r>
            <a:r>
              <a:rPr lang="en-US" altLang="ja-JP" sz="1600" b="1" dirty="0" smtClean="0">
                <a:solidFill>
                  <a:schemeClr val="tx2"/>
                </a:solidFill>
                <a:latin typeface="+mn-ea"/>
                <a:ea typeface="+mn-ea"/>
              </a:rPr>
              <a:t>=  </a:t>
            </a:r>
            <a:r>
              <a:rPr lang="en-US" altLang="ja-JP" sz="1600" b="1" u="sng" dirty="0">
                <a:solidFill>
                  <a:schemeClr val="tx2"/>
                </a:solidFill>
                <a:latin typeface="+mn-ea"/>
                <a:ea typeface="+mn-ea"/>
              </a:rPr>
              <a:t>45 </a:t>
            </a:r>
            <a:r>
              <a:rPr lang="en-US" altLang="ja-JP" sz="1600" b="1" u="sng" dirty="0" err="1" smtClean="0">
                <a:solidFill>
                  <a:schemeClr val="tx2"/>
                </a:solidFill>
                <a:latin typeface="+mn-ea"/>
                <a:ea typeface="+mn-ea"/>
              </a:rPr>
              <a:t>nW</a:t>
            </a:r>
            <a:r>
              <a:rPr lang="en-US" altLang="ja-JP" sz="1600" b="1" u="sng" dirty="0" smtClean="0">
                <a:solidFill>
                  <a:schemeClr val="tx2"/>
                </a:solidFill>
                <a:latin typeface="+mn-ea"/>
                <a:ea typeface="+mn-ea"/>
              </a:rPr>
              <a:t>/FET</a:t>
            </a:r>
            <a:r>
              <a:rPr lang="en-US" altLang="ja-JP" sz="1600" b="1" dirty="0" smtClean="0">
                <a:solidFill>
                  <a:schemeClr val="tx2"/>
                </a:solidFill>
                <a:latin typeface="+mn-ea"/>
                <a:ea typeface="+mn-ea"/>
              </a:rPr>
              <a:t> </a:t>
            </a:r>
            <a:r>
              <a:rPr lang="en-US" altLang="ja-JP" sz="1600" b="1" dirty="0" smtClean="0">
                <a:solidFill>
                  <a:schemeClr val="tx2"/>
                </a:solidFill>
                <a:latin typeface="+mn-ea"/>
                <a:ea typeface="+mn-ea"/>
              </a:rPr>
              <a:t>for W/L=1.42μm/0.42μm</a:t>
            </a:r>
          </a:p>
          <a:p>
            <a:pPr>
              <a:buFontTx/>
              <a:buNone/>
            </a:pPr>
            <a:r>
              <a:rPr lang="en-US" altLang="ja-JP" sz="1600" b="1" dirty="0">
                <a:solidFill>
                  <a:schemeClr val="tx2"/>
                </a:solidFill>
                <a:latin typeface="+mn-ea"/>
                <a:ea typeface="+mn-ea"/>
              </a:rPr>
              <a:t> </a:t>
            </a:r>
            <a:r>
              <a:rPr lang="en-US" altLang="ja-JP" sz="1600" b="1" dirty="0" smtClean="0">
                <a:solidFill>
                  <a:schemeClr val="tx2"/>
                </a:solidFill>
                <a:latin typeface="+mn-ea"/>
                <a:ea typeface="+mn-ea"/>
              </a:rPr>
              <a:t>            400FET’s </a:t>
            </a:r>
            <a:r>
              <a:rPr lang="ja-JP" altLang="en-US" sz="1600" b="1" dirty="0" smtClean="0">
                <a:solidFill>
                  <a:schemeClr val="tx2"/>
                </a:solidFill>
                <a:latin typeface="+mn-ea"/>
                <a:ea typeface="+mn-ea"/>
              </a:rPr>
              <a:t>→　</a:t>
            </a:r>
            <a:r>
              <a:rPr lang="en-US" altLang="ja-JP" sz="1600" b="1" dirty="0" smtClean="0">
                <a:solidFill>
                  <a:schemeClr val="tx2"/>
                </a:solidFill>
                <a:latin typeface="+mn-ea"/>
                <a:ea typeface="+mn-ea"/>
              </a:rPr>
              <a:t>18μ</a:t>
            </a:r>
            <a:r>
              <a:rPr lang="ja-JP" altLang="en-US" sz="1600" b="1" dirty="0" smtClean="0">
                <a:solidFill>
                  <a:schemeClr val="tx2"/>
                </a:solidFill>
                <a:latin typeface="+mn-ea"/>
                <a:ea typeface="+mn-ea"/>
              </a:rPr>
              <a:t>Ｗ</a:t>
            </a:r>
            <a:endParaRPr lang="en-US" altLang="ja-JP" sz="1600" b="1" dirty="0">
              <a:solidFill>
                <a:schemeClr val="tx2"/>
              </a:solidFill>
              <a:latin typeface="+mn-ea"/>
              <a:ea typeface="+mn-ea"/>
            </a:endParaRPr>
          </a:p>
        </p:txBody>
      </p:sp>
      <p:pic>
        <p:nvPicPr>
          <p:cNvPr id="1844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374" y="2852936"/>
            <a:ext cx="4072026" cy="3734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テキスト ボックス 11"/>
          <p:cNvSpPr txBox="1"/>
          <p:nvPr/>
        </p:nvSpPr>
        <p:spPr>
          <a:xfrm>
            <a:off x="3059832" y="3885348"/>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gs</a:t>
            </a:r>
            <a:r>
              <a:rPr kumimoji="1" lang="en-US" altLang="ja-JP" sz="2400" b="1" dirty="0" smtClean="0">
                <a:solidFill>
                  <a:srgbClr val="FF0000"/>
                </a:solidFill>
              </a:rPr>
              <a:t>[V]</a:t>
            </a:r>
            <a:endParaRPr kumimoji="1" lang="ja-JP" altLang="en-US" sz="2400" b="1" dirty="0">
              <a:solidFill>
                <a:srgbClr val="FF0000"/>
              </a:solidFill>
            </a:endParaRPr>
          </a:p>
        </p:txBody>
      </p:sp>
      <p:sp>
        <p:nvSpPr>
          <p:cNvPr id="13" name="テキスト ボックス 12"/>
          <p:cNvSpPr txBox="1"/>
          <p:nvPr/>
        </p:nvSpPr>
        <p:spPr>
          <a:xfrm>
            <a:off x="6914197" y="6416501"/>
            <a:ext cx="1039067" cy="461665"/>
          </a:xfrm>
          <a:prstGeom prst="rect">
            <a:avLst/>
          </a:prstGeom>
          <a:noFill/>
        </p:spPr>
        <p:txBody>
          <a:bodyPr wrap="none" rtlCol="0">
            <a:spAutoFit/>
          </a:bodyPr>
          <a:lstStyle/>
          <a:p>
            <a:r>
              <a:rPr lang="en-US" altLang="ja-JP" sz="2400" b="1" dirty="0" smtClean="0">
                <a:solidFill>
                  <a:srgbClr val="FF0000"/>
                </a:solidFill>
              </a:rPr>
              <a:t>V</a:t>
            </a:r>
            <a:r>
              <a:rPr lang="en-US" altLang="ja-JP" sz="2400" b="1" baseline="-25000" dirty="0" smtClean="0">
                <a:solidFill>
                  <a:srgbClr val="FF0000"/>
                </a:solidFill>
              </a:rPr>
              <a:t>ds</a:t>
            </a:r>
            <a:r>
              <a:rPr kumimoji="1" lang="en-US" altLang="ja-JP" sz="2400" b="1" dirty="0" smtClean="0">
                <a:solidFill>
                  <a:srgbClr val="FF0000"/>
                </a:solidFill>
              </a:rPr>
              <a:t>[V]</a:t>
            </a:r>
            <a:endParaRPr kumimoji="1" lang="ja-JP" altLang="en-US" sz="2400" b="1" dirty="0">
              <a:solidFill>
                <a:srgbClr val="FF0000"/>
              </a:solidFill>
            </a:endParaRPr>
          </a:p>
        </p:txBody>
      </p:sp>
      <p:sp>
        <p:nvSpPr>
          <p:cNvPr id="14" name="テキスト ボックス 1"/>
          <p:cNvSpPr txBox="1">
            <a:spLocks noChangeArrowheads="1"/>
          </p:cNvSpPr>
          <p:nvPr/>
        </p:nvSpPr>
        <p:spPr bwMode="auto">
          <a:xfrm>
            <a:off x="3995936" y="2212265"/>
            <a:ext cx="2918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Clr>
                <a:srgbClr val="66FF66"/>
              </a:buClr>
              <a:buFontTx/>
              <a:buNone/>
            </a:pPr>
            <a:r>
              <a:rPr lang="en-US" altLang="ja-JP" sz="1600" b="1" dirty="0" smtClean="0">
                <a:solidFill>
                  <a:schemeClr val="tx2"/>
                </a:solidFill>
                <a:latin typeface="+mn-ea"/>
                <a:ea typeface="+mn-ea"/>
              </a:rPr>
              <a:t>W/L=1.42μm/0.42μm</a:t>
            </a:r>
          </a:p>
        </p:txBody>
      </p:sp>
      <p:sp>
        <p:nvSpPr>
          <p:cNvPr id="15" name="テキスト ボックス 14"/>
          <p:cNvSpPr txBox="1"/>
          <p:nvPr/>
        </p:nvSpPr>
        <p:spPr>
          <a:xfrm rot="16200000">
            <a:off x="541707" y="1803227"/>
            <a:ext cx="1003801"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
        <p:nvSpPr>
          <p:cNvPr id="16" name="テキスト ボックス 15"/>
          <p:cNvSpPr txBox="1"/>
          <p:nvPr/>
        </p:nvSpPr>
        <p:spPr>
          <a:xfrm rot="16200000">
            <a:off x="4318502" y="4411367"/>
            <a:ext cx="1003801" cy="461665"/>
          </a:xfrm>
          <a:prstGeom prst="rect">
            <a:avLst/>
          </a:prstGeom>
          <a:noFill/>
        </p:spPr>
        <p:txBody>
          <a:bodyPr wrap="none" rtlCol="0">
            <a:spAutoFit/>
          </a:bodyPr>
          <a:lstStyle/>
          <a:p>
            <a:r>
              <a:rPr kumimoji="1" lang="en-US" altLang="ja-JP" sz="2400" b="1" dirty="0" smtClean="0">
                <a:solidFill>
                  <a:srgbClr val="FF0000"/>
                </a:solidFill>
              </a:rPr>
              <a:t>I</a:t>
            </a:r>
            <a:r>
              <a:rPr kumimoji="1" lang="en-US" altLang="ja-JP" sz="2400" b="1" baseline="-25000" dirty="0" smtClean="0">
                <a:solidFill>
                  <a:srgbClr val="FF0000"/>
                </a:solidFill>
              </a:rPr>
              <a:t>ds</a:t>
            </a:r>
            <a:r>
              <a:rPr kumimoji="1" lang="en-US" altLang="ja-JP" sz="2400" b="1" dirty="0" smtClean="0">
                <a:solidFill>
                  <a:srgbClr val="FF0000"/>
                </a:solidFill>
              </a:rPr>
              <a:t> [A]</a:t>
            </a:r>
            <a:endParaRPr kumimoji="1" lang="ja-JP" altLang="en-US" sz="2400" b="1" dirty="0">
              <a:solidFill>
                <a:srgbClr val="FF0000"/>
              </a:solidFill>
            </a:endParaRPr>
          </a:p>
        </p:txBody>
      </p:sp>
    </p:spTree>
    <p:extLst>
      <p:ext uri="{BB962C8B-B14F-4D97-AF65-F5344CB8AC3E}">
        <p14:creationId xmlns:p14="http://schemas.microsoft.com/office/powerpoint/2010/main" val="1855303675"/>
      </p:ext>
    </p:extLst>
  </p:cSld>
  <p:clrMapOvr>
    <a:masterClrMapping/>
  </p:clrMapOvr>
  <p:transition spd="slow" advTm="103388"/>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二等辺三角形 5"/>
          <p:cNvSpPr/>
          <p:nvPr/>
        </p:nvSpPr>
        <p:spPr>
          <a:xfrm rot="5400000" flipH="1" flipV="1">
            <a:off x="5495255" y="-2423644"/>
            <a:ext cx="1223494" cy="6070780"/>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0" name="タイトル 1"/>
          <p:cNvSpPr txBox="1">
            <a:spLocks/>
          </p:cNvSpPr>
          <p:nvPr/>
        </p:nvSpPr>
        <p:spPr>
          <a:xfrm>
            <a:off x="2279720" y="15646"/>
            <a:ext cx="4414959" cy="7122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00" b="1" dirty="0" smtClean="0">
                <a:effectLst>
                  <a:outerShdw blurRad="38100" dist="38100" dir="2700000" algn="tl">
                    <a:srgbClr val="000000">
                      <a:alpha val="43137"/>
                    </a:srgbClr>
                  </a:outerShdw>
                </a:effectLst>
                <a:latin typeface="+mj-ea"/>
                <a:cs typeface="Khmer UI" panose="020B0502040204020203" pitchFamily="34" charset="0"/>
              </a:rPr>
              <a:t>Channel W/L </a:t>
            </a:r>
            <a:r>
              <a:rPr lang="ja-JP" altLang="en-US" sz="2800" b="1" dirty="0" smtClean="0">
                <a:effectLst>
                  <a:outerShdw blurRad="38100" dist="38100" dir="2700000" algn="tl">
                    <a:srgbClr val="000000">
                      <a:alpha val="43137"/>
                    </a:srgbClr>
                  </a:outerShdw>
                </a:effectLst>
                <a:latin typeface="+mj-ea"/>
                <a:cs typeface="Khmer UI" panose="020B0502040204020203" pitchFamily="34" charset="0"/>
              </a:rPr>
              <a:t>依存性</a:t>
            </a:r>
            <a:endParaRPr lang="ja-JP" altLang="en-US" sz="2800" b="1" dirty="0">
              <a:effectLst>
                <a:outerShdw blurRad="38100" dist="38100" dir="2700000" algn="tl">
                  <a:srgbClr val="000000">
                    <a:alpha val="43137"/>
                  </a:srgbClr>
                </a:outerShdw>
              </a:effectLst>
              <a:latin typeface="+mj-ea"/>
              <a:cs typeface="Khmer UI" panose="020B0502040204020203" pitchFamily="34" charset="0"/>
            </a:endParaRPr>
          </a:p>
        </p:txBody>
      </p:sp>
      <p:grpSp>
        <p:nvGrpSpPr>
          <p:cNvPr id="2" name="グループ化 1"/>
          <p:cNvGrpSpPr/>
          <p:nvPr/>
        </p:nvGrpSpPr>
        <p:grpSpPr>
          <a:xfrm>
            <a:off x="138113" y="644247"/>
            <a:ext cx="3892073" cy="2433236"/>
            <a:chOff x="-13465" y="1021300"/>
            <a:chExt cx="3892073" cy="2433236"/>
          </a:xfrm>
        </p:grpSpPr>
        <p:pic>
          <p:nvPicPr>
            <p:cNvPr id="13" name="図 12"/>
            <p:cNvPicPr>
              <a:picLocks noChangeAspect="1"/>
            </p:cNvPicPr>
            <p:nvPr/>
          </p:nvPicPr>
          <p:blipFill>
            <a:blip r:embed="rId2">
              <a:clrChange>
                <a:clrFrom>
                  <a:srgbClr val="FFFFFF"/>
                </a:clrFrom>
                <a:clrTo>
                  <a:srgbClr val="FFFFFF">
                    <a:alpha val="0"/>
                  </a:srgbClr>
                </a:clrTo>
              </a:clrChange>
            </a:blip>
            <a:stretch>
              <a:fillRect/>
            </a:stretch>
          </p:blipFill>
          <p:spPr>
            <a:xfrm>
              <a:off x="344270" y="1104978"/>
              <a:ext cx="2880356" cy="2349558"/>
            </a:xfrm>
            <a:prstGeom prst="rect">
              <a:avLst/>
            </a:prstGeom>
          </p:spPr>
        </p:pic>
        <p:sp>
          <p:nvSpPr>
            <p:cNvPr id="15" name="テキスト ボックス 14"/>
            <p:cNvSpPr txBox="1"/>
            <p:nvPr/>
          </p:nvSpPr>
          <p:spPr>
            <a:xfrm>
              <a:off x="36713" y="1021300"/>
              <a:ext cx="1396536" cy="461665"/>
            </a:xfrm>
            <a:prstGeom prst="rect">
              <a:avLst/>
            </a:prstGeom>
            <a:noFill/>
          </p:spPr>
          <p:txBody>
            <a:bodyPr wrap="none" rtlCol="0">
              <a:spAutoFit/>
            </a:bodyPr>
            <a:lstStyle/>
            <a:p>
              <a:r>
                <a:rPr kumimoji="1" lang="en-US" altLang="ja-JP" sz="2400" b="1" dirty="0" smtClean="0"/>
                <a:t>SOI-FET</a:t>
              </a:r>
              <a:endParaRPr kumimoji="1" lang="ja-JP" altLang="en-US" sz="2400" b="1" dirty="0"/>
            </a:p>
          </p:txBody>
        </p:sp>
        <p:sp>
          <p:nvSpPr>
            <p:cNvPr id="16" name="テキスト ボックス 15"/>
            <p:cNvSpPr txBox="1"/>
            <p:nvPr/>
          </p:nvSpPr>
          <p:spPr>
            <a:xfrm rot="19248594">
              <a:off x="1297284" y="1246053"/>
              <a:ext cx="1064715" cy="954107"/>
            </a:xfrm>
            <a:prstGeom prst="rect">
              <a:avLst/>
            </a:prstGeom>
            <a:noFill/>
          </p:spPr>
          <p:txBody>
            <a:bodyPr wrap="none" rtlCol="0">
              <a:spAutoFit/>
            </a:bodyPr>
            <a:lstStyle/>
            <a:p>
              <a:r>
                <a:rPr lang="en-US" altLang="ja-JP" sz="2800" dirty="0" smtClean="0"/>
                <a:t>Gate </a:t>
              </a:r>
            </a:p>
            <a:p>
              <a:r>
                <a:rPr lang="en-US" altLang="ja-JP" sz="2800" dirty="0" smtClean="0"/>
                <a:t>Metal</a:t>
              </a:r>
              <a:endParaRPr kumimoji="1" lang="ja-JP" altLang="en-US" sz="2800" dirty="0"/>
            </a:p>
          </p:txBody>
        </p:sp>
        <p:cxnSp>
          <p:nvCxnSpPr>
            <p:cNvPr id="18" name="直線矢印コネクタ 17"/>
            <p:cNvCxnSpPr/>
            <p:nvPr/>
          </p:nvCxnSpPr>
          <p:spPr>
            <a:xfrm>
              <a:off x="980646" y="1873150"/>
              <a:ext cx="740276" cy="574928"/>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p:nvPr/>
          </p:nvCxnSpPr>
          <p:spPr>
            <a:xfrm flipV="1">
              <a:off x="1720921" y="1747165"/>
              <a:ext cx="908627" cy="713606"/>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p:cNvSpPr txBox="1"/>
            <p:nvPr/>
          </p:nvSpPr>
          <p:spPr>
            <a:xfrm>
              <a:off x="-13465" y="1678150"/>
              <a:ext cx="1051698" cy="584775"/>
            </a:xfrm>
            <a:prstGeom prst="rect">
              <a:avLst/>
            </a:prstGeom>
            <a:noFill/>
            <a:ln>
              <a:solidFill>
                <a:srgbClr val="FF0000"/>
              </a:solidFill>
            </a:ln>
          </p:spPr>
          <p:txBody>
            <a:bodyPr wrap="none" rtlCol="0">
              <a:spAutoFit/>
            </a:bodyPr>
            <a:lstStyle/>
            <a:p>
              <a:r>
                <a:rPr kumimoji="1" lang="en-US" altLang="ja-JP" sz="1600" b="1" dirty="0" smtClean="0">
                  <a:solidFill>
                    <a:srgbClr val="FF0000"/>
                  </a:solidFill>
                </a:rPr>
                <a:t>Channel </a:t>
              </a:r>
            </a:p>
            <a:p>
              <a:r>
                <a:rPr kumimoji="1" lang="en-US" altLang="ja-JP" sz="1600" b="1" dirty="0" smtClean="0">
                  <a:solidFill>
                    <a:srgbClr val="FF0000"/>
                  </a:solidFill>
                </a:rPr>
                <a:t>Width(w)</a:t>
              </a:r>
              <a:endParaRPr kumimoji="1" lang="ja-JP" altLang="en-US" sz="1600" b="1" dirty="0">
                <a:solidFill>
                  <a:srgbClr val="FF0000"/>
                </a:solidFill>
              </a:endParaRPr>
            </a:p>
          </p:txBody>
        </p:sp>
        <p:sp>
          <p:nvSpPr>
            <p:cNvPr id="22" name="テキスト ボックス 21"/>
            <p:cNvSpPr txBox="1"/>
            <p:nvPr/>
          </p:nvSpPr>
          <p:spPr>
            <a:xfrm>
              <a:off x="2629548" y="1252133"/>
              <a:ext cx="1249060" cy="646331"/>
            </a:xfrm>
            <a:prstGeom prst="rect">
              <a:avLst/>
            </a:prstGeom>
            <a:noFill/>
            <a:ln>
              <a:solidFill>
                <a:srgbClr val="00B0F0"/>
              </a:solidFill>
            </a:ln>
          </p:spPr>
          <p:txBody>
            <a:bodyPr wrap="none" rtlCol="0">
              <a:spAutoFit/>
            </a:bodyPr>
            <a:lstStyle/>
            <a:p>
              <a:r>
                <a:rPr kumimoji="1" lang="en-US" altLang="ja-JP" sz="1800" b="1" dirty="0" smtClean="0">
                  <a:solidFill>
                    <a:srgbClr val="00B0F0"/>
                  </a:solidFill>
                </a:rPr>
                <a:t>Channel </a:t>
              </a:r>
            </a:p>
            <a:p>
              <a:r>
                <a:rPr kumimoji="1" lang="en-US" altLang="ja-JP" sz="1800" b="1" dirty="0" smtClean="0">
                  <a:solidFill>
                    <a:srgbClr val="00B0F0"/>
                  </a:solidFill>
                </a:rPr>
                <a:t>Length(L)</a:t>
              </a:r>
              <a:endParaRPr kumimoji="1" lang="ja-JP" altLang="en-US" sz="1800" b="1" dirty="0">
                <a:solidFill>
                  <a:srgbClr val="00B0F0"/>
                </a:solidFill>
              </a:endParaRPr>
            </a:p>
          </p:txBody>
        </p:sp>
      </p:grpSp>
      <p:pic>
        <p:nvPicPr>
          <p:cNvPr id="23" name="図 22"/>
          <p:cNvPicPr>
            <a:picLocks noChangeAspect="1"/>
          </p:cNvPicPr>
          <p:nvPr/>
        </p:nvPicPr>
        <p:blipFill>
          <a:blip r:embed="rId3"/>
          <a:stretch>
            <a:fillRect/>
          </a:stretch>
        </p:blipFill>
        <p:spPr>
          <a:xfrm>
            <a:off x="126450" y="3240223"/>
            <a:ext cx="2814808" cy="32876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 name="テキスト ボックス 23"/>
          <p:cNvSpPr txBox="1"/>
          <p:nvPr/>
        </p:nvSpPr>
        <p:spPr>
          <a:xfrm>
            <a:off x="886559" y="3552657"/>
            <a:ext cx="1397184" cy="646331"/>
          </a:xfrm>
          <a:prstGeom prst="rect">
            <a:avLst/>
          </a:prstGeom>
          <a:noFill/>
        </p:spPr>
        <p:txBody>
          <a:bodyPr wrap="square" rtlCol="0">
            <a:spAutoFit/>
          </a:bodyPr>
          <a:lstStyle/>
          <a:p>
            <a:r>
              <a:rPr lang="en-US" altLang="ja-JP" sz="1800" dirty="0" smtClean="0"/>
              <a:t>W=1.42um </a:t>
            </a:r>
          </a:p>
          <a:p>
            <a:r>
              <a:rPr lang="en-US" altLang="ja-JP" sz="1800" dirty="0" smtClean="0"/>
              <a:t>L = 0.4um</a:t>
            </a:r>
          </a:p>
        </p:txBody>
      </p:sp>
      <p:sp>
        <p:nvSpPr>
          <p:cNvPr id="25" name="テキスト ボックス 24"/>
          <p:cNvSpPr txBox="1"/>
          <p:nvPr/>
        </p:nvSpPr>
        <p:spPr>
          <a:xfrm>
            <a:off x="522302" y="4548233"/>
            <a:ext cx="1883536" cy="369332"/>
          </a:xfrm>
          <a:prstGeom prst="rect">
            <a:avLst/>
          </a:prstGeom>
          <a:noFill/>
        </p:spPr>
        <p:txBody>
          <a:bodyPr wrap="square" rtlCol="0">
            <a:spAutoFit/>
          </a:bodyPr>
          <a:lstStyle/>
          <a:p>
            <a:r>
              <a:rPr lang="en-US" altLang="ja-JP" sz="1800" b="1" dirty="0" smtClean="0">
                <a:solidFill>
                  <a:srgbClr val="FF0000"/>
                </a:solidFill>
              </a:rPr>
              <a:t>@830mK</a:t>
            </a:r>
            <a:endParaRPr kumimoji="1" lang="ja-JP" altLang="en-US" sz="1800" b="1" dirty="0">
              <a:solidFill>
                <a:srgbClr val="FF0000"/>
              </a:solidFill>
            </a:endParaRPr>
          </a:p>
        </p:txBody>
      </p:sp>
      <p:pic>
        <p:nvPicPr>
          <p:cNvPr id="26" name="図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9668" y="1494586"/>
            <a:ext cx="2943546" cy="33547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図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0331" y="2234111"/>
            <a:ext cx="2913176" cy="327606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8" name="テキスト ボックス 27"/>
          <p:cNvSpPr txBox="1"/>
          <p:nvPr/>
        </p:nvSpPr>
        <p:spPr>
          <a:xfrm>
            <a:off x="3668510" y="2871644"/>
            <a:ext cx="1637380" cy="707886"/>
          </a:xfrm>
          <a:prstGeom prst="rect">
            <a:avLst/>
          </a:prstGeom>
          <a:noFill/>
        </p:spPr>
        <p:txBody>
          <a:bodyPr wrap="square" rtlCol="0">
            <a:spAutoFit/>
          </a:bodyPr>
          <a:lstStyle/>
          <a:p>
            <a:r>
              <a:rPr lang="en-US" altLang="ja-JP" sz="2000" dirty="0" smtClean="0"/>
              <a:t>W=1um×4</a:t>
            </a:r>
            <a:endParaRPr lang="en-US" altLang="ja-JP" sz="2000" dirty="0"/>
          </a:p>
          <a:p>
            <a:r>
              <a:rPr lang="en-US" altLang="ja-JP" sz="2000" dirty="0" smtClean="0"/>
              <a:t> </a:t>
            </a:r>
            <a:r>
              <a:rPr lang="en-US" altLang="ja-JP" sz="2000" dirty="0"/>
              <a:t>L</a:t>
            </a:r>
            <a:r>
              <a:rPr lang="en-US" altLang="ja-JP" sz="2000" dirty="0" smtClean="0"/>
              <a:t> = </a:t>
            </a:r>
            <a:r>
              <a:rPr lang="en-US" altLang="ja-JP" sz="2000" dirty="0"/>
              <a:t>1</a:t>
            </a:r>
            <a:r>
              <a:rPr lang="en-US" altLang="ja-JP" sz="2000" dirty="0" smtClean="0"/>
              <a:t>um</a:t>
            </a:r>
          </a:p>
        </p:txBody>
      </p:sp>
      <p:sp>
        <p:nvSpPr>
          <p:cNvPr id="29" name="テキスト ボックス 28"/>
          <p:cNvSpPr txBox="1"/>
          <p:nvPr/>
        </p:nvSpPr>
        <p:spPr>
          <a:xfrm>
            <a:off x="3088418" y="3675767"/>
            <a:ext cx="1883536" cy="400110"/>
          </a:xfrm>
          <a:prstGeom prst="rect">
            <a:avLst/>
          </a:prstGeom>
          <a:noFill/>
        </p:spPr>
        <p:txBody>
          <a:bodyPr wrap="square" rtlCol="0">
            <a:spAutoFit/>
          </a:bodyPr>
          <a:lstStyle/>
          <a:p>
            <a:r>
              <a:rPr lang="en-US" altLang="ja-JP" sz="2000" b="1" dirty="0" smtClean="0">
                <a:solidFill>
                  <a:srgbClr val="FF0000"/>
                </a:solidFill>
              </a:rPr>
              <a:t>@830mK</a:t>
            </a:r>
            <a:endParaRPr kumimoji="1" lang="ja-JP" altLang="en-US" sz="2000" b="1" dirty="0">
              <a:solidFill>
                <a:srgbClr val="FF0000"/>
              </a:solidFill>
            </a:endParaRPr>
          </a:p>
        </p:txBody>
      </p:sp>
      <p:sp>
        <p:nvSpPr>
          <p:cNvPr id="30" name="テキスト ボックス 29"/>
          <p:cNvSpPr txBox="1"/>
          <p:nvPr/>
        </p:nvSpPr>
        <p:spPr>
          <a:xfrm>
            <a:off x="6542593" y="2408901"/>
            <a:ext cx="1738664" cy="707886"/>
          </a:xfrm>
          <a:prstGeom prst="rect">
            <a:avLst/>
          </a:prstGeom>
          <a:noFill/>
        </p:spPr>
        <p:txBody>
          <a:bodyPr wrap="square" rtlCol="0">
            <a:spAutoFit/>
          </a:bodyPr>
          <a:lstStyle/>
          <a:p>
            <a:r>
              <a:rPr lang="en-US" altLang="ja-JP" sz="2000" dirty="0"/>
              <a:t>W</a:t>
            </a:r>
            <a:r>
              <a:rPr lang="en-US" altLang="ja-JP" sz="2000" dirty="0" smtClean="0"/>
              <a:t>=10um×4</a:t>
            </a:r>
          </a:p>
          <a:p>
            <a:r>
              <a:rPr lang="en-US" altLang="ja-JP" sz="2000" dirty="0" smtClean="0"/>
              <a:t> </a:t>
            </a:r>
            <a:r>
              <a:rPr lang="en-US" altLang="ja-JP" sz="2000" dirty="0"/>
              <a:t>L</a:t>
            </a:r>
            <a:r>
              <a:rPr lang="en-US" altLang="ja-JP" sz="2000" dirty="0" smtClean="0"/>
              <a:t> = </a:t>
            </a:r>
            <a:r>
              <a:rPr lang="en-US" altLang="ja-JP" sz="2000" dirty="0"/>
              <a:t>1</a:t>
            </a:r>
            <a:r>
              <a:rPr lang="en-US" altLang="ja-JP" sz="2000" dirty="0" smtClean="0"/>
              <a:t>um</a:t>
            </a:r>
          </a:p>
        </p:txBody>
      </p:sp>
      <p:sp>
        <p:nvSpPr>
          <p:cNvPr id="31" name="テキスト ボックス 30"/>
          <p:cNvSpPr txBox="1"/>
          <p:nvPr/>
        </p:nvSpPr>
        <p:spPr>
          <a:xfrm>
            <a:off x="6274334" y="3219113"/>
            <a:ext cx="1883536" cy="400110"/>
          </a:xfrm>
          <a:prstGeom prst="rect">
            <a:avLst/>
          </a:prstGeom>
          <a:noFill/>
        </p:spPr>
        <p:txBody>
          <a:bodyPr wrap="square" rtlCol="0">
            <a:spAutoFit/>
          </a:bodyPr>
          <a:lstStyle/>
          <a:p>
            <a:r>
              <a:rPr lang="en-US" altLang="ja-JP" sz="2000" b="1" dirty="0" smtClean="0">
                <a:solidFill>
                  <a:srgbClr val="FF0000"/>
                </a:solidFill>
              </a:rPr>
              <a:t>@830mK</a:t>
            </a:r>
            <a:endParaRPr kumimoji="1" lang="ja-JP" altLang="en-US" sz="2000" b="1" dirty="0">
              <a:solidFill>
                <a:srgbClr val="FF0000"/>
              </a:solidFill>
            </a:endParaRPr>
          </a:p>
        </p:txBody>
      </p:sp>
      <p:sp>
        <p:nvSpPr>
          <p:cNvPr id="33" name="スライド番号プレースホルダー 3"/>
          <p:cNvSpPr>
            <a:spLocks noGrp="1"/>
          </p:cNvSpPr>
          <p:nvPr>
            <p:ph type="sldNum" sz="quarter" idx="12"/>
          </p:nvPr>
        </p:nvSpPr>
        <p:spPr>
          <a:xfrm>
            <a:off x="6553200" y="6356350"/>
            <a:ext cx="2133600" cy="365125"/>
          </a:xfrm>
        </p:spPr>
        <p:txBody>
          <a:bodyPr/>
          <a:lstStyle/>
          <a:p>
            <a:pPr>
              <a:defRPr/>
            </a:pPr>
            <a:fld id="{0F9E9DC1-2056-4C3F-8988-21F6A85589EE}" type="slidenum">
              <a:rPr lang="en-US" altLang="ja-JP" smtClean="0"/>
              <a:pPr>
                <a:defRPr/>
              </a:pPr>
              <a:t>22</a:t>
            </a:fld>
            <a:endParaRPr lang="en-US" altLang="ja-JP" dirty="0"/>
          </a:p>
        </p:txBody>
      </p:sp>
      <p:sp>
        <p:nvSpPr>
          <p:cNvPr id="32" name="テキスト ボックス 1"/>
          <p:cNvSpPr txBox="1">
            <a:spLocks noChangeArrowheads="1"/>
          </p:cNvSpPr>
          <p:nvPr/>
        </p:nvSpPr>
        <p:spPr bwMode="auto">
          <a:xfrm>
            <a:off x="3071612" y="5733256"/>
            <a:ext cx="58216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Clr>
                <a:srgbClr val="66FF66"/>
              </a:buClr>
              <a:buFontTx/>
              <a:buNone/>
            </a:pPr>
            <a:r>
              <a:rPr lang="ja-JP" altLang="en-US" sz="1800" b="1" dirty="0" smtClean="0">
                <a:solidFill>
                  <a:schemeClr val="tx2"/>
                </a:solidFill>
                <a:latin typeface="+mn-ea"/>
                <a:ea typeface="+mn-ea"/>
              </a:rPr>
              <a:t>これらの極低温での</a:t>
            </a:r>
            <a:r>
              <a:rPr lang="en-US" altLang="ja-JP" sz="1800" b="1" dirty="0" smtClean="0">
                <a:solidFill>
                  <a:schemeClr val="tx2"/>
                </a:solidFill>
                <a:latin typeface="+mn-ea"/>
                <a:ea typeface="+mn-ea"/>
              </a:rPr>
              <a:t>I-V</a:t>
            </a:r>
            <a:r>
              <a:rPr lang="ja-JP" altLang="en-US" sz="1800" b="1" dirty="0" smtClean="0">
                <a:solidFill>
                  <a:schemeClr val="tx2"/>
                </a:solidFill>
                <a:latin typeface="+mn-ea"/>
                <a:ea typeface="+mn-ea"/>
              </a:rPr>
              <a:t>曲線データを回路シミュレーターの入力パラメーターとして，今後の回路設計に用いる</a:t>
            </a:r>
            <a:endParaRPr lang="en-US" altLang="ja-JP" sz="1800" b="1" dirty="0">
              <a:solidFill>
                <a:schemeClr val="tx2"/>
              </a:solidFill>
              <a:latin typeface="+mn-ea"/>
              <a:ea typeface="+mn-ea"/>
            </a:endParaRPr>
          </a:p>
        </p:txBody>
      </p:sp>
    </p:spTree>
    <p:extLst>
      <p:ext uri="{BB962C8B-B14F-4D97-AF65-F5344CB8AC3E}">
        <p14:creationId xmlns:p14="http://schemas.microsoft.com/office/powerpoint/2010/main" val="30251330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1887" y="150425"/>
            <a:ext cx="8229600" cy="562074"/>
          </a:xfrm>
        </p:spPr>
        <p:txBody>
          <a:bodyPr>
            <a:noAutofit/>
          </a:bodyPr>
          <a:lstStyle/>
          <a:p>
            <a:r>
              <a:rPr lang="ja-JP" altLang="en-US" sz="2800" b="1" dirty="0">
                <a:effectLst>
                  <a:outerShdw blurRad="38100" dist="38100" dir="2700000" algn="tl">
                    <a:srgbClr val="000000">
                      <a:alpha val="43137"/>
                    </a:srgbClr>
                  </a:outerShdw>
                </a:effectLst>
              </a:rPr>
              <a:t>低温での増幅動作</a:t>
            </a:r>
          </a:p>
        </p:txBody>
      </p:sp>
      <p:sp>
        <p:nvSpPr>
          <p:cNvPr id="16" name="フッター プレースホルダー 15"/>
          <p:cNvSpPr>
            <a:spLocks noGrp="1"/>
          </p:cNvSpPr>
          <p:nvPr>
            <p:ph type="ftr" sz="quarter" idx="11"/>
          </p:nvPr>
        </p:nvSpPr>
        <p:spPr>
          <a:xfrm>
            <a:off x="6203226" y="0"/>
            <a:ext cx="2895600" cy="365125"/>
          </a:xfrm>
        </p:spPr>
        <p:txBody>
          <a:bodyPr/>
          <a:lstStyle/>
          <a:p>
            <a:r>
              <a:rPr lang="ja-JP" altLang="en-US" dirty="0" smtClean="0"/>
              <a:t>先崎・</a:t>
            </a:r>
            <a:r>
              <a:rPr lang="en-US" altLang="ja-JP" dirty="0" smtClean="0"/>
              <a:t>2014</a:t>
            </a:r>
            <a:r>
              <a:rPr lang="ja-JP" altLang="en-US" dirty="0" smtClean="0"/>
              <a:t>年秋季大会トラ</a:t>
            </a:r>
            <a:r>
              <a:rPr lang="ja-JP" altLang="en-US" dirty="0" err="1" smtClean="0"/>
              <a:t>ぺ</a:t>
            </a:r>
            <a:r>
              <a:rPr lang="ja-JP" altLang="en-US" dirty="0" smtClean="0"/>
              <a:t>より</a:t>
            </a:r>
            <a:endParaRPr kumimoji="1" lang="ja-JP" altLang="en-US" dirty="0"/>
          </a:p>
        </p:txBody>
      </p:sp>
      <p:sp>
        <p:nvSpPr>
          <p:cNvPr id="17" name="スライド番号プレースホルダー 16"/>
          <p:cNvSpPr>
            <a:spLocks noGrp="1"/>
          </p:cNvSpPr>
          <p:nvPr>
            <p:ph type="sldNum" sz="quarter" idx="12"/>
          </p:nvPr>
        </p:nvSpPr>
        <p:spPr/>
        <p:txBody>
          <a:bodyPr/>
          <a:lstStyle/>
          <a:p>
            <a:fld id="{9CDD9E1D-CD3E-4261-ADA6-F96C74C84CD5}" type="slidenum">
              <a:rPr kumimoji="1" lang="ja-JP" altLang="en-US" smtClean="0"/>
              <a:t>23</a:t>
            </a:fld>
            <a:endParaRPr kumimoji="1" lang="ja-JP" altLang="en-US"/>
          </a:p>
        </p:txBody>
      </p:sp>
      <p:grpSp>
        <p:nvGrpSpPr>
          <p:cNvPr id="24" name="グループ化 23"/>
          <p:cNvGrpSpPr/>
          <p:nvPr/>
        </p:nvGrpSpPr>
        <p:grpSpPr>
          <a:xfrm>
            <a:off x="359122" y="2029646"/>
            <a:ext cx="3503911" cy="2937476"/>
            <a:chOff x="263010" y="2158853"/>
            <a:chExt cx="3953630" cy="3396487"/>
          </a:xfrm>
        </p:grpSpPr>
        <p:grpSp>
          <p:nvGrpSpPr>
            <p:cNvPr id="23" name="グループ化 22"/>
            <p:cNvGrpSpPr/>
            <p:nvPr/>
          </p:nvGrpSpPr>
          <p:grpSpPr>
            <a:xfrm>
              <a:off x="263010" y="2189929"/>
              <a:ext cx="3953630" cy="3365411"/>
              <a:chOff x="263010" y="2189929"/>
              <a:chExt cx="3953630" cy="3365411"/>
            </a:xfrm>
          </p:grpSpPr>
          <p:sp>
            <p:nvSpPr>
              <p:cNvPr id="109" name="テキスト ボックス 108"/>
              <p:cNvSpPr txBox="1"/>
              <p:nvPr/>
            </p:nvSpPr>
            <p:spPr>
              <a:xfrm>
                <a:off x="2679282" y="2189929"/>
                <a:ext cx="743756" cy="427044"/>
              </a:xfrm>
              <a:prstGeom prst="rect">
                <a:avLst/>
              </a:prstGeom>
              <a:noFill/>
            </p:spPr>
            <p:txBody>
              <a:bodyPr wrap="none" rtlCol="0">
                <a:spAutoFit/>
              </a:bodyPr>
              <a:lstStyle/>
              <a:p>
                <a:r>
                  <a:rPr lang="en-US" altLang="ja-JP" sz="1800" dirty="0" smtClean="0"/>
                  <a:t>1.8V</a:t>
                </a:r>
                <a:endParaRPr kumimoji="1" lang="ja-JP" altLang="en-US" sz="1800" dirty="0"/>
              </a:p>
            </p:txBody>
          </p:sp>
          <p:grpSp>
            <p:nvGrpSpPr>
              <p:cNvPr id="11" name="グループ化 10"/>
              <p:cNvGrpSpPr/>
              <p:nvPr/>
            </p:nvGrpSpPr>
            <p:grpSpPr>
              <a:xfrm>
                <a:off x="263010" y="2446347"/>
                <a:ext cx="3953630" cy="3108993"/>
                <a:chOff x="268581" y="2147431"/>
                <a:chExt cx="4946954" cy="3890106"/>
              </a:xfrm>
            </p:grpSpPr>
            <p:grpSp>
              <p:nvGrpSpPr>
                <p:cNvPr id="106" name="グループ化 105"/>
                <p:cNvGrpSpPr/>
                <p:nvPr/>
              </p:nvGrpSpPr>
              <p:grpSpPr>
                <a:xfrm>
                  <a:off x="1173109" y="2147431"/>
                  <a:ext cx="2689282" cy="3890106"/>
                  <a:chOff x="908415" y="1985366"/>
                  <a:chExt cx="2689282" cy="3890106"/>
                </a:xfrm>
              </p:grpSpPr>
              <p:grpSp>
                <p:nvGrpSpPr>
                  <p:cNvPr id="5" name="グループ化 4"/>
                  <p:cNvGrpSpPr/>
                  <p:nvPr/>
                </p:nvGrpSpPr>
                <p:grpSpPr>
                  <a:xfrm>
                    <a:off x="2601885" y="5723072"/>
                    <a:ext cx="659219" cy="152400"/>
                    <a:chOff x="1275907" y="5869171"/>
                    <a:chExt cx="659219" cy="152400"/>
                  </a:xfrm>
                </p:grpSpPr>
                <p:cxnSp>
                  <p:nvCxnSpPr>
                    <p:cNvPr id="6" name="直線コネクタ 5"/>
                    <p:cNvCxnSpPr/>
                    <p:nvPr/>
                  </p:nvCxnSpPr>
                  <p:spPr>
                    <a:xfrm>
                      <a:off x="1275907" y="5869171"/>
                      <a:ext cx="65921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flipV="1">
                      <a:off x="1275907" y="5869171"/>
                      <a:ext cx="113414"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p:nvCxnSpPr>
                  <p:spPr>
                    <a:xfrm flipV="1">
                      <a:off x="1428307" y="5869171"/>
                      <a:ext cx="113414"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V="1">
                      <a:off x="1580707" y="5869171"/>
                      <a:ext cx="113414"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V="1">
                      <a:off x="1733107" y="5869171"/>
                      <a:ext cx="113414" cy="152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グループ化 27"/>
                  <p:cNvGrpSpPr/>
                  <p:nvPr/>
                </p:nvGrpSpPr>
                <p:grpSpPr>
                  <a:xfrm>
                    <a:off x="908415" y="3702771"/>
                    <a:ext cx="322006" cy="316730"/>
                    <a:chOff x="3935896" y="4863921"/>
                    <a:chExt cx="322006" cy="316730"/>
                  </a:xfrm>
                </p:grpSpPr>
                <p:sp>
                  <p:nvSpPr>
                    <p:cNvPr id="29" name="円/楕円 28"/>
                    <p:cNvSpPr/>
                    <p:nvPr/>
                  </p:nvSpPr>
                  <p:spPr>
                    <a:xfrm>
                      <a:off x="3941172" y="4863921"/>
                      <a:ext cx="316730" cy="31673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sp>
                  <p:nvSpPr>
                    <p:cNvPr id="30" name="フリーフォーム 29"/>
                    <p:cNvSpPr/>
                    <p:nvPr/>
                  </p:nvSpPr>
                  <p:spPr>
                    <a:xfrm>
                      <a:off x="3935896" y="4953248"/>
                      <a:ext cx="302149" cy="121697"/>
                    </a:xfrm>
                    <a:custGeom>
                      <a:avLst/>
                      <a:gdLst>
                        <a:gd name="connsiteX0" fmla="*/ 0 w 302149"/>
                        <a:gd name="connsiteY0" fmla="*/ 87879 h 121697"/>
                        <a:gd name="connsiteX1" fmla="*/ 87464 w 302149"/>
                        <a:gd name="connsiteY1" fmla="*/ 415 h 121697"/>
                        <a:gd name="connsiteX2" fmla="*/ 190831 w 302149"/>
                        <a:gd name="connsiteY2" fmla="*/ 119684 h 121697"/>
                        <a:gd name="connsiteX3" fmla="*/ 302149 w 302149"/>
                        <a:gd name="connsiteY3" fmla="*/ 64025 h 121697"/>
                      </a:gdLst>
                      <a:ahLst/>
                      <a:cxnLst>
                        <a:cxn ang="0">
                          <a:pos x="connsiteX0" y="connsiteY0"/>
                        </a:cxn>
                        <a:cxn ang="0">
                          <a:pos x="connsiteX1" y="connsiteY1"/>
                        </a:cxn>
                        <a:cxn ang="0">
                          <a:pos x="connsiteX2" y="connsiteY2"/>
                        </a:cxn>
                        <a:cxn ang="0">
                          <a:pos x="connsiteX3" y="connsiteY3"/>
                        </a:cxn>
                      </a:cxnLst>
                      <a:rect l="l" t="t" r="r" b="b"/>
                      <a:pathLst>
                        <a:path w="302149" h="121697">
                          <a:moveTo>
                            <a:pt x="0" y="87879"/>
                          </a:moveTo>
                          <a:cubicBezTo>
                            <a:pt x="27829" y="41496"/>
                            <a:pt x="55659" y="-4886"/>
                            <a:pt x="87464" y="415"/>
                          </a:cubicBezTo>
                          <a:cubicBezTo>
                            <a:pt x="119269" y="5716"/>
                            <a:pt x="155050" y="109082"/>
                            <a:pt x="190831" y="119684"/>
                          </a:cubicBezTo>
                          <a:cubicBezTo>
                            <a:pt x="226612" y="130286"/>
                            <a:pt x="264380" y="97155"/>
                            <a:pt x="302149" y="64025"/>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cxnSp>
                <p:nvCxnSpPr>
                  <p:cNvPr id="80" name="直線コネクタ 79"/>
                  <p:cNvCxnSpPr/>
                  <p:nvPr/>
                </p:nvCxnSpPr>
                <p:spPr>
                  <a:xfrm flipV="1">
                    <a:off x="1230421" y="2944789"/>
                    <a:ext cx="354440" cy="1740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flipV="1">
                    <a:off x="2729013" y="1985366"/>
                    <a:ext cx="354440" cy="1740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a:stCxn id="29" idx="6"/>
                  </p:cNvCxnSpPr>
                  <p:nvPr/>
                </p:nvCxnSpPr>
                <p:spPr>
                  <a:xfrm>
                    <a:off x="1230421" y="3861136"/>
                    <a:ext cx="6114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1407641" y="3026568"/>
                    <a:ext cx="0" cy="8263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a:off x="2928152" y="2072396"/>
                    <a:ext cx="0" cy="12305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グループ化 17"/>
                  <p:cNvGrpSpPr/>
                  <p:nvPr/>
                </p:nvGrpSpPr>
                <p:grpSpPr>
                  <a:xfrm rot="5400000">
                    <a:off x="2618362" y="2400624"/>
                    <a:ext cx="616689" cy="318976"/>
                    <a:chOff x="3721394" y="4424800"/>
                    <a:chExt cx="616689" cy="318976"/>
                  </a:xfrm>
                </p:grpSpPr>
                <p:sp>
                  <p:nvSpPr>
                    <p:cNvPr id="19" name="正方形/長方形 18"/>
                    <p:cNvSpPr/>
                    <p:nvPr/>
                  </p:nvSpPr>
                  <p:spPr>
                    <a:xfrm>
                      <a:off x="3758085" y="4424800"/>
                      <a:ext cx="537586" cy="31673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grpSp>
                  <p:nvGrpSpPr>
                    <p:cNvPr id="20" name="グループ化 19"/>
                    <p:cNvGrpSpPr/>
                    <p:nvPr/>
                  </p:nvGrpSpPr>
                  <p:grpSpPr>
                    <a:xfrm>
                      <a:off x="3721394" y="4424800"/>
                      <a:ext cx="616689" cy="318976"/>
                      <a:chOff x="-1605516" y="4114800"/>
                      <a:chExt cx="9643730" cy="1509823"/>
                    </a:xfrm>
                    <a:solidFill>
                      <a:schemeClr val="bg1"/>
                    </a:solidFill>
                  </p:grpSpPr>
                  <p:sp>
                    <p:nvSpPr>
                      <p:cNvPr id="21" name="フリーフォーム 20"/>
                      <p:cNvSpPr/>
                      <p:nvPr/>
                    </p:nvSpPr>
                    <p:spPr>
                      <a:xfrm>
                        <a:off x="-1605516" y="4136067"/>
                        <a:ext cx="6921795" cy="1477925"/>
                      </a:xfrm>
                      <a:custGeom>
                        <a:avLst/>
                        <a:gdLst>
                          <a:gd name="connsiteX0" fmla="*/ 0 w 6921796"/>
                          <a:gd name="connsiteY0" fmla="*/ 723014 h 1477926"/>
                          <a:gd name="connsiteX1" fmla="*/ 404037 w 6921796"/>
                          <a:gd name="connsiteY1" fmla="*/ 723014 h 1477926"/>
                          <a:gd name="connsiteX2" fmla="*/ 1127051 w 6921796"/>
                          <a:gd name="connsiteY2" fmla="*/ 0 h 1477926"/>
                          <a:gd name="connsiteX3" fmla="*/ 2604977 w 6921796"/>
                          <a:gd name="connsiteY3" fmla="*/ 1477926 h 1477926"/>
                          <a:gd name="connsiteX4" fmla="*/ 4051005 w 6921796"/>
                          <a:gd name="connsiteY4" fmla="*/ 31898 h 1477926"/>
                          <a:gd name="connsiteX5" fmla="*/ 5475768 w 6921796"/>
                          <a:gd name="connsiteY5" fmla="*/ 1456661 h 1477926"/>
                          <a:gd name="connsiteX6" fmla="*/ 6921796 w 6921796"/>
                          <a:gd name="connsiteY6" fmla="*/ 10633 h 147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1796" h="1477926">
                            <a:moveTo>
                              <a:pt x="0" y="723014"/>
                            </a:moveTo>
                            <a:lnTo>
                              <a:pt x="404037" y="723014"/>
                            </a:lnTo>
                            <a:lnTo>
                              <a:pt x="1127051" y="0"/>
                            </a:lnTo>
                            <a:lnTo>
                              <a:pt x="2604977" y="1477926"/>
                            </a:lnTo>
                            <a:lnTo>
                              <a:pt x="4051005" y="31898"/>
                            </a:lnTo>
                            <a:lnTo>
                              <a:pt x="5475768" y="1456661"/>
                            </a:lnTo>
                            <a:lnTo>
                              <a:pt x="6921796" y="10633"/>
                            </a:lnTo>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22" name="フリーフォーム 21"/>
                      <p:cNvSpPr/>
                      <p:nvPr/>
                    </p:nvSpPr>
                    <p:spPr>
                      <a:xfrm>
                        <a:off x="5316279" y="4114800"/>
                        <a:ext cx="2721935" cy="1509823"/>
                      </a:xfrm>
                      <a:custGeom>
                        <a:avLst/>
                        <a:gdLst>
                          <a:gd name="connsiteX0" fmla="*/ 0 w 2721935"/>
                          <a:gd name="connsiteY0" fmla="*/ 0 h 1509823"/>
                          <a:gd name="connsiteX1" fmla="*/ 1509823 w 2721935"/>
                          <a:gd name="connsiteY1" fmla="*/ 1509823 h 1509823"/>
                          <a:gd name="connsiteX2" fmla="*/ 2254102 w 2721935"/>
                          <a:gd name="connsiteY2" fmla="*/ 765544 h 1509823"/>
                          <a:gd name="connsiteX3" fmla="*/ 2721935 w 2721935"/>
                          <a:gd name="connsiteY3" fmla="*/ 765544 h 1509823"/>
                          <a:gd name="connsiteX4" fmla="*/ 2721935 w 2721935"/>
                          <a:gd name="connsiteY4" fmla="*/ 754912 h 1509823"/>
                          <a:gd name="connsiteX5" fmla="*/ 2721935 w 2721935"/>
                          <a:gd name="connsiteY5" fmla="*/ 754912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1935" h="1509823">
                            <a:moveTo>
                              <a:pt x="0" y="0"/>
                            </a:moveTo>
                            <a:lnTo>
                              <a:pt x="1509823" y="1509823"/>
                            </a:lnTo>
                            <a:lnTo>
                              <a:pt x="2254102" y="765544"/>
                            </a:lnTo>
                            <a:lnTo>
                              <a:pt x="2721935" y="765544"/>
                            </a:lnTo>
                            <a:lnTo>
                              <a:pt x="2721935" y="754912"/>
                            </a:lnTo>
                            <a:lnTo>
                              <a:pt x="2721935" y="754912"/>
                            </a:lnTo>
                          </a:path>
                        </a:pathLst>
                      </a:cu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grpSp>
              <p:cxnSp>
                <p:nvCxnSpPr>
                  <p:cNvPr id="89" name="直線コネクタ 88"/>
                  <p:cNvCxnSpPr/>
                  <p:nvPr/>
                </p:nvCxnSpPr>
                <p:spPr>
                  <a:xfrm>
                    <a:off x="2918204" y="5305926"/>
                    <a:ext cx="0" cy="4171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a:off x="2925582" y="2960738"/>
                    <a:ext cx="672115" cy="0"/>
                  </a:xfrm>
                  <a:prstGeom prst="line">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2" name="グループ化 101"/>
                  <p:cNvGrpSpPr/>
                  <p:nvPr/>
                </p:nvGrpSpPr>
                <p:grpSpPr>
                  <a:xfrm>
                    <a:off x="1783374" y="3302983"/>
                    <a:ext cx="1420580" cy="2115102"/>
                    <a:chOff x="1783374" y="3302983"/>
                    <a:chExt cx="1420580" cy="2115102"/>
                  </a:xfrm>
                </p:grpSpPr>
                <p:sp>
                  <p:nvSpPr>
                    <p:cNvPr id="99" name="フリーフォーム 98"/>
                    <p:cNvSpPr/>
                    <p:nvPr/>
                  </p:nvSpPr>
                  <p:spPr>
                    <a:xfrm>
                      <a:off x="1783374" y="4662432"/>
                      <a:ext cx="431675" cy="517358"/>
                    </a:xfrm>
                    <a:custGeom>
                      <a:avLst/>
                      <a:gdLst>
                        <a:gd name="connsiteX0" fmla="*/ 288758 w 288758"/>
                        <a:gd name="connsiteY0" fmla="*/ 0 h 517358"/>
                        <a:gd name="connsiteX1" fmla="*/ 288758 w 288758"/>
                        <a:gd name="connsiteY1" fmla="*/ 517358 h 517358"/>
                        <a:gd name="connsiteX2" fmla="*/ 0 w 288758"/>
                        <a:gd name="connsiteY2" fmla="*/ 517358 h 517358"/>
                        <a:gd name="connsiteX3" fmla="*/ 0 w 288758"/>
                        <a:gd name="connsiteY3" fmla="*/ 517358 h 517358"/>
                      </a:gdLst>
                      <a:ahLst/>
                      <a:cxnLst>
                        <a:cxn ang="0">
                          <a:pos x="connsiteX0" y="connsiteY0"/>
                        </a:cxn>
                        <a:cxn ang="0">
                          <a:pos x="connsiteX1" y="connsiteY1"/>
                        </a:cxn>
                        <a:cxn ang="0">
                          <a:pos x="connsiteX2" y="connsiteY2"/>
                        </a:cxn>
                        <a:cxn ang="0">
                          <a:pos x="connsiteX3" y="connsiteY3"/>
                        </a:cxn>
                      </a:cxnLst>
                      <a:rect l="l" t="t" r="r" b="b"/>
                      <a:pathLst>
                        <a:path w="288758" h="517358">
                          <a:moveTo>
                            <a:pt x="288758" y="0"/>
                          </a:moveTo>
                          <a:lnTo>
                            <a:pt x="288758" y="517358"/>
                          </a:lnTo>
                          <a:lnTo>
                            <a:pt x="0" y="517358"/>
                          </a:lnTo>
                          <a:lnTo>
                            <a:pt x="0" y="517358"/>
                          </a:lnTo>
                        </a:path>
                      </a:pathLst>
                    </a:custGeom>
                    <a:noFill/>
                    <a:ln w="19050">
                      <a:solidFill>
                        <a:schemeClr val="tx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97" name="フリーフォーム 96"/>
                    <p:cNvSpPr/>
                    <p:nvPr/>
                  </p:nvSpPr>
                  <p:spPr>
                    <a:xfrm>
                      <a:off x="1809021" y="4457896"/>
                      <a:ext cx="406028" cy="286582"/>
                    </a:xfrm>
                    <a:custGeom>
                      <a:avLst/>
                      <a:gdLst>
                        <a:gd name="connsiteX0" fmla="*/ 0 w 312821"/>
                        <a:gd name="connsiteY0" fmla="*/ 0 h 264694"/>
                        <a:gd name="connsiteX1" fmla="*/ 312821 w 312821"/>
                        <a:gd name="connsiteY1" fmla="*/ 0 h 264694"/>
                        <a:gd name="connsiteX2" fmla="*/ 312821 w 312821"/>
                        <a:gd name="connsiteY2" fmla="*/ 264694 h 264694"/>
                        <a:gd name="connsiteX3" fmla="*/ 312821 w 312821"/>
                        <a:gd name="connsiteY3" fmla="*/ 264694 h 264694"/>
                      </a:gdLst>
                      <a:ahLst/>
                      <a:cxnLst>
                        <a:cxn ang="0">
                          <a:pos x="connsiteX0" y="connsiteY0"/>
                        </a:cxn>
                        <a:cxn ang="0">
                          <a:pos x="connsiteX1" y="connsiteY1"/>
                        </a:cxn>
                        <a:cxn ang="0">
                          <a:pos x="connsiteX2" y="connsiteY2"/>
                        </a:cxn>
                        <a:cxn ang="0">
                          <a:pos x="connsiteX3" y="connsiteY3"/>
                        </a:cxn>
                      </a:cxnLst>
                      <a:rect l="l" t="t" r="r" b="b"/>
                      <a:pathLst>
                        <a:path w="312821" h="264694">
                          <a:moveTo>
                            <a:pt x="0" y="0"/>
                          </a:moveTo>
                          <a:lnTo>
                            <a:pt x="312821" y="0"/>
                          </a:lnTo>
                          <a:lnTo>
                            <a:pt x="312821" y="264694"/>
                          </a:lnTo>
                          <a:lnTo>
                            <a:pt x="312821" y="264694"/>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nvGrpSpPr>
                    <p:cNvPr id="73" name="グループ化 72"/>
                    <p:cNvGrpSpPr/>
                    <p:nvPr/>
                  </p:nvGrpSpPr>
                  <p:grpSpPr>
                    <a:xfrm>
                      <a:off x="1841879" y="3302983"/>
                      <a:ext cx="1076325" cy="1828800"/>
                      <a:chOff x="2057400" y="2952750"/>
                      <a:chExt cx="1076325" cy="1828800"/>
                    </a:xfrm>
                  </p:grpSpPr>
                  <p:cxnSp>
                    <p:nvCxnSpPr>
                      <p:cNvPr id="62" name="直線コネクタ 61"/>
                      <p:cNvCxnSpPr>
                        <a:stCxn id="58" idx="2"/>
                      </p:cNvCxnSpPr>
                      <p:nvPr/>
                    </p:nvCxnSpPr>
                    <p:spPr>
                      <a:xfrm flipH="1">
                        <a:off x="2057400" y="3513056"/>
                        <a:ext cx="742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2428447" y="3513056"/>
                        <a:ext cx="0" cy="60477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グループ化 55"/>
                      <p:cNvGrpSpPr/>
                      <p:nvPr/>
                    </p:nvGrpSpPr>
                    <p:grpSpPr>
                      <a:xfrm>
                        <a:off x="2297357" y="3710382"/>
                        <a:ext cx="262181" cy="134499"/>
                        <a:chOff x="2146288" y="3963752"/>
                        <a:chExt cx="529152" cy="97808"/>
                      </a:xfrm>
                    </p:grpSpPr>
                    <p:sp>
                      <p:nvSpPr>
                        <p:cNvPr id="51" name="正方形/長方形 50"/>
                        <p:cNvSpPr/>
                        <p:nvPr/>
                      </p:nvSpPr>
                      <p:spPr>
                        <a:xfrm>
                          <a:off x="2146288" y="3963752"/>
                          <a:ext cx="529152" cy="9780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cxnSp>
                      <p:nvCxnSpPr>
                        <p:cNvPr id="52" name="直線コネクタ 51"/>
                        <p:cNvCxnSpPr/>
                        <p:nvPr/>
                      </p:nvCxnSpPr>
                      <p:spPr>
                        <a:xfrm>
                          <a:off x="2146288" y="3963752"/>
                          <a:ext cx="5291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p:cNvCxnSpPr/>
                        <p:nvPr/>
                      </p:nvCxnSpPr>
                      <p:spPr>
                        <a:xfrm>
                          <a:off x="2146288" y="4061560"/>
                          <a:ext cx="5291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フリーフォーム 66"/>
                      <p:cNvSpPr/>
                      <p:nvPr/>
                    </p:nvSpPr>
                    <p:spPr>
                      <a:xfrm>
                        <a:off x="2847975" y="2952750"/>
                        <a:ext cx="285750" cy="1828800"/>
                      </a:xfrm>
                      <a:custGeom>
                        <a:avLst/>
                        <a:gdLst>
                          <a:gd name="connsiteX0" fmla="*/ 285750 w 285750"/>
                          <a:gd name="connsiteY0" fmla="*/ 1828800 h 1828800"/>
                          <a:gd name="connsiteX1" fmla="*/ 285750 w 285750"/>
                          <a:gd name="connsiteY1" fmla="*/ 685800 h 1828800"/>
                          <a:gd name="connsiteX2" fmla="*/ 0 w 285750"/>
                          <a:gd name="connsiteY2" fmla="*/ 685800 h 1828800"/>
                          <a:gd name="connsiteX3" fmla="*/ 0 w 285750"/>
                          <a:gd name="connsiteY3" fmla="*/ 419100 h 1828800"/>
                          <a:gd name="connsiteX4" fmla="*/ 285750 w 285750"/>
                          <a:gd name="connsiteY4" fmla="*/ 419100 h 1828800"/>
                          <a:gd name="connsiteX5" fmla="*/ 285750 w 285750"/>
                          <a:gd name="connsiteY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50" h="1828800">
                            <a:moveTo>
                              <a:pt x="285750" y="1828800"/>
                            </a:moveTo>
                            <a:lnTo>
                              <a:pt x="285750" y="685800"/>
                            </a:lnTo>
                            <a:lnTo>
                              <a:pt x="0" y="685800"/>
                            </a:lnTo>
                            <a:lnTo>
                              <a:pt x="0" y="419100"/>
                            </a:lnTo>
                            <a:lnTo>
                              <a:pt x="285750" y="419100"/>
                            </a:lnTo>
                            <a:lnTo>
                              <a:pt x="285750" y="0"/>
                            </a:ln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grpSp>
                    <p:nvGrpSpPr>
                      <p:cNvPr id="57" name="グループ化 56"/>
                      <p:cNvGrpSpPr/>
                      <p:nvPr/>
                    </p:nvGrpSpPr>
                    <p:grpSpPr>
                      <a:xfrm rot="5400000">
                        <a:off x="2583824" y="3464152"/>
                        <a:ext cx="529152" cy="97808"/>
                        <a:chOff x="1884107" y="3521122"/>
                        <a:chExt cx="529152" cy="97808"/>
                      </a:xfrm>
                    </p:grpSpPr>
                    <p:sp>
                      <p:nvSpPr>
                        <p:cNvPr id="58" name="正方形/長方形 57"/>
                        <p:cNvSpPr/>
                        <p:nvPr/>
                      </p:nvSpPr>
                      <p:spPr>
                        <a:xfrm>
                          <a:off x="1884107" y="3521122"/>
                          <a:ext cx="529152" cy="9780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cxnSp>
                      <p:nvCxnSpPr>
                        <p:cNvPr id="59" name="直線コネクタ 58"/>
                        <p:cNvCxnSpPr/>
                        <p:nvPr/>
                      </p:nvCxnSpPr>
                      <p:spPr>
                        <a:xfrm>
                          <a:off x="1884107" y="3521122"/>
                          <a:ext cx="5291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a:off x="1998916" y="3618930"/>
                          <a:ext cx="2995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グループ化 67"/>
                      <p:cNvGrpSpPr/>
                      <p:nvPr/>
                    </p:nvGrpSpPr>
                    <p:grpSpPr>
                      <a:xfrm>
                        <a:off x="2284645" y="4226623"/>
                        <a:ext cx="270240" cy="405360"/>
                        <a:chOff x="3334660" y="5033193"/>
                        <a:chExt cx="270240" cy="405360"/>
                      </a:xfrm>
                    </p:grpSpPr>
                    <p:sp>
                      <p:nvSpPr>
                        <p:cNvPr id="69" name="正方形/長方形 68"/>
                        <p:cNvSpPr/>
                        <p:nvPr/>
                      </p:nvSpPr>
                      <p:spPr>
                        <a:xfrm>
                          <a:off x="3334660" y="5033193"/>
                          <a:ext cx="270240" cy="40536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grpSp>
                      <p:nvGrpSpPr>
                        <p:cNvPr id="70" name="グループ化 69"/>
                        <p:cNvGrpSpPr/>
                        <p:nvPr/>
                      </p:nvGrpSpPr>
                      <p:grpSpPr>
                        <a:xfrm>
                          <a:off x="3334660" y="5033193"/>
                          <a:ext cx="270240" cy="405360"/>
                          <a:chOff x="3785191" y="4136065"/>
                          <a:chExt cx="270240" cy="405360"/>
                        </a:xfrm>
                        <a:noFill/>
                      </p:grpSpPr>
                      <p:sp>
                        <p:nvSpPr>
                          <p:cNvPr id="71" name="円/楕円 70"/>
                          <p:cNvSpPr/>
                          <p:nvPr/>
                        </p:nvSpPr>
                        <p:spPr>
                          <a:xfrm>
                            <a:off x="3785191" y="4136065"/>
                            <a:ext cx="270240" cy="270240"/>
                          </a:xfrm>
                          <a:prstGeom prst="ellipse">
                            <a:avLst/>
                          </a:prstGeom>
                          <a:grpFill/>
                          <a:ln w="19050">
                            <a:solidFill>
                              <a:schemeClr val="tx1">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sp>
                        <p:nvSpPr>
                          <p:cNvPr id="72" name="円/楕円 71"/>
                          <p:cNvSpPr/>
                          <p:nvPr/>
                        </p:nvSpPr>
                        <p:spPr>
                          <a:xfrm>
                            <a:off x="3785191" y="4271185"/>
                            <a:ext cx="270240" cy="270240"/>
                          </a:xfrm>
                          <a:prstGeom prst="ellipse">
                            <a:avLst/>
                          </a:prstGeom>
                          <a:grpFill/>
                          <a:ln w="19050">
                            <a:solidFill>
                              <a:schemeClr val="tx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grpSp>
                  </p:grpSp>
                </p:grpSp>
                <p:cxnSp>
                  <p:nvCxnSpPr>
                    <p:cNvPr id="77" name="直線コネクタ 76"/>
                    <p:cNvCxnSpPr>
                      <a:stCxn id="67" idx="0"/>
                    </p:cNvCxnSpPr>
                    <p:nvPr/>
                  </p:nvCxnSpPr>
                  <p:spPr>
                    <a:xfrm>
                      <a:off x="2918204" y="5131783"/>
                      <a:ext cx="0" cy="2863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正方形/長方形 100"/>
                    <p:cNvSpPr/>
                    <p:nvPr/>
                  </p:nvSpPr>
                  <p:spPr>
                    <a:xfrm>
                      <a:off x="1809020" y="3302983"/>
                      <a:ext cx="1394934" cy="2105577"/>
                    </a:xfrm>
                    <a:prstGeom prst="rec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grpSp>
              <p:sp>
                <p:nvSpPr>
                  <p:cNvPr id="38" name="角丸四角形 37"/>
                  <p:cNvSpPr/>
                  <p:nvPr/>
                </p:nvSpPr>
                <p:spPr>
                  <a:xfrm>
                    <a:off x="1611942" y="3149660"/>
                    <a:ext cx="1807182" cy="2438718"/>
                  </a:xfrm>
                  <a:prstGeom prst="roundRect">
                    <a:avLst/>
                  </a:prstGeom>
                  <a:solidFill>
                    <a:schemeClr val="accent6">
                      <a:lumMod val="20000"/>
                      <a:lumOff val="80000"/>
                      <a:alpha val="15000"/>
                    </a:schemeClr>
                  </a:solidFill>
                  <a:ln w="19050" cap="sq">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800"/>
                  </a:p>
                </p:txBody>
              </p:sp>
            </p:grpSp>
            <mc:AlternateContent xmlns:mc="http://schemas.openxmlformats.org/markup-compatibility/2006" xmlns:a14="http://schemas.microsoft.com/office/drawing/2010/main">
              <mc:Choice Requires="a14">
                <p:sp>
                  <p:nvSpPr>
                    <p:cNvPr id="107" name="テキスト ボックス 106"/>
                    <p:cNvSpPr txBox="1"/>
                    <p:nvPr/>
                  </p:nvSpPr>
                  <p:spPr>
                    <a:xfrm>
                      <a:off x="1007890" y="2632438"/>
                      <a:ext cx="1759397" cy="566989"/>
                    </a:xfrm>
                    <a:prstGeom prst="rect">
                      <a:avLst/>
                    </a:prstGeom>
                    <a:noFill/>
                  </p:spPr>
                  <p:txBody>
                    <a:bodyPr wrap="none" rtlCol="0">
                      <a:spAutoFit/>
                    </a:bodyPr>
                    <a:lstStyle/>
                    <a:p>
                      <a14:m>
                        <m:oMath xmlns:m="http://schemas.openxmlformats.org/officeDocument/2006/math">
                          <m:sSub>
                            <m:sSubPr>
                              <m:ctrlPr>
                                <a:rPr lang="en-US" altLang="ja-JP" sz="1800" b="0" i="1" smtClean="0">
                                  <a:latin typeface="Cambria Math"/>
                                </a:rPr>
                              </m:ctrlPr>
                            </m:sSubPr>
                            <m:e>
                              <m:r>
                                <a:rPr lang="en-US" altLang="ja-JP" sz="1800" b="0" i="1" smtClean="0">
                                  <a:latin typeface="Cambria Math" panose="02040503050406030204" pitchFamily="18" charset="0"/>
                                </a:rPr>
                                <m:t>𝑉</m:t>
                              </m:r>
                            </m:e>
                            <m:sub>
                              <m:r>
                                <a:rPr lang="en-US" altLang="ja-JP" sz="1800" b="0" i="1" smtClean="0">
                                  <a:latin typeface="Cambria Math" panose="02040503050406030204" pitchFamily="18" charset="0"/>
                                </a:rPr>
                                <m:t>𝑔𝑠</m:t>
                              </m:r>
                            </m:sub>
                          </m:sSub>
                          <m:r>
                            <a:rPr lang="en-US" altLang="ja-JP" sz="1800" b="0" i="1" smtClean="0">
                              <a:latin typeface="Cambria Math" panose="02040503050406030204" pitchFamily="18" charset="0"/>
                            </a:rPr>
                            <m:t>=</m:t>
                          </m:r>
                        </m:oMath>
                      </a14:m>
                      <a:r>
                        <a:rPr lang="en-US" altLang="ja-JP" sz="1800" dirty="0" smtClean="0"/>
                        <a:t> 0.9V</a:t>
                      </a:r>
                      <a:endParaRPr kumimoji="1" lang="ja-JP" altLang="en-US" sz="1800" dirty="0"/>
                    </a:p>
                  </p:txBody>
                </p:sp>
              </mc:Choice>
              <mc:Fallback xmlns="">
                <p:sp>
                  <p:nvSpPr>
                    <p:cNvPr id="107" name="テキスト ボックス 106"/>
                    <p:cNvSpPr txBox="1">
                      <a:spLocks noRot="1" noChangeAspect="1" noMove="1" noResize="1" noEditPoints="1" noAdjustHandles="1" noChangeArrowheads="1" noChangeShapeType="1" noTextEdit="1"/>
                    </p:cNvSpPr>
                    <p:nvPr/>
                  </p:nvSpPr>
                  <p:spPr>
                    <a:xfrm>
                      <a:off x="1007890" y="2632438"/>
                      <a:ext cx="1777502" cy="566989"/>
                    </a:xfrm>
                    <a:prstGeom prst="rect">
                      <a:avLst/>
                    </a:prstGeom>
                    <a:blipFill rotWithShape="0">
                      <a:blip r:embed="rId3"/>
                      <a:stretch>
                        <a:fillRect t="-9375" r="-3398" b="-1718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8" name="テキスト ボックス 107"/>
                    <p:cNvSpPr txBox="1"/>
                    <p:nvPr/>
                  </p:nvSpPr>
                  <p:spPr>
                    <a:xfrm>
                      <a:off x="3279146" y="3211163"/>
                      <a:ext cx="1711417" cy="534336"/>
                    </a:xfrm>
                    <a:prstGeom prst="rect">
                      <a:avLst/>
                    </a:prstGeom>
                    <a:noFill/>
                  </p:spPr>
                  <p:txBody>
                    <a:bodyPr wrap="none" rtlCol="0">
                      <a:spAutoFit/>
                    </a:bodyPr>
                    <a:lstStyle/>
                    <a:p>
                      <a14:m>
                        <m:oMath xmlns:m="http://schemas.openxmlformats.org/officeDocument/2006/math">
                          <m:sSub>
                            <m:sSubPr>
                              <m:ctrlPr>
                                <a:rPr lang="en-US" altLang="ja-JP" sz="1800" b="0" i="1" smtClean="0">
                                  <a:latin typeface="Cambria Math"/>
                                </a:rPr>
                              </m:ctrlPr>
                            </m:sSubPr>
                            <m:e>
                              <m:r>
                                <a:rPr lang="en-US" altLang="ja-JP" sz="1800" b="0" i="1" smtClean="0">
                                  <a:latin typeface="Cambria Math" panose="02040503050406030204" pitchFamily="18" charset="0"/>
                                </a:rPr>
                                <m:t>𝑉</m:t>
                              </m:r>
                            </m:e>
                            <m:sub>
                              <m:r>
                                <a:rPr lang="en-US" altLang="ja-JP" sz="1800" b="0" i="1" smtClean="0">
                                  <a:latin typeface="Cambria Math" panose="02040503050406030204" pitchFamily="18" charset="0"/>
                                </a:rPr>
                                <m:t>𝑑𝑠</m:t>
                              </m:r>
                            </m:sub>
                          </m:sSub>
                          <m:r>
                            <a:rPr lang="en-US" altLang="ja-JP" sz="1800" b="0" i="1" smtClean="0">
                              <a:latin typeface="Cambria Math" panose="02040503050406030204" pitchFamily="18" charset="0"/>
                            </a:rPr>
                            <m:t>=</m:t>
                          </m:r>
                        </m:oMath>
                      </a14:m>
                      <a:r>
                        <a:rPr lang="en-US" altLang="ja-JP" sz="1800" dirty="0" smtClean="0"/>
                        <a:t>0.5V</a:t>
                      </a:r>
                      <a:endParaRPr kumimoji="1" lang="ja-JP" altLang="en-US" sz="1800" dirty="0"/>
                    </a:p>
                  </p:txBody>
                </p:sp>
              </mc:Choice>
              <mc:Fallback xmlns="">
                <p:sp>
                  <p:nvSpPr>
                    <p:cNvPr id="108" name="テキスト ボックス 107"/>
                    <p:cNvSpPr txBox="1">
                      <a:spLocks noRot="1" noChangeAspect="1" noMove="1" noResize="1" noEditPoints="1" noAdjustHandles="1" noChangeArrowheads="1" noChangeShapeType="1" noTextEdit="1"/>
                    </p:cNvSpPr>
                    <p:nvPr/>
                  </p:nvSpPr>
                  <p:spPr>
                    <a:xfrm>
                      <a:off x="3279146" y="3211163"/>
                      <a:ext cx="1532791" cy="462123"/>
                    </a:xfrm>
                    <a:prstGeom prst="rect">
                      <a:avLst/>
                    </a:prstGeom>
                    <a:blipFill rotWithShape="0">
                      <a:blip r:embed="rId4"/>
                      <a:stretch>
                        <a:fillRect t="-11538" r="-16854" b="-4615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0" name="テキスト ボックス 109"/>
                    <p:cNvSpPr txBox="1"/>
                    <p:nvPr/>
                  </p:nvSpPr>
                  <p:spPr>
                    <a:xfrm>
                      <a:off x="3337411" y="2423407"/>
                      <a:ext cx="1878124" cy="534336"/>
                    </a:xfrm>
                    <a:prstGeom prst="rect">
                      <a:avLst/>
                    </a:prstGeom>
                    <a:noFill/>
                  </p:spPr>
                  <p:txBody>
                    <a:bodyPr wrap="square" rtlCol="0">
                      <a:spAutoFit/>
                    </a:bodyPr>
                    <a:lstStyle/>
                    <a:p>
                      <a:r>
                        <a:rPr lang="en-US" altLang="ja-JP" sz="1800" b="1" dirty="0" smtClean="0">
                          <a:solidFill>
                            <a:schemeClr val="accent3"/>
                          </a:solidFill>
                        </a:rPr>
                        <a:t>R=100</a:t>
                      </a:r>
                      <a:r>
                        <a:rPr lang="en-US" altLang="ja-JP" sz="1800" b="1" dirty="0">
                          <a:solidFill>
                            <a:schemeClr val="accent3"/>
                          </a:solidFill>
                        </a:rPr>
                        <a:t>k</a:t>
                      </a:r>
                      <a14:m>
                        <m:oMath xmlns:m="http://schemas.openxmlformats.org/officeDocument/2006/math">
                          <m:r>
                            <a:rPr lang="en-US" altLang="ja-JP" sz="1800" b="1" i="0" smtClean="0">
                              <a:solidFill>
                                <a:schemeClr val="accent3"/>
                              </a:solidFill>
                              <a:latin typeface="Cambria Math" panose="02040503050406030204" pitchFamily="18" charset="0"/>
                            </a:rPr>
                            <m:t>𝛀</m:t>
                          </m:r>
                        </m:oMath>
                      </a14:m>
                      <a:endParaRPr kumimoji="1" lang="ja-JP" altLang="en-US" sz="1800" b="1" dirty="0">
                        <a:solidFill>
                          <a:schemeClr val="accent3"/>
                        </a:solidFill>
                      </a:endParaRPr>
                    </a:p>
                  </p:txBody>
                </p:sp>
              </mc:Choice>
              <mc:Fallback xmlns="">
                <p:sp>
                  <p:nvSpPr>
                    <p:cNvPr id="110" name="テキスト ボックス 109"/>
                    <p:cNvSpPr txBox="1">
                      <a:spLocks noRot="1" noChangeAspect="1" noMove="1" noResize="1" noEditPoints="1" noAdjustHandles="1" noChangeArrowheads="1" noChangeShapeType="1" noTextEdit="1"/>
                    </p:cNvSpPr>
                    <p:nvPr/>
                  </p:nvSpPr>
                  <p:spPr>
                    <a:xfrm>
                      <a:off x="3337411" y="2423407"/>
                      <a:ext cx="1878124" cy="534336"/>
                    </a:xfrm>
                    <a:prstGeom prst="rect">
                      <a:avLst/>
                    </a:prstGeom>
                    <a:blipFill rotWithShape="0">
                      <a:blip r:embed="rId5"/>
                      <a:stretch>
                        <a:fillRect l="-4128" t="-8197" b="-2459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p:cNvSpPr txBox="1"/>
                    <p:nvPr/>
                  </p:nvSpPr>
                  <p:spPr>
                    <a:xfrm>
                      <a:off x="268581" y="3850958"/>
                      <a:ext cx="959861" cy="645378"/>
                    </a:xfrm>
                    <a:prstGeom prst="rect">
                      <a:avLst/>
                    </a:prstGeom>
                    <a:noFill/>
                  </p:spPr>
                  <p:txBody>
                    <a:bodyPr wrap="none" rtlCol="0">
                      <a:spAutoFit/>
                    </a:bodyPr>
                    <a:lstStyle/>
                    <a:p>
                      <a:r>
                        <a:rPr lang="ja-JP" altLang="en-US" sz="1100" b="1" dirty="0" smtClean="0">
                          <a:solidFill>
                            <a:schemeClr val="tx1"/>
                          </a:solidFill>
                        </a:rPr>
                        <a:t>入力</a:t>
                      </a:r>
                      <a:r>
                        <a:rPr lang="en-US" altLang="ja-JP" sz="1100" b="1" dirty="0" smtClean="0">
                          <a:solidFill>
                            <a:schemeClr val="tx1"/>
                          </a:solidFill>
                        </a:rPr>
                        <a:t>:</a:t>
                      </a:r>
                    </a:p>
                    <a:p>
                      <a:r>
                        <a:rPr lang="en-US" altLang="ja-JP" sz="1100" b="1" dirty="0" smtClean="0">
                          <a:solidFill>
                            <a:schemeClr val="tx1"/>
                          </a:solidFill>
                        </a:rPr>
                        <a:t>10m</a:t>
                      </a:r>
                      <a14:m>
                        <m:oMath xmlns:m="http://schemas.openxmlformats.org/officeDocument/2006/math">
                          <m:sSub>
                            <m:sSubPr>
                              <m:ctrlPr>
                                <a:rPr lang="en-US" altLang="ja-JP" sz="1100" b="1" i="1" smtClean="0">
                                  <a:solidFill>
                                    <a:schemeClr val="tx1"/>
                                  </a:solidFill>
                                  <a:latin typeface="Cambria Math"/>
                                </a:rPr>
                              </m:ctrlPr>
                            </m:sSubPr>
                            <m:e>
                              <m:r>
                                <a:rPr lang="en-US" altLang="ja-JP" sz="1100" b="1" i="0" smtClean="0">
                                  <a:solidFill>
                                    <a:schemeClr val="tx1"/>
                                  </a:solidFill>
                                  <a:latin typeface="Cambria Math" panose="02040503050406030204" pitchFamily="18" charset="0"/>
                                </a:rPr>
                                <m:t>𝐕</m:t>
                              </m:r>
                            </m:e>
                            <m:sub>
                              <m:r>
                                <a:rPr lang="en-US" altLang="ja-JP" sz="1100" b="1" i="1" smtClean="0">
                                  <a:solidFill>
                                    <a:schemeClr val="tx1"/>
                                  </a:solidFill>
                                  <a:latin typeface="Cambria Math" panose="02040503050406030204" pitchFamily="18" charset="0"/>
                                </a:rPr>
                                <m:t>𝒑𝒑</m:t>
                              </m:r>
                            </m:sub>
                          </m:sSub>
                        </m:oMath>
                      </a14:m>
                      <a:endParaRPr kumimoji="1" lang="ja-JP" altLang="en-US" sz="1000" b="1" dirty="0"/>
                    </a:p>
                  </p:txBody>
                </p:sp>
              </mc:Choice>
              <mc:Fallback xmlns="">
                <p:sp>
                  <p:nvSpPr>
                    <p:cNvPr id="111" name="テキスト ボックス 110"/>
                    <p:cNvSpPr txBox="1">
                      <a:spLocks noRot="1" noChangeAspect="1" noMove="1" noResize="1" noEditPoints="1" noAdjustHandles="1" noChangeArrowheads="1" noChangeShapeType="1" noTextEdit="1"/>
                    </p:cNvSpPr>
                    <p:nvPr/>
                  </p:nvSpPr>
                  <p:spPr>
                    <a:xfrm>
                      <a:off x="268581" y="3850958"/>
                      <a:ext cx="1277068" cy="877943"/>
                    </a:xfrm>
                    <a:prstGeom prst="rect">
                      <a:avLst/>
                    </a:prstGeom>
                    <a:blipFill rotWithShape="0">
                      <a:blip r:embed="rId6"/>
                      <a:stretch>
                        <a:fillRect l="-3378" t="-4000" b="-7000"/>
                      </a:stretch>
                    </a:blipFill>
                  </p:spPr>
                  <p:txBody>
                    <a:bodyPr/>
                    <a:lstStyle/>
                    <a:p>
                      <a:r>
                        <a:rPr lang="ja-JP" altLang="en-US">
                          <a:noFill/>
                        </a:rPr>
                        <a:t> </a:t>
                      </a:r>
                    </a:p>
                  </p:txBody>
                </p:sp>
              </mc:Fallback>
            </mc:AlternateContent>
            <p:sp>
              <p:nvSpPr>
                <p:cNvPr id="112" name="テキスト ボックス 111"/>
                <p:cNvSpPr txBox="1"/>
                <p:nvPr/>
              </p:nvSpPr>
              <p:spPr>
                <a:xfrm>
                  <a:off x="548291" y="5201292"/>
                  <a:ext cx="1023410" cy="378488"/>
                </a:xfrm>
                <a:prstGeom prst="rect">
                  <a:avLst/>
                </a:prstGeom>
                <a:noFill/>
              </p:spPr>
              <p:txBody>
                <a:bodyPr wrap="none" rtlCol="0">
                  <a:spAutoFit/>
                </a:bodyPr>
                <a:lstStyle/>
                <a:p>
                  <a:r>
                    <a:rPr lang="en-US" altLang="ja-JP" sz="1050" dirty="0" smtClean="0"/>
                    <a:t>SOI-STJ</a:t>
                  </a:r>
                  <a:endParaRPr kumimoji="1" lang="ja-JP" altLang="en-US" sz="1050" dirty="0"/>
                </a:p>
              </p:txBody>
            </p:sp>
            <p:cxnSp>
              <p:nvCxnSpPr>
                <p:cNvPr id="114" name="直線矢印コネクタ 113"/>
                <p:cNvCxnSpPr>
                  <a:stCxn id="112" idx="3"/>
                </p:cNvCxnSpPr>
                <p:nvPr/>
              </p:nvCxnSpPr>
              <p:spPr>
                <a:xfrm flipV="1">
                  <a:off x="1571702" y="4941604"/>
                  <a:ext cx="502011" cy="44893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5" name="テキスト ボックス 114"/>
                <p:cNvSpPr txBox="1"/>
                <p:nvPr/>
              </p:nvSpPr>
              <p:spPr>
                <a:xfrm>
                  <a:off x="628149" y="5535144"/>
                  <a:ext cx="858198" cy="378488"/>
                </a:xfrm>
                <a:prstGeom prst="rect">
                  <a:avLst/>
                </a:prstGeom>
                <a:noFill/>
              </p:spPr>
              <p:txBody>
                <a:bodyPr wrap="none" rtlCol="0">
                  <a:spAutoFit/>
                </a:bodyPr>
                <a:lstStyle/>
                <a:p>
                  <a:r>
                    <a:rPr lang="ja-JP" altLang="en-US" sz="1050" b="1" dirty="0">
                      <a:solidFill>
                        <a:schemeClr val="accent6">
                          <a:lumMod val="75000"/>
                        </a:schemeClr>
                      </a:solidFill>
                    </a:rPr>
                    <a:t>冷凍機</a:t>
                  </a:r>
                  <a:endParaRPr kumimoji="1" lang="ja-JP" altLang="en-US" sz="1050" b="1" dirty="0">
                    <a:solidFill>
                      <a:schemeClr val="accent6">
                        <a:lumMod val="75000"/>
                      </a:schemeClr>
                    </a:solidFill>
                  </a:endParaRPr>
                </a:p>
              </p:txBody>
            </p:sp>
            <p:cxnSp>
              <p:nvCxnSpPr>
                <p:cNvPr id="117" name="直線矢印コネクタ 116"/>
                <p:cNvCxnSpPr>
                  <a:stCxn id="115" idx="3"/>
                </p:cNvCxnSpPr>
                <p:nvPr/>
              </p:nvCxnSpPr>
              <p:spPr>
                <a:xfrm flipV="1">
                  <a:off x="1486348" y="5341860"/>
                  <a:ext cx="390288" cy="382528"/>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p:cNvSpPr txBox="1"/>
                <p:nvPr/>
              </p:nvSpPr>
              <p:spPr>
                <a:xfrm>
                  <a:off x="3915896" y="2840289"/>
                  <a:ext cx="917041" cy="534336"/>
                </a:xfrm>
                <a:prstGeom prst="rect">
                  <a:avLst/>
                </a:prstGeom>
                <a:noFill/>
              </p:spPr>
              <p:txBody>
                <a:bodyPr wrap="none" rtlCol="0">
                  <a:spAutoFit/>
                </a:bodyPr>
                <a:lstStyle/>
                <a:p>
                  <a:r>
                    <a:rPr lang="ja-JP" altLang="en-US" sz="1800" b="1" dirty="0"/>
                    <a:t>出力</a:t>
                  </a:r>
                  <a:endParaRPr kumimoji="1" lang="ja-JP" altLang="en-US" sz="1800" b="1" dirty="0"/>
                </a:p>
              </p:txBody>
            </p:sp>
            <mc:AlternateContent xmlns:mc="http://schemas.openxmlformats.org/markup-compatibility/2006" xmlns:a14="http://schemas.microsoft.com/office/drawing/2010/main">
              <mc:Choice Requires="a14">
                <p:sp>
                  <p:nvSpPr>
                    <p:cNvPr id="3" name="テキスト ボックス 2"/>
                    <p:cNvSpPr txBox="1"/>
                    <p:nvPr/>
                  </p:nvSpPr>
                  <p:spPr>
                    <a:xfrm>
                      <a:off x="3670461" y="4025393"/>
                      <a:ext cx="1267835" cy="935088"/>
                    </a:xfrm>
                    <a:prstGeom prst="rect">
                      <a:avLst/>
                    </a:prstGeom>
                    <a:noFill/>
                  </p:spPr>
                  <p:txBody>
                    <a:bodyPr wrap="none" rtlCol="0">
                      <a:spAutoFit/>
                    </a:bodyPr>
                    <a:lstStyle/>
                    <a:p>
                      <a:r>
                        <a:rPr lang="en-US" altLang="ja-JP" sz="1200" dirty="0" smtClean="0"/>
                        <a:t>NMOS</a:t>
                      </a:r>
                    </a:p>
                    <a:p>
                      <a:r>
                        <a:rPr lang="en-US" altLang="ja-JP" sz="1200" dirty="0" smtClean="0"/>
                        <a:t>W=1.42</a:t>
                      </a:r>
                      <a14:m>
                        <m:oMath xmlns:m="http://schemas.openxmlformats.org/officeDocument/2006/math">
                          <m:r>
                            <m:rPr>
                              <m:sty m:val="p"/>
                            </m:rPr>
                            <a:rPr lang="en-US" altLang="ja-JP" sz="1200" b="0" i="0" smtClean="0">
                              <a:latin typeface="Cambria Math" panose="02040503050406030204" pitchFamily="18" charset="0"/>
                            </a:rPr>
                            <m:t>μm</m:t>
                          </m:r>
                        </m:oMath>
                      </a14:m>
                      <a:endParaRPr lang="en-US" altLang="ja-JP" sz="1200" dirty="0" smtClean="0"/>
                    </a:p>
                    <a:p>
                      <a:r>
                        <a:rPr kumimoji="1" lang="en-US" altLang="ja-JP" sz="1200" dirty="0" smtClean="0"/>
                        <a:t>L =0.4</a:t>
                      </a:r>
                      <a14:m>
                        <m:oMath xmlns:m="http://schemas.openxmlformats.org/officeDocument/2006/math">
                          <m:r>
                            <m:rPr>
                              <m:sty m:val="p"/>
                            </m:rPr>
                            <a:rPr kumimoji="1" lang="en-US" altLang="ja-JP" sz="1200" b="0" i="0" smtClean="0">
                              <a:latin typeface="Cambria Math" panose="02040503050406030204" pitchFamily="18" charset="0"/>
                            </a:rPr>
                            <m:t>μm</m:t>
                          </m:r>
                        </m:oMath>
                      </a14:m>
                      <a:endParaRPr kumimoji="1" lang="en-US" altLang="ja-JP" sz="1200" dirty="0" smtClean="0"/>
                    </a:p>
                  </p:txBody>
                </p:sp>
              </mc:Choice>
              <mc:Fallback xmlns="">
                <p:sp>
                  <p:nvSpPr>
                    <p:cNvPr id="3" name="テキスト ボックス 2"/>
                    <p:cNvSpPr txBox="1">
                      <a:spLocks noRot="1" noChangeAspect="1" noMove="1" noResize="1" noEditPoints="1" noAdjustHandles="1" noChangeArrowheads="1" noChangeShapeType="1" noTextEdit="1"/>
                    </p:cNvSpPr>
                    <p:nvPr/>
                  </p:nvSpPr>
                  <p:spPr>
                    <a:xfrm>
                      <a:off x="3670461" y="4025393"/>
                      <a:ext cx="1267835" cy="935088"/>
                    </a:xfrm>
                    <a:prstGeom prst="rect">
                      <a:avLst/>
                    </a:prstGeom>
                    <a:blipFill rotWithShape="1">
                      <a:blip r:embed="rId7"/>
                      <a:stretch>
                        <a:fillRect b="-6604"/>
                      </a:stretch>
                    </a:blipFill>
                  </p:spPr>
                  <p:txBody>
                    <a:bodyPr/>
                    <a:lstStyle/>
                    <a:p>
                      <a:r>
                        <a:rPr lang="ja-JP" altLang="en-US">
                          <a:noFill/>
                        </a:rPr>
                        <a:t> </a:t>
                      </a:r>
                    </a:p>
                  </p:txBody>
                </p:sp>
              </mc:Fallback>
            </mc:AlternateContent>
          </p:grpSp>
        </p:grpSp>
        <p:sp>
          <p:nvSpPr>
            <p:cNvPr id="76" name="テキスト ボックス 75"/>
            <p:cNvSpPr txBox="1"/>
            <p:nvPr/>
          </p:nvSpPr>
          <p:spPr>
            <a:xfrm>
              <a:off x="529263" y="2158853"/>
              <a:ext cx="1394455" cy="391457"/>
            </a:xfrm>
            <a:prstGeom prst="rect">
              <a:avLst/>
            </a:prstGeom>
            <a:solidFill>
              <a:schemeClr val="bg1"/>
            </a:solidFill>
          </p:spPr>
          <p:txBody>
            <a:bodyPr wrap="square" rtlCol="0">
              <a:spAutoFit/>
            </a:bodyPr>
            <a:lstStyle/>
            <a:p>
              <a:r>
                <a:rPr lang="ja-JP" altLang="en-US" sz="1600" b="1" u="sng" dirty="0" smtClean="0"/>
                <a:t>測定</a:t>
              </a:r>
              <a:r>
                <a:rPr lang="ja-JP" altLang="en-US" sz="1600" b="1" u="sng" dirty="0"/>
                <a:t>回路</a:t>
              </a:r>
              <a:endParaRPr kumimoji="1" lang="ja-JP" altLang="en-US" sz="1600" b="1" u="sng" dirty="0"/>
            </a:p>
          </p:txBody>
        </p:sp>
      </p:grpSp>
      <p:grpSp>
        <p:nvGrpSpPr>
          <p:cNvPr id="33" name="グループ化 32"/>
          <p:cNvGrpSpPr/>
          <p:nvPr/>
        </p:nvGrpSpPr>
        <p:grpSpPr>
          <a:xfrm>
            <a:off x="4370148" y="724983"/>
            <a:ext cx="4058430" cy="3363146"/>
            <a:chOff x="4642648" y="2976913"/>
            <a:chExt cx="4058430" cy="3363146"/>
          </a:xfrm>
          <a:solidFill>
            <a:schemeClr val="bg1"/>
          </a:solidFill>
        </p:grpSpPr>
        <p:grpSp>
          <p:nvGrpSpPr>
            <p:cNvPr id="27" name="グループ化 26"/>
            <p:cNvGrpSpPr/>
            <p:nvPr/>
          </p:nvGrpSpPr>
          <p:grpSpPr>
            <a:xfrm>
              <a:off x="4870587" y="2976913"/>
              <a:ext cx="3830491" cy="2953822"/>
              <a:chOff x="5166338" y="1774391"/>
              <a:chExt cx="2894667" cy="2232177"/>
            </a:xfrm>
            <a:grpFill/>
          </p:grpSpPr>
          <p:pic>
            <p:nvPicPr>
              <p:cNvPr id="65" name="図 64"/>
              <p:cNvPicPr>
                <a:picLocks noChangeAspect="1"/>
              </p:cNvPicPr>
              <p:nvPr/>
            </p:nvPicPr>
            <p:blipFill rotWithShape="1">
              <a:blip r:embed="rId8" cstate="print">
                <a:extLst>
                  <a:ext uri="{28A0092B-C50C-407E-A947-70E740481C1C}">
                    <a14:useLocalDpi xmlns:a14="http://schemas.microsoft.com/office/drawing/2010/main" val="0"/>
                  </a:ext>
                </a:extLst>
              </a:blip>
              <a:srcRect l="6241" t="9297" r="8628" b="5972"/>
              <a:stretch/>
            </p:blipFill>
            <p:spPr>
              <a:xfrm>
                <a:off x="5251838" y="2098798"/>
                <a:ext cx="2689743" cy="1907770"/>
              </a:xfrm>
              <a:prstGeom prst="rect">
                <a:avLst/>
              </a:prstGeom>
              <a:grpFill/>
            </p:spPr>
          </p:pic>
          <mc:AlternateContent xmlns:mc="http://schemas.openxmlformats.org/markup-compatibility/2006" xmlns:a14="http://schemas.microsoft.com/office/drawing/2010/main">
            <mc:Choice Requires="a14">
              <p:sp>
                <p:nvSpPr>
                  <p:cNvPr id="61" name="テキスト ボックス 60"/>
                  <p:cNvSpPr txBox="1"/>
                  <p:nvPr/>
                </p:nvSpPr>
                <p:spPr>
                  <a:xfrm>
                    <a:off x="5166338" y="1774391"/>
                    <a:ext cx="2894667" cy="324407"/>
                  </a:xfrm>
                  <a:prstGeom prst="rect">
                    <a:avLst/>
                  </a:prstGeom>
                  <a:noFill/>
                </p:spPr>
                <p:txBody>
                  <a:bodyPr wrap="square" rtlCol="0">
                    <a:spAutoFit/>
                  </a:bodyPr>
                  <a:lstStyle/>
                  <a:p>
                    <a14:m>
                      <m:oMath xmlns:m="http://schemas.openxmlformats.org/officeDocument/2006/math">
                        <m:sSub>
                          <m:sSubPr>
                            <m:ctrlPr>
                              <a:rPr kumimoji="1" lang="en-US" altLang="ja-JP" sz="2000" b="1" i="1" u="sng" smtClean="0">
                                <a:latin typeface="Cambria Math"/>
                              </a:rPr>
                            </m:ctrlPr>
                          </m:sSubPr>
                          <m:e>
                            <m:r>
                              <a:rPr kumimoji="1" lang="en-US" altLang="ja-JP" sz="2000" b="1" i="0" u="sng" smtClean="0">
                                <a:latin typeface="Cambria Math" panose="02040503050406030204" pitchFamily="18" charset="0"/>
                              </a:rPr>
                              <m:t>𝐈</m:t>
                            </m:r>
                          </m:e>
                          <m:sub>
                            <m:r>
                              <a:rPr kumimoji="1" lang="en-US" altLang="ja-JP" sz="2000" b="1" i="0" u="sng" smtClean="0">
                                <a:latin typeface="Cambria Math" panose="02040503050406030204" pitchFamily="18" charset="0"/>
                              </a:rPr>
                              <m:t>𝐝𝐬</m:t>
                            </m:r>
                          </m:sub>
                        </m:sSub>
                        <m:sSub>
                          <m:sSubPr>
                            <m:ctrlPr>
                              <a:rPr kumimoji="1" lang="en-US" altLang="ja-JP" sz="2000" b="1" i="1" u="sng" smtClean="0">
                                <a:latin typeface="Cambria Math"/>
                              </a:rPr>
                            </m:ctrlPr>
                          </m:sSubPr>
                          <m:e>
                            <m:r>
                              <a:rPr kumimoji="1" lang="en-US" altLang="ja-JP" sz="2000" b="1" i="0" u="sng" smtClean="0">
                                <a:latin typeface="Cambria Math"/>
                              </a:rPr>
                              <m:t>−</m:t>
                            </m:r>
                            <m:r>
                              <a:rPr kumimoji="1" lang="en-US" altLang="ja-JP" sz="2000" b="1" i="0" u="sng" smtClean="0">
                                <a:latin typeface="Cambria Math" panose="02040503050406030204" pitchFamily="18" charset="0"/>
                              </a:rPr>
                              <m:t>𝐕</m:t>
                            </m:r>
                          </m:e>
                          <m:sub>
                            <m:r>
                              <a:rPr kumimoji="1" lang="en-US" altLang="ja-JP" sz="2000" b="1" i="0" u="sng" smtClean="0">
                                <a:latin typeface="Cambria Math" panose="02040503050406030204" pitchFamily="18" charset="0"/>
                              </a:rPr>
                              <m:t>𝐠𝐬</m:t>
                            </m:r>
                          </m:sub>
                        </m:sSub>
                      </m:oMath>
                    </a14:m>
                    <a:r>
                      <a:rPr kumimoji="1" lang="en-US" altLang="ja-JP" sz="2000" b="1" u="sng" dirty="0" smtClean="0"/>
                      <a:t>@ 950mK, </a:t>
                    </a:r>
                    <a14:m>
                      <m:oMath xmlns:m="http://schemas.openxmlformats.org/officeDocument/2006/math">
                        <m:sSub>
                          <m:sSubPr>
                            <m:ctrlPr>
                              <a:rPr kumimoji="1" lang="en-US" altLang="ja-JP" sz="2000" b="1" i="1" u="sng" smtClean="0">
                                <a:latin typeface="Cambria Math"/>
                              </a:rPr>
                            </m:ctrlPr>
                          </m:sSubPr>
                          <m:e>
                            <m:r>
                              <a:rPr kumimoji="1" lang="en-US" altLang="ja-JP" sz="2000" b="1" i="0" u="sng" smtClean="0">
                                <a:latin typeface="Cambria Math" panose="02040503050406030204" pitchFamily="18" charset="0"/>
                              </a:rPr>
                              <m:t>𝐕</m:t>
                            </m:r>
                          </m:e>
                          <m:sub>
                            <m:r>
                              <a:rPr kumimoji="1" lang="en-US" altLang="ja-JP" sz="2000" b="1" i="0" u="sng" smtClean="0">
                                <a:latin typeface="Cambria Math" panose="02040503050406030204" pitchFamily="18" charset="0"/>
                              </a:rPr>
                              <m:t>𝐝</m:t>
                            </m:r>
                            <m:r>
                              <a:rPr kumimoji="1" lang="en-US" altLang="ja-JP" sz="2000" b="1" i="0" u="sng" smtClean="0">
                                <a:latin typeface="Cambria Math"/>
                              </a:rPr>
                              <m:t>𝐬</m:t>
                            </m:r>
                          </m:sub>
                        </m:sSub>
                      </m:oMath>
                    </a14:m>
                    <a:r>
                      <a:rPr kumimoji="1" lang="en-US" altLang="ja-JP" sz="2000" b="1" u="sng" dirty="0" smtClean="0"/>
                      <a:t>=0.5V   </a:t>
                    </a:r>
                    <a:endParaRPr kumimoji="1" lang="ja-JP" altLang="en-US" sz="2000" b="1" u="sng" dirty="0"/>
                  </a:p>
                </p:txBody>
              </p:sp>
            </mc:Choice>
            <mc:Fallback xmlns="">
              <p:sp>
                <p:nvSpPr>
                  <p:cNvPr id="61" name="テキスト ボックス 60"/>
                  <p:cNvSpPr txBox="1">
                    <a:spLocks noRot="1" noChangeAspect="1" noMove="1" noResize="1" noEditPoints="1" noAdjustHandles="1" noChangeArrowheads="1" noChangeShapeType="1" noTextEdit="1"/>
                  </p:cNvSpPr>
                  <p:nvPr/>
                </p:nvSpPr>
                <p:spPr>
                  <a:xfrm>
                    <a:off x="5166338" y="1774391"/>
                    <a:ext cx="2894667" cy="324407"/>
                  </a:xfrm>
                  <a:prstGeom prst="rect">
                    <a:avLst/>
                  </a:prstGeom>
                  <a:blipFill rotWithShape="1">
                    <a:blip r:embed="rId9"/>
                    <a:stretch>
                      <a:fillRect t="-7143" b="-18571"/>
                    </a:stretch>
                  </a:blipFill>
                </p:spPr>
                <p:txBody>
                  <a:bodyPr/>
                  <a:lstStyle/>
                  <a:p>
                    <a:r>
                      <a:rPr lang="ja-JP" altLang="en-US">
                        <a:noFill/>
                      </a:rPr>
                      <a:t> </a:t>
                    </a:r>
                  </a:p>
                </p:txBody>
              </p:sp>
            </mc:Fallback>
          </mc:AlternateContent>
        </p:grpSp>
        <mc:AlternateContent xmlns:mc="http://schemas.openxmlformats.org/markup-compatibility/2006" xmlns:a14="http://schemas.microsoft.com/office/drawing/2010/main">
          <mc:Choice Requires="a14">
            <p:sp>
              <p:nvSpPr>
                <p:cNvPr id="12" name="テキスト ボックス 11"/>
                <p:cNvSpPr txBox="1"/>
                <p:nvPr/>
              </p:nvSpPr>
              <p:spPr>
                <a:xfrm>
                  <a:off x="5675055" y="4259068"/>
                  <a:ext cx="2039276" cy="461665"/>
                </a:xfrm>
                <a:prstGeom prst="rect">
                  <a:avLst/>
                </a:prstGeom>
                <a:noFill/>
              </p:spPr>
              <p:txBody>
                <a:bodyPr wrap="none" rtlCol="0">
                  <a:spAutoFit/>
                </a:bodyPr>
                <a:lstStyle/>
                <a:p>
                  <a14:m>
                    <m:oMath xmlns:m="http://schemas.openxmlformats.org/officeDocument/2006/math">
                      <m:sSub>
                        <m:sSubPr>
                          <m:ctrlPr>
                            <a:rPr kumimoji="1" lang="en-US" altLang="ja-JP" sz="2400" b="1" i="1" smtClean="0">
                              <a:solidFill>
                                <a:srgbClr val="FF0000"/>
                              </a:solidFill>
                              <a:latin typeface="Cambria Math"/>
                            </a:rPr>
                          </m:ctrlPr>
                        </m:sSubPr>
                        <m:e>
                          <m:r>
                            <a:rPr kumimoji="1" lang="en-US" altLang="ja-JP" sz="2400" b="1" i="1" smtClean="0">
                              <a:solidFill>
                                <a:srgbClr val="FF0000"/>
                              </a:solidFill>
                              <a:latin typeface="Cambria Math" panose="02040503050406030204" pitchFamily="18" charset="0"/>
                            </a:rPr>
                            <m:t>𝒈</m:t>
                          </m:r>
                        </m:e>
                        <m:sub>
                          <m:r>
                            <a:rPr kumimoji="1" lang="en-US" altLang="ja-JP" sz="2400" b="1" i="1" smtClean="0">
                              <a:solidFill>
                                <a:srgbClr val="FF0000"/>
                              </a:solidFill>
                              <a:latin typeface="Cambria Math" panose="02040503050406030204" pitchFamily="18" charset="0"/>
                            </a:rPr>
                            <m:t>𝒎</m:t>
                          </m:r>
                        </m:sub>
                      </m:sSub>
                    </m:oMath>
                  </a14:m>
                  <a:r>
                    <a:rPr kumimoji="1" lang="en-US" altLang="ja-JP" sz="2400" b="1" dirty="0" smtClean="0">
                      <a:solidFill>
                        <a:srgbClr val="FF0000"/>
                      </a:solidFill>
                    </a:rPr>
                    <a:t>=0.145mS</a:t>
                  </a:r>
                  <a:endParaRPr kumimoji="1" lang="ja-JP" altLang="en-US" sz="2400" b="1" dirty="0">
                    <a:solidFill>
                      <a:srgbClr val="FF0000"/>
                    </a:solidFill>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5675055" y="4259068"/>
                  <a:ext cx="2039276" cy="461665"/>
                </a:xfrm>
                <a:prstGeom prst="rect">
                  <a:avLst/>
                </a:prstGeom>
                <a:blipFill rotWithShape="1">
                  <a:blip r:embed="rId10"/>
                  <a:stretch>
                    <a:fillRect l="-896" t="-9211" r="-3881" b="-30263"/>
                  </a:stretch>
                </a:blipFill>
              </p:spPr>
              <p:txBody>
                <a:bodyPr/>
                <a:lstStyle/>
                <a:p>
                  <a:r>
                    <a:rPr lang="ja-JP" altLang="en-US">
                      <a:noFill/>
                    </a:rPr>
                    <a:t> </a:t>
                  </a:r>
                </a:p>
              </p:txBody>
            </p:sp>
          </mc:Fallback>
        </mc:AlternateContent>
        <p:sp>
          <p:nvSpPr>
            <p:cNvPr id="88" name="テキスト ボックス 87"/>
            <p:cNvSpPr txBox="1"/>
            <p:nvPr/>
          </p:nvSpPr>
          <p:spPr>
            <a:xfrm rot="16200000">
              <a:off x="4340802" y="3835606"/>
              <a:ext cx="1003801" cy="400110"/>
            </a:xfrm>
            <a:prstGeom prst="rect">
              <a:avLst/>
            </a:prstGeom>
            <a:noFill/>
          </p:spPr>
          <p:txBody>
            <a:bodyPr wrap="none" rtlCol="0">
              <a:spAutoFit/>
            </a:bodyPr>
            <a:lstStyle/>
            <a:p>
              <a:r>
                <a:rPr lang="en-US" altLang="ja-JP" sz="2000" b="1" dirty="0" smtClean="0"/>
                <a:t>I</a:t>
              </a:r>
              <a:r>
                <a:rPr lang="en-US" altLang="ja-JP" sz="2000" b="1" baseline="-25000" dirty="0" smtClean="0"/>
                <a:t>ds</a:t>
              </a:r>
              <a:r>
                <a:rPr kumimoji="1" lang="ja-JP" altLang="en-US" sz="2000" b="1" dirty="0" smtClean="0"/>
                <a:t> </a:t>
              </a:r>
              <a:r>
                <a:rPr kumimoji="1" lang="en-US" altLang="ja-JP" sz="2000" dirty="0" smtClean="0"/>
                <a:t>[</a:t>
              </a:r>
              <a:r>
                <a:rPr kumimoji="1" lang="en-US" altLang="ja-JP" sz="2000" dirty="0" err="1" smtClean="0"/>
                <a:t>μA</a:t>
              </a:r>
              <a:r>
                <a:rPr kumimoji="1" lang="en-US" altLang="ja-JP" sz="2000" dirty="0" smtClean="0"/>
                <a:t>]</a:t>
              </a:r>
              <a:endParaRPr kumimoji="1" lang="ja-JP" altLang="en-US" sz="2000" dirty="0"/>
            </a:p>
          </p:txBody>
        </p:sp>
        <p:sp>
          <p:nvSpPr>
            <p:cNvPr id="90" name="テキスト ボックス 89"/>
            <p:cNvSpPr txBox="1"/>
            <p:nvPr/>
          </p:nvSpPr>
          <p:spPr>
            <a:xfrm>
              <a:off x="7758190" y="5939949"/>
              <a:ext cx="942887" cy="400110"/>
            </a:xfrm>
            <a:prstGeom prst="rect">
              <a:avLst/>
            </a:prstGeom>
            <a:noFill/>
          </p:spPr>
          <p:txBody>
            <a:bodyPr wrap="none" rtlCol="0">
              <a:spAutoFit/>
            </a:bodyPr>
            <a:lstStyle/>
            <a:p>
              <a:r>
                <a:rPr lang="en-US" altLang="ja-JP" sz="2000" b="1" dirty="0" err="1" smtClean="0"/>
                <a:t>V</a:t>
              </a:r>
              <a:r>
                <a:rPr lang="en-US" altLang="ja-JP" sz="2000" b="1" baseline="-25000" dirty="0" err="1" smtClean="0"/>
                <a:t>gs</a:t>
              </a:r>
              <a:r>
                <a:rPr kumimoji="1" lang="ja-JP" altLang="en-US" sz="2000" b="1" dirty="0" smtClean="0"/>
                <a:t> </a:t>
              </a:r>
              <a:r>
                <a:rPr kumimoji="1" lang="en-US" altLang="ja-JP" sz="2000" dirty="0" smtClean="0"/>
                <a:t>[V]</a:t>
              </a:r>
              <a:endParaRPr kumimoji="1" lang="ja-JP" altLang="en-US" sz="2000" dirty="0"/>
            </a:p>
          </p:txBody>
        </p:sp>
      </p:grpSp>
      <p:grpSp>
        <p:nvGrpSpPr>
          <p:cNvPr id="26" name="グループ化 25"/>
          <p:cNvGrpSpPr/>
          <p:nvPr/>
        </p:nvGrpSpPr>
        <p:grpSpPr>
          <a:xfrm>
            <a:off x="5076055" y="3913140"/>
            <a:ext cx="3069652" cy="2796290"/>
            <a:chOff x="5076055" y="3913140"/>
            <a:chExt cx="3069652" cy="2796290"/>
          </a:xfrm>
        </p:grpSpPr>
        <p:pic>
          <p:nvPicPr>
            <p:cNvPr id="84" name="図 83"/>
            <p:cNvPicPr>
              <a:picLocks noChangeAspect="1"/>
            </p:cNvPicPr>
            <p:nvPr/>
          </p:nvPicPr>
          <p:blipFill rotWithShape="1">
            <a:blip r:embed="rId11" cstate="print">
              <a:extLst>
                <a:ext uri="{28A0092B-C50C-407E-A947-70E740481C1C}">
                  <a14:useLocalDpi xmlns:a14="http://schemas.microsoft.com/office/drawing/2010/main" val="0"/>
                </a:ext>
              </a:extLst>
            </a:blip>
            <a:srcRect l="6033" t="9770" r="9262" b="5037"/>
            <a:stretch/>
          </p:blipFill>
          <p:spPr>
            <a:xfrm>
              <a:off x="5076055" y="4209617"/>
              <a:ext cx="3069652" cy="2200157"/>
            </a:xfrm>
            <a:prstGeom prst="rect">
              <a:avLst/>
            </a:prstGeom>
          </p:spPr>
        </p:pic>
        <mc:AlternateContent xmlns:mc="http://schemas.openxmlformats.org/markup-compatibility/2006" xmlns:a14="http://schemas.microsoft.com/office/drawing/2010/main">
          <mc:Choice Requires="a14">
            <p:sp>
              <p:nvSpPr>
                <p:cNvPr id="82" name="テキスト ボックス 81"/>
                <p:cNvSpPr txBox="1"/>
                <p:nvPr/>
              </p:nvSpPr>
              <p:spPr>
                <a:xfrm>
                  <a:off x="5200843" y="3913140"/>
                  <a:ext cx="2229598" cy="273585"/>
                </a:xfrm>
                <a:prstGeom prst="rect">
                  <a:avLst/>
                </a:prstGeom>
                <a:solidFill>
                  <a:schemeClr val="bg1"/>
                </a:solidFill>
              </p:spPr>
              <p:txBody>
                <a:bodyPr wrap="square" rtlCol="0">
                  <a:noAutofit/>
                </a:bodyPr>
                <a:lstStyle/>
                <a:p>
                  <a14:m>
                    <m:oMath xmlns:m="http://schemas.openxmlformats.org/officeDocument/2006/math">
                      <m:sSub>
                        <m:sSubPr>
                          <m:ctrlPr>
                            <a:rPr kumimoji="1" lang="en-US" altLang="ja-JP" sz="1400" b="1" i="1" u="sng" smtClean="0">
                              <a:latin typeface="Cambria Math"/>
                            </a:rPr>
                          </m:ctrlPr>
                        </m:sSubPr>
                        <m:e>
                          <m:r>
                            <a:rPr kumimoji="1" lang="en-US" altLang="ja-JP" sz="1400" b="1" i="0" u="sng" smtClean="0">
                              <a:latin typeface="Cambria Math" panose="02040503050406030204" pitchFamily="18" charset="0"/>
                            </a:rPr>
                            <m:t>𝐈</m:t>
                          </m:r>
                        </m:e>
                        <m:sub>
                          <m:r>
                            <a:rPr kumimoji="1" lang="en-US" altLang="ja-JP" sz="1400" b="1" i="0" u="sng" smtClean="0">
                              <a:latin typeface="Cambria Math" panose="02040503050406030204" pitchFamily="18" charset="0"/>
                            </a:rPr>
                            <m:t>𝐝𝐬</m:t>
                          </m:r>
                        </m:sub>
                      </m:sSub>
                      <m:sSub>
                        <m:sSubPr>
                          <m:ctrlPr>
                            <a:rPr kumimoji="1" lang="en-US" altLang="ja-JP" sz="1400" b="1" i="1" u="sng" smtClean="0">
                              <a:latin typeface="Cambria Math"/>
                            </a:rPr>
                          </m:ctrlPr>
                        </m:sSubPr>
                        <m:e>
                          <m:r>
                            <a:rPr kumimoji="1" lang="en-US" altLang="ja-JP" sz="1400" b="1" i="0" u="sng" smtClean="0">
                              <a:latin typeface="Cambria Math" panose="02040503050406030204" pitchFamily="18" charset="0"/>
                            </a:rPr>
                            <m:t>𝐕</m:t>
                          </m:r>
                        </m:e>
                        <m:sub>
                          <m:r>
                            <a:rPr kumimoji="1" lang="en-US" altLang="ja-JP" sz="1400" b="1" i="0" u="sng" smtClean="0">
                              <a:latin typeface="Cambria Math" panose="02040503050406030204" pitchFamily="18" charset="0"/>
                            </a:rPr>
                            <m:t>𝐝𝐬</m:t>
                          </m:r>
                        </m:sub>
                      </m:sSub>
                    </m:oMath>
                  </a14:m>
                  <a:r>
                    <a:rPr kumimoji="1" lang="en-US" altLang="ja-JP" sz="1400" b="1" u="sng" dirty="0" smtClean="0"/>
                    <a:t>@ 950mK, </a:t>
                  </a:r>
                  <a14:m>
                    <m:oMath xmlns:m="http://schemas.openxmlformats.org/officeDocument/2006/math">
                      <m:sSub>
                        <m:sSubPr>
                          <m:ctrlPr>
                            <a:rPr kumimoji="1" lang="en-US" altLang="ja-JP" sz="1400" b="1" i="1" u="sng" smtClean="0">
                              <a:latin typeface="Cambria Math"/>
                            </a:rPr>
                          </m:ctrlPr>
                        </m:sSubPr>
                        <m:e>
                          <m:r>
                            <a:rPr kumimoji="1" lang="en-US" altLang="ja-JP" sz="1400" b="1" i="0" u="sng" smtClean="0">
                              <a:latin typeface="Cambria Math" panose="02040503050406030204" pitchFamily="18" charset="0"/>
                            </a:rPr>
                            <m:t>𝐕</m:t>
                          </m:r>
                        </m:e>
                        <m:sub>
                          <m:r>
                            <a:rPr kumimoji="1" lang="en-US" altLang="ja-JP" sz="1400" b="1" i="0" u="sng" smtClean="0">
                              <a:latin typeface="Cambria Math" panose="02040503050406030204" pitchFamily="18" charset="0"/>
                            </a:rPr>
                            <m:t>𝐠</m:t>
                          </m:r>
                          <m:r>
                            <a:rPr kumimoji="1" lang="en-US" altLang="ja-JP" sz="1400" b="1" i="0" u="sng" smtClean="0">
                              <a:latin typeface="Cambria Math"/>
                            </a:rPr>
                            <m:t>𝐬</m:t>
                          </m:r>
                        </m:sub>
                      </m:sSub>
                    </m:oMath>
                  </a14:m>
                  <a:r>
                    <a:rPr kumimoji="1" lang="en-US" altLang="ja-JP" sz="1400" b="1" u="sng" dirty="0" smtClean="0"/>
                    <a:t>=0.9V   </a:t>
                  </a:r>
                  <a:endParaRPr kumimoji="1" lang="ja-JP" altLang="en-US" sz="1400" b="1" u="sng" dirty="0"/>
                </a:p>
              </p:txBody>
            </p:sp>
          </mc:Choice>
          <mc:Fallback xmlns="">
            <p:sp>
              <p:nvSpPr>
                <p:cNvPr id="82" name="テキスト ボックス 81"/>
                <p:cNvSpPr txBox="1">
                  <a:spLocks noRot="1" noChangeAspect="1" noMove="1" noResize="1" noEditPoints="1" noAdjustHandles="1" noChangeArrowheads="1" noChangeShapeType="1" noTextEdit="1"/>
                </p:cNvSpPr>
                <p:nvPr/>
              </p:nvSpPr>
              <p:spPr>
                <a:xfrm>
                  <a:off x="5200843" y="3913140"/>
                  <a:ext cx="2229598" cy="273585"/>
                </a:xfrm>
                <a:prstGeom prst="rect">
                  <a:avLst/>
                </a:prstGeom>
                <a:blipFill rotWithShape="1">
                  <a:blip r:embed="rId12"/>
                  <a:stretch>
                    <a:fillRect t="-2222" r="-6011" b="-33333"/>
                  </a:stretch>
                </a:blipFill>
              </p:spPr>
              <p:txBody>
                <a:bodyPr/>
                <a:lstStyle/>
                <a:p>
                  <a:r>
                    <a:rPr lang="ja-JP" altLang="en-US">
                      <a:noFill/>
                    </a:rPr>
                    <a:t> </a:t>
                  </a:r>
                </a:p>
              </p:txBody>
            </p:sp>
          </mc:Fallback>
        </mc:AlternateContent>
        <p:sp>
          <p:nvSpPr>
            <p:cNvPr id="92" name="テキスト ボックス 91"/>
            <p:cNvSpPr txBox="1"/>
            <p:nvPr/>
          </p:nvSpPr>
          <p:spPr>
            <a:xfrm>
              <a:off x="6327529" y="6309320"/>
              <a:ext cx="952505" cy="400110"/>
            </a:xfrm>
            <a:prstGeom prst="rect">
              <a:avLst/>
            </a:prstGeom>
            <a:noFill/>
          </p:spPr>
          <p:txBody>
            <a:bodyPr wrap="none" rtlCol="0">
              <a:spAutoFit/>
            </a:bodyPr>
            <a:lstStyle/>
            <a:p>
              <a:r>
                <a:rPr lang="en-US" altLang="ja-JP" sz="2000" b="1" dirty="0" err="1" smtClean="0"/>
                <a:t>V</a:t>
              </a:r>
              <a:r>
                <a:rPr lang="en-US" altLang="ja-JP" sz="2000" b="1" baseline="-25000" dirty="0" err="1" smtClean="0"/>
                <a:t>ds</a:t>
              </a:r>
              <a:r>
                <a:rPr kumimoji="1" lang="ja-JP" altLang="en-US" sz="2000" b="1" dirty="0" smtClean="0"/>
                <a:t> </a:t>
              </a:r>
              <a:r>
                <a:rPr kumimoji="1" lang="en-US" altLang="ja-JP" sz="2000" dirty="0" smtClean="0"/>
                <a:t>[V]</a:t>
              </a:r>
              <a:endParaRPr kumimoji="1" lang="ja-JP" altLang="en-US" sz="2000" dirty="0"/>
            </a:p>
          </p:txBody>
        </p:sp>
      </p:grpSp>
      <mc:AlternateContent xmlns:mc="http://schemas.openxmlformats.org/markup-compatibility/2006" xmlns:a14="http://schemas.microsoft.com/office/drawing/2010/main">
        <mc:Choice Requires="a14">
          <p:sp>
            <p:nvSpPr>
              <p:cNvPr id="93" name="テキスト ボックス 92"/>
              <p:cNvSpPr txBox="1"/>
              <p:nvPr/>
            </p:nvSpPr>
            <p:spPr>
              <a:xfrm>
                <a:off x="6803781" y="4849690"/>
                <a:ext cx="1526380" cy="461665"/>
              </a:xfrm>
              <a:prstGeom prst="rect">
                <a:avLst/>
              </a:prstGeom>
              <a:solidFill>
                <a:schemeClr val="bg1"/>
              </a:solidFill>
            </p:spPr>
            <p:txBody>
              <a:bodyPr wrap="none" rtlCol="0">
                <a:spAutoFit/>
              </a:bodyPr>
              <a:lstStyle/>
              <a:p>
                <a14:m>
                  <m:oMath xmlns:m="http://schemas.openxmlformats.org/officeDocument/2006/math">
                    <m:r>
                      <a:rPr kumimoji="1" lang="en-US" altLang="ja-JP" sz="2400" b="1" i="1" smtClean="0">
                        <a:solidFill>
                          <a:srgbClr val="0070C0"/>
                        </a:solidFill>
                        <a:latin typeface="Cambria Math" panose="02040503050406030204" pitchFamily="18" charset="0"/>
                      </a:rPr>
                      <m:t>𝒓</m:t>
                    </m:r>
                    <m:r>
                      <a:rPr kumimoji="1" lang="en-US" altLang="ja-JP" sz="2400" b="1" i="1" smtClean="0">
                        <a:solidFill>
                          <a:srgbClr val="0070C0"/>
                        </a:solidFill>
                        <a:latin typeface="Cambria Math" panose="02040503050406030204" pitchFamily="18" charset="0"/>
                      </a:rPr>
                      <m:t> </m:t>
                    </m:r>
                  </m:oMath>
                </a14:m>
                <a:r>
                  <a:rPr kumimoji="1" lang="en-US" altLang="ja-JP" sz="2400" b="1" dirty="0" smtClean="0">
                    <a:solidFill>
                      <a:srgbClr val="0070C0"/>
                    </a:solidFill>
                  </a:rPr>
                  <a:t>=132k</a:t>
                </a:r>
                <a14:m>
                  <m:oMath xmlns:m="http://schemas.openxmlformats.org/officeDocument/2006/math">
                    <m:r>
                      <a:rPr kumimoji="1" lang="en-US" altLang="ja-JP" sz="2400" b="1" i="0" smtClean="0">
                        <a:solidFill>
                          <a:srgbClr val="0070C0"/>
                        </a:solidFill>
                        <a:latin typeface="Cambria Math" panose="02040503050406030204" pitchFamily="18" charset="0"/>
                      </a:rPr>
                      <m:t>𝛀</m:t>
                    </m:r>
                  </m:oMath>
                </a14:m>
                <a:endParaRPr kumimoji="1" lang="ja-JP" altLang="en-US" sz="2400" b="1" dirty="0">
                  <a:solidFill>
                    <a:srgbClr val="0070C0"/>
                  </a:solidFill>
                </a:endParaRPr>
              </a:p>
            </p:txBody>
          </p:sp>
        </mc:Choice>
        <mc:Fallback xmlns="">
          <p:sp>
            <p:nvSpPr>
              <p:cNvPr id="93" name="テキスト ボックス 92"/>
              <p:cNvSpPr txBox="1">
                <a:spLocks noRot="1" noChangeAspect="1" noMove="1" noResize="1" noEditPoints="1" noAdjustHandles="1" noChangeArrowheads="1" noChangeShapeType="1" noTextEdit="1"/>
              </p:cNvSpPr>
              <p:nvPr/>
            </p:nvSpPr>
            <p:spPr>
              <a:xfrm>
                <a:off x="6803781" y="4849690"/>
                <a:ext cx="1526380" cy="461665"/>
              </a:xfrm>
              <a:prstGeom prst="rect">
                <a:avLst/>
              </a:prstGeom>
              <a:blipFill rotWithShape="1">
                <a:blip r:embed="rId13"/>
                <a:stretch>
                  <a:fillRect t="-9333" b="-32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95" name="正方形/長方形 94"/>
              <p:cNvSpPr/>
              <p:nvPr/>
            </p:nvSpPr>
            <p:spPr>
              <a:xfrm>
                <a:off x="561036" y="5309695"/>
                <a:ext cx="3839889" cy="707886"/>
              </a:xfrm>
              <a:prstGeom prst="rect">
                <a:avLst/>
              </a:prstGeom>
            </p:spPr>
            <p:txBody>
              <a:bodyPr wrap="square">
                <a:spAutoFit/>
              </a:bodyPr>
              <a:lstStyle/>
              <a:p>
                <a:r>
                  <a:rPr lang="ja-JP" altLang="en-US" sz="2000" dirty="0" smtClean="0"/>
                  <a:t>⇒ 予想される増幅率</a:t>
                </a:r>
                <a:endParaRPr lang="en-US" altLang="ja-JP" sz="2000" dirty="0" smtClean="0"/>
              </a:p>
              <a:p>
                <a:pPr/>
                <a14:m>
                  <m:oMathPara xmlns:m="http://schemas.openxmlformats.org/officeDocument/2006/math">
                    <m:oMathParaPr>
                      <m:jc m:val="centerGroup"/>
                    </m:oMathParaPr>
                    <m:oMath xmlns:m="http://schemas.openxmlformats.org/officeDocument/2006/math">
                      <m:r>
                        <a:rPr lang="en-US" altLang="ja-JP" sz="2000" b="1" i="1">
                          <a:latin typeface="Cambria Math"/>
                        </a:rPr>
                        <m:t>𝑮𝒂𝒊𝒏</m:t>
                      </m:r>
                      <m:r>
                        <a:rPr lang="en-US" altLang="ja-JP" sz="2000" b="1" i="1">
                          <a:latin typeface="Cambria Math"/>
                        </a:rPr>
                        <m:t>=</m:t>
                      </m:r>
                      <m:sSub>
                        <m:sSubPr>
                          <m:ctrlPr>
                            <a:rPr lang="en-US" altLang="ja-JP" sz="2000" b="1" i="1">
                              <a:latin typeface="Cambria Math"/>
                            </a:rPr>
                          </m:ctrlPr>
                        </m:sSubPr>
                        <m:e>
                          <m:r>
                            <a:rPr lang="en-US" altLang="ja-JP" sz="2000" b="1" i="1">
                              <a:latin typeface="Cambria Math"/>
                            </a:rPr>
                            <m:t>𝒈</m:t>
                          </m:r>
                        </m:e>
                        <m:sub>
                          <m:r>
                            <a:rPr lang="en-US" altLang="ja-JP" sz="2000" b="1" i="1">
                              <a:latin typeface="Cambria Math"/>
                            </a:rPr>
                            <m:t>𝒎</m:t>
                          </m:r>
                        </m:sub>
                      </m:sSub>
                      <m:r>
                        <a:rPr lang="en-US" altLang="ja-JP" sz="2000" b="1" i="1" smtClean="0">
                          <a:latin typeface="Cambria Math"/>
                        </a:rPr>
                        <m:t>×</m:t>
                      </m:r>
                      <m:r>
                        <a:rPr lang="en-US" altLang="ja-JP" sz="2000" b="1" i="1">
                          <a:latin typeface="Cambria Math"/>
                        </a:rPr>
                        <m:t>(</m:t>
                      </m:r>
                      <m:r>
                        <a:rPr lang="en-US" altLang="ja-JP" sz="2000" b="1" i="1">
                          <a:latin typeface="Cambria Math"/>
                        </a:rPr>
                        <m:t>𝑹</m:t>
                      </m:r>
                      <m:r>
                        <a:rPr lang="en-US" altLang="ja-JP" sz="2000" b="1" i="1">
                          <a:latin typeface="Cambria Math"/>
                        </a:rPr>
                        <m:t>|</m:t>
                      </m:r>
                      <m:d>
                        <m:dPr>
                          <m:begChr m:val="|"/>
                          <m:ctrlPr>
                            <a:rPr lang="en-US" altLang="ja-JP" sz="2000" b="1" i="1">
                              <a:latin typeface="Cambria Math"/>
                            </a:rPr>
                          </m:ctrlPr>
                        </m:dPr>
                        <m:e>
                          <m:r>
                            <a:rPr lang="en-US" altLang="ja-JP" sz="2000" b="1" i="1">
                              <a:latin typeface="Cambria Math"/>
                            </a:rPr>
                            <m:t>𝒓</m:t>
                          </m:r>
                        </m:e>
                      </m:d>
                      <m:r>
                        <a:rPr lang="en-US" altLang="ja-JP" sz="2000" b="1" i="1">
                          <a:latin typeface="Cambria Math"/>
                        </a:rPr>
                        <m:t> ~</m:t>
                      </m:r>
                      <m:r>
                        <a:rPr lang="en-US" altLang="ja-JP" sz="2000" b="1" i="1">
                          <a:latin typeface="Cambria Math"/>
                        </a:rPr>
                        <m:t>𝟖</m:t>
                      </m:r>
                      <m:r>
                        <a:rPr lang="en-US" altLang="ja-JP" sz="2000" b="1" i="1">
                          <a:latin typeface="Cambria Math"/>
                        </a:rPr>
                        <m:t>.</m:t>
                      </m:r>
                      <m:r>
                        <a:rPr lang="en-US" altLang="ja-JP" sz="2000" b="1" i="1">
                          <a:latin typeface="Cambria Math"/>
                        </a:rPr>
                        <m:t>𝟐𝟓</m:t>
                      </m:r>
                    </m:oMath>
                  </m:oMathPara>
                </a14:m>
                <a:endParaRPr lang="ja-JP" altLang="en-US" sz="2000" dirty="0"/>
              </a:p>
            </p:txBody>
          </p:sp>
        </mc:Choice>
        <mc:Fallback xmlns="">
          <p:sp>
            <p:nvSpPr>
              <p:cNvPr id="95" name="正方形/長方形 94"/>
              <p:cNvSpPr>
                <a:spLocks noRot="1" noChangeAspect="1" noMove="1" noResize="1" noEditPoints="1" noAdjustHandles="1" noChangeArrowheads="1" noChangeShapeType="1" noTextEdit="1"/>
              </p:cNvSpPr>
              <p:nvPr/>
            </p:nvSpPr>
            <p:spPr>
              <a:xfrm>
                <a:off x="561036" y="5309695"/>
                <a:ext cx="3839889" cy="707886"/>
              </a:xfrm>
              <a:prstGeom prst="rect">
                <a:avLst/>
              </a:prstGeom>
              <a:blipFill rotWithShape="1">
                <a:blip r:embed="rId14"/>
                <a:stretch>
                  <a:fillRect l="-1587" t="-6034" b="-9483"/>
                </a:stretch>
              </a:blipFill>
            </p:spPr>
            <p:txBody>
              <a:bodyPr/>
              <a:lstStyle/>
              <a:p>
                <a:r>
                  <a:rPr lang="ja-JP" altLang="en-US">
                    <a:noFill/>
                  </a:rPr>
                  <a:t> </a:t>
                </a:r>
              </a:p>
            </p:txBody>
          </p:sp>
        </mc:Fallback>
      </mc:AlternateContent>
      <p:sp>
        <p:nvSpPr>
          <p:cNvPr id="79" name="テキスト ボックス 78"/>
          <p:cNvSpPr txBox="1"/>
          <p:nvPr/>
        </p:nvSpPr>
        <p:spPr>
          <a:xfrm rot="16200000">
            <a:off x="4268357" y="4502536"/>
            <a:ext cx="1003801" cy="400110"/>
          </a:xfrm>
          <a:prstGeom prst="rect">
            <a:avLst/>
          </a:prstGeom>
          <a:noFill/>
        </p:spPr>
        <p:txBody>
          <a:bodyPr wrap="none" rtlCol="0">
            <a:spAutoFit/>
          </a:bodyPr>
          <a:lstStyle/>
          <a:p>
            <a:r>
              <a:rPr lang="en-US" altLang="ja-JP" sz="2000" b="1" dirty="0" smtClean="0"/>
              <a:t>I</a:t>
            </a:r>
            <a:r>
              <a:rPr lang="en-US" altLang="ja-JP" sz="2000" b="1" baseline="-25000" dirty="0" smtClean="0"/>
              <a:t>ds</a:t>
            </a:r>
            <a:r>
              <a:rPr kumimoji="1" lang="ja-JP" altLang="en-US" sz="2000" b="1" dirty="0" smtClean="0"/>
              <a:t> </a:t>
            </a:r>
            <a:r>
              <a:rPr kumimoji="1" lang="en-US" altLang="ja-JP" sz="2000" dirty="0" smtClean="0"/>
              <a:t>[</a:t>
            </a:r>
            <a:r>
              <a:rPr kumimoji="1" lang="en-US" altLang="ja-JP" sz="2000" dirty="0" err="1" smtClean="0"/>
              <a:t>μA</a:t>
            </a:r>
            <a:r>
              <a:rPr kumimoji="1" lang="en-US" altLang="ja-JP" sz="2000" dirty="0" smtClean="0"/>
              <a:t>]</a:t>
            </a:r>
            <a:endParaRPr kumimoji="1" lang="ja-JP" altLang="en-US" sz="2000" dirty="0"/>
          </a:p>
        </p:txBody>
      </p:sp>
      <mc:AlternateContent xmlns:mc="http://schemas.openxmlformats.org/markup-compatibility/2006" xmlns:a14="http://schemas.microsoft.com/office/drawing/2010/main">
        <mc:Choice Requires="a14">
          <p:sp>
            <p:nvSpPr>
              <p:cNvPr id="87" name="正方形/長方形 86"/>
              <p:cNvSpPr/>
              <p:nvPr/>
            </p:nvSpPr>
            <p:spPr>
              <a:xfrm>
                <a:off x="2414495" y="2417488"/>
                <a:ext cx="1453190" cy="369332"/>
              </a:xfrm>
              <a:prstGeom prst="rect">
                <a:avLst/>
              </a:prstGeom>
            </p:spPr>
            <p:txBody>
              <a:bodyPr wrap="square">
                <a:spAutoFit/>
              </a:bodyPr>
              <a:lstStyle/>
              <a:p>
                <a14:m>
                  <m:oMath xmlns:m="http://schemas.openxmlformats.org/officeDocument/2006/math">
                    <m:r>
                      <a:rPr lang="en-US" altLang="ja-JP" sz="1800" b="0" i="1">
                        <a:latin typeface="Cambria Math"/>
                      </a:rPr>
                      <m:t>𝑅</m:t>
                    </m:r>
                  </m:oMath>
                </a14:m>
                <a:r>
                  <a:rPr lang="en-US" altLang="ja-JP" sz="1800" dirty="0" smtClean="0"/>
                  <a:t> = 100kΩ</a:t>
                </a:r>
                <a:endParaRPr lang="ja-JP" altLang="en-US" sz="1800" dirty="0"/>
              </a:p>
            </p:txBody>
          </p:sp>
        </mc:Choice>
        <mc:Fallback xmlns="">
          <p:sp>
            <p:nvSpPr>
              <p:cNvPr id="87" name="正方形/長方形 86"/>
              <p:cNvSpPr>
                <a:spLocks noRot="1" noChangeAspect="1" noMove="1" noResize="1" noEditPoints="1" noAdjustHandles="1" noChangeArrowheads="1" noChangeShapeType="1" noTextEdit="1"/>
              </p:cNvSpPr>
              <p:nvPr/>
            </p:nvSpPr>
            <p:spPr>
              <a:xfrm>
                <a:off x="2414495" y="2417488"/>
                <a:ext cx="1453190" cy="369332"/>
              </a:xfrm>
              <a:prstGeom prst="rect">
                <a:avLst/>
              </a:prstGeom>
              <a:blipFill rotWithShape="1">
                <a:blip r:embed="rId15"/>
                <a:stretch>
                  <a:fillRect t="-8333" b="-2666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72637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lang="ja-JP" altLang="en-US" sz="2800" b="1" dirty="0">
                <a:effectLst>
                  <a:outerShdw blurRad="38100" dist="38100" dir="2700000" algn="tl">
                    <a:srgbClr val="000000">
                      <a:alpha val="43137"/>
                    </a:srgbClr>
                  </a:outerShdw>
                </a:effectLst>
              </a:rPr>
              <a:t>低温での増幅動作</a:t>
            </a:r>
          </a:p>
        </p:txBody>
      </p:sp>
      <p:pic>
        <p:nvPicPr>
          <p:cNvPr id="6" name="コンテンツ プレースホルダー 5"/>
          <p:cNvPicPr>
            <a:picLocks noGrp="1" noChangeAspect="1"/>
          </p:cNvPicPr>
          <p:nvPr>
            <p:ph sz="half" idx="1"/>
          </p:nvPr>
        </p:nvPicPr>
        <p:blipFill rotWithShape="1">
          <a:blip r:embed="rId3">
            <a:clrChange>
              <a:clrFrom>
                <a:srgbClr val="4C4C4C"/>
              </a:clrFrom>
              <a:clrTo>
                <a:srgbClr val="4C4C4C">
                  <a:alpha val="0"/>
                </a:srgbClr>
              </a:clrTo>
            </a:clrChange>
          </a:blip>
          <a:srcRect l="2843" t="3827" r="1380" b="14910"/>
          <a:stretch/>
        </p:blipFill>
        <p:spPr>
          <a:xfrm>
            <a:off x="186335" y="1276786"/>
            <a:ext cx="3918466" cy="2495622"/>
          </a:xfrm>
          <a:prstGeom prst="rect">
            <a:avLst/>
          </a:prstGeom>
          <a:ln w="19050" cap="sq">
            <a:solidFill>
              <a:schemeClr val="accent1"/>
            </a:solidFill>
            <a:prstDash val="solid"/>
            <a:miter lim="800000"/>
          </a:ln>
          <a:effectLst/>
        </p:spPr>
      </p:pic>
      <p:sp>
        <p:nvSpPr>
          <p:cNvPr id="5" name="コンテンツ プレースホルダー 4"/>
          <p:cNvSpPr>
            <a:spLocks noGrp="1"/>
          </p:cNvSpPr>
          <p:nvPr>
            <p:ph sz="half" idx="2"/>
          </p:nvPr>
        </p:nvSpPr>
        <p:spPr>
          <a:xfrm>
            <a:off x="85044" y="4091099"/>
            <a:ext cx="4325105" cy="490029"/>
          </a:xfrm>
        </p:spPr>
        <p:txBody>
          <a:bodyPr>
            <a:normAutofit fontScale="92500"/>
          </a:bodyPr>
          <a:lstStyle/>
          <a:p>
            <a:pPr>
              <a:buFont typeface="Wingdings" panose="05000000000000000000" pitchFamily="2" charset="2"/>
              <a:buChar char="ü"/>
            </a:pPr>
            <a:r>
              <a:rPr kumimoji="1" lang="ja-JP" altLang="en-US" sz="2000" dirty="0" smtClean="0"/>
              <a:t>期待された</a:t>
            </a:r>
            <a:r>
              <a:rPr lang="ja-JP" altLang="en-US" sz="2000" dirty="0" smtClean="0"/>
              <a:t>通りの信号増幅を確認</a:t>
            </a:r>
            <a:endParaRPr kumimoji="1" lang="ja-JP" altLang="en-US" sz="2000" dirty="0"/>
          </a:p>
        </p:txBody>
      </p:sp>
      <p:sp>
        <p:nvSpPr>
          <p:cNvPr id="66" name="スライド番号プレースホルダー 65"/>
          <p:cNvSpPr>
            <a:spLocks noGrp="1"/>
          </p:cNvSpPr>
          <p:nvPr>
            <p:ph type="sldNum" sz="quarter" idx="12"/>
          </p:nvPr>
        </p:nvSpPr>
        <p:spPr/>
        <p:txBody>
          <a:bodyPr/>
          <a:lstStyle/>
          <a:p>
            <a:fld id="{9CDD9E1D-CD3E-4261-ADA6-F96C74C84CD5}" type="slidenum">
              <a:rPr kumimoji="1" lang="ja-JP" altLang="en-US" smtClean="0"/>
              <a:t>24</a:t>
            </a:fld>
            <a:endParaRPr kumimoji="1" lang="ja-JP" altLang="en-US"/>
          </a:p>
        </p:txBody>
      </p:sp>
      <p:sp>
        <p:nvSpPr>
          <p:cNvPr id="64" name="テキスト ボックス 63"/>
          <p:cNvSpPr txBox="1"/>
          <p:nvPr/>
        </p:nvSpPr>
        <p:spPr>
          <a:xfrm>
            <a:off x="107504" y="908720"/>
            <a:ext cx="3032114" cy="338554"/>
          </a:xfrm>
          <a:prstGeom prst="rect">
            <a:avLst/>
          </a:prstGeom>
          <a:solidFill>
            <a:schemeClr val="bg1"/>
          </a:solidFill>
        </p:spPr>
        <p:txBody>
          <a:bodyPr wrap="square" rtlCol="0">
            <a:spAutoFit/>
          </a:bodyPr>
          <a:lstStyle/>
          <a:p>
            <a:r>
              <a:rPr lang="ja-JP" altLang="en-US" sz="1600" b="1" u="sng" dirty="0" smtClean="0"/>
              <a:t>測定され</a:t>
            </a:r>
            <a:r>
              <a:rPr lang="ja-JP" altLang="en-US" sz="1600" b="1" u="sng" dirty="0"/>
              <a:t>た</a:t>
            </a:r>
            <a:r>
              <a:rPr lang="ja-JP" altLang="en-US" sz="1600" b="1" u="sng" dirty="0" smtClean="0"/>
              <a:t>波形 </a:t>
            </a:r>
            <a:r>
              <a:rPr lang="en-US" altLang="ja-JP" sz="1600" b="1" u="sng" dirty="0" smtClean="0"/>
              <a:t>@ 950mK </a:t>
            </a:r>
            <a:endParaRPr kumimoji="1" lang="ja-JP" altLang="en-US" sz="1600" b="1" u="sng" dirty="0"/>
          </a:p>
        </p:txBody>
      </p:sp>
      <mc:AlternateContent xmlns:mc="http://schemas.openxmlformats.org/markup-compatibility/2006" xmlns:a14="http://schemas.microsoft.com/office/drawing/2010/main">
        <mc:Choice Requires="a14">
          <p:sp>
            <p:nvSpPr>
              <p:cNvPr id="3" name="正方形/長方形 2"/>
              <p:cNvSpPr/>
              <p:nvPr/>
            </p:nvSpPr>
            <p:spPr>
              <a:xfrm>
                <a:off x="1161392" y="1301755"/>
                <a:ext cx="2805576" cy="369332"/>
              </a:xfrm>
              <a:prstGeom prst="rect">
                <a:avLst/>
              </a:prstGeom>
            </p:spPr>
            <p:txBody>
              <a:bodyPr wrap="none">
                <a:spAutoFit/>
              </a:bodyPr>
              <a:lstStyle/>
              <a:p>
                <a:r>
                  <a:rPr lang="ja-JP" altLang="en-US" sz="1800" b="1" dirty="0" smtClean="0"/>
                  <a:t>期待される値</a:t>
                </a:r>
                <a:r>
                  <a:rPr lang="en-US" altLang="ja-JP" sz="1800" b="1" dirty="0" smtClean="0"/>
                  <a:t> </a:t>
                </a:r>
                <a14:m>
                  <m:oMath xmlns:m="http://schemas.openxmlformats.org/officeDocument/2006/math">
                    <m:r>
                      <a:rPr lang="en-US" altLang="ja-JP" sz="1800" b="1" i="1">
                        <a:latin typeface="Cambria Math" panose="02040503050406030204" pitchFamily="18" charset="0"/>
                      </a:rPr>
                      <m:t>𝑮𝒂𝒊𝒏</m:t>
                    </m:r>
                    <m:r>
                      <a:rPr lang="en-US" altLang="ja-JP" sz="1800" b="1" i="1">
                        <a:latin typeface="Cambria Math" panose="02040503050406030204" pitchFamily="18" charset="0"/>
                      </a:rPr>
                      <m:t> ~</m:t>
                    </m:r>
                    <m:r>
                      <a:rPr lang="en-US" altLang="ja-JP" sz="1800" b="1" i="1">
                        <a:latin typeface="Cambria Math" panose="02040503050406030204" pitchFamily="18" charset="0"/>
                      </a:rPr>
                      <m:t>𝟖</m:t>
                    </m:r>
                    <m:r>
                      <a:rPr lang="en-US" altLang="ja-JP" sz="1800" b="1" i="1">
                        <a:latin typeface="Cambria Math" panose="02040503050406030204" pitchFamily="18" charset="0"/>
                      </a:rPr>
                      <m:t>.</m:t>
                    </m:r>
                    <m:r>
                      <a:rPr lang="en-US" altLang="ja-JP" sz="1800" b="1" i="1">
                        <a:latin typeface="Cambria Math" panose="02040503050406030204" pitchFamily="18" charset="0"/>
                      </a:rPr>
                      <m:t>𝟐𝟓</m:t>
                    </m:r>
                  </m:oMath>
                </a14:m>
                <a:endParaRPr lang="ja-JP" altLang="en-US" sz="1800" b="1" dirty="0"/>
              </a:p>
            </p:txBody>
          </p:sp>
        </mc:Choice>
        <mc:Fallback xmlns="">
          <p:sp>
            <p:nvSpPr>
              <p:cNvPr id="3" name="正方形/長方形 2"/>
              <p:cNvSpPr>
                <a:spLocks noRot="1" noChangeAspect="1" noMove="1" noResize="1" noEditPoints="1" noAdjustHandles="1" noChangeArrowheads="1" noChangeShapeType="1" noTextEdit="1"/>
              </p:cNvSpPr>
              <p:nvPr/>
            </p:nvSpPr>
            <p:spPr>
              <a:xfrm>
                <a:off x="1161392" y="1301755"/>
                <a:ext cx="2805576" cy="369332"/>
              </a:xfrm>
              <a:prstGeom prst="rect">
                <a:avLst/>
              </a:prstGeom>
              <a:blipFill rotWithShape="1">
                <a:blip r:embed="rId4"/>
                <a:stretch>
                  <a:fillRect l="-1957" t="-11667" b="-23333"/>
                </a:stretch>
              </a:blipFill>
            </p:spPr>
            <p:txBody>
              <a:bodyPr/>
              <a:lstStyle/>
              <a:p>
                <a:r>
                  <a:rPr lang="ja-JP" altLang="en-US">
                    <a:noFill/>
                  </a:rPr>
                  <a:t> </a:t>
                </a:r>
              </a:p>
            </p:txBody>
          </p:sp>
        </mc:Fallback>
      </mc:AlternateContent>
      <p:sp>
        <p:nvSpPr>
          <p:cNvPr id="127" name="フッター プレースホルダー 15"/>
          <p:cNvSpPr txBox="1">
            <a:spLocks/>
          </p:cNvSpPr>
          <p:nvPr/>
        </p:nvSpPr>
        <p:spPr>
          <a:xfrm>
            <a:off x="6203226" y="0"/>
            <a:ext cx="2895600" cy="365125"/>
          </a:xfrm>
          <a:prstGeom prst="rect">
            <a:avLst/>
          </a:prstGeom>
        </p:spPr>
        <p:txBody>
          <a:bodyPr vert="horz" lIns="91440" tIns="45720" rIns="91440" bIns="45720" rtlCol="0" anchor="ctr"/>
          <a:lstStyle>
            <a:defPPr>
              <a:defRPr lang="ja-JP"/>
            </a:defPPr>
            <a:lvl1pPr algn="ctr" rtl="0" fontAlgn="base">
              <a:spcBef>
                <a:spcPct val="0"/>
              </a:spcBef>
              <a:spcAft>
                <a:spcPct val="0"/>
              </a:spcAft>
              <a:defRPr kumimoji="1" sz="1200" kern="1200">
                <a:solidFill>
                  <a:schemeClr val="tx1">
                    <a:tint val="75000"/>
                  </a:schemeClr>
                </a:solidFill>
                <a:latin typeface="Arial" pitchFamily="34" charset="0"/>
                <a:ea typeface="ＭＳ Ｐゴシック" pitchFamily="50" charset="-128"/>
                <a:cs typeface="+mn-cs"/>
              </a:defRPr>
            </a:lvl1pPr>
            <a:lvl2pPr marL="4572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8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8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8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800" kern="1200">
                <a:solidFill>
                  <a:schemeClr val="tx1"/>
                </a:solidFill>
                <a:latin typeface="Arial" pitchFamily="34" charset="0"/>
                <a:ea typeface="ＭＳ Ｐゴシック" pitchFamily="50" charset="-128"/>
                <a:cs typeface="+mn-cs"/>
              </a:defRPr>
            </a:lvl9pPr>
          </a:lstStyle>
          <a:p>
            <a:r>
              <a:rPr lang="ja-JP" altLang="en-US" dirty="0" smtClean="0"/>
              <a:t>先崎・</a:t>
            </a:r>
            <a:r>
              <a:rPr lang="en-US" altLang="ja-JP" dirty="0" smtClean="0"/>
              <a:t>2014</a:t>
            </a:r>
            <a:r>
              <a:rPr lang="ja-JP" altLang="en-US" dirty="0" smtClean="0"/>
              <a:t>年秋季大会トラ</a:t>
            </a:r>
            <a:r>
              <a:rPr lang="ja-JP" altLang="en-US" dirty="0" err="1" smtClean="0"/>
              <a:t>ぺ</a:t>
            </a:r>
            <a:r>
              <a:rPr lang="ja-JP" altLang="en-US" dirty="0" smtClean="0"/>
              <a:t>より</a:t>
            </a:r>
            <a:endParaRPr lang="ja-JP" altLang="en-US" dirty="0"/>
          </a:p>
        </p:txBody>
      </p:sp>
      <p:pic>
        <p:nvPicPr>
          <p:cNvPr id="128" name="コンテンツ プレースホルダー 5"/>
          <p:cNvPicPr>
            <a:picLocks noChangeAspect="1"/>
          </p:cNvPicPr>
          <p:nvPr/>
        </p:nvPicPr>
        <p:blipFill rotWithShape="1">
          <a:blip r:embed="rId5"/>
          <a:srcRect t="19447"/>
          <a:stretch/>
        </p:blipFill>
        <p:spPr>
          <a:xfrm>
            <a:off x="4236217" y="1301754"/>
            <a:ext cx="4941941" cy="3711422"/>
          </a:xfrm>
          <a:prstGeom prst="rect">
            <a:avLst/>
          </a:prstGeom>
          <a:ln w="38100" cap="sq">
            <a:noFill/>
            <a:prstDash val="solid"/>
            <a:miter lim="800000"/>
          </a:ln>
          <a:effectLst/>
        </p:spPr>
      </p:pic>
      <p:sp>
        <p:nvSpPr>
          <p:cNvPr id="129" name="テキスト ボックス 128"/>
          <p:cNvSpPr txBox="1"/>
          <p:nvPr/>
        </p:nvSpPr>
        <p:spPr>
          <a:xfrm>
            <a:off x="5266128" y="908720"/>
            <a:ext cx="2356159" cy="360040"/>
          </a:xfrm>
          <a:prstGeom prst="rect">
            <a:avLst/>
          </a:prstGeom>
          <a:noFill/>
        </p:spPr>
        <p:txBody>
          <a:bodyPr wrap="square" rtlCol="0">
            <a:noAutofit/>
          </a:bodyPr>
          <a:lstStyle/>
          <a:p>
            <a:r>
              <a:rPr lang="ja-JP" altLang="en-US" sz="1600" b="1" u="sng" dirty="0" smtClean="0"/>
              <a:t>増幅率の周波数依存性</a:t>
            </a:r>
            <a:endParaRPr kumimoji="1" lang="ja-JP" altLang="en-US" sz="1600" b="1" u="sng" dirty="0"/>
          </a:p>
        </p:txBody>
      </p:sp>
      <mc:AlternateContent xmlns:mc="http://schemas.openxmlformats.org/markup-compatibility/2006" xmlns:a14="http://schemas.microsoft.com/office/drawing/2010/main">
        <mc:Choice Requires="a14">
          <p:sp>
            <p:nvSpPr>
              <p:cNvPr id="130" name="コンテンツ プレースホルダー 4"/>
              <p:cNvSpPr txBox="1">
                <a:spLocks/>
              </p:cNvSpPr>
              <p:nvPr/>
            </p:nvSpPr>
            <p:spPr>
              <a:xfrm>
                <a:off x="107504" y="4995972"/>
                <a:ext cx="8568952" cy="172819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sz="1800" dirty="0" smtClean="0">
                    <a:latin typeface="+mn-ea"/>
                  </a:rPr>
                  <a:t>周波数応答は　</a:t>
                </a:r>
                <a:r>
                  <a:rPr lang="ja-JP" altLang="en-US" sz="1800" dirty="0">
                    <a:latin typeface="+mn-ea"/>
                  </a:rPr>
                  <a:t>極</a:t>
                </a:r>
                <a:r>
                  <a:rPr lang="ja-JP" altLang="en-US" sz="1800" dirty="0" smtClean="0">
                    <a:latin typeface="+mn-ea"/>
                  </a:rPr>
                  <a:t>低温で～</a:t>
                </a:r>
                <a:r>
                  <a:rPr lang="en-US" altLang="ja-JP" sz="1800" dirty="0" smtClean="0">
                    <a:latin typeface="+mn-ea"/>
                  </a:rPr>
                  <a:t>1kHz</a:t>
                </a:r>
                <a:r>
                  <a:rPr lang="ja-JP" altLang="en-US" sz="1800" dirty="0" smtClean="0">
                    <a:latin typeface="+mn-ea"/>
                  </a:rPr>
                  <a:t>まで</a:t>
                </a:r>
                <a:endParaRPr lang="en-US" altLang="ja-JP" sz="1800" dirty="0" smtClean="0">
                  <a:latin typeface="+mn-ea"/>
                </a:endParaRPr>
              </a:p>
              <a:p>
                <a:pPr lvl="1" fontAlgn="auto">
                  <a:spcAft>
                    <a:spcPts val="0"/>
                  </a:spcAft>
                </a:pPr>
                <a:r>
                  <a:rPr lang="ja-JP" altLang="en-US" sz="1800" dirty="0" smtClean="0">
                    <a:latin typeface="+mn-ea"/>
                  </a:rPr>
                  <a:t>出力インピーダンスが数百</a:t>
                </a:r>
                <a:r>
                  <a:rPr lang="en-US" altLang="ja-JP" sz="1800" dirty="0" smtClean="0">
                    <a:latin typeface="+mn-ea"/>
                  </a:rPr>
                  <a:t>k</a:t>
                </a:r>
                <a14:m>
                  <m:oMath xmlns:m="http://schemas.openxmlformats.org/officeDocument/2006/math">
                    <m:r>
                      <m:rPr>
                        <m:sty m:val="p"/>
                      </m:rPr>
                      <a:rPr lang="en-US" altLang="ja-JP" sz="1800" smtClean="0">
                        <a:latin typeface="Cambria Math"/>
                      </a:rPr>
                      <m:t>Ω</m:t>
                    </m:r>
                  </m:oMath>
                </a14:m>
                <a:r>
                  <a:rPr lang="ja-JP" altLang="en-US" sz="1800" dirty="0" smtClean="0">
                    <a:latin typeface="+mn-ea"/>
                  </a:rPr>
                  <a:t>と高いため同軸ケーブルで読み出そうとすると周波数応答が悪くなる</a:t>
                </a:r>
                <a:endParaRPr lang="en-US" altLang="ja-JP" sz="1800" dirty="0" smtClean="0">
                  <a:latin typeface="+mn-ea"/>
                </a:endParaRPr>
              </a:p>
              <a:p>
                <a:pPr lvl="1" fontAlgn="auto">
                  <a:spcAft>
                    <a:spcPts val="0"/>
                  </a:spcAft>
                </a:pPr>
                <a:r>
                  <a:rPr lang="ja-JP" altLang="en-US" sz="1800" dirty="0" smtClean="0">
                    <a:latin typeface="+mn-ea"/>
                  </a:rPr>
                  <a:t>低温時の周波数耐性悪化は，長い冷凍機配線によるケーブルキャパシタンスのため</a:t>
                </a:r>
                <a:endParaRPr lang="en-US" altLang="ja-JP" sz="1800" dirty="0" smtClean="0">
                  <a:latin typeface="+mn-ea"/>
                </a:endParaRPr>
              </a:p>
            </p:txBody>
          </p:sp>
        </mc:Choice>
        <mc:Fallback xmlns="">
          <p:sp>
            <p:nvSpPr>
              <p:cNvPr id="130" name="コンテンツ プレースホルダー 4"/>
              <p:cNvSpPr txBox="1">
                <a:spLocks noRot="1" noChangeAspect="1" noMove="1" noResize="1" noEditPoints="1" noAdjustHandles="1" noChangeArrowheads="1" noChangeShapeType="1" noTextEdit="1"/>
              </p:cNvSpPr>
              <p:nvPr/>
            </p:nvSpPr>
            <p:spPr>
              <a:xfrm>
                <a:off x="107504" y="4995972"/>
                <a:ext cx="8568952" cy="1728192"/>
              </a:xfrm>
              <a:prstGeom prst="rect">
                <a:avLst/>
              </a:prstGeom>
              <a:blipFill rotWithShape="1">
                <a:blip r:embed="rId6"/>
                <a:stretch>
                  <a:fillRect l="-498" t="-1767" r="-356"/>
                </a:stretch>
              </a:blipFill>
            </p:spPr>
            <p:txBody>
              <a:bodyPr/>
              <a:lstStyle/>
              <a:p>
                <a:r>
                  <a:rPr lang="ja-JP" altLang="en-US">
                    <a:noFill/>
                  </a:rPr>
                  <a:t> </a:t>
                </a:r>
              </a:p>
            </p:txBody>
          </p:sp>
        </mc:Fallback>
      </mc:AlternateContent>
      <p:sp>
        <p:nvSpPr>
          <p:cNvPr id="131" name="テキスト ボックス 130"/>
          <p:cNvSpPr txBox="1"/>
          <p:nvPr/>
        </p:nvSpPr>
        <p:spPr>
          <a:xfrm>
            <a:off x="6303527" y="1301755"/>
            <a:ext cx="723275" cy="369332"/>
          </a:xfrm>
          <a:prstGeom prst="rect">
            <a:avLst/>
          </a:prstGeom>
          <a:noFill/>
        </p:spPr>
        <p:txBody>
          <a:bodyPr wrap="none" rtlCol="0">
            <a:spAutoFit/>
          </a:bodyPr>
          <a:lstStyle/>
          <a:p>
            <a:r>
              <a:rPr kumimoji="1" lang="en-US" altLang="ja-JP" sz="1800" b="1" dirty="0" smtClean="0">
                <a:solidFill>
                  <a:srgbClr val="FFC000"/>
                </a:solidFill>
              </a:rPr>
              <a:t>1kHz</a:t>
            </a:r>
            <a:endParaRPr kumimoji="1" lang="ja-JP" altLang="en-US" sz="1800" b="1" dirty="0">
              <a:solidFill>
                <a:srgbClr val="FFC000"/>
              </a:solidFill>
            </a:endParaRPr>
          </a:p>
        </p:txBody>
      </p:sp>
      <p:sp>
        <p:nvSpPr>
          <p:cNvPr id="132" name="テキスト ボックス 131"/>
          <p:cNvSpPr txBox="1"/>
          <p:nvPr/>
        </p:nvSpPr>
        <p:spPr>
          <a:xfrm>
            <a:off x="6926500" y="1309404"/>
            <a:ext cx="851515" cy="369332"/>
          </a:xfrm>
          <a:prstGeom prst="rect">
            <a:avLst/>
          </a:prstGeom>
          <a:noFill/>
        </p:spPr>
        <p:txBody>
          <a:bodyPr wrap="none" rtlCol="0">
            <a:spAutoFit/>
          </a:bodyPr>
          <a:lstStyle/>
          <a:p>
            <a:r>
              <a:rPr kumimoji="1" lang="en-US" altLang="ja-JP" sz="1800" b="1" dirty="0" smtClean="0">
                <a:solidFill>
                  <a:srgbClr val="FF0000"/>
                </a:solidFill>
              </a:rPr>
              <a:t>10kHz</a:t>
            </a:r>
            <a:endParaRPr kumimoji="1" lang="ja-JP" altLang="en-US" sz="1800" b="1" dirty="0">
              <a:solidFill>
                <a:srgbClr val="FF0000"/>
              </a:solidFill>
            </a:endParaRPr>
          </a:p>
        </p:txBody>
      </p:sp>
    </p:spTree>
    <p:extLst>
      <p:ext uri="{BB962C8B-B14F-4D97-AF65-F5344CB8AC3E}">
        <p14:creationId xmlns:p14="http://schemas.microsoft.com/office/powerpoint/2010/main" val="202229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714375"/>
            <a:ext cx="9144000" cy="53975"/>
          </a:xfrm>
          <a:prstGeom prst="rect">
            <a:avLst/>
          </a:prstGeom>
          <a:solidFill>
            <a:srgbClr val="66FF66"/>
          </a:solidFill>
          <a:ln>
            <a:solidFill>
              <a:srgbClr val="66FF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5" name="正方形/長方形 4"/>
          <p:cNvSpPr/>
          <p:nvPr/>
        </p:nvSpPr>
        <p:spPr>
          <a:xfrm>
            <a:off x="-1588" y="776288"/>
            <a:ext cx="9144001" cy="5397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6" name="二等辺三角形 5"/>
          <p:cNvSpPr/>
          <p:nvPr/>
        </p:nvSpPr>
        <p:spPr>
          <a:xfrm rot="5400000" flipH="1" flipV="1">
            <a:off x="5495131" y="-2423318"/>
            <a:ext cx="1223963" cy="6070600"/>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p>
        </p:txBody>
      </p:sp>
      <p:sp>
        <p:nvSpPr>
          <p:cNvPr id="19461" name="スライド番号プレースホルダー 11"/>
          <p:cNvSpPr>
            <a:spLocks noGrp="1"/>
          </p:cNvSpPr>
          <p:nvPr>
            <p:ph type="sldNum" sz="quarter" idx="12"/>
          </p:nvPr>
        </p:nvSpPr>
        <p:spPr>
          <a:xfrm>
            <a:off x="7086600" y="6529388"/>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A0F5FBCE-83B1-4F03-B2B9-C426BC5ADAE1}" type="slidenum">
              <a:rPr lang="ja-JP" altLang="en-US" sz="2000" smtClean="0"/>
              <a:pPr algn="r" eaLnBrk="1" hangingPunct="1">
                <a:spcBef>
                  <a:spcPct val="0"/>
                </a:spcBef>
                <a:buFontTx/>
                <a:buNone/>
              </a:pPr>
              <a:t>25</a:t>
            </a:fld>
            <a:endParaRPr lang="ja-JP" altLang="en-US" sz="2000" dirty="0" smtClean="0"/>
          </a:p>
        </p:txBody>
      </p:sp>
      <p:sp>
        <p:nvSpPr>
          <p:cNvPr id="28" name="タイトル 1"/>
          <p:cNvSpPr txBox="1">
            <a:spLocks/>
          </p:cNvSpPr>
          <p:nvPr/>
        </p:nvSpPr>
        <p:spPr>
          <a:xfrm>
            <a:off x="7938" y="28575"/>
            <a:ext cx="9144000" cy="711200"/>
          </a:xfrm>
          <a:prstGeom prst="rect">
            <a:avLst/>
          </a:prstGeom>
        </p:spPr>
        <p:txBody>
          <a:bodyPr anchor="ct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defRPr/>
            </a:pPr>
            <a:r>
              <a:rPr lang="en-US" altLang="ja-JP" sz="2800" b="1" dirty="0">
                <a:effectLst>
                  <a:outerShdw blurRad="38100" dist="38100" dir="2700000" algn="tl">
                    <a:srgbClr val="000000">
                      <a:alpha val="43137"/>
                    </a:srgbClr>
                  </a:outerShdw>
                </a:effectLst>
                <a:latin typeface="+mj-ea"/>
                <a:cs typeface="Khmer UI" panose="020B0502040204020203" pitchFamily="34" charset="0"/>
              </a:rPr>
              <a:t>SOI-STJ 3</a:t>
            </a:r>
            <a:r>
              <a:rPr lang="ja-JP" altLang="en-US" sz="2800" b="1" dirty="0">
                <a:effectLst>
                  <a:outerShdw blurRad="38100" dist="38100" dir="2700000" algn="tl">
                    <a:srgbClr val="000000">
                      <a:alpha val="43137"/>
                    </a:srgbClr>
                  </a:outerShdw>
                </a:effectLst>
                <a:latin typeface="+mj-ea"/>
                <a:cs typeface="Khmer UI" panose="020B0502040204020203" pitchFamily="34" charset="0"/>
              </a:rPr>
              <a:t>号機の</a:t>
            </a:r>
            <a:r>
              <a:rPr lang="ja-JP" altLang="en-US" sz="2800" b="1" dirty="0" smtClean="0">
                <a:effectLst>
                  <a:outerShdw blurRad="38100" dist="38100" dir="2700000" algn="tl">
                    <a:srgbClr val="000000">
                      <a:alpha val="43137"/>
                    </a:srgbClr>
                  </a:outerShdw>
                </a:effectLst>
                <a:latin typeface="+mj-ea"/>
                <a:cs typeface="Khmer UI" panose="020B0502040204020203" pitchFamily="34" charset="0"/>
              </a:rPr>
              <a:t>開発</a:t>
            </a:r>
            <a:endParaRPr lang="ja-JP" altLang="en-US" sz="2800" b="1" dirty="0">
              <a:effectLst>
                <a:outerShdw blurRad="38100" dist="38100" dir="2700000" algn="tl">
                  <a:srgbClr val="000000">
                    <a:alpha val="43137"/>
                  </a:srgbClr>
                </a:outerShdw>
              </a:effectLst>
              <a:latin typeface="+mj-ea"/>
              <a:cs typeface="Khmer UI" panose="020B0502040204020203" pitchFamily="34" charset="0"/>
            </a:endParaRPr>
          </a:p>
        </p:txBody>
      </p:sp>
      <p:pic>
        <p:nvPicPr>
          <p:cNvPr id="19463" name="図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 y="874713"/>
            <a:ext cx="2840038"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775" y="3870325"/>
            <a:ext cx="2811463"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1"/>
          <p:cNvSpPr txBox="1"/>
          <p:nvPr/>
        </p:nvSpPr>
        <p:spPr>
          <a:xfrm>
            <a:off x="2916238" y="877888"/>
            <a:ext cx="6408290" cy="2523768"/>
          </a:xfrm>
          <a:prstGeom prst="rect">
            <a:avLst/>
          </a:prstGeom>
          <a:noFill/>
        </p:spPr>
        <p:txBody>
          <a:bodyPr wrap="square">
            <a:spAutoFit/>
          </a:bodyPr>
          <a:lstStyle/>
          <a:p>
            <a:pPr algn="l">
              <a:buClr>
                <a:srgbClr val="66FF66"/>
              </a:buClr>
              <a:defRPr/>
            </a:pPr>
            <a:r>
              <a:rPr lang="en-US" altLang="ja-JP" sz="2000" b="1" dirty="0" err="1">
                <a:solidFill>
                  <a:srgbClr val="002060"/>
                </a:solidFill>
                <a:latin typeface="+mj-ea"/>
                <a:cs typeface="Khmer UI" panose="020B0502040204020203" pitchFamily="34" charset="0"/>
              </a:rPr>
              <a:t>Nb</a:t>
            </a:r>
            <a:r>
              <a:rPr lang="en-US" altLang="ja-JP" sz="2000" b="1" dirty="0">
                <a:solidFill>
                  <a:srgbClr val="002060"/>
                </a:solidFill>
                <a:latin typeface="+mj-ea"/>
                <a:cs typeface="Khmer UI" panose="020B0502040204020203" pitchFamily="34" charset="0"/>
              </a:rPr>
              <a:t>/Al-STJ </a:t>
            </a:r>
            <a:r>
              <a:rPr lang="ja-JP" altLang="en-US" sz="2000" b="1" dirty="0" smtClean="0">
                <a:solidFill>
                  <a:srgbClr val="002060"/>
                </a:solidFill>
                <a:latin typeface="+mj-ea"/>
                <a:cs typeface="Khmer UI" panose="020B0502040204020203" pitchFamily="34" charset="0"/>
              </a:rPr>
              <a:t>の信号の増幅器</a:t>
            </a:r>
            <a:r>
              <a:rPr lang="ja-JP" altLang="en-US" sz="2000" b="1" dirty="0">
                <a:solidFill>
                  <a:srgbClr val="002060"/>
                </a:solidFill>
                <a:latin typeface="+mj-ea"/>
                <a:ea typeface="+mj-ea"/>
                <a:cs typeface="Khmer UI" panose="020B0502040204020203" pitchFamily="34" charset="0"/>
              </a:rPr>
              <a:t>と</a:t>
            </a:r>
            <a:r>
              <a:rPr lang="ja-JP" altLang="en-US" sz="2000" b="1" dirty="0" smtClean="0">
                <a:solidFill>
                  <a:srgbClr val="002060"/>
                </a:solidFill>
                <a:latin typeface="+mj-ea"/>
                <a:ea typeface="+mj-ea"/>
                <a:cs typeface="Khmer UI" panose="020B0502040204020203" pitchFamily="34" charset="0"/>
              </a:rPr>
              <a:t>して、</a:t>
            </a:r>
            <a:endParaRPr lang="en-US" altLang="ja-JP" sz="2000" b="1" dirty="0" smtClean="0">
              <a:solidFill>
                <a:srgbClr val="002060"/>
              </a:solidFill>
              <a:latin typeface="+mj-ea"/>
              <a:ea typeface="+mj-ea"/>
              <a:cs typeface="Khmer UI" panose="020B0502040204020203" pitchFamily="34" charset="0"/>
            </a:endParaRPr>
          </a:p>
          <a:p>
            <a:pPr algn="l">
              <a:buClr>
                <a:srgbClr val="66FF66"/>
              </a:buClr>
              <a:defRPr/>
            </a:pPr>
            <a:r>
              <a:rPr lang="en-US" altLang="ja-JP" sz="2000" b="1" dirty="0" smtClean="0">
                <a:solidFill>
                  <a:srgbClr val="002060"/>
                </a:solidFill>
                <a:latin typeface="+mj-ea"/>
                <a:ea typeface="+mj-ea"/>
                <a:cs typeface="Khmer UI" panose="020B0502040204020203" pitchFamily="34" charset="0"/>
              </a:rPr>
              <a:t>SOI-STJ-v3  </a:t>
            </a:r>
            <a:r>
              <a:rPr lang="ja-JP" altLang="en-US" sz="2000" b="1" dirty="0" smtClean="0">
                <a:solidFill>
                  <a:srgbClr val="002060"/>
                </a:solidFill>
                <a:latin typeface="+mj-ea"/>
                <a:cs typeface="Khmer UI" panose="020B0502040204020203" pitchFamily="34" charset="0"/>
              </a:rPr>
              <a:t>試作器を設計試作</a:t>
            </a:r>
            <a:r>
              <a:rPr lang="en-US" altLang="ja-JP" sz="2000" b="1" dirty="0" smtClean="0">
                <a:solidFill>
                  <a:srgbClr val="002060"/>
                </a:solidFill>
                <a:latin typeface="+mj-ea"/>
                <a:ea typeface="+mj-ea"/>
                <a:cs typeface="Khmer UI" panose="020B0502040204020203" pitchFamily="34" charset="0"/>
              </a:rPr>
              <a:t>. </a:t>
            </a:r>
            <a:endParaRPr lang="en-US" altLang="ja-JP" sz="2000" b="1" dirty="0">
              <a:solidFill>
                <a:srgbClr val="002060"/>
              </a:solidFill>
              <a:latin typeface="+mj-ea"/>
              <a:ea typeface="+mj-ea"/>
              <a:cs typeface="Khmer UI" panose="020B0502040204020203" pitchFamily="34" charset="0"/>
            </a:endParaRPr>
          </a:p>
          <a:p>
            <a:pPr lvl="1" algn="l">
              <a:buClr>
                <a:srgbClr val="002060"/>
              </a:buClr>
              <a:defRPr/>
            </a:pPr>
            <a:endParaRPr lang="en-US" altLang="ja-JP" sz="2000" b="1" dirty="0">
              <a:solidFill>
                <a:srgbClr val="002060"/>
              </a:solidFill>
              <a:latin typeface="+mj-ea"/>
              <a:ea typeface="+mj-ea"/>
              <a:cs typeface="Khmer UI" panose="020B0502040204020203" pitchFamily="34" charset="0"/>
            </a:endParaRPr>
          </a:p>
          <a:p>
            <a:pPr lvl="1" algn="l">
              <a:buClr>
                <a:srgbClr val="002060"/>
              </a:buClr>
              <a:defRPr/>
            </a:pPr>
            <a:r>
              <a:rPr lang="en-US" altLang="ja-JP" sz="1800" dirty="0" smtClean="0">
                <a:solidFill>
                  <a:srgbClr val="002060"/>
                </a:solidFill>
                <a:latin typeface="+mn-ea"/>
                <a:ea typeface="+mn-ea"/>
                <a:cs typeface="Khmer UI" panose="020B0502040204020203" pitchFamily="34" charset="0"/>
              </a:rPr>
              <a:t>1.   </a:t>
            </a:r>
            <a:r>
              <a:rPr lang="ja-JP" altLang="en-US" sz="1800" dirty="0" smtClean="0">
                <a:latin typeface="+mn-ea"/>
                <a:ea typeface="+mn-ea"/>
              </a:rPr>
              <a:t>負荷</a:t>
            </a:r>
            <a:r>
              <a:rPr lang="ja-JP" altLang="en-US" sz="1800" dirty="0">
                <a:latin typeface="+mn-ea"/>
                <a:ea typeface="+mn-ea"/>
              </a:rPr>
              <a:t>抵抗の代わりに</a:t>
            </a:r>
            <a:r>
              <a:rPr lang="en-US" altLang="ja-JP" sz="1800" dirty="0">
                <a:latin typeface="+mn-ea"/>
                <a:ea typeface="+mn-ea"/>
              </a:rPr>
              <a:t>FET</a:t>
            </a:r>
            <a:r>
              <a:rPr lang="ja-JP" altLang="en-US" sz="1800" dirty="0">
                <a:latin typeface="+mn-ea"/>
                <a:ea typeface="+mn-ea"/>
              </a:rPr>
              <a:t>を用い飽和領域で</a:t>
            </a:r>
            <a:r>
              <a:rPr lang="ja-JP" altLang="en-US" sz="1800" dirty="0" smtClean="0">
                <a:latin typeface="+mn-ea"/>
                <a:ea typeface="+mn-ea"/>
              </a:rPr>
              <a:t>動作。</a:t>
            </a:r>
            <a:endParaRPr lang="en-US" altLang="ja-JP" sz="1800" dirty="0" smtClean="0">
              <a:latin typeface="+mn-ea"/>
              <a:ea typeface="+mn-ea"/>
            </a:endParaRPr>
          </a:p>
          <a:p>
            <a:pPr lvl="1" algn="l">
              <a:buClr>
                <a:srgbClr val="002060"/>
              </a:buClr>
              <a:defRPr/>
            </a:pPr>
            <a:r>
              <a:rPr lang="ja-JP" altLang="en-US" sz="1800" dirty="0" smtClean="0">
                <a:latin typeface="+mn-ea"/>
                <a:ea typeface="+mn-ea"/>
              </a:rPr>
              <a:t>　　　　定電流源</a:t>
            </a:r>
            <a:r>
              <a:rPr lang="ja-JP" altLang="en-US" sz="1800" dirty="0">
                <a:latin typeface="+mn-ea"/>
                <a:ea typeface="+mn-ea"/>
              </a:rPr>
              <a:t>として</a:t>
            </a:r>
            <a:r>
              <a:rPr lang="ja-JP" altLang="en-US" sz="1800" dirty="0" smtClean="0">
                <a:latin typeface="+mn-ea"/>
                <a:ea typeface="+mn-ea"/>
              </a:rPr>
              <a:t>使用。　高抵抗</a:t>
            </a:r>
            <a:r>
              <a:rPr lang="ja-JP" altLang="en-US" sz="1800" dirty="0">
                <a:latin typeface="+mn-ea"/>
                <a:ea typeface="+mn-ea"/>
              </a:rPr>
              <a:t>→</a:t>
            </a:r>
            <a:r>
              <a:rPr lang="ja-JP" altLang="en-US" sz="1800" dirty="0" smtClean="0">
                <a:latin typeface="+mn-ea"/>
                <a:ea typeface="+mn-ea"/>
              </a:rPr>
              <a:t>高い増幅率</a:t>
            </a:r>
            <a:endParaRPr lang="en-US" altLang="ja-JP" sz="1800" dirty="0" smtClean="0">
              <a:latin typeface="+mn-ea"/>
              <a:ea typeface="+mn-ea"/>
            </a:endParaRPr>
          </a:p>
          <a:p>
            <a:pPr lvl="1" algn="l">
              <a:buClr>
                <a:srgbClr val="002060"/>
              </a:buClr>
              <a:defRPr/>
            </a:pPr>
            <a:r>
              <a:rPr lang="en-US" altLang="ja-JP" sz="1800" dirty="0" smtClean="0">
                <a:latin typeface="+mn-ea"/>
                <a:ea typeface="+mn-ea"/>
              </a:rPr>
              <a:t>2.</a:t>
            </a:r>
            <a:r>
              <a:rPr lang="ja-JP" altLang="en-US" sz="1800" dirty="0" smtClean="0">
                <a:latin typeface="+mn-ea"/>
                <a:ea typeface="+mn-ea"/>
              </a:rPr>
              <a:t>　バイアス</a:t>
            </a:r>
            <a:r>
              <a:rPr lang="ja-JP" altLang="en-US" sz="1800" dirty="0">
                <a:latin typeface="+mn-ea"/>
                <a:ea typeface="+mn-ea"/>
              </a:rPr>
              <a:t>電圧を</a:t>
            </a:r>
            <a:r>
              <a:rPr lang="en-US" altLang="ja-JP" sz="1800" dirty="0">
                <a:latin typeface="+mn-ea"/>
                <a:ea typeface="+mn-ea"/>
              </a:rPr>
              <a:t>FET</a:t>
            </a:r>
            <a:r>
              <a:rPr lang="ja-JP" altLang="en-US" sz="1800" dirty="0">
                <a:latin typeface="+mn-ea"/>
                <a:ea typeface="+mn-ea"/>
              </a:rPr>
              <a:t>の耐圧以下で使用可→ 省電力</a:t>
            </a:r>
            <a:endParaRPr lang="en-US" altLang="ja-JP" sz="1800" dirty="0">
              <a:latin typeface="+mn-ea"/>
              <a:ea typeface="+mn-ea"/>
            </a:endParaRPr>
          </a:p>
          <a:p>
            <a:pPr lvl="1" algn="l">
              <a:buClr>
                <a:srgbClr val="002060"/>
              </a:buClr>
              <a:defRPr/>
            </a:pPr>
            <a:r>
              <a:rPr lang="en-US" altLang="ja-JP" sz="1800" dirty="0" smtClean="0">
                <a:solidFill>
                  <a:srgbClr val="002060"/>
                </a:solidFill>
                <a:latin typeface="+mn-ea"/>
                <a:ea typeface="+mn-ea"/>
                <a:cs typeface="Khmer UI" panose="020B0502040204020203" pitchFamily="34" charset="0"/>
              </a:rPr>
              <a:t>3.   </a:t>
            </a:r>
            <a:r>
              <a:rPr lang="ja-JP" altLang="en-US" sz="1800" dirty="0" smtClean="0">
                <a:solidFill>
                  <a:srgbClr val="002060"/>
                </a:solidFill>
                <a:latin typeface="+mn-ea"/>
                <a:ea typeface="+mn-ea"/>
                <a:cs typeface="Khmer UI" panose="020B0502040204020203" pitchFamily="34" charset="0"/>
              </a:rPr>
              <a:t>出力インピーダンスを下げるため</a:t>
            </a:r>
            <a:r>
              <a:rPr lang="ja-JP" altLang="en-US" sz="1800" dirty="0">
                <a:latin typeface="+mn-ea"/>
                <a:ea typeface="+mn-ea"/>
              </a:rPr>
              <a:t>→</a:t>
            </a:r>
            <a:r>
              <a:rPr lang="ja-JP" altLang="en-US" sz="1800" dirty="0" smtClean="0">
                <a:solidFill>
                  <a:srgbClr val="002060"/>
                </a:solidFill>
                <a:latin typeface="+mn-ea"/>
                <a:ea typeface="+mn-ea"/>
                <a:cs typeface="Khmer UI" panose="020B0502040204020203" pitchFamily="34" charset="0"/>
              </a:rPr>
              <a:t>バッファ段</a:t>
            </a:r>
            <a:r>
              <a:rPr lang="en-US" altLang="ja-JP" sz="1800" dirty="0" smtClean="0">
                <a:solidFill>
                  <a:srgbClr val="002060"/>
                </a:solidFill>
                <a:latin typeface="+mn-ea"/>
                <a:ea typeface="+mn-ea"/>
                <a:cs typeface="Khmer UI" panose="020B0502040204020203" pitchFamily="34" charset="0"/>
              </a:rPr>
              <a:t>.</a:t>
            </a:r>
            <a:endParaRPr lang="en-US" altLang="ja-JP" sz="1800" dirty="0">
              <a:solidFill>
                <a:srgbClr val="002060"/>
              </a:solidFill>
              <a:latin typeface="+mn-ea"/>
              <a:ea typeface="+mn-ea"/>
              <a:cs typeface="Khmer UI" panose="020B0502040204020203" pitchFamily="34" charset="0"/>
            </a:endParaRPr>
          </a:p>
          <a:p>
            <a:pPr lvl="1" algn="l">
              <a:buClr>
                <a:srgbClr val="F5DA3B"/>
              </a:buClr>
              <a:defRPr/>
            </a:pPr>
            <a:endParaRPr lang="en-US" altLang="ja-JP" b="1" dirty="0">
              <a:latin typeface="+mj-ea"/>
              <a:ea typeface="+mj-ea"/>
              <a:cs typeface="Khmer UI" panose="020B0502040204020203" pitchFamily="34" charset="0"/>
            </a:endParaRPr>
          </a:p>
        </p:txBody>
      </p:sp>
      <p:sp>
        <p:nvSpPr>
          <p:cNvPr id="3" name="テキスト ボックス 2"/>
          <p:cNvSpPr txBox="1"/>
          <p:nvPr/>
        </p:nvSpPr>
        <p:spPr>
          <a:xfrm>
            <a:off x="3071812" y="3500992"/>
            <a:ext cx="5939283" cy="646331"/>
          </a:xfrm>
          <a:prstGeom prst="rect">
            <a:avLst/>
          </a:prstGeom>
          <a:noFill/>
        </p:spPr>
        <p:txBody>
          <a:bodyPr wrap="square">
            <a:spAutoFit/>
          </a:bodyPr>
          <a:lstStyle/>
          <a:p>
            <a:pPr algn="l">
              <a:defRPr/>
            </a:pPr>
            <a:r>
              <a:rPr lang="ja-JP" altLang="en-US" sz="1800" b="1" dirty="0" smtClean="0">
                <a:solidFill>
                  <a:srgbClr val="002060"/>
                </a:solidFill>
                <a:latin typeface="+mj-ea"/>
                <a:ea typeface="+mj-ea"/>
                <a:cs typeface="Khmer UI" panose="020B0502040204020203" pitchFamily="34" charset="0"/>
              </a:rPr>
              <a:t>消費電力が</a:t>
            </a:r>
            <a:r>
              <a:rPr lang="en-US" altLang="ja-JP" sz="1800" b="1" dirty="0" smtClean="0">
                <a:solidFill>
                  <a:srgbClr val="002060"/>
                </a:solidFill>
                <a:latin typeface="+mj-ea"/>
                <a:ea typeface="+mj-ea"/>
                <a:cs typeface="Khmer UI" panose="020B0502040204020203" pitchFamily="34" charset="0"/>
              </a:rPr>
              <a:t> 120μW</a:t>
            </a:r>
            <a:r>
              <a:rPr lang="ja-JP" altLang="en-US" sz="1800" b="1" dirty="0" smtClean="0">
                <a:solidFill>
                  <a:srgbClr val="002060"/>
                </a:solidFill>
                <a:latin typeface="+mj-ea"/>
                <a:ea typeface="+mj-ea"/>
                <a:cs typeface="Khmer UI" panose="020B0502040204020203" pitchFamily="34" charset="0"/>
              </a:rPr>
              <a:t>以下になる </a:t>
            </a:r>
            <a:r>
              <a:rPr lang="en-US" altLang="ja-JP" sz="1800" b="1" dirty="0" smtClean="0">
                <a:solidFill>
                  <a:srgbClr val="002060"/>
                </a:solidFill>
                <a:latin typeface="+mj-ea"/>
                <a:cs typeface="Khmer UI" panose="020B0502040204020203" pitchFamily="34" charset="0"/>
              </a:rPr>
              <a:t>(</a:t>
            </a:r>
            <a:r>
              <a:rPr lang="en-US" altLang="ja-JP" sz="1800" b="1" dirty="0">
                <a:solidFill>
                  <a:srgbClr val="002060"/>
                </a:solidFill>
                <a:latin typeface="+mj-ea"/>
                <a:cs typeface="Khmer UI" panose="020B0502040204020203" pitchFamily="34" charset="0"/>
              </a:rPr>
              <a:t>W/L)</a:t>
            </a:r>
            <a:r>
              <a:rPr lang="ja-JP" altLang="en-US" sz="1800" b="1" dirty="0" smtClean="0">
                <a:solidFill>
                  <a:srgbClr val="002060"/>
                </a:solidFill>
                <a:latin typeface="+mj-ea"/>
                <a:cs typeface="Khmer UI" panose="020B0502040204020203" pitchFamily="34" charset="0"/>
              </a:rPr>
              <a:t>比が小さい</a:t>
            </a:r>
            <a:r>
              <a:rPr lang="en-US" altLang="ja-JP" sz="1800" b="1" dirty="0" smtClean="0">
                <a:solidFill>
                  <a:srgbClr val="002060"/>
                </a:solidFill>
                <a:latin typeface="+mj-ea"/>
                <a:cs typeface="Khmer UI" panose="020B0502040204020203" pitchFamily="34" charset="0"/>
              </a:rPr>
              <a:t>FET</a:t>
            </a:r>
            <a:r>
              <a:rPr lang="ja-JP" altLang="en-US" sz="1800" b="1" dirty="0" smtClean="0">
                <a:solidFill>
                  <a:srgbClr val="002060"/>
                </a:solidFill>
                <a:latin typeface="+mj-ea"/>
                <a:ea typeface="+mj-ea"/>
                <a:cs typeface="Khmer UI" panose="020B0502040204020203" pitchFamily="34" charset="0"/>
              </a:rPr>
              <a:t>を用いた</a:t>
            </a:r>
            <a:r>
              <a:rPr lang="en-US" altLang="ja-JP" sz="1800" b="1" dirty="0" smtClean="0">
                <a:solidFill>
                  <a:srgbClr val="002060"/>
                </a:solidFill>
                <a:latin typeface="+mj-ea"/>
                <a:ea typeface="+mj-ea"/>
                <a:cs typeface="Khmer UI" panose="020B0502040204020203" pitchFamily="34" charset="0"/>
              </a:rPr>
              <a:t>.</a:t>
            </a:r>
            <a:endParaRPr lang="ja-JP" altLang="en-US" sz="1800" b="1" dirty="0">
              <a:solidFill>
                <a:srgbClr val="002060"/>
              </a:solidFill>
              <a:latin typeface="+mj-ea"/>
              <a:ea typeface="+mj-ea"/>
              <a:cs typeface="Khmer UI" panose="020B0502040204020203" pitchFamily="34" charset="0"/>
            </a:endParaRPr>
          </a:p>
        </p:txBody>
      </p:sp>
      <p:sp>
        <p:nvSpPr>
          <p:cNvPr id="16" name="テキスト ボックス 15"/>
          <p:cNvSpPr txBox="1"/>
          <p:nvPr/>
        </p:nvSpPr>
        <p:spPr>
          <a:xfrm>
            <a:off x="2945724" y="4700719"/>
            <a:ext cx="6065372" cy="1077218"/>
          </a:xfrm>
          <a:prstGeom prst="rect">
            <a:avLst/>
          </a:prstGeom>
          <a:noFill/>
        </p:spPr>
        <p:txBody>
          <a:bodyPr wrap="square">
            <a:spAutoFit/>
          </a:bodyPr>
          <a:lstStyle/>
          <a:p>
            <a:pPr algn="l">
              <a:defRPr/>
            </a:pPr>
            <a:r>
              <a:rPr lang="en-US" altLang="ja-JP" b="1" dirty="0">
                <a:solidFill>
                  <a:srgbClr val="FF0000"/>
                </a:solidFill>
                <a:latin typeface="Khmer UI" panose="020B0502040204020203" pitchFamily="34" charset="0"/>
                <a:cs typeface="Khmer UI" panose="020B0502040204020203" pitchFamily="34" charset="0"/>
              </a:rPr>
              <a:t> </a:t>
            </a:r>
            <a:r>
              <a:rPr lang="en-US" altLang="ja-JP" sz="2000" b="1" dirty="0">
                <a:solidFill>
                  <a:srgbClr val="002060"/>
                </a:solidFill>
                <a:latin typeface="+mj-ea"/>
                <a:cs typeface="Khmer UI" panose="020B0502040204020203" pitchFamily="34" charset="0"/>
              </a:rPr>
              <a:t>2014</a:t>
            </a:r>
            <a:r>
              <a:rPr lang="ja-JP" altLang="en-US" sz="2000" b="1" dirty="0">
                <a:solidFill>
                  <a:srgbClr val="002060"/>
                </a:solidFill>
                <a:latin typeface="+mj-ea"/>
                <a:cs typeface="Khmer UI" panose="020B0502040204020203" pitchFamily="34" charset="0"/>
              </a:rPr>
              <a:t>年夏より</a:t>
            </a:r>
            <a:r>
              <a:rPr lang="ja-JP" altLang="en-US" sz="2000" b="1" dirty="0" smtClean="0">
                <a:solidFill>
                  <a:srgbClr val="002060"/>
                </a:solidFill>
                <a:latin typeface="+mj-ea"/>
                <a:ea typeface="+mj-ea"/>
                <a:cs typeface="Khmer UI" panose="020B0502040204020203" pitchFamily="34" charset="0"/>
              </a:rPr>
              <a:t>産総研グループが</a:t>
            </a:r>
            <a:r>
              <a:rPr lang="en-US" altLang="ja-JP" sz="2000" b="1" dirty="0" smtClean="0">
                <a:solidFill>
                  <a:srgbClr val="002060"/>
                </a:solidFill>
                <a:latin typeface="+mj-ea"/>
                <a:ea typeface="+mj-ea"/>
                <a:cs typeface="Khmer UI" panose="020B0502040204020203" pitchFamily="34" charset="0"/>
              </a:rPr>
              <a:t>SOI-STJ</a:t>
            </a:r>
            <a:r>
              <a:rPr lang="ja-JP" altLang="en-US" sz="2000" b="1" dirty="0" smtClean="0">
                <a:solidFill>
                  <a:srgbClr val="002060"/>
                </a:solidFill>
                <a:latin typeface="+mj-ea"/>
                <a:ea typeface="+mj-ea"/>
                <a:cs typeface="Khmer UI" panose="020B0502040204020203" pitchFamily="34" charset="0"/>
              </a:rPr>
              <a:t>開発の共同研究に参加し，</a:t>
            </a:r>
            <a:r>
              <a:rPr lang="en-US" altLang="ja-JP" sz="2000" b="1" dirty="0" smtClean="0">
                <a:solidFill>
                  <a:srgbClr val="002060"/>
                </a:solidFill>
                <a:latin typeface="+mj-ea"/>
                <a:ea typeface="+mj-ea"/>
                <a:cs typeface="Khmer UI" panose="020B0502040204020203" pitchFamily="34" charset="0"/>
              </a:rPr>
              <a:t>CRAVITY</a:t>
            </a:r>
            <a:r>
              <a:rPr lang="ja-JP" altLang="en-US" sz="2000" b="1" dirty="0" smtClean="0">
                <a:solidFill>
                  <a:srgbClr val="002060"/>
                </a:solidFill>
                <a:latin typeface="+mj-ea"/>
                <a:ea typeface="+mj-ea"/>
                <a:cs typeface="Khmer UI" panose="020B0502040204020203" pitchFamily="34" charset="0"/>
              </a:rPr>
              <a:t>プラットフォームを用いて，</a:t>
            </a:r>
            <a:r>
              <a:rPr lang="en-US" altLang="ja-JP" sz="2000" b="1" dirty="0" smtClean="0">
                <a:solidFill>
                  <a:srgbClr val="002060"/>
                </a:solidFill>
                <a:latin typeface="+mj-ea"/>
                <a:ea typeface="+mj-ea"/>
                <a:cs typeface="Khmer UI" panose="020B0502040204020203" pitchFamily="34" charset="0"/>
              </a:rPr>
              <a:t>SOI</a:t>
            </a:r>
            <a:r>
              <a:rPr lang="ja-JP" altLang="en-US" sz="2000" b="1" dirty="0" smtClean="0">
                <a:solidFill>
                  <a:srgbClr val="002060"/>
                </a:solidFill>
                <a:latin typeface="+mj-ea"/>
                <a:ea typeface="+mj-ea"/>
                <a:cs typeface="Khmer UI" panose="020B0502040204020203" pitchFamily="34" charset="0"/>
              </a:rPr>
              <a:t>基板上に</a:t>
            </a:r>
            <a:r>
              <a:rPr lang="en-US" altLang="ja-JP" sz="2000" b="1" dirty="0" smtClean="0">
                <a:solidFill>
                  <a:srgbClr val="002060"/>
                </a:solidFill>
                <a:latin typeface="+mj-ea"/>
                <a:ea typeface="+mj-ea"/>
                <a:cs typeface="Khmer UI" panose="020B0502040204020203" pitchFamily="34" charset="0"/>
              </a:rPr>
              <a:t>STJ</a:t>
            </a:r>
            <a:r>
              <a:rPr lang="ja-JP" altLang="en-US" sz="2000" b="1" dirty="0" smtClean="0">
                <a:solidFill>
                  <a:srgbClr val="002060"/>
                </a:solidFill>
                <a:latin typeface="+mj-ea"/>
                <a:ea typeface="+mj-ea"/>
                <a:cs typeface="Khmer UI" panose="020B0502040204020203" pitchFamily="34" charset="0"/>
              </a:rPr>
              <a:t>を作成中．</a:t>
            </a:r>
            <a:endParaRPr lang="en-US" altLang="ja-JP" sz="2000" b="1" dirty="0" smtClean="0">
              <a:solidFill>
                <a:srgbClr val="002060"/>
              </a:solidFill>
              <a:latin typeface="+mj-ea"/>
              <a:ea typeface="+mj-ea"/>
              <a:cs typeface="Khmer UI" panose="020B0502040204020203" pitchFamily="34" charset="0"/>
            </a:endParaRPr>
          </a:p>
        </p:txBody>
      </p:sp>
    </p:spTree>
    <p:extLst>
      <p:ext uri="{BB962C8B-B14F-4D97-AF65-F5344CB8AC3E}">
        <p14:creationId xmlns:p14="http://schemas.microsoft.com/office/powerpoint/2010/main" val="1226128258"/>
      </p:ext>
    </p:extLst>
  </p:cSld>
  <p:clrMapOvr>
    <a:masterClrMapping/>
  </p:clrMapOvr>
  <p:transition spd="slow" advTm="17834"/>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lang="en-US" altLang="ja-JP" sz="2800" b="1" dirty="0" smtClean="0">
                <a:effectLst>
                  <a:outerShdw blurRad="38100" dist="38100" dir="2700000" algn="tl">
                    <a:srgbClr val="000000">
                      <a:alpha val="43137"/>
                    </a:srgbClr>
                  </a:outerShdw>
                </a:effectLst>
                <a:latin typeface="+mj-ea"/>
              </a:rPr>
              <a:t>SOI-STJ-v3 </a:t>
            </a:r>
            <a:r>
              <a:rPr lang="ja-JP" altLang="en-US" sz="2800" b="1" dirty="0">
                <a:effectLst>
                  <a:outerShdw blurRad="38100" dist="38100" dir="2700000" algn="tl">
                    <a:srgbClr val="000000">
                      <a:alpha val="43137"/>
                    </a:srgbClr>
                  </a:outerShdw>
                </a:effectLst>
                <a:latin typeface="+mj-ea"/>
              </a:rPr>
              <a:t>バッファ回路の導入</a:t>
            </a:r>
          </a:p>
        </p:txBody>
      </p:sp>
      <p:pic>
        <p:nvPicPr>
          <p:cNvPr id="20" name="コンテンツ プレースホルダー 19"/>
          <p:cNvPicPr>
            <a:picLocks noGrp="1" noChangeAspect="1"/>
          </p:cNvPicPr>
          <p:nvPr>
            <p:ph sz="half" idx="1"/>
          </p:nvPr>
        </p:nvPicPr>
        <p:blipFill rotWithShape="1">
          <a:blip r:embed="rId3">
            <a:biLevel thresh="75000"/>
          </a:blip>
          <a:srcRect l="9588" r="42383" b="15129"/>
          <a:stretch/>
        </p:blipFill>
        <p:spPr>
          <a:xfrm>
            <a:off x="161246" y="940750"/>
            <a:ext cx="3650422" cy="3415838"/>
          </a:xfrm>
          <a:prstGeom prst="rect">
            <a:avLst/>
          </a:prstGeom>
        </p:spPr>
      </p:pic>
      <p:sp>
        <p:nvSpPr>
          <p:cNvPr id="6" name="スライド番号プレースホルダー 5"/>
          <p:cNvSpPr>
            <a:spLocks noGrp="1"/>
          </p:cNvSpPr>
          <p:nvPr>
            <p:ph type="sldNum" sz="quarter" idx="12"/>
          </p:nvPr>
        </p:nvSpPr>
        <p:spPr/>
        <p:txBody>
          <a:bodyPr/>
          <a:lstStyle/>
          <a:p>
            <a:fld id="{9CDD9E1D-CD3E-4261-ADA6-F96C74C84CD5}" type="slidenum">
              <a:rPr kumimoji="1" lang="ja-JP" altLang="en-US" smtClean="0"/>
              <a:t>26</a:t>
            </a:fld>
            <a:endParaRPr kumimoji="1" lang="ja-JP" altLang="en-US"/>
          </a:p>
        </p:txBody>
      </p:sp>
      <p:sp>
        <p:nvSpPr>
          <p:cNvPr id="7" name="正方形/長方形 6"/>
          <p:cNvSpPr/>
          <p:nvPr/>
        </p:nvSpPr>
        <p:spPr>
          <a:xfrm>
            <a:off x="179512" y="980728"/>
            <a:ext cx="2040480" cy="3430919"/>
          </a:xfrm>
          <a:prstGeom prst="rect">
            <a:avLst/>
          </a:prstGeom>
          <a:solidFill>
            <a:srgbClr val="FF0000">
              <a:alpha val="10000"/>
            </a:srgb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2795387" y="948081"/>
            <a:ext cx="995208" cy="3377369"/>
          </a:xfrm>
          <a:prstGeom prst="rect">
            <a:avLst/>
          </a:prstGeom>
          <a:solidFill>
            <a:srgbClr val="0070C0">
              <a:alpha val="10000"/>
            </a:srgb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624617" y="4514791"/>
            <a:ext cx="1059701" cy="369332"/>
          </a:xfrm>
          <a:prstGeom prst="rect">
            <a:avLst/>
          </a:prstGeom>
          <a:noFill/>
        </p:spPr>
        <p:txBody>
          <a:bodyPr wrap="square" rtlCol="0">
            <a:spAutoFit/>
          </a:bodyPr>
          <a:lstStyle/>
          <a:p>
            <a:r>
              <a:rPr kumimoji="1" lang="ja-JP" altLang="en-US" sz="1800" b="1" dirty="0" smtClean="0">
                <a:solidFill>
                  <a:srgbClr val="FF0000"/>
                </a:solidFill>
              </a:rPr>
              <a:t>増幅段</a:t>
            </a:r>
            <a:endParaRPr kumimoji="1" lang="ja-JP" altLang="en-US" sz="1800" b="1" dirty="0">
              <a:solidFill>
                <a:srgbClr val="FF0000"/>
              </a:solidFill>
            </a:endParaRPr>
          </a:p>
        </p:txBody>
      </p:sp>
      <p:sp>
        <p:nvSpPr>
          <p:cNvPr id="10" name="テキスト ボックス 9"/>
          <p:cNvSpPr txBox="1"/>
          <p:nvPr/>
        </p:nvSpPr>
        <p:spPr>
          <a:xfrm>
            <a:off x="2695588" y="4428951"/>
            <a:ext cx="1591676" cy="369332"/>
          </a:xfrm>
          <a:prstGeom prst="rect">
            <a:avLst/>
          </a:prstGeom>
          <a:noFill/>
        </p:spPr>
        <p:txBody>
          <a:bodyPr wrap="square" rtlCol="0">
            <a:spAutoFit/>
          </a:bodyPr>
          <a:lstStyle/>
          <a:p>
            <a:r>
              <a:rPr lang="ja-JP" altLang="en-US" sz="1800" b="1" dirty="0" smtClean="0">
                <a:solidFill>
                  <a:srgbClr val="0070C0"/>
                </a:solidFill>
              </a:rPr>
              <a:t>バッファ段</a:t>
            </a:r>
            <a:endParaRPr kumimoji="1" lang="ja-JP" altLang="en-US" sz="1800" b="1" dirty="0">
              <a:solidFill>
                <a:srgbClr val="0070C0"/>
              </a:solidFill>
            </a:endParaRPr>
          </a:p>
        </p:txBody>
      </p:sp>
      <p:sp>
        <p:nvSpPr>
          <p:cNvPr id="11" name="テキスト ボックス 10"/>
          <p:cNvSpPr txBox="1"/>
          <p:nvPr/>
        </p:nvSpPr>
        <p:spPr>
          <a:xfrm>
            <a:off x="179512" y="2725068"/>
            <a:ext cx="689384" cy="461665"/>
          </a:xfrm>
          <a:prstGeom prst="rect">
            <a:avLst/>
          </a:prstGeom>
          <a:noFill/>
        </p:spPr>
        <p:txBody>
          <a:bodyPr wrap="square" rtlCol="0">
            <a:spAutoFit/>
          </a:bodyPr>
          <a:lstStyle/>
          <a:p>
            <a:r>
              <a:rPr kumimoji="1" lang="en-US" altLang="ja-JP" sz="2400" b="1" dirty="0" smtClean="0"/>
              <a:t>IN</a:t>
            </a:r>
            <a:endParaRPr kumimoji="1" lang="ja-JP" altLang="en-US" sz="2400" b="1" dirty="0"/>
          </a:p>
        </p:txBody>
      </p:sp>
      <p:sp>
        <p:nvSpPr>
          <p:cNvPr id="12" name="テキスト ボックス 11"/>
          <p:cNvSpPr txBox="1"/>
          <p:nvPr/>
        </p:nvSpPr>
        <p:spPr>
          <a:xfrm>
            <a:off x="3336072" y="2405932"/>
            <a:ext cx="951192" cy="461665"/>
          </a:xfrm>
          <a:prstGeom prst="rect">
            <a:avLst/>
          </a:prstGeom>
          <a:noFill/>
        </p:spPr>
        <p:txBody>
          <a:bodyPr wrap="square" rtlCol="0">
            <a:spAutoFit/>
          </a:bodyPr>
          <a:lstStyle/>
          <a:p>
            <a:r>
              <a:rPr lang="en-US" altLang="ja-JP" sz="2400" b="1" dirty="0" smtClean="0"/>
              <a:t>OUT</a:t>
            </a:r>
            <a:endParaRPr kumimoji="1" lang="ja-JP" altLang="en-US" sz="2400" b="1" dirty="0"/>
          </a:p>
        </p:txBody>
      </p:sp>
      <p:sp>
        <p:nvSpPr>
          <p:cNvPr id="13" name="円/楕円 12"/>
          <p:cNvSpPr/>
          <p:nvPr/>
        </p:nvSpPr>
        <p:spPr>
          <a:xfrm>
            <a:off x="1326533" y="1268760"/>
            <a:ext cx="741438" cy="587118"/>
          </a:xfrm>
          <a:prstGeom prst="ellipse">
            <a:avLst/>
          </a:prstGeom>
          <a:noFill/>
          <a:ln w="190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2930603" y="3181400"/>
            <a:ext cx="724775" cy="571653"/>
          </a:xfrm>
          <a:prstGeom prst="ellipse">
            <a:avLst/>
          </a:prstGeom>
          <a:noFill/>
          <a:ln w="190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p:cNvGrpSpPr/>
          <p:nvPr/>
        </p:nvGrpSpPr>
        <p:grpSpPr>
          <a:xfrm>
            <a:off x="677162" y="3617433"/>
            <a:ext cx="354933" cy="538708"/>
            <a:chOff x="1106300" y="4191414"/>
            <a:chExt cx="220233" cy="330349"/>
          </a:xfrm>
        </p:grpSpPr>
        <p:sp>
          <p:nvSpPr>
            <p:cNvPr id="23" name="正方形/長方形 22"/>
            <p:cNvSpPr/>
            <p:nvPr/>
          </p:nvSpPr>
          <p:spPr>
            <a:xfrm>
              <a:off x="1106300" y="4191414"/>
              <a:ext cx="220233" cy="33034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nvGrpSpPr>
            <p:cNvPr id="24" name="グループ化 23"/>
            <p:cNvGrpSpPr/>
            <p:nvPr/>
          </p:nvGrpSpPr>
          <p:grpSpPr>
            <a:xfrm>
              <a:off x="1106300" y="4191414"/>
              <a:ext cx="220233" cy="330349"/>
              <a:chOff x="3785191" y="4136065"/>
              <a:chExt cx="270240" cy="405360"/>
            </a:xfrm>
            <a:noFill/>
          </p:grpSpPr>
          <p:sp>
            <p:nvSpPr>
              <p:cNvPr id="25" name="円/楕円 24"/>
              <p:cNvSpPr/>
              <p:nvPr/>
            </p:nvSpPr>
            <p:spPr>
              <a:xfrm>
                <a:off x="3785191" y="4136065"/>
                <a:ext cx="270240" cy="270240"/>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p:nvSpPr>
            <p:spPr>
              <a:xfrm>
                <a:off x="3785191" y="4271185"/>
                <a:ext cx="270240" cy="270240"/>
              </a:xfrm>
              <a:prstGeom prst="ellipse">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grpSp>
      <p:grpSp>
        <p:nvGrpSpPr>
          <p:cNvPr id="15" name="グループ化 14"/>
          <p:cNvGrpSpPr/>
          <p:nvPr/>
        </p:nvGrpSpPr>
        <p:grpSpPr>
          <a:xfrm>
            <a:off x="4427984" y="1562320"/>
            <a:ext cx="4608512" cy="4186325"/>
            <a:chOff x="4098915" y="2338601"/>
            <a:chExt cx="4357419" cy="3682282"/>
          </a:xfrm>
        </p:grpSpPr>
        <p:pic>
          <p:nvPicPr>
            <p:cNvPr id="21" name="コンテンツ プレースホルダー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4156" y="2338601"/>
              <a:ext cx="3754891" cy="3242014"/>
            </a:xfrm>
            <a:prstGeom prst="rect">
              <a:avLst/>
            </a:prstGeom>
            <a:ln w="38100" cap="sq">
              <a:noFill/>
              <a:prstDash val="solid"/>
              <a:miter lim="800000"/>
            </a:ln>
            <a:effectLst/>
          </p:spPr>
        </p:pic>
        <p:sp>
          <p:nvSpPr>
            <p:cNvPr id="27" name="テキスト ボックス 26"/>
            <p:cNvSpPr txBox="1"/>
            <p:nvPr/>
          </p:nvSpPr>
          <p:spPr>
            <a:xfrm rot="16200000">
              <a:off x="3640278" y="3618039"/>
              <a:ext cx="1347758" cy="430483"/>
            </a:xfrm>
            <a:prstGeom prst="rect">
              <a:avLst/>
            </a:prstGeom>
            <a:solidFill>
              <a:schemeClr val="bg1"/>
            </a:solidFill>
          </p:spPr>
          <p:txBody>
            <a:bodyPr wrap="square" rtlCol="0">
              <a:spAutoFit/>
            </a:bodyPr>
            <a:lstStyle/>
            <a:p>
              <a:r>
                <a:rPr lang="ja-JP" altLang="en-US" sz="1800" b="1" dirty="0" smtClean="0"/>
                <a:t>増幅</a:t>
              </a:r>
              <a:r>
                <a:rPr lang="ja-JP" altLang="en-US" sz="1800" b="1" dirty="0"/>
                <a:t>率</a:t>
              </a:r>
              <a:endParaRPr kumimoji="1" lang="ja-JP" altLang="en-US" sz="1800" dirty="0"/>
            </a:p>
          </p:txBody>
        </p:sp>
        <p:sp>
          <p:nvSpPr>
            <p:cNvPr id="28" name="テキスト ボックス 27"/>
            <p:cNvSpPr txBox="1"/>
            <p:nvPr/>
          </p:nvSpPr>
          <p:spPr>
            <a:xfrm>
              <a:off x="5513206" y="5580615"/>
              <a:ext cx="2943128" cy="440268"/>
            </a:xfrm>
            <a:prstGeom prst="rect">
              <a:avLst/>
            </a:prstGeom>
            <a:solidFill>
              <a:schemeClr val="bg1"/>
            </a:solidFill>
          </p:spPr>
          <p:txBody>
            <a:bodyPr wrap="none" rtlCol="0">
              <a:spAutoFit/>
            </a:bodyPr>
            <a:lstStyle/>
            <a:p>
              <a:r>
                <a:rPr lang="ja-JP" altLang="en-US" sz="1800" b="1" dirty="0" smtClean="0"/>
                <a:t>入力</a:t>
              </a:r>
              <a:r>
                <a:rPr lang="ja-JP" altLang="en-US" sz="1800" b="1" dirty="0"/>
                <a:t>信号</a:t>
              </a:r>
              <a:r>
                <a:rPr lang="ja-JP" altLang="en-US" sz="1800" b="1" dirty="0" smtClean="0"/>
                <a:t>の周波数</a:t>
              </a:r>
              <a:r>
                <a:rPr kumimoji="1" lang="ja-JP" altLang="en-US" sz="1800" b="1" dirty="0" smtClean="0"/>
                <a:t> </a:t>
              </a:r>
              <a:r>
                <a:rPr kumimoji="1" lang="en-US" altLang="ja-JP" sz="1800" dirty="0" smtClean="0"/>
                <a:t>[Hz]</a:t>
              </a:r>
              <a:endParaRPr kumimoji="1" lang="ja-JP" altLang="en-US" sz="1800" dirty="0"/>
            </a:p>
          </p:txBody>
        </p:sp>
        <p:cxnSp>
          <p:nvCxnSpPr>
            <p:cNvPr id="29" name="直線コネクタ 28"/>
            <p:cNvCxnSpPr/>
            <p:nvPr/>
          </p:nvCxnSpPr>
          <p:spPr>
            <a:xfrm>
              <a:off x="7059217" y="2710959"/>
              <a:ext cx="0" cy="2558814"/>
            </a:xfrm>
            <a:prstGeom prst="line">
              <a:avLst/>
            </a:prstGeom>
            <a:ln w="19050">
              <a:solidFill>
                <a:schemeClr val="accent6">
                  <a:alpha val="86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テキスト ボックス 29"/>
            <p:cNvSpPr txBox="1"/>
            <p:nvPr/>
          </p:nvSpPr>
          <p:spPr>
            <a:xfrm>
              <a:off x="7166787" y="3074111"/>
              <a:ext cx="1229138" cy="330201"/>
            </a:xfrm>
            <a:prstGeom prst="rect">
              <a:avLst/>
            </a:prstGeom>
            <a:noFill/>
          </p:spPr>
          <p:txBody>
            <a:bodyPr wrap="square" lIns="0" tIns="0" rIns="0" bIns="0" rtlCol="0">
              <a:spAutoFit/>
            </a:bodyPr>
            <a:lstStyle/>
            <a:p>
              <a:r>
                <a:rPr kumimoji="1" lang="en-US" altLang="ja-JP" sz="1800" b="1" dirty="0" smtClean="0">
                  <a:solidFill>
                    <a:schemeClr val="accent6">
                      <a:lumMod val="75000"/>
                    </a:schemeClr>
                  </a:solidFill>
                </a:rPr>
                <a:t>~100kHz</a:t>
              </a:r>
              <a:endParaRPr kumimoji="1" lang="ja-JP" altLang="en-US" sz="1800" b="1" dirty="0">
                <a:solidFill>
                  <a:schemeClr val="accent6">
                    <a:lumMod val="75000"/>
                  </a:schemeClr>
                </a:solidFill>
              </a:endParaRPr>
            </a:p>
          </p:txBody>
        </p:sp>
      </p:grpSp>
      <p:sp>
        <p:nvSpPr>
          <p:cNvPr id="31" name="テキスト ボックス 30"/>
          <p:cNvSpPr txBox="1"/>
          <p:nvPr/>
        </p:nvSpPr>
        <p:spPr>
          <a:xfrm>
            <a:off x="4549093" y="1148992"/>
            <a:ext cx="4212097" cy="369332"/>
          </a:xfrm>
          <a:prstGeom prst="rect">
            <a:avLst/>
          </a:prstGeom>
          <a:solidFill>
            <a:schemeClr val="bg1"/>
          </a:solidFill>
        </p:spPr>
        <p:txBody>
          <a:bodyPr wrap="square" rtlCol="0">
            <a:spAutoFit/>
          </a:bodyPr>
          <a:lstStyle/>
          <a:p>
            <a:r>
              <a:rPr lang="ja-JP" altLang="en-US" sz="1800" b="1" u="sng" dirty="0" smtClean="0"/>
              <a:t>増幅率の周波数依存性 </a:t>
            </a:r>
            <a:r>
              <a:rPr lang="en-US" altLang="ja-JP" sz="1800" b="1" u="sng" dirty="0" smtClean="0"/>
              <a:t>@</a:t>
            </a:r>
            <a:r>
              <a:rPr lang="ja-JP" altLang="en-US" sz="1800" b="1" u="sng" dirty="0"/>
              <a:t>室温</a:t>
            </a:r>
            <a:endParaRPr kumimoji="1" lang="ja-JP" altLang="en-US" sz="1800" b="1" u="sng" dirty="0"/>
          </a:p>
        </p:txBody>
      </p:sp>
      <p:sp>
        <p:nvSpPr>
          <p:cNvPr id="17" name="正方形/長方形 16"/>
          <p:cNvSpPr/>
          <p:nvPr/>
        </p:nvSpPr>
        <p:spPr>
          <a:xfrm>
            <a:off x="2695587" y="4748039"/>
            <a:ext cx="1912788" cy="584775"/>
          </a:xfrm>
          <a:prstGeom prst="rect">
            <a:avLst/>
          </a:prstGeom>
        </p:spPr>
        <p:txBody>
          <a:bodyPr wrap="square">
            <a:spAutoFit/>
          </a:bodyPr>
          <a:lstStyle/>
          <a:p>
            <a:pPr algn="l"/>
            <a:r>
              <a:rPr lang="ja-JP" altLang="en-US" sz="1600" b="1" dirty="0" smtClean="0"/>
              <a:t>出力インピーダンスを</a:t>
            </a:r>
            <a:r>
              <a:rPr lang="ja-JP" altLang="en-US" sz="1600" b="1" dirty="0"/>
              <a:t>下げる</a:t>
            </a:r>
            <a:endParaRPr lang="en-US" altLang="ja-JP" sz="1600" b="1" dirty="0"/>
          </a:p>
        </p:txBody>
      </p:sp>
      <p:sp>
        <p:nvSpPr>
          <p:cNvPr id="18" name="テキスト ボックス 17"/>
          <p:cNvSpPr txBox="1"/>
          <p:nvPr/>
        </p:nvSpPr>
        <p:spPr>
          <a:xfrm>
            <a:off x="5314015" y="4023765"/>
            <a:ext cx="1421864" cy="430887"/>
          </a:xfrm>
          <a:prstGeom prst="rect">
            <a:avLst/>
          </a:prstGeom>
          <a:solidFill>
            <a:schemeClr val="bg1"/>
          </a:solidFill>
        </p:spPr>
        <p:txBody>
          <a:bodyPr wrap="none" lIns="0" tIns="0" rIns="0" bIns="0" rtlCol="0">
            <a:spAutoFit/>
          </a:bodyPr>
          <a:lstStyle/>
          <a:p>
            <a:r>
              <a:rPr kumimoji="1" lang="ja-JP" altLang="en-US" sz="1400" b="1" dirty="0" smtClean="0">
                <a:solidFill>
                  <a:srgbClr val="FF0000"/>
                </a:solidFill>
              </a:rPr>
              <a:t>増幅段のみ</a:t>
            </a:r>
            <a:endParaRPr kumimoji="1" lang="en-US" altLang="ja-JP" sz="1400" b="1" dirty="0" smtClean="0">
              <a:solidFill>
                <a:srgbClr val="FF0000"/>
              </a:solidFill>
            </a:endParaRPr>
          </a:p>
          <a:p>
            <a:r>
              <a:rPr lang="ja-JP" altLang="en-US" sz="1400" b="1" dirty="0" smtClean="0">
                <a:solidFill>
                  <a:srgbClr val="0070C0"/>
                </a:solidFill>
              </a:rPr>
              <a:t>増幅段</a:t>
            </a:r>
            <a:r>
              <a:rPr lang="en-US" altLang="ja-JP" sz="1400" b="1" dirty="0" smtClean="0">
                <a:solidFill>
                  <a:srgbClr val="0070C0"/>
                </a:solidFill>
              </a:rPr>
              <a:t>+</a:t>
            </a:r>
            <a:r>
              <a:rPr lang="ja-JP" altLang="en-US" sz="1400" b="1" dirty="0" smtClean="0">
                <a:solidFill>
                  <a:srgbClr val="0070C0"/>
                </a:solidFill>
              </a:rPr>
              <a:t>バッファ段</a:t>
            </a:r>
            <a:endParaRPr kumimoji="1" lang="ja-JP" altLang="en-US" sz="1400" b="1" dirty="0">
              <a:solidFill>
                <a:srgbClr val="0070C0"/>
              </a:solidFill>
            </a:endParaRPr>
          </a:p>
        </p:txBody>
      </p:sp>
      <p:sp>
        <p:nvSpPr>
          <p:cNvPr id="33" name="テキスト ボックス 32"/>
          <p:cNvSpPr txBox="1"/>
          <p:nvPr/>
        </p:nvSpPr>
        <p:spPr>
          <a:xfrm>
            <a:off x="6852157" y="2314266"/>
            <a:ext cx="1054536" cy="276999"/>
          </a:xfrm>
          <a:prstGeom prst="rect">
            <a:avLst/>
          </a:prstGeom>
          <a:noFill/>
        </p:spPr>
        <p:txBody>
          <a:bodyPr wrap="square" lIns="0" tIns="0" rIns="0" bIns="0" rtlCol="0">
            <a:spAutoFit/>
          </a:bodyPr>
          <a:lstStyle/>
          <a:p>
            <a:r>
              <a:rPr kumimoji="1" lang="en-US" altLang="ja-JP" sz="1800" b="1" dirty="0" smtClean="0">
                <a:solidFill>
                  <a:srgbClr val="FF0000"/>
                </a:solidFill>
              </a:rPr>
              <a:t>~5kHz</a:t>
            </a:r>
            <a:endParaRPr kumimoji="1" lang="ja-JP" altLang="en-US" sz="1800" b="1" dirty="0">
              <a:solidFill>
                <a:srgbClr val="FF0000"/>
              </a:solidFill>
            </a:endParaRPr>
          </a:p>
        </p:txBody>
      </p:sp>
      <p:sp>
        <p:nvSpPr>
          <p:cNvPr id="34" name="フッター プレースホルダー 15"/>
          <p:cNvSpPr txBox="1">
            <a:spLocks/>
          </p:cNvSpPr>
          <p:nvPr/>
        </p:nvSpPr>
        <p:spPr>
          <a:xfrm>
            <a:off x="6203226" y="0"/>
            <a:ext cx="2895600" cy="365125"/>
          </a:xfrm>
          <a:prstGeom prst="rect">
            <a:avLst/>
          </a:prstGeom>
        </p:spPr>
        <p:txBody>
          <a:bodyPr vert="horz" lIns="91440" tIns="45720" rIns="91440" bIns="45720" rtlCol="0" anchor="ctr"/>
          <a:lstStyle>
            <a:defPPr>
              <a:defRPr lang="ja-JP"/>
            </a:defPPr>
            <a:lvl1pPr algn="ctr" rtl="0" fontAlgn="base">
              <a:spcBef>
                <a:spcPct val="0"/>
              </a:spcBef>
              <a:spcAft>
                <a:spcPct val="0"/>
              </a:spcAft>
              <a:defRPr kumimoji="1" sz="1200" kern="1200">
                <a:solidFill>
                  <a:schemeClr val="tx1">
                    <a:tint val="75000"/>
                  </a:schemeClr>
                </a:solidFill>
                <a:latin typeface="Arial" pitchFamily="34" charset="0"/>
                <a:ea typeface="ＭＳ Ｐゴシック" pitchFamily="50" charset="-128"/>
                <a:cs typeface="+mn-cs"/>
              </a:defRPr>
            </a:lvl1pPr>
            <a:lvl2pPr marL="4572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28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8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8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8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800" kern="1200">
                <a:solidFill>
                  <a:schemeClr val="tx1"/>
                </a:solidFill>
                <a:latin typeface="Arial" pitchFamily="34" charset="0"/>
                <a:ea typeface="ＭＳ Ｐゴシック" pitchFamily="50" charset="-128"/>
                <a:cs typeface="+mn-cs"/>
              </a:defRPr>
            </a:lvl9pPr>
          </a:lstStyle>
          <a:p>
            <a:r>
              <a:rPr lang="ja-JP" altLang="en-US" dirty="0" smtClean="0"/>
              <a:t>先崎・</a:t>
            </a:r>
            <a:r>
              <a:rPr lang="en-US" altLang="ja-JP" dirty="0" smtClean="0"/>
              <a:t>2014</a:t>
            </a:r>
            <a:r>
              <a:rPr lang="ja-JP" altLang="en-US" dirty="0" smtClean="0"/>
              <a:t>年秋季大会トラ</a:t>
            </a:r>
            <a:r>
              <a:rPr lang="ja-JP" altLang="en-US" dirty="0" err="1" smtClean="0"/>
              <a:t>ぺ</a:t>
            </a:r>
            <a:r>
              <a:rPr lang="ja-JP" altLang="en-US" dirty="0" smtClean="0"/>
              <a:t>より</a:t>
            </a:r>
            <a:endParaRPr lang="ja-JP" altLang="en-US" dirty="0"/>
          </a:p>
        </p:txBody>
      </p:sp>
      <p:sp>
        <p:nvSpPr>
          <p:cNvPr id="35" name="テキスト ボックス 34"/>
          <p:cNvSpPr txBox="1"/>
          <p:nvPr/>
        </p:nvSpPr>
        <p:spPr>
          <a:xfrm>
            <a:off x="868896" y="5878122"/>
            <a:ext cx="6160661" cy="400110"/>
          </a:xfrm>
          <a:prstGeom prst="rect">
            <a:avLst/>
          </a:prstGeom>
          <a:noFill/>
        </p:spPr>
        <p:txBody>
          <a:bodyPr wrap="none" rtlCol="0">
            <a:spAutoFit/>
          </a:bodyPr>
          <a:lstStyle/>
          <a:p>
            <a:r>
              <a:rPr lang="ja-JP" altLang="en-US" sz="2000" dirty="0" smtClean="0">
                <a:solidFill>
                  <a:schemeClr val="accent1"/>
                </a:solidFill>
              </a:rPr>
              <a:t>⇒</a:t>
            </a:r>
            <a:r>
              <a:rPr lang="ja-JP" altLang="en-US" sz="2000" dirty="0" smtClean="0"/>
              <a:t> </a:t>
            </a:r>
            <a:r>
              <a:rPr kumimoji="1" lang="ja-JP" altLang="en-US" sz="2000" b="1" dirty="0" smtClean="0"/>
              <a:t>室温で</a:t>
            </a:r>
            <a:r>
              <a:rPr lang="ja-JP" altLang="en-US" sz="2000" b="1" dirty="0" smtClean="0"/>
              <a:t>、バッファ段による</a:t>
            </a:r>
            <a:r>
              <a:rPr kumimoji="1" lang="ja-JP" altLang="en-US" sz="2000" b="1" dirty="0" smtClean="0"/>
              <a:t>周波数応答の改善を確認．</a:t>
            </a:r>
            <a:endParaRPr kumimoji="1" lang="ja-JP" altLang="en-US" sz="2000" b="1" dirty="0"/>
          </a:p>
        </p:txBody>
      </p:sp>
      <p:cxnSp>
        <p:nvCxnSpPr>
          <p:cNvPr id="36" name="直線コネクタ 35"/>
          <p:cNvCxnSpPr/>
          <p:nvPr/>
        </p:nvCxnSpPr>
        <p:spPr>
          <a:xfrm>
            <a:off x="6903380" y="2328343"/>
            <a:ext cx="0" cy="2146536"/>
          </a:xfrm>
          <a:prstGeom prst="line">
            <a:avLst/>
          </a:prstGeom>
          <a:ln w="19050">
            <a:solidFill>
              <a:srgbClr val="FF0000">
                <a:alpha val="67000"/>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3693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lang="en-US" altLang="ja-JP" sz="2800" b="1" dirty="0" smtClean="0">
                <a:effectLst>
                  <a:outerShdw blurRad="38100" dist="38100" dir="2700000" algn="tl">
                    <a:srgbClr val="000000">
                      <a:alpha val="43137"/>
                    </a:srgbClr>
                  </a:outerShdw>
                </a:effectLst>
                <a:latin typeface="+mn-ea"/>
                <a:ea typeface="+mn-ea"/>
              </a:rPr>
              <a:t>SOI-STJ-v3 </a:t>
            </a:r>
            <a:r>
              <a:rPr lang="ja-JP" altLang="en-US" sz="2800" b="1" dirty="0" smtClean="0">
                <a:effectLst>
                  <a:outerShdw blurRad="38100" dist="38100" dir="2700000" algn="tl">
                    <a:srgbClr val="000000">
                      <a:alpha val="43137"/>
                    </a:srgbClr>
                  </a:outerShdw>
                </a:effectLst>
                <a:latin typeface="+mn-ea"/>
                <a:ea typeface="+mn-ea"/>
              </a:rPr>
              <a:t>の</a:t>
            </a:r>
            <a:r>
              <a:rPr lang="en-US" altLang="ja-JP" sz="2800" b="1" dirty="0" smtClean="0">
                <a:effectLst>
                  <a:outerShdw blurRad="38100" dist="38100" dir="2700000" algn="tl">
                    <a:srgbClr val="000000">
                      <a:alpha val="43137"/>
                    </a:srgbClr>
                  </a:outerShdw>
                </a:effectLst>
                <a:latin typeface="+mn-ea"/>
                <a:ea typeface="+mn-ea"/>
              </a:rPr>
              <a:t>FET</a:t>
            </a:r>
            <a:r>
              <a:rPr lang="ja-JP" altLang="en-US" sz="2800" b="1" dirty="0" smtClean="0">
                <a:effectLst>
                  <a:outerShdw blurRad="38100" dist="38100" dir="2700000" algn="tl">
                    <a:srgbClr val="000000">
                      <a:alpha val="43137"/>
                    </a:srgbClr>
                  </a:outerShdw>
                </a:effectLst>
                <a:latin typeface="+mn-ea"/>
                <a:ea typeface="+mn-ea"/>
              </a:rPr>
              <a:t>の低温での動作確認</a:t>
            </a:r>
            <a:endParaRPr lang="ja-JP" altLang="en-US" sz="2800" b="1" dirty="0">
              <a:effectLst>
                <a:outerShdw blurRad="38100" dist="38100" dir="2700000" algn="tl">
                  <a:srgbClr val="000000">
                    <a:alpha val="43137"/>
                  </a:srgbClr>
                </a:outerShdw>
              </a:effectLst>
              <a:latin typeface="+mn-ea"/>
              <a:ea typeface="+mn-ea"/>
            </a:endParaRPr>
          </a:p>
        </p:txBody>
      </p:sp>
      <p:sp>
        <p:nvSpPr>
          <p:cNvPr id="6" name="スライド番号プレースホルダー 5"/>
          <p:cNvSpPr>
            <a:spLocks noGrp="1"/>
          </p:cNvSpPr>
          <p:nvPr>
            <p:ph type="sldNum" sz="quarter" idx="12"/>
          </p:nvPr>
        </p:nvSpPr>
        <p:spPr/>
        <p:txBody>
          <a:bodyPr/>
          <a:lstStyle/>
          <a:p>
            <a:fld id="{9CDD9E1D-CD3E-4261-ADA6-F96C74C84CD5}" type="slidenum">
              <a:rPr kumimoji="1" lang="ja-JP" altLang="en-US" smtClean="0"/>
              <a:t>27</a:t>
            </a:fld>
            <a:endParaRPr kumimoji="1" lang="ja-JP" altLang="en-US"/>
          </a:p>
        </p:txBody>
      </p:sp>
      <p:sp>
        <p:nvSpPr>
          <p:cNvPr id="14" name="円/楕円 13"/>
          <p:cNvSpPr/>
          <p:nvPr/>
        </p:nvSpPr>
        <p:spPr>
          <a:xfrm>
            <a:off x="2930603" y="3181400"/>
            <a:ext cx="724775" cy="571653"/>
          </a:xfrm>
          <a:prstGeom prst="ellipse">
            <a:avLst/>
          </a:prstGeom>
          <a:noFill/>
          <a:ln w="19050">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2004063" y="5981315"/>
            <a:ext cx="4461478" cy="400110"/>
          </a:xfrm>
          <a:prstGeom prst="rect">
            <a:avLst/>
          </a:prstGeom>
          <a:noFill/>
        </p:spPr>
        <p:txBody>
          <a:bodyPr wrap="none" rtlCol="0">
            <a:spAutoFit/>
          </a:bodyPr>
          <a:lstStyle/>
          <a:p>
            <a:r>
              <a:rPr lang="ja-JP" altLang="en-US" sz="2000" dirty="0" smtClean="0">
                <a:solidFill>
                  <a:schemeClr val="accent1"/>
                </a:solidFill>
              </a:rPr>
              <a:t>⇒</a:t>
            </a:r>
            <a:r>
              <a:rPr lang="ja-JP" altLang="en-US" sz="2000" dirty="0" smtClean="0"/>
              <a:t> 極低</a:t>
            </a:r>
            <a:r>
              <a:rPr kumimoji="1" lang="ja-JP" altLang="en-US" sz="2000" dirty="0" smtClean="0"/>
              <a:t>温</a:t>
            </a:r>
            <a:r>
              <a:rPr kumimoji="1" lang="en-US" altLang="ja-JP" sz="2000" dirty="0" smtClean="0"/>
              <a:t>0.36K</a:t>
            </a:r>
            <a:r>
              <a:rPr kumimoji="1" lang="ja-JP" altLang="en-US" sz="2000" dirty="0" smtClean="0"/>
              <a:t>で</a:t>
            </a:r>
            <a:r>
              <a:rPr lang="ja-JP" altLang="en-US" sz="2000" dirty="0" smtClean="0"/>
              <a:t>、</a:t>
            </a:r>
            <a:r>
              <a:rPr lang="en-US" altLang="ja-JP" sz="2000" dirty="0" smtClean="0"/>
              <a:t>FET</a:t>
            </a:r>
            <a:r>
              <a:rPr lang="ja-JP" altLang="en-US" sz="2000" dirty="0" smtClean="0"/>
              <a:t>が正常に動作</a:t>
            </a:r>
            <a:r>
              <a:rPr kumimoji="1" lang="ja-JP" altLang="en-US" sz="2000" dirty="0" smtClean="0"/>
              <a:t>．</a:t>
            </a:r>
            <a:endParaRPr kumimoji="1" lang="ja-JP" altLang="en-US" sz="2000"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4242" y="1340768"/>
            <a:ext cx="4490006" cy="42864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61031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txBox="1">
            <a:spLocks noChangeArrowheads="1"/>
          </p:cNvSpPr>
          <p:nvPr/>
        </p:nvSpPr>
        <p:spPr bwMode="auto">
          <a:xfrm>
            <a:off x="676275" y="2708920"/>
            <a:ext cx="7772400" cy="815975"/>
          </a:xfrm>
          <a:prstGeom prst="rect">
            <a:avLst/>
          </a:prstGeom>
          <a:noFill/>
          <a:ln w="38100">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a:lstStyle>
          <a:p>
            <a:pPr eaLnBrk="1" hangingPunct="1"/>
            <a:r>
              <a:rPr lang="ja-JP" altLang="en-US" sz="2800" b="1" kern="0"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Ｈｆ</a:t>
            </a:r>
            <a:r>
              <a:rPr lang="en-US" altLang="ja-JP" sz="2800" b="1" kern="0"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a:t>
            </a:r>
            <a:r>
              <a:rPr lang="ja-JP" altLang="en-US" sz="2800" b="1" kern="0" dirty="0" smtClean="0">
                <a:solidFill>
                  <a:srgbClr val="002060"/>
                </a:solidFill>
                <a:effectLst>
                  <a:outerShdw blurRad="38100" dist="38100" dir="2700000" algn="tl">
                    <a:srgbClr val="000000">
                      <a:alpha val="43137"/>
                    </a:srgbClr>
                  </a:outerShdw>
                </a:effectLst>
                <a:latin typeface="ＭＳ Ｐゴシック" panose="020B0600070205080204" pitchFamily="50" charset="-128"/>
                <a:ea typeface="ＭＳ Ｐゴシック" panose="020B0600070205080204" pitchFamily="50" charset="-128"/>
              </a:rPr>
              <a:t>ＳＴＪ検出器の開発</a:t>
            </a:r>
          </a:p>
        </p:txBody>
      </p:sp>
    </p:spTree>
    <p:extLst>
      <p:ext uri="{BB962C8B-B14F-4D97-AF65-F5344CB8AC3E}">
        <p14:creationId xmlns:p14="http://schemas.microsoft.com/office/powerpoint/2010/main" val="1973666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76993" y="188640"/>
            <a:ext cx="7340600" cy="466725"/>
          </a:xfrm>
        </p:spPr>
        <p:txBody>
          <a:bodyPr/>
          <a:lstStyle/>
          <a:p>
            <a:pPr eaLnBrk="1" hangingPunct="1"/>
            <a:r>
              <a:rPr lang="en-US" altLang="ja-JP" sz="2800" b="1" dirty="0" err="1" smtClean="0">
                <a:solidFill>
                  <a:srgbClr val="002060"/>
                </a:solidFill>
                <a:effectLst>
                  <a:outerShdw blurRad="38100" dist="38100" dir="2700000" algn="tl">
                    <a:srgbClr val="000000">
                      <a:alpha val="43137"/>
                    </a:srgbClr>
                  </a:outerShdw>
                </a:effectLst>
                <a:latin typeface="Osaka" charset="-128"/>
              </a:rPr>
              <a:t>Hf</a:t>
            </a:r>
            <a:r>
              <a:rPr lang="en-US" altLang="ja-JP" sz="2800" b="1" dirty="0" smtClean="0">
                <a:solidFill>
                  <a:srgbClr val="002060"/>
                </a:solidFill>
                <a:effectLst>
                  <a:outerShdw blurRad="38100" dist="38100" dir="2700000" algn="tl">
                    <a:srgbClr val="000000">
                      <a:alpha val="43137"/>
                    </a:srgbClr>
                  </a:outerShdw>
                </a:effectLst>
                <a:latin typeface="Osaka" charset="-128"/>
              </a:rPr>
              <a:t>-STJ</a:t>
            </a:r>
            <a:r>
              <a:rPr lang="ja-JP" altLang="en-US" sz="2800" b="1" dirty="0" smtClean="0">
                <a:solidFill>
                  <a:srgbClr val="002060"/>
                </a:solidFill>
                <a:effectLst>
                  <a:outerShdw blurRad="38100" dist="38100" dir="2700000" algn="tl">
                    <a:srgbClr val="000000">
                      <a:alpha val="43137"/>
                    </a:srgbClr>
                  </a:outerShdw>
                </a:effectLst>
                <a:latin typeface="Osaka" charset="-128"/>
              </a:rPr>
              <a:t>検出器</a:t>
            </a:r>
            <a:r>
              <a:rPr lang="ja-JP" altLang="en-US" sz="2800" b="1" dirty="0">
                <a:solidFill>
                  <a:srgbClr val="002060"/>
                </a:solidFill>
                <a:effectLst>
                  <a:outerShdw blurRad="38100" dist="38100" dir="2700000" algn="tl">
                    <a:srgbClr val="000000">
                      <a:alpha val="43137"/>
                    </a:srgbClr>
                  </a:outerShdw>
                </a:effectLst>
                <a:latin typeface="Osaka" charset="-128"/>
              </a:rPr>
              <a:t>の</a:t>
            </a:r>
            <a:r>
              <a:rPr lang="ja-JP" altLang="en-US" sz="2800" b="1" dirty="0" smtClean="0">
                <a:solidFill>
                  <a:srgbClr val="002060"/>
                </a:solidFill>
                <a:effectLst>
                  <a:outerShdw blurRad="38100" dist="38100" dir="2700000" algn="tl">
                    <a:srgbClr val="000000">
                      <a:alpha val="43137"/>
                    </a:srgbClr>
                  </a:outerShdw>
                </a:effectLst>
                <a:latin typeface="Osaka" charset="-128"/>
              </a:rPr>
              <a:t> エネルギー分解能</a:t>
            </a:r>
          </a:p>
        </p:txBody>
      </p:sp>
      <p:sp>
        <p:nvSpPr>
          <p:cNvPr id="10243" name="Line 31"/>
          <p:cNvSpPr>
            <a:spLocks noChangeShapeType="1"/>
          </p:cNvSpPr>
          <p:nvPr/>
        </p:nvSpPr>
        <p:spPr bwMode="auto">
          <a:xfrm>
            <a:off x="6072188" y="1998663"/>
            <a:ext cx="1587" cy="140811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244" name="Rectangle 34"/>
          <p:cNvSpPr>
            <a:spLocks noChangeArrowheads="1"/>
          </p:cNvSpPr>
          <p:nvPr/>
        </p:nvSpPr>
        <p:spPr bwMode="auto">
          <a:xfrm>
            <a:off x="3923927" y="1857376"/>
            <a:ext cx="3168029" cy="840488"/>
          </a:xfrm>
          <a:prstGeom prst="rect">
            <a:avLst/>
          </a:prstGeom>
          <a:noFill/>
          <a:ln w="9360">
            <a:solidFill>
              <a:srgbClr val="2525FF"/>
            </a:solidFill>
            <a:miter lim="800000"/>
            <a:headEnd/>
            <a:tailEnd/>
          </a:ln>
          <a:extLst>
            <a:ext uri="{909E8E84-426E-40DD-AFC4-6F175D3DCCD1}">
              <a14:hiddenFill xmlns:a14="http://schemas.microsoft.com/office/drawing/2010/main">
                <a:solidFill>
                  <a:srgbClr val="FFFFFF"/>
                </a:solidFill>
              </a14:hiddenFill>
            </a:ext>
          </a:extLst>
        </p:spPr>
        <p:txBody>
          <a:bodyPr wrap="square" lIns="90000" tIns="46800" rIns="90000" bIns="46800">
            <a:spAutoFit/>
          </a:bodyPr>
          <a:lstStyle>
            <a:lvl1pPr algn="l" defTabSz="449263"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3200">
                <a:solidFill>
                  <a:schemeClr val="tx1"/>
                </a:solidFill>
                <a:latin typeface="Times" pitchFamily="18" charset="0"/>
                <a:ea typeface="Osaka" charset="-128"/>
              </a:defRPr>
            </a:lvl1pPr>
            <a:lvl2pPr marL="742950" indent="-285750" algn="l" defTabSz="449263"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800">
                <a:solidFill>
                  <a:schemeClr val="tx1"/>
                </a:solidFill>
                <a:latin typeface="Times" pitchFamily="18" charset="0"/>
                <a:ea typeface="Osaka" charset="-128"/>
              </a:defRPr>
            </a:lvl2pPr>
            <a:lvl3pPr marL="1143000" indent="-228600" algn="l" defTabSz="449263"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400">
                <a:solidFill>
                  <a:schemeClr val="tx1"/>
                </a:solidFill>
                <a:latin typeface="Times" pitchFamily="18" charset="0"/>
                <a:ea typeface="Osaka" charset="-128"/>
              </a:defRPr>
            </a:lvl3pPr>
            <a:lvl4pPr marL="1600200" indent="-228600" algn="l" defTabSz="449263"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4pPr>
            <a:lvl5pPr marL="2057400" indent="-228600" algn="l" defTabSz="449263" eaLnBrk="0" hangingPunct="0">
              <a:spcBef>
                <a:spcPct val="2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5pPr>
            <a:lvl6pPr marL="2514600" indent="-228600" defTabSz="449263"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6pPr>
            <a:lvl7pPr marL="2971800" indent="-228600" defTabSz="449263"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7pPr>
            <a:lvl8pPr marL="3429000" indent="-228600" defTabSz="449263"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8pPr>
            <a:lvl9pPr marL="3886200" indent="-228600" defTabSz="449263" eaLnBrk="0" fontAlgn="base" hangingPunct="0">
              <a:spcBef>
                <a:spcPct val="2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kumimoji="1" sz="2000">
                <a:solidFill>
                  <a:schemeClr val="tx1"/>
                </a:solidFill>
                <a:latin typeface="Times" pitchFamily="18" charset="0"/>
                <a:ea typeface="Osaka" charset="-128"/>
              </a:defRPr>
            </a:lvl9pPr>
          </a:lstStyle>
          <a:p>
            <a:pPr eaLnBrk="1" hangingPunct="1">
              <a:lnSpc>
                <a:spcPct val="101000"/>
              </a:lnSpc>
              <a:spcBef>
                <a:spcPct val="0"/>
              </a:spcBef>
              <a:buClr>
                <a:srgbClr val="FFFFFF"/>
              </a:buClr>
              <a:buNone/>
            </a:pPr>
            <a:r>
              <a:rPr kumimoji="0" lang="en-GB" altLang="ja-JP" sz="1600" b="1" dirty="0">
                <a:solidFill>
                  <a:srgbClr val="000000"/>
                </a:solidFill>
                <a:latin typeface="Osaka" charset="-128"/>
              </a:rPr>
              <a:t>Δ:   </a:t>
            </a:r>
            <a:r>
              <a:rPr kumimoji="0" lang="ja-JP" altLang="en-GB" sz="1600" b="1" dirty="0">
                <a:solidFill>
                  <a:srgbClr val="000000"/>
                </a:solidFill>
                <a:latin typeface="Osaka" charset="-128"/>
              </a:rPr>
              <a:t>　</a:t>
            </a:r>
            <a:r>
              <a:rPr kumimoji="0" lang="ja-JP" altLang="en-GB" sz="1600" b="1" dirty="0" smtClean="0">
                <a:solidFill>
                  <a:srgbClr val="000000"/>
                </a:solidFill>
                <a:latin typeface="Osaka" charset="-128"/>
              </a:rPr>
              <a:t>エネルギーギャップ</a:t>
            </a:r>
            <a:endParaRPr kumimoji="0" lang="en-US" altLang="ja-JP" sz="1600" b="1" dirty="0" smtClean="0">
              <a:solidFill>
                <a:srgbClr val="000000"/>
              </a:solidFill>
              <a:latin typeface="Osaka" charset="-128"/>
            </a:endParaRPr>
          </a:p>
          <a:p>
            <a:pPr eaLnBrk="1" hangingPunct="1">
              <a:lnSpc>
                <a:spcPct val="101000"/>
              </a:lnSpc>
              <a:spcBef>
                <a:spcPct val="0"/>
              </a:spcBef>
              <a:buClr>
                <a:srgbClr val="FFFFFF"/>
              </a:buClr>
              <a:buFont typeface="Tahoma" pitchFamily="34" charset="0"/>
              <a:buNone/>
            </a:pPr>
            <a:r>
              <a:rPr kumimoji="0" lang="en-GB" altLang="ja-JP" sz="1600" b="1" i="1" dirty="0" smtClean="0">
                <a:solidFill>
                  <a:srgbClr val="000000"/>
                </a:solidFill>
                <a:latin typeface="Osaka" charset="-128"/>
              </a:rPr>
              <a:t>F </a:t>
            </a:r>
            <a:r>
              <a:rPr kumimoji="0" lang="en-GB" altLang="ja-JP" sz="1600" b="1" dirty="0">
                <a:solidFill>
                  <a:srgbClr val="000000"/>
                </a:solidFill>
                <a:latin typeface="Osaka" charset="-128"/>
              </a:rPr>
              <a:t>:     </a:t>
            </a:r>
            <a:r>
              <a:rPr kumimoji="0" lang="en-GB" altLang="ja-JP" sz="1600" b="1" dirty="0" err="1">
                <a:solidFill>
                  <a:srgbClr val="000000"/>
                </a:solidFill>
                <a:latin typeface="Osaka" charset="-128"/>
              </a:rPr>
              <a:t>Fano</a:t>
            </a:r>
            <a:r>
              <a:rPr kumimoji="0" lang="en-GB" altLang="ja-JP" sz="1600" b="1" dirty="0">
                <a:solidFill>
                  <a:srgbClr val="000000"/>
                </a:solidFill>
                <a:latin typeface="Osaka" charset="-128"/>
              </a:rPr>
              <a:t> factor (= 0.2)</a:t>
            </a:r>
          </a:p>
          <a:p>
            <a:pPr eaLnBrk="1" hangingPunct="1">
              <a:lnSpc>
                <a:spcPct val="101000"/>
              </a:lnSpc>
              <a:spcBef>
                <a:spcPct val="0"/>
              </a:spcBef>
              <a:buClr>
                <a:srgbClr val="FFFFFF"/>
              </a:buClr>
              <a:buFont typeface="Tahoma" pitchFamily="34" charset="0"/>
              <a:buNone/>
            </a:pPr>
            <a:r>
              <a:rPr kumimoji="0" lang="en-GB" altLang="ja-JP" sz="1600" b="1" i="1" dirty="0">
                <a:solidFill>
                  <a:srgbClr val="000000"/>
                </a:solidFill>
                <a:latin typeface="Osaka" charset="-128"/>
              </a:rPr>
              <a:t>E </a:t>
            </a:r>
            <a:r>
              <a:rPr kumimoji="0" lang="en-GB" altLang="ja-JP" sz="1600" b="1" dirty="0">
                <a:solidFill>
                  <a:srgbClr val="000000"/>
                </a:solidFill>
                <a:latin typeface="Osaka" charset="-128"/>
              </a:rPr>
              <a:t>:</a:t>
            </a:r>
            <a:r>
              <a:rPr kumimoji="0" lang="ja-JP" altLang="en-GB" sz="1600" b="1" dirty="0">
                <a:solidFill>
                  <a:srgbClr val="000000"/>
                </a:solidFill>
                <a:latin typeface="Osaka" charset="-128"/>
              </a:rPr>
              <a:t>　　入射粒子エネルギー</a:t>
            </a:r>
          </a:p>
        </p:txBody>
      </p:sp>
      <p:sp>
        <p:nvSpPr>
          <p:cNvPr id="10245" name="Rectangle 42"/>
          <p:cNvSpPr>
            <a:spLocks noChangeArrowheads="1"/>
          </p:cNvSpPr>
          <p:nvPr/>
        </p:nvSpPr>
        <p:spPr bwMode="auto">
          <a:xfrm>
            <a:off x="4932363" y="4149725"/>
            <a:ext cx="3851275" cy="790089"/>
          </a:xfrm>
          <a:prstGeom prst="rect">
            <a:avLst/>
          </a:prstGeom>
          <a:noFill/>
          <a:ln w="9360">
            <a:solidFill>
              <a:srgbClr val="2525FF"/>
            </a:solidFill>
            <a:miter lim="800000"/>
            <a:headEnd/>
            <a:tailEnd/>
          </a:ln>
          <a:extLst>
            <a:ext uri="{909E8E84-426E-40DD-AFC4-6F175D3DCCD1}">
              <a14:hiddenFill xmlns:a14="http://schemas.microsoft.com/office/drawing/2010/main">
                <a:solidFill>
                  <a:srgbClr val="FFFFFF"/>
                </a:solidFill>
              </a14:hiddenFill>
            </a:ext>
          </a:extLst>
        </p:spPr>
        <p:txBody>
          <a:bodyPr wrap="square" lIns="90000" tIns="46800" rIns="90000" bIns="46800">
            <a:spAutoFit/>
          </a:bodyPr>
          <a:lstStyle>
            <a:lvl1pPr algn="l" defTabSz="449263" eaLnBrk="0" hangingPunct="0">
              <a:spcBef>
                <a:spcPct val="20000"/>
              </a:spcBef>
              <a:buChar char="•"/>
              <a:defRPr kumimoji="1" sz="3200">
                <a:solidFill>
                  <a:schemeClr val="tx1"/>
                </a:solidFill>
                <a:latin typeface="Times" pitchFamily="18" charset="0"/>
                <a:ea typeface="Osaka" charset="-128"/>
              </a:defRPr>
            </a:lvl1pPr>
            <a:lvl2pPr marL="742950" indent="-285750" algn="l" defTabSz="449263" eaLnBrk="0" hangingPunct="0">
              <a:spcBef>
                <a:spcPct val="20000"/>
              </a:spcBef>
              <a:buChar char="–"/>
              <a:defRPr kumimoji="1" sz="2800">
                <a:solidFill>
                  <a:schemeClr val="tx1"/>
                </a:solidFill>
                <a:latin typeface="Times" pitchFamily="18" charset="0"/>
                <a:ea typeface="Osaka" charset="-128"/>
              </a:defRPr>
            </a:lvl2pPr>
            <a:lvl3pPr marL="1143000" indent="-228600" algn="l" defTabSz="449263" eaLnBrk="0" hangingPunct="0">
              <a:spcBef>
                <a:spcPct val="20000"/>
              </a:spcBef>
              <a:buChar char="•"/>
              <a:defRPr kumimoji="1" sz="2400">
                <a:solidFill>
                  <a:schemeClr val="tx1"/>
                </a:solidFill>
                <a:latin typeface="Times" pitchFamily="18" charset="0"/>
                <a:ea typeface="Osaka" charset="-128"/>
              </a:defRPr>
            </a:lvl3pPr>
            <a:lvl4pPr marL="1600200" indent="-228600" algn="l" defTabSz="449263" eaLnBrk="0" hangingPunct="0">
              <a:spcBef>
                <a:spcPct val="20000"/>
              </a:spcBef>
              <a:buChar char="–"/>
              <a:defRPr kumimoji="1" sz="2000">
                <a:solidFill>
                  <a:schemeClr val="tx1"/>
                </a:solidFill>
                <a:latin typeface="Times" pitchFamily="18" charset="0"/>
                <a:ea typeface="Osaka" charset="-128"/>
              </a:defRPr>
            </a:lvl4pPr>
            <a:lvl5pPr marL="2057400" indent="-228600" algn="l" defTabSz="449263" eaLnBrk="0" hangingPunct="0">
              <a:spcBef>
                <a:spcPct val="20000"/>
              </a:spcBef>
              <a:buChar char="»"/>
              <a:defRPr kumimoji="1" sz="2000">
                <a:solidFill>
                  <a:schemeClr val="tx1"/>
                </a:solidFill>
                <a:latin typeface="Times" pitchFamily="18" charset="0"/>
                <a:ea typeface="Osaka" charset="-128"/>
              </a:defRPr>
            </a:lvl5pPr>
            <a:lvl6pPr marL="25146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lnSpc>
                <a:spcPct val="103000"/>
              </a:lnSpc>
              <a:buClr>
                <a:srgbClr val="FFFFFF"/>
              </a:buClr>
              <a:buFontTx/>
              <a:buNone/>
            </a:pPr>
            <a:r>
              <a:rPr kumimoji="0" lang="en-GB" altLang="ja-JP" sz="2000" b="1">
                <a:solidFill>
                  <a:srgbClr val="000000"/>
                </a:solidFill>
                <a:latin typeface="Osaka" charset="-128"/>
              </a:rPr>
              <a:t>Tc : </a:t>
            </a:r>
            <a:r>
              <a:rPr kumimoji="0" lang="ja-JP" altLang="en-GB" sz="2000" b="1">
                <a:solidFill>
                  <a:srgbClr val="000000"/>
                </a:solidFill>
                <a:latin typeface="Osaka" charset="-128"/>
              </a:rPr>
              <a:t>転移温度</a:t>
            </a:r>
            <a:endParaRPr kumimoji="0" lang="ja-JP" altLang="en-US" sz="2000" b="1">
              <a:solidFill>
                <a:srgbClr val="000000"/>
              </a:solidFill>
              <a:latin typeface="Osaka" charset="-128"/>
            </a:endParaRPr>
          </a:p>
          <a:p>
            <a:pPr eaLnBrk="1" hangingPunct="1">
              <a:lnSpc>
                <a:spcPct val="103000"/>
              </a:lnSpc>
              <a:buClr>
                <a:srgbClr val="FFFFFF"/>
              </a:buClr>
              <a:buFontTx/>
              <a:buNone/>
            </a:pPr>
            <a:r>
              <a:rPr kumimoji="0" lang="en-US" altLang="ja-JP" sz="2000" b="1">
                <a:solidFill>
                  <a:srgbClr val="000000"/>
                </a:solidFill>
                <a:latin typeface="Osaka" charset="-128"/>
              </a:rPr>
              <a:t>Tc</a:t>
            </a:r>
            <a:r>
              <a:rPr kumimoji="0" lang="ja-JP" altLang="en-US" sz="2000" b="1">
                <a:solidFill>
                  <a:srgbClr val="000000"/>
                </a:solidFill>
                <a:latin typeface="Osaka" charset="-128"/>
              </a:rPr>
              <a:t>の１</a:t>
            </a:r>
            <a:r>
              <a:rPr kumimoji="0" lang="en-US" altLang="ja-JP" sz="2000" b="1">
                <a:solidFill>
                  <a:srgbClr val="000000"/>
                </a:solidFill>
                <a:latin typeface="Osaka" charset="-128"/>
              </a:rPr>
              <a:t>/10</a:t>
            </a:r>
            <a:r>
              <a:rPr kumimoji="0" lang="ja-JP" altLang="en-US" sz="2000" b="1">
                <a:solidFill>
                  <a:srgbClr val="000000"/>
                </a:solidFill>
                <a:latin typeface="Osaka" charset="-128"/>
              </a:rPr>
              <a:t>程度の温度で運転</a:t>
            </a:r>
          </a:p>
        </p:txBody>
      </p:sp>
      <p:sp>
        <p:nvSpPr>
          <p:cNvPr id="10246" name="テキスト ボックス 54"/>
          <p:cNvSpPr txBox="1">
            <a:spLocks noChangeArrowheads="1"/>
          </p:cNvSpPr>
          <p:nvPr/>
        </p:nvSpPr>
        <p:spPr bwMode="auto">
          <a:xfrm>
            <a:off x="179388" y="1805116"/>
            <a:ext cx="3462807" cy="38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defTabSz="449263" eaLnBrk="0" hangingPunct="0">
              <a:spcBef>
                <a:spcPct val="20000"/>
              </a:spcBef>
              <a:buChar char="•"/>
              <a:defRPr kumimoji="1" sz="3200">
                <a:solidFill>
                  <a:schemeClr val="tx1"/>
                </a:solidFill>
                <a:latin typeface="Times" pitchFamily="18" charset="0"/>
                <a:ea typeface="Osaka" charset="-128"/>
              </a:defRPr>
            </a:lvl1pPr>
            <a:lvl2pPr marL="742950" indent="-285750" algn="l" defTabSz="449263" eaLnBrk="0" hangingPunct="0">
              <a:spcBef>
                <a:spcPct val="20000"/>
              </a:spcBef>
              <a:buChar char="–"/>
              <a:defRPr kumimoji="1" sz="2800">
                <a:solidFill>
                  <a:schemeClr val="tx1"/>
                </a:solidFill>
                <a:latin typeface="Times" pitchFamily="18" charset="0"/>
                <a:ea typeface="Osaka" charset="-128"/>
              </a:defRPr>
            </a:lvl2pPr>
            <a:lvl3pPr marL="1143000" indent="-228600" algn="l" defTabSz="449263" eaLnBrk="0" hangingPunct="0">
              <a:spcBef>
                <a:spcPct val="20000"/>
              </a:spcBef>
              <a:buChar char="•"/>
              <a:defRPr kumimoji="1" sz="2400">
                <a:solidFill>
                  <a:schemeClr val="tx1"/>
                </a:solidFill>
                <a:latin typeface="Times" pitchFamily="18" charset="0"/>
                <a:ea typeface="Osaka" charset="-128"/>
              </a:defRPr>
            </a:lvl3pPr>
            <a:lvl4pPr marL="1600200" indent="-228600" algn="l" defTabSz="449263" eaLnBrk="0" hangingPunct="0">
              <a:spcBef>
                <a:spcPct val="20000"/>
              </a:spcBef>
              <a:buChar char="–"/>
              <a:defRPr kumimoji="1" sz="2000">
                <a:solidFill>
                  <a:schemeClr val="tx1"/>
                </a:solidFill>
                <a:latin typeface="Times" pitchFamily="18" charset="0"/>
                <a:ea typeface="Osaka" charset="-128"/>
              </a:defRPr>
            </a:lvl4pPr>
            <a:lvl5pPr marL="2057400" indent="-228600" algn="l" defTabSz="449263" eaLnBrk="0" hangingPunct="0">
              <a:spcBef>
                <a:spcPct val="20000"/>
              </a:spcBef>
              <a:buChar char="»"/>
              <a:defRPr kumimoji="1" sz="2000">
                <a:solidFill>
                  <a:schemeClr val="tx1"/>
                </a:solidFill>
                <a:latin typeface="Times" pitchFamily="18" charset="0"/>
                <a:ea typeface="Osaka" charset="-128"/>
              </a:defRPr>
            </a:lvl5pPr>
            <a:lvl6pPr marL="25146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lnSpc>
                <a:spcPct val="103000"/>
              </a:lnSpc>
              <a:spcBef>
                <a:spcPct val="0"/>
              </a:spcBef>
              <a:buClr>
                <a:srgbClr val="FFFFFF"/>
              </a:buClr>
              <a:buFont typeface="Tahoma" pitchFamily="34" charset="0"/>
              <a:buNone/>
            </a:pPr>
            <a:r>
              <a:rPr lang="en-US" altLang="ja-JP" sz="2000" b="1" dirty="0">
                <a:solidFill>
                  <a:srgbClr val="000000"/>
                </a:solidFill>
                <a:ea typeface="ＭＳ Ｐゴシック" charset="-128"/>
              </a:rPr>
              <a:t>STJ </a:t>
            </a:r>
            <a:r>
              <a:rPr lang="ja-JP" altLang="en-US" sz="2000" b="1" dirty="0">
                <a:solidFill>
                  <a:srgbClr val="000000"/>
                </a:solidFill>
                <a:ea typeface="ＭＳ Ｐゴシック" charset="-128"/>
              </a:rPr>
              <a:t>検出器エネルギー分解能</a:t>
            </a:r>
          </a:p>
        </p:txBody>
      </p:sp>
      <p:sp>
        <p:nvSpPr>
          <p:cNvPr id="5" name="円形吹き出し 4"/>
          <p:cNvSpPr>
            <a:spLocks noChangeArrowheads="1"/>
          </p:cNvSpPr>
          <p:nvPr/>
        </p:nvSpPr>
        <p:spPr bwMode="auto">
          <a:xfrm>
            <a:off x="1547813" y="5949950"/>
            <a:ext cx="7235825" cy="647700"/>
          </a:xfrm>
          <a:prstGeom prst="wedgeEllipseCallout">
            <a:avLst>
              <a:gd name="adj1" fmla="val -41741"/>
              <a:gd name="adj2" fmla="val -104903"/>
            </a:avLst>
          </a:prstGeom>
          <a:solidFill>
            <a:srgbClr val="FFFF00"/>
          </a:solidFill>
          <a:ln w="25400" algn="ctr">
            <a:solidFill>
              <a:srgbClr val="085091"/>
            </a:solidFill>
            <a:miter lim="800000"/>
            <a:headEnd/>
            <a:tailEnd/>
          </a:ln>
        </p:spPr>
        <p:txBody>
          <a:bodyPr anchor="ct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a:latin typeface="ＭＳ Ｐゴシック" charset="-128"/>
                <a:ea typeface="ＭＳ Ｐゴシック" charset="-128"/>
              </a:rPr>
              <a:t>我々が</a:t>
            </a:r>
            <a:r>
              <a:rPr lang="en-US" altLang="ja-JP" sz="2000" b="1">
                <a:latin typeface="ＭＳ Ｐゴシック" charset="-128"/>
                <a:ea typeface="ＭＳ Ｐゴシック" charset="-128"/>
              </a:rPr>
              <a:t>Hf-STJ </a:t>
            </a:r>
            <a:r>
              <a:rPr lang="ja-JP" altLang="en-US" sz="2000" b="1">
                <a:latin typeface="ＭＳ Ｐゴシック" charset="-128"/>
                <a:ea typeface="ＭＳ Ｐゴシック" charset="-128"/>
              </a:rPr>
              <a:t>の</a:t>
            </a:r>
            <a:r>
              <a:rPr lang="en-US" altLang="ja-JP" sz="2000" b="1">
                <a:latin typeface="ＭＳ Ｐゴシック" charset="-128"/>
                <a:ea typeface="ＭＳ Ｐゴシック" charset="-128"/>
              </a:rPr>
              <a:t>SIS</a:t>
            </a:r>
            <a:r>
              <a:rPr lang="ja-JP" altLang="en-US" sz="2000" b="1">
                <a:latin typeface="ＭＳ Ｐゴシック" charset="-128"/>
                <a:ea typeface="ＭＳ Ｐゴシック" charset="-128"/>
              </a:rPr>
              <a:t>構造を</a:t>
            </a:r>
            <a:endParaRPr lang="en-US" altLang="ja-JP" sz="2000" b="1">
              <a:latin typeface="ＭＳ Ｐゴシック" charset="-128"/>
              <a:ea typeface="ＭＳ Ｐゴシック" charset="-128"/>
            </a:endParaRPr>
          </a:p>
          <a:p>
            <a:pPr algn="ctr" eaLnBrk="1" hangingPunct="1">
              <a:spcBef>
                <a:spcPct val="0"/>
              </a:spcBef>
              <a:buFontTx/>
              <a:buNone/>
            </a:pPr>
            <a:r>
              <a:rPr lang="ja-JP" altLang="en-US" sz="2000" b="1">
                <a:latin typeface="ＭＳ Ｐゴシック" charset="-128"/>
                <a:ea typeface="ＭＳ Ｐゴシック" charset="-128"/>
              </a:rPr>
              <a:t>世界で初めて観測（</a:t>
            </a:r>
            <a:r>
              <a:rPr lang="en-US" altLang="ja-JP" sz="2000" b="1">
                <a:latin typeface="ＭＳ Ｐゴシック" charset="-128"/>
                <a:ea typeface="ＭＳ Ｐゴシック" charset="-128"/>
              </a:rPr>
              <a:t>TIPP2011</a:t>
            </a:r>
            <a:r>
              <a:rPr lang="ja-JP" altLang="en-US" sz="2000" b="1">
                <a:latin typeface="ＭＳ Ｐゴシック" charset="-128"/>
                <a:ea typeface="ＭＳ Ｐゴシック" charset="-128"/>
              </a:rPr>
              <a:t>で報告）</a:t>
            </a:r>
          </a:p>
        </p:txBody>
      </p:sp>
      <p:graphicFrame>
        <p:nvGraphicFramePr>
          <p:cNvPr id="10248" name="Object 8"/>
          <p:cNvGraphicFramePr>
            <a:graphicFrameLocks noChangeAspect="1"/>
          </p:cNvGraphicFramePr>
          <p:nvPr/>
        </p:nvGraphicFramePr>
        <p:xfrm>
          <a:off x="395288" y="2127250"/>
          <a:ext cx="5492750" cy="1404938"/>
        </p:xfrm>
        <a:graphic>
          <a:graphicData uri="http://schemas.openxmlformats.org/presentationml/2006/ole">
            <mc:AlternateContent xmlns:mc="http://schemas.openxmlformats.org/markup-compatibility/2006">
              <mc:Choice xmlns:v="urn:schemas-microsoft-com:vml" Requires="v">
                <p:oleObj spid="_x0000_s28689" name="数式" r:id="rId3" imgW="2832100" imgH="723900" progId="Equation.3">
                  <p:embed/>
                </p:oleObj>
              </mc:Choice>
              <mc:Fallback>
                <p:oleObj name="数式" r:id="rId3" imgW="2832100" imgH="723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2127250"/>
                        <a:ext cx="5492750" cy="1404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表 18"/>
          <p:cNvGraphicFramePr>
            <a:graphicFrameLocks noGrp="1"/>
          </p:cNvGraphicFramePr>
          <p:nvPr/>
        </p:nvGraphicFramePr>
        <p:xfrm>
          <a:off x="395537" y="3716278"/>
          <a:ext cx="3921976" cy="1828800"/>
        </p:xfrm>
        <a:graphic>
          <a:graphicData uri="http://schemas.openxmlformats.org/drawingml/2006/table">
            <a:tbl>
              <a:tblPr firstRow="1" bandRow="1">
                <a:tableStyleId>{5C22544A-7EE6-4342-B048-85BDC9FD1C3A}</a:tableStyleId>
              </a:tblPr>
              <a:tblGrid>
                <a:gridCol w="1586619"/>
                <a:gridCol w="1018571"/>
                <a:gridCol w="1316786"/>
              </a:tblGrid>
              <a:tr h="456949">
                <a:tc>
                  <a:txBody>
                    <a:bodyPr/>
                    <a:lstStyle/>
                    <a:p>
                      <a:r>
                        <a:rPr lang="ja-JP" altLang="en-US" sz="2400" b="0" dirty="0" smtClean="0"/>
                        <a:t>　</a:t>
                      </a:r>
                      <a:r>
                        <a:rPr lang="en-US" altLang="ja-JP" sz="2400" b="0" dirty="0" smtClean="0"/>
                        <a:t>Material</a:t>
                      </a:r>
                      <a:endParaRPr lang="en-US" sz="2400" b="0" dirty="0"/>
                    </a:p>
                  </a:txBody>
                  <a:tcPr/>
                </a:tc>
                <a:tc>
                  <a:txBody>
                    <a:bodyPr/>
                    <a:lstStyle/>
                    <a:p>
                      <a:endParaRPr lang="en-US"/>
                    </a:p>
                  </a:txBody>
                  <a:tcPr>
                    <a:blipFill rotWithShape="1">
                      <a:blip r:embed="rId5"/>
                      <a:stretch>
                        <a:fillRect l="-155484" t="-9333" r="-129032" b="-330667"/>
                      </a:stretch>
                    </a:blipFill>
                  </a:tcPr>
                </a:tc>
                <a:tc>
                  <a:txBody>
                    <a:bodyPr/>
                    <a:lstStyle/>
                    <a:p>
                      <a:endParaRPr lang="en-US"/>
                    </a:p>
                  </a:txBody>
                  <a:tcPr>
                    <a:blipFill rotWithShape="1">
                      <a:blip r:embed="rId5"/>
                      <a:stretch>
                        <a:fillRect l="-198000" t="-9333" b="-330667"/>
                      </a:stretch>
                    </a:blipFill>
                  </a:tcPr>
                </a:tc>
              </a:tr>
              <a:tr h="456949">
                <a:tc>
                  <a:txBody>
                    <a:bodyPr/>
                    <a:lstStyle/>
                    <a:p>
                      <a:r>
                        <a:rPr lang="en-US" sz="2400" b="0" dirty="0" smtClean="0"/>
                        <a:t>Niobium</a:t>
                      </a:r>
                      <a:endParaRPr lang="en-US" sz="2400" b="0" dirty="0"/>
                    </a:p>
                  </a:txBody>
                  <a:tcPr/>
                </a:tc>
                <a:tc>
                  <a:txBody>
                    <a:bodyPr/>
                    <a:lstStyle/>
                    <a:p>
                      <a:r>
                        <a:rPr lang="en-US" sz="2400" b="0" dirty="0" smtClean="0"/>
                        <a:t>9.20</a:t>
                      </a:r>
                      <a:endParaRPr lang="en-US" sz="2400" b="0" dirty="0"/>
                    </a:p>
                  </a:txBody>
                  <a:tcPr/>
                </a:tc>
                <a:tc>
                  <a:txBody>
                    <a:bodyPr/>
                    <a:lstStyle/>
                    <a:p>
                      <a:r>
                        <a:rPr lang="en-US" sz="2400" b="0" dirty="0" smtClean="0"/>
                        <a:t>1.550</a:t>
                      </a:r>
                      <a:endParaRPr lang="en-US" sz="2400" b="0" dirty="0"/>
                    </a:p>
                  </a:txBody>
                  <a:tcPr/>
                </a:tc>
              </a:tr>
              <a:tr h="454506">
                <a:tc>
                  <a:txBody>
                    <a:bodyPr/>
                    <a:lstStyle/>
                    <a:p>
                      <a:r>
                        <a:rPr lang="en-US" sz="2400" b="0" dirty="0" smtClean="0"/>
                        <a:t>Aluminum</a:t>
                      </a:r>
                      <a:endParaRPr lang="en-US" sz="2400" b="0" dirty="0"/>
                    </a:p>
                  </a:txBody>
                  <a:tcPr/>
                </a:tc>
                <a:tc>
                  <a:txBody>
                    <a:bodyPr/>
                    <a:lstStyle/>
                    <a:p>
                      <a:r>
                        <a:rPr lang="en-US" sz="2400" b="0" dirty="0" smtClean="0"/>
                        <a:t>1.14</a:t>
                      </a:r>
                      <a:endParaRPr lang="en-US" sz="2400" b="0" dirty="0"/>
                    </a:p>
                  </a:txBody>
                  <a:tcPr/>
                </a:tc>
                <a:tc>
                  <a:txBody>
                    <a:bodyPr/>
                    <a:lstStyle/>
                    <a:p>
                      <a:r>
                        <a:rPr lang="en-US" sz="2400" b="0" dirty="0" smtClean="0"/>
                        <a:t>0.172</a:t>
                      </a:r>
                      <a:endParaRPr lang="en-US" sz="2400" b="0" dirty="0"/>
                    </a:p>
                  </a:txBody>
                  <a:tcPr/>
                </a:tc>
              </a:tr>
              <a:tr h="456949">
                <a:tc>
                  <a:txBody>
                    <a:bodyPr/>
                    <a:lstStyle/>
                    <a:p>
                      <a:r>
                        <a:rPr lang="en-US" sz="2400" b="0" dirty="0" smtClean="0"/>
                        <a:t>Hafnium</a:t>
                      </a:r>
                      <a:endParaRPr lang="en-US" sz="2400" b="0" dirty="0"/>
                    </a:p>
                  </a:txBody>
                  <a:tcPr/>
                </a:tc>
                <a:tc>
                  <a:txBody>
                    <a:bodyPr/>
                    <a:lstStyle/>
                    <a:p>
                      <a:r>
                        <a:rPr lang="en-US" sz="2400" b="0" dirty="0" smtClean="0"/>
                        <a:t>0.13</a:t>
                      </a:r>
                      <a:endParaRPr lang="en-US" sz="2400" b="0" dirty="0"/>
                    </a:p>
                  </a:txBody>
                  <a:tcPr/>
                </a:tc>
                <a:tc>
                  <a:txBody>
                    <a:bodyPr/>
                    <a:lstStyle/>
                    <a:p>
                      <a:r>
                        <a:rPr lang="en-US" sz="2400" b="0" dirty="0" smtClean="0"/>
                        <a:t>0.021</a:t>
                      </a:r>
                      <a:endParaRPr lang="en-US" sz="2400" b="0" dirty="0"/>
                    </a:p>
                  </a:txBody>
                  <a:tcPr/>
                </a:tc>
              </a:tr>
            </a:tbl>
          </a:graphicData>
        </a:graphic>
      </p:graphicFrame>
      <p:sp>
        <p:nvSpPr>
          <p:cNvPr id="10250" name="正方形/長方形 55"/>
          <p:cNvSpPr>
            <a:spLocks noChangeArrowheads="1"/>
          </p:cNvSpPr>
          <p:nvPr/>
        </p:nvSpPr>
        <p:spPr bwMode="auto">
          <a:xfrm>
            <a:off x="468313" y="5084763"/>
            <a:ext cx="3816350" cy="431800"/>
          </a:xfrm>
          <a:prstGeom prst="rect">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gn="l" defTabSz="449263" eaLnBrk="0" hangingPunct="0">
              <a:spcBef>
                <a:spcPct val="20000"/>
              </a:spcBef>
              <a:buChar char="•"/>
              <a:defRPr kumimoji="1" sz="3200">
                <a:solidFill>
                  <a:schemeClr val="tx1"/>
                </a:solidFill>
                <a:latin typeface="Times" pitchFamily="18" charset="0"/>
                <a:ea typeface="Osaka" charset="-128"/>
              </a:defRPr>
            </a:lvl1pPr>
            <a:lvl2pPr marL="742950" indent="-285750" algn="l" defTabSz="449263" eaLnBrk="0" hangingPunct="0">
              <a:spcBef>
                <a:spcPct val="20000"/>
              </a:spcBef>
              <a:buChar char="–"/>
              <a:defRPr kumimoji="1" sz="2800">
                <a:solidFill>
                  <a:schemeClr val="tx1"/>
                </a:solidFill>
                <a:latin typeface="Times" pitchFamily="18" charset="0"/>
                <a:ea typeface="Osaka" charset="-128"/>
              </a:defRPr>
            </a:lvl2pPr>
            <a:lvl3pPr marL="1143000" indent="-228600" algn="l" defTabSz="449263" eaLnBrk="0" hangingPunct="0">
              <a:spcBef>
                <a:spcPct val="20000"/>
              </a:spcBef>
              <a:buChar char="•"/>
              <a:defRPr kumimoji="1" sz="2400">
                <a:solidFill>
                  <a:schemeClr val="tx1"/>
                </a:solidFill>
                <a:latin typeface="Times" pitchFamily="18" charset="0"/>
                <a:ea typeface="Osaka" charset="-128"/>
              </a:defRPr>
            </a:lvl3pPr>
            <a:lvl4pPr marL="1600200" indent="-228600" algn="l" defTabSz="449263" eaLnBrk="0" hangingPunct="0">
              <a:spcBef>
                <a:spcPct val="20000"/>
              </a:spcBef>
              <a:buChar char="–"/>
              <a:defRPr kumimoji="1" sz="2000">
                <a:solidFill>
                  <a:schemeClr val="tx1"/>
                </a:solidFill>
                <a:latin typeface="Times" pitchFamily="18" charset="0"/>
                <a:ea typeface="Osaka" charset="-128"/>
              </a:defRPr>
            </a:lvl4pPr>
            <a:lvl5pPr marL="2057400" indent="-228600" algn="l" defTabSz="449263" eaLnBrk="0" hangingPunct="0">
              <a:spcBef>
                <a:spcPct val="20000"/>
              </a:spcBef>
              <a:buChar char="»"/>
              <a:defRPr kumimoji="1" sz="2000">
                <a:solidFill>
                  <a:schemeClr val="tx1"/>
                </a:solidFill>
                <a:latin typeface="Times" pitchFamily="18" charset="0"/>
                <a:ea typeface="Osaka" charset="-128"/>
              </a:defRPr>
            </a:lvl5pPr>
            <a:lvl6pPr marL="25146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lnSpc>
                <a:spcPct val="103000"/>
              </a:lnSpc>
              <a:spcBef>
                <a:spcPct val="0"/>
              </a:spcBef>
              <a:buClr>
                <a:srgbClr val="FFFFFF"/>
              </a:buClr>
              <a:buFont typeface="Tahoma" pitchFamily="34" charset="0"/>
              <a:buNone/>
            </a:pPr>
            <a:endParaRPr kumimoji="0" lang="ja-JP" altLang="ja-JP" sz="2000">
              <a:solidFill>
                <a:srgbClr val="FFFFFF"/>
              </a:solidFill>
              <a:latin typeface="Tahoma" pitchFamily="34" charset="0"/>
              <a:ea typeface="ＭＳ Ｐゴシック" charset="-128"/>
            </a:endParaRPr>
          </a:p>
        </p:txBody>
      </p:sp>
      <p:sp>
        <p:nvSpPr>
          <p:cNvPr id="10251" name="正方形/長方形 55"/>
          <p:cNvSpPr>
            <a:spLocks noChangeArrowheads="1"/>
          </p:cNvSpPr>
          <p:nvPr/>
        </p:nvSpPr>
        <p:spPr bwMode="auto">
          <a:xfrm>
            <a:off x="179388" y="3141663"/>
            <a:ext cx="4824412" cy="431800"/>
          </a:xfrm>
          <a:prstGeom prst="rect">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gn="l" defTabSz="449263" eaLnBrk="0" hangingPunct="0">
              <a:spcBef>
                <a:spcPct val="20000"/>
              </a:spcBef>
              <a:buChar char="•"/>
              <a:defRPr kumimoji="1" sz="3200">
                <a:solidFill>
                  <a:schemeClr val="tx1"/>
                </a:solidFill>
                <a:latin typeface="Times" pitchFamily="18" charset="0"/>
                <a:ea typeface="Osaka" charset="-128"/>
              </a:defRPr>
            </a:lvl1pPr>
            <a:lvl2pPr marL="742950" indent="-285750" algn="l" defTabSz="449263" eaLnBrk="0" hangingPunct="0">
              <a:spcBef>
                <a:spcPct val="20000"/>
              </a:spcBef>
              <a:buChar char="–"/>
              <a:defRPr kumimoji="1" sz="2800">
                <a:solidFill>
                  <a:schemeClr val="tx1"/>
                </a:solidFill>
                <a:latin typeface="Times" pitchFamily="18" charset="0"/>
                <a:ea typeface="Osaka" charset="-128"/>
              </a:defRPr>
            </a:lvl2pPr>
            <a:lvl3pPr marL="1143000" indent="-228600" algn="l" defTabSz="449263" eaLnBrk="0" hangingPunct="0">
              <a:spcBef>
                <a:spcPct val="20000"/>
              </a:spcBef>
              <a:buChar char="•"/>
              <a:defRPr kumimoji="1" sz="2400">
                <a:solidFill>
                  <a:schemeClr val="tx1"/>
                </a:solidFill>
                <a:latin typeface="Times" pitchFamily="18" charset="0"/>
                <a:ea typeface="Osaka" charset="-128"/>
              </a:defRPr>
            </a:lvl3pPr>
            <a:lvl4pPr marL="1600200" indent="-228600" algn="l" defTabSz="449263" eaLnBrk="0" hangingPunct="0">
              <a:spcBef>
                <a:spcPct val="20000"/>
              </a:spcBef>
              <a:buChar char="–"/>
              <a:defRPr kumimoji="1" sz="2000">
                <a:solidFill>
                  <a:schemeClr val="tx1"/>
                </a:solidFill>
                <a:latin typeface="Times" pitchFamily="18" charset="0"/>
                <a:ea typeface="Osaka" charset="-128"/>
              </a:defRPr>
            </a:lvl4pPr>
            <a:lvl5pPr marL="2057400" indent="-228600" algn="l" defTabSz="449263" eaLnBrk="0" hangingPunct="0">
              <a:spcBef>
                <a:spcPct val="20000"/>
              </a:spcBef>
              <a:buChar char="»"/>
              <a:defRPr kumimoji="1" sz="2000">
                <a:solidFill>
                  <a:schemeClr val="tx1"/>
                </a:solidFill>
                <a:latin typeface="Times" pitchFamily="18" charset="0"/>
                <a:ea typeface="Osaka" charset="-128"/>
              </a:defRPr>
            </a:lvl5pPr>
            <a:lvl6pPr marL="25146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defTabSz="449263"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lnSpc>
                <a:spcPct val="103000"/>
              </a:lnSpc>
              <a:spcBef>
                <a:spcPct val="0"/>
              </a:spcBef>
              <a:buClr>
                <a:srgbClr val="FFFFFF"/>
              </a:buClr>
              <a:buFont typeface="Tahoma" pitchFamily="34" charset="0"/>
              <a:buNone/>
            </a:pPr>
            <a:endParaRPr kumimoji="0" lang="ja-JP" altLang="ja-JP" sz="2000">
              <a:solidFill>
                <a:srgbClr val="FFFFFF"/>
              </a:solidFill>
              <a:latin typeface="Tahoma" pitchFamily="34" charset="0"/>
              <a:ea typeface="ＭＳ Ｐゴシック" charset="-128"/>
            </a:endParaRPr>
          </a:p>
        </p:txBody>
      </p:sp>
      <p:sp>
        <p:nvSpPr>
          <p:cNvPr id="12" name="テキスト ボックス 2"/>
          <p:cNvSpPr txBox="1">
            <a:spLocks noChangeArrowheads="1"/>
          </p:cNvSpPr>
          <p:nvPr/>
        </p:nvSpPr>
        <p:spPr bwMode="auto">
          <a:xfrm>
            <a:off x="11028" y="908720"/>
            <a:ext cx="9144000" cy="6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dirty="0" smtClean="0">
                <a:solidFill>
                  <a:srgbClr val="002060"/>
                </a:solidFill>
                <a:latin typeface="HGP明朝E" pitchFamily="18" charset="-128"/>
                <a:ea typeface="HGP明朝E" pitchFamily="18" charset="-128"/>
              </a:rPr>
              <a:t>マイクロカロリメータ：　</a:t>
            </a:r>
            <a:r>
              <a:rPr lang="en-US" altLang="ja-JP" sz="1800" dirty="0" err="1" smtClean="0">
                <a:solidFill>
                  <a:srgbClr val="002060"/>
                </a:solidFill>
                <a:latin typeface="HGP明朝E" pitchFamily="18" charset="-128"/>
                <a:ea typeface="HGP明朝E" pitchFamily="18" charset="-128"/>
              </a:rPr>
              <a:t>Hf</a:t>
            </a:r>
            <a:r>
              <a:rPr lang="en-US" altLang="ja-JP" sz="1800" dirty="0" smtClean="0">
                <a:solidFill>
                  <a:srgbClr val="002060"/>
                </a:solidFill>
                <a:latin typeface="HGP明朝E" pitchFamily="18" charset="-128"/>
                <a:ea typeface="HGP明朝E" pitchFamily="18" charset="-128"/>
              </a:rPr>
              <a:t>-STJ</a:t>
            </a:r>
            <a:r>
              <a:rPr lang="ja-JP" altLang="en-US" sz="1800" dirty="0" smtClean="0">
                <a:solidFill>
                  <a:srgbClr val="002060"/>
                </a:solidFill>
                <a:latin typeface="HGP明朝E" pitchFamily="18" charset="-128"/>
                <a:ea typeface="HGP明朝E" pitchFamily="18" charset="-128"/>
              </a:rPr>
              <a:t>では</a:t>
            </a:r>
            <a:r>
              <a:rPr lang="en-US" altLang="ja-JP" sz="1800" dirty="0" smtClean="0">
                <a:solidFill>
                  <a:srgbClr val="002060"/>
                </a:solidFill>
                <a:latin typeface="HGP明朝E" pitchFamily="18" charset="-128"/>
                <a:ea typeface="HGP明朝E" pitchFamily="18" charset="-128"/>
              </a:rPr>
              <a:t>, 25meV</a:t>
            </a:r>
            <a:r>
              <a:rPr lang="ja-JP" altLang="en-US" sz="1800" dirty="0" smtClean="0">
                <a:solidFill>
                  <a:srgbClr val="002060"/>
                </a:solidFill>
                <a:latin typeface="HGP明朝E" pitchFamily="18" charset="-128"/>
                <a:ea typeface="HGP明朝E" pitchFamily="18" charset="-128"/>
              </a:rPr>
              <a:t>の光子はクーパー対を壊して，エネルギーを２％の</a:t>
            </a:r>
            <a:endParaRPr lang="en-US" altLang="ja-JP" sz="1800" dirty="0" smtClean="0">
              <a:solidFill>
                <a:srgbClr val="002060"/>
              </a:solidFill>
              <a:latin typeface="HGP明朝E" pitchFamily="18" charset="-128"/>
              <a:ea typeface="HGP明朝E" pitchFamily="18" charset="-128"/>
            </a:endParaRPr>
          </a:p>
          <a:p>
            <a:pPr eaLnBrk="1" hangingPunct="1">
              <a:spcBef>
                <a:spcPct val="0"/>
              </a:spcBef>
              <a:buFontTx/>
              <a:buNone/>
            </a:pPr>
            <a:r>
              <a:rPr lang="ja-JP" altLang="en-US" sz="1800" dirty="0">
                <a:solidFill>
                  <a:srgbClr val="002060"/>
                </a:solidFill>
                <a:latin typeface="HGP明朝E" pitchFamily="18" charset="-128"/>
                <a:ea typeface="HGP明朝E" pitchFamily="18" charset="-128"/>
              </a:rPr>
              <a:t>　</a:t>
            </a:r>
            <a:r>
              <a:rPr lang="ja-JP" altLang="en-US" sz="1800" dirty="0" smtClean="0">
                <a:solidFill>
                  <a:srgbClr val="002060"/>
                </a:solidFill>
                <a:latin typeface="HGP明朝E" pitchFamily="18" charset="-128"/>
                <a:ea typeface="HGP明朝E" pitchFamily="18" charset="-128"/>
              </a:rPr>
              <a:t>　　　　　　　精度で測定するのに十分な数の準粒子を生成する。</a:t>
            </a:r>
            <a:r>
              <a:rPr lang="en-US" altLang="ja-JP" sz="1800" dirty="0" smtClean="0">
                <a:solidFill>
                  <a:srgbClr val="002060"/>
                </a:solidFill>
                <a:latin typeface="HGP明朝E" pitchFamily="18" charset="-128"/>
                <a:ea typeface="HGP明朝E" pitchFamily="18" charset="-128"/>
              </a:rPr>
              <a:t>Δ(</a:t>
            </a:r>
            <a:r>
              <a:rPr lang="en-US" altLang="ja-JP" sz="1800" dirty="0" err="1" smtClean="0">
                <a:solidFill>
                  <a:srgbClr val="002060"/>
                </a:solidFill>
                <a:latin typeface="HGP明朝E" pitchFamily="18" charset="-128"/>
                <a:ea typeface="HGP明朝E" pitchFamily="18" charset="-128"/>
              </a:rPr>
              <a:t>Hf</a:t>
            </a:r>
            <a:r>
              <a:rPr lang="en-US" altLang="ja-JP" sz="1800" dirty="0" smtClean="0">
                <a:solidFill>
                  <a:srgbClr val="002060"/>
                </a:solidFill>
                <a:latin typeface="HGP明朝E" pitchFamily="18" charset="-128"/>
                <a:ea typeface="HGP明朝E" pitchFamily="18" charset="-128"/>
              </a:rPr>
              <a:t>)</a:t>
            </a:r>
            <a:r>
              <a:rPr lang="ja-JP" altLang="en-US" sz="1800" dirty="0" smtClean="0">
                <a:solidFill>
                  <a:srgbClr val="002060"/>
                </a:solidFill>
                <a:latin typeface="HGP明朝E" pitchFamily="18" charset="-128"/>
                <a:ea typeface="HGP明朝E" pitchFamily="18" charset="-128"/>
              </a:rPr>
              <a:t>＝</a:t>
            </a:r>
            <a:r>
              <a:rPr lang="en-US" altLang="ja-JP" sz="1800" dirty="0" smtClean="0">
                <a:solidFill>
                  <a:srgbClr val="002060"/>
                </a:solidFill>
                <a:latin typeface="HGP明朝E" pitchFamily="18" charset="-128"/>
                <a:ea typeface="HGP明朝E" pitchFamily="18" charset="-128"/>
              </a:rPr>
              <a:t>0.021meV</a:t>
            </a:r>
            <a:endParaRPr lang="en-US" altLang="ja-JP" sz="1800" b="1" dirty="0">
              <a:solidFill>
                <a:srgbClr val="002060"/>
              </a:solidFill>
              <a:latin typeface="HGS明朝E" pitchFamily="18" charset="-128"/>
              <a:ea typeface="HGS明朝E" pitchFamily="18" charset="-128"/>
            </a:endParaRPr>
          </a:p>
        </p:txBody>
      </p:sp>
    </p:spTree>
    <p:extLst>
      <p:ext uri="{BB962C8B-B14F-4D97-AF65-F5344CB8AC3E}">
        <p14:creationId xmlns:p14="http://schemas.microsoft.com/office/powerpoint/2010/main" val="11157349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66911" y="69813"/>
            <a:ext cx="9122915" cy="514363"/>
          </a:xfrm>
          <a:ln>
            <a:miter lim="800000"/>
            <a:headEnd/>
            <a:tailEnd/>
          </a:ln>
        </p:spPr>
        <p:txBody>
          <a:bodyPr/>
          <a:lstStyle/>
          <a:p>
            <a:pPr algn="ctr" eaLnBrk="1" hangingPunct="1">
              <a:defRPr/>
            </a:pPr>
            <a:r>
              <a:rPr lang="ja-JP" altLang="en-US" sz="3200" dirty="0" smtClean="0">
                <a:solidFill>
                  <a:srgbClr val="002060"/>
                </a:solidFill>
                <a:effectLst>
                  <a:outerShdw blurRad="38100" dist="38100" dir="2700000" algn="tl">
                    <a:srgbClr val="000000">
                      <a:alpha val="43137"/>
                    </a:srgbClr>
                  </a:outerShdw>
                </a:effectLst>
                <a:latin typeface="+mj-ea"/>
              </a:rPr>
              <a:t>素粒子の質量階層の問題</a:t>
            </a:r>
            <a:endParaRPr lang="en-US" altLang="ja-JP" sz="3200" dirty="0">
              <a:solidFill>
                <a:srgbClr val="002060"/>
              </a:solidFill>
              <a:effectLst>
                <a:outerShdw blurRad="38100" dist="38100" dir="2700000" algn="tl">
                  <a:srgbClr val="000000">
                    <a:alpha val="43137"/>
                  </a:srgbClr>
                </a:outerShdw>
              </a:effectLst>
            </a:endParaRPr>
          </a:p>
        </p:txBody>
      </p:sp>
      <p:sp>
        <p:nvSpPr>
          <p:cNvPr id="4100" name="Text Box 5"/>
          <p:cNvSpPr txBox="1">
            <a:spLocks noChangeArrowheads="1"/>
          </p:cNvSpPr>
          <p:nvPr/>
        </p:nvSpPr>
        <p:spPr bwMode="auto">
          <a:xfrm>
            <a:off x="312231" y="4636852"/>
            <a:ext cx="846043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marL="285750" indent="-285750" algn="l" eaLnBrk="1" hangingPunct="1">
              <a:buFont typeface="Wingdings" panose="05000000000000000000" pitchFamily="2" charset="2"/>
              <a:buChar char="l"/>
              <a:defRPr/>
            </a:pPr>
            <a:r>
              <a:rPr lang="ja-JP" altLang="en-US" sz="1800" b="1" dirty="0" smtClean="0">
                <a:solidFill>
                  <a:srgbClr val="0070C0"/>
                </a:solidFill>
              </a:rPr>
              <a:t>ニュートリノ：</a:t>
            </a:r>
            <a:r>
              <a:rPr lang="ja-JP" altLang="en-US" sz="1800" b="1" dirty="0" smtClean="0">
                <a:solidFill>
                  <a:srgbClr val="002060"/>
                </a:solidFill>
              </a:rPr>
              <a:t>　寿命が長く、まれにしか崩壊しない。現在の寿命の下限 </a:t>
            </a:r>
            <a:r>
              <a:rPr lang="en-US" altLang="ja-JP" sz="1800" b="1" dirty="0" smtClean="0">
                <a:solidFill>
                  <a:srgbClr val="002060"/>
                </a:solidFill>
              </a:rPr>
              <a:t>= 10</a:t>
            </a:r>
            <a:r>
              <a:rPr lang="en-US" altLang="ja-JP" sz="1800" b="1" baseline="30000" dirty="0" smtClean="0">
                <a:solidFill>
                  <a:srgbClr val="002060"/>
                </a:solidFill>
              </a:rPr>
              <a:t>12</a:t>
            </a:r>
            <a:r>
              <a:rPr lang="ja-JP" altLang="en-US" sz="1800" b="1" dirty="0" smtClean="0">
                <a:solidFill>
                  <a:srgbClr val="002060"/>
                </a:solidFill>
              </a:rPr>
              <a:t>年</a:t>
            </a:r>
            <a:endParaRPr lang="en-US" altLang="ja-JP" sz="1800" b="1" dirty="0" smtClean="0">
              <a:solidFill>
                <a:srgbClr val="002060"/>
              </a:solidFill>
            </a:endParaRPr>
          </a:p>
          <a:p>
            <a:pPr algn="l" eaLnBrk="1" hangingPunct="1">
              <a:defRPr/>
            </a:pPr>
            <a:r>
              <a:rPr lang="ja-JP" altLang="en-US" sz="1800" b="1" dirty="0" smtClean="0">
                <a:solidFill>
                  <a:srgbClr val="002060"/>
                </a:solidFill>
              </a:rPr>
              <a:t>　　　探索には大量のニュートリノが必要</a:t>
            </a:r>
            <a:endParaRPr lang="en-US" altLang="ja-JP" sz="1800" b="1" dirty="0" smtClean="0">
              <a:solidFill>
                <a:srgbClr val="002060"/>
              </a:solidFill>
            </a:endParaRPr>
          </a:p>
          <a:p>
            <a:pPr algn="l" eaLnBrk="1" hangingPunct="1">
              <a:defRPr/>
            </a:pPr>
            <a:r>
              <a:rPr lang="ja-JP" altLang="en-US" sz="1800" b="1" dirty="0" smtClean="0">
                <a:solidFill>
                  <a:srgbClr val="002060"/>
                </a:solidFill>
              </a:rPr>
              <a:t>　　　加速器で作るのは不十分</a:t>
            </a:r>
            <a:endParaRPr lang="en-US" altLang="ja-JP" sz="1800" b="1" dirty="0" smtClean="0">
              <a:solidFill>
                <a:srgbClr val="002060"/>
              </a:solidFill>
            </a:endParaRPr>
          </a:p>
          <a:p>
            <a:pPr marL="0" lvl="1" indent="0" algn="l" eaLnBrk="1" hangingPunct="1">
              <a:defRPr/>
            </a:pPr>
            <a:r>
              <a:rPr lang="ja-JP" altLang="en-US" sz="1800" b="1" dirty="0" smtClean="0">
                <a:solidFill>
                  <a:srgbClr val="002060"/>
                </a:solidFill>
              </a:rPr>
              <a:t>　　　宇宙に大量に存在するはずの </a:t>
            </a:r>
            <a:r>
              <a:rPr lang="ja-JP" altLang="en-US" sz="1800" b="1" dirty="0" smtClean="0">
                <a:solidFill>
                  <a:srgbClr val="FF0000"/>
                </a:solidFill>
              </a:rPr>
              <a:t>宇宙背景ニュートリノ </a:t>
            </a:r>
            <a:r>
              <a:rPr lang="ja-JP" altLang="en-US" sz="1800" b="1" dirty="0" smtClean="0">
                <a:solidFill>
                  <a:srgbClr val="002060"/>
                </a:solidFill>
              </a:rPr>
              <a:t>が唯一の探索方法</a:t>
            </a:r>
            <a:endParaRPr lang="en-US" altLang="ja-JP" sz="1800" b="1" dirty="0" smtClean="0">
              <a:solidFill>
                <a:srgbClr val="002060"/>
              </a:solidFill>
            </a:endParaRPr>
          </a:p>
        </p:txBody>
      </p:sp>
      <p:grpSp>
        <p:nvGrpSpPr>
          <p:cNvPr id="4101" name="グループ化 2"/>
          <p:cNvGrpSpPr>
            <a:grpSpLocks/>
          </p:cNvGrpSpPr>
          <p:nvPr/>
        </p:nvGrpSpPr>
        <p:grpSpPr bwMode="auto">
          <a:xfrm>
            <a:off x="3481395" y="4005794"/>
            <a:ext cx="1441450" cy="655637"/>
            <a:chOff x="609600" y="3479800"/>
            <a:chExt cx="3225800" cy="1820863"/>
          </a:xfrm>
        </p:grpSpPr>
        <p:sp>
          <p:nvSpPr>
            <p:cNvPr id="4106" name="Line 4"/>
            <p:cNvSpPr>
              <a:spLocks noChangeShapeType="1"/>
            </p:cNvSpPr>
            <p:nvPr/>
          </p:nvSpPr>
          <p:spPr bwMode="auto">
            <a:xfrm>
              <a:off x="685800" y="4470400"/>
              <a:ext cx="3124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07" name="Freeform 5"/>
            <p:cNvSpPr>
              <a:spLocks/>
            </p:cNvSpPr>
            <p:nvPr/>
          </p:nvSpPr>
          <p:spPr bwMode="auto">
            <a:xfrm>
              <a:off x="1308100" y="3937000"/>
              <a:ext cx="1592263" cy="558800"/>
            </a:xfrm>
            <a:custGeom>
              <a:avLst/>
              <a:gdLst>
                <a:gd name="T0" fmla="*/ 0 w 1003"/>
                <a:gd name="T1" fmla="*/ 2147483647 h 168"/>
                <a:gd name="T2" fmla="*/ 2147483647 w 1003"/>
                <a:gd name="T3" fmla="*/ 2147483647 h 168"/>
                <a:gd name="T4" fmla="*/ 2147483647 w 1003"/>
                <a:gd name="T5" fmla="*/ 2147483647 h 168"/>
                <a:gd name="T6" fmla="*/ 2147483647 w 1003"/>
                <a:gd name="T7" fmla="*/ 2147483647 h 168"/>
                <a:gd name="T8" fmla="*/ 2147483647 w 1003"/>
                <a:gd name="T9" fmla="*/ 2147483647 h 168"/>
                <a:gd name="T10" fmla="*/ 2147483647 w 1003"/>
                <a:gd name="T11" fmla="*/ 2147483647 h 168"/>
                <a:gd name="T12" fmla="*/ 2147483647 w 1003"/>
                <a:gd name="T13" fmla="*/ 2147483647 h 168"/>
                <a:gd name="T14" fmla="*/ 2147483647 w 1003"/>
                <a:gd name="T15" fmla="*/ 2147483647 h 168"/>
                <a:gd name="T16" fmla="*/ 2147483647 w 1003"/>
                <a:gd name="T17" fmla="*/ 2147483647 h 168"/>
                <a:gd name="T18" fmla="*/ 2147483647 w 1003"/>
                <a:gd name="T19" fmla="*/ 0 h 168"/>
                <a:gd name="T20" fmla="*/ 2147483647 w 1003"/>
                <a:gd name="T21" fmla="*/ 2147483647 h 168"/>
                <a:gd name="T22" fmla="*/ 2147483647 w 1003"/>
                <a:gd name="T23" fmla="*/ 2147483647 h 168"/>
                <a:gd name="T24" fmla="*/ 2147483647 w 1003"/>
                <a:gd name="T25" fmla="*/ 2147483647 h 168"/>
                <a:gd name="T26" fmla="*/ 2147483647 w 1003"/>
                <a:gd name="T27" fmla="*/ 2147483647 h 168"/>
                <a:gd name="T28" fmla="*/ 2147483647 w 1003"/>
                <a:gd name="T29" fmla="*/ 2147483647 h 168"/>
                <a:gd name="T30" fmla="*/ 2147483647 w 1003"/>
                <a:gd name="T31" fmla="*/ 2147483647 h 168"/>
                <a:gd name="T32" fmla="*/ 2147483647 w 1003"/>
                <a:gd name="T33" fmla="*/ 2147483647 h 168"/>
                <a:gd name="T34" fmla="*/ 2147483647 w 1003"/>
                <a:gd name="T35" fmla="*/ 2147483647 h 168"/>
                <a:gd name="T36" fmla="*/ 2147483647 w 1003"/>
                <a:gd name="T37" fmla="*/ 2147483647 h 168"/>
                <a:gd name="T38" fmla="*/ 2147483647 w 1003"/>
                <a:gd name="T39" fmla="*/ 2147483647 h 168"/>
                <a:gd name="T40" fmla="*/ 2147483647 w 1003"/>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3" h="168">
                  <a:moveTo>
                    <a:pt x="0" y="160"/>
                  </a:moveTo>
                  <a:cubicBezTo>
                    <a:pt x="5" y="152"/>
                    <a:pt x="12" y="145"/>
                    <a:pt x="16" y="136"/>
                  </a:cubicBezTo>
                  <a:cubicBezTo>
                    <a:pt x="23" y="121"/>
                    <a:pt x="32" y="88"/>
                    <a:pt x="32" y="88"/>
                  </a:cubicBezTo>
                  <a:cubicBezTo>
                    <a:pt x="76" y="97"/>
                    <a:pt x="99" y="97"/>
                    <a:pt x="136" y="72"/>
                  </a:cubicBezTo>
                  <a:cubicBezTo>
                    <a:pt x="145" y="59"/>
                    <a:pt x="157" y="34"/>
                    <a:pt x="176" y="32"/>
                  </a:cubicBezTo>
                  <a:cubicBezTo>
                    <a:pt x="189" y="30"/>
                    <a:pt x="203" y="36"/>
                    <a:pt x="216" y="40"/>
                  </a:cubicBezTo>
                  <a:cubicBezTo>
                    <a:pt x="232" y="44"/>
                    <a:pt x="264" y="56"/>
                    <a:pt x="264" y="56"/>
                  </a:cubicBezTo>
                  <a:cubicBezTo>
                    <a:pt x="328" y="47"/>
                    <a:pt x="319" y="46"/>
                    <a:pt x="368" y="24"/>
                  </a:cubicBezTo>
                  <a:cubicBezTo>
                    <a:pt x="383" y="17"/>
                    <a:pt x="400" y="13"/>
                    <a:pt x="416" y="8"/>
                  </a:cubicBezTo>
                  <a:cubicBezTo>
                    <a:pt x="424" y="5"/>
                    <a:pt x="440" y="0"/>
                    <a:pt x="440" y="0"/>
                  </a:cubicBezTo>
                  <a:cubicBezTo>
                    <a:pt x="456" y="3"/>
                    <a:pt x="473" y="3"/>
                    <a:pt x="488" y="8"/>
                  </a:cubicBezTo>
                  <a:cubicBezTo>
                    <a:pt x="523" y="20"/>
                    <a:pt x="542" y="58"/>
                    <a:pt x="584" y="72"/>
                  </a:cubicBezTo>
                  <a:cubicBezTo>
                    <a:pt x="665" y="62"/>
                    <a:pt x="628" y="71"/>
                    <a:pt x="696" y="48"/>
                  </a:cubicBezTo>
                  <a:cubicBezTo>
                    <a:pt x="712" y="43"/>
                    <a:pt x="744" y="32"/>
                    <a:pt x="744" y="32"/>
                  </a:cubicBezTo>
                  <a:cubicBezTo>
                    <a:pt x="761" y="38"/>
                    <a:pt x="787" y="45"/>
                    <a:pt x="800" y="56"/>
                  </a:cubicBezTo>
                  <a:cubicBezTo>
                    <a:pt x="838" y="87"/>
                    <a:pt x="792" y="75"/>
                    <a:pt x="840" y="96"/>
                  </a:cubicBezTo>
                  <a:cubicBezTo>
                    <a:pt x="862" y="105"/>
                    <a:pt x="922" y="110"/>
                    <a:pt x="936" y="112"/>
                  </a:cubicBezTo>
                  <a:cubicBezTo>
                    <a:pt x="944" y="117"/>
                    <a:pt x="953" y="121"/>
                    <a:pt x="960" y="128"/>
                  </a:cubicBezTo>
                  <a:cubicBezTo>
                    <a:pt x="967" y="135"/>
                    <a:pt x="968" y="146"/>
                    <a:pt x="976" y="152"/>
                  </a:cubicBezTo>
                  <a:cubicBezTo>
                    <a:pt x="983" y="157"/>
                    <a:pt x="994" y="154"/>
                    <a:pt x="1000" y="160"/>
                  </a:cubicBezTo>
                  <a:cubicBezTo>
                    <a:pt x="1003" y="163"/>
                    <a:pt x="995" y="165"/>
                    <a:pt x="992" y="16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08" name="Line 6"/>
            <p:cNvSpPr>
              <a:spLocks noChangeShapeType="1"/>
            </p:cNvSpPr>
            <p:nvPr/>
          </p:nvSpPr>
          <p:spPr bwMode="auto">
            <a:xfrm>
              <a:off x="2133600" y="4470400"/>
              <a:ext cx="12954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aphicFrame>
          <p:nvGraphicFramePr>
            <p:cNvPr id="4109" name="Object 7"/>
            <p:cNvGraphicFramePr>
              <a:graphicFrameLocks noChangeAspect="1"/>
            </p:cNvGraphicFramePr>
            <p:nvPr/>
          </p:nvGraphicFramePr>
          <p:xfrm>
            <a:off x="609600" y="3860800"/>
            <a:ext cx="473075" cy="614363"/>
          </p:xfrm>
          <a:graphic>
            <a:graphicData uri="http://schemas.openxmlformats.org/presentationml/2006/ole">
              <mc:AlternateContent xmlns:mc="http://schemas.openxmlformats.org/markup-compatibility/2006">
                <mc:Choice xmlns:v="urn:schemas-microsoft-com:vml" Requires="v">
                  <p:oleObj spid="_x0000_s26818" name="数式" r:id="rId3" imgW="253890" imgH="330057" progId="Equation.3">
                    <p:embed/>
                  </p:oleObj>
                </mc:Choice>
                <mc:Fallback>
                  <p:oleObj name="数式" r:id="rId3" imgW="253890" imgH="33005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860800"/>
                          <a:ext cx="47307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10" name="Object 8"/>
            <p:cNvGraphicFramePr>
              <a:graphicFrameLocks noChangeAspect="1"/>
            </p:cNvGraphicFramePr>
            <p:nvPr/>
          </p:nvGraphicFramePr>
          <p:xfrm>
            <a:off x="3276600" y="3860800"/>
            <a:ext cx="496888" cy="590550"/>
          </p:xfrm>
          <a:graphic>
            <a:graphicData uri="http://schemas.openxmlformats.org/presentationml/2006/ole">
              <mc:AlternateContent xmlns:mc="http://schemas.openxmlformats.org/markup-compatibility/2006">
                <mc:Choice xmlns:v="urn:schemas-microsoft-com:vml" Requires="v">
                  <p:oleObj spid="_x0000_s26819" name="数式" r:id="rId5" imgW="266353" imgH="317087" progId="Equation.3">
                    <p:embed/>
                  </p:oleObj>
                </mc:Choice>
                <mc:Fallback>
                  <p:oleObj name="数式" r:id="rId5" imgW="266353" imgH="31708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3860800"/>
                          <a:ext cx="496888"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11" name="Object 9"/>
            <p:cNvGraphicFramePr>
              <a:graphicFrameLocks noChangeAspect="1"/>
            </p:cNvGraphicFramePr>
            <p:nvPr/>
          </p:nvGraphicFramePr>
          <p:xfrm>
            <a:off x="3505200" y="4851400"/>
            <a:ext cx="330200" cy="449263"/>
          </p:xfrm>
          <a:graphic>
            <a:graphicData uri="http://schemas.openxmlformats.org/presentationml/2006/ole">
              <mc:AlternateContent xmlns:mc="http://schemas.openxmlformats.org/markup-compatibility/2006">
                <mc:Choice xmlns:v="urn:schemas-microsoft-com:vml" Requires="v">
                  <p:oleObj spid="_x0000_s26820" name="数式" r:id="rId7" imgW="177646" imgH="241091" progId="Equation.3">
                    <p:embed/>
                  </p:oleObj>
                </mc:Choice>
                <mc:Fallback>
                  <p:oleObj name="数式" r:id="rId7" imgW="177646" imgH="241091"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5200" y="4851400"/>
                          <a:ext cx="3302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12" name="Object 10"/>
            <p:cNvGraphicFramePr>
              <a:graphicFrameLocks noChangeAspect="1"/>
            </p:cNvGraphicFramePr>
            <p:nvPr/>
          </p:nvGraphicFramePr>
          <p:xfrm>
            <a:off x="1428750" y="4500563"/>
            <a:ext cx="804863" cy="447675"/>
          </p:xfrm>
          <a:graphic>
            <a:graphicData uri="http://schemas.openxmlformats.org/presentationml/2006/ole">
              <mc:AlternateContent xmlns:mc="http://schemas.openxmlformats.org/markup-compatibility/2006">
                <mc:Choice xmlns:v="urn:schemas-microsoft-com:vml" Requires="v">
                  <p:oleObj spid="_x0000_s26821" name="数式" r:id="rId9" imgW="431613" imgH="241195" progId="Equation.3">
                    <p:embed/>
                  </p:oleObj>
                </mc:Choice>
                <mc:Fallback>
                  <p:oleObj name="数式" r:id="rId9" imgW="431613" imgH="241195"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8750" y="4500563"/>
                          <a:ext cx="80486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13" name="Object 11"/>
            <p:cNvGraphicFramePr>
              <a:graphicFrameLocks noChangeAspect="1"/>
            </p:cNvGraphicFramePr>
            <p:nvPr/>
          </p:nvGraphicFramePr>
          <p:xfrm>
            <a:off x="1905000" y="3479800"/>
            <a:ext cx="495300" cy="449263"/>
          </p:xfrm>
          <a:graphic>
            <a:graphicData uri="http://schemas.openxmlformats.org/presentationml/2006/ole">
              <mc:AlternateContent xmlns:mc="http://schemas.openxmlformats.org/markup-compatibility/2006">
                <mc:Choice xmlns:v="urn:schemas-microsoft-com:vml" Requires="v">
                  <p:oleObj spid="_x0000_s26822" name="数式" r:id="rId11" imgW="266469" imgH="241091" progId="Equation.3">
                    <p:embed/>
                  </p:oleObj>
                </mc:Choice>
                <mc:Fallback>
                  <p:oleObj name="数式" r:id="rId11" imgW="266469" imgH="241091"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05000" y="3479800"/>
                          <a:ext cx="4953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4102" name="オブジェクト 2"/>
          <p:cNvGraphicFramePr>
            <a:graphicFrameLocks noChangeAspect="1"/>
          </p:cNvGraphicFramePr>
          <p:nvPr>
            <p:extLst>
              <p:ext uri="{D42A27DB-BD31-4B8C-83A1-F6EECF244321}">
                <p14:modId xmlns:p14="http://schemas.microsoft.com/office/powerpoint/2010/main" val="1015212373"/>
              </p:ext>
            </p:extLst>
          </p:nvPr>
        </p:nvGraphicFramePr>
        <p:xfrm>
          <a:off x="1475656" y="4271021"/>
          <a:ext cx="1444625" cy="393700"/>
        </p:xfrm>
        <a:graphic>
          <a:graphicData uri="http://schemas.openxmlformats.org/presentationml/2006/ole">
            <mc:AlternateContent xmlns:mc="http://schemas.openxmlformats.org/markup-compatibility/2006">
              <mc:Choice xmlns:v="urn:schemas-microsoft-com:vml" Requires="v">
                <p:oleObj spid="_x0000_s26823" name="数式" r:id="rId13" imgW="787400" imgH="241300" progId="Equation.3">
                  <p:embed/>
                </p:oleObj>
              </mc:Choice>
              <mc:Fallback>
                <p:oleObj name="数式" r:id="rId13" imgW="787400" imgH="241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75656" y="4271021"/>
                        <a:ext cx="14446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スライド番号プレースホルダー 2"/>
          <p:cNvSpPr>
            <a:spLocks noGrp="1"/>
          </p:cNvSpPr>
          <p:nvPr>
            <p:ph type="sldNum" sz="quarter" idx="4294967295"/>
          </p:nvPr>
        </p:nvSpPr>
        <p:spPr>
          <a:xfrm>
            <a:off x="8686800" y="5740400"/>
            <a:ext cx="381000" cy="365125"/>
          </a:xfrm>
          <a:prstGeom prst="rect">
            <a:avLst/>
          </a:prstGeom>
        </p:spPr>
        <p:txBody>
          <a:bodyPr/>
          <a:lstStyle/>
          <a:p>
            <a:pPr>
              <a:defRPr/>
            </a:pPr>
            <a:fld id="{A8CD5D11-90C9-4CEC-9570-D79C40165872}" type="slidenum">
              <a:rPr lang="en-US" altLang="ja-JP" smtClean="0"/>
              <a:pPr>
                <a:defRPr/>
              </a:pPr>
              <a:t>3</a:t>
            </a:fld>
            <a:endParaRPr lang="en-US" altLang="ja-JP"/>
          </a:p>
        </p:txBody>
      </p:sp>
      <p:sp>
        <p:nvSpPr>
          <p:cNvPr id="18" name="Text Box 5"/>
          <p:cNvSpPr txBox="1">
            <a:spLocks noChangeArrowheads="1"/>
          </p:cNvSpPr>
          <p:nvPr/>
        </p:nvSpPr>
        <p:spPr bwMode="auto">
          <a:xfrm>
            <a:off x="106846" y="674946"/>
            <a:ext cx="5172704"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marL="285750" indent="-285750" algn="l" eaLnBrk="1" hangingPunct="1">
              <a:buFont typeface="Wingdings" pitchFamily="2" charset="2"/>
              <a:buChar char="l"/>
              <a:defRPr/>
            </a:pPr>
            <a:r>
              <a:rPr lang="ja-JP" altLang="en-US" sz="1800" b="1" dirty="0" smtClean="0">
                <a:latin typeface="+mn-ea"/>
                <a:ea typeface="+mn-ea"/>
              </a:rPr>
              <a:t>素粒子の質量がなぜ１１桁以上違うのか？</a:t>
            </a:r>
            <a:endParaRPr lang="en-US" altLang="ja-JP" sz="1800" b="1" dirty="0" smtClean="0">
              <a:latin typeface="+mn-ea"/>
              <a:ea typeface="+mn-ea"/>
            </a:endParaRPr>
          </a:p>
          <a:p>
            <a:pPr marL="285750" indent="-285750" algn="l" eaLnBrk="1" hangingPunct="1">
              <a:buFont typeface="Wingdings" pitchFamily="2" charset="2"/>
              <a:buChar char="l"/>
              <a:defRPr/>
            </a:pPr>
            <a:r>
              <a:rPr lang="ja-JP" altLang="en-US" sz="1800" b="1" dirty="0">
                <a:latin typeface="+mn-ea"/>
              </a:rPr>
              <a:t>同じ性質の（質量のみ異なる）粒子の</a:t>
            </a:r>
            <a:r>
              <a:rPr lang="ja-JP" altLang="en-US" sz="1800" b="1" dirty="0" smtClean="0">
                <a:latin typeface="+mn-ea"/>
              </a:rPr>
              <a:t>繰り返し</a:t>
            </a:r>
            <a:r>
              <a:rPr lang="ja-JP" altLang="en-US" sz="1800" b="1" dirty="0">
                <a:latin typeface="+mn-ea"/>
              </a:rPr>
              <a:t>：</a:t>
            </a:r>
            <a:endParaRPr lang="en-US" altLang="ja-JP" sz="1800" b="1" dirty="0">
              <a:latin typeface="+mn-ea"/>
            </a:endParaRPr>
          </a:p>
          <a:p>
            <a:pPr algn="l" eaLnBrk="1" hangingPunct="1">
              <a:defRPr/>
            </a:pPr>
            <a:r>
              <a:rPr lang="ja-JP" altLang="en-US" sz="1800" b="1" dirty="0">
                <a:latin typeface="+mn-ea"/>
              </a:rPr>
              <a:t>　　なぜ？</a:t>
            </a:r>
            <a:endParaRPr lang="en-US" altLang="ja-JP" sz="1800" b="1" dirty="0">
              <a:latin typeface="+mn-ea"/>
            </a:endParaRPr>
          </a:p>
          <a:p>
            <a:pPr algn="l" eaLnBrk="1" hangingPunct="1">
              <a:defRPr/>
            </a:pPr>
            <a:endParaRPr lang="en-US" altLang="ja-JP" sz="1800" b="1" dirty="0" smtClean="0">
              <a:latin typeface="+mn-ea"/>
              <a:ea typeface="+mn-ea"/>
            </a:endParaRPr>
          </a:p>
          <a:p>
            <a:pPr algn="l" eaLnBrk="1" hangingPunct="1">
              <a:defRPr/>
            </a:pPr>
            <a:r>
              <a:rPr lang="ja-JP" altLang="en-US" sz="1800" b="1" dirty="0">
                <a:solidFill>
                  <a:srgbClr val="002060"/>
                </a:solidFill>
                <a:latin typeface="+mn-ea"/>
              </a:rPr>
              <a:t>ニュートリノ質量の理解が先決</a:t>
            </a:r>
            <a:endParaRPr lang="en-US" altLang="ja-JP" sz="1800" b="1" dirty="0">
              <a:solidFill>
                <a:srgbClr val="002060"/>
              </a:solidFill>
              <a:latin typeface="+mn-ea"/>
            </a:endParaRPr>
          </a:p>
          <a:p>
            <a:pPr marL="1028700" lvl="1" algn="l" eaLnBrk="1" hangingPunct="1">
              <a:buFont typeface="Wingdings" panose="05000000000000000000" pitchFamily="2" charset="2"/>
              <a:buChar char="Ø"/>
              <a:defRPr/>
            </a:pPr>
            <a:r>
              <a:rPr lang="ja-JP" altLang="en-US" sz="1600" b="1" dirty="0">
                <a:solidFill>
                  <a:schemeClr val="tx1"/>
                </a:solidFill>
                <a:latin typeface="+mn-ea"/>
              </a:rPr>
              <a:t>まだ測定されていない</a:t>
            </a:r>
            <a:endParaRPr lang="en-US" altLang="ja-JP" sz="1600" b="1" dirty="0">
              <a:solidFill>
                <a:schemeClr val="tx1"/>
              </a:solidFill>
              <a:latin typeface="+mn-ea"/>
            </a:endParaRPr>
          </a:p>
          <a:p>
            <a:pPr marL="1028700" lvl="1" algn="l" eaLnBrk="1" hangingPunct="1">
              <a:buFont typeface="Wingdings" panose="05000000000000000000" pitchFamily="2" charset="2"/>
              <a:buChar char="Ø"/>
              <a:defRPr/>
            </a:pPr>
            <a:r>
              <a:rPr lang="ja-JP" altLang="en-US" sz="1600" b="1" dirty="0">
                <a:solidFill>
                  <a:schemeClr val="tx1"/>
                </a:solidFill>
              </a:rPr>
              <a:t>質量二乗差</a:t>
            </a:r>
            <a:r>
              <a:rPr lang="en-US" altLang="ja-JP" sz="1600" b="1" dirty="0">
                <a:solidFill>
                  <a:schemeClr val="tx1"/>
                </a:solidFill>
              </a:rPr>
              <a:t> </a:t>
            </a:r>
            <a:r>
              <a:rPr lang="en-US" altLang="ja-JP" sz="1600" b="1" dirty="0">
                <a:solidFill>
                  <a:schemeClr val="tx1"/>
                </a:solidFill>
                <a:latin typeface="Symbol" pitchFamily="18" charset="2"/>
              </a:rPr>
              <a:t>D</a:t>
            </a:r>
            <a:r>
              <a:rPr lang="en-US" altLang="ja-JP" sz="1600" b="1" dirty="0">
                <a:solidFill>
                  <a:schemeClr val="tx1"/>
                </a:solidFill>
                <a:latin typeface="Times New Roman" pitchFamily="18" charset="0"/>
                <a:cs typeface="Times New Roman" pitchFamily="18" charset="0"/>
              </a:rPr>
              <a:t>m</a:t>
            </a:r>
            <a:r>
              <a:rPr lang="en-US" altLang="ja-JP" sz="1600" b="1" baseline="30000" dirty="0">
                <a:solidFill>
                  <a:schemeClr val="tx1"/>
                </a:solidFill>
                <a:latin typeface="Times New Roman" pitchFamily="18" charset="0"/>
                <a:cs typeface="Times New Roman" pitchFamily="18" charset="0"/>
              </a:rPr>
              <a:t>2 </a:t>
            </a:r>
            <a:r>
              <a:rPr lang="ja-JP" altLang="en-US" sz="1600" b="1" dirty="0">
                <a:solidFill>
                  <a:schemeClr val="tx1"/>
                </a:solidFill>
                <a:latin typeface="Times New Roman" pitchFamily="18" charset="0"/>
                <a:cs typeface="Times New Roman" pitchFamily="18" charset="0"/>
              </a:rPr>
              <a:t>はニュートリノ振動実験により既知</a:t>
            </a:r>
            <a:endParaRPr lang="en-US" altLang="ja-JP" sz="1600" b="1" dirty="0">
              <a:solidFill>
                <a:schemeClr val="tx1"/>
              </a:solidFill>
              <a:latin typeface="Times New Roman" pitchFamily="18" charset="0"/>
              <a:cs typeface="Times New Roman" pitchFamily="18" charset="0"/>
            </a:endParaRPr>
          </a:p>
          <a:p>
            <a:pPr algn="l" eaLnBrk="1" hangingPunct="1">
              <a:defRPr/>
            </a:pPr>
            <a:endParaRPr lang="en-US" altLang="ja-JP" sz="1800" b="1" dirty="0">
              <a:solidFill>
                <a:srgbClr val="002060"/>
              </a:solidFill>
              <a:latin typeface="Times New Roman" pitchFamily="18" charset="0"/>
              <a:cs typeface="Times New Roman" pitchFamily="18" charset="0"/>
            </a:endParaRPr>
          </a:p>
          <a:p>
            <a:pPr algn="l" eaLnBrk="1" hangingPunct="1">
              <a:defRPr/>
            </a:pPr>
            <a:r>
              <a:rPr lang="ja-JP" altLang="en-US" sz="2000" b="1" dirty="0">
                <a:solidFill>
                  <a:srgbClr val="3333FF"/>
                </a:solidFill>
                <a:latin typeface="Times New Roman" pitchFamily="18" charset="0"/>
                <a:cs typeface="Times New Roman" pitchFamily="18" charset="0"/>
              </a:rPr>
              <a:t>本事業：ニュートリノ崩壊を観測し，質量を</a:t>
            </a:r>
            <a:r>
              <a:rPr lang="ja-JP" altLang="en-US" sz="2000" b="1" dirty="0" smtClean="0">
                <a:solidFill>
                  <a:srgbClr val="3333FF"/>
                </a:solidFill>
                <a:latin typeface="Times New Roman" pitchFamily="18" charset="0"/>
                <a:cs typeface="Times New Roman" pitchFamily="18" charset="0"/>
              </a:rPr>
              <a:t>決定</a:t>
            </a:r>
            <a:endParaRPr lang="en-US" altLang="ja-JP" sz="2000" b="1" dirty="0">
              <a:solidFill>
                <a:srgbClr val="3333FF"/>
              </a:solidFill>
            </a:endParaRPr>
          </a:p>
        </p:txBody>
      </p:sp>
      <p:pic>
        <p:nvPicPr>
          <p:cNvPr id="14346" name="Picture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79550" y="674947"/>
            <a:ext cx="3845291" cy="3785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 Box 5"/>
          <p:cNvSpPr txBox="1">
            <a:spLocks noChangeArrowheads="1"/>
          </p:cNvSpPr>
          <p:nvPr/>
        </p:nvSpPr>
        <p:spPr bwMode="auto">
          <a:xfrm>
            <a:off x="539602" y="3475713"/>
            <a:ext cx="437189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algn="l" eaLnBrk="1" hangingPunct="1">
              <a:defRPr/>
            </a:pPr>
            <a:r>
              <a:rPr lang="ja-JP" altLang="en-US" sz="1400" b="1" dirty="0">
                <a:solidFill>
                  <a:srgbClr val="002060"/>
                </a:solidFill>
              </a:rPr>
              <a:t>重いニュートリノ   </a:t>
            </a:r>
            <a:r>
              <a:rPr lang="en-US" altLang="ja-JP" sz="1400" b="1" dirty="0">
                <a:solidFill>
                  <a:srgbClr val="002060"/>
                </a:solidFill>
                <a:sym typeface="Wingdings" panose="05000000000000000000" pitchFamily="2" charset="2"/>
              </a:rPr>
              <a:t>  </a:t>
            </a:r>
            <a:r>
              <a:rPr lang="ja-JP" altLang="en-US" sz="1400" b="1" dirty="0">
                <a:solidFill>
                  <a:srgbClr val="002060"/>
                </a:solidFill>
              </a:rPr>
              <a:t>軽いニュートリノ   </a:t>
            </a:r>
            <a:r>
              <a:rPr lang="en-US" altLang="ja-JP" sz="1400" b="1" dirty="0">
                <a:solidFill>
                  <a:srgbClr val="002060"/>
                </a:solidFill>
              </a:rPr>
              <a:t>+  </a:t>
            </a:r>
            <a:r>
              <a:rPr lang="ja-JP" altLang="en-US" sz="1400" b="1" dirty="0">
                <a:solidFill>
                  <a:srgbClr val="002060"/>
                </a:solidFill>
              </a:rPr>
              <a:t>光子</a:t>
            </a:r>
            <a:endParaRPr lang="en-US" altLang="ja-JP" sz="1400" b="1" dirty="0">
              <a:solidFill>
                <a:srgbClr val="002060"/>
              </a:solidFill>
            </a:endParaRPr>
          </a:p>
          <a:p>
            <a:pPr algn="l" eaLnBrk="1" hangingPunct="1">
              <a:defRPr/>
            </a:pPr>
            <a:r>
              <a:rPr lang="ja-JP" altLang="en-US" sz="1400" b="1" dirty="0">
                <a:solidFill>
                  <a:srgbClr val="002060"/>
                </a:solidFill>
              </a:rPr>
              <a:t>光子（赤外線領域）のエネルギーを測定</a:t>
            </a:r>
            <a:endParaRPr lang="en-US" altLang="ja-JP" sz="1400" b="1" dirty="0">
              <a:solidFill>
                <a:srgbClr val="002060"/>
              </a:solidFill>
            </a:endParaRPr>
          </a:p>
          <a:p>
            <a:pPr algn="l" eaLnBrk="1" hangingPunct="1">
              <a:defRPr/>
            </a:pPr>
            <a:r>
              <a:rPr lang="ja-JP" altLang="en-US" sz="1400" b="1" dirty="0">
                <a:solidFill>
                  <a:srgbClr val="002060"/>
                </a:solidFill>
              </a:rPr>
              <a:t>　　</a:t>
            </a:r>
            <a:r>
              <a:rPr lang="en-US" altLang="ja-JP" sz="1400" b="1" dirty="0">
                <a:solidFill>
                  <a:srgbClr val="002060"/>
                </a:solidFill>
              </a:rPr>
              <a:t>→</a:t>
            </a:r>
            <a:r>
              <a:rPr lang="ja-JP" altLang="en-US" sz="1400" b="1" dirty="0">
                <a:solidFill>
                  <a:srgbClr val="002060"/>
                </a:solidFill>
              </a:rPr>
              <a:t>  ニュートリノ質量の決定</a:t>
            </a:r>
            <a:endParaRPr lang="en-US" altLang="ja-JP" sz="1400" b="1" dirty="0">
              <a:solidFill>
                <a:srgbClr val="002060"/>
              </a:solidFill>
            </a:endParaRPr>
          </a:p>
        </p:txBody>
      </p:sp>
      <p:sp>
        <p:nvSpPr>
          <p:cNvPr id="21" name="テキスト ボックス 20"/>
          <p:cNvSpPr txBox="1"/>
          <p:nvPr/>
        </p:nvSpPr>
        <p:spPr>
          <a:xfrm>
            <a:off x="312231" y="5837181"/>
            <a:ext cx="8090676" cy="400110"/>
          </a:xfrm>
          <a:prstGeom prst="rect">
            <a:avLst/>
          </a:prstGeom>
          <a:noFill/>
        </p:spPr>
        <p:txBody>
          <a:bodyPr wrap="none" rtlCol="0">
            <a:spAutoFit/>
          </a:bodyPr>
          <a:lstStyle/>
          <a:p>
            <a:r>
              <a:rPr kumimoji="1" lang="ja-JP" altLang="en-US" sz="2000" dirty="0" smtClean="0">
                <a:solidFill>
                  <a:srgbClr val="9900CC"/>
                </a:solidFill>
                <a:effectLst>
                  <a:outerShdw blurRad="38100" dist="38100" dir="2700000" algn="tl">
                    <a:srgbClr val="000000">
                      <a:alpha val="43137"/>
                    </a:srgbClr>
                  </a:outerShdw>
                </a:effectLst>
              </a:rPr>
              <a:t>宇宙論で予言されるが未観測 　</a:t>
            </a:r>
            <a:r>
              <a:rPr kumimoji="1" lang="en-US" altLang="ja-JP" sz="2000" dirty="0" smtClean="0">
                <a:solidFill>
                  <a:srgbClr val="9900CC"/>
                </a:solidFill>
                <a:effectLst>
                  <a:outerShdw blurRad="38100" dist="38100" dir="2700000" algn="tl">
                    <a:srgbClr val="000000">
                      <a:alpha val="43137"/>
                    </a:srgbClr>
                  </a:outerShdw>
                </a:effectLst>
                <a:sym typeface="Wingdings" panose="05000000000000000000" pitchFamily="2" charset="2"/>
              </a:rPr>
              <a:t></a:t>
            </a:r>
            <a:r>
              <a:rPr kumimoji="1" lang="ja-JP" altLang="en-US" sz="2000" dirty="0" smtClean="0">
                <a:solidFill>
                  <a:srgbClr val="9900CC"/>
                </a:solidFill>
                <a:effectLst>
                  <a:outerShdw blurRad="38100" dist="38100" dir="2700000" algn="tl">
                    <a:srgbClr val="000000">
                      <a:alpha val="43137"/>
                    </a:srgbClr>
                  </a:outerShdw>
                </a:effectLst>
                <a:sym typeface="Wingdings" panose="05000000000000000000" pitchFamily="2" charset="2"/>
              </a:rPr>
              <a:t>　その観測は宇宙論検証の意義を持つ</a:t>
            </a:r>
            <a:endParaRPr kumimoji="1" lang="ja-JP" altLang="en-US" sz="2000" dirty="0">
              <a:solidFill>
                <a:srgbClr val="9900CC"/>
              </a:solidFill>
              <a:effectLst>
                <a:outerShdw blurRad="38100" dist="38100" dir="2700000" algn="tl">
                  <a:srgbClr val="000000">
                    <a:alpha val="43137"/>
                  </a:srgbClr>
                </a:outerShdw>
              </a:effectLst>
            </a:endParaRPr>
          </a:p>
        </p:txBody>
      </p:sp>
      <p:sp>
        <p:nvSpPr>
          <p:cNvPr id="19" name="Text Box 5"/>
          <p:cNvSpPr txBox="1">
            <a:spLocks noChangeArrowheads="1"/>
          </p:cNvSpPr>
          <p:nvPr/>
        </p:nvSpPr>
        <p:spPr bwMode="auto">
          <a:xfrm>
            <a:off x="221604" y="6237291"/>
            <a:ext cx="8460432" cy="646331"/>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marL="0" lvl="1" indent="0" algn="l" eaLnBrk="1" hangingPunct="1">
              <a:defRPr/>
            </a:pPr>
            <a:r>
              <a:rPr lang="ja-JP" altLang="en-US" sz="1800" b="1" dirty="0" smtClean="0">
                <a:solidFill>
                  <a:srgbClr val="002060"/>
                </a:solidFill>
              </a:rPr>
              <a:t>ニュートリノ崩壊発見によるニュートリノ質量の測定</a:t>
            </a:r>
            <a:endParaRPr lang="en-US" altLang="ja-JP" sz="1800" b="1" dirty="0" smtClean="0">
              <a:solidFill>
                <a:srgbClr val="002060"/>
              </a:solidFill>
            </a:endParaRPr>
          </a:p>
          <a:p>
            <a:pPr marL="0" lvl="1" indent="0" algn="l" eaLnBrk="1" hangingPunct="1">
              <a:defRPr/>
            </a:pPr>
            <a:r>
              <a:rPr lang="ja-JP" altLang="en-US" sz="1800" b="1" dirty="0" smtClean="0">
                <a:solidFill>
                  <a:srgbClr val="002060"/>
                </a:solidFill>
              </a:rPr>
              <a:t> </a:t>
            </a:r>
            <a:r>
              <a:rPr lang="ja-JP" altLang="en-US" sz="1800" b="1" dirty="0" smtClean="0">
                <a:solidFill>
                  <a:srgbClr val="FF0000"/>
                </a:solidFill>
              </a:rPr>
              <a:t>宇宙背景ニュートリノ </a:t>
            </a:r>
            <a:r>
              <a:rPr lang="ja-JP" altLang="en-US" sz="1800" b="1" dirty="0" smtClean="0">
                <a:solidFill>
                  <a:srgbClr val="002060"/>
                </a:solidFill>
              </a:rPr>
              <a:t>の</a:t>
            </a:r>
            <a:r>
              <a:rPr lang="ja-JP" altLang="en-US" sz="1800" b="1" dirty="0">
                <a:solidFill>
                  <a:srgbClr val="002060"/>
                </a:solidFill>
              </a:rPr>
              <a:t>発見</a:t>
            </a:r>
            <a:endParaRPr lang="en-US" altLang="ja-JP" sz="1800" b="1" dirty="0" smtClean="0">
              <a:solidFill>
                <a:srgbClr val="002060"/>
              </a:solidFill>
            </a:endParaRPr>
          </a:p>
        </p:txBody>
      </p:sp>
      <p:sp>
        <p:nvSpPr>
          <p:cNvPr id="2" name="右中かっこ 1"/>
          <p:cNvSpPr/>
          <p:nvPr/>
        </p:nvSpPr>
        <p:spPr bwMode="auto">
          <a:xfrm>
            <a:off x="5279550" y="6331856"/>
            <a:ext cx="314321" cy="457200"/>
          </a:xfrm>
          <a:prstGeom prst="rightBrace">
            <a:avLst/>
          </a:prstGeom>
          <a:noFill/>
          <a:ln w="9525" cap="flat" cmpd="sng" algn="ctr">
            <a:solidFill>
              <a:srgbClr val="00206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sp>
        <p:nvSpPr>
          <p:cNvPr id="22" name="Text Box 5"/>
          <p:cNvSpPr txBox="1">
            <a:spLocks noChangeArrowheads="1"/>
          </p:cNvSpPr>
          <p:nvPr/>
        </p:nvSpPr>
        <p:spPr bwMode="auto">
          <a:xfrm>
            <a:off x="6016926" y="6251897"/>
            <a:ext cx="29475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algn="l" eaLnBrk="1" hangingPunct="1">
              <a:defRPr/>
            </a:pPr>
            <a:r>
              <a:rPr lang="ja-JP" altLang="en-US" sz="1800" b="1" dirty="0" smtClean="0">
                <a:solidFill>
                  <a:srgbClr val="002060"/>
                </a:solidFill>
              </a:rPr>
              <a:t>それぞれが</a:t>
            </a:r>
            <a:endParaRPr lang="en-US" altLang="ja-JP" sz="1800" b="1" dirty="0" smtClean="0">
              <a:solidFill>
                <a:srgbClr val="002060"/>
              </a:solidFill>
            </a:endParaRPr>
          </a:p>
          <a:p>
            <a:pPr algn="l" eaLnBrk="1" hangingPunct="1">
              <a:defRPr/>
            </a:pPr>
            <a:r>
              <a:rPr lang="ja-JP" altLang="en-US" sz="1800" b="1" dirty="0" smtClean="0">
                <a:solidFill>
                  <a:srgbClr val="002060"/>
                </a:solidFill>
              </a:rPr>
              <a:t>非常に重要な発見</a:t>
            </a:r>
            <a:endParaRPr lang="en-US" altLang="ja-JP" sz="1800" b="1" dirty="0" smtClean="0">
              <a:solidFill>
                <a:srgbClr val="002060"/>
              </a:solidFill>
            </a:endParaRPr>
          </a:p>
        </p:txBody>
      </p:sp>
    </p:spTree>
    <p:extLst>
      <p:ext uri="{BB962C8B-B14F-4D97-AF65-F5344CB8AC3E}">
        <p14:creationId xmlns:p14="http://schemas.microsoft.com/office/powerpoint/2010/main" val="3934678593"/>
      </p:ext>
    </p:extLst>
  </p:cSld>
  <p:clrMapOvr>
    <a:masterClrMapping/>
  </p:clrMapOvr>
  <p:transition spd="slow" advTm="13904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a:xfrm>
            <a:off x="0" y="116632"/>
            <a:ext cx="9123619" cy="542925"/>
          </a:xfrm>
          <a:prstGeom prst="rect">
            <a:avLst/>
          </a:prstGeom>
          <a:ln w="25400">
            <a:miter lim="800000"/>
            <a:headEnd/>
            <a:tailEnd/>
          </a:ln>
        </p:spPr>
        <p:txBody>
          <a:bodyPr anchor="b"/>
          <a:lstStyle>
            <a:lvl1pPr algn="l" rtl="0" eaLnBrk="0" fontAlgn="base" hangingPunct="0">
              <a:spcBef>
                <a:spcPct val="0"/>
              </a:spcBef>
              <a:spcAft>
                <a:spcPct val="0"/>
              </a:spcAft>
              <a:defRPr kumimoji="1"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vl2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2pPr>
            <a:lvl3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3pPr>
            <a:lvl4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4pPr>
            <a:lvl5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5pPr>
            <a:lvl6pPr marL="457200" algn="l" rtl="0" fontAlgn="base">
              <a:spcBef>
                <a:spcPct val="0"/>
              </a:spcBef>
              <a:spcAft>
                <a:spcPct val="0"/>
              </a:spcAft>
              <a:defRPr kumimoji="1" sz="7200" b="1">
                <a:solidFill>
                  <a:schemeClr val="bg1"/>
                </a:solidFill>
                <a:latin typeface="Calibri" pitchFamily="34" charset="0"/>
                <a:ea typeface="ＭＳ Ｐゴシック" pitchFamily="50" charset="-128"/>
              </a:defRPr>
            </a:lvl6pPr>
            <a:lvl7pPr marL="914400" algn="l" rtl="0" fontAlgn="base">
              <a:spcBef>
                <a:spcPct val="0"/>
              </a:spcBef>
              <a:spcAft>
                <a:spcPct val="0"/>
              </a:spcAft>
              <a:defRPr kumimoji="1" sz="7200" b="1">
                <a:solidFill>
                  <a:schemeClr val="bg1"/>
                </a:solidFill>
                <a:latin typeface="Calibri" pitchFamily="34" charset="0"/>
                <a:ea typeface="ＭＳ Ｐゴシック" pitchFamily="50" charset="-128"/>
              </a:defRPr>
            </a:lvl7pPr>
            <a:lvl8pPr marL="1371600" algn="l" rtl="0" fontAlgn="base">
              <a:spcBef>
                <a:spcPct val="0"/>
              </a:spcBef>
              <a:spcAft>
                <a:spcPct val="0"/>
              </a:spcAft>
              <a:defRPr kumimoji="1" sz="7200" b="1">
                <a:solidFill>
                  <a:schemeClr val="bg1"/>
                </a:solidFill>
                <a:latin typeface="Calibri" pitchFamily="34" charset="0"/>
                <a:ea typeface="ＭＳ Ｐゴシック" pitchFamily="50" charset="-128"/>
              </a:defRPr>
            </a:lvl8pPr>
            <a:lvl9pPr marL="1828800" algn="l" rtl="0" fontAlgn="base">
              <a:spcBef>
                <a:spcPct val="0"/>
              </a:spcBef>
              <a:spcAft>
                <a:spcPct val="0"/>
              </a:spcAft>
              <a:defRPr kumimoji="1" sz="7200" b="1">
                <a:solidFill>
                  <a:schemeClr val="bg1"/>
                </a:solidFill>
                <a:latin typeface="Calibri" pitchFamily="34" charset="0"/>
                <a:ea typeface="ＭＳ Ｐゴシック" pitchFamily="50" charset="-128"/>
              </a:defRPr>
            </a:lvl9pPr>
          </a:lstStyle>
          <a:p>
            <a:pPr algn="ctr" eaLnBrk="1" hangingPunct="1"/>
            <a:r>
              <a:rPr lang="ja-JP" altLang="en-US" sz="2800" kern="0" dirty="0">
                <a:solidFill>
                  <a:srgbClr val="002060"/>
                </a:solidFill>
                <a:effectLst>
                  <a:outerShdw blurRad="38100" dist="38100" dir="2700000" algn="tl">
                    <a:srgbClr val="000000">
                      <a:alpha val="43137"/>
                    </a:srgbClr>
                  </a:outerShdw>
                </a:effectLst>
                <a:latin typeface="+mj-ea"/>
              </a:rPr>
              <a:t>Ｈｆ</a:t>
            </a:r>
            <a:r>
              <a:rPr lang="en-US" altLang="ja-JP" sz="2800" kern="0" dirty="0">
                <a:solidFill>
                  <a:srgbClr val="002060"/>
                </a:solidFill>
                <a:effectLst>
                  <a:outerShdw blurRad="38100" dist="38100" dir="2700000" algn="tl">
                    <a:srgbClr val="000000">
                      <a:alpha val="43137"/>
                    </a:srgbClr>
                  </a:outerShdw>
                </a:effectLst>
                <a:latin typeface="+mj-ea"/>
              </a:rPr>
              <a:t>-</a:t>
            </a:r>
            <a:r>
              <a:rPr lang="ja-JP" altLang="en-US" sz="2800" kern="0" dirty="0">
                <a:solidFill>
                  <a:srgbClr val="002060"/>
                </a:solidFill>
                <a:effectLst>
                  <a:outerShdw blurRad="38100" dist="38100" dir="2700000" algn="tl">
                    <a:srgbClr val="000000">
                      <a:alpha val="43137"/>
                    </a:srgbClr>
                  </a:outerShdw>
                </a:effectLst>
                <a:latin typeface="+mj-ea"/>
              </a:rPr>
              <a:t>ＳＴＪ検出</a:t>
            </a:r>
            <a:r>
              <a:rPr lang="ja-JP" altLang="en-US" sz="2800" kern="0" dirty="0" smtClean="0">
                <a:solidFill>
                  <a:srgbClr val="002060"/>
                </a:solidFill>
                <a:effectLst>
                  <a:outerShdw blurRad="38100" dist="38100" dir="2700000" algn="tl">
                    <a:srgbClr val="000000">
                      <a:alpha val="43137"/>
                    </a:srgbClr>
                  </a:outerShdw>
                </a:effectLst>
                <a:latin typeface="+mj-ea"/>
              </a:rPr>
              <a:t>器の開発</a:t>
            </a:r>
            <a:endParaRPr lang="ja-JP" altLang="en-US" sz="2800" kern="0" dirty="0">
              <a:solidFill>
                <a:srgbClr val="002060"/>
              </a:solidFill>
              <a:effectLst>
                <a:outerShdw blurRad="38100" dist="38100" dir="2700000" algn="tl">
                  <a:srgbClr val="000000">
                    <a:alpha val="43137"/>
                  </a:srgbClr>
                </a:outerShdw>
              </a:effectLst>
              <a:latin typeface="+mj-ea"/>
            </a:endParaRPr>
          </a:p>
        </p:txBody>
      </p:sp>
      <p:sp>
        <p:nvSpPr>
          <p:cNvPr id="20483" name="テキスト ボックス 2"/>
          <p:cNvSpPr txBox="1">
            <a:spLocks noChangeArrowheads="1"/>
          </p:cNvSpPr>
          <p:nvPr/>
        </p:nvSpPr>
        <p:spPr bwMode="auto">
          <a:xfrm>
            <a:off x="55636" y="725813"/>
            <a:ext cx="8983662" cy="7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000" dirty="0">
                <a:solidFill>
                  <a:srgbClr val="002060"/>
                </a:solidFill>
                <a:latin typeface="HGS明朝E" pitchFamily="18" charset="-128"/>
                <a:ea typeface="HGS明朝E" pitchFamily="18" charset="-128"/>
              </a:rPr>
              <a:t>目標</a:t>
            </a:r>
            <a:r>
              <a:rPr lang="en-US" altLang="ja-JP" sz="2000" dirty="0" smtClean="0">
                <a:solidFill>
                  <a:srgbClr val="002060"/>
                </a:solidFill>
                <a:latin typeface="HGS明朝E" pitchFamily="18" charset="-128"/>
                <a:ea typeface="HGS明朝E" pitchFamily="18" charset="-128"/>
              </a:rPr>
              <a:t>:  </a:t>
            </a:r>
            <a:r>
              <a:rPr lang="ja-JP" altLang="en-US" sz="2000" dirty="0" smtClean="0">
                <a:solidFill>
                  <a:srgbClr val="002060"/>
                </a:solidFill>
                <a:latin typeface="HGS明朝E" pitchFamily="18" charset="-128"/>
                <a:ea typeface="HGS明朝E" pitchFamily="18" charset="-128"/>
              </a:rPr>
              <a:t>ニュートリノ崩壊探索実験のために遠赤外一光子のエネルギーを</a:t>
            </a:r>
            <a:r>
              <a:rPr lang="en-US" altLang="ja-JP" sz="2000" dirty="0" smtClean="0">
                <a:solidFill>
                  <a:srgbClr val="002060"/>
                </a:solidFill>
                <a:latin typeface="HGS明朝E" pitchFamily="18" charset="-128"/>
                <a:ea typeface="HGS明朝E" pitchFamily="18" charset="-128"/>
              </a:rPr>
              <a:t>2%</a:t>
            </a:r>
            <a:r>
              <a:rPr lang="ja-JP" altLang="en-US" sz="2000" dirty="0" smtClean="0">
                <a:solidFill>
                  <a:srgbClr val="002060"/>
                </a:solidFill>
                <a:latin typeface="HGS明朝E" pitchFamily="18" charset="-128"/>
                <a:ea typeface="HGS明朝E" pitchFamily="18" charset="-128"/>
              </a:rPr>
              <a:t>の分解能で測定する。</a:t>
            </a:r>
            <a:r>
              <a:rPr lang="en-US" altLang="ja-JP" sz="2000" dirty="0" smtClean="0">
                <a:solidFill>
                  <a:srgbClr val="002060"/>
                </a:solidFill>
                <a:latin typeface="HGS明朝E" pitchFamily="18" charset="-128"/>
                <a:ea typeface="HGS明朝E" pitchFamily="18" charset="-128"/>
              </a:rPr>
              <a:t> </a:t>
            </a:r>
            <a:endParaRPr lang="en-US" altLang="ja-JP" sz="2000" dirty="0">
              <a:solidFill>
                <a:srgbClr val="002060"/>
              </a:solidFill>
              <a:latin typeface="HGS明朝E" pitchFamily="18" charset="-128"/>
              <a:ea typeface="HGS明朝E" pitchFamily="18" charset="-128"/>
            </a:endParaRPr>
          </a:p>
        </p:txBody>
      </p:sp>
      <p:pic>
        <p:nvPicPr>
          <p:cNvPr id="204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4107" y="2348788"/>
            <a:ext cx="2826482" cy="2521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04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4992" y="2374941"/>
            <a:ext cx="2687867" cy="2461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8" name="正方形/長方形 17"/>
          <p:cNvSpPr/>
          <p:nvPr/>
        </p:nvSpPr>
        <p:spPr>
          <a:xfrm>
            <a:off x="4017189" y="1556792"/>
            <a:ext cx="3606800" cy="646331"/>
          </a:xfrm>
          <a:prstGeom prst="rect">
            <a:avLst/>
          </a:prstGeom>
          <a:ln>
            <a:solidFill>
              <a:schemeClr val="tx1">
                <a:lumMod val="50000"/>
              </a:schemeClr>
            </a:solidFill>
          </a:ln>
        </p:spPr>
        <p:txBody>
          <a:bodyPr>
            <a:spAutoFit/>
          </a:bodyPr>
          <a:lstStyle/>
          <a:p>
            <a:pPr algn="l">
              <a:defRPr/>
            </a:pPr>
            <a:r>
              <a:rPr lang="en-US" altLang="ja-JP" sz="1800" dirty="0" err="1" smtClean="0">
                <a:solidFill>
                  <a:srgbClr val="002060"/>
                </a:solidFill>
                <a:latin typeface="HGS明朝E" pitchFamily="18" charset="-128"/>
                <a:ea typeface="HGS明朝E" pitchFamily="18" charset="-128"/>
                <a:cs typeface="Arial Unicode MS" pitchFamily="50" charset="-128"/>
              </a:rPr>
              <a:t>Hf</a:t>
            </a:r>
            <a:r>
              <a:rPr lang="en-US" altLang="ja-JP" sz="1800" dirty="0" smtClean="0">
                <a:solidFill>
                  <a:srgbClr val="002060"/>
                </a:solidFill>
                <a:latin typeface="HGS明朝E" pitchFamily="18" charset="-128"/>
                <a:ea typeface="HGS明朝E" pitchFamily="18" charset="-128"/>
                <a:cs typeface="Arial Unicode MS" pitchFamily="50" charset="-128"/>
              </a:rPr>
              <a:t>-STJ </a:t>
            </a:r>
            <a:r>
              <a:rPr lang="en-US" altLang="ja-JP" sz="1800" dirty="0">
                <a:solidFill>
                  <a:srgbClr val="002060"/>
                </a:solidFill>
                <a:latin typeface="HGS明朝E" pitchFamily="18" charset="-128"/>
                <a:ea typeface="HGS明朝E" pitchFamily="18" charset="-128"/>
                <a:cs typeface="Arial Unicode MS" pitchFamily="50" charset="-128"/>
              </a:rPr>
              <a:t>(</a:t>
            </a:r>
            <a:r>
              <a:rPr lang="en-US" altLang="ja-JP" sz="1800" b="1" dirty="0">
                <a:solidFill>
                  <a:srgbClr val="002060"/>
                </a:solidFill>
                <a:latin typeface="HGS明朝E" pitchFamily="18" charset="-128"/>
                <a:ea typeface="HGS明朝E" pitchFamily="18" charset="-128"/>
                <a:cs typeface="Arial Unicode MS" pitchFamily="50" charset="-128"/>
              </a:rPr>
              <a:t>100x100</a:t>
            </a:r>
            <a:r>
              <a:rPr lang="en-US" altLang="ja-JP" sz="1800" b="1" dirty="0">
                <a:solidFill>
                  <a:srgbClr val="002060"/>
                </a:solidFill>
                <a:latin typeface="HGS明朝E" pitchFamily="18" charset="-128"/>
                <a:ea typeface="HGS明朝E" pitchFamily="18" charset="-128"/>
                <a:cs typeface="Arial Unicode MS" pitchFamily="50" charset="-128"/>
                <a:sym typeface="Symbol"/>
              </a:rPr>
              <a:t>m</a:t>
            </a:r>
            <a:r>
              <a:rPr lang="en-US" altLang="ja-JP" sz="1800" b="1" baseline="30000" dirty="0">
                <a:solidFill>
                  <a:srgbClr val="002060"/>
                </a:solidFill>
                <a:latin typeface="HGS明朝E" pitchFamily="18" charset="-128"/>
                <a:ea typeface="HGS明朝E" pitchFamily="18" charset="-128"/>
                <a:cs typeface="Arial Unicode MS" pitchFamily="50" charset="-128"/>
                <a:sym typeface="Symbol"/>
              </a:rPr>
              <a:t>2</a:t>
            </a:r>
            <a:r>
              <a:rPr lang="en-US" altLang="ja-JP" sz="1800" b="1" dirty="0">
                <a:solidFill>
                  <a:srgbClr val="002060"/>
                </a:solidFill>
                <a:latin typeface="HGS明朝E" pitchFamily="18" charset="-128"/>
                <a:ea typeface="HGS明朝E" pitchFamily="18" charset="-128"/>
                <a:cs typeface="Arial Unicode MS" pitchFamily="50" charset="-128"/>
                <a:sym typeface="Symbol"/>
              </a:rPr>
              <a:t> </a:t>
            </a:r>
            <a:r>
              <a:rPr lang="en-US" altLang="ja-JP" sz="1800" dirty="0" smtClean="0">
                <a:solidFill>
                  <a:srgbClr val="002060"/>
                </a:solidFill>
                <a:latin typeface="HGS明朝E" pitchFamily="18" charset="-128"/>
                <a:ea typeface="HGS明朝E" pitchFamily="18" charset="-128"/>
                <a:cs typeface="Arial Unicode MS" pitchFamily="50" charset="-128"/>
              </a:rPr>
              <a:t>)</a:t>
            </a:r>
            <a:r>
              <a:rPr lang="ja-JP" altLang="en-US" sz="1800" dirty="0" smtClean="0">
                <a:solidFill>
                  <a:srgbClr val="002060"/>
                </a:solidFill>
                <a:latin typeface="HGS明朝E" pitchFamily="18" charset="-128"/>
                <a:ea typeface="HGS明朝E" pitchFamily="18" charset="-128"/>
                <a:cs typeface="Arial Unicode MS" pitchFamily="50" charset="-128"/>
              </a:rPr>
              <a:t>の</a:t>
            </a:r>
            <a:r>
              <a:rPr lang="en-US" altLang="ja-JP" sz="1800" dirty="0" smtClean="0">
                <a:solidFill>
                  <a:srgbClr val="002060"/>
                </a:solidFill>
                <a:latin typeface="HGS明朝E" pitchFamily="18" charset="-128"/>
                <a:ea typeface="HGS明朝E" pitchFamily="18" charset="-128"/>
                <a:cs typeface="Arial Unicode MS" pitchFamily="50" charset="-128"/>
              </a:rPr>
              <a:t>I-V</a:t>
            </a:r>
            <a:r>
              <a:rPr lang="ja-JP" altLang="en-US" sz="1800" dirty="0" smtClean="0">
                <a:solidFill>
                  <a:srgbClr val="002060"/>
                </a:solidFill>
                <a:latin typeface="HGS明朝E" pitchFamily="18" charset="-128"/>
                <a:ea typeface="HGS明朝E" pitchFamily="18" charset="-128"/>
                <a:cs typeface="Arial Unicode MS" pitchFamily="50" charset="-128"/>
              </a:rPr>
              <a:t>曲線</a:t>
            </a:r>
            <a:endParaRPr lang="en-US" altLang="ja-JP" sz="1800" dirty="0">
              <a:solidFill>
                <a:srgbClr val="002060"/>
              </a:solidFill>
              <a:latin typeface="HGS明朝E" pitchFamily="18" charset="-128"/>
              <a:ea typeface="HGS明朝E" pitchFamily="18" charset="-128"/>
              <a:cs typeface="Arial Unicode MS" pitchFamily="50" charset="-128"/>
            </a:endParaRPr>
          </a:p>
          <a:p>
            <a:pPr marL="285750" indent="-285750" algn="l">
              <a:buFont typeface="Arial" pitchFamily="34" charset="0"/>
              <a:buChar char="•"/>
              <a:defRPr/>
            </a:pPr>
            <a:r>
              <a:rPr lang="en-US" altLang="ja-JP" sz="1800" dirty="0">
                <a:solidFill>
                  <a:srgbClr val="002060"/>
                </a:solidFill>
                <a:latin typeface="HGS明朝E" pitchFamily="18" charset="-128"/>
                <a:ea typeface="HGS明朝E" pitchFamily="18" charset="-128"/>
                <a:cs typeface="Arial Unicode MS" pitchFamily="50" charset="-128"/>
                <a:sym typeface="Symbol"/>
              </a:rPr>
              <a:t>T~40mK, </a:t>
            </a:r>
            <a:r>
              <a:rPr lang="en-US" altLang="ja-JP" sz="1800" dirty="0" err="1">
                <a:solidFill>
                  <a:srgbClr val="002060"/>
                </a:solidFill>
                <a:latin typeface="HGS明朝E" pitchFamily="18" charset="-128"/>
                <a:ea typeface="HGS明朝E" pitchFamily="18" charset="-128"/>
                <a:cs typeface="Arial Unicode MS" pitchFamily="50" charset="-128"/>
              </a:rPr>
              <a:t>I</a:t>
            </a:r>
            <a:r>
              <a:rPr lang="en-US" altLang="ja-JP" sz="1800" baseline="-25000" dirty="0" err="1">
                <a:solidFill>
                  <a:srgbClr val="002060"/>
                </a:solidFill>
                <a:latin typeface="HGS明朝E" pitchFamily="18" charset="-128"/>
                <a:ea typeface="HGS明朝E" pitchFamily="18" charset="-128"/>
                <a:cs typeface="Arial Unicode MS" pitchFamily="50" charset="-128"/>
              </a:rPr>
              <a:t>c</a:t>
            </a:r>
            <a:r>
              <a:rPr lang="en-US" altLang="ja-JP" sz="1800" dirty="0">
                <a:solidFill>
                  <a:srgbClr val="002060"/>
                </a:solidFill>
                <a:latin typeface="HGS明朝E" pitchFamily="18" charset="-128"/>
                <a:ea typeface="HGS明朝E" pitchFamily="18" charset="-128"/>
                <a:cs typeface="Arial Unicode MS" pitchFamily="50" charset="-128"/>
              </a:rPr>
              <a:t>=10μA, </a:t>
            </a:r>
            <a:r>
              <a:rPr lang="en-US" altLang="ja-JP" sz="1800" b="1" dirty="0">
                <a:solidFill>
                  <a:srgbClr val="002060"/>
                </a:solidFill>
                <a:latin typeface="HGS明朝E" pitchFamily="18" charset="-128"/>
                <a:ea typeface="HGS明朝E" pitchFamily="18" charset="-128"/>
                <a:cs typeface="Arial Unicode MS" pitchFamily="50" charset="-128"/>
              </a:rPr>
              <a:t>R</a:t>
            </a:r>
            <a:r>
              <a:rPr lang="en-US" altLang="ja-JP" sz="1800" b="1" baseline="-25000" dirty="0">
                <a:solidFill>
                  <a:srgbClr val="002060"/>
                </a:solidFill>
                <a:latin typeface="HGS明朝E" pitchFamily="18" charset="-128"/>
                <a:ea typeface="HGS明朝E" pitchFamily="18" charset="-128"/>
                <a:cs typeface="Arial Unicode MS" pitchFamily="50" charset="-128"/>
              </a:rPr>
              <a:t>d</a:t>
            </a:r>
            <a:r>
              <a:rPr lang="en-US" altLang="ja-JP" sz="1800" b="1" dirty="0">
                <a:solidFill>
                  <a:srgbClr val="002060"/>
                </a:solidFill>
                <a:latin typeface="HGS明朝E" pitchFamily="18" charset="-128"/>
                <a:ea typeface="HGS明朝E" pitchFamily="18" charset="-128"/>
                <a:cs typeface="Arial Unicode MS" pitchFamily="50" charset="-128"/>
              </a:rPr>
              <a:t>=0.6Ω</a:t>
            </a:r>
            <a:endParaRPr lang="ja-JP" altLang="en-US" sz="1800" b="1" dirty="0">
              <a:solidFill>
                <a:srgbClr val="002060"/>
              </a:solidFill>
              <a:latin typeface="HGS明朝E" pitchFamily="18" charset="-128"/>
              <a:ea typeface="HGS明朝E" pitchFamily="18" charset="-128"/>
              <a:cs typeface="Arial Unicode MS" pitchFamily="50" charset="-128"/>
            </a:endParaRPr>
          </a:p>
        </p:txBody>
      </p:sp>
      <p:cxnSp>
        <p:nvCxnSpPr>
          <p:cNvPr id="5" name="直線矢印コネクタ 4"/>
          <p:cNvCxnSpPr/>
          <p:nvPr/>
        </p:nvCxnSpPr>
        <p:spPr>
          <a:xfrm>
            <a:off x="5694259" y="3501008"/>
            <a:ext cx="376237"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493" name="テキスト ボックス 5"/>
          <p:cNvSpPr txBox="1">
            <a:spLocks noChangeArrowheads="1"/>
          </p:cNvSpPr>
          <p:nvPr/>
        </p:nvSpPr>
        <p:spPr bwMode="auto">
          <a:xfrm>
            <a:off x="3287732" y="2523365"/>
            <a:ext cx="1458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dirty="0">
                <a:solidFill>
                  <a:srgbClr val="FF3300"/>
                </a:solidFill>
                <a:latin typeface="Arial Unicode MS" pitchFamily="50" charset="-128"/>
                <a:ea typeface="Arial Unicode MS" pitchFamily="50" charset="-128"/>
                <a:cs typeface="Arial Unicode MS" pitchFamily="50" charset="-128"/>
              </a:rPr>
              <a:t>B=0 Gauss</a:t>
            </a:r>
            <a:endParaRPr lang="ja-JP" altLang="en-US" sz="2000" dirty="0">
              <a:solidFill>
                <a:srgbClr val="FF3300"/>
              </a:solidFill>
              <a:latin typeface="Arial Unicode MS" pitchFamily="50" charset="-128"/>
              <a:ea typeface="Arial Unicode MS" pitchFamily="50" charset="-128"/>
              <a:cs typeface="Arial Unicode MS" pitchFamily="50" charset="-128"/>
            </a:endParaRPr>
          </a:p>
        </p:txBody>
      </p:sp>
      <p:sp>
        <p:nvSpPr>
          <p:cNvPr id="20494" name="テキスト ボックス 23"/>
          <p:cNvSpPr txBox="1">
            <a:spLocks noChangeArrowheads="1"/>
          </p:cNvSpPr>
          <p:nvPr/>
        </p:nvSpPr>
        <p:spPr bwMode="auto">
          <a:xfrm>
            <a:off x="6373039" y="2498572"/>
            <a:ext cx="1601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a:solidFill>
                  <a:srgbClr val="FF3300"/>
                </a:solidFill>
                <a:latin typeface="Arial Unicode MS" pitchFamily="50" charset="-128"/>
                <a:ea typeface="Arial Unicode MS" pitchFamily="50" charset="-128"/>
                <a:cs typeface="Arial Unicode MS" pitchFamily="50" charset="-128"/>
              </a:rPr>
              <a:t>B=10 Gauss</a:t>
            </a:r>
            <a:endParaRPr lang="ja-JP" altLang="en-US" sz="2000">
              <a:solidFill>
                <a:srgbClr val="FF3300"/>
              </a:solidFill>
              <a:latin typeface="Arial Unicode MS" pitchFamily="50" charset="-128"/>
              <a:ea typeface="Arial Unicode MS" pitchFamily="50" charset="-128"/>
              <a:cs typeface="Arial Unicode MS" pitchFamily="50" charset="-128"/>
            </a:endParaRPr>
          </a:p>
        </p:txBody>
      </p:sp>
      <p:sp>
        <p:nvSpPr>
          <p:cNvPr id="20495" name="スライド番号プレースホルダー 2"/>
          <p:cNvSpPr>
            <a:spLocks noGrp="1"/>
          </p:cNvSpPr>
          <p:nvPr>
            <p:ph type="sldNum" sz="quarter" idx="12"/>
          </p:nvPr>
        </p:nvSpPr>
        <p:spPr>
          <a:xfrm>
            <a:off x="3099667" y="6350348"/>
            <a:ext cx="2895600" cy="457200"/>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fld id="{951BE8D7-23AE-403F-AA89-3EAF02523DEC}" type="slidenum">
              <a:rPr lang="en-US" altLang="ja-JP" sz="1400" smtClean="0"/>
              <a:pPr algn="ctr" eaLnBrk="1" hangingPunct="1">
                <a:spcBef>
                  <a:spcPct val="0"/>
                </a:spcBef>
                <a:buFontTx/>
                <a:buNone/>
              </a:pPr>
              <a:t>30</a:t>
            </a:fld>
            <a:endParaRPr lang="en-US" altLang="ja-JP" sz="1400" dirty="0" smtClean="0"/>
          </a:p>
        </p:txBody>
      </p:sp>
      <p:pic>
        <p:nvPicPr>
          <p:cNvPr id="368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2381413"/>
            <a:ext cx="2611108" cy="1034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3" name="表 32"/>
          <p:cNvGraphicFramePr>
            <a:graphicFrameLocks noGrp="1"/>
          </p:cNvGraphicFramePr>
          <p:nvPr>
            <p:extLst>
              <p:ext uri="{D42A27DB-BD31-4B8C-83A1-F6EECF244321}">
                <p14:modId xmlns:p14="http://schemas.microsoft.com/office/powerpoint/2010/main" val="3899437618"/>
              </p:ext>
            </p:extLst>
          </p:nvPr>
        </p:nvGraphicFramePr>
        <p:xfrm>
          <a:off x="539552" y="5013176"/>
          <a:ext cx="5154706" cy="1224135"/>
        </p:xfrm>
        <a:graphic>
          <a:graphicData uri="http://schemas.openxmlformats.org/drawingml/2006/table">
            <a:tbl>
              <a:tblPr firstRow="1" bandRow="1">
                <a:tableStyleId>{5C22544A-7EE6-4342-B048-85BDC9FD1C3A}</a:tableStyleId>
              </a:tblPr>
              <a:tblGrid>
                <a:gridCol w="1866031"/>
                <a:gridCol w="1570440"/>
                <a:gridCol w="1718235"/>
              </a:tblGrid>
              <a:tr h="408045">
                <a:tc>
                  <a:txBody>
                    <a:bodyPr/>
                    <a:lstStyle/>
                    <a:p>
                      <a:r>
                        <a:rPr kumimoji="1" lang="en-US" altLang="ja-JP" sz="1600" dirty="0" smtClean="0"/>
                        <a:t>STJ</a:t>
                      </a:r>
                      <a:r>
                        <a:rPr kumimoji="1" lang="en-US" altLang="ja-JP" sz="1600" baseline="0" dirty="0" smtClean="0"/>
                        <a:t> </a:t>
                      </a:r>
                      <a:r>
                        <a:rPr kumimoji="1" lang="en-US" altLang="ja-JP" sz="1600" dirty="0" smtClean="0"/>
                        <a:t>size</a:t>
                      </a:r>
                      <a:endParaRPr kumimoji="1" lang="ja-JP" altLang="en-US" sz="1600" dirty="0"/>
                    </a:p>
                  </a:txBody>
                  <a:tcPr/>
                </a:tc>
                <a:tc>
                  <a:txBody>
                    <a:bodyPr/>
                    <a:lstStyle/>
                    <a:p>
                      <a:r>
                        <a:rPr kumimoji="1" lang="en-US" altLang="ja-JP" sz="1600" dirty="0" smtClean="0"/>
                        <a:t># of samples</a:t>
                      </a:r>
                      <a:endParaRPr kumimoji="1" lang="ja-JP" alt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R</a:t>
                      </a:r>
                      <a:r>
                        <a:rPr kumimoji="1" lang="en-US" altLang="ja-JP" sz="1600" baseline="-25000" dirty="0" smtClean="0"/>
                        <a:t>d</a:t>
                      </a:r>
                      <a:endParaRPr kumimoji="1" lang="ja-JP" altLang="en-US" sz="1600" dirty="0" smtClean="0"/>
                    </a:p>
                  </a:txBody>
                  <a:tcPr/>
                </a:tc>
              </a:tr>
              <a:tr h="408045">
                <a:tc>
                  <a:txBody>
                    <a:bodyPr/>
                    <a:lstStyle/>
                    <a:p>
                      <a:r>
                        <a:rPr kumimoji="1" lang="en-US" altLang="ja-JP" sz="1600" b="1" dirty="0" smtClean="0"/>
                        <a:t>200 x 200μm</a:t>
                      </a:r>
                      <a:r>
                        <a:rPr kumimoji="1" lang="en-US" altLang="ja-JP" sz="1600" b="1" baseline="30000" dirty="0" smtClean="0"/>
                        <a:t>2</a:t>
                      </a:r>
                      <a:endParaRPr kumimoji="1" lang="ja-JP" altLang="en-US" sz="1600" b="1" baseline="30000" dirty="0"/>
                    </a:p>
                  </a:txBody>
                  <a:tcPr/>
                </a:tc>
                <a:tc>
                  <a:txBody>
                    <a:bodyPr/>
                    <a:lstStyle/>
                    <a:p>
                      <a:r>
                        <a:rPr kumimoji="1" lang="en-US" altLang="ja-JP" sz="1600" b="1" dirty="0" smtClean="0"/>
                        <a:t>  3</a:t>
                      </a:r>
                      <a:endParaRPr kumimoji="1" lang="ja-JP" altLang="en-US" sz="1600" b="1" dirty="0"/>
                    </a:p>
                  </a:txBody>
                  <a:tcPr/>
                </a:tc>
                <a:tc>
                  <a:txBody>
                    <a:bodyPr/>
                    <a:lstStyle/>
                    <a:p>
                      <a:r>
                        <a:rPr kumimoji="1" lang="en-US" altLang="ja-JP" sz="1600" b="1" dirty="0" smtClean="0"/>
                        <a:t>0.22±0.01 Ω</a:t>
                      </a:r>
                      <a:endParaRPr kumimoji="1" lang="ja-JP" altLang="en-US" sz="1600" b="1" dirty="0"/>
                    </a:p>
                  </a:txBody>
                  <a:tcPr/>
                </a:tc>
              </a:tr>
              <a:tr h="4080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1" dirty="0" smtClean="0"/>
                        <a:t>100 x 100 μm</a:t>
                      </a:r>
                      <a:r>
                        <a:rPr kumimoji="1" lang="en-US" altLang="ja-JP" sz="1600" b="1" baseline="30000" dirty="0" smtClean="0"/>
                        <a:t>2</a:t>
                      </a:r>
                      <a:endParaRPr kumimoji="1" lang="ja-JP" altLang="en-US" sz="1600" b="1" baseline="30000" dirty="0" smtClean="0"/>
                    </a:p>
                  </a:txBody>
                  <a:tcPr/>
                </a:tc>
                <a:tc>
                  <a:txBody>
                    <a:bodyPr/>
                    <a:lstStyle/>
                    <a:p>
                      <a:r>
                        <a:rPr kumimoji="1" lang="en-US" altLang="ja-JP" sz="1600" b="1" dirty="0" smtClean="0"/>
                        <a:t>  3</a:t>
                      </a:r>
                      <a:endParaRPr kumimoji="1" lang="ja-JP" altLang="en-US" sz="1600" b="1" dirty="0"/>
                    </a:p>
                  </a:txBody>
                  <a:tcPr/>
                </a:tc>
                <a:tc>
                  <a:txBody>
                    <a:bodyPr/>
                    <a:lstStyle/>
                    <a:p>
                      <a:r>
                        <a:rPr kumimoji="1" lang="en-US" altLang="ja-JP" sz="1600" b="1" dirty="0" smtClean="0"/>
                        <a:t>0.60±0.10 Ω</a:t>
                      </a:r>
                      <a:endParaRPr kumimoji="1" lang="ja-JP" altLang="en-US" sz="1600" b="1" dirty="0"/>
                    </a:p>
                  </a:txBody>
                  <a:tcPr/>
                </a:tc>
              </a:tr>
            </a:tbl>
          </a:graphicData>
        </a:graphic>
      </p:graphicFrame>
    </p:spTree>
    <p:extLst>
      <p:ext uri="{BB962C8B-B14F-4D97-AF65-F5344CB8AC3E}">
        <p14:creationId xmlns:p14="http://schemas.microsoft.com/office/powerpoint/2010/main" val="1261244352"/>
      </p:ext>
    </p:extLst>
  </p:cSld>
  <p:clrMapOvr>
    <a:masterClrMapping/>
  </p:clrMapOvr>
  <p:transition spd="slow" advTm="50207"/>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コンテンツ プレースホルダー 6"/>
          <p:cNvPicPr>
            <a:picLocks noGrp="1" noChangeAspect="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14326" t="39778" r="60033" b="30070"/>
          <a:stretch>
            <a:fillRect/>
          </a:stretch>
        </p:blipFill>
        <p:spPr bwMode="auto">
          <a:xfrm>
            <a:off x="3494088" y="1739900"/>
            <a:ext cx="5146675"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4"/>
          <p:cNvPicPr>
            <a:picLocks noChangeAspect="1"/>
          </p:cNvPicPr>
          <p:nvPr/>
        </p:nvPicPr>
        <p:blipFill rotWithShape="1">
          <a:blip r:embed="rId4">
            <a:clrChange>
              <a:clrFrom>
                <a:srgbClr val="000000"/>
              </a:clrFrom>
              <a:clrTo>
                <a:srgbClr val="000000">
                  <a:alpha val="0"/>
                </a:srgbClr>
              </a:clrTo>
            </a:clrChange>
            <a:duotone>
              <a:prstClr val="black"/>
              <a:srgbClr val="FF0000">
                <a:tint val="45000"/>
                <a:satMod val="400000"/>
              </a:srgbClr>
            </a:duotone>
            <a:extLst>
              <a:ext uri="{28A0092B-C50C-407E-A947-70E740481C1C}">
                <a14:useLocalDpi xmlns:a14="http://schemas.microsoft.com/office/drawing/2010/main" val="0"/>
              </a:ext>
            </a:extLst>
          </a:blip>
          <a:srcRect l="14301" t="39581" r="59958" b="30207"/>
          <a:stretch/>
        </p:blipFill>
        <p:spPr>
          <a:xfrm>
            <a:off x="3493332" y="1705375"/>
            <a:ext cx="5147846" cy="4539465"/>
          </a:xfrm>
          <a:prstGeom prst="rect">
            <a:avLst/>
          </a:prstGeom>
        </p:spPr>
      </p:pic>
      <p:cxnSp>
        <p:nvCxnSpPr>
          <p:cNvPr id="11" name="直線矢印コネクタ 10"/>
          <p:cNvCxnSpPr/>
          <p:nvPr/>
        </p:nvCxnSpPr>
        <p:spPr>
          <a:xfrm flipV="1">
            <a:off x="6913563" y="4949825"/>
            <a:ext cx="0" cy="898525"/>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p:cNvCxnSpPr/>
          <p:nvPr/>
        </p:nvCxnSpPr>
        <p:spPr>
          <a:xfrm>
            <a:off x="6913563" y="5886450"/>
            <a:ext cx="1008062" cy="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294" name="テキスト ボックス 16"/>
          <p:cNvSpPr txBox="1">
            <a:spLocks noChangeArrowheads="1"/>
          </p:cNvSpPr>
          <p:nvPr/>
        </p:nvSpPr>
        <p:spPr bwMode="auto">
          <a:xfrm>
            <a:off x="7297738" y="6045200"/>
            <a:ext cx="1728787"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a:t>V :  20μV/div</a:t>
            </a:r>
            <a:endParaRPr lang="ja-JP" altLang="en-US" sz="2000"/>
          </a:p>
        </p:txBody>
      </p:sp>
      <p:sp>
        <p:nvSpPr>
          <p:cNvPr id="12295" name="テキスト ボックス 6"/>
          <p:cNvSpPr txBox="1">
            <a:spLocks noChangeArrowheads="1"/>
          </p:cNvSpPr>
          <p:nvPr/>
        </p:nvSpPr>
        <p:spPr bwMode="auto">
          <a:xfrm>
            <a:off x="3708400" y="2087563"/>
            <a:ext cx="2082800" cy="830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400">
                <a:solidFill>
                  <a:srgbClr val="C00000"/>
                </a:solidFill>
              </a:rPr>
              <a:t>赤；光照射</a:t>
            </a:r>
            <a:endParaRPr lang="en-US" altLang="ja-JP" sz="2400">
              <a:solidFill>
                <a:srgbClr val="C00000"/>
              </a:solidFill>
            </a:endParaRPr>
          </a:p>
          <a:p>
            <a:pPr eaLnBrk="1" hangingPunct="1">
              <a:spcBef>
                <a:spcPct val="0"/>
              </a:spcBef>
              <a:buFontTx/>
              <a:buNone/>
            </a:pPr>
            <a:r>
              <a:rPr lang="ja-JP" altLang="en-US" sz="2400"/>
              <a:t>黄：光照射なし</a:t>
            </a:r>
          </a:p>
        </p:txBody>
      </p:sp>
      <p:sp>
        <p:nvSpPr>
          <p:cNvPr id="15" name="タイトル 1"/>
          <p:cNvSpPr txBox="1">
            <a:spLocks/>
          </p:cNvSpPr>
          <p:nvPr/>
        </p:nvSpPr>
        <p:spPr bwMode="auto">
          <a:xfrm>
            <a:off x="273507" y="116632"/>
            <a:ext cx="8596313"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a:lstStyle>
          <a:p>
            <a:pPr>
              <a:defRPr/>
            </a:pPr>
            <a:r>
              <a:rPr lang="en-US" altLang="ja-JP" sz="2800" b="1" kern="0" dirty="0" err="1" smtClean="0">
                <a:solidFill>
                  <a:srgbClr val="002060"/>
                </a:solidFill>
                <a:effectLst>
                  <a:outerShdw blurRad="38100" dist="38100" dir="2700000" algn="tl">
                    <a:srgbClr val="000000">
                      <a:alpha val="43137"/>
                    </a:srgbClr>
                  </a:outerShdw>
                </a:effectLst>
                <a:latin typeface="+mj-ea"/>
              </a:rPr>
              <a:t>Hf</a:t>
            </a:r>
            <a:r>
              <a:rPr lang="en-US" altLang="ja-JP" sz="2800" b="1" kern="0" dirty="0" smtClean="0">
                <a:solidFill>
                  <a:srgbClr val="002060"/>
                </a:solidFill>
                <a:effectLst>
                  <a:outerShdw blurRad="38100" dist="38100" dir="2700000" algn="tl">
                    <a:srgbClr val="000000">
                      <a:alpha val="43137"/>
                    </a:srgbClr>
                  </a:outerShdw>
                </a:effectLst>
                <a:latin typeface="+mj-ea"/>
              </a:rPr>
              <a:t>-STJ </a:t>
            </a:r>
            <a:r>
              <a:rPr lang="ja-JP" altLang="en-US" sz="2800" b="1" kern="0" dirty="0" smtClean="0">
                <a:solidFill>
                  <a:srgbClr val="002060"/>
                </a:solidFill>
                <a:effectLst>
                  <a:outerShdw blurRad="38100" dist="38100" dir="2700000" algn="tl">
                    <a:srgbClr val="000000">
                      <a:alpha val="43137"/>
                    </a:srgbClr>
                  </a:outerShdw>
                </a:effectLst>
                <a:latin typeface="+mj-ea"/>
              </a:rPr>
              <a:t>の光応答信号</a:t>
            </a:r>
            <a:endParaRPr lang="ja-JP" altLang="en-US" sz="2200" b="1" kern="0" dirty="0" smtClean="0">
              <a:solidFill>
                <a:srgbClr val="002060"/>
              </a:solidFill>
              <a:effectLst>
                <a:outerShdw blurRad="38100" dist="38100" dir="2700000" algn="tl">
                  <a:srgbClr val="000000">
                    <a:alpha val="43137"/>
                  </a:srgbClr>
                </a:outerShdw>
              </a:effectLst>
              <a:latin typeface="+mj-ea"/>
            </a:endParaRPr>
          </a:p>
        </p:txBody>
      </p:sp>
      <p:sp>
        <p:nvSpPr>
          <p:cNvPr id="12297" name="テキスト ボックス 1"/>
          <p:cNvSpPr txBox="1">
            <a:spLocks noChangeArrowheads="1"/>
          </p:cNvSpPr>
          <p:nvPr/>
        </p:nvSpPr>
        <p:spPr bwMode="auto">
          <a:xfrm>
            <a:off x="3149800" y="831850"/>
            <a:ext cx="58352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400" dirty="0"/>
              <a:t>光応答 </a:t>
            </a:r>
            <a:r>
              <a:rPr lang="en-US" altLang="ja-JP" sz="2400" dirty="0"/>
              <a:t>(</a:t>
            </a:r>
            <a:r>
              <a:rPr lang="ja-JP" altLang="en-US" sz="2400" dirty="0"/>
              <a:t> 可視光レーザー　</a:t>
            </a:r>
            <a:r>
              <a:rPr lang="en-US" altLang="ja-JP" sz="2400" dirty="0"/>
              <a:t>456nm 100kHz</a:t>
            </a:r>
            <a:r>
              <a:rPr lang="en-US" altLang="ja-JP" sz="2400" dirty="0" smtClean="0"/>
              <a:t>)</a:t>
            </a:r>
          </a:p>
          <a:p>
            <a:pPr algn="ctr" eaLnBrk="1" hangingPunct="1">
              <a:spcBef>
                <a:spcPct val="0"/>
              </a:spcBef>
              <a:buFontTx/>
              <a:buNone/>
            </a:pPr>
            <a:r>
              <a:rPr lang="ja-JP" altLang="en-US" sz="2400" dirty="0" smtClean="0"/>
              <a:t>電流電圧曲線</a:t>
            </a:r>
            <a:endParaRPr lang="ja-JP" altLang="en-US" sz="2400" dirty="0"/>
          </a:p>
        </p:txBody>
      </p:sp>
      <p:sp>
        <p:nvSpPr>
          <p:cNvPr id="12298" name="テキスト ボックス 15"/>
          <p:cNvSpPr txBox="1">
            <a:spLocks noChangeArrowheads="1"/>
          </p:cNvSpPr>
          <p:nvPr/>
        </p:nvSpPr>
        <p:spPr bwMode="auto">
          <a:xfrm>
            <a:off x="250825" y="3590925"/>
            <a:ext cx="27574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a:solidFill>
                  <a:srgbClr val="FF0000"/>
                </a:solidFill>
                <a:latin typeface="Arial Unicode MS" pitchFamily="50" charset="-128"/>
                <a:ea typeface="Arial Unicode MS" pitchFamily="50" charset="-128"/>
                <a:cs typeface="Arial Unicode MS" pitchFamily="50" charset="-128"/>
              </a:rPr>
              <a:t>100×100μm</a:t>
            </a:r>
            <a:r>
              <a:rPr lang="en-US" altLang="ja-JP" sz="1800" baseline="30000">
                <a:solidFill>
                  <a:srgbClr val="FF0000"/>
                </a:solidFill>
                <a:latin typeface="Arial Unicode MS" pitchFamily="50" charset="-128"/>
                <a:ea typeface="Arial Unicode MS" pitchFamily="50" charset="-128"/>
                <a:cs typeface="Arial Unicode MS" pitchFamily="50" charset="-128"/>
              </a:rPr>
              <a:t>2</a:t>
            </a:r>
            <a:r>
              <a:rPr lang="en-US" altLang="ja-JP" sz="1800">
                <a:latin typeface="Arial Unicode MS" pitchFamily="50" charset="-128"/>
                <a:ea typeface="Arial Unicode MS" pitchFamily="50" charset="-128"/>
                <a:cs typeface="Arial Unicode MS" pitchFamily="50" charset="-128"/>
              </a:rPr>
              <a:t> </a:t>
            </a:r>
          </a:p>
          <a:p>
            <a:pPr algn="ctr" eaLnBrk="1" hangingPunct="1">
              <a:spcBef>
                <a:spcPct val="0"/>
              </a:spcBef>
              <a:buFontTx/>
              <a:buNone/>
            </a:pPr>
            <a:r>
              <a:rPr lang="en-US" altLang="ja-JP" sz="1800">
                <a:latin typeface="Arial Unicode MS" pitchFamily="50" charset="-128"/>
                <a:ea typeface="Arial Unicode MS" pitchFamily="50" charset="-128"/>
                <a:cs typeface="Arial Unicode MS" pitchFamily="50" charset="-128"/>
              </a:rPr>
              <a:t>T=39~53mK</a:t>
            </a:r>
          </a:p>
          <a:p>
            <a:pPr algn="ctr" eaLnBrk="1" hangingPunct="1">
              <a:spcBef>
                <a:spcPct val="0"/>
              </a:spcBef>
              <a:buFontTx/>
              <a:buNone/>
            </a:pPr>
            <a:r>
              <a:rPr lang="en-US" altLang="ja-JP" sz="1800">
                <a:latin typeface="Arial Unicode MS" pitchFamily="50" charset="-128"/>
                <a:ea typeface="Arial Unicode MS" pitchFamily="50" charset="-128"/>
                <a:cs typeface="Arial Unicode MS" pitchFamily="50" charset="-128"/>
              </a:rPr>
              <a:t>R</a:t>
            </a:r>
            <a:r>
              <a:rPr lang="en-US" altLang="ja-JP" sz="1800" baseline="-25000">
                <a:latin typeface="Arial Unicode MS" pitchFamily="50" charset="-128"/>
                <a:ea typeface="Arial Unicode MS" pitchFamily="50" charset="-128"/>
                <a:cs typeface="Arial Unicode MS" pitchFamily="50" charset="-128"/>
              </a:rPr>
              <a:t>d</a:t>
            </a:r>
            <a:r>
              <a:rPr lang="en-US" altLang="ja-JP" sz="1800">
                <a:latin typeface="Arial Unicode MS" pitchFamily="50" charset="-128"/>
                <a:ea typeface="Arial Unicode MS" pitchFamily="50" charset="-128"/>
                <a:cs typeface="Arial Unicode MS" pitchFamily="50" charset="-128"/>
              </a:rPr>
              <a:t>=0.6Ω</a:t>
            </a:r>
            <a:endParaRPr lang="ja-JP" altLang="en-US" sz="1800">
              <a:latin typeface="Arial Unicode MS" pitchFamily="50" charset="-128"/>
              <a:ea typeface="Arial Unicode MS" pitchFamily="50" charset="-128"/>
              <a:cs typeface="Arial Unicode MS" pitchFamily="50" charset="-128"/>
            </a:endParaRPr>
          </a:p>
        </p:txBody>
      </p:sp>
      <p:grpSp>
        <p:nvGrpSpPr>
          <p:cNvPr id="12299" name="グループ化 3"/>
          <p:cNvGrpSpPr>
            <a:grpSpLocks/>
          </p:cNvGrpSpPr>
          <p:nvPr/>
        </p:nvGrpSpPr>
        <p:grpSpPr bwMode="auto">
          <a:xfrm>
            <a:off x="250825" y="1673225"/>
            <a:ext cx="3622675" cy="1703388"/>
            <a:chOff x="2441555" y="1787524"/>
            <a:chExt cx="4781316" cy="2375663"/>
          </a:xfrm>
        </p:grpSpPr>
        <p:grpSp>
          <p:nvGrpSpPr>
            <p:cNvPr id="12305" name="グループ化 4"/>
            <p:cNvGrpSpPr>
              <a:grpSpLocks/>
            </p:cNvGrpSpPr>
            <p:nvPr/>
          </p:nvGrpSpPr>
          <p:grpSpPr bwMode="auto">
            <a:xfrm>
              <a:off x="2441555" y="1787524"/>
              <a:ext cx="4781316" cy="1555017"/>
              <a:chOff x="3606397" y="2304206"/>
              <a:chExt cx="4781316" cy="1555017"/>
            </a:xfrm>
          </p:grpSpPr>
          <p:grpSp>
            <p:nvGrpSpPr>
              <p:cNvPr id="12309" name="グループ化 8"/>
              <p:cNvGrpSpPr>
                <a:grpSpLocks/>
              </p:cNvGrpSpPr>
              <p:nvPr/>
            </p:nvGrpSpPr>
            <p:grpSpPr bwMode="auto">
              <a:xfrm>
                <a:off x="3606397" y="2304206"/>
                <a:ext cx="4781316" cy="1555017"/>
                <a:chOff x="3665198" y="2741231"/>
                <a:chExt cx="4459052" cy="1555017"/>
              </a:xfrm>
            </p:grpSpPr>
            <p:grpSp>
              <p:nvGrpSpPr>
                <p:cNvPr id="12312" name="グループ化 13"/>
                <p:cNvGrpSpPr>
                  <a:grpSpLocks/>
                </p:cNvGrpSpPr>
                <p:nvPr/>
              </p:nvGrpSpPr>
              <p:grpSpPr bwMode="auto">
                <a:xfrm>
                  <a:off x="3665198" y="2816545"/>
                  <a:ext cx="3802505" cy="1479703"/>
                  <a:chOff x="2546405" y="4581054"/>
                  <a:chExt cx="4367140" cy="1213358"/>
                </a:xfrm>
              </p:grpSpPr>
              <p:sp>
                <p:nvSpPr>
                  <p:cNvPr id="33" name="1 つの角を丸めた四角形 32"/>
                  <p:cNvSpPr/>
                  <p:nvPr/>
                </p:nvSpPr>
                <p:spPr>
                  <a:xfrm>
                    <a:off x="2546405" y="5156542"/>
                    <a:ext cx="4367140" cy="410306"/>
                  </a:xfrm>
                  <a:prstGeom prst="round1Rect">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lstStyle/>
                  <a:p>
                    <a:pPr>
                      <a:defRPr/>
                    </a:pPr>
                    <a:r>
                      <a:rPr lang="en-US" altLang="ja-JP" dirty="0" err="1">
                        <a:solidFill>
                          <a:schemeClr val="tx1"/>
                        </a:solidFill>
                      </a:rPr>
                      <a:t>Hf</a:t>
                    </a:r>
                    <a:r>
                      <a:rPr lang="en-US" altLang="ja-JP" dirty="0">
                        <a:solidFill>
                          <a:schemeClr val="tx1"/>
                        </a:solidFill>
                      </a:rPr>
                      <a:t>(350nm)</a:t>
                    </a:r>
                    <a:endParaRPr lang="ja-JP" altLang="en-US" dirty="0"/>
                  </a:p>
                </p:txBody>
              </p:sp>
              <p:sp>
                <p:nvSpPr>
                  <p:cNvPr id="34" name="正方形/長方形 33"/>
                  <p:cNvSpPr/>
                  <p:nvPr/>
                </p:nvSpPr>
                <p:spPr>
                  <a:xfrm>
                    <a:off x="3275758" y="4581024"/>
                    <a:ext cx="2504485" cy="553732"/>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anchor="ctr"/>
                  <a:lstStyle/>
                  <a:p>
                    <a:pPr>
                      <a:defRPr/>
                    </a:pPr>
                    <a:r>
                      <a:rPr lang="en-US" altLang="ja-JP" dirty="0" err="1">
                        <a:solidFill>
                          <a:schemeClr val="tx1"/>
                        </a:solidFill>
                      </a:rPr>
                      <a:t>Hf</a:t>
                    </a:r>
                    <a:r>
                      <a:rPr lang="en-US" altLang="ja-JP" dirty="0">
                        <a:solidFill>
                          <a:schemeClr val="tx1"/>
                        </a:solidFill>
                      </a:rPr>
                      <a:t>(250nm)</a:t>
                    </a:r>
                    <a:endParaRPr lang="ja-JP" altLang="en-US" dirty="0">
                      <a:solidFill>
                        <a:schemeClr val="tx1"/>
                      </a:solidFill>
                    </a:endParaRPr>
                  </a:p>
                </p:txBody>
              </p:sp>
              <p:sp>
                <p:nvSpPr>
                  <p:cNvPr id="35" name="1 つの角を丸めた四角形 34"/>
                  <p:cNvSpPr/>
                  <p:nvPr/>
                </p:nvSpPr>
                <p:spPr>
                  <a:xfrm>
                    <a:off x="2546405" y="5588634"/>
                    <a:ext cx="4367140" cy="205152"/>
                  </a:xfrm>
                  <a:prstGeom prst="round1Rect">
                    <a:avLst>
                      <a:gd name="adj" fmla="val 0"/>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ja-JP" dirty="0">
                        <a:solidFill>
                          <a:schemeClr val="tx1"/>
                        </a:solidFill>
                      </a:rPr>
                      <a:t>Si wafer</a:t>
                    </a:r>
                    <a:endParaRPr lang="ja-JP" altLang="en-US" dirty="0">
                      <a:solidFill>
                        <a:schemeClr val="tx1"/>
                      </a:solidFill>
                    </a:endParaRPr>
                  </a:p>
                </p:txBody>
              </p:sp>
            </p:grpSp>
            <p:cxnSp>
              <p:nvCxnSpPr>
                <p:cNvPr id="31" name="直線コネクタ 30"/>
                <p:cNvCxnSpPr/>
                <p:nvPr/>
              </p:nvCxnSpPr>
              <p:spPr>
                <a:xfrm flipV="1">
                  <a:off x="4294389" y="3339021"/>
                  <a:ext cx="2206078" cy="8856"/>
                </a:xfrm>
                <a:prstGeom prst="line">
                  <a:avLst/>
                </a:prstGeom>
                <a:ln w="317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32" name="正方形/長方形 31"/>
                <p:cNvSpPr/>
                <p:nvPr/>
              </p:nvSpPr>
              <p:spPr>
                <a:xfrm>
                  <a:off x="6508284" y="2741231"/>
                  <a:ext cx="1615966" cy="792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dirty="0">
                    <a:solidFill>
                      <a:schemeClr val="tx1"/>
                    </a:solidFill>
                  </a:endParaRPr>
                </a:p>
              </p:txBody>
            </p:sp>
          </p:grpSp>
          <p:cxnSp>
            <p:nvCxnSpPr>
              <p:cNvPr id="28" name="直線コネクタ 27"/>
              <p:cNvCxnSpPr/>
              <p:nvPr/>
            </p:nvCxnSpPr>
            <p:spPr>
              <a:xfrm>
                <a:off x="6640291" y="3121186"/>
                <a:ext cx="1058092"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3606397" y="3081334"/>
                <a:ext cx="710284"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24" name="直線コネクタ 23"/>
            <p:cNvCxnSpPr/>
            <p:nvPr/>
          </p:nvCxnSpPr>
          <p:spPr>
            <a:xfrm flipV="1">
              <a:off x="5481735" y="1829591"/>
              <a:ext cx="8381" cy="73506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flipV="1">
              <a:off x="3122506" y="1834019"/>
              <a:ext cx="0" cy="790411"/>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a:xfrm>
              <a:off x="2560984" y="3454695"/>
              <a:ext cx="3911795" cy="70849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ja-JP" sz="1600" dirty="0" err="1">
                  <a:solidFill>
                    <a:schemeClr val="tx1"/>
                  </a:solidFill>
                </a:rPr>
                <a:t>HfOx</a:t>
              </a:r>
              <a:r>
                <a:rPr lang="ja-JP" altLang="en-US" sz="1600" dirty="0">
                  <a:solidFill>
                    <a:schemeClr val="tx1"/>
                  </a:solidFill>
                </a:rPr>
                <a:t>：</a:t>
              </a:r>
              <a:r>
                <a:rPr lang="en-US" altLang="ja-JP" sz="1600" dirty="0">
                  <a:solidFill>
                    <a:schemeClr val="tx1"/>
                  </a:solidFill>
                </a:rPr>
                <a:t>20Torr,1hour</a:t>
              </a:r>
              <a:r>
                <a:rPr lang="ja-JP" altLang="en-US" sz="1600" dirty="0">
                  <a:solidFill>
                    <a:schemeClr val="tx1"/>
                  </a:solidFill>
                </a:rPr>
                <a:t>　</a:t>
              </a:r>
              <a:r>
                <a:rPr lang="en-US" altLang="ja-JP" sz="1600" dirty="0">
                  <a:solidFill>
                    <a:schemeClr val="tx1"/>
                  </a:solidFill>
                </a:rPr>
                <a:t>1.5nm</a:t>
              </a:r>
            </a:p>
            <a:p>
              <a:pPr>
                <a:defRPr/>
              </a:pPr>
              <a:r>
                <a:rPr lang="ja-JP" altLang="en-US" sz="1600" dirty="0">
                  <a:solidFill>
                    <a:schemeClr val="tx1"/>
                  </a:solidFill>
                </a:rPr>
                <a:t>陽極酸化膜：</a:t>
              </a:r>
              <a:r>
                <a:rPr lang="en-US" altLang="ja-JP" sz="1600" dirty="0">
                  <a:solidFill>
                    <a:schemeClr val="tx1"/>
                  </a:solidFill>
                </a:rPr>
                <a:t>45nm</a:t>
              </a:r>
            </a:p>
          </p:txBody>
        </p:sp>
      </p:grpSp>
      <p:sp>
        <p:nvSpPr>
          <p:cNvPr id="36" name="テキスト ボックス 35"/>
          <p:cNvSpPr txBox="1"/>
          <p:nvPr/>
        </p:nvSpPr>
        <p:spPr>
          <a:xfrm>
            <a:off x="5779019" y="5399747"/>
            <a:ext cx="1641669" cy="400110"/>
          </a:xfrm>
          <a:prstGeom prst="rect">
            <a:avLst/>
          </a:prstGeom>
          <a:solidFill>
            <a:schemeClr val="bg1"/>
          </a:solidFill>
          <a:scene3d>
            <a:camera prst="orthographicFront">
              <a:rot lat="0" lon="0" rev="16200000"/>
            </a:camera>
            <a:lightRig rig="threePt" dir="t"/>
          </a:scene3d>
        </p:spPr>
        <p:txBody>
          <a:bodyPr>
            <a:spAutoFit/>
          </a:bodyPr>
          <a:lstStyle/>
          <a:p>
            <a:pPr>
              <a:defRPr/>
            </a:pPr>
            <a:r>
              <a:rPr lang="en-US" altLang="ja-JP" sz="2000" dirty="0"/>
              <a:t>I: </a:t>
            </a:r>
            <a:r>
              <a:rPr lang="ja-JP" altLang="en-US" sz="2000" dirty="0"/>
              <a:t>　</a:t>
            </a:r>
            <a:r>
              <a:rPr lang="en-US" altLang="ja-JP" sz="2000" dirty="0"/>
              <a:t>50μA/div</a:t>
            </a:r>
            <a:endParaRPr lang="ja-JP" altLang="en-US" sz="2000" dirty="0"/>
          </a:p>
        </p:txBody>
      </p:sp>
      <p:cxnSp>
        <p:nvCxnSpPr>
          <p:cNvPr id="12301" name="直線矢印コネクタ 5"/>
          <p:cNvCxnSpPr>
            <a:cxnSpLocks noChangeShapeType="1"/>
          </p:cNvCxnSpPr>
          <p:nvPr/>
        </p:nvCxnSpPr>
        <p:spPr bwMode="auto">
          <a:xfrm flipV="1">
            <a:off x="7440613" y="3097213"/>
            <a:ext cx="0" cy="254000"/>
          </a:xfrm>
          <a:prstGeom prst="straightConnector1">
            <a:avLst/>
          </a:prstGeom>
          <a:noFill/>
          <a:ln w="31750" algn="ctr">
            <a:solidFill>
              <a:srgbClr val="C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2" name="テキスト ボックス 15"/>
          <p:cNvSpPr txBox="1">
            <a:spLocks noChangeArrowheads="1"/>
          </p:cNvSpPr>
          <p:nvPr/>
        </p:nvSpPr>
        <p:spPr bwMode="auto">
          <a:xfrm>
            <a:off x="7508875" y="3054350"/>
            <a:ext cx="1701800" cy="646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a:solidFill>
                  <a:srgbClr val="FF0000"/>
                </a:solidFill>
                <a:latin typeface="Arial Unicode MS" pitchFamily="50" charset="-128"/>
                <a:ea typeface="Arial Unicode MS" pitchFamily="50" charset="-128"/>
                <a:cs typeface="Arial Unicode MS" pitchFamily="50" charset="-128"/>
              </a:rPr>
              <a:t>電流増加</a:t>
            </a:r>
            <a:r>
              <a:rPr lang="en-US" altLang="ja-JP" sz="1800">
                <a:solidFill>
                  <a:srgbClr val="FF0000"/>
                </a:solidFill>
                <a:latin typeface="Arial Unicode MS" pitchFamily="50" charset="-128"/>
                <a:ea typeface="Arial Unicode MS" pitchFamily="50" charset="-128"/>
                <a:cs typeface="Arial Unicode MS" pitchFamily="50" charset="-128"/>
              </a:rPr>
              <a:t>10μA</a:t>
            </a:r>
            <a:r>
              <a:rPr lang="ja-JP" altLang="en-US" sz="1800">
                <a:solidFill>
                  <a:srgbClr val="FF0000"/>
                </a:solidFill>
                <a:latin typeface="Arial Unicode MS" pitchFamily="50" charset="-128"/>
                <a:ea typeface="Arial Unicode MS" pitchFamily="50" charset="-128"/>
                <a:cs typeface="Arial Unicode MS" pitchFamily="50" charset="-128"/>
              </a:rPr>
              <a:t>　</a:t>
            </a:r>
            <a:r>
              <a:rPr lang="en-US" altLang="ja-JP" sz="1800">
                <a:solidFill>
                  <a:srgbClr val="FF0000"/>
                </a:solidFill>
                <a:latin typeface="Arial Unicode MS" pitchFamily="50" charset="-128"/>
                <a:ea typeface="Arial Unicode MS" pitchFamily="50" charset="-128"/>
                <a:cs typeface="Arial Unicode MS" pitchFamily="50" charset="-128"/>
              </a:rPr>
              <a:t>at 20 μV</a:t>
            </a:r>
            <a:r>
              <a:rPr lang="ja-JP" altLang="en-US" sz="1800">
                <a:solidFill>
                  <a:srgbClr val="FF0000"/>
                </a:solidFill>
                <a:latin typeface="Arial Unicode MS" pitchFamily="50" charset="-128"/>
                <a:ea typeface="Arial Unicode MS" pitchFamily="50" charset="-128"/>
                <a:cs typeface="Arial Unicode MS" pitchFamily="50" charset="-128"/>
              </a:rPr>
              <a:t>　</a:t>
            </a:r>
            <a:endParaRPr lang="ja-JP" altLang="en-US" sz="1800">
              <a:latin typeface="Arial Unicode MS" pitchFamily="50" charset="-128"/>
              <a:ea typeface="Arial Unicode MS" pitchFamily="50" charset="-128"/>
              <a:cs typeface="Arial Unicode MS" pitchFamily="50" charset="-128"/>
            </a:endParaRPr>
          </a:p>
        </p:txBody>
      </p:sp>
      <p:sp>
        <p:nvSpPr>
          <p:cNvPr id="30" name="円形吹き出し 29"/>
          <p:cNvSpPr>
            <a:spLocks noChangeArrowheads="1"/>
          </p:cNvSpPr>
          <p:nvPr/>
        </p:nvSpPr>
        <p:spPr bwMode="auto">
          <a:xfrm>
            <a:off x="61913" y="4797425"/>
            <a:ext cx="3646487" cy="1089025"/>
          </a:xfrm>
          <a:prstGeom prst="wedgeEllipseCallout">
            <a:avLst>
              <a:gd name="adj1" fmla="val 65944"/>
              <a:gd name="adj2" fmla="val -82241"/>
            </a:avLst>
          </a:prstGeom>
          <a:solidFill>
            <a:srgbClr val="FFFF00"/>
          </a:solidFill>
          <a:ln w="25400" algn="ctr">
            <a:solidFill>
              <a:srgbClr val="085091"/>
            </a:solidFill>
            <a:miter lim="800000"/>
            <a:headEnd/>
            <a:tailEnd/>
          </a:ln>
        </p:spPr>
        <p:txBody>
          <a:bodyPr anchor="ct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dirty="0" err="1">
                <a:latin typeface="ＭＳ Ｐゴシック" charset="-128"/>
                <a:ea typeface="ＭＳ Ｐゴシック" charset="-128"/>
              </a:rPr>
              <a:t>Hf</a:t>
            </a:r>
            <a:r>
              <a:rPr lang="en-US" altLang="ja-JP" sz="1800" b="1" dirty="0">
                <a:latin typeface="ＭＳ Ｐゴシック" charset="-128"/>
                <a:ea typeface="ＭＳ Ｐゴシック" charset="-128"/>
              </a:rPr>
              <a:t>-STJ</a:t>
            </a:r>
            <a:r>
              <a:rPr lang="ja-JP" altLang="en-US" sz="1800" b="1" dirty="0">
                <a:latin typeface="ＭＳ Ｐゴシック" charset="-128"/>
                <a:ea typeface="ＭＳ Ｐゴシック" charset="-128"/>
              </a:rPr>
              <a:t>の光応答信号を</a:t>
            </a:r>
            <a:endParaRPr lang="en-US" altLang="ja-JP" sz="1800" b="1" dirty="0">
              <a:latin typeface="ＭＳ Ｐゴシック" charset="-128"/>
              <a:ea typeface="ＭＳ Ｐゴシック" charset="-128"/>
            </a:endParaRPr>
          </a:p>
          <a:p>
            <a:pPr algn="ctr" eaLnBrk="1" hangingPunct="1">
              <a:spcBef>
                <a:spcPct val="0"/>
              </a:spcBef>
              <a:buFontTx/>
              <a:buNone/>
            </a:pPr>
            <a:r>
              <a:rPr lang="ja-JP" altLang="en-US" sz="1800" b="1" dirty="0">
                <a:latin typeface="ＭＳ Ｐゴシック" charset="-128"/>
                <a:ea typeface="ＭＳ Ｐゴシック" charset="-128"/>
              </a:rPr>
              <a:t>世界で初めて観測</a:t>
            </a:r>
          </a:p>
        </p:txBody>
      </p:sp>
      <p:sp>
        <p:nvSpPr>
          <p:cNvPr id="37" name="コンテンツ プレースホルダー 2"/>
          <p:cNvSpPr txBox="1">
            <a:spLocks/>
          </p:cNvSpPr>
          <p:nvPr/>
        </p:nvSpPr>
        <p:spPr bwMode="auto">
          <a:xfrm>
            <a:off x="61913" y="6424613"/>
            <a:ext cx="8807907"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kumimoji="1" sz="2400">
                <a:solidFill>
                  <a:schemeClr val="tx1"/>
                </a:solidFill>
                <a:latin typeface="Times" pitchFamily="18" charset="0"/>
                <a:ea typeface="Osaka" charset="-128"/>
              </a:defRPr>
            </a:lvl1pPr>
            <a:lvl2pPr marL="742950" indent="-285750" eaLnBrk="0" hangingPunct="0">
              <a:defRPr kumimoji="1" sz="2400">
                <a:solidFill>
                  <a:schemeClr val="tx1"/>
                </a:solidFill>
                <a:latin typeface="Times" pitchFamily="18" charset="0"/>
                <a:ea typeface="Osaka" charset="-128"/>
              </a:defRPr>
            </a:lvl2pPr>
            <a:lvl3pPr marL="1143000" indent="-228600" eaLnBrk="0" hangingPunct="0">
              <a:defRPr kumimoji="1" sz="2400">
                <a:solidFill>
                  <a:schemeClr val="tx1"/>
                </a:solidFill>
                <a:latin typeface="Times" pitchFamily="18" charset="0"/>
                <a:ea typeface="Osaka" charset="-128"/>
              </a:defRPr>
            </a:lvl3pPr>
            <a:lvl4pPr marL="1600200" indent="-228600" eaLnBrk="0" hangingPunct="0">
              <a:defRPr kumimoji="1" sz="2400">
                <a:solidFill>
                  <a:schemeClr val="tx1"/>
                </a:solidFill>
                <a:latin typeface="Times" pitchFamily="18" charset="0"/>
                <a:ea typeface="Osaka" charset="-128"/>
              </a:defRPr>
            </a:lvl4pPr>
            <a:lvl5pPr marL="2057400" indent="-228600" eaLnBrk="0" hangingPunct="0">
              <a:defRPr kumimoji="1" sz="2400">
                <a:solidFill>
                  <a:schemeClr val="tx1"/>
                </a:solidFill>
                <a:latin typeface="Times" pitchFamily="18" charset="0"/>
                <a:ea typeface="Osaka" charset="-128"/>
              </a:defRPr>
            </a:lvl5pPr>
            <a:lvl6pPr marL="2514600" indent="-228600" algn="ctr" eaLnBrk="0" fontAlgn="base" hangingPunct="0">
              <a:spcBef>
                <a:spcPct val="0"/>
              </a:spcBef>
              <a:spcAft>
                <a:spcPct val="0"/>
              </a:spcAft>
              <a:defRPr kumimoji="1" sz="2400">
                <a:solidFill>
                  <a:schemeClr val="tx1"/>
                </a:solidFill>
                <a:latin typeface="Times" pitchFamily="18" charset="0"/>
                <a:ea typeface="Osaka" charset="-128"/>
              </a:defRPr>
            </a:lvl6pPr>
            <a:lvl7pPr marL="2971800" indent="-228600" algn="ctr" eaLnBrk="0" fontAlgn="base" hangingPunct="0">
              <a:spcBef>
                <a:spcPct val="0"/>
              </a:spcBef>
              <a:spcAft>
                <a:spcPct val="0"/>
              </a:spcAft>
              <a:defRPr kumimoji="1" sz="2400">
                <a:solidFill>
                  <a:schemeClr val="tx1"/>
                </a:solidFill>
                <a:latin typeface="Times" pitchFamily="18" charset="0"/>
                <a:ea typeface="Osaka" charset="-128"/>
              </a:defRPr>
            </a:lvl7pPr>
            <a:lvl8pPr marL="3429000" indent="-228600" algn="ctr" eaLnBrk="0" fontAlgn="base" hangingPunct="0">
              <a:spcBef>
                <a:spcPct val="0"/>
              </a:spcBef>
              <a:spcAft>
                <a:spcPct val="0"/>
              </a:spcAft>
              <a:defRPr kumimoji="1" sz="2400">
                <a:solidFill>
                  <a:schemeClr val="tx1"/>
                </a:solidFill>
                <a:latin typeface="Times" pitchFamily="18" charset="0"/>
                <a:ea typeface="Osaka" charset="-128"/>
              </a:defRPr>
            </a:lvl8pPr>
            <a:lvl9pPr marL="3886200" indent="-228600" algn="ctr" eaLnBrk="0" fontAlgn="base" hangingPunct="0">
              <a:spcBef>
                <a:spcPct val="0"/>
              </a:spcBef>
              <a:spcAft>
                <a:spcPct val="0"/>
              </a:spcAft>
              <a:defRPr kumimoji="1" sz="2400">
                <a:solidFill>
                  <a:schemeClr val="tx1"/>
                </a:solidFill>
                <a:latin typeface="Times" pitchFamily="18" charset="0"/>
                <a:ea typeface="Osaka" charset="-128"/>
              </a:defRPr>
            </a:lvl9pPr>
          </a:lstStyle>
          <a:p>
            <a:pPr marL="0" indent="0" algn="l">
              <a:spcBef>
                <a:spcPct val="20000"/>
              </a:spcBef>
              <a:defRPr/>
            </a:pPr>
            <a:r>
              <a:rPr lang="ja-JP" altLang="en-US" sz="1800" b="1" dirty="0" smtClean="0">
                <a:solidFill>
                  <a:srgbClr val="FF0000"/>
                </a:solidFill>
                <a:latin typeface="+mn-ea"/>
                <a:ea typeface="+mn-ea"/>
              </a:rPr>
              <a:t>実用化には、リーク電流の減少が大きな課題。</a:t>
            </a:r>
            <a:r>
              <a:rPr lang="en-US" altLang="ja-JP" sz="1800" b="1" dirty="0" smtClean="0">
                <a:solidFill>
                  <a:srgbClr val="FF0000"/>
                </a:solidFill>
                <a:latin typeface="+mn-ea"/>
                <a:ea typeface="+mn-ea"/>
              </a:rPr>
              <a:t>STJ</a:t>
            </a:r>
            <a:r>
              <a:rPr lang="ja-JP" altLang="en-US" sz="1800" b="1" dirty="0" smtClean="0">
                <a:solidFill>
                  <a:srgbClr val="FF0000"/>
                </a:solidFill>
                <a:latin typeface="+mn-ea"/>
                <a:ea typeface="+mn-ea"/>
              </a:rPr>
              <a:t>サイズを小さくして試験中。</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51B0A194-5920-451A-AD8F-3427F1B557A4}" type="slidenum">
              <a:rPr lang="en-US" altLang="ja-JP" smtClean="0"/>
              <a:pPr>
                <a:defRPr/>
              </a:pPr>
              <a:t>32</a:t>
            </a:fld>
            <a:endParaRPr lang="en-US" altLang="ja-JP"/>
          </a:p>
        </p:txBody>
      </p:sp>
      <p:sp>
        <p:nvSpPr>
          <p:cNvPr id="47107" name="Rectangle 1026"/>
          <p:cNvSpPr>
            <a:spLocks noGrp="1" noChangeArrowheads="1"/>
          </p:cNvSpPr>
          <p:nvPr>
            <p:ph type="title" idx="4294967295"/>
          </p:nvPr>
        </p:nvSpPr>
        <p:spPr>
          <a:xfrm>
            <a:off x="2627784" y="0"/>
            <a:ext cx="4479925" cy="936626"/>
          </a:xfrm>
        </p:spPr>
        <p:txBody>
          <a:bodyPr/>
          <a:lstStyle/>
          <a:p>
            <a:pPr eaLnBrk="1" hangingPunct="1"/>
            <a:r>
              <a:rPr lang="ja-JP" altLang="en-US" sz="4000" b="1" dirty="0" smtClean="0"/>
              <a:t>まとめ</a:t>
            </a:r>
          </a:p>
        </p:txBody>
      </p:sp>
      <p:sp>
        <p:nvSpPr>
          <p:cNvPr id="47109" name="Rectangle 25"/>
          <p:cNvSpPr>
            <a:spLocks noChangeArrowheads="1"/>
          </p:cNvSpPr>
          <p:nvPr/>
        </p:nvSpPr>
        <p:spPr bwMode="auto">
          <a:xfrm>
            <a:off x="179512" y="908720"/>
            <a:ext cx="8784976"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spcBef>
                <a:spcPct val="20000"/>
              </a:spcBef>
              <a:buClr>
                <a:schemeClr val="bg2"/>
              </a:buClr>
              <a:buSzPct val="75000"/>
              <a:buFont typeface="Wingdings" pitchFamily="2" charset="2"/>
              <a:buChar char="n"/>
            </a:pPr>
            <a:r>
              <a:rPr lang="ja-JP" altLang="en-US" sz="2000" b="1" dirty="0">
                <a:latin typeface="+mn-ea"/>
                <a:ea typeface="+mn-ea"/>
              </a:rPr>
              <a:t>ニュートリノ崩壊探索のための検出器開発</a:t>
            </a:r>
            <a:endParaRPr lang="en-US" altLang="ja-JP" sz="2000" b="1" dirty="0">
              <a:latin typeface="+mn-ea"/>
              <a:ea typeface="+mn-ea"/>
            </a:endParaRPr>
          </a:p>
          <a:p>
            <a:pPr marL="800100" lvl="1" indent="-342900" algn="l">
              <a:spcBef>
                <a:spcPct val="20000"/>
              </a:spcBef>
              <a:buClr>
                <a:schemeClr val="bg2"/>
              </a:buClr>
              <a:buSzPct val="75000"/>
              <a:buFont typeface="Wingdings" pitchFamily="2" charset="2"/>
              <a:buChar char="n"/>
            </a:pPr>
            <a:r>
              <a:rPr lang="ja-JP" altLang="en-US" sz="2000" b="1" dirty="0" smtClean="0">
                <a:latin typeface="+mn-ea"/>
                <a:ea typeface="+mn-ea"/>
              </a:rPr>
              <a:t>分光素子 </a:t>
            </a:r>
            <a:r>
              <a:rPr lang="en-US" altLang="ja-JP" sz="2000" b="1" dirty="0" smtClean="0">
                <a:latin typeface="+mn-ea"/>
                <a:ea typeface="+mn-ea"/>
              </a:rPr>
              <a:t>+ </a:t>
            </a:r>
            <a:r>
              <a:rPr lang="en-US" altLang="ja-JP" sz="2000" b="1" dirty="0" err="1" smtClean="0">
                <a:latin typeface="+mn-ea"/>
                <a:ea typeface="+mn-ea"/>
              </a:rPr>
              <a:t>Nb</a:t>
            </a:r>
            <a:r>
              <a:rPr lang="en-US" altLang="ja-JP" sz="2000" b="1" dirty="0" smtClean="0">
                <a:latin typeface="+mn-ea"/>
                <a:ea typeface="+mn-ea"/>
              </a:rPr>
              <a:t>/Al-STJ</a:t>
            </a:r>
            <a:r>
              <a:rPr lang="ja-JP" altLang="en-US" sz="2000" b="1" dirty="0" smtClean="0">
                <a:latin typeface="+mn-ea"/>
                <a:ea typeface="+mn-ea"/>
              </a:rPr>
              <a:t>による遠赤外線光子計数</a:t>
            </a:r>
            <a:endParaRPr lang="en-US" altLang="ja-JP" sz="2000" b="1" dirty="0" smtClean="0">
              <a:latin typeface="+mn-ea"/>
              <a:ea typeface="+mn-ea"/>
            </a:endParaRPr>
          </a:p>
          <a:p>
            <a:pPr marL="800100" lvl="1" indent="-342900" algn="l">
              <a:spcBef>
                <a:spcPct val="20000"/>
              </a:spcBef>
              <a:buClr>
                <a:schemeClr val="bg2"/>
              </a:buClr>
              <a:buSzPct val="75000"/>
              <a:buFont typeface="Wingdings" pitchFamily="2" charset="2"/>
              <a:buChar char="n"/>
            </a:pPr>
            <a:r>
              <a:rPr lang="en-US" altLang="ja-JP" sz="2000" b="1" dirty="0" smtClean="0">
                <a:solidFill>
                  <a:srgbClr val="C00000"/>
                </a:solidFill>
                <a:latin typeface="+mn-ea"/>
                <a:ea typeface="+mn-ea"/>
              </a:rPr>
              <a:t>SOI-STJ</a:t>
            </a:r>
            <a:r>
              <a:rPr lang="ja-JP" altLang="en-US" sz="2000" b="1" dirty="0" smtClean="0">
                <a:solidFill>
                  <a:srgbClr val="C00000"/>
                </a:solidFill>
                <a:latin typeface="+mn-ea"/>
                <a:ea typeface="+mn-ea"/>
              </a:rPr>
              <a:t>による</a:t>
            </a:r>
            <a:r>
              <a:rPr lang="en-US" altLang="ja-JP" sz="2000" b="1" dirty="0" smtClean="0">
                <a:solidFill>
                  <a:srgbClr val="C00000"/>
                </a:solidFill>
                <a:latin typeface="+mn-ea"/>
                <a:ea typeface="+mn-ea"/>
              </a:rPr>
              <a:t>STJ</a:t>
            </a:r>
            <a:r>
              <a:rPr lang="ja-JP" altLang="en-US" sz="2000" b="1" dirty="0" smtClean="0">
                <a:solidFill>
                  <a:srgbClr val="C00000"/>
                </a:solidFill>
                <a:latin typeface="+mn-ea"/>
                <a:ea typeface="+mn-ea"/>
              </a:rPr>
              <a:t>信号の超低ノイズ読出し</a:t>
            </a:r>
            <a:endParaRPr lang="en-US" altLang="ja-JP" sz="2000" b="1" dirty="0" smtClean="0">
              <a:solidFill>
                <a:srgbClr val="C00000"/>
              </a:solidFill>
              <a:latin typeface="+mn-ea"/>
              <a:ea typeface="+mn-ea"/>
            </a:endParaRPr>
          </a:p>
          <a:p>
            <a:pPr marL="342900" indent="-342900" algn="l">
              <a:spcBef>
                <a:spcPct val="20000"/>
              </a:spcBef>
              <a:buClr>
                <a:schemeClr val="bg2"/>
              </a:buClr>
              <a:buSzPct val="75000"/>
              <a:buFont typeface="Wingdings" pitchFamily="2" charset="2"/>
              <a:buChar char="n"/>
            </a:pPr>
            <a:r>
              <a:rPr lang="en-US" altLang="ja-JP" sz="2000" b="1" dirty="0" smtClean="0">
                <a:latin typeface="+mn-ea"/>
                <a:ea typeface="+mn-ea"/>
              </a:rPr>
              <a:t>SOI-STJ</a:t>
            </a:r>
            <a:r>
              <a:rPr lang="ja-JP" altLang="en-US" sz="2000" b="1" dirty="0" smtClean="0">
                <a:latin typeface="+mn-ea"/>
                <a:ea typeface="+mn-ea"/>
              </a:rPr>
              <a:t>上の</a:t>
            </a:r>
            <a:r>
              <a:rPr lang="en-US" altLang="ja-JP" sz="2000" b="1" dirty="0" smtClean="0">
                <a:latin typeface="+mn-ea"/>
                <a:ea typeface="+mn-ea"/>
              </a:rPr>
              <a:t>STJ:</a:t>
            </a:r>
            <a:r>
              <a:rPr lang="ja-JP" altLang="en-US" sz="2000" b="1" dirty="0" smtClean="0">
                <a:solidFill>
                  <a:srgbClr val="FF0000"/>
                </a:solidFill>
                <a:latin typeface="+mn-ea"/>
                <a:ea typeface="+mn-ea"/>
              </a:rPr>
              <a:t>　</a:t>
            </a:r>
            <a:r>
              <a:rPr lang="ja-JP" altLang="en-US" sz="2000" b="1" dirty="0" smtClean="0">
                <a:solidFill>
                  <a:srgbClr val="C00000"/>
                </a:solidFill>
                <a:latin typeface="+mn-ea"/>
                <a:ea typeface="+mn-ea"/>
              </a:rPr>
              <a:t>正常動作を確認</a:t>
            </a:r>
            <a:endParaRPr lang="en-US" altLang="ja-JP" sz="2000" b="1" dirty="0" smtClean="0">
              <a:solidFill>
                <a:srgbClr val="C00000"/>
              </a:solidFill>
              <a:latin typeface="+mn-ea"/>
              <a:ea typeface="+mn-ea"/>
            </a:endParaRPr>
          </a:p>
          <a:p>
            <a:pPr marL="342900" indent="-342900" algn="l">
              <a:spcBef>
                <a:spcPct val="20000"/>
              </a:spcBef>
              <a:buClr>
                <a:schemeClr val="bg2"/>
              </a:buClr>
              <a:buSzPct val="75000"/>
              <a:buFont typeface="Wingdings" pitchFamily="2" charset="2"/>
              <a:buChar char="n"/>
            </a:pPr>
            <a:r>
              <a:rPr lang="en-US" altLang="ja-JP" sz="2000" b="1" dirty="0" smtClean="0">
                <a:latin typeface="+mn-ea"/>
              </a:rPr>
              <a:t>SOI-STJ</a:t>
            </a:r>
            <a:r>
              <a:rPr lang="ja-JP" altLang="en-US" sz="2000" b="1" dirty="0" smtClean="0">
                <a:latin typeface="+mn-ea"/>
              </a:rPr>
              <a:t>の</a:t>
            </a:r>
            <a:r>
              <a:rPr lang="en-US" altLang="ja-JP" sz="2000" b="1" dirty="0" smtClean="0">
                <a:latin typeface="+mn-ea"/>
                <a:ea typeface="+mn-ea"/>
              </a:rPr>
              <a:t>SOI</a:t>
            </a:r>
            <a:r>
              <a:rPr lang="ja-JP" altLang="en-US" sz="2000" b="1" dirty="0" smtClean="0">
                <a:latin typeface="+mn-ea"/>
                <a:ea typeface="+mn-ea"/>
              </a:rPr>
              <a:t>基板中の</a:t>
            </a:r>
            <a:r>
              <a:rPr lang="en-US" altLang="ja-JP" sz="2000" b="1" dirty="0" smtClean="0">
                <a:latin typeface="+mn-ea"/>
                <a:ea typeface="+mn-ea"/>
              </a:rPr>
              <a:t> </a:t>
            </a:r>
            <a:r>
              <a:rPr lang="en-US" altLang="ja-JP" sz="2000" b="1" dirty="0" err="1" smtClean="0">
                <a:latin typeface="+mn-ea"/>
                <a:ea typeface="+mn-ea"/>
              </a:rPr>
              <a:t>nMOS</a:t>
            </a:r>
            <a:r>
              <a:rPr lang="en-US" altLang="ja-JP" sz="2000" b="1" dirty="0" smtClean="0">
                <a:latin typeface="+mn-ea"/>
                <a:ea typeface="+mn-ea"/>
              </a:rPr>
              <a:t>, </a:t>
            </a:r>
            <a:r>
              <a:rPr lang="en-US" altLang="ja-JP" sz="2000" b="1" dirty="0" err="1" smtClean="0">
                <a:latin typeface="+mn-ea"/>
                <a:ea typeface="+mn-ea"/>
              </a:rPr>
              <a:t>pMOS</a:t>
            </a:r>
            <a:r>
              <a:rPr lang="ja-JP" altLang="en-US" sz="2000" b="1" dirty="0" smtClean="0">
                <a:latin typeface="+mn-ea"/>
                <a:ea typeface="+mn-ea"/>
              </a:rPr>
              <a:t>：　</a:t>
            </a:r>
            <a:r>
              <a:rPr lang="ja-JP" altLang="en-US" sz="2000" b="1" dirty="0" smtClean="0">
                <a:solidFill>
                  <a:srgbClr val="C00000"/>
                </a:solidFill>
                <a:latin typeface="+mn-ea"/>
                <a:ea typeface="+mn-ea"/>
              </a:rPr>
              <a:t>極低温 </a:t>
            </a:r>
            <a:r>
              <a:rPr lang="en-US" altLang="ja-JP" sz="2000" b="1" dirty="0" smtClean="0">
                <a:solidFill>
                  <a:srgbClr val="C00000"/>
                </a:solidFill>
                <a:latin typeface="+mn-ea"/>
                <a:ea typeface="+mn-ea"/>
              </a:rPr>
              <a:t>&lt;0.8K </a:t>
            </a:r>
            <a:r>
              <a:rPr lang="ja-JP" altLang="en-US" sz="2000" b="1" dirty="0" smtClean="0">
                <a:solidFill>
                  <a:srgbClr val="C00000"/>
                </a:solidFill>
                <a:latin typeface="+mn-ea"/>
                <a:ea typeface="+mn-ea"/>
              </a:rPr>
              <a:t>で正常動作を確認</a:t>
            </a:r>
            <a:endParaRPr lang="en-US" altLang="ja-JP" sz="2000" b="1" dirty="0" smtClean="0">
              <a:solidFill>
                <a:srgbClr val="C00000"/>
              </a:solidFill>
              <a:latin typeface="+mn-ea"/>
              <a:ea typeface="+mn-ea"/>
            </a:endParaRPr>
          </a:p>
          <a:p>
            <a:pPr marL="800100" lvl="1" indent="-342900" algn="l">
              <a:spcBef>
                <a:spcPct val="20000"/>
              </a:spcBef>
              <a:buClr>
                <a:schemeClr val="bg2"/>
              </a:buClr>
              <a:buSzPct val="75000"/>
              <a:buFont typeface="Wingdings" pitchFamily="2" charset="2"/>
              <a:buChar char="n"/>
            </a:pPr>
            <a:r>
              <a:rPr lang="ja-JP" altLang="en-US" sz="2000" b="1" dirty="0">
                <a:solidFill>
                  <a:srgbClr val="C00000"/>
                </a:solidFill>
                <a:latin typeface="+mn-ea"/>
                <a:ea typeface="+mn-ea"/>
              </a:rPr>
              <a:t>温度</a:t>
            </a:r>
            <a:r>
              <a:rPr lang="ja-JP" altLang="en-US" sz="2000" b="1" dirty="0" smtClean="0">
                <a:solidFill>
                  <a:srgbClr val="C00000"/>
                </a:solidFill>
                <a:latin typeface="+mn-ea"/>
                <a:ea typeface="+mn-ea"/>
              </a:rPr>
              <a:t>依存性：閾値電圧は移動，急激な立ち上がり，</a:t>
            </a:r>
            <a:r>
              <a:rPr lang="en-US" altLang="ja-JP" sz="2000" b="1" dirty="0" smtClean="0">
                <a:solidFill>
                  <a:srgbClr val="C00000"/>
                </a:solidFill>
                <a:latin typeface="+mn-ea"/>
                <a:ea typeface="+mn-ea"/>
              </a:rPr>
              <a:t>g</a:t>
            </a:r>
            <a:r>
              <a:rPr lang="en-US" altLang="ja-JP" sz="2000" b="1" baseline="-25000" dirty="0" smtClean="0">
                <a:solidFill>
                  <a:srgbClr val="C00000"/>
                </a:solidFill>
                <a:latin typeface="+mn-ea"/>
                <a:ea typeface="+mn-ea"/>
              </a:rPr>
              <a:t>m</a:t>
            </a:r>
            <a:r>
              <a:rPr lang="ja-JP" altLang="en-US" sz="2000" b="1" dirty="0" smtClean="0">
                <a:solidFill>
                  <a:srgbClr val="C00000"/>
                </a:solidFill>
                <a:latin typeface="+mn-ea"/>
                <a:ea typeface="+mn-ea"/>
              </a:rPr>
              <a:t>は若干増加</a:t>
            </a:r>
            <a:endParaRPr lang="en-US" altLang="ja-JP" sz="2000" b="1" dirty="0" smtClean="0">
              <a:solidFill>
                <a:srgbClr val="C00000"/>
              </a:solidFill>
              <a:latin typeface="+mn-ea"/>
              <a:ea typeface="+mn-ea"/>
            </a:endParaRPr>
          </a:p>
          <a:p>
            <a:pPr marL="800100" lvl="1" indent="-342900" algn="l">
              <a:spcBef>
                <a:spcPct val="20000"/>
              </a:spcBef>
              <a:buClr>
                <a:schemeClr val="bg2"/>
              </a:buClr>
              <a:buSzPct val="75000"/>
              <a:buFont typeface="Wingdings" pitchFamily="2" charset="2"/>
              <a:buChar char="n"/>
            </a:pPr>
            <a:r>
              <a:rPr lang="ja-JP" altLang="en-US" sz="2000" b="1" dirty="0" smtClean="0">
                <a:solidFill>
                  <a:srgbClr val="C00000"/>
                </a:solidFill>
                <a:latin typeface="+mn-ea"/>
                <a:ea typeface="+mn-ea"/>
              </a:rPr>
              <a:t>極低温下での増幅を確認</a:t>
            </a:r>
            <a:endParaRPr lang="en-US" altLang="ja-JP" sz="2000" b="1" dirty="0" smtClean="0">
              <a:solidFill>
                <a:srgbClr val="C00000"/>
              </a:solidFill>
              <a:latin typeface="+mn-ea"/>
              <a:ea typeface="+mn-ea"/>
            </a:endParaRPr>
          </a:p>
          <a:p>
            <a:pPr marL="342900" indent="-342900" algn="l">
              <a:spcBef>
                <a:spcPct val="20000"/>
              </a:spcBef>
              <a:buClr>
                <a:schemeClr val="bg2"/>
              </a:buClr>
              <a:buSzPct val="75000"/>
              <a:buFont typeface="Wingdings" pitchFamily="2" charset="2"/>
              <a:buChar char="n"/>
            </a:pPr>
            <a:r>
              <a:rPr lang="en-US" altLang="ja-JP" sz="2000" b="1" dirty="0" smtClean="0">
                <a:latin typeface="+mn-ea"/>
                <a:ea typeface="+mn-ea"/>
              </a:rPr>
              <a:t>STJ</a:t>
            </a:r>
            <a:r>
              <a:rPr lang="ja-JP" altLang="en-US" sz="2000" b="1" dirty="0" smtClean="0">
                <a:latin typeface="+mn-ea"/>
                <a:ea typeface="+mn-ea"/>
              </a:rPr>
              <a:t>に関して産総研と共同研究（</a:t>
            </a:r>
            <a:r>
              <a:rPr lang="ja-JP" altLang="en-US" sz="2000" b="1" dirty="0" smtClean="0">
                <a:latin typeface="+mn-ea"/>
              </a:rPr>
              <a:t>産</a:t>
            </a:r>
            <a:r>
              <a:rPr lang="ja-JP" altLang="en-US" sz="2000" b="1" dirty="0">
                <a:latin typeface="+mn-ea"/>
              </a:rPr>
              <a:t>総研の</a:t>
            </a:r>
            <a:r>
              <a:rPr lang="en-US" altLang="ja-JP" sz="2000" b="1" dirty="0">
                <a:latin typeface="+mn-ea"/>
              </a:rPr>
              <a:t>CRAVITY</a:t>
            </a:r>
            <a:r>
              <a:rPr lang="ja-JP" altLang="en-US" sz="2000" b="1" dirty="0">
                <a:latin typeface="+mn-ea"/>
              </a:rPr>
              <a:t>プラットフォームで</a:t>
            </a:r>
            <a:r>
              <a:rPr lang="en-US" altLang="ja-JP" sz="2000" b="1" dirty="0">
                <a:latin typeface="+mn-ea"/>
              </a:rPr>
              <a:t>STJ</a:t>
            </a:r>
            <a:r>
              <a:rPr lang="ja-JP" altLang="en-US" sz="2000" b="1" dirty="0" smtClean="0">
                <a:latin typeface="+mn-ea"/>
              </a:rPr>
              <a:t>形成）</a:t>
            </a:r>
            <a:endParaRPr lang="en-US" altLang="ja-JP" sz="2000" b="1" dirty="0" smtClean="0">
              <a:latin typeface="+mn-ea"/>
              <a:ea typeface="+mn-ea"/>
            </a:endParaRPr>
          </a:p>
          <a:p>
            <a:pPr marL="800100" lvl="1" indent="-342900" algn="l">
              <a:spcBef>
                <a:spcPct val="20000"/>
              </a:spcBef>
              <a:buClr>
                <a:schemeClr val="bg2"/>
              </a:buClr>
              <a:buSzPct val="75000"/>
              <a:buFont typeface="Wingdings" pitchFamily="2" charset="2"/>
              <a:buChar char="n"/>
            </a:pPr>
            <a:r>
              <a:rPr lang="en-US" altLang="ja-JP" sz="2000" b="1" dirty="0" err="1" smtClean="0">
                <a:latin typeface="+mn-ea"/>
              </a:rPr>
              <a:t>Nb</a:t>
            </a:r>
            <a:r>
              <a:rPr lang="en-US" altLang="ja-JP" sz="2000" b="1" dirty="0" smtClean="0">
                <a:latin typeface="+mn-ea"/>
              </a:rPr>
              <a:t>/Al-STJ</a:t>
            </a:r>
            <a:r>
              <a:rPr lang="ja-JP" altLang="en-US" sz="2000" b="1" dirty="0" smtClean="0">
                <a:latin typeface="+mn-ea"/>
              </a:rPr>
              <a:t>試作機は実験要求のリーク電流</a:t>
            </a:r>
            <a:r>
              <a:rPr lang="en-US" altLang="ja-JP" sz="2000" b="1" dirty="0" smtClean="0">
                <a:latin typeface="+mn-ea"/>
              </a:rPr>
              <a:t>0.1nA</a:t>
            </a:r>
            <a:r>
              <a:rPr lang="ja-JP" altLang="en-US" sz="2000" b="1" dirty="0" smtClean="0">
                <a:latin typeface="+mn-ea"/>
              </a:rPr>
              <a:t>以下を満たす。</a:t>
            </a:r>
            <a:endParaRPr lang="en-US" altLang="ja-JP" sz="2000" b="1" dirty="0" smtClean="0">
              <a:latin typeface="+mn-ea"/>
              <a:ea typeface="+mn-ea"/>
            </a:endParaRPr>
          </a:p>
          <a:p>
            <a:pPr marL="800100" lvl="1" indent="-342900" algn="l">
              <a:spcBef>
                <a:spcPct val="20000"/>
              </a:spcBef>
              <a:buClr>
                <a:schemeClr val="bg2"/>
              </a:buClr>
              <a:buSzPct val="75000"/>
              <a:buFont typeface="Wingdings" pitchFamily="2" charset="2"/>
              <a:buChar char="n"/>
            </a:pPr>
            <a:r>
              <a:rPr lang="ja-JP" altLang="en-US" sz="2000" b="1" dirty="0" smtClean="0">
                <a:latin typeface="+mn-ea"/>
                <a:ea typeface="+mn-ea"/>
              </a:rPr>
              <a:t>新しい</a:t>
            </a:r>
            <a:r>
              <a:rPr lang="en-US" altLang="ja-JP" sz="2000" b="1" dirty="0" smtClean="0">
                <a:latin typeface="+mn-ea"/>
                <a:ea typeface="+mn-ea"/>
              </a:rPr>
              <a:t>SOI-STJ-v3</a:t>
            </a:r>
            <a:r>
              <a:rPr lang="ja-JP" altLang="en-US" sz="2000" b="1" dirty="0" smtClean="0">
                <a:latin typeface="+mn-ea"/>
                <a:ea typeface="+mn-ea"/>
              </a:rPr>
              <a:t>は，現在</a:t>
            </a:r>
            <a:r>
              <a:rPr lang="en-US" altLang="ja-JP" sz="2000" b="1" dirty="0" smtClean="0">
                <a:latin typeface="+mn-ea"/>
                <a:ea typeface="+mn-ea"/>
              </a:rPr>
              <a:t>SOI</a:t>
            </a:r>
            <a:r>
              <a:rPr lang="ja-JP" altLang="en-US" sz="2000" b="1" dirty="0" smtClean="0">
                <a:latin typeface="+mn-ea"/>
                <a:ea typeface="+mn-ea"/>
              </a:rPr>
              <a:t>基板上に</a:t>
            </a:r>
            <a:r>
              <a:rPr lang="en-US" altLang="ja-JP" sz="2000" b="1" dirty="0" smtClean="0">
                <a:latin typeface="+mn-ea"/>
                <a:ea typeface="+mn-ea"/>
              </a:rPr>
              <a:t>STJ</a:t>
            </a:r>
            <a:r>
              <a:rPr lang="ja-JP" altLang="en-US" sz="2000" b="1" dirty="0" smtClean="0">
                <a:latin typeface="+mn-ea"/>
                <a:ea typeface="+mn-ea"/>
              </a:rPr>
              <a:t>作成中。</a:t>
            </a:r>
            <a:endParaRPr lang="en-US" altLang="ja-JP" sz="2000" b="1" dirty="0" smtClean="0">
              <a:latin typeface="+mn-ea"/>
              <a:ea typeface="+mn-ea"/>
            </a:endParaRPr>
          </a:p>
          <a:p>
            <a:pPr lvl="1" algn="l">
              <a:spcBef>
                <a:spcPct val="20000"/>
              </a:spcBef>
              <a:buClr>
                <a:schemeClr val="bg2"/>
              </a:buClr>
              <a:buSzPct val="75000"/>
            </a:pPr>
            <a:endParaRPr lang="en-US" altLang="ja-JP" sz="2000" b="1" dirty="0">
              <a:latin typeface="+mn-ea"/>
              <a:ea typeface="+mn-ea"/>
            </a:endParaRPr>
          </a:p>
          <a:p>
            <a:pPr lvl="1" algn="l">
              <a:spcBef>
                <a:spcPct val="20000"/>
              </a:spcBef>
              <a:buClr>
                <a:schemeClr val="bg2"/>
              </a:buClr>
              <a:buSzPct val="75000"/>
            </a:pPr>
            <a:r>
              <a:rPr lang="ja-JP" altLang="en-US" sz="2000" b="1" dirty="0" smtClean="0">
                <a:latin typeface="+mn-ea"/>
                <a:ea typeface="+mn-ea"/>
              </a:rPr>
              <a:t>今後の予定</a:t>
            </a:r>
            <a:endParaRPr lang="en-US" altLang="ja-JP" sz="2000" b="1" dirty="0" smtClean="0">
              <a:latin typeface="+mn-ea"/>
              <a:ea typeface="+mn-ea"/>
            </a:endParaRPr>
          </a:p>
          <a:p>
            <a:pPr marL="342900" indent="-342900" algn="l">
              <a:spcBef>
                <a:spcPct val="20000"/>
              </a:spcBef>
              <a:buClr>
                <a:schemeClr val="bg2"/>
              </a:buClr>
              <a:buSzPct val="75000"/>
              <a:buFont typeface="Wingdings" pitchFamily="2" charset="2"/>
              <a:buChar char="n"/>
            </a:pPr>
            <a:r>
              <a:rPr lang="en-US" altLang="ja-JP" sz="2000" b="1" dirty="0">
                <a:solidFill>
                  <a:srgbClr val="FF0000"/>
                </a:solidFill>
                <a:latin typeface="+mn-ea"/>
              </a:rPr>
              <a:t>STJ</a:t>
            </a:r>
            <a:r>
              <a:rPr lang="ja-JP" altLang="en-US" sz="2000" b="1" dirty="0">
                <a:solidFill>
                  <a:srgbClr val="FF0000"/>
                </a:solidFill>
                <a:latin typeface="+mn-ea"/>
              </a:rPr>
              <a:t>信号の</a:t>
            </a:r>
            <a:r>
              <a:rPr lang="en-US" altLang="ja-JP" sz="2000" b="1" dirty="0">
                <a:solidFill>
                  <a:srgbClr val="FF0000"/>
                </a:solidFill>
                <a:latin typeface="+mn-ea"/>
              </a:rPr>
              <a:t>SOI-FET</a:t>
            </a:r>
            <a:r>
              <a:rPr lang="ja-JP" altLang="en-US" sz="2000" b="1" dirty="0">
                <a:solidFill>
                  <a:srgbClr val="FF0000"/>
                </a:solidFill>
                <a:latin typeface="+mn-ea"/>
              </a:rPr>
              <a:t>による増幅の</a:t>
            </a:r>
            <a:r>
              <a:rPr lang="ja-JP" altLang="en-US" sz="2000" b="1" dirty="0" smtClean="0">
                <a:solidFill>
                  <a:srgbClr val="FF0000"/>
                </a:solidFill>
                <a:latin typeface="+mn-ea"/>
              </a:rPr>
              <a:t>確認</a:t>
            </a:r>
            <a:endParaRPr lang="en-US" altLang="ja-JP" sz="2000" b="1" dirty="0">
              <a:solidFill>
                <a:srgbClr val="FF0000"/>
              </a:solidFill>
              <a:latin typeface="+mn-ea"/>
            </a:endParaRPr>
          </a:p>
          <a:p>
            <a:pPr marL="342900" indent="-342900" algn="l">
              <a:spcBef>
                <a:spcPct val="20000"/>
              </a:spcBef>
              <a:buClr>
                <a:schemeClr val="bg2"/>
              </a:buClr>
              <a:buSzPct val="75000"/>
              <a:buFont typeface="Wingdings" pitchFamily="2" charset="2"/>
              <a:buChar char="n"/>
            </a:pPr>
            <a:r>
              <a:rPr lang="en-US" altLang="ja-JP" sz="2000" b="1" dirty="0" smtClean="0">
                <a:latin typeface="+mn-ea"/>
              </a:rPr>
              <a:t>SOI</a:t>
            </a:r>
            <a:r>
              <a:rPr lang="ja-JP" altLang="en-US" sz="2000" b="1" dirty="0" smtClean="0">
                <a:latin typeface="+mn-ea"/>
              </a:rPr>
              <a:t>電</a:t>
            </a:r>
            <a:r>
              <a:rPr lang="ja-JP" altLang="en-US" sz="2000" b="1" dirty="0">
                <a:latin typeface="+mn-ea"/>
              </a:rPr>
              <a:t>荷</a:t>
            </a:r>
            <a:r>
              <a:rPr lang="ja-JP" altLang="en-US" sz="2000" b="1" dirty="0" smtClean="0">
                <a:latin typeface="+mn-ea"/>
              </a:rPr>
              <a:t>積分増幅器部</a:t>
            </a:r>
            <a:r>
              <a:rPr lang="ja-JP" altLang="en-US" sz="2000" b="1" dirty="0">
                <a:latin typeface="+mn-ea"/>
              </a:rPr>
              <a:t>の回路</a:t>
            </a:r>
            <a:r>
              <a:rPr lang="ja-JP" altLang="en-US" sz="2000" b="1" dirty="0" smtClean="0">
                <a:latin typeface="+mn-ea"/>
              </a:rPr>
              <a:t>設計</a:t>
            </a:r>
            <a:endParaRPr lang="en-US" altLang="ja-JP" sz="2000" b="1" dirty="0" smtClean="0">
              <a:latin typeface="+mn-ea"/>
              <a:ea typeface="+mn-ea"/>
            </a:endParaRPr>
          </a:p>
        </p:txBody>
      </p:sp>
    </p:spTree>
    <p:extLst>
      <p:ext uri="{BB962C8B-B14F-4D97-AF65-F5344CB8AC3E}">
        <p14:creationId xmlns:p14="http://schemas.microsoft.com/office/powerpoint/2010/main" val="22174397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xfrm>
            <a:off x="838200" y="3124200"/>
            <a:ext cx="7543800" cy="762000"/>
          </a:xfrm>
        </p:spPr>
        <p:txBody>
          <a:bodyPr/>
          <a:lstStyle/>
          <a:p>
            <a:pPr algn="ctr" eaLnBrk="1" hangingPunct="1"/>
            <a:r>
              <a:rPr lang="en-US" altLang="ja-JP" b="1" dirty="0" smtClean="0">
                <a:latin typeface="+mj-ea"/>
              </a:rPr>
              <a:t>Backup</a:t>
            </a:r>
          </a:p>
        </p:txBody>
      </p:sp>
      <p:sp>
        <p:nvSpPr>
          <p:cNvPr id="2" name="スライド番号プレースホルダー 1"/>
          <p:cNvSpPr>
            <a:spLocks noGrp="1"/>
          </p:cNvSpPr>
          <p:nvPr>
            <p:ph type="sldNum" sz="quarter" idx="12"/>
          </p:nvPr>
        </p:nvSpPr>
        <p:spPr/>
        <p:txBody>
          <a:bodyPr/>
          <a:lstStyle/>
          <a:p>
            <a:pPr>
              <a:defRPr/>
            </a:pPr>
            <a:fld id="{61709CE4-92C4-4425-BA27-9AE8E628B274}" type="slidenum">
              <a:rPr lang="en-US" altLang="ja-JP" smtClean="0"/>
              <a:pPr>
                <a:defRPr/>
              </a:pPr>
              <a:t>33</a:t>
            </a:fld>
            <a:endParaRPr lang="en-US" altLang="ja-JP"/>
          </a:p>
        </p:txBody>
      </p:sp>
    </p:spTree>
    <p:extLst>
      <p:ext uri="{BB962C8B-B14F-4D97-AF65-F5344CB8AC3E}">
        <p14:creationId xmlns:p14="http://schemas.microsoft.com/office/powerpoint/2010/main" val="15703226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290513"/>
            <a:ext cx="7772400" cy="442912"/>
          </a:xfrm>
        </p:spPr>
        <p:txBody>
          <a:bodyPr/>
          <a:lstStyle/>
          <a:p>
            <a:pPr eaLnBrk="1" hangingPunct="1">
              <a:defRPr/>
            </a:pPr>
            <a:r>
              <a:rPr lang="en-US" altLang="ja-JP" sz="2800" dirty="0" smtClean="0">
                <a:solidFill>
                  <a:schemeClr val="accent6"/>
                </a:solidFill>
              </a:rPr>
              <a:t>Publications and Talks on STJ  R&amp;D in JFY2014</a:t>
            </a:r>
            <a:r>
              <a:rPr lang="ja-JP" altLang="en-US" sz="2800" dirty="0" smtClean="0">
                <a:solidFill>
                  <a:schemeClr val="accent6"/>
                </a:solidFill>
              </a:rPr>
              <a:t> </a:t>
            </a:r>
            <a:r>
              <a:rPr lang="en-US" altLang="ja-JP" sz="2800" dirty="0" smtClean="0">
                <a:solidFill>
                  <a:schemeClr val="accent6"/>
                </a:solidFill>
              </a:rPr>
              <a:t>(1)</a:t>
            </a:r>
          </a:p>
        </p:txBody>
      </p:sp>
      <p:sp>
        <p:nvSpPr>
          <p:cNvPr id="36868" name="Text Box 4"/>
          <p:cNvSpPr txBox="1">
            <a:spLocks noChangeArrowheads="1"/>
          </p:cNvSpPr>
          <p:nvPr/>
        </p:nvSpPr>
        <p:spPr bwMode="auto">
          <a:xfrm>
            <a:off x="179388" y="733425"/>
            <a:ext cx="8569325" cy="609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pitchFamily="18" charset="0"/>
                <a:ea typeface="Osaka" charset="-128"/>
              </a:defRPr>
            </a:lvl1pPr>
            <a:lvl2pPr marL="742950" indent="-285750" eaLnBrk="0" hangingPunct="0">
              <a:defRPr kumimoji="1" sz="2400">
                <a:solidFill>
                  <a:schemeClr val="tx1"/>
                </a:solidFill>
                <a:latin typeface="Times" pitchFamily="18" charset="0"/>
                <a:ea typeface="Osaka" charset="-128"/>
              </a:defRPr>
            </a:lvl2pPr>
            <a:lvl3pPr marL="1143000" indent="-228600" eaLnBrk="0" hangingPunct="0">
              <a:defRPr kumimoji="1" sz="2400">
                <a:solidFill>
                  <a:schemeClr val="tx1"/>
                </a:solidFill>
                <a:latin typeface="Times" pitchFamily="18" charset="0"/>
                <a:ea typeface="Osaka" charset="-128"/>
              </a:defRPr>
            </a:lvl3pPr>
            <a:lvl4pPr marL="1600200" indent="-228600" eaLnBrk="0" hangingPunct="0">
              <a:defRPr kumimoji="1" sz="2400">
                <a:solidFill>
                  <a:schemeClr val="tx1"/>
                </a:solidFill>
                <a:latin typeface="Times" pitchFamily="18" charset="0"/>
                <a:ea typeface="Osaka" charset="-128"/>
              </a:defRPr>
            </a:lvl4pPr>
            <a:lvl5pPr marL="2057400" indent="-228600" eaLnBrk="0" hangingPunct="0">
              <a:defRPr kumimoji="1" sz="2400">
                <a:solidFill>
                  <a:schemeClr val="tx1"/>
                </a:solidFill>
                <a:latin typeface="Times" pitchFamily="18" charset="0"/>
                <a:ea typeface="Osaka" charset="-128"/>
              </a:defRPr>
            </a:lvl5pPr>
            <a:lvl6pPr marL="2514600" indent="-228600" algn="ctr" eaLnBrk="0" fontAlgn="base" hangingPunct="0">
              <a:spcBef>
                <a:spcPct val="0"/>
              </a:spcBef>
              <a:spcAft>
                <a:spcPct val="0"/>
              </a:spcAft>
              <a:defRPr kumimoji="1" sz="2400">
                <a:solidFill>
                  <a:schemeClr val="tx1"/>
                </a:solidFill>
                <a:latin typeface="Times" pitchFamily="18" charset="0"/>
                <a:ea typeface="Osaka" charset="-128"/>
              </a:defRPr>
            </a:lvl6pPr>
            <a:lvl7pPr marL="2971800" indent="-228600" algn="ctr" eaLnBrk="0" fontAlgn="base" hangingPunct="0">
              <a:spcBef>
                <a:spcPct val="0"/>
              </a:spcBef>
              <a:spcAft>
                <a:spcPct val="0"/>
              </a:spcAft>
              <a:defRPr kumimoji="1" sz="2400">
                <a:solidFill>
                  <a:schemeClr val="tx1"/>
                </a:solidFill>
                <a:latin typeface="Times" pitchFamily="18" charset="0"/>
                <a:ea typeface="Osaka" charset="-128"/>
              </a:defRPr>
            </a:lvl7pPr>
            <a:lvl8pPr marL="3429000" indent="-228600" algn="ctr" eaLnBrk="0" fontAlgn="base" hangingPunct="0">
              <a:spcBef>
                <a:spcPct val="0"/>
              </a:spcBef>
              <a:spcAft>
                <a:spcPct val="0"/>
              </a:spcAft>
              <a:defRPr kumimoji="1" sz="2400">
                <a:solidFill>
                  <a:schemeClr val="tx1"/>
                </a:solidFill>
                <a:latin typeface="Times" pitchFamily="18" charset="0"/>
                <a:ea typeface="Osaka" charset="-128"/>
              </a:defRPr>
            </a:lvl8pPr>
            <a:lvl9pPr marL="3886200" indent="-228600" algn="ctr" eaLnBrk="0" fontAlgn="base" hangingPunct="0">
              <a:spcBef>
                <a:spcPct val="0"/>
              </a:spcBef>
              <a:spcAft>
                <a:spcPct val="0"/>
              </a:spcAft>
              <a:defRPr kumimoji="1" sz="2400">
                <a:solidFill>
                  <a:schemeClr val="tx1"/>
                </a:solidFill>
                <a:latin typeface="Times" pitchFamily="18" charset="0"/>
                <a:ea typeface="Osaka" charset="-128"/>
              </a:defRPr>
            </a:lvl9pPr>
          </a:lstStyle>
          <a:p>
            <a:pPr algn="l">
              <a:defRPr/>
            </a:pPr>
            <a:r>
              <a:rPr lang="en-US" altLang="ja-JP" sz="2000" b="1" dirty="0" smtClean="0">
                <a:solidFill>
                  <a:schemeClr val="accent6"/>
                </a:solidFill>
              </a:rPr>
              <a:t>Papers and Proceedings</a:t>
            </a:r>
          </a:p>
          <a:p>
            <a:pPr marL="342900" indent="-342900" algn="l">
              <a:buFont typeface="+mj-lt"/>
              <a:buAutoNum type="arabicPeriod"/>
              <a:defRPr/>
            </a:pPr>
            <a:r>
              <a:rPr lang="en-US" altLang="ja-JP" sz="1400" dirty="0">
                <a:solidFill>
                  <a:schemeClr val="accent6"/>
                </a:solidFill>
              </a:rPr>
              <a:t>"Development of Superconducting Tunnel Junction Detectors as a far-infrared single photon detector for neutrino decay search", Y. </a:t>
            </a:r>
            <a:r>
              <a:rPr lang="en-US" altLang="ja-JP" sz="1400" dirty="0" smtClean="0">
                <a:solidFill>
                  <a:schemeClr val="accent6"/>
                </a:solidFill>
              </a:rPr>
              <a:t>Takeuchi et al.  To </a:t>
            </a:r>
            <a:r>
              <a:rPr lang="en-US" altLang="ja-JP" sz="1400" dirty="0">
                <a:solidFill>
                  <a:schemeClr val="accent6"/>
                </a:solidFill>
              </a:rPr>
              <a:t>be published </a:t>
            </a:r>
            <a:r>
              <a:rPr lang="en-US" altLang="ja-JP" sz="1400" dirty="0" smtClean="0">
                <a:solidFill>
                  <a:schemeClr val="accent6"/>
                </a:solidFill>
              </a:rPr>
              <a:t>as Proceedings of Science(TIPP2014)155</a:t>
            </a:r>
          </a:p>
          <a:p>
            <a:pPr marL="342900" indent="-342900" algn="l">
              <a:buFont typeface="+mj-lt"/>
              <a:buAutoNum type="arabicPeriod"/>
              <a:defRPr/>
            </a:pPr>
            <a:r>
              <a:rPr lang="en-US" altLang="ja-JP" sz="1400" dirty="0" smtClean="0">
                <a:solidFill>
                  <a:schemeClr val="accent6"/>
                </a:solidFill>
              </a:rPr>
              <a:t>"Development </a:t>
            </a:r>
            <a:r>
              <a:rPr lang="en-US" altLang="ja-JP" sz="1400" dirty="0">
                <a:solidFill>
                  <a:schemeClr val="accent6"/>
                </a:solidFill>
              </a:rPr>
              <a:t>of Superconducting Tunnel Junction Photon Detector on SOI Preamplifier Board to Search for Radiative decays of Cosmic Background Neutrino", K. </a:t>
            </a:r>
            <a:r>
              <a:rPr lang="en-US" altLang="ja-JP" sz="1400" dirty="0" err="1" smtClean="0">
                <a:solidFill>
                  <a:schemeClr val="accent6"/>
                </a:solidFill>
              </a:rPr>
              <a:t>Kasahara</a:t>
            </a:r>
            <a:r>
              <a:rPr lang="en-US" altLang="ja-JP" sz="1400" dirty="0" smtClean="0">
                <a:solidFill>
                  <a:schemeClr val="accent6"/>
                </a:solidFill>
              </a:rPr>
              <a:t> et al. , </a:t>
            </a:r>
            <a:r>
              <a:rPr lang="en-US" altLang="ja-JP" sz="1400" dirty="0">
                <a:solidFill>
                  <a:schemeClr val="accent6"/>
                </a:solidFill>
              </a:rPr>
              <a:t>Proceedings of </a:t>
            </a:r>
            <a:r>
              <a:rPr lang="en-US" altLang="ja-JP" sz="1400" dirty="0" smtClean="0">
                <a:solidFill>
                  <a:schemeClr val="accent6"/>
                </a:solidFill>
              </a:rPr>
              <a:t>Science(TIPP2014)074</a:t>
            </a:r>
          </a:p>
          <a:p>
            <a:pPr marL="342900" indent="-342900" algn="l">
              <a:buFont typeface="+mj-lt"/>
              <a:buAutoNum type="arabicPeriod"/>
              <a:defRPr/>
            </a:pPr>
            <a:r>
              <a:rPr lang="en-US" altLang="ja-JP" sz="1400" dirty="0" smtClean="0">
                <a:solidFill>
                  <a:schemeClr val="accent6"/>
                </a:solidFill>
              </a:rPr>
              <a:t>"</a:t>
            </a:r>
            <a:r>
              <a:rPr lang="en-US" altLang="ja-JP" sz="1400" dirty="0">
                <a:solidFill>
                  <a:schemeClr val="accent6"/>
                </a:solidFill>
              </a:rPr>
              <a:t>Search for Cosmic Background Neutrino Decay", S. H. </a:t>
            </a:r>
            <a:r>
              <a:rPr lang="en-US" altLang="ja-JP" sz="1400" dirty="0" smtClean="0">
                <a:solidFill>
                  <a:schemeClr val="accent6"/>
                </a:solidFill>
              </a:rPr>
              <a:t>Kim et al., JPS Conf. Proc. 1, 013127 (2014)</a:t>
            </a:r>
            <a:endParaRPr lang="en-US" altLang="ja-JP" sz="1600" dirty="0" smtClean="0">
              <a:solidFill>
                <a:schemeClr val="accent6"/>
              </a:solidFill>
            </a:endParaRPr>
          </a:p>
          <a:p>
            <a:pPr algn="l">
              <a:defRPr/>
            </a:pPr>
            <a:r>
              <a:rPr lang="en-US" altLang="ja-JP" sz="2000" b="1" dirty="0" smtClean="0">
                <a:solidFill>
                  <a:schemeClr val="accent6"/>
                </a:solidFill>
              </a:rPr>
              <a:t>Talks in International Conferences</a:t>
            </a:r>
          </a:p>
          <a:p>
            <a:pPr marL="342900" indent="-342900" algn="l">
              <a:buFont typeface="+mj-lt"/>
              <a:buAutoNum type="arabicPeriod"/>
              <a:defRPr/>
            </a:pPr>
            <a:r>
              <a:rPr lang="en-US" altLang="ja-JP" sz="1400" dirty="0">
                <a:solidFill>
                  <a:schemeClr val="accent6"/>
                </a:solidFill>
              </a:rPr>
              <a:t>"Development of Superconducting Tunnel Junction Detector Using Hafnium for Neutrino Decay Search" </a:t>
            </a:r>
            <a:r>
              <a:rPr lang="en-US" altLang="ja-JP" sz="1400" dirty="0" err="1">
                <a:solidFill>
                  <a:schemeClr val="accent6"/>
                </a:solidFill>
              </a:rPr>
              <a:t>K.Takemasa</a:t>
            </a:r>
            <a:r>
              <a:rPr lang="en-US" altLang="ja-JP" sz="1400" dirty="0">
                <a:solidFill>
                  <a:schemeClr val="accent6"/>
                </a:solidFill>
              </a:rPr>
              <a:t> IEEE nuclear science symposium and medical imaging conference 2014@Seattle, USA, Nov. 8-15, 2014 </a:t>
            </a:r>
          </a:p>
          <a:p>
            <a:pPr marL="342900" indent="-342900" algn="l">
              <a:buFont typeface="+mj-lt"/>
              <a:buAutoNum type="arabicPeriod"/>
              <a:defRPr/>
            </a:pPr>
            <a:r>
              <a:rPr lang="en-US" altLang="ja-JP" sz="1400" dirty="0" smtClean="0">
                <a:solidFill>
                  <a:schemeClr val="accent6"/>
                </a:solidFill>
              </a:rPr>
              <a:t>“Development </a:t>
            </a:r>
            <a:r>
              <a:rPr lang="en-US" altLang="ja-JP" sz="1400" dirty="0">
                <a:solidFill>
                  <a:schemeClr val="accent6"/>
                </a:solidFill>
              </a:rPr>
              <a:t>of Superconducting Tunnel Junction Photon Detector with SOI Preamplifier Board to Search for Radiative Decays of Cosmic Background Neutrino", T. </a:t>
            </a:r>
            <a:r>
              <a:rPr lang="en-US" altLang="ja-JP" sz="1400" dirty="0" err="1">
                <a:solidFill>
                  <a:schemeClr val="accent6"/>
                </a:solidFill>
              </a:rPr>
              <a:t>Okudaira</a:t>
            </a:r>
            <a:r>
              <a:rPr lang="en-US" altLang="ja-JP" sz="1400" dirty="0">
                <a:solidFill>
                  <a:schemeClr val="accent6"/>
                </a:solidFill>
              </a:rPr>
              <a:t>, </a:t>
            </a:r>
            <a:r>
              <a:rPr lang="en-US" altLang="ja-JP" sz="1400" dirty="0" smtClean="0">
                <a:solidFill>
                  <a:schemeClr val="accent6"/>
                </a:solidFill>
              </a:rPr>
              <a:t>(Poster ), </a:t>
            </a:r>
            <a:r>
              <a:rPr lang="en-US" altLang="ja-JP" sz="1400" dirty="0">
                <a:solidFill>
                  <a:schemeClr val="accent6"/>
                </a:solidFill>
              </a:rPr>
              <a:t>IEEE nuclear science symposium and medical imaging conference </a:t>
            </a:r>
            <a:r>
              <a:rPr lang="en-US" altLang="ja-JP" sz="1400" dirty="0" smtClean="0">
                <a:solidFill>
                  <a:schemeClr val="accent6"/>
                </a:solidFill>
              </a:rPr>
              <a:t>2014, </a:t>
            </a:r>
            <a:r>
              <a:rPr lang="en-US" altLang="ja-JP" sz="1400" dirty="0">
                <a:solidFill>
                  <a:schemeClr val="accent6"/>
                </a:solidFill>
              </a:rPr>
              <a:t>Seattle, USA, Nov. 8-15, 2014 </a:t>
            </a:r>
            <a:endParaRPr lang="en-US" altLang="ja-JP" sz="1400" dirty="0" smtClean="0">
              <a:solidFill>
                <a:schemeClr val="accent6"/>
              </a:solidFill>
            </a:endParaRPr>
          </a:p>
          <a:p>
            <a:pPr marL="342900" indent="-342900" algn="l">
              <a:buFont typeface="+mj-lt"/>
              <a:buAutoNum type="arabicPeriod"/>
              <a:defRPr/>
            </a:pPr>
            <a:r>
              <a:rPr lang="en-US" altLang="ja-JP" sz="1400" dirty="0" smtClean="0">
                <a:solidFill>
                  <a:schemeClr val="accent6"/>
                </a:solidFill>
              </a:rPr>
              <a:t>"</a:t>
            </a:r>
            <a:r>
              <a:rPr lang="en-US" altLang="ja-JP" sz="1400" dirty="0">
                <a:solidFill>
                  <a:schemeClr val="accent6"/>
                </a:solidFill>
              </a:rPr>
              <a:t>Development of Superconducting Tunnel Junction Photon Detectors for Cosmic Background Neutrino Decay Search" </a:t>
            </a:r>
            <a:r>
              <a:rPr lang="en-US" altLang="ja-JP" sz="1400" dirty="0" smtClean="0">
                <a:solidFill>
                  <a:schemeClr val="accent6"/>
                </a:solidFill>
              </a:rPr>
              <a:t>S.H. </a:t>
            </a:r>
            <a:r>
              <a:rPr lang="en-US" altLang="ja-JP" sz="1400" dirty="0">
                <a:solidFill>
                  <a:schemeClr val="accent6"/>
                </a:solidFill>
              </a:rPr>
              <a:t>Kim </a:t>
            </a:r>
            <a:r>
              <a:rPr lang="en-US" altLang="ja-JP" sz="1400" dirty="0" smtClean="0">
                <a:solidFill>
                  <a:schemeClr val="accent6"/>
                </a:solidFill>
              </a:rPr>
              <a:t>  2nd </a:t>
            </a:r>
            <a:r>
              <a:rPr lang="en-US" altLang="ja-JP" sz="1400" dirty="0">
                <a:solidFill>
                  <a:schemeClr val="accent6"/>
                </a:solidFill>
              </a:rPr>
              <a:t>International Workshop on Superconducting Sensors and </a:t>
            </a:r>
            <a:r>
              <a:rPr lang="en-US" altLang="ja-JP" sz="1400" dirty="0" smtClean="0">
                <a:solidFill>
                  <a:schemeClr val="accent6"/>
                </a:solidFill>
              </a:rPr>
              <a:t>Detectors </a:t>
            </a:r>
            <a:r>
              <a:rPr lang="en-US" altLang="ja-JP" sz="1400" dirty="0">
                <a:solidFill>
                  <a:schemeClr val="accent6"/>
                </a:solidFill>
              </a:rPr>
              <a:t>(IWSSD2014)@Shanghai, China, Nov. 5-8, </a:t>
            </a:r>
            <a:r>
              <a:rPr lang="en-US" altLang="ja-JP" sz="1400" dirty="0" smtClean="0">
                <a:solidFill>
                  <a:schemeClr val="accent6"/>
                </a:solidFill>
              </a:rPr>
              <a:t>2014</a:t>
            </a:r>
          </a:p>
          <a:p>
            <a:pPr marL="342900" indent="-342900" algn="l">
              <a:buFont typeface="+mj-lt"/>
              <a:buAutoNum type="arabicPeriod"/>
              <a:defRPr/>
            </a:pPr>
            <a:r>
              <a:rPr lang="en-US" altLang="ja-JP" sz="1400" dirty="0">
                <a:solidFill>
                  <a:schemeClr val="accent6"/>
                </a:solidFill>
              </a:rPr>
              <a:t>”Experimental search for the cosmic background neutrino decay in the cosmic far-infrared background", Y. Takeuchi </a:t>
            </a:r>
            <a:r>
              <a:rPr lang="en-US" altLang="ja-JP" sz="1400" dirty="0" smtClean="0">
                <a:solidFill>
                  <a:schemeClr val="accent6"/>
                </a:solidFill>
              </a:rPr>
              <a:t>   Tsukuba Global Science Week 2014(TGSW2014) @Tsukuba, Japan Sep.28-30, 2014</a:t>
            </a:r>
          </a:p>
          <a:p>
            <a:pPr marL="342900" indent="-342900" algn="l">
              <a:buFont typeface="+mj-lt"/>
              <a:buAutoNum type="arabicPeriod"/>
              <a:defRPr/>
            </a:pPr>
            <a:r>
              <a:rPr lang="en-US" altLang="ja-JP" sz="1400" dirty="0">
                <a:solidFill>
                  <a:schemeClr val="accent6"/>
                </a:solidFill>
              </a:rPr>
              <a:t>”Development of Superconducting Tunnel Junction Photon Detector with SOI Preamplifier board to Search for Radiative decays of Cosmic Background Neutrino", </a:t>
            </a:r>
            <a:r>
              <a:rPr lang="en-US" altLang="ja-JP" sz="1400" dirty="0" err="1" smtClean="0">
                <a:solidFill>
                  <a:schemeClr val="accent6"/>
                </a:solidFill>
              </a:rPr>
              <a:t>T.Okudaira</a:t>
            </a:r>
            <a:r>
              <a:rPr lang="en-US" altLang="ja-JP" sz="1400" dirty="0" smtClean="0">
                <a:solidFill>
                  <a:schemeClr val="accent6"/>
                </a:solidFill>
              </a:rPr>
              <a:t>  TGSW2014</a:t>
            </a:r>
            <a:r>
              <a:rPr lang="en-US" altLang="ja-JP" sz="1400" dirty="0">
                <a:solidFill>
                  <a:schemeClr val="accent6"/>
                </a:solidFill>
              </a:rPr>
              <a:t>@Tsukuba, </a:t>
            </a:r>
            <a:r>
              <a:rPr lang="en-US" altLang="ja-JP" sz="1400" dirty="0" smtClean="0">
                <a:solidFill>
                  <a:schemeClr val="accent6"/>
                </a:solidFill>
              </a:rPr>
              <a:t>Japan</a:t>
            </a:r>
            <a:r>
              <a:rPr lang="en-US" altLang="ja-JP" sz="1400" dirty="0">
                <a:solidFill>
                  <a:schemeClr val="accent6"/>
                </a:solidFill>
              </a:rPr>
              <a:t> Sep.28-30, 2014</a:t>
            </a:r>
            <a:endParaRPr lang="en-US" altLang="ja-JP" sz="1400" dirty="0" smtClean="0">
              <a:solidFill>
                <a:schemeClr val="accent6"/>
              </a:solidFill>
            </a:endParaRPr>
          </a:p>
          <a:p>
            <a:pPr marL="342900" indent="-342900" algn="l">
              <a:buFont typeface="+mj-lt"/>
              <a:buAutoNum type="arabicPeriod"/>
              <a:defRPr/>
            </a:pPr>
            <a:r>
              <a:rPr lang="en-US" altLang="ja-JP" sz="1400" dirty="0">
                <a:solidFill>
                  <a:schemeClr val="accent6"/>
                </a:solidFill>
              </a:rPr>
              <a:t>"Development of Superconducting Tunnel Junction Detectors as a far-infrared single photon detector for neutrino decay search" Y. Takeuchi Technology and Instrumentation in Particle Physics 2014 (TIPP 2014)@Amsterdam, the Netherlands, Jun. 2-6, 2014 </a:t>
            </a:r>
          </a:p>
          <a:p>
            <a:pPr marL="342900" indent="-342900" algn="l">
              <a:buFont typeface="+mj-lt"/>
              <a:buAutoNum type="arabicPeriod"/>
              <a:defRPr/>
            </a:pPr>
            <a:r>
              <a:rPr lang="en-US" altLang="ja-JP" sz="1400" dirty="0" smtClean="0">
                <a:solidFill>
                  <a:schemeClr val="accent6"/>
                </a:solidFill>
              </a:rPr>
              <a:t> </a:t>
            </a:r>
            <a:r>
              <a:rPr lang="en-US" altLang="ja-JP" sz="1400" dirty="0">
                <a:solidFill>
                  <a:schemeClr val="accent6"/>
                </a:solidFill>
              </a:rPr>
              <a:t>"Development of Superconducting Tunnel Junction Photon Detector on SOI Preamplifier Board to Search for Radiative Decays of Cosmic Neutrino Background" </a:t>
            </a:r>
            <a:r>
              <a:rPr lang="en-US" altLang="ja-JP" sz="1400" dirty="0" err="1">
                <a:solidFill>
                  <a:schemeClr val="accent6"/>
                </a:solidFill>
              </a:rPr>
              <a:t>K.Kasahara</a:t>
            </a:r>
            <a:r>
              <a:rPr lang="en-US" altLang="ja-JP" sz="1400" dirty="0">
                <a:solidFill>
                  <a:schemeClr val="accent6"/>
                </a:solidFill>
              </a:rPr>
              <a:t> Technology and Instrumentation in Particle Physics 2014 (TIPP 2014)@Amsterdam, the Netherlands, Jun. 2-6, 2014 </a:t>
            </a:r>
            <a:endParaRPr lang="en-US" altLang="ja-JP" sz="1400" dirty="0" smtClean="0">
              <a:solidFill>
                <a:schemeClr val="accent6"/>
              </a:solidFill>
            </a:endParaRPr>
          </a:p>
        </p:txBody>
      </p:sp>
    </p:spTree>
    <p:extLst>
      <p:ext uri="{BB962C8B-B14F-4D97-AF65-F5344CB8AC3E}">
        <p14:creationId xmlns:p14="http://schemas.microsoft.com/office/powerpoint/2010/main" val="20087310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85787" y="33760"/>
            <a:ext cx="7772400" cy="442912"/>
          </a:xfrm>
        </p:spPr>
        <p:txBody>
          <a:bodyPr/>
          <a:lstStyle/>
          <a:p>
            <a:pPr eaLnBrk="1" hangingPunct="1">
              <a:defRPr/>
            </a:pPr>
            <a:r>
              <a:rPr lang="en-US" altLang="ja-JP" sz="2800" dirty="0" smtClean="0">
                <a:solidFill>
                  <a:schemeClr val="accent6"/>
                </a:solidFill>
              </a:rPr>
              <a:t>Publications and Talks on STJ  R&amp;D in JFY2014</a:t>
            </a:r>
            <a:r>
              <a:rPr lang="ja-JP" altLang="en-US" sz="2800" dirty="0" smtClean="0">
                <a:solidFill>
                  <a:schemeClr val="accent6"/>
                </a:solidFill>
              </a:rPr>
              <a:t> </a:t>
            </a:r>
            <a:r>
              <a:rPr lang="en-US" altLang="ja-JP" sz="2800" dirty="0" smtClean="0">
                <a:solidFill>
                  <a:srgbClr val="002060"/>
                </a:solidFill>
              </a:rPr>
              <a:t>(2)</a:t>
            </a:r>
          </a:p>
        </p:txBody>
      </p:sp>
      <p:sp>
        <p:nvSpPr>
          <p:cNvPr id="36868" name="Text Box 4"/>
          <p:cNvSpPr txBox="1">
            <a:spLocks noChangeArrowheads="1"/>
          </p:cNvSpPr>
          <p:nvPr/>
        </p:nvSpPr>
        <p:spPr bwMode="auto">
          <a:xfrm>
            <a:off x="187324" y="692696"/>
            <a:ext cx="8569325" cy="587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pitchFamily="18" charset="0"/>
                <a:ea typeface="Osaka" charset="-128"/>
              </a:defRPr>
            </a:lvl1pPr>
            <a:lvl2pPr marL="742950" indent="-285750" eaLnBrk="0" hangingPunct="0">
              <a:defRPr kumimoji="1" sz="2400">
                <a:solidFill>
                  <a:schemeClr val="tx1"/>
                </a:solidFill>
                <a:latin typeface="Times" pitchFamily="18" charset="0"/>
                <a:ea typeface="Osaka" charset="-128"/>
              </a:defRPr>
            </a:lvl2pPr>
            <a:lvl3pPr marL="1143000" indent="-228600" eaLnBrk="0" hangingPunct="0">
              <a:defRPr kumimoji="1" sz="2400">
                <a:solidFill>
                  <a:schemeClr val="tx1"/>
                </a:solidFill>
                <a:latin typeface="Times" pitchFamily="18" charset="0"/>
                <a:ea typeface="Osaka" charset="-128"/>
              </a:defRPr>
            </a:lvl3pPr>
            <a:lvl4pPr marL="1600200" indent="-228600" eaLnBrk="0" hangingPunct="0">
              <a:defRPr kumimoji="1" sz="2400">
                <a:solidFill>
                  <a:schemeClr val="tx1"/>
                </a:solidFill>
                <a:latin typeface="Times" pitchFamily="18" charset="0"/>
                <a:ea typeface="Osaka" charset="-128"/>
              </a:defRPr>
            </a:lvl4pPr>
            <a:lvl5pPr marL="2057400" indent="-228600" eaLnBrk="0" hangingPunct="0">
              <a:defRPr kumimoji="1" sz="2400">
                <a:solidFill>
                  <a:schemeClr val="tx1"/>
                </a:solidFill>
                <a:latin typeface="Times" pitchFamily="18" charset="0"/>
                <a:ea typeface="Osaka" charset="-128"/>
              </a:defRPr>
            </a:lvl5pPr>
            <a:lvl6pPr marL="2514600" indent="-228600" algn="ctr" eaLnBrk="0" fontAlgn="base" hangingPunct="0">
              <a:spcBef>
                <a:spcPct val="0"/>
              </a:spcBef>
              <a:spcAft>
                <a:spcPct val="0"/>
              </a:spcAft>
              <a:defRPr kumimoji="1" sz="2400">
                <a:solidFill>
                  <a:schemeClr val="tx1"/>
                </a:solidFill>
                <a:latin typeface="Times" pitchFamily="18" charset="0"/>
                <a:ea typeface="Osaka" charset="-128"/>
              </a:defRPr>
            </a:lvl6pPr>
            <a:lvl7pPr marL="2971800" indent="-228600" algn="ctr" eaLnBrk="0" fontAlgn="base" hangingPunct="0">
              <a:spcBef>
                <a:spcPct val="0"/>
              </a:spcBef>
              <a:spcAft>
                <a:spcPct val="0"/>
              </a:spcAft>
              <a:defRPr kumimoji="1" sz="2400">
                <a:solidFill>
                  <a:schemeClr val="tx1"/>
                </a:solidFill>
                <a:latin typeface="Times" pitchFamily="18" charset="0"/>
                <a:ea typeface="Osaka" charset="-128"/>
              </a:defRPr>
            </a:lvl7pPr>
            <a:lvl8pPr marL="3429000" indent="-228600" algn="ctr" eaLnBrk="0" fontAlgn="base" hangingPunct="0">
              <a:spcBef>
                <a:spcPct val="0"/>
              </a:spcBef>
              <a:spcAft>
                <a:spcPct val="0"/>
              </a:spcAft>
              <a:defRPr kumimoji="1" sz="2400">
                <a:solidFill>
                  <a:schemeClr val="tx1"/>
                </a:solidFill>
                <a:latin typeface="Times" pitchFamily="18" charset="0"/>
                <a:ea typeface="Osaka" charset="-128"/>
              </a:defRPr>
            </a:lvl8pPr>
            <a:lvl9pPr marL="3886200" indent="-228600" algn="ctr" eaLnBrk="0" fontAlgn="base" hangingPunct="0">
              <a:spcBef>
                <a:spcPct val="0"/>
              </a:spcBef>
              <a:spcAft>
                <a:spcPct val="0"/>
              </a:spcAft>
              <a:defRPr kumimoji="1" sz="2400">
                <a:solidFill>
                  <a:schemeClr val="tx1"/>
                </a:solidFill>
                <a:latin typeface="Times" pitchFamily="18" charset="0"/>
                <a:ea typeface="Osaka" charset="-128"/>
              </a:defRPr>
            </a:lvl9pPr>
          </a:lstStyle>
          <a:p>
            <a:pPr algn="l">
              <a:defRPr/>
            </a:pPr>
            <a:r>
              <a:rPr lang="en-US" altLang="ja-JP" sz="2000" b="1" dirty="0" smtClean="0">
                <a:solidFill>
                  <a:schemeClr val="accent6"/>
                </a:solidFill>
              </a:rPr>
              <a:t>Master </a:t>
            </a:r>
            <a:r>
              <a:rPr lang="en-US" altLang="ja-JP" sz="2000" b="1" dirty="0">
                <a:solidFill>
                  <a:schemeClr val="accent6"/>
                </a:solidFill>
              </a:rPr>
              <a:t>Theses</a:t>
            </a:r>
          </a:p>
          <a:p>
            <a:pPr marL="342900" indent="-342900" algn="l">
              <a:buFont typeface="+mj-lt"/>
              <a:buAutoNum type="arabicPeriod"/>
              <a:defRPr/>
            </a:pPr>
            <a:r>
              <a:rPr lang="ja-JP" altLang="en-US" sz="1400" b="1" dirty="0">
                <a:solidFill>
                  <a:schemeClr val="accent6"/>
                </a:solidFill>
              </a:rPr>
              <a:t>笠原宏太</a:t>
            </a:r>
            <a:r>
              <a:rPr lang="ja-JP" altLang="ja-JP" sz="1400" b="1" dirty="0">
                <a:solidFill>
                  <a:schemeClr val="accent6"/>
                </a:solidFill>
              </a:rPr>
              <a:t>「</a:t>
            </a:r>
            <a:r>
              <a:rPr lang="ja-JP" altLang="en-US" sz="1400" b="1" dirty="0">
                <a:solidFill>
                  <a:schemeClr val="accent6"/>
                </a:solidFill>
              </a:rPr>
              <a:t>ニュートリノ崩壊からの</a:t>
            </a:r>
            <a:r>
              <a:rPr lang="ja-JP" altLang="ja-JP" sz="1400" b="1" dirty="0">
                <a:solidFill>
                  <a:schemeClr val="accent6"/>
                </a:solidFill>
              </a:rPr>
              <a:t>遠赤外光探索のための</a:t>
            </a:r>
            <a:r>
              <a:rPr lang="en-US" altLang="ja-JP" sz="1400" b="1" dirty="0">
                <a:solidFill>
                  <a:schemeClr val="accent6"/>
                </a:solidFill>
              </a:rPr>
              <a:t>SOI-STJ</a:t>
            </a:r>
            <a:r>
              <a:rPr lang="ja-JP" altLang="en-US" sz="1400" b="1" dirty="0">
                <a:solidFill>
                  <a:schemeClr val="accent6"/>
                </a:solidFill>
              </a:rPr>
              <a:t>一体型</a:t>
            </a:r>
            <a:r>
              <a:rPr lang="ja-JP" altLang="ja-JP" sz="1400" b="1" dirty="0">
                <a:solidFill>
                  <a:schemeClr val="accent6"/>
                </a:solidFill>
              </a:rPr>
              <a:t>検出器の開発研究」修士論文（筑波大）</a:t>
            </a:r>
            <a:r>
              <a:rPr lang="en-US" altLang="ja-JP" sz="1400" b="1" dirty="0" smtClean="0">
                <a:solidFill>
                  <a:schemeClr val="accent6"/>
                </a:solidFill>
              </a:rPr>
              <a:t>2014</a:t>
            </a:r>
            <a:r>
              <a:rPr lang="ja-JP" altLang="ja-JP" sz="1400" b="1" dirty="0" smtClean="0">
                <a:solidFill>
                  <a:schemeClr val="accent6"/>
                </a:solidFill>
              </a:rPr>
              <a:t>年</a:t>
            </a:r>
            <a:r>
              <a:rPr lang="en-US" altLang="ja-JP" sz="1400" b="1" dirty="0">
                <a:solidFill>
                  <a:schemeClr val="accent6"/>
                </a:solidFill>
              </a:rPr>
              <a:t>2</a:t>
            </a:r>
            <a:r>
              <a:rPr lang="ja-JP" altLang="ja-JP" sz="1400" b="1" dirty="0" smtClean="0">
                <a:solidFill>
                  <a:schemeClr val="accent6"/>
                </a:solidFill>
              </a:rPr>
              <a:t>月</a:t>
            </a:r>
            <a:r>
              <a:rPr lang="ja-JP" altLang="en-US" sz="1400" b="1" dirty="0">
                <a:solidFill>
                  <a:schemeClr val="accent6"/>
                </a:solidFill>
              </a:rPr>
              <a:t>　</a:t>
            </a:r>
            <a:r>
              <a:rPr lang="ja-JP" altLang="en-US" sz="1400" b="1" dirty="0" smtClean="0">
                <a:solidFill>
                  <a:schemeClr val="accent6"/>
                </a:solidFill>
              </a:rPr>
              <a:t>　数理物質科学研究科長賞受賞</a:t>
            </a:r>
            <a:endParaRPr lang="en-US" altLang="ja-JP" sz="1400" b="1" dirty="0">
              <a:solidFill>
                <a:schemeClr val="accent6"/>
              </a:solidFill>
            </a:endParaRPr>
          </a:p>
          <a:p>
            <a:pPr marL="342900" indent="-342900" algn="l">
              <a:buFont typeface="+mj-lt"/>
              <a:buAutoNum type="arabicPeriod"/>
              <a:defRPr/>
            </a:pPr>
            <a:r>
              <a:rPr lang="ja-JP" altLang="en-US" sz="1400" b="1" dirty="0" smtClean="0">
                <a:solidFill>
                  <a:schemeClr val="accent6"/>
                </a:solidFill>
              </a:rPr>
              <a:t>奥平琢也「</a:t>
            </a:r>
            <a:r>
              <a:rPr lang="ja-JP" altLang="en-US" sz="1400" b="1" dirty="0" smtClean="0">
                <a:solidFill>
                  <a:schemeClr val="accent6"/>
                </a:solidFill>
                <a:latin typeface="+mn-ea"/>
                <a:ea typeface="+mn-ea"/>
              </a:rPr>
              <a:t>ニュートリノ崩壊光探索のためのニオブとアルミニウムを用いた超伝導トンネル接合素子光検出器の開発研究」</a:t>
            </a:r>
            <a:r>
              <a:rPr lang="ja-JP" altLang="ja-JP" sz="1400" b="1" dirty="0">
                <a:solidFill>
                  <a:schemeClr val="accent6"/>
                </a:solidFill>
              </a:rPr>
              <a:t>修士論文（筑波大</a:t>
            </a:r>
            <a:r>
              <a:rPr lang="ja-JP" altLang="ja-JP" sz="1400" b="1" dirty="0" smtClean="0">
                <a:solidFill>
                  <a:schemeClr val="accent6"/>
                </a:solidFill>
              </a:rPr>
              <a:t>）</a:t>
            </a:r>
            <a:r>
              <a:rPr lang="en-US" altLang="ja-JP" sz="1400" b="1" dirty="0">
                <a:solidFill>
                  <a:schemeClr val="accent6"/>
                </a:solidFill>
              </a:rPr>
              <a:t> </a:t>
            </a:r>
            <a:r>
              <a:rPr lang="en-US" altLang="ja-JP" sz="1400" b="1" dirty="0" smtClean="0">
                <a:solidFill>
                  <a:schemeClr val="accent6"/>
                </a:solidFill>
              </a:rPr>
              <a:t>2015</a:t>
            </a:r>
            <a:r>
              <a:rPr lang="ja-JP" altLang="ja-JP" sz="1400" b="1" dirty="0" smtClean="0">
                <a:solidFill>
                  <a:schemeClr val="accent6"/>
                </a:solidFill>
              </a:rPr>
              <a:t>年</a:t>
            </a:r>
            <a:r>
              <a:rPr lang="en-US" altLang="ja-JP" sz="1400" b="1" dirty="0">
                <a:solidFill>
                  <a:schemeClr val="accent6"/>
                </a:solidFill>
              </a:rPr>
              <a:t>2</a:t>
            </a:r>
            <a:r>
              <a:rPr lang="ja-JP" altLang="ja-JP" sz="1400" b="1" dirty="0" smtClean="0">
                <a:solidFill>
                  <a:schemeClr val="accent6"/>
                </a:solidFill>
              </a:rPr>
              <a:t>月</a:t>
            </a:r>
            <a:endParaRPr lang="en-US" altLang="ja-JP" sz="1400" b="1" dirty="0" smtClean="0">
              <a:solidFill>
                <a:schemeClr val="accent6"/>
              </a:solidFill>
            </a:endParaRPr>
          </a:p>
          <a:p>
            <a:pPr marL="342900" indent="-342900" algn="l">
              <a:buFont typeface="+mj-lt"/>
              <a:buAutoNum type="arabicPeriod"/>
              <a:defRPr/>
            </a:pPr>
            <a:r>
              <a:rPr lang="ja-JP" altLang="en-US" sz="1400" b="1" dirty="0" smtClean="0">
                <a:solidFill>
                  <a:schemeClr val="accent6"/>
                </a:solidFill>
                <a:latin typeface="+mn-ea"/>
                <a:ea typeface="+mn-ea"/>
              </a:rPr>
              <a:t>市村龍哉「</a:t>
            </a:r>
            <a:r>
              <a:rPr lang="ja-JP" altLang="en-US" sz="1400" b="1" dirty="0">
                <a:solidFill>
                  <a:schemeClr val="accent6"/>
                </a:solidFill>
                <a:latin typeface="+mn-ea"/>
              </a:rPr>
              <a:t>ニュートリノ崩壊光探索のため</a:t>
            </a:r>
            <a:r>
              <a:rPr lang="ja-JP" altLang="en-US" sz="1400" b="1" dirty="0" smtClean="0">
                <a:solidFill>
                  <a:schemeClr val="accent6"/>
                </a:solidFill>
                <a:latin typeface="+mn-ea"/>
              </a:rPr>
              <a:t>の</a:t>
            </a:r>
            <a:r>
              <a:rPr lang="ja-JP" altLang="en-US" sz="1400" b="1" dirty="0">
                <a:solidFill>
                  <a:schemeClr val="accent6"/>
                </a:solidFill>
                <a:latin typeface="+mn-ea"/>
              </a:rPr>
              <a:t>ハフニウム</a:t>
            </a:r>
            <a:r>
              <a:rPr lang="ja-JP" altLang="en-US" sz="1400" b="1" dirty="0" smtClean="0">
                <a:solidFill>
                  <a:schemeClr val="accent6"/>
                </a:solidFill>
                <a:latin typeface="+mn-ea"/>
              </a:rPr>
              <a:t>を</a:t>
            </a:r>
            <a:r>
              <a:rPr lang="ja-JP" altLang="en-US" sz="1400" b="1" dirty="0">
                <a:solidFill>
                  <a:schemeClr val="accent6"/>
                </a:solidFill>
                <a:latin typeface="+mn-ea"/>
              </a:rPr>
              <a:t>用いた超伝導トンネル接合素子光検出器</a:t>
            </a:r>
            <a:r>
              <a:rPr lang="ja-JP" altLang="en-US" sz="1400" b="1" dirty="0" smtClean="0">
                <a:solidFill>
                  <a:schemeClr val="accent6"/>
                </a:solidFill>
                <a:latin typeface="+mn-ea"/>
              </a:rPr>
              <a:t>の研究開</a:t>
            </a:r>
            <a:r>
              <a:rPr lang="ja-JP" altLang="en-US" sz="1400" b="1" dirty="0">
                <a:solidFill>
                  <a:schemeClr val="accent6"/>
                </a:solidFill>
                <a:latin typeface="+mn-ea"/>
              </a:rPr>
              <a:t>発</a:t>
            </a:r>
            <a:r>
              <a:rPr lang="ja-JP" altLang="en-US" sz="1400" b="1" dirty="0" smtClean="0">
                <a:solidFill>
                  <a:schemeClr val="accent6"/>
                </a:solidFill>
                <a:latin typeface="+mn-ea"/>
              </a:rPr>
              <a:t>」</a:t>
            </a:r>
            <a:r>
              <a:rPr lang="ja-JP" altLang="ja-JP" sz="1400" b="1" dirty="0">
                <a:solidFill>
                  <a:schemeClr val="accent6"/>
                </a:solidFill>
              </a:rPr>
              <a:t>修士論文（筑波大</a:t>
            </a:r>
            <a:r>
              <a:rPr lang="ja-JP" altLang="ja-JP" sz="1400" b="1" dirty="0" smtClean="0">
                <a:solidFill>
                  <a:schemeClr val="accent6"/>
                </a:solidFill>
              </a:rPr>
              <a:t>）</a:t>
            </a:r>
            <a:r>
              <a:rPr lang="en-US" altLang="ja-JP" sz="1400" b="1" dirty="0">
                <a:solidFill>
                  <a:schemeClr val="accent6"/>
                </a:solidFill>
              </a:rPr>
              <a:t> 2015</a:t>
            </a:r>
            <a:r>
              <a:rPr lang="ja-JP" altLang="ja-JP" sz="1400" b="1" dirty="0">
                <a:solidFill>
                  <a:schemeClr val="accent6"/>
                </a:solidFill>
              </a:rPr>
              <a:t>年</a:t>
            </a:r>
            <a:r>
              <a:rPr lang="en-US" altLang="ja-JP" sz="1400" b="1" dirty="0">
                <a:solidFill>
                  <a:schemeClr val="accent6"/>
                </a:solidFill>
              </a:rPr>
              <a:t>2</a:t>
            </a:r>
            <a:r>
              <a:rPr lang="ja-JP" altLang="ja-JP" sz="1400" b="1" dirty="0" smtClean="0">
                <a:solidFill>
                  <a:schemeClr val="accent6"/>
                </a:solidFill>
              </a:rPr>
              <a:t>月</a:t>
            </a:r>
            <a:endParaRPr lang="en-US" altLang="ja-JP" sz="1400" b="1" dirty="0" smtClean="0">
              <a:solidFill>
                <a:schemeClr val="accent6"/>
              </a:solidFill>
            </a:endParaRPr>
          </a:p>
          <a:p>
            <a:pPr marL="342900" indent="-342900" algn="l">
              <a:buFont typeface="+mj-lt"/>
              <a:buAutoNum type="arabicPeriod"/>
              <a:defRPr/>
            </a:pPr>
            <a:r>
              <a:rPr lang="ja-JP" altLang="en-US" sz="1400" b="1" dirty="0" smtClean="0">
                <a:solidFill>
                  <a:schemeClr val="accent6"/>
                </a:solidFill>
                <a:latin typeface="+mn-ea"/>
              </a:rPr>
              <a:t>金丸昌弘「</a:t>
            </a:r>
            <a:r>
              <a:rPr lang="ja-JP" altLang="en-US" sz="1400" b="1" dirty="0">
                <a:solidFill>
                  <a:schemeClr val="accent6"/>
                </a:solidFill>
                <a:latin typeface="+mn-ea"/>
              </a:rPr>
              <a:t>ニュートリノ</a:t>
            </a:r>
            <a:r>
              <a:rPr lang="ja-JP" altLang="en-US" sz="1400" b="1" dirty="0" smtClean="0">
                <a:solidFill>
                  <a:schemeClr val="accent6"/>
                </a:solidFill>
                <a:latin typeface="+mn-ea"/>
              </a:rPr>
              <a:t>崩壊探索ロケット実験の設計のためのシミュレーション解析」</a:t>
            </a:r>
            <a:r>
              <a:rPr lang="ja-JP" altLang="ja-JP" sz="1400" b="1" dirty="0">
                <a:solidFill>
                  <a:schemeClr val="accent6"/>
                </a:solidFill>
              </a:rPr>
              <a:t>修士論文（筑波大</a:t>
            </a:r>
            <a:r>
              <a:rPr lang="ja-JP" altLang="ja-JP" sz="1400" b="1" dirty="0" smtClean="0">
                <a:solidFill>
                  <a:schemeClr val="accent6"/>
                </a:solidFill>
              </a:rPr>
              <a:t>）</a:t>
            </a:r>
            <a:r>
              <a:rPr lang="en-US" altLang="ja-JP" sz="1400" b="1" dirty="0">
                <a:solidFill>
                  <a:schemeClr val="accent6"/>
                </a:solidFill>
              </a:rPr>
              <a:t> 2015</a:t>
            </a:r>
            <a:r>
              <a:rPr lang="ja-JP" altLang="ja-JP" sz="1400" b="1" dirty="0">
                <a:solidFill>
                  <a:schemeClr val="accent6"/>
                </a:solidFill>
              </a:rPr>
              <a:t>年</a:t>
            </a:r>
            <a:r>
              <a:rPr lang="en-US" altLang="ja-JP" sz="1400" b="1" dirty="0">
                <a:solidFill>
                  <a:schemeClr val="accent6"/>
                </a:solidFill>
              </a:rPr>
              <a:t>2</a:t>
            </a:r>
            <a:r>
              <a:rPr lang="ja-JP" altLang="ja-JP" sz="1400" b="1" dirty="0">
                <a:solidFill>
                  <a:schemeClr val="accent6"/>
                </a:solidFill>
              </a:rPr>
              <a:t>月</a:t>
            </a:r>
            <a:endParaRPr lang="en-US" altLang="ja-JP" sz="1400" b="1" dirty="0" smtClean="0">
              <a:solidFill>
                <a:schemeClr val="accent6"/>
              </a:solidFill>
              <a:latin typeface="+mn-ea"/>
            </a:endParaRPr>
          </a:p>
          <a:p>
            <a:pPr marL="342900" indent="-342900" algn="l">
              <a:buFont typeface="+mj-lt"/>
              <a:buAutoNum type="arabicPeriod"/>
              <a:defRPr/>
            </a:pPr>
            <a:endParaRPr lang="en-US" altLang="ja-JP" sz="1400" b="1" dirty="0" smtClean="0">
              <a:solidFill>
                <a:schemeClr val="accent6"/>
              </a:solidFill>
              <a:latin typeface="+mn-ea"/>
              <a:ea typeface="+mn-ea"/>
            </a:endParaRPr>
          </a:p>
          <a:p>
            <a:pPr algn="l">
              <a:defRPr/>
            </a:pPr>
            <a:r>
              <a:rPr lang="en-US" altLang="ja-JP" sz="2000" b="1" dirty="0" smtClean="0">
                <a:solidFill>
                  <a:schemeClr val="accent6"/>
                </a:solidFill>
              </a:rPr>
              <a:t>Talks in JPS and Domestic Workshops</a:t>
            </a:r>
          </a:p>
          <a:p>
            <a:pPr marL="342900" indent="-342900" algn="l">
              <a:buFont typeface="+mj-lt"/>
              <a:buAutoNum type="arabicPeriod"/>
              <a:defRPr/>
            </a:pPr>
            <a:r>
              <a:rPr lang="en-US" altLang="ja-JP" sz="1400" b="1" dirty="0">
                <a:solidFill>
                  <a:schemeClr val="accent6"/>
                </a:solidFill>
              </a:rPr>
              <a:t>"Development of STJ detector for cosmic background neutrino decay search", K. </a:t>
            </a:r>
            <a:r>
              <a:rPr lang="en-US" altLang="ja-JP" sz="1400" b="1" dirty="0" err="1">
                <a:solidFill>
                  <a:schemeClr val="accent6"/>
                </a:solidFill>
              </a:rPr>
              <a:t>Takemasa</a:t>
            </a:r>
            <a:r>
              <a:rPr lang="en-US" altLang="ja-JP" sz="1400" b="1" dirty="0">
                <a:solidFill>
                  <a:schemeClr val="accent6"/>
                </a:solidFill>
              </a:rPr>
              <a:t>, </a:t>
            </a:r>
            <a:r>
              <a:rPr lang="ja-JP" altLang="en-US" sz="1400" b="1" dirty="0">
                <a:solidFill>
                  <a:schemeClr val="accent6"/>
                </a:solidFill>
              </a:rPr>
              <a:t>新学術領域研究「ニュートリノフロンティア」研究会 </a:t>
            </a:r>
            <a:r>
              <a:rPr lang="en-US" altLang="ja-JP" sz="1400" b="1" dirty="0">
                <a:solidFill>
                  <a:schemeClr val="accent6"/>
                </a:solidFill>
              </a:rPr>
              <a:t>2014, </a:t>
            </a:r>
            <a:r>
              <a:rPr lang="ja-JP" altLang="en-US" sz="1400" b="1" dirty="0" smtClean="0">
                <a:solidFill>
                  <a:schemeClr val="accent6"/>
                </a:solidFill>
              </a:rPr>
              <a:t>山梨県，</a:t>
            </a:r>
            <a:r>
              <a:rPr lang="en-US" altLang="ja-JP" sz="1400" b="1" dirty="0">
                <a:solidFill>
                  <a:schemeClr val="accent6"/>
                </a:solidFill>
              </a:rPr>
              <a:t>2014</a:t>
            </a:r>
            <a:r>
              <a:rPr lang="ja-JP" altLang="en-US" sz="1400" b="1" dirty="0">
                <a:solidFill>
                  <a:schemeClr val="accent6"/>
                </a:solidFill>
              </a:rPr>
              <a:t>年</a:t>
            </a:r>
            <a:r>
              <a:rPr lang="en-US" altLang="ja-JP" sz="1400" b="1" dirty="0">
                <a:solidFill>
                  <a:schemeClr val="accent6"/>
                </a:solidFill>
              </a:rPr>
              <a:t>12</a:t>
            </a:r>
            <a:r>
              <a:rPr lang="ja-JP" altLang="en-US" sz="1400" b="1" dirty="0">
                <a:solidFill>
                  <a:schemeClr val="accent6"/>
                </a:solidFill>
              </a:rPr>
              <a:t>月</a:t>
            </a:r>
            <a:r>
              <a:rPr lang="en-US" altLang="ja-JP" sz="1400" b="1" dirty="0">
                <a:solidFill>
                  <a:schemeClr val="accent6"/>
                </a:solidFill>
              </a:rPr>
              <a:t>21-23</a:t>
            </a:r>
            <a:r>
              <a:rPr lang="ja-JP" altLang="en-US" sz="1400" b="1" dirty="0">
                <a:solidFill>
                  <a:schemeClr val="accent6"/>
                </a:solidFill>
              </a:rPr>
              <a:t>日 </a:t>
            </a:r>
            <a:endParaRPr lang="en-US" altLang="ja-JP" sz="1400" b="1" dirty="0">
              <a:solidFill>
                <a:schemeClr val="accent6"/>
              </a:solidFill>
            </a:endParaRPr>
          </a:p>
          <a:p>
            <a:pPr marL="342900" indent="-342900" algn="l">
              <a:buFont typeface="+mj-lt"/>
              <a:buAutoNum type="arabicPeriod"/>
              <a:defRPr/>
            </a:pPr>
            <a:r>
              <a:rPr lang="en-US" altLang="ja-JP" sz="1400" b="1" dirty="0">
                <a:solidFill>
                  <a:schemeClr val="accent6"/>
                </a:solidFill>
              </a:rPr>
              <a:t>"R&amp;D status of the SOI-STJ detector", T. </a:t>
            </a:r>
            <a:r>
              <a:rPr lang="en-US" altLang="ja-JP" sz="1400" b="1" dirty="0" err="1">
                <a:solidFill>
                  <a:schemeClr val="accent6"/>
                </a:solidFill>
              </a:rPr>
              <a:t>Okudaira</a:t>
            </a:r>
            <a:r>
              <a:rPr lang="en-US" altLang="ja-JP" sz="1400" b="1" dirty="0">
                <a:solidFill>
                  <a:schemeClr val="accent6"/>
                </a:solidFill>
              </a:rPr>
              <a:t>, </a:t>
            </a:r>
            <a:r>
              <a:rPr lang="ja-JP" altLang="en-US" sz="1400" b="1" dirty="0">
                <a:solidFill>
                  <a:schemeClr val="accent6"/>
                </a:solidFill>
              </a:rPr>
              <a:t>新学術領域研究「ニュートリノフロンティア」研究会 </a:t>
            </a:r>
            <a:r>
              <a:rPr lang="en-US" altLang="ja-JP" sz="1400" b="1" dirty="0" smtClean="0">
                <a:solidFill>
                  <a:schemeClr val="accent6"/>
                </a:solidFill>
              </a:rPr>
              <a:t>2014 </a:t>
            </a:r>
          </a:p>
          <a:p>
            <a:pPr marL="342900" indent="-342900" algn="l">
              <a:buFont typeface="+mj-lt"/>
              <a:buAutoNum type="arabicPeriod"/>
              <a:defRPr/>
            </a:pPr>
            <a:r>
              <a:rPr lang="en-US" altLang="ja-JP" sz="1400" b="1" dirty="0" smtClean="0">
                <a:solidFill>
                  <a:schemeClr val="accent6"/>
                </a:solidFill>
              </a:rPr>
              <a:t>"</a:t>
            </a:r>
            <a:r>
              <a:rPr lang="en-US" altLang="ja-JP" sz="1400" b="1" dirty="0">
                <a:solidFill>
                  <a:schemeClr val="accent6"/>
                </a:solidFill>
              </a:rPr>
              <a:t>R&amp;D status of the cold preamplifier", R. </a:t>
            </a:r>
            <a:r>
              <a:rPr lang="en-US" altLang="ja-JP" sz="1400" b="1" dirty="0" err="1">
                <a:solidFill>
                  <a:schemeClr val="accent6"/>
                </a:solidFill>
              </a:rPr>
              <a:t>Senzaki</a:t>
            </a:r>
            <a:r>
              <a:rPr lang="en-US" altLang="ja-JP" sz="1400" b="1" dirty="0">
                <a:solidFill>
                  <a:schemeClr val="accent6"/>
                </a:solidFill>
              </a:rPr>
              <a:t>, </a:t>
            </a:r>
            <a:r>
              <a:rPr lang="ja-JP" altLang="en-US" sz="1400" b="1" dirty="0">
                <a:solidFill>
                  <a:schemeClr val="accent6"/>
                </a:solidFill>
              </a:rPr>
              <a:t>新学術領域研究「ニュートリノフロンティア」研究会 </a:t>
            </a:r>
            <a:r>
              <a:rPr lang="en-US" altLang="ja-JP" sz="1400" b="1" dirty="0" smtClean="0">
                <a:solidFill>
                  <a:schemeClr val="accent6"/>
                </a:solidFill>
              </a:rPr>
              <a:t>2014</a:t>
            </a:r>
          </a:p>
          <a:p>
            <a:pPr marL="342900" indent="-342900" algn="l">
              <a:buFont typeface="+mj-lt"/>
              <a:buAutoNum type="arabicPeriod"/>
              <a:defRPr/>
            </a:pPr>
            <a:r>
              <a:rPr lang="en-US" altLang="ja-JP" sz="1400" b="1" dirty="0" smtClean="0">
                <a:solidFill>
                  <a:schemeClr val="accent6"/>
                </a:solidFill>
              </a:rPr>
              <a:t> "</a:t>
            </a:r>
            <a:r>
              <a:rPr lang="en-US" altLang="ja-JP" sz="1400" b="1" dirty="0">
                <a:solidFill>
                  <a:schemeClr val="accent6"/>
                </a:solidFill>
              </a:rPr>
              <a:t>Far-Infrared source R&amp;D", R. Hirose, </a:t>
            </a:r>
            <a:r>
              <a:rPr lang="ja-JP" altLang="en-US" sz="1400" b="1" dirty="0">
                <a:solidFill>
                  <a:schemeClr val="accent6"/>
                </a:solidFill>
              </a:rPr>
              <a:t>新学術領域研究「ニュートリノフロンティア」研究会 </a:t>
            </a:r>
            <a:r>
              <a:rPr lang="en-US" altLang="ja-JP" sz="1400" b="1" dirty="0" smtClean="0">
                <a:solidFill>
                  <a:schemeClr val="accent6"/>
                </a:solidFill>
              </a:rPr>
              <a:t>2014</a:t>
            </a:r>
            <a:r>
              <a:rPr lang="en-US" altLang="ja-JP" sz="1400" b="1" dirty="0">
                <a:solidFill>
                  <a:schemeClr val="accent6"/>
                </a:solidFill>
              </a:rPr>
              <a:t> </a:t>
            </a:r>
            <a:endParaRPr lang="en-US" altLang="ja-JP" sz="1400" b="1" dirty="0" smtClean="0">
              <a:solidFill>
                <a:schemeClr val="accent6"/>
              </a:solidFill>
            </a:endParaRPr>
          </a:p>
          <a:p>
            <a:pPr marL="342900" indent="-342900" algn="l">
              <a:buFont typeface="+mj-lt"/>
              <a:buAutoNum type="arabicPeriod"/>
              <a:defRPr/>
            </a:pPr>
            <a:r>
              <a:rPr lang="en-US" altLang="ja-JP" sz="1400" b="1" dirty="0" smtClean="0">
                <a:solidFill>
                  <a:schemeClr val="accent6"/>
                </a:solidFill>
              </a:rPr>
              <a:t>"</a:t>
            </a:r>
            <a:r>
              <a:rPr lang="ja-JP" altLang="en-US" sz="1400" b="1" dirty="0">
                <a:solidFill>
                  <a:schemeClr val="accent6"/>
                </a:solidFill>
              </a:rPr>
              <a:t>宇宙背景ニュートリノ輻射崩壊探索実験に向けた</a:t>
            </a:r>
            <a:r>
              <a:rPr lang="en-US" altLang="ja-JP" sz="1400" b="1" dirty="0">
                <a:solidFill>
                  <a:schemeClr val="accent6"/>
                </a:solidFill>
              </a:rPr>
              <a:t>SOI-STJ</a:t>
            </a:r>
            <a:r>
              <a:rPr lang="ja-JP" altLang="en-US" sz="1400" b="1" dirty="0">
                <a:solidFill>
                  <a:schemeClr val="accent6"/>
                </a:solidFill>
              </a:rPr>
              <a:t>一体型遠赤外光検出器開発</a:t>
            </a:r>
            <a:r>
              <a:rPr lang="en-US" altLang="ja-JP" sz="1400" b="1" dirty="0">
                <a:solidFill>
                  <a:schemeClr val="accent6"/>
                </a:solidFill>
              </a:rPr>
              <a:t>", </a:t>
            </a:r>
            <a:r>
              <a:rPr lang="ja-JP" altLang="en-US" sz="1400" b="1" dirty="0">
                <a:solidFill>
                  <a:schemeClr val="accent6"/>
                </a:solidFill>
              </a:rPr>
              <a:t>武内勇司</a:t>
            </a:r>
            <a:r>
              <a:rPr lang="en-US" altLang="ja-JP" sz="1400" b="1" dirty="0">
                <a:solidFill>
                  <a:schemeClr val="accent6"/>
                </a:solidFill>
              </a:rPr>
              <a:t>, </a:t>
            </a:r>
            <a:r>
              <a:rPr lang="ja-JP" altLang="en-US" sz="1400" b="1" dirty="0">
                <a:solidFill>
                  <a:schemeClr val="accent6"/>
                </a:solidFill>
              </a:rPr>
              <a:t>第４回可視赤外線観測装置技術</a:t>
            </a:r>
            <a:r>
              <a:rPr lang="ja-JP" altLang="en-US" sz="1400" b="1" dirty="0" smtClean="0">
                <a:solidFill>
                  <a:schemeClr val="accent6"/>
                </a:solidFill>
              </a:rPr>
              <a:t>ワークショップ</a:t>
            </a:r>
            <a:r>
              <a:rPr lang="en-US" altLang="ja-JP" sz="1400" b="1" dirty="0" smtClean="0">
                <a:solidFill>
                  <a:schemeClr val="accent6"/>
                </a:solidFill>
              </a:rPr>
              <a:t>  </a:t>
            </a:r>
            <a:r>
              <a:rPr lang="en-US" altLang="ja-JP" sz="1400" b="1" dirty="0">
                <a:solidFill>
                  <a:schemeClr val="accent6"/>
                </a:solidFill>
              </a:rPr>
              <a:t>2014</a:t>
            </a:r>
            <a:r>
              <a:rPr lang="ja-JP" altLang="en-US" sz="1400" b="1" dirty="0">
                <a:solidFill>
                  <a:schemeClr val="accent6"/>
                </a:solidFill>
              </a:rPr>
              <a:t>年</a:t>
            </a:r>
            <a:r>
              <a:rPr lang="en-US" altLang="ja-JP" sz="1400" b="1" dirty="0">
                <a:solidFill>
                  <a:schemeClr val="accent6"/>
                </a:solidFill>
              </a:rPr>
              <a:t>12</a:t>
            </a:r>
            <a:r>
              <a:rPr lang="ja-JP" altLang="en-US" sz="1400" b="1" dirty="0">
                <a:solidFill>
                  <a:schemeClr val="accent6"/>
                </a:solidFill>
              </a:rPr>
              <a:t>月</a:t>
            </a:r>
            <a:r>
              <a:rPr lang="en-US" altLang="ja-JP" sz="1400" b="1" dirty="0">
                <a:solidFill>
                  <a:schemeClr val="accent6"/>
                </a:solidFill>
              </a:rPr>
              <a:t>3-4</a:t>
            </a:r>
            <a:r>
              <a:rPr lang="ja-JP" altLang="en-US" sz="1400" b="1" dirty="0" smtClean="0">
                <a:solidFill>
                  <a:schemeClr val="accent6"/>
                </a:solidFill>
              </a:rPr>
              <a:t>日</a:t>
            </a:r>
            <a:endParaRPr lang="ja-JP" altLang="en-US" sz="1400" b="1" dirty="0">
              <a:solidFill>
                <a:schemeClr val="accent6"/>
              </a:solidFill>
            </a:endParaRPr>
          </a:p>
          <a:p>
            <a:pPr marL="342900" indent="-342900" algn="l">
              <a:buFont typeface="+mj-lt"/>
              <a:buAutoNum type="arabicPeriod"/>
              <a:defRPr/>
            </a:pPr>
            <a:r>
              <a:rPr lang="en-US" altLang="ja-JP" sz="1400" b="1" dirty="0">
                <a:solidFill>
                  <a:schemeClr val="accent6"/>
                </a:solidFill>
              </a:rPr>
              <a:t>"</a:t>
            </a:r>
            <a:r>
              <a:rPr lang="ja-JP" altLang="en-US" sz="1400" b="1" dirty="0">
                <a:solidFill>
                  <a:schemeClr val="accent6"/>
                </a:solidFill>
              </a:rPr>
              <a:t>ニュートリノ崩壊光子探索用</a:t>
            </a:r>
            <a:r>
              <a:rPr lang="en-US" altLang="ja-JP" sz="1400" b="1" dirty="0">
                <a:solidFill>
                  <a:schemeClr val="accent6"/>
                </a:solidFill>
              </a:rPr>
              <a:t>STJ</a:t>
            </a:r>
            <a:r>
              <a:rPr lang="ja-JP" altLang="en-US" sz="1400" b="1" dirty="0">
                <a:solidFill>
                  <a:schemeClr val="accent6"/>
                </a:solidFill>
              </a:rPr>
              <a:t>検出器の較正に用いる遠赤外線源の開発</a:t>
            </a:r>
            <a:r>
              <a:rPr lang="en-US" altLang="ja-JP" sz="1400" b="1" dirty="0">
                <a:solidFill>
                  <a:schemeClr val="accent6"/>
                </a:solidFill>
              </a:rPr>
              <a:t>", </a:t>
            </a:r>
            <a:r>
              <a:rPr lang="ja-JP" altLang="en-US" sz="1400" b="1" dirty="0">
                <a:solidFill>
                  <a:schemeClr val="accent6"/>
                </a:solidFill>
              </a:rPr>
              <a:t>廣瀬龍太</a:t>
            </a:r>
            <a:r>
              <a:rPr lang="en-US" altLang="ja-JP" sz="1400" b="1" dirty="0">
                <a:solidFill>
                  <a:schemeClr val="accent6"/>
                </a:solidFill>
              </a:rPr>
              <a:t>, </a:t>
            </a:r>
            <a:r>
              <a:rPr lang="ja-JP" altLang="en-US" sz="1400" b="1" dirty="0">
                <a:solidFill>
                  <a:schemeClr val="accent6"/>
                </a:solidFill>
              </a:rPr>
              <a:t>日本物理学会</a:t>
            </a:r>
            <a:r>
              <a:rPr lang="en-US" altLang="ja-JP" sz="1400" b="1" dirty="0">
                <a:solidFill>
                  <a:schemeClr val="accent6"/>
                </a:solidFill>
              </a:rPr>
              <a:t>2014</a:t>
            </a:r>
            <a:r>
              <a:rPr lang="ja-JP" altLang="en-US" sz="1400" b="1" dirty="0">
                <a:solidFill>
                  <a:schemeClr val="accent6"/>
                </a:solidFill>
              </a:rPr>
              <a:t>年秋季大会</a:t>
            </a:r>
            <a:r>
              <a:rPr lang="en-US" altLang="ja-JP" sz="1400" b="1" dirty="0">
                <a:solidFill>
                  <a:schemeClr val="accent6"/>
                </a:solidFill>
              </a:rPr>
              <a:t>, 2014</a:t>
            </a:r>
            <a:r>
              <a:rPr lang="ja-JP" altLang="en-US" sz="1400" b="1" dirty="0">
                <a:solidFill>
                  <a:schemeClr val="accent6"/>
                </a:solidFill>
              </a:rPr>
              <a:t>年</a:t>
            </a:r>
            <a:r>
              <a:rPr lang="en-US" altLang="ja-JP" sz="1400" b="1" dirty="0">
                <a:solidFill>
                  <a:schemeClr val="accent6"/>
                </a:solidFill>
              </a:rPr>
              <a:t>9</a:t>
            </a:r>
            <a:r>
              <a:rPr lang="ja-JP" altLang="en-US" sz="1400" b="1" dirty="0">
                <a:solidFill>
                  <a:schemeClr val="accent6"/>
                </a:solidFill>
              </a:rPr>
              <a:t>月</a:t>
            </a:r>
            <a:r>
              <a:rPr lang="en-US" altLang="ja-JP" sz="1400" b="1" dirty="0">
                <a:solidFill>
                  <a:schemeClr val="accent6"/>
                </a:solidFill>
              </a:rPr>
              <a:t>18</a:t>
            </a:r>
            <a:r>
              <a:rPr lang="ja-JP" altLang="en-US" sz="1400" b="1" dirty="0">
                <a:solidFill>
                  <a:schemeClr val="accent6"/>
                </a:solidFill>
              </a:rPr>
              <a:t>日 </a:t>
            </a:r>
          </a:p>
          <a:p>
            <a:pPr marL="342900" indent="-342900" algn="l">
              <a:buFont typeface="+mj-lt"/>
              <a:buAutoNum type="arabicPeriod"/>
              <a:defRPr/>
            </a:pPr>
            <a:r>
              <a:rPr lang="en-US" altLang="ja-JP" sz="1400" b="1" dirty="0">
                <a:solidFill>
                  <a:schemeClr val="accent6"/>
                </a:solidFill>
              </a:rPr>
              <a:t>"</a:t>
            </a:r>
            <a:r>
              <a:rPr lang="ja-JP" altLang="en-US" sz="1400" b="1" dirty="0">
                <a:solidFill>
                  <a:schemeClr val="accent6"/>
                </a:solidFill>
              </a:rPr>
              <a:t>ニュートリノ崩壊光探索のための</a:t>
            </a:r>
            <a:r>
              <a:rPr lang="en-US" altLang="ja-JP" sz="1400" b="1" dirty="0" err="1">
                <a:solidFill>
                  <a:schemeClr val="accent6"/>
                </a:solidFill>
              </a:rPr>
              <a:t>Nb</a:t>
            </a:r>
            <a:r>
              <a:rPr lang="en-US" altLang="ja-JP" sz="1400" b="1" dirty="0">
                <a:solidFill>
                  <a:schemeClr val="accent6"/>
                </a:solidFill>
              </a:rPr>
              <a:t>/Al-STJ</a:t>
            </a:r>
            <a:r>
              <a:rPr lang="ja-JP" altLang="en-US" sz="1400" b="1" dirty="0">
                <a:solidFill>
                  <a:schemeClr val="accent6"/>
                </a:solidFill>
              </a:rPr>
              <a:t>の研究開発</a:t>
            </a:r>
            <a:r>
              <a:rPr lang="en-US" altLang="ja-JP" sz="1400" b="1" dirty="0">
                <a:solidFill>
                  <a:schemeClr val="accent6"/>
                </a:solidFill>
              </a:rPr>
              <a:t>V", </a:t>
            </a:r>
            <a:r>
              <a:rPr lang="ja-JP" altLang="en-US" sz="1400" b="1" dirty="0">
                <a:solidFill>
                  <a:schemeClr val="accent6"/>
                </a:solidFill>
              </a:rPr>
              <a:t>森内航也</a:t>
            </a:r>
            <a:r>
              <a:rPr lang="en-US" altLang="ja-JP" sz="1400" b="1" dirty="0">
                <a:solidFill>
                  <a:schemeClr val="accent6"/>
                </a:solidFill>
              </a:rPr>
              <a:t>, </a:t>
            </a:r>
            <a:r>
              <a:rPr lang="ja-JP" altLang="en-US" sz="1400" b="1" dirty="0">
                <a:solidFill>
                  <a:schemeClr val="accent6"/>
                </a:solidFill>
              </a:rPr>
              <a:t>日本物理学会</a:t>
            </a:r>
            <a:r>
              <a:rPr lang="en-US" altLang="ja-JP" sz="1400" b="1" dirty="0">
                <a:solidFill>
                  <a:schemeClr val="accent6"/>
                </a:solidFill>
              </a:rPr>
              <a:t>2014</a:t>
            </a:r>
            <a:r>
              <a:rPr lang="ja-JP" altLang="en-US" sz="1400" b="1" dirty="0">
                <a:solidFill>
                  <a:schemeClr val="accent6"/>
                </a:solidFill>
              </a:rPr>
              <a:t>年秋季大会</a:t>
            </a:r>
            <a:r>
              <a:rPr lang="en-US" altLang="ja-JP" sz="1400" b="1" dirty="0">
                <a:solidFill>
                  <a:schemeClr val="accent6"/>
                </a:solidFill>
              </a:rPr>
              <a:t>,2014</a:t>
            </a:r>
            <a:r>
              <a:rPr lang="ja-JP" altLang="en-US" sz="1400" b="1" dirty="0">
                <a:solidFill>
                  <a:schemeClr val="accent6"/>
                </a:solidFill>
              </a:rPr>
              <a:t>年</a:t>
            </a:r>
            <a:r>
              <a:rPr lang="en-US" altLang="ja-JP" sz="1400" b="1" dirty="0">
                <a:solidFill>
                  <a:schemeClr val="accent6"/>
                </a:solidFill>
              </a:rPr>
              <a:t>9</a:t>
            </a:r>
            <a:r>
              <a:rPr lang="ja-JP" altLang="en-US" sz="1400" b="1" dirty="0">
                <a:solidFill>
                  <a:schemeClr val="accent6"/>
                </a:solidFill>
              </a:rPr>
              <a:t>月</a:t>
            </a:r>
            <a:r>
              <a:rPr lang="en-US" altLang="ja-JP" sz="1400" b="1" dirty="0">
                <a:solidFill>
                  <a:schemeClr val="accent6"/>
                </a:solidFill>
              </a:rPr>
              <a:t>19</a:t>
            </a:r>
            <a:r>
              <a:rPr lang="ja-JP" altLang="en-US" sz="1400" b="1" dirty="0" smtClean="0">
                <a:solidFill>
                  <a:schemeClr val="accent6"/>
                </a:solidFill>
              </a:rPr>
              <a:t>日</a:t>
            </a:r>
            <a:endParaRPr lang="ja-JP" altLang="en-US" sz="1400" b="1" dirty="0">
              <a:solidFill>
                <a:schemeClr val="accent6"/>
              </a:solidFill>
            </a:endParaRPr>
          </a:p>
          <a:p>
            <a:pPr marL="342900" indent="-342900" algn="l">
              <a:buFont typeface="+mj-lt"/>
              <a:buAutoNum type="arabicPeriod"/>
              <a:defRPr/>
            </a:pPr>
            <a:r>
              <a:rPr lang="en-US" altLang="ja-JP" sz="1400" b="1" dirty="0">
                <a:solidFill>
                  <a:schemeClr val="accent6"/>
                </a:solidFill>
              </a:rPr>
              <a:t>"</a:t>
            </a:r>
            <a:r>
              <a:rPr lang="ja-JP" altLang="en-US" sz="1400" b="1" dirty="0">
                <a:solidFill>
                  <a:schemeClr val="accent6"/>
                </a:solidFill>
              </a:rPr>
              <a:t>ニュートリノ崩壊からの遠赤外光探索のための</a:t>
            </a:r>
            <a:r>
              <a:rPr lang="en-US" altLang="ja-JP" sz="1400" b="1" dirty="0">
                <a:solidFill>
                  <a:schemeClr val="accent6"/>
                </a:solidFill>
              </a:rPr>
              <a:t>SOI-STJ</a:t>
            </a:r>
            <a:r>
              <a:rPr lang="ja-JP" altLang="en-US" sz="1400" b="1" dirty="0">
                <a:solidFill>
                  <a:schemeClr val="accent6"/>
                </a:solidFill>
              </a:rPr>
              <a:t>検出器の研究開発</a:t>
            </a:r>
            <a:r>
              <a:rPr lang="en-US" altLang="ja-JP" sz="1400" b="1" dirty="0">
                <a:solidFill>
                  <a:schemeClr val="accent6"/>
                </a:solidFill>
              </a:rPr>
              <a:t>", </a:t>
            </a:r>
            <a:r>
              <a:rPr lang="ja-JP" altLang="en-US" sz="1400" b="1" dirty="0">
                <a:solidFill>
                  <a:schemeClr val="accent6"/>
                </a:solidFill>
              </a:rPr>
              <a:t>先崎蓮</a:t>
            </a:r>
            <a:r>
              <a:rPr lang="en-US" altLang="ja-JP" sz="1400" b="1" dirty="0">
                <a:solidFill>
                  <a:schemeClr val="accent6"/>
                </a:solidFill>
              </a:rPr>
              <a:t>, </a:t>
            </a:r>
            <a:r>
              <a:rPr lang="ja-JP" altLang="en-US" sz="1400" b="1" dirty="0">
                <a:solidFill>
                  <a:schemeClr val="accent6"/>
                </a:solidFill>
              </a:rPr>
              <a:t>日本物理学会</a:t>
            </a:r>
            <a:r>
              <a:rPr lang="en-US" altLang="ja-JP" sz="1400" b="1" dirty="0">
                <a:solidFill>
                  <a:schemeClr val="accent6"/>
                </a:solidFill>
              </a:rPr>
              <a:t>2014</a:t>
            </a:r>
            <a:r>
              <a:rPr lang="ja-JP" altLang="en-US" sz="1400" b="1" dirty="0">
                <a:solidFill>
                  <a:schemeClr val="accent6"/>
                </a:solidFill>
              </a:rPr>
              <a:t>年秋季大会</a:t>
            </a:r>
            <a:r>
              <a:rPr lang="en-US" altLang="ja-JP" sz="1400" b="1" dirty="0">
                <a:solidFill>
                  <a:schemeClr val="accent6"/>
                </a:solidFill>
              </a:rPr>
              <a:t>,2014</a:t>
            </a:r>
            <a:r>
              <a:rPr lang="ja-JP" altLang="en-US" sz="1400" b="1" dirty="0">
                <a:solidFill>
                  <a:schemeClr val="accent6"/>
                </a:solidFill>
              </a:rPr>
              <a:t>年</a:t>
            </a:r>
            <a:r>
              <a:rPr lang="en-US" altLang="ja-JP" sz="1400" b="1" dirty="0">
                <a:solidFill>
                  <a:schemeClr val="accent6"/>
                </a:solidFill>
              </a:rPr>
              <a:t>9</a:t>
            </a:r>
            <a:r>
              <a:rPr lang="ja-JP" altLang="en-US" sz="1400" b="1" dirty="0">
                <a:solidFill>
                  <a:schemeClr val="accent6"/>
                </a:solidFill>
              </a:rPr>
              <a:t>月</a:t>
            </a:r>
            <a:r>
              <a:rPr lang="en-US" altLang="ja-JP" sz="1400" b="1" dirty="0">
                <a:solidFill>
                  <a:schemeClr val="accent6"/>
                </a:solidFill>
              </a:rPr>
              <a:t>19</a:t>
            </a:r>
            <a:r>
              <a:rPr lang="ja-JP" altLang="en-US" sz="1400" b="1" dirty="0" smtClean="0">
                <a:solidFill>
                  <a:schemeClr val="accent6"/>
                </a:solidFill>
              </a:rPr>
              <a:t>日</a:t>
            </a:r>
            <a:endParaRPr lang="ja-JP" altLang="en-US" sz="1400" b="1" dirty="0">
              <a:solidFill>
                <a:schemeClr val="accent6"/>
              </a:solidFill>
            </a:endParaRPr>
          </a:p>
        </p:txBody>
      </p:sp>
    </p:spTree>
    <p:extLst>
      <p:ext uri="{BB962C8B-B14F-4D97-AF65-F5344CB8AC3E}">
        <p14:creationId xmlns:p14="http://schemas.microsoft.com/office/powerpoint/2010/main" val="5690381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角丸四角形 9"/>
          <p:cNvSpPr/>
          <p:nvPr/>
        </p:nvSpPr>
        <p:spPr>
          <a:xfrm>
            <a:off x="1692275" y="3213100"/>
            <a:ext cx="7056438" cy="358775"/>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ja-JP" sz="1600">
                <a:solidFill>
                  <a:srgbClr val="FF0000"/>
                </a:solidFill>
                <a:latin typeface="Calibri" pitchFamily="34" charset="0"/>
                <a:ea typeface="ＭＳ Ｐゴシック" pitchFamily="50" charset="-128"/>
              </a:rPr>
              <a:t>Nb/Al-STJ</a:t>
            </a:r>
            <a:r>
              <a:rPr lang="ja-JP" altLang="en-US" sz="1600">
                <a:solidFill>
                  <a:srgbClr val="FF0000"/>
                </a:solidFill>
                <a:latin typeface="Calibri" pitchFamily="34" charset="0"/>
                <a:ea typeface="ＭＳ Ｐゴシック" pitchFamily="50" charset="-128"/>
              </a:rPr>
              <a:t>設計・開発</a:t>
            </a:r>
          </a:p>
        </p:txBody>
      </p:sp>
      <p:sp>
        <p:nvSpPr>
          <p:cNvPr id="9219" name="タイトル 1"/>
          <p:cNvSpPr>
            <a:spLocks noGrp="1"/>
          </p:cNvSpPr>
          <p:nvPr>
            <p:ph type="ctrTitle" idx="4294967295"/>
          </p:nvPr>
        </p:nvSpPr>
        <p:spPr>
          <a:xfrm>
            <a:off x="613941" y="188640"/>
            <a:ext cx="7698209" cy="404812"/>
          </a:xfrm>
        </p:spPr>
        <p:txBody>
          <a:bodyPr/>
          <a:lstStyle/>
          <a:p>
            <a:pPr eaLnBrk="1" hangingPunct="1"/>
            <a:r>
              <a:rPr lang="ja-JP" altLang="en-US" sz="2800" dirty="0" smtClean="0">
                <a:solidFill>
                  <a:srgbClr val="002060"/>
                </a:solidFill>
                <a:effectLst>
                  <a:outerShdw blurRad="38100" dist="38100" dir="2700000" algn="tl">
                    <a:srgbClr val="000000">
                      <a:alpha val="43137"/>
                    </a:srgbClr>
                  </a:outerShdw>
                </a:effectLst>
              </a:rPr>
              <a:t>宇宙背景ニュートリノ崩壊探索実験計画</a:t>
            </a:r>
          </a:p>
        </p:txBody>
      </p:sp>
      <p:graphicFrame>
        <p:nvGraphicFramePr>
          <p:cNvPr id="476335" name="Group 175"/>
          <p:cNvGraphicFramePr>
            <a:graphicFrameLocks noGrp="1"/>
          </p:cNvGraphicFramePr>
          <p:nvPr>
            <p:extLst>
              <p:ext uri="{D42A27DB-BD31-4B8C-83A1-F6EECF244321}">
                <p14:modId xmlns:p14="http://schemas.microsoft.com/office/powerpoint/2010/main" val="4078131742"/>
              </p:ext>
            </p:extLst>
          </p:nvPr>
        </p:nvGraphicFramePr>
        <p:xfrm>
          <a:off x="252410" y="756563"/>
          <a:ext cx="8640765" cy="5245556"/>
        </p:xfrm>
        <a:graphic>
          <a:graphicData uri="http://schemas.openxmlformats.org/drawingml/2006/table">
            <a:tbl>
              <a:tblPr/>
              <a:tblGrid>
                <a:gridCol w="1828741"/>
                <a:gridCol w="1060133"/>
                <a:gridCol w="1150691"/>
                <a:gridCol w="1150690"/>
                <a:gridCol w="1150691"/>
                <a:gridCol w="1149129"/>
                <a:gridCol w="1150690"/>
              </a:tblGrid>
              <a:tr h="700822">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1" i="0" u="none" strike="noStrike" cap="none" normalizeH="0" baseline="0" dirty="0" smtClean="0">
                        <a:ln>
                          <a:noFill/>
                        </a:ln>
                        <a:solidFill>
                          <a:srgbClr val="FFFFFF"/>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2015</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(H27)</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2016</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(H28)</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2017</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(H29)</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2018</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(H30)</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2019</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(H31)</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2020</a:t>
                      </a:r>
                    </a:p>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800" b="1" i="0" u="none" strike="noStrike" cap="none" normalizeH="0" baseline="0" dirty="0" smtClean="0">
                          <a:ln>
                            <a:noFill/>
                          </a:ln>
                          <a:solidFill>
                            <a:srgbClr val="FFFFFF"/>
                          </a:solidFill>
                          <a:effectLst/>
                          <a:latin typeface="Times" pitchFamily="18" charset="0"/>
                          <a:ea typeface="Osaka" charset="-128"/>
                        </a:rPr>
                        <a:t>(H32)</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474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実験設計</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r>
              <a:tr h="12241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超伝導</a:t>
                      </a:r>
                      <a:r>
                        <a:rPr kumimoji="1" lang="en-US" altLang="ja-JP"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STJ</a:t>
                      </a: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検出器</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361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極低温１</a:t>
                      </a:r>
                      <a:r>
                        <a:rPr kumimoji="1" lang="en-US" altLang="ja-JP"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K</a:t>
                      </a: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エレクトロニクス、読み出し回路</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r>
              <a:tr h="5040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分光素子・光学系</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320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ＭＳ Ｐゴシック" pitchFamily="50" charset="-128"/>
                          <a:ea typeface="ＭＳ Ｐゴシック" pitchFamily="50" charset="-128"/>
                        </a:rPr>
                        <a:t>極低温冷凍機</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solidFill>
                  </a:tcPr>
                </a:tc>
              </a:tr>
              <a:tr h="7009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600" b="1" i="0" u="none" strike="noStrike" cap="none" normalizeH="0" baseline="0" dirty="0" smtClean="0">
                          <a:ln>
                            <a:noFill/>
                          </a:ln>
                          <a:solidFill>
                            <a:srgbClr val="000000"/>
                          </a:solidFill>
                          <a:effectLst/>
                          <a:latin typeface="Times" pitchFamily="18" charset="0"/>
                          <a:ea typeface="ＭＳ Ｐゴシック" pitchFamily="50" charset="-128"/>
                        </a:rPr>
                        <a:t>測定＋解析</a:t>
                      </a: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dirty="0" smtClean="0">
                        <a:ln>
                          <a:noFill/>
                        </a:ln>
                        <a:solidFill>
                          <a:srgbClr val="000000"/>
                        </a:solidFill>
                        <a:effectLst/>
                        <a:latin typeface="Times" pitchFamily="18" charset="0"/>
                        <a:ea typeface="Osaka" charset="-128"/>
                      </a:endParaRPr>
                    </a:p>
                  </a:txBody>
                  <a:tcPr marL="91435" marR="91435"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hlink">
                        <a:alpha val="50000"/>
                      </a:schemeClr>
                    </a:solidFill>
                  </a:tcPr>
                </a:tc>
              </a:tr>
            </a:tbl>
          </a:graphicData>
        </a:graphic>
      </p:graphicFrame>
      <p:sp>
        <p:nvSpPr>
          <p:cNvPr id="5" name="角丸四角形 4"/>
          <p:cNvSpPr/>
          <p:nvPr/>
        </p:nvSpPr>
        <p:spPr>
          <a:xfrm>
            <a:off x="2051720" y="1861344"/>
            <a:ext cx="1734418" cy="287536"/>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smtClean="0">
                <a:solidFill>
                  <a:srgbClr val="FF0000"/>
                </a:solidFill>
                <a:latin typeface="Calibri" pitchFamily="34" charset="0"/>
                <a:ea typeface="ＭＳ Ｐゴシック" pitchFamily="50" charset="-128"/>
              </a:rPr>
              <a:t>ロケット実験設計</a:t>
            </a:r>
            <a:endParaRPr lang="ja-JP" altLang="en-US" sz="1600" b="1" dirty="0">
              <a:solidFill>
                <a:srgbClr val="FF0000"/>
              </a:solidFill>
              <a:latin typeface="Calibri" pitchFamily="34" charset="0"/>
              <a:ea typeface="ＭＳ Ｐゴシック" pitchFamily="50" charset="-128"/>
            </a:endParaRPr>
          </a:p>
        </p:txBody>
      </p:sp>
      <p:sp>
        <p:nvSpPr>
          <p:cNvPr id="2" name="角丸四角形 9"/>
          <p:cNvSpPr/>
          <p:nvPr/>
        </p:nvSpPr>
        <p:spPr>
          <a:xfrm>
            <a:off x="2123728" y="2228396"/>
            <a:ext cx="1368152" cy="79420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ja-JP" sz="1600" b="1" dirty="0" err="1" smtClean="0">
                <a:solidFill>
                  <a:srgbClr val="FF0000"/>
                </a:solidFill>
                <a:latin typeface="ＭＳ Ｐゴシック" pitchFamily="50" charset="-128"/>
                <a:ea typeface="ＭＳ Ｐゴシック" pitchFamily="50" charset="-128"/>
              </a:rPr>
              <a:t>Nb</a:t>
            </a:r>
            <a:r>
              <a:rPr lang="en-US" altLang="ja-JP" sz="1600" b="1" dirty="0" smtClean="0">
                <a:solidFill>
                  <a:srgbClr val="FF0000"/>
                </a:solidFill>
                <a:latin typeface="ＭＳ Ｐゴシック" pitchFamily="50" charset="-128"/>
                <a:ea typeface="ＭＳ Ｐゴシック" pitchFamily="50" charset="-128"/>
              </a:rPr>
              <a:t>/Al-STJ</a:t>
            </a:r>
          </a:p>
          <a:p>
            <a:pPr>
              <a:defRPr/>
            </a:pPr>
            <a:r>
              <a:rPr lang="ja-JP" altLang="en-US" sz="1600" b="1" dirty="0" smtClean="0">
                <a:solidFill>
                  <a:srgbClr val="FF0000"/>
                </a:solidFill>
                <a:latin typeface="ＭＳ Ｐゴシック" pitchFamily="50" charset="-128"/>
                <a:ea typeface="ＭＳ Ｐゴシック" pitchFamily="50" charset="-128"/>
              </a:rPr>
              <a:t>（ＳＯＩ</a:t>
            </a:r>
            <a:r>
              <a:rPr lang="en-US" altLang="ja-JP" sz="1600" b="1" dirty="0" smtClean="0">
                <a:solidFill>
                  <a:srgbClr val="FF0000"/>
                </a:solidFill>
                <a:latin typeface="ＭＳ Ｐゴシック" pitchFamily="50" charset="-128"/>
                <a:ea typeface="ＭＳ Ｐゴシック" pitchFamily="50" charset="-128"/>
              </a:rPr>
              <a:t>-</a:t>
            </a:r>
            <a:r>
              <a:rPr lang="ja-JP" altLang="en-US" sz="1600" b="1" dirty="0" smtClean="0">
                <a:solidFill>
                  <a:srgbClr val="FF0000"/>
                </a:solidFill>
                <a:latin typeface="ＭＳ Ｐゴシック" pitchFamily="50" charset="-128"/>
                <a:ea typeface="ＭＳ Ｐゴシック" pitchFamily="50" charset="-128"/>
              </a:rPr>
              <a:t>ＳＴＪ）設計</a:t>
            </a:r>
            <a:r>
              <a:rPr lang="ja-JP" altLang="en-US" sz="1600" b="1" dirty="0">
                <a:solidFill>
                  <a:srgbClr val="FF0000"/>
                </a:solidFill>
                <a:latin typeface="ＭＳ Ｐゴシック" pitchFamily="50" charset="-128"/>
                <a:ea typeface="ＭＳ Ｐゴシック" pitchFamily="50" charset="-128"/>
              </a:rPr>
              <a:t>・開発</a:t>
            </a:r>
          </a:p>
        </p:txBody>
      </p:sp>
      <p:sp>
        <p:nvSpPr>
          <p:cNvPr id="11" name="角丸四角形 10"/>
          <p:cNvSpPr/>
          <p:nvPr/>
        </p:nvSpPr>
        <p:spPr>
          <a:xfrm>
            <a:off x="3491880" y="2228396"/>
            <a:ext cx="2089150" cy="794204"/>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製作</a:t>
            </a:r>
          </a:p>
        </p:txBody>
      </p:sp>
      <p:sp>
        <p:nvSpPr>
          <p:cNvPr id="15" name="角丸四角形 14"/>
          <p:cNvSpPr/>
          <p:nvPr/>
        </p:nvSpPr>
        <p:spPr>
          <a:xfrm>
            <a:off x="2099605" y="3630612"/>
            <a:ext cx="1392275" cy="504825"/>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設計・開発</a:t>
            </a:r>
          </a:p>
        </p:txBody>
      </p:sp>
      <p:sp>
        <p:nvSpPr>
          <p:cNvPr id="4" name="角丸四角形 10"/>
          <p:cNvSpPr/>
          <p:nvPr/>
        </p:nvSpPr>
        <p:spPr>
          <a:xfrm>
            <a:off x="3491880" y="3664020"/>
            <a:ext cx="2089150" cy="5048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a:solidFill>
                  <a:srgbClr val="FF0000"/>
                </a:solidFill>
                <a:latin typeface="Calibri" pitchFamily="34" charset="0"/>
                <a:ea typeface="ＭＳ Ｐゴシック" pitchFamily="50" charset="-128"/>
              </a:rPr>
              <a:t>製作</a:t>
            </a:r>
          </a:p>
        </p:txBody>
      </p:sp>
      <p:sp>
        <p:nvSpPr>
          <p:cNvPr id="7" name="角丸四角形 13"/>
          <p:cNvSpPr/>
          <p:nvPr/>
        </p:nvSpPr>
        <p:spPr>
          <a:xfrm>
            <a:off x="2699544" y="5284108"/>
            <a:ext cx="2520950" cy="287337"/>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a:solidFill>
                  <a:srgbClr val="FF0000"/>
                </a:solidFill>
                <a:latin typeface="Calibri" pitchFamily="34" charset="0"/>
                <a:ea typeface="ＭＳ Ｐゴシック" pitchFamily="50" charset="-128"/>
              </a:rPr>
              <a:t>解析プログラム作成</a:t>
            </a:r>
          </a:p>
        </p:txBody>
      </p:sp>
      <p:sp>
        <p:nvSpPr>
          <p:cNvPr id="8" name="角丸四角形 13"/>
          <p:cNvSpPr/>
          <p:nvPr/>
        </p:nvSpPr>
        <p:spPr>
          <a:xfrm>
            <a:off x="5836146" y="5284107"/>
            <a:ext cx="3014198" cy="2873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a:solidFill>
                  <a:srgbClr val="FF0000"/>
                </a:solidFill>
                <a:latin typeface="Calibri" pitchFamily="34" charset="0"/>
                <a:ea typeface="ＭＳ Ｐゴシック" pitchFamily="50" charset="-128"/>
              </a:rPr>
              <a:t>解析</a:t>
            </a:r>
          </a:p>
        </p:txBody>
      </p:sp>
      <p:sp>
        <p:nvSpPr>
          <p:cNvPr id="9" name="角丸四角形 12"/>
          <p:cNvSpPr/>
          <p:nvPr/>
        </p:nvSpPr>
        <p:spPr>
          <a:xfrm>
            <a:off x="2147490" y="4414838"/>
            <a:ext cx="1344390" cy="431800"/>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設計・開発</a:t>
            </a:r>
          </a:p>
        </p:txBody>
      </p:sp>
      <p:sp>
        <p:nvSpPr>
          <p:cNvPr id="16" name="角丸四角形 13"/>
          <p:cNvSpPr/>
          <p:nvPr/>
        </p:nvSpPr>
        <p:spPr>
          <a:xfrm>
            <a:off x="3505373" y="4402819"/>
            <a:ext cx="2092325"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製作</a:t>
            </a:r>
          </a:p>
        </p:txBody>
      </p:sp>
      <p:sp>
        <p:nvSpPr>
          <p:cNvPr id="20" name="角丸四角形 12"/>
          <p:cNvSpPr/>
          <p:nvPr/>
        </p:nvSpPr>
        <p:spPr>
          <a:xfrm>
            <a:off x="2147490" y="4852308"/>
            <a:ext cx="1344390" cy="431800"/>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設計・開発</a:t>
            </a:r>
          </a:p>
        </p:txBody>
      </p:sp>
      <p:sp>
        <p:nvSpPr>
          <p:cNvPr id="22" name="角丸四角形 13"/>
          <p:cNvSpPr/>
          <p:nvPr/>
        </p:nvSpPr>
        <p:spPr>
          <a:xfrm>
            <a:off x="3505373" y="4852308"/>
            <a:ext cx="2090738"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製作</a:t>
            </a:r>
          </a:p>
        </p:txBody>
      </p:sp>
      <p:sp>
        <p:nvSpPr>
          <p:cNvPr id="23" name="角丸四角形 13"/>
          <p:cNvSpPr/>
          <p:nvPr/>
        </p:nvSpPr>
        <p:spPr>
          <a:xfrm>
            <a:off x="7754722" y="3630612"/>
            <a:ext cx="1162050"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設計・製作</a:t>
            </a:r>
          </a:p>
        </p:txBody>
      </p:sp>
      <p:sp>
        <p:nvSpPr>
          <p:cNvPr id="26" name="角丸四角形 13"/>
          <p:cNvSpPr/>
          <p:nvPr/>
        </p:nvSpPr>
        <p:spPr>
          <a:xfrm>
            <a:off x="7739272" y="4402819"/>
            <a:ext cx="1160462"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設計・製作</a:t>
            </a:r>
          </a:p>
        </p:txBody>
      </p:sp>
      <p:sp>
        <p:nvSpPr>
          <p:cNvPr id="27" name="角丸四角形 13"/>
          <p:cNvSpPr/>
          <p:nvPr/>
        </p:nvSpPr>
        <p:spPr>
          <a:xfrm>
            <a:off x="7731125" y="4852308"/>
            <a:ext cx="1162050"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設計・製作</a:t>
            </a:r>
          </a:p>
        </p:txBody>
      </p:sp>
      <p:sp>
        <p:nvSpPr>
          <p:cNvPr id="24" name="角丸四角形 23"/>
          <p:cNvSpPr/>
          <p:nvPr/>
        </p:nvSpPr>
        <p:spPr>
          <a:xfrm>
            <a:off x="2123728" y="3056050"/>
            <a:ext cx="6726616" cy="360362"/>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600" b="1" dirty="0">
              <a:solidFill>
                <a:srgbClr val="FF0000"/>
              </a:solidFill>
              <a:latin typeface="ＭＳ Ｐゴシック" pitchFamily="50" charset="-128"/>
              <a:ea typeface="ＭＳ Ｐゴシック" pitchFamily="50" charset="-128"/>
            </a:endParaRPr>
          </a:p>
        </p:txBody>
      </p:sp>
      <p:sp>
        <p:nvSpPr>
          <p:cNvPr id="25" name="角丸四角形 9"/>
          <p:cNvSpPr/>
          <p:nvPr/>
        </p:nvSpPr>
        <p:spPr>
          <a:xfrm>
            <a:off x="2084072" y="3078728"/>
            <a:ext cx="6766272" cy="358775"/>
          </a:xfrm>
          <a:prstGeom prst="roundRect">
            <a:avLst/>
          </a:prstGeom>
          <a:gradFill flip="none" rotWithShape="1">
            <a:gsLst>
              <a:gs pos="0">
                <a:srgbClr val="FFFF99">
                  <a:alpha val="0"/>
                </a:srgbClr>
              </a:gs>
              <a:gs pos="50000">
                <a:srgbClr val="FFFF99">
                  <a:lumMod val="100000"/>
                  <a:alpha val="90000"/>
                </a:srgbClr>
              </a:gs>
              <a:gs pos="100000">
                <a:srgbClr val="FFFF99"/>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ja-JP" altLang="en-US" sz="1600" b="1" dirty="0">
                <a:solidFill>
                  <a:srgbClr val="FF0000"/>
                </a:solidFill>
                <a:latin typeface="ＭＳ Ｐゴシック" pitchFamily="50" charset="-128"/>
                <a:ea typeface="ＭＳ Ｐゴシック" pitchFamily="50" charset="-128"/>
              </a:rPr>
              <a:t>　　　　　　　　　　</a:t>
            </a:r>
            <a:r>
              <a:rPr lang="en-US" altLang="ja-JP" sz="1600" b="1" dirty="0" err="1">
                <a:solidFill>
                  <a:srgbClr val="FF0000"/>
                </a:solidFill>
                <a:latin typeface="ＭＳ Ｐゴシック" pitchFamily="50" charset="-128"/>
                <a:ea typeface="ＭＳ Ｐゴシック" pitchFamily="50" charset="-128"/>
              </a:rPr>
              <a:t>Hf</a:t>
            </a:r>
            <a:r>
              <a:rPr lang="en-US" altLang="ja-JP" sz="1600" b="1" dirty="0">
                <a:solidFill>
                  <a:srgbClr val="FF0000"/>
                </a:solidFill>
                <a:latin typeface="ＭＳ Ｐゴシック" pitchFamily="50" charset="-128"/>
                <a:ea typeface="ＭＳ Ｐゴシック" pitchFamily="50" charset="-128"/>
              </a:rPr>
              <a:t>-STJ</a:t>
            </a:r>
            <a:r>
              <a:rPr lang="ja-JP" altLang="en-US" sz="1600" b="1" dirty="0">
                <a:solidFill>
                  <a:srgbClr val="FF0000"/>
                </a:solidFill>
                <a:latin typeface="ＭＳ Ｐゴシック" pitchFamily="50" charset="-128"/>
                <a:ea typeface="ＭＳ Ｐゴシック" pitchFamily="50" charset="-128"/>
              </a:rPr>
              <a:t>設計・開発　　       　　　　　（衛星実験に向けて）</a:t>
            </a:r>
          </a:p>
        </p:txBody>
      </p:sp>
      <p:sp>
        <p:nvSpPr>
          <p:cNvPr id="28" name="角丸四角形 27"/>
          <p:cNvSpPr/>
          <p:nvPr/>
        </p:nvSpPr>
        <p:spPr>
          <a:xfrm>
            <a:off x="2087723" y="5611161"/>
            <a:ext cx="6762621" cy="36036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600" b="1" dirty="0">
              <a:solidFill>
                <a:srgbClr val="FF0000"/>
              </a:solidFill>
              <a:latin typeface="ＭＳ Ｐゴシック" pitchFamily="50" charset="-128"/>
              <a:ea typeface="ＭＳ Ｐゴシック" pitchFamily="50" charset="-128"/>
            </a:endParaRPr>
          </a:p>
        </p:txBody>
      </p:sp>
      <p:sp>
        <p:nvSpPr>
          <p:cNvPr id="29" name="角丸四角形 28"/>
          <p:cNvSpPr/>
          <p:nvPr/>
        </p:nvSpPr>
        <p:spPr>
          <a:xfrm>
            <a:off x="2052261" y="1500982"/>
            <a:ext cx="6793044" cy="360362"/>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600" b="1" dirty="0">
              <a:solidFill>
                <a:srgbClr val="FF0000"/>
              </a:solidFill>
              <a:latin typeface="ＭＳ Ｐゴシック" pitchFamily="50" charset="-128"/>
              <a:ea typeface="ＭＳ Ｐゴシック" pitchFamily="50" charset="-128"/>
            </a:endParaRPr>
          </a:p>
        </p:txBody>
      </p:sp>
      <p:sp>
        <p:nvSpPr>
          <p:cNvPr id="30" name="角丸四角形 29"/>
          <p:cNvSpPr/>
          <p:nvPr/>
        </p:nvSpPr>
        <p:spPr>
          <a:xfrm>
            <a:off x="2034682" y="1500982"/>
            <a:ext cx="6865052" cy="360362"/>
          </a:xfrm>
          <a:prstGeom prst="roundRect">
            <a:avLst/>
          </a:prstGeom>
          <a:gradFill>
            <a:gsLst>
              <a:gs pos="0">
                <a:srgbClr val="FFFF99">
                  <a:alpha val="0"/>
                </a:srgbClr>
              </a:gs>
              <a:gs pos="50000">
                <a:srgbClr val="FFFF99">
                  <a:lumMod val="100000"/>
                  <a:alpha val="90000"/>
                </a:srgbClr>
              </a:gs>
              <a:gs pos="100000">
                <a:srgbClr val="FFFF99"/>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ＭＳ Ｐゴシック" pitchFamily="50" charset="-128"/>
                <a:ea typeface="ＭＳ Ｐゴシック" pitchFamily="50" charset="-128"/>
              </a:rPr>
              <a:t>人工衛星による</a:t>
            </a:r>
            <a:r>
              <a:rPr lang="ja-JP" altLang="en-US" sz="1600" b="1" dirty="0" smtClean="0">
                <a:solidFill>
                  <a:srgbClr val="FF0000"/>
                </a:solidFill>
                <a:latin typeface="ＭＳ Ｐゴシック" pitchFamily="50" charset="-128"/>
                <a:ea typeface="ＭＳ Ｐゴシック" pitchFamily="50" charset="-128"/>
              </a:rPr>
              <a:t>実験設計</a:t>
            </a:r>
            <a:endParaRPr lang="ja-JP" altLang="en-US" sz="1600" b="1" dirty="0">
              <a:solidFill>
                <a:srgbClr val="FF0000"/>
              </a:solidFill>
              <a:latin typeface="ＭＳ Ｐゴシック" pitchFamily="50" charset="-128"/>
              <a:ea typeface="ＭＳ Ｐゴシック" pitchFamily="50" charset="-128"/>
            </a:endParaRPr>
          </a:p>
        </p:txBody>
      </p:sp>
      <p:sp>
        <p:nvSpPr>
          <p:cNvPr id="31" name="角丸四角形 30"/>
          <p:cNvSpPr/>
          <p:nvPr/>
        </p:nvSpPr>
        <p:spPr>
          <a:xfrm>
            <a:off x="2085897" y="5612748"/>
            <a:ext cx="6764447" cy="358775"/>
          </a:xfrm>
          <a:prstGeom prst="roundRect">
            <a:avLst/>
          </a:prstGeom>
          <a:gradFill>
            <a:gsLst>
              <a:gs pos="0">
                <a:srgbClr val="FFFF99">
                  <a:alpha val="0"/>
                </a:srgbClr>
              </a:gs>
              <a:gs pos="50000">
                <a:srgbClr val="FFFF99">
                  <a:lumMod val="100000"/>
                  <a:alpha val="90000"/>
                </a:srgbClr>
              </a:gs>
              <a:gs pos="100000">
                <a:srgbClr val="FFFF99"/>
              </a:gs>
            </a:gsLst>
            <a:lin ang="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ja-JP" altLang="en-US" sz="1600" b="1" dirty="0">
                <a:solidFill>
                  <a:srgbClr val="FF0000"/>
                </a:solidFill>
                <a:latin typeface="Calibri" pitchFamily="34" charset="0"/>
                <a:ea typeface="ＭＳ Ｐゴシック" pitchFamily="50" charset="-128"/>
              </a:rPr>
              <a:t>　　　　　　　　　シミュレーション</a:t>
            </a:r>
          </a:p>
        </p:txBody>
      </p:sp>
      <p:sp>
        <p:nvSpPr>
          <p:cNvPr id="32" name="角丸四角形 31"/>
          <p:cNvSpPr/>
          <p:nvPr/>
        </p:nvSpPr>
        <p:spPr>
          <a:xfrm>
            <a:off x="5597698" y="1861344"/>
            <a:ext cx="558478" cy="4110179"/>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600" b="1" dirty="0">
                <a:solidFill>
                  <a:srgbClr val="FF0000"/>
                </a:solidFill>
                <a:latin typeface="Calibri" pitchFamily="34" charset="0"/>
                <a:ea typeface="ＭＳ Ｐゴシック" pitchFamily="50" charset="-128"/>
              </a:rPr>
              <a:t>遠赤外線観測ロケット実験</a:t>
            </a:r>
          </a:p>
        </p:txBody>
      </p:sp>
      <p:sp>
        <p:nvSpPr>
          <p:cNvPr id="34" name="角丸四角形 13"/>
          <p:cNvSpPr/>
          <p:nvPr/>
        </p:nvSpPr>
        <p:spPr>
          <a:xfrm>
            <a:off x="4632993" y="6200217"/>
            <a:ext cx="1162050" cy="431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600" b="1" dirty="0">
              <a:solidFill>
                <a:srgbClr val="FF0000"/>
              </a:solidFill>
              <a:latin typeface="Calibri" pitchFamily="34" charset="0"/>
              <a:ea typeface="ＭＳ Ｐゴシック" pitchFamily="50" charset="-128"/>
            </a:endParaRPr>
          </a:p>
        </p:txBody>
      </p:sp>
      <p:sp>
        <p:nvSpPr>
          <p:cNvPr id="13" name="テキスト ボックス 12"/>
          <p:cNvSpPr txBox="1"/>
          <p:nvPr/>
        </p:nvSpPr>
        <p:spPr>
          <a:xfrm>
            <a:off x="792324" y="6216062"/>
            <a:ext cx="6335389" cy="400110"/>
          </a:xfrm>
          <a:prstGeom prst="rect">
            <a:avLst/>
          </a:prstGeom>
          <a:noFill/>
        </p:spPr>
        <p:txBody>
          <a:bodyPr wrap="none" rtlCol="0">
            <a:spAutoFit/>
          </a:bodyPr>
          <a:lstStyle/>
          <a:p>
            <a:r>
              <a:rPr kumimoji="1" lang="ja-JP" altLang="en-US" sz="2000" b="1" dirty="0" smtClean="0"/>
              <a:t>＊本特別経費による実施項目は　　　　　　　　　で示す。</a:t>
            </a:r>
            <a:endParaRPr kumimoji="1" lang="ja-JP" altLang="en-US" sz="2000" b="1" dirty="0"/>
          </a:p>
        </p:txBody>
      </p:sp>
    </p:spTree>
    <p:extLst>
      <p:ext uri="{BB962C8B-B14F-4D97-AF65-F5344CB8AC3E}">
        <p14:creationId xmlns:p14="http://schemas.microsoft.com/office/powerpoint/2010/main" val="14414271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p:cNvSpPr>
            <a:spLocks noGrp="1"/>
          </p:cNvSpPr>
          <p:nvPr>
            <p:ph type="title"/>
          </p:nvPr>
        </p:nvSpPr>
        <p:spPr>
          <a:xfrm>
            <a:off x="684213" y="404813"/>
            <a:ext cx="7772400" cy="514350"/>
          </a:xfrm>
        </p:spPr>
        <p:txBody>
          <a:bodyPr/>
          <a:lstStyle/>
          <a:p>
            <a:r>
              <a:rPr lang="en-US" altLang="ja-JP" sz="2800" smtClean="0"/>
              <a:t>Expected Photon Energy Spectra</a:t>
            </a:r>
            <a:endParaRPr lang="ja-JP" altLang="en-US" sz="2800" smtClean="0"/>
          </a:p>
        </p:txBody>
      </p:sp>
      <p:pic>
        <p:nvPicPr>
          <p:cNvPr id="296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471613"/>
            <a:ext cx="7888288" cy="4637087"/>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5" name="Text Box 6"/>
          <p:cNvSpPr txBox="1">
            <a:spLocks noChangeArrowheads="1"/>
          </p:cNvSpPr>
          <p:nvPr/>
        </p:nvSpPr>
        <p:spPr bwMode="auto">
          <a:xfrm>
            <a:off x="107504" y="2060848"/>
            <a:ext cx="1596911" cy="369332"/>
          </a:xfrm>
          <a:prstGeom prst="rect">
            <a:avLst/>
          </a:prstGeom>
          <a:solidFill>
            <a:schemeClr val="bg1"/>
          </a:solidFill>
          <a:ln>
            <a:noFill/>
          </a:ln>
          <a:effectLst/>
          <a:scene3d>
            <a:camera prst="orthographicFront">
              <a:rot lat="0" lon="0" rev="5400000"/>
            </a:camera>
            <a:lightRig rig="threePt" dir="t"/>
          </a:scene3d>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defRPr/>
            </a:pPr>
            <a:r>
              <a:rPr lang="en-US" altLang="ja-JP" sz="1800" b="1" dirty="0" err="1" smtClean="0"/>
              <a:t>dN</a:t>
            </a:r>
            <a:r>
              <a:rPr lang="en-US" altLang="ja-JP" sz="1800" b="1" dirty="0" smtClean="0"/>
              <a:t>/</a:t>
            </a:r>
            <a:r>
              <a:rPr lang="en-US" altLang="ja-JP" sz="1800" b="1" dirty="0" err="1" smtClean="0"/>
              <a:t>dE</a:t>
            </a:r>
            <a:r>
              <a:rPr lang="en-US" altLang="ja-JP" sz="1800" b="1" baseline="-25000" dirty="0" err="1" smtClean="0"/>
              <a:t>γ</a:t>
            </a:r>
            <a:r>
              <a:rPr lang="en-US" altLang="ja-JP" sz="1800" b="1" baseline="-25000" dirty="0" smtClean="0"/>
              <a:t> </a:t>
            </a:r>
            <a:r>
              <a:rPr lang="en-US" altLang="ja-JP" sz="1800" b="1" dirty="0" smtClean="0"/>
              <a:t> [A.U.]</a:t>
            </a:r>
          </a:p>
        </p:txBody>
      </p:sp>
      <p:sp>
        <p:nvSpPr>
          <p:cNvPr id="29701" name="Line 10"/>
          <p:cNvSpPr>
            <a:spLocks noChangeShapeType="1"/>
          </p:cNvSpPr>
          <p:nvPr/>
        </p:nvSpPr>
        <p:spPr bwMode="auto">
          <a:xfrm flipH="1">
            <a:off x="6159500" y="2244725"/>
            <a:ext cx="358775" cy="103188"/>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702" name="Line 11"/>
          <p:cNvSpPr>
            <a:spLocks noChangeShapeType="1"/>
          </p:cNvSpPr>
          <p:nvPr/>
        </p:nvSpPr>
        <p:spPr bwMode="auto">
          <a:xfrm flipH="1">
            <a:off x="4859338" y="3887788"/>
            <a:ext cx="111125" cy="322262"/>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703" name="Text Box 4"/>
          <p:cNvSpPr txBox="1">
            <a:spLocks noChangeArrowheads="1"/>
          </p:cNvSpPr>
          <p:nvPr/>
        </p:nvSpPr>
        <p:spPr bwMode="auto">
          <a:xfrm>
            <a:off x="4616450" y="1874838"/>
            <a:ext cx="3087688"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b="1"/>
              <a:t>Cosmic Infrared Background</a:t>
            </a:r>
            <a:endParaRPr lang="ja-JP" altLang="en-US" sz="1800" b="1"/>
          </a:p>
        </p:txBody>
      </p:sp>
      <p:sp>
        <p:nvSpPr>
          <p:cNvPr id="29704" name="Text Box 4"/>
          <p:cNvSpPr txBox="1">
            <a:spLocks noChangeArrowheads="1"/>
          </p:cNvSpPr>
          <p:nvPr/>
        </p:nvSpPr>
        <p:spPr bwMode="auto">
          <a:xfrm>
            <a:off x="3816350" y="2917825"/>
            <a:ext cx="3887788"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b="1">
                <a:solidFill>
                  <a:srgbClr val="FF0000"/>
                </a:solidFill>
              </a:rPr>
              <a:t>Neutrino Decay </a:t>
            </a:r>
            <a:r>
              <a:rPr lang="ja-JP" altLang="en-US" sz="1800" b="1">
                <a:solidFill>
                  <a:srgbClr val="FF0000"/>
                </a:solidFill>
              </a:rPr>
              <a:t>（</a:t>
            </a:r>
            <a:r>
              <a:rPr lang="en-US" altLang="ja-JP" sz="1800" b="1">
                <a:solidFill>
                  <a:srgbClr val="FF0000"/>
                </a:solidFill>
              </a:rPr>
              <a:t>τ</a:t>
            </a:r>
            <a:r>
              <a:rPr lang="ja-JP" altLang="en-US" sz="1800" b="1">
                <a:solidFill>
                  <a:srgbClr val="FF0000"/>
                </a:solidFill>
              </a:rPr>
              <a:t>＝</a:t>
            </a:r>
            <a:r>
              <a:rPr lang="en-US" altLang="ja-JP" sz="1800" b="1">
                <a:solidFill>
                  <a:srgbClr val="FF0000"/>
                </a:solidFill>
              </a:rPr>
              <a:t>1.5 x 10</a:t>
            </a:r>
            <a:r>
              <a:rPr lang="en-US" altLang="ja-JP" sz="1800" b="1" baseline="30000">
                <a:solidFill>
                  <a:srgbClr val="FF0000"/>
                </a:solidFill>
              </a:rPr>
              <a:t>17</a:t>
            </a:r>
            <a:r>
              <a:rPr lang="en-US" altLang="ja-JP" sz="1800" b="1">
                <a:solidFill>
                  <a:srgbClr val="FF0000"/>
                </a:solidFill>
              </a:rPr>
              <a:t>year</a:t>
            </a:r>
            <a:r>
              <a:rPr lang="ja-JP" altLang="en-US" sz="1800" b="1">
                <a:solidFill>
                  <a:srgbClr val="FF0000"/>
                </a:solidFill>
              </a:rPr>
              <a:t>）</a:t>
            </a:r>
            <a:endParaRPr lang="en-US" altLang="ja-JP" sz="1800" b="1">
              <a:solidFill>
                <a:srgbClr val="FF0000"/>
              </a:solidFill>
            </a:endParaRPr>
          </a:p>
          <a:p>
            <a:pPr eaLnBrk="1" hangingPunct="1">
              <a:spcBef>
                <a:spcPct val="0"/>
              </a:spcBef>
              <a:buFontTx/>
              <a:buNone/>
            </a:pPr>
            <a:r>
              <a:rPr lang="en-US" altLang="ja-JP" sz="1800" b="1">
                <a:solidFill>
                  <a:srgbClr val="FF0000"/>
                </a:solidFill>
              </a:rPr>
              <a:t>Sharp edge with 1.9K smearing</a:t>
            </a:r>
          </a:p>
          <a:p>
            <a:pPr eaLnBrk="1" hangingPunct="1">
              <a:spcBef>
                <a:spcPct val="0"/>
              </a:spcBef>
              <a:buFontTx/>
              <a:buNone/>
            </a:pPr>
            <a:r>
              <a:rPr lang="en-US" altLang="ja-JP" sz="1800" b="1">
                <a:solidFill>
                  <a:srgbClr val="FF0000"/>
                </a:solidFill>
              </a:rPr>
              <a:t> with detector resolution of 0% to 5%</a:t>
            </a:r>
            <a:endParaRPr lang="ja-JP" altLang="en-US" sz="1800" b="1">
              <a:solidFill>
                <a:srgbClr val="FF0000"/>
              </a:solidFill>
            </a:endParaRPr>
          </a:p>
        </p:txBody>
      </p:sp>
      <p:sp>
        <p:nvSpPr>
          <p:cNvPr id="29705" name="Line 11"/>
          <p:cNvSpPr>
            <a:spLocks noChangeShapeType="1"/>
          </p:cNvSpPr>
          <p:nvPr/>
        </p:nvSpPr>
        <p:spPr bwMode="auto">
          <a:xfrm flipV="1">
            <a:off x="3032125" y="4092575"/>
            <a:ext cx="142875" cy="234950"/>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706" name="Text Box 4"/>
          <p:cNvSpPr txBox="1">
            <a:spLocks noChangeArrowheads="1"/>
          </p:cNvSpPr>
          <p:nvPr/>
        </p:nvSpPr>
        <p:spPr bwMode="auto">
          <a:xfrm>
            <a:off x="2316163" y="4302125"/>
            <a:ext cx="16716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b="1">
                <a:solidFill>
                  <a:srgbClr val="FF0000"/>
                </a:solidFill>
              </a:rPr>
              <a:t>Red shift effect</a:t>
            </a:r>
            <a:endParaRPr lang="ja-JP" altLang="en-US" sz="1800" b="1">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375" y="476250"/>
            <a:ext cx="5508625" cy="323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3" name="Rectangle 3"/>
          <p:cNvSpPr>
            <a:spLocks noGrp="1" noChangeArrowheads="1"/>
          </p:cNvSpPr>
          <p:nvPr>
            <p:ph type="title"/>
          </p:nvPr>
        </p:nvSpPr>
        <p:spPr>
          <a:xfrm>
            <a:off x="1835150" y="0"/>
            <a:ext cx="4608513" cy="549275"/>
          </a:xfrm>
        </p:spPr>
        <p:txBody>
          <a:bodyPr/>
          <a:lstStyle/>
          <a:p>
            <a:pPr eaLnBrk="1" hangingPunct="1"/>
            <a:r>
              <a:rPr lang="ja-JP" altLang="en-US" sz="2800" smtClean="0">
                <a:solidFill>
                  <a:srgbClr val="FF0000"/>
                </a:solidFill>
              </a:rPr>
              <a:t>信号検出の可能性</a:t>
            </a:r>
          </a:p>
        </p:txBody>
      </p:sp>
      <p:sp>
        <p:nvSpPr>
          <p:cNvPr id="30724" name="Text Box 4"/>
          <p:cNvSpPr txBox="1">
            <a:spLocks noChangeArrowheads="1"/>
          </p:cNvSpPr>
          <p:nvPr/>
        </p:nvSpPr>
        <p:spPr bwMode="auto">
          <a:xfrm>
            <a:off x="179388" y="908050"/>
            <a:ext cx="3244850"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b="1"/>
              <a:t>宇宙赤外線背景輻射　＋</a:t>
            </a:r>
          </a:p>
          <a:p>
            <a:pPr eaLnBrk="1" hangingPunct="1">
              <a:spcBef>
                <a:spcPct val="0"/>
              </a:spcBef>
              <a:buFontTx/>
              <a:buNone/>
            </a:pPr>
            <a:r>
              <a:rPr lang="ja-JP" altLang="en-US" sz="1800" b="1"/>
              <a:t>ニュートリノ崩壊からくる光子の</a:t>
            </a:r>
          </a:p>
          <a:p>
            <a:pPr eaLnBrk="1" hangingPunct="1">
              <a:spcBef>
                <a:spcPct val="0"/>
              </a:spcBef>
              <a:buFontTx/>
              <a:buNone/>
            </a:pPr>
            <a:r>
              <a:rPr lang="ja-JP" altLang="en-US" sz="1800" b="1"/>
              <a:t>エネルギー分布（</a:t>
            </a:r>
            <a:r>
              <a:rPr lang="en-US" altLang="ja-JP" sz="1800" b="1"/>
              <a:t>E</a:t>
            </a:r>
            <a:r>
              <a:rPr lang="en-US" altLang="ja-JP" sz="1800" b="1" baseline="-25000"/>
              <a:t>0</a:t>
            </a:r>
            <a:r>
              <a:rPr lang="ja-JP" altLang="en-US" sz="1800" b="1"/>
              <a:t>＝</a:t>
            </a:r>
            <a:r>
              <a:rPr lang="en-US" altLang="ja-JP" sz="1800" b="1"/>
              <a:t>25meV, </a:t>
            </a:r>
          </a:p>
          <a:p>
            <a:pPr eaLnBrk="1" hangingPunct="1">
              <a:spcBef>
                <a:spcPct val="0"/>
              </a:spcBef>
              <a:buFontTx/>
              <a:buNone/>
            </a:pPr>
            <a:r>
              <a:rPr lang="en-US" altLang="ja-JP" sz="1800" b="1"/>
              <a:t>τ</a:t>
            </a:r>
            <a:r>
              <a:rPr lang="ja-JP" altLang="en-US" sz="1800" b="1"/>
              <a:t>＝</a:t>
            </a:r>
            <a:r>
              <a:rPr lang="en-US" altLang="ja-JP" sz="1800" b="1"/>
              <a:t>1.5 x 10</a:t>
            </a:r>
            <a:r>
              <a:rPr lang="en-US" altLang="ja-JP" sz="1800" b="1" baseline="30000"/>
              <a:t>17</a:t>
            </a:r>
            <a:r>
              <a:rPr lang="ja-JP" altLang="en-US" sz="1800" b="1"/>
              <a:t>年）</a:t>
            </a:r>
          </a:p>
          <a:p>
            <a:pPr eaLnBrk="1" hangingPunct="1">
              <a:spcBef>
                <a:spcPct val="0"/>
              </a:spcBef>
              <a:buFontTx/>
              <a:buNone/>
            </a:pPr>
            <a:endParaRPr lang="ja-JP" altLang="en-US" sz="1800" b="1"/>
          </a:p>
          <a:p>
            <a:pPr eaLnBrk="1" hangingPunct="1">
              <a:spcBef>
                <a:spcPct val="0"/>
              </a:spcBef>
              <a:buFontTx/>
              <a:buNone/>
            </a:pPr>
            <a:r>
              <a:rPr lang="ja-JP" altLang="en-US" sz="1800" b="1"/>
              <a:t>直径</a:t>
            </a:r>
            <a:r>
              <a:rPr lang="en-US" altLang="ja-JP" sz="1800" b="1"/>
              <a:t>20cm</a:t>
            </a:r>
            <a:r>
              <a:rPr lang="ja-JP" altLang="en-US" sz="1800" b="1"/>
              <a:t>、視野</a:t>
            </a:r>
            <a:r>
              <a:rPr lang="en-US" altLang="ja-JP" sz="1800" b="1"/>
              <a:t>0.1</a:t>
            </a:r>
            <a:r>
              <a:rPr lang="ja-JP" altLang="en-US" sz="1800" b="1"/>
              <a:t>度の望遠鏡</a:t>
            </a:r>
          </a:p>
          <a:p>
            <a:pPr eaLnBrk="1" hangingPunct="1">
              <a:spcBef>
                <a:spcPct val="0"/>
              </a:spcBef>
              <a:buFontTx/>
              <a:buNone/>
            </a:pPr>
            <a:r>
              <a:rPr lang="en-US" altLang="ja-JP" sz="1800" b="1"/>
              <a:t>10</a:t>
            </a:r>
            <a:r>
              <a:rPr lang="ja-JP" altLang="en-US" sz="1800" b="1"/>
              <a:t>時間の測定、検出効率</a:t>
            </a:r>
            <a:r>
              <a:rPr lang="en-US" altLang="ja-JP" sz="1800" b="1"/>
              <a:t>100</a:t>
            </a:r>
            <a:r>
              <a:rPr lang="ja-JP" altLang="en-US" sz="1800" b="1"/>
              <a:t>％</a:t>
            </a:r>
            <a:endParaRPr lang="en-US" altLang="ja-JP" sz="1800" b="1"/>
          </a:p>
          <a:p>
            <a:pPr eaLnBrk="1" hangingPunct="1">
              <a:spcBef>
                <a:spcPct val="0"/>
              </a:spcBef>
              <a:buFontTx/>
              <a:buNone/>
            </a:pPr>
            <a:r>
              <a:rPr lang="ja-JP" altLang="en-US" sz="1800" b="1"/>
              <a:t>（衛星実験）</a:t>
            </a:r>
          </a:p>
        </p:txBody>
      </p:sp>
      <p:pic>
        <p:nvPicPr>
          <p:cNvPr id="307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21050"/>
            <a:ext cx="4932363" cy="353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6" name="Text Box 6"/>
          <p:cNvSpPr txBox="1">
            <a:spLocks noChangeArrowheads="1"/>
          </p:cNvSpPr>
          <p:nvPr/>
        </p:nvSpPr>
        <p:spPr bwMode="auto">
          <a:xfrm>
            <a:off x="5292725" y="3933825"/>
            <a:ext cx="21478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dN/dE</a:t>
            </a:r>
            <a:r>
              <a:rPr lang="en-US" altLang="ja-JP" sz="2400" baseline="-25000"/>
              <a:t>γ</a:t>
            </a:r>
            <a:endParaRPr lang="en-US" altLang="ja-JP" sz="2400"/>
          </a:p>
          <a:p>
            <a:pPr algn="ctr" eaLnBrk="1" hangingPunct="1">
              <a:spcBef>
                <a:spcPct val="0"/>
              </a:spcBef>
              <a:buFontTx/>
              <a:buNone/>
            </a:pPr>
            <a:endParaRPr lang="en-US" altLang="ja-JP" sz="2400"/>
          </a:p>
          <a:p>
            <a:pPr algn="ctr" eaLnBrk="1" hangingPunct="1">
              <a:spcBef>
                <a:spcPct val="0"/>
              </a:spcBef>
              <a:buFontTx/>
              <a:buNone/>
            </a:pPr>
            <a:r>
              <a:rPr lang="ja-JP" altLang="en-US" sz="2400"/>
              <a:t>　 </a:t>
            </a:r>
            <a:r>
              <a:rPr lang="en-US" altLang="ja-JP" sz="2400"/>
              <a:t>d</a:t>
            </a:r>
            <a:r>
              <a:rPr lang="en-US" altLang="ja-JP" sz="2400" baseline="30000"/>
              <a:t>2</a:t>
            </a:r>
            <a:r>
              <a:rPr lang="en-US" altLang="ja-JP" sz="2400"/>
              <a:t>N</a:t>
            </a:r>
            <a:r>
              <a:rPr lang="en-US" altLang="ja-JP" sz="2400" baseline="-25000"/>
              <a:t>γ</a:t>
            </a:r>
            <a:r>
              <a:rPr lang="en-US" altLang="ja-JP" sz="2400"/>
              <a:t>/dE</a:t>
            </a:r>
            <a:r>
              <a:rPr lang="en-US" altLang="ja-JP" sz="2400" baseline="-25000"/>
              <a:t>γ</a:t>
            </a:r>
            <a:r>
              <a:rPr lang="en-US" altLang="ja-JP" sz="2400" baseline="30000"/>
              <a:t>2</a:t>
            </a:r>
            <a:r>
              <a:rPr lang="en-US" altLang="ja-JP" sz="2400"/>
              <a:t> </a:t>
            </a:r>
            <a:r>
              <a:rPr lang="ja-JP" altLang="en-US" sz="2400"/>
              <a:t>　</a:t>
            </a:r>
          </a:p>
        </p:txBody>
      </p:sp>
      <p:sp>
        <p:nvSpPr>
          <p:cNvPr id="30727" name="Line 7"/>
          <p:cNvSpPr>
            <a:spLocks noChangeShapeType="1"/>
          </p:cNvSpPr>
          <p:nvPr/>
        </p:nvSpPr>
        <p:spPr bwMode="auto">
          <a:xfrm flipH="1" flipV="1">
            <a:off x="5867400" y="3644900"/>
            <a:ext cx="73025" cy="360363"/>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728" name="Line 8"/>
          <p:cNvSpPr>
            <a:spLocks noChangeShapeType="1"/>
          </p:cNvSpPr>
          <p:nvPr/>
        </p:nvSpPr>
        <p:spPr bwMode="auto">
          <a:xfrm flipH="1" flipV="1">
            <a:off x="4859338" y="4724400"/>
            <a:ext cx="649287" cy="144463"/>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729" name="Text Box 9"/>
          <p:cNvSpPr txBox="1">
            <a:spLocks noChangeArrowheads="1"/>
          </p:cNvSpPr>
          <p:nvPr/>
        </p:nvSpPr>
        <p:spPr bwMode="auto">
          <a:xfrm>
            <a:off x="4572000" y="5121275"/>
            <a:ext cx="4567238" cy="175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t>●</a:t>
            </a:r>
            <a:r>
              <a:rPr lang="ja-JP" altLang="en-US" sz="1800"/>
              <a:t>　</a:t>
            </a:r>
            <a:r>
              <a:rPr lang="en-US" altLang="ja-JP" sz="1800" b="1"/>
              <a:t>2%</a:t>
            </a:r>
            <a:r>
              <a:rPr lang="ja-JP" altLang="en-US" sz="1800" b="1"/>
              <a:t>以下のエネルギー分解能が必要。</a:t>
            </a:r>
          </a:p>
          <a:p>
            <a:pPr eaLnBrk="1" hangingPunct="1">
              <a:spcBef>
                <a:spcPct val="0"/>
              </a:spcBef>
              <a:buFontTx/>
              <a:buNone/>
            </a:pPr>
            <a:r>
              <a:rPr lang="ja-JP" altLang="en-US" sz="1800" b="1"/>
              <a:t>●　質量</a:t>
            </a:r>
            <a:r>
              <a:rPr lang="en-US" altLang="ja-JP" sz="1800" b="1"/>
              <a:t>50meV, </a:t>
            </a:r>
            <a:r>
              <a:rPr lang="ja-JP" altLang="en-US" sz="1800" b="1"/>
              <a:t>寿命</a:t>
            </a:r>
            <a:r>
              <a:rPr lang="en-US" altLang="ja-JP" sz="1800" b="1"/>
              <a:t>1.5 x 10</a:t>
            </a:r>
            <a:r>
              <a:rPr lang="en-US" altLang="ja-JP" sz="1800" b="1" baseline="30000"/>
              <a:t>17</a:t>
            </a:r>
            <a:r>
              <a:rPr lang="ja-JP" altLang="en-US" sz="1800" b="1"/>
              <a:t>年の</a:t>
            </a:r>
            <a:r>
              <a:rPr lang="en-US" altLang="ja-JP" sz="1800" b="1"/>
              <a:t>ν</a:t>
            </a:r>
            <a:r>
              <a:rPr lang="en-US" altLang="ja-JP" sz="1800" b="1" baseline="-25000"/>
              <a:t>3</a:t>
            </a:r>
            <a:r>
              <a:rPr lang="ja-JP" altLang="en-US" sz="1800" b="1"/>
              <a:t>の崩壊は</a:t>
            </a:r>
            <a:r>
              <a:rPr lang="en-US" altLang="ja-JP" sz="1800" b="1"/>
              <a:t>6.7σ</a:t>
            </a:r>
            <a:r>
              <a:rPr lang="ja-JP" altLang="en-US" sz="1800" b="1"/>
              <a:t>で観測可能。</a:t>
            </a:r>
            <a:endParaRPr lang="en-US" altLang="ja-JP" sz="1800" b="1"/>
          </a:p>
          <a:p>
            <a:pPr eaLnBrk="1" hangingPunct="1">
              <a:spcBef>
                <a:spcPct val="0"/>
              </a:spcBef>
              <a:buFontTx/>
              <a:buNone/>
            </a:pPr>
            <a:r>
              <a:rPr lang="ja-JP" altLang="en-US" sz="1800" b="1"/>
              <a:t>●　現在の寿命下限（</a:t>
            </a:r>
            <a:r>
              <a:rPr lang="en-US" altLang="ja-JP" sz="1800" b="1"/>
              <a:t>AKARI)</a:t>
            </a:r>
            <a:r>
              <a:rPr lang="ja-JP" altLang="en-US" sz="1800" b="1"/>
              <a:t>　</a:t>
            </a:r>
            <a:r>
              <a:rPr lang="en-US" altLang="ja-JP" sz="1800" b="1"/>
              <a:t>3 x 10</a:t>
            </a:r>
            <a:r>
              <a:rPr lang="en-US" altLang="ja-JP" sz="1800" b="1" baseline="30000"/>
              <a:t>12</a:t>
            </a:r>
            <a:r>
              <a:rPr lang="ja-JP" altLang="en-US" sz="1800" b="1"/>
              <a:t>年</a:t>
            </a:r>
            <a:endParaRPr lang="en-US" altLang="ja-JP" sz="1800" b="1"/>
          </a:p>
          <a:p>
            <a:pPr eaLnBrk="1" hangingPunct="1">
              <a:spcBef>
                <a:spcPct val="0"/>
              </a:spcBef>
              <a:buFontTx/>
              <a:buNone/>
            </a:pPr>
            <a:endParaRPr lang="en-US" altLang="ja-JP" sz="1800"/>
          </a:p>
          <a:p>
            <a:pPr eaLnBrk="1" hangingPunct="1">
              <a:spcBef>
                <a:spcPct val="0"/>
              </a:spcBef>
              <a:buFontTx/>
              <a:buNone/>
            </a:pPr>
            <a:r>
              <a:rPr lang="en-US" altLang="ja-JP" sz="1800"/>
              <a:t>      </a:t>
            </a:r>
            <a:r>
              <a:rPr lang="en-US" altLang="ja-JP" sz="1800" b="1"/>
              <a:t>S.H. Kim et al.  JPSJ 81 (2012) 024101</a:t>
            </a:r>
            <a:endParaRPr lang="ja-JP" altLang="en-US" sz="1800" b="1"/>
          </a:p>
        </p:txBody>
      </p:sp>
      <p:sp>
        <p:nvSpPr>
          <p:cNvPr id="30730" name="Line 10"/>
          <p:cNvSpPr>
            <a:spLocks noChangeShapeType="1"/>
          </p:cNvSpPr>
          <p:nvPr/>
        </p:nvSpPr>
        <p:spPr bwMode="auto">
          <a:xfrm>
            <a:off x="2916238" y="1125538"/>
            <a:ext cx="1727200" cy="71437"/>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731" name="Line 11"/>
          <p:cNvSpPr>
            <a:spLocks noChangeShapeType="1"/>
          </p:cNvSpPr>
          <p:nvPr/>
        </p:nvSpPr>
        <p:spPr bwMode="auto">
          <a:xfrm>
            <a:off x="2700338" y="1844675"/>
            <a:ext cx="2016125" cy="360363"/>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732" name="Text Box 4"/>
          <p:cNvSpPr txBox="1">
            <a:spLocks noChangeArrowheads="1"/>
          </p:cNvSpPr>
          <p:nvPr/>
        </p:nvSpPr>
        <p:spPr bwMode="auto">
          <a:xfrm>
            <a:off x="6354763" y="1200150"/>
            <a:ext cx="2430462"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b="1"/>
              <a:t>宇宙赤外線背景輻射　</a:t>
            </a:r>
          </a:p>
          <a:p>
            <a:pPr eaLnBrk="1" hangingPunct="1">
              <a:spcBef>
                <a:spcPct val="0"/>
              </a:spcBef>
              <a:buFontTx/>
              <a:buNone/>
            </a:pPr>
            <a:endParaRPr lang="en-US" altLang="ja-JP" sz="1800" b="1"/>
          </a:p>
          <a:p>
            <a:pPr eaLnBrk="1" hangingPunct="1">
              <a:spcBef>
                <a:spcPct val="0"/>
              </a:spcBef>
              <a:buFontTx/>
              <a:buNone/>
            </a:pPr>
            <a:endParaRPr lang="ja-JP" altLang="en-US" sz="1800" b="1"/>
          </a:p>
          <a:p>
            <a:pPr eaLnBrk="1" hangingPunct="1">
              <a:spcBef>
                <a:spcPct val="0"/>
              </a:spcBef>
              <a:buFontTx/>
              <a:buNone/>
            </a:pPr>
            <a:r>
              <a:rPr lang="ja-JP" altLang="en-US" sz="1800" b="1"/>
              <a:t>ニュートリノ崩壊光</a:t>
            </a:r>
          </a:p>
        </p:txBody>
      </p:sp>
      <p:sp>
        <p:nvSpPr>
          <p:cNvPr id="30733" name="Text Box 9"/>
          <p:cNvSpPr txBox="1">
            <a:spLocks noChangeArrowheads="1"/>
          </p:cNvSpPr>
          <p:nvPr/>
        </p:nvSpPr>
        <p:spPr bwMode="auto">
          <a:xfrm>
            <a:off x="1385888" y="5516563"/>
            <a:ext cx="75565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b="1">
                <a:solidFill>
                  <a:srgbClr val="FF0000"/>
                </a:solidFill>
                <a:latin typeface="Times New Roman" pitchFamily="18" charset="0"/>
              </a:rPr>
              <a:t>6.7σ</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2939" y="1494572"/>
            <a:ext cx="4266622" cy="311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p:cNvSpPr txBox="1">
            <a:spLocks noChangeArrowheads="1"/>
          </p:cNvSpPr>
          <p:nvPr/>
        </p:nvSpPr>
        <p:spPr bwMode="auto">
          <a:xfrm>
            <a:off x="507255" y="16592"/>
            <a:ext cx="7772400" cy="65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a:lstStyle>
          <a:p>
            <a:pPr eaLnBrk="1" hangingPunct="1">
              <a:defRPr/>
            </a:pPr>
            <a:r>
              <a:rPr lang="ja-JP" altLang="en-US" sz="3200" dirty="0" smtClean="0">
                <a:solidFill>
                  <a:srgbClr val="002060"/>
                </a:solidFill>
                <a:effectLst>
                  <a:outerShdw blurRad="38100" dist="38100" dir="2700000" algn="tl">
                    <a:srgbClr val="000000">
                      <a:alpha val="43137"/>
                    </a:srgbClr>
                  </a:outerShdw>
                </a:effectLst>
                <a:latin typeface="+mj-ea"/>
              </a:rPr>
              <a:t>宇宙大規模構造の起源</a:t>
            </a:r>
            <a:endParaRPr lang="en-US" altLang="ja-JP" sz="3200" kern="0" dirty="0" smtClean="0">
              <a:solidFill>
                <a:srgbClr val="002060"/>
              </a:solidFill>
              <a:effectLst>
                <a:outerShdw blurRad="38100" dist="38100" dir="2700000" algn="tl">
                  <a:srgbClr val="000000">
                    <a:alpha val="43137"/>
                  </a:srgbClr>
                </a:outerShdw>
              </a:effectLst>
              <a:latin typeface="+mj-ea"/>
            </a:endParaRPr>
          </a:p>
        </p:txBody>
      </p:sp>
      <p:sp>
        <p:nvSpPr>
          <p:cNvPr id="29701" name="テキスト ボックス 2"/>
          <p:cNvSpPr txBox="1">
            <a:spLocks noChangeArrowheads="1"/>
          </p:cNvSpPr>
          <p:nvPr/>
        </p:nvSpPr>
        <p:spPr bwMode="auto">
          <a:xfrm>
            <a:off x="5001911" y="4586547"/>
            <a:ext cx="34900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b="1" dirty="0"/>
              <a:t>大     角度スケール </a:t>
            </a:r>
            <a:r>
              <a:rPr lang="en-US" altLang="ja-JP" sz="1800" b="1" dirty="0"/>
              <a:t>(180°/</a:t>
            </a:r>
            <a:r>
              <a:rPr lang="en-US" altLang="ja-JP" sz="1800" b="1" i="1" dirty="0"/>
              <a:t>l</a:t>
            </a:r>
            <a:r>
              <a:rPr lang="en-US" altLang="ja-JP" sz="1800" b="1" dirty="0"/>
              <a:t>)     </a:t>
            </a:r>
            <a:r>
              <a:rPr lang="ja-JP" altLang="en-US" sz="1800" b="1" dirty="0" smtClean="0"/>
              <a:t>小</a:t>
            </a:r>
            <a:endParaRPr lang="ja-JP" altLang="en-US" sz="1800" b="1" dirty="0"/>
          </a:p>
        </p:txBody>
      </p:sp>
      <p:sp>
        <p:nvSpPr>
          <p:cNvPr id="29702" name="テキスト ボックス 4"/>
          <p:cNvSpPr txBox="1">
            <a:spLocks noChangeArrowheads="1"/>
          </p:cNvSpPr>
          <p:nvPr/>
        </p:nvSpPr>
        <p:spPr bwMode="auto">
          <a:xfrm>
            <a:off x="47054" y="5880817"/>
            <a:ext cx="869280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dirty="0" smtClean="0">
                <a:solidFill>
                  <a:srgbClr val="FF0000"/>
                </a:solidFill>
                <a:latin typeface="+mn-ea"/>
                <a:ea typeface="+mn-ea"/>
              </a:rPr>
              <a:t>ニュートリノの質量の決定は宇宙大規模構造の形成理解に必須。</a:t>
            </a:r>
            <a:endParaRPr lang="en-US" altLang="ja-JP" sz="2000" b="1" dirty="0" smtClean="0">
              <a:solidFill>
                <a:srgbClr val="FF0000"/>
              </a:solidFill>
              <a:latin typeface="+mn-ea"/>
              <a:ea typeface="+mn-ea"/>
            </a:endParaRPr>
          </a:p>
          <a:p>
            <a:pPr algn="ctr" eaLnBrk="1" hangingPunct="1">
              <a:spcBef>
                <a:spcPct val="0"/>
              </a:spcBef>
              <a:buFontTx/>
              <a:buNone/>
            </a:pPr>
            <a:r>
              <a:rPr lang="ja-JP" altLang="en-US" sz="2000" b="1" dirty="0">
                <a:solidFill>
                  <a:srgbClr val="FF0000"/>
                </a:solidFill>
                <a:latin typeface="+mn-ea"/>
                <a:ea typeface="+mn-ea"/>
              </a:rPr>
              <a:t>↓</a:t>
            </a:r>
            <a:endParaRPr lang="en-US" altLang="ja-JP" sz="2000" b="1" dirty="0">
              <a:solidFill>
                <a:srgbClr val="FF0000"/>
              </a:solidFill>
              <a:latin typeface="+mn-ea"/>
              <a:ea typeface="+mn-ea"/>
            </a:endParaRPr>
          </a:p>
          <a:p>
            <a:pPr algn="ctr" eaLnBrk="1" hangingPunct="1">
              <a:spcBef>
                <a:spcPct val="0"/>
              </a:spcBef>
              <a:buFontTx/>
              <a:buNone/>
            </a:pPr>
            <a:r>
              <a:rPr lang="ja-JP" altLang="en-US" sz="2000" b="1" dirty="0" smtClean="0">
                <a:solidFill>
                  <a:srgbClr val="FF0000"/>
                </a:solidFill>
                <a:latin typeface="+mn-ea"/>
                <a:ea typeface="+mn-ea"/>
              </a:rPr>
              <a:t>宇宙物質起源の解明</a:t>
            </a:r>
            <a:endParaRPr lang="ja-JP" altLang="en-US" sz="2000" b="1" dirty="0">
              <a:solidFill>
                <a:srgbClr val="FF0000"/>
              </a:solidFill>
              <a:latin typeface="+mn-ea"/>
              <a:ea typeface="+mn-ea"/>
            </a:endParaRPr>
          </a:p>
        </p:txBody>
      </p:sp>
      <p:sp>
        <p:nvSpPr>
          <p:cNvPr id="9" name="正方形/長方形 1"/>
          <p:cNvSpPr>
            <a:spLocks noChangeArrowheads="1"/>
          </p:cNvSpPr>
          <p:nvPr/>
        </p:nvSpPr>
        <p:spPr bwMode="auto">
          <a:xfrm>
            <a:off x="5796136" y="1638096"/>
            <a:ext cx="2331186" cy="738664"/>
          </a:xfrm>
          <a:prstGeom prst="rect">
            <a:avLst/>
          </a:prstGeom>
          <a:solidFill>
            <a:schemeClr val="bg1"/>
          </a:solidFill>
          <a:ln>
            <a:noFill/>
          </a:ln>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defRPr/>
            </a:pPr>
            <a:r>
              <a:rPr lang="ja-JP" altLang="en-US" sz="1400" b="1" dirty="0" smtClean="0"/>
              <a:t>ニュートリノなし</a:t>
            </a:r>
            <a:r>
              <a:rPr lang="en-US" altLang="ja-JP" sz="1400" b="1" dirty="0" smtClean="0"/>
              <a:t>           no </a:t>
            </a:r>
            <a:r>
              <a:rPr lang="en-US" altLang="ja-JP" sz="1400" b="1" dirty="0" smtClean="0">
                <a:latin typeface="Symbol" panose="05050102010706020507" pitchFamily="18" charset="2"/>
              </a:rPr>
              <a:t>n</a:t>
            </a:r>
            <a:r>
              <a:rPr lang="en-US" altLang="ja-JP" sz="1400" b="1" dirty="0" smtClean="0">
                <a:latin typeface="+mj-lt"/>
              </a:rPr>
              <a:t>’s</a:t>
            </a:r>
          </a:p>
          <a:p>
            <a:pPr eaLnBrk="1" hangingPunct="1">
              <a:spcBef>
                <a:spcPct val="0"/>
              </a:spcBef>
              <a:buFontTx/>
              <a:buNone/>
              <a:defRPr/>
            </a:pPr>
            <a:r>
              <a:rPr lang="en-US" altLang="ja-JP" sz="1400" b="1" dirty="0" smtClean="0">
                <a:latin typeface="+mj-lt"/>
              </a:rPr>
              <a:t> </a:t>
            </a:r>
            <a:r>
              <a:rPr lang="ja-JP" altLang="en-US" sz="1400" b="1" dirty="0" smtClean="0">
                <a:latin typeface="+mj-lt"/>
              </a:rPr>
              <a:t>質量が</a:t>
            </a:r>
            <a:r>
              <a:rPr lang="en-US" altLang="ja-JP" sz="1400" b="1" dirty="0" smtClean="0">
                <a:latin typeface="+mj-lt"/>
              </a:rPr>
              <a:t>0</a:t>
            </a:r>
            <a:r>
              <a:rPr lang="ja-JP" altLang="en-US" sz="1400" b="1" dirty="0" smtClean="0">
                <a:latin typeface="+mj-lt"/>
              </a:rPr>
              <a:t>　　　　　　　  </a:t>
            </a:r>
            <a:r>
              <a:rPr lang="en-US" altLang="ja-JP" sz="1400" b="1" dirty="0" err="1" smtClean="0"/>
              <a:t>m</a:t>
            </a:r>
            <a:r>
              <a:rPr lang="en-US" altLang="ja-JP" sz="1400" b="1" baseline="-25000" dirty="0" err="1" smtClean="0">
                <a:latin typeface="Symbol" panose="05050102010706020507" pitchFamily="18" charset="2"/>
              </a:rPr>
              <a:t>n</a:t>
            </a:r>
            <a:r>
              <a:rPr lang="en-US" altLang="ja-JP" sz="1400" b="1" dirty="0" smtClean="0">
                <a:latin typeface="Symbol" panose="05050102010706020507" pitchFamily="18" charset="2"/>
              </a:rPr>
              <a:t> = 0</a:t>
            </a:r>
            <a:endParaRPr lang="ja-JP" altLang="en-US" sz="1400" b="1" dirty="0" smtClean="0"/>
          </a:p>
          <a:p>
            <a:pPr eaLnBrk="1" hangingPunct="1">
              <a:spcBef>
                <a:spcPct val="0"/>
              </a:spcBef>
              <a:buFontTx/>
              <a:buNone/>
              <a:defRPr/>
            </a:pPr>
            <a:r>
              <a:rPr lang="ja-JP" altLang="en-US" sz="1400" b="1" dirty="0" smtClean="0">
                <a:latin typeface="Symbol" panose="05050102010706020507" pitchFamily="18" charset="2"/>
              </a:rPr>
              <a:t>質量の和が</a:t>
            </a:r>
            <a:r>
              <a:rPr lang="en-US" altLang="ja-JP" sz="1400" b="1" dirty="0" smtClean="0">
                <a:latin typeface="+mn-lt"/>
              </a:rPr>
              <a:t>1eV</a:t>
            </a:r>
            <a:r>
              <a:rPr lang="ja-JP" altLang="en-US" sz="1400" b="1" dirty="0">
                <a:latin typeface="Symbol" panose="05050102010706020507" pitchFamily="18" charset="2"/>
              </a:rPr>
              <a:t> </a:t>
            </a:r>
            <a:r>
              <a:rPr lang="ja-JP" altLang="en-US" sz="1400" b="1" dirty="0" smtClean="0">
                <a:latin typeface="Symbol" panose="05050102010706020507" pitchFamily="18" charset="2"/>
              </a:rPr>
              <a:t>  </a:t>
            </a:r>
            <a:r>
              <a:rPr lang="en-US" altLang="ja-JP" sz="1400" b="1" dirty="0" err="1" smtClean="0">
                <a:latin typeface="Symbol" panose="05050102010706020507" pitchFamily="18" charset="2"/>
              </a:rPr>
              <a:t>S</a:t>
            </a:r>
            <a:r>
              <a:rPr lang="en-US" altLang="ja-JP" sz="1400" b="1" dirty="0" err="1" smtClean="0"/>
              <a:t>m</a:t>
            </a:r>
            <a:r>
              <a:rPr lang="en-US" altLang="ja-JP" sz="1400" b="1" baseline="-25000" dirty="0" err="1" smtClean="0">
                <a:latin typeface="Symbol" panose="05050102010706020507" pitchFamily="18" charset="2"/>
              </a:rPr>
              <a:t>n</a:t>
            </a:r>
            <a:r>
              <a:rPr lang="en-US" altLang="ja-JP" sz="1400" b="1" dirty="0" smtClean="0">
                <a:latin typeface="Symbol" panose="05050102010706020507" pitchFamily="18" charset="2"/>
              </a:rPr>
              <a:t> = </a:t>
            </a:r>
            <a:r>
              <a:rPr lang="en-US" altLang="ja-JP" sz="1400" b="1" dirty="0" smtClean="0">
                <a:latin typeface="+mn-lt"/>
              </a:rPr>
              <a:t>1eV</a:t>
            </a:r>
            <a:endParaRPr lang="ja-JP" altLang="en-US" sz="1400" b="1" dirty="0" smtClean="0">
              <a:latin typeface="+mn-lt"/>
            </a:endParaRPr>
          </a:p>
        </p:txBody>
      </p:sp>
      <p:pic>
        <p:nvPicPr>
          <p:cNvPr id="8" name="Picture 10" descr="Planck_CMB_node_full_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37" y="1494572"/>
            <a:ext cx="3744912"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正方形/長方形 1"/>
          <p:cNvSpPr>
            <a:spLocks noChangeArrowheads="1"/>
          </p:cNvSpPr>
          <p:nvPr/>
        </p:nvSpPr>
        <p:spPr bwMode="auto">
          <a:xfrm>
            <a:off x="657243" y="848241"/>
            <a:ext cx="3209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b="1" dirty="0" smtClean="0">
                <a:solidFill>
                  <a:srgbClr val="0070C0"/>
                </a:solidFill>
                <a:latin typeface="+mn-ea"/>
                <a:ea typeface="+mn-ea"/>
              </a:rPr>
              <a:t>Planck</a:t>
            </a:r>
            <a:r>
              <a:rPr lang="ja-JP" altLang="en-US" sz="1800" b="1" dirty="0" smtClean="0">
                <a:solidFill>
                  <a:srgbClr val="0070C0"/>
                </a:solidFill>
                <a:latin typeface="+mn-ea"/>
                <a:ea typeface="+mn-ea"/>
              </a:rPr>
              <a:t>衛星によって観測した</a:t>
            </a:r>
            <a:endParaRPr lang="en-US" altLang="ja-JP" sz="1800" b="1" dirty="0" smtClean="0">
              <a:solidFill>
                <a:srgbClr val="0070C0"/>
              </a:solidFill>
              <a:latin typeface="+mn-ea"/>
              <a:ea typeface="+mn-ea"/>
            </a:endParaRPr>
          </a:p>
          <a:p>
            <a:pPr eaLnBrk="1" hangingPunct="1">
              <a:spcBef>
                <a:spcPct val="0"/>
              </a:spcBef>
              <a:buFontTx/>
              <a:buNone/>
            </a:pPr>
            <a:r>
              <a:rPr lang="ja-JP" altLang="en-US" sz="1800" b="1" dirty="0" smtClean="0">
                <a:solidFill>
                  <a:srgbClr val="0070C0"/>
                </a:solidFill>
                <a:latin typeface="+mn-ea"/>
                <a:ea typeface="+mn-ea"/>
              </a:rPr>
              <a:t>宇宙背景輻射の温度ゆらぎ</a:t>
            </a:r>
            <a:endParaRPr lang="en-US" altLang="ja-JP" sz="1800" b="1" dirty="0">
              <a:solidFill>
                <a:srgbClr val="0070C0"/>
              </a:solidFill>
              <a:latin typeface="+mn-ea"/>
              <a:ea typeface="+mn-ea"/>
            </a:endParaRPr>
          </a:p>
        </p:txBody>
      </p:sp>
      <p:sp>
        <p:nvSpPr>
          <p:cNvPr id="11" name="正方形/長方形 1"/>
          <p:cNvSpPr>
            <a:spLocks noChangeArrowheads="1"/>
          </p:cNvSpPr>
          <p:nvPr/>
        </p:nvSpPr>
        <p:spPr bwMode="auto">
          <a:xfrm>
            <a:off x="4726197" y="725679"/>
            <a:ext cx="404148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b="1" dirty="0" smtClean="0">
                <a:solidFill>
                  <a:srgbClr val="0070C0"/>
                </a:solidFill>
                <a:latin typeface="+mn-ea"/>
                <a:ea typeface="+mn-ea"/>
              </a:rPr>
              <a:t>宇宙背景輻射の温度ゆらぎを表す角度相関のパワースペクトルの理論予言</a:t>
            </a:r>
            <a:r>
              <a:rPr lang="ja-JP" altLang="en-US" sz="1800" b="1" dirty="0" smtClean="0">
                <a:solidFill>
                  <a:srgbClr val="FF0000"/>
                </a:solidFill>
                <a:latin typeface="+mn-ea"/>
                <a:ea typeface="+mn-ea"/>
              </a:rPr>
              <a:t>（ニュートリノ質量に依存）</a:t>
            </a:r>
            <a:endParaRPr lang="en-US" altLang="ja-JP" sz="1800" b="1" dirty="0">
              <a:solidFill>
                <a:srgbClr val="FF0000"/>
              </a:solidFill>
              <a:latin typeface="+mn-ea"/>
              <a:ea typeface="+mn-ea"/>
            </a:endParaRPr>
          </a:p>
        </p:txBody>
      </p:sp>
      <p:sp>
        <p:nvSpPr>
          <p:cNvPr id="13" name="正方形/長方形 1"/>
          <p:cNvSpPr>
            <a:spLocks noChangeArrowheads="1"/>
          </p:cNvSpPr>
          <p:nvPr/>
        </p:nvSpPr>
        <p:spPr bwMode="auto">
          <a:xfrm>
            <a:off x="3408343" y="3161879"/>
            <a:ext cx="13150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600" b="1" dirty="0" smtClean="0">
                <a:latin typeface="+mn-ea"/>
                <a:ea typeface="+mn-ea"/>
              </a:rPr>
              <a:t>高温部分の角度相関</a:t>
            </a:r>
            <a:endParaRPr lang="en-US" altLang="ja-JP" sz="1600" b="1" dirty="0">
              <a:latin typeface="+mn-ea"/>
              <a:ea typeface="+mn-ea"/>
            </a:endParaRPr>
          </a:p>
        </p:txBody>
      </p:sp>
      <p:cxnSp>
        <p:nvCxnSpPr>
          <p:cNvPr id="5" name="直線矢印コネクタ 4"/>
          <p:cNvCxnSpPr/>
          <p:nvPr/>
        </p:nvCxnSpPr>
        <p:spPr bwMode="auto">
          <a:xfrm>
            <a:off x="3866743" y="2959427"/>
            <a:ext cx="686196" cy="234900"/>
          </a:xfrm>
          <a:prstGeom prst="straightConnector1">
            <a:avLst/>
          </a:prstGeom>
          <a:solidFill>
            <a:schemeClr val="accent1"/>
          </a:solidFill>
          <a:ln w="50800" cap="flat" cmpd="sng" algn="ctr">
            <a:solidFill>
              <a:schemeClr val="tx1"/>
            </a:solidFill>
            <a:prstDash val="solid"/>
            <a:round/>
            <a:headEnd type="none"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正方形/長方形 1"/>
          <p:cNvSpPr>
            <a:spLocks noChangeArrowheads="1"/>
          </p:cNvSpPr>
          <p:nvPr/>
        </p:nvSpPr>
        <p:spPr bwMode="auto">
          <a:xfrm>
            <a:off x="4766262" y="4926710"/>
            <a:ext cx="42567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400" b="1" dirty="0" smtClean="0">
                <a:solidFill>
                  <a:srgbClr val="FF3300"/>
                </a:solidFill>
                <a:latin typeface="+mn-ea"/>
                <a:ea typeface="+mn-ea"/>
              </a:rPr>
              <a:t>温度が高い所　＝　銀河物質密度の高い所</a:t>
            </a:r>
            <a:endParaRPr lang="en-US" altLang="ja-JP" sz="1400" b="1" dirty="0">
              <a:solidFill>
                <a:srgbClr val="FF3300"/>
              </a:solidFill>
              <a:latin typeface="+mn-ea"/>
              <a:ea typeface="+mn-ea"/>
            </a:endParaRPr>
          </a:p>
          <a:p>
            <a:pPr eaLnBrk="1" hangingPunct="1">
              <a:spcBef>
                <a:spcPct val="0"/>
              </a:spcBef>
              <a:buFontTx/>
              <a:buNone/>
            </a:pPr>
            <a:r>
              <a:rPr lang="ja-JP" altLang="en-US" sz="1400" b="1" dirty="0" smtClean="0">
                <a:solidFill>
                  <a:srgbClr val="0070C0"/>
                </a:solidFill>
                <a:latin typeface="+mn-ea"/>
                <a:ea typeface="+mn-ea"/>
              </a:rPr>
              <a:t>宇宙背景ニュートリノが存在し、質量が大きくなるほど</a:t>
            </a:r>
            <a:endParaRPr lang="en-US" altLang="ja-JP" sz="1400" b="1" dirty="0" smtClean="0">
              <a:solidFill>
                <a:srgbClr val="0070C0"/>
              </a:solidFill>
              <a:latin typeface="+mn-ea"/>
              <a:ea typeface="+mn-ea"/>
            </a:endParaRPr>
          </a:p>
          <a:p>
            <a:pPr eaLnBrk="1" hangingPunct="1">
              <a:spcBef>
                <a:spcPct val="0"/>
              </a:spcBef>
              <a:buFontTx/>
              <a:buNone/>
            </a:pPr>
            <a:r>
              <a:rPr lang="ja-JP" altLang="en-US" sz="1400" b="1" dirty="0" smtClean="0">
                <a:solidFill>
                  <a:srgbClr val="0070C0"/>
                </a:solidFill>
                <a:latin typeface="+mn-ea"/>
              </a:rPr>
              <a:t>大角度部分の</a:t>
            </a:r>
            <a:r>
              <a:rPr lang="ja-JP" altLang="en-US" sz="1400" b="1" dirty="0">
                <a:solidFill>
                  <a:srgbClr val="0070C0"/>
                </a:solidFill>
                <a:latin typeface="+mn-ea"/>
              </a:rPr>
              <a:t>ゆらぎ</a:t>
            </a:r>
            <a:r>
              <a:rPr lang="ja-JP" altLang="en-US" sz="1400" b="1" dirty="0" smtClean="0">
                <a:solidFill>
                  <a:srgbClr val="0070C0"/>
                </a:solidFill>
                <a:latin typeface="+mn-ea"/>
              </a:rPr>
              <a:t>が</a:t>
            </a:r>
            <a:r>
              <a:rPr lang="ja-JP" altLang="en-US" sz="1400" b="1" dirty="0">
                <a:solidFill>
                  <a:srgbClr val="0070C0"/>
                </a:solidFill>
                <a:latin typeface="+mn-ea"/>
              </a:rPr>
              <a:t>大</a:t>
            </a:r>
            <a:r>
              <a:rPr lang="ja-JP" altLang="en-US" sz="1400" b="1" dirty="0" smtClean="0">
                <a:solidFill>
                  <a:srgbClr val="0070C0"/>
                </a:solidFill>
                <a:latin typeface="+mn-ea"/>
              </a:rPr>
              <a:t>きくなる</a:t>
            </a:r>
            <a:endParaRPr lang="en-US" altLang="ja-JP" sz="1400" b="1" dirty="0">
              <a:solidFill>
                <a:srgbClr val="0070C0"/>
              </a:solidFill>
              <a:latin typeface="+mn-ea"/>
              <a:ea typeface="+mn-ea"/>
            </a:endParaRPr>
          </a:p>
        </p:txBody>
      </p:sp>
      <p:sp>
        <p:nvSpPr>
          <p:cNvPr id="15" name="正方形/長方形 1"/>
          <p:cNvSpPr>
            <a:spLocks noChangeArrowheads="1"/>
          </p:cNvSpPr>
          <p:nvPr/>
        </p:nvSpPr>
        <p:spPr bwMode="auto">
          <a:xfrm>
            <a:off x="190037" y="3746654"/>
            <a:ext cx="414391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2000" b="1" dirty="0" smtClean="0">
                <a:latin typeface="+mn-ea"/>
                <a:ea typeface="+mn-ea"/>
              </a:rPr>
              <a:t>温度ゆらぎの決定要因：</a:t>
            </a:r>
            <a:endParaRPr lang="en-US" altLang="ja-JP" sz="2000" b="1" dirty="0" smtClean="0">
              <a:latin typeface="+mn-ea"/>
              <a:ea typeface="+mn-ea"/>
            </a:endParaRPr>
          </a:p>
          <a:p>
            <a:pPr eaLnBrk="1" hangingPunct="1">
              <a:spcBef>
                <a:spcPct val="0"/>
              </a:spcBef>
              <a:buFontTx/>
              <a:buNone/>
            </a:pPr>
            <a:r>
              <a:rPr lang="ja-JP" altLang="en-US" sz="2000" b="1" dirty="0" smtClean="0">
                <a:latin typeface="+mn-ea"/>
              </a:rPr>
              <a:t>　　暗黒</a:t>
            </a:r>
            <a:r>
              <a:rPr lang="ja-JP" altLang="en-US" sz="2000" b="1" dirty="0">
                <a:latin typeface="+mn-ea"/>
              </a:rPr>
              <a:t>物質、暗黒エネルギー</a:t>
            </a:r>
            <a:r>
              <a:rPr lang="ja-JP" altLang="en-US" sz="2000" b="1" dirty="0" smtClean="0">
                <a:latin typeface="+mn-ea"/>
              </a:rPr>
              <a:t>、</a:t>
            </a:r>
            <a:endParaRPr lang="en-US" altLang="ja-JP" sz="2000" b="1" dirty="0" smtClean="0">
              <a:latin typeface="+mn-ea"/>
            </a:endParaRPr>
          </a:p>
          <a:p>
            <a:pPr eaLnBrk="1" hangingPunct="1">
              <a:spcBef>
                <a:spcPct val="0"/>
              </a:spcBef>
              <a:buFontTx/>
              <a:buNone/>
            </a:pPr>
            <a:r>
              <a:rPr lang="ja-JP" altLang="en-US" sz="2000" b="1" dirty="0" smtClean="0">
                <a:solidFill>
                  <a:srgbClr val="FF0000"/>
                </a:solidFill>
                <a:latin typeface="+mn-ea"/>
              </a:rPr>
              <a:t>　</a:t>
            </a:r>
            <a:r>
              <a:rPr lang="ja-JP" altLang="en-US" sz="2000" b="1" dirty="0" smtClean="0">
                <a:solidFill>
                  <a:srgbClr val="9900CC"/>
                </a:solidFill>
                <a:latin typeface="+mn-ea"/>
              </a:rPr>
              <a:t>　ニュートリノ</a:t>
            </a:r>
            <a:endParaRPr lang="en-US" altLang="ja-JP" sz="2000" b="1" dirty="0" smtClean="0">
              <a:solidFill>
                <a:srgbClr val="9900CC"/>
              </a:solidFill>
              <a:latin typeface="+mn-ea"/>
              <a:ea typeface="+mn-ea"/>
            </a:endParaRPr>
          </a:p>
          <a:p>
            <a:pPr eaLnBrk="1" hangingPunct="1">
              <a:spcBef>
                <a:spcPct val="0"/>
              </a:spcBef>
              <a:buFontTx/>
              <a:buNone/>
            </a:pPr>
            <a:r>
              <a:rPr lang="ja-JP" altLang="en-US" sz="2000" b="1" dirty="0" smtClean="0">
                <a:latin typeface="+mn-ea"/>
                <a:ea typeface="+mn-ea"/>
              </a:rPr>
              <a:t>　　　　　　↓</a:t>
            </a:r>
            <a:endParaRPr lang="ja-JP" altLang="en-US" sz="2000" b="1" dirty="0">
              <a:latin typeface="+mn-ea"/>
              <a:ea typeface="+mn-ea"/>
            </a:endParaRPr>
          </a:p>
          <a:p>
            <a:pPr eaLnBrk="1" hangingPunct="1">
              <a:spcBef>
                <a:spcPct val="0"/>
              </a:spcBef>
              <a:buFontTx/>
              <a:buNone/>
            </a:pPr>
            <a:r>
              <a:rPr lang="ja-JP" altLang="en-US" sz="2000" b="1" dirty="0" smtClean="0">
                <a:latin typeface="+mn-ea"/>
                <a:ea typeface="+mn-ea"/>
              </a:rPr>
              <a:t>物質密度の高低を決める</a:t>
            </a:r>
            <a:endParaRPr lang="en-US" altLang="ja-JP" sz="2000" b="1" dirty="0" smtClean="0">
              <a:latin typeface="+mn-ea"/>
              <a:ea typeface="+mn-ea"/>
            </a:endParaRPr>
          </a:p>
          <a:p>
            <a:pPr eaLnBrk="1" hangingPunct="1">
              <a:spcBef>
                <a:spcPct val="0"/>
              </a:spcBef>
              <a:buFontTx/>
              <a:buNone/>
            </a:pPr>
            <a:r>
              <a:rPr lang="ja-JP" altLang="en-US" sz="2000" b="1" dirty="0" smtClean="0">
                <a:latin typeface="+mn-ea"/>
                <a:ea typeface="+mn-ea"/>
              </a:rPr>
              <a:t>即ち宇宙大規模構造を決定する</a:t>
            </a:r>
            <a:endParaRPr lang="en-US" altLang="ja-JP" sz="2000" b="1" dirty="0">
              <a:latin typeface="+mn-ea"/>
              <a:ea typeface="+mn-ea"/>
            </a:endParaRPr>
          </a:p>
        </p:txBody>
      </p:sp>
    </p:spTree>
    <p:extLst>
      <p:ext uri="{BB962C8B-B14F-4D97-AF65-F5344CB8AC3E}">
        <p14:creationId xmlns:p14="http://schemas.microsoft.com/office/powerpoint/2010/main" val="37205443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正方形/長方形 1"/>
          <p:cNvSpPr>
            <a:spLocks noChangeArrowheads="1"/>
          </p:cNvSpPr>
          <p:nvPr/>
        </p:nvSpPr>
        <p:spPr bwMode="auto">
          <a:xfrm>
            <a:off x="4697413" y="1557338"/>
            <a:ext cx="227012" cy="3240087"/>
          </a:xfrm>
          <a:prstGeom prst="rect">
            <a:avLst/>
          </a:prstGeom>
          <a:noFill/>
          <a:ln w="9525" algn="ctr">
            <a:solidFill>
              <a:schemeClr val="bg1"/>
            </a:solidFill>
            <a:prstDash val="lgDash"/>
            <a:round/>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endParaRPr lang="ja-JP" altLang="en-US" sz="3200">
              <a:solidFill>
                <a:srgbClr val="FF3300"/>
              </a:solidFill>
              <a:latin typeface="Times" pitchFamily="18" charset="0"/>
              <a:ea typeface="Osaka" charset="-128"/>
            </a:endParaRPr>
          </a:p>
        </p:txBody>
      </p:sp>
      <p:sp>
        <p:nvSpPr>
          <p:cNvPr id="368642" name="Rectangle 2"/>
          <p:cNvSpPr>
            <a:spLocks noGrp="1" noChangeArrowheads="1"/>
          </p:cNvSpPr>
          <p:nvPr>
            <p:ph type="ctrTitle"/>
          </p:nvPr>
        </p:nvSpPr>
        <p:spPr>
          <a:xfrm>
            <a:off x="450160" y="0"/>
            <a:ext cx="8427978" cy="792088"/>
          </a:xfrm>
          <a:ln>
            <a:miter lim="800000"/>
            <a:headEnd/>
            <a:tailEnd/>
          </a:ln>
        </p:spPr>
        <p:txBody>
          <a:bodyPr/>
          <a:lstStyle/>
          <a:p>
            <a:pPr eaLnBrk="1" fontAlgn="auto" hangingPunct="1">
              <a:spcAft>
                <a:spcPts val="0"/>
              </a:spcAft>
              <a:defRPr/>
            </a:pPr>
            <a:r>
              <a:rPr lang="ja-JP" altLang="en-US" sz="3200" dirty="0" smtClean="0">
                <a:solidFill>
                  <a:schemeClr val="accent4"/>
                </a:solidFill>
                <a:effectLst>
                  <a:outerShdw blurRad="38100" dist="38100" dir="2700000" algn="tl">
                    <a:srgbClr val="000000">
                      <a:alpha val="43137"/>
                    </a:srgbClr>
                  </a:outerShdw>
                </a:effectLst>
                <a:latin typeface="+mj-ea"/>
              </a:rPr>
              <a:t>ビッグバン宇宙論と宇宙背景ニュートリノ</a:t>
            </a:r>
            <a:r>
              <a:rPr lang="en-US" altLang="ja-JP" sz="3200" dirty="0" smtClean="0">
                <a:solidFill>
                  <a:schemeClr val="accent4"/>
                </a:solidFill>
                <a:effectLst>
                  <a:outerShdw blurRad="38100" dist="38100" dir="2700000" algn="tl">
                    <a:srgbClr val="000000">
                      <a:alpha val="43137"/>
                    </a:srgbClr>
                  </a:outerShdw>
                </a:effectLst>
                <a:latin typeface="+mj-ea"/>
              </a:rPr>
              <a:t> (</a:t>
            </a:r>
            <a:r>
              <a:rPr lang="en-US" altLang="ja-JP" sz="3200" dirty="0" err="1" smtClean="0">
                <a:solidFill>
                  <a:schemeClr val="accent4"/>
                </a:solidFill>
                <a:effectLst>
                  <a:outerShdw blurRad="38100" dist="38100" dir="2700000" algn="tl">
                    <a:srgbClr val="000000">
                      <a:alpha val="43137"/>
                    </a:srgbClr>
                  </a:outerShdw>
                </a:effectLst>
                <a:latin typeface="+mj-ea"/>
              </a:rPr>
              <a:t>CνB</a:t>
            </a:r>
            <a:r>
              <a:rPr lang="en-US" altLang="ja-JP" sz="3200" dirty="0" smtClean="0">
                <a:solidFill>
                  <a:schemeClr val="accent4"/>
                </a:solidFill>
                <a:effectLst>
                  <a:outerShdw blurRad="38100" dist="38100" dir="2700000" algn="tl">
                    <a:srgbClr val="000000">
                      <a:alpha val="43137"/>
                    </a:srgbClr>
                  </a:outerShdw>
                </a:effectLst>
                <a:latin typeface="+mj-ea"/>
              </a:rPr>
              <a:t>)</a:t>
            </a:r>
            <a:endParaRPr lang="en-US" altLang="ja-JP" dirty="0">
              <a:solidFill>
                <a:schemeClr val="accent4"/>
              </a:solidFill>
              <a:effectLst>
                <a:outerShdw blurRad="38100" dist="38100" dir="2700000" algn="tl">
                  <a:srgbClr val="000000">
                    <a:alpha val="43137"/>
                  </a:srgbClr>
                </a:outerShdw>
              </a:effectLst>
              <a:latin typeface="+mj-ea"/>
            </a:endParaRPr>
          </a:p>
        </p:txBody>
      </p:sp>
      <p:pic>
        <p:nvPicPr>
          <p:cNvPr id="5124"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628" y="950211"/>
            <a:ext cx="6912768" cy="3418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2" name="スライド番号プレースホルダー 1"/>
          <p:cNvSpPr>
            <a:spLocks noGrp="1"/>
          </p:cNvSpPr>
          <p:nvPr>
            <p:ph type="sldNum" sz="quarter" idx="12"/>
          </p:nvPr>
        </p:nvSpPr>
        <p:spPr/>
        <p:txBody>
          <a:bodyPr/>
          <a:lstStyle/>
          <a:p>
            <a:pPr>
              <a:defRPr/>
            </a:pPr>
            <a:fld id="{1C571B81-831F-49FE-9625-2654717C5344}" type="slidenum">
              <a:rPr lang="en-US" altLang="ja-JP" smtClean="0"/>
              <a:pPr>
                <a:defRPr/>
              </a:pPr>
              <a:t>4</a:t>
            </a:fld>
            <a:endParaRPr lang="en-US" altLang="ja-JP"/>
          </a:p>
        </p:txBody>
      </p:sp>
      <p:sp>
        <p:nvSpPr>
          <p:cNvPr id="6" name="テキスト ボックス 5"/>
          <p:cNvSpPr txBox="1"/>
          <p:nvPr/>
        </p:nvSpPr>
        <p:spPr>
          <a:xfrm>
            <a:off x="323528" y="4368968"/>
            <a:ext cx="8280920" cy="1585049"/>
          </a:xfrm>
          <a:prstGeom prst="rect">
            <a:avLst/>
          </a:prstGeom>
          <a:noFill/>
        </p:spPr>
        <p:txBody>
          <a:bodyPr wrap="square" rtlCol="0">
            <a:spAutoFit/>
          </a:bodyPr>
          <a:lstStyle/>
          <a:p>
            <a:pPr marL="285750" indent="-285750" algn="l">
              <a:buFont typeface="Arial" panose="020B0604020202020204" pitchFamily="34" charset="0"/>
              <a:buChar char="•"/>
            </a:pPr>
            <a:r>
              <a:rPr lang="ja-JP" altLang="en-US" sz="2000" b="1" dirty="0" smtClean="0">
                <a:latin typeface="+mn-ea"/>
                <a:ea typeface="+mn-ea"/>
              </a:rPr>
              <a:t>ビッグバン宇宙誕生の数秒後→　宇宙</a:t>
            </a:r>
            <a:r>
              <a:rPr lang="ja-JP" altLang="en-US" sz="2000" b="1" dirty="0">
                <a:latin typeface="+mn-ea"/>
                <a:ea typeface="+mn-ea"/>
              </a:rPr>
              <a:t>背景</a:t>
            </a:r>
            <a:r>
              <a:rPr lang="ja-JP" altLang="en-US" sz="2000" b="1" dirty="0" smtClean="0">
                <a:latin typeface="+mn-ea"/>
                <a:ea typeface="+mn-ea"/>
              </a:rPr>
              <a:t>ニュートリノ　</a:t>
            </a:r>
            <a:r>
              <a:rPr lang="en-US" altLang="ja-JP" sz="2000" b="1" dirty="0" err="1" smtClean="0">
                <a:latin typeface="+mn-ea"/>
                <a:ea typeface="+mn-ea"/>
              </a:rPr>
              <a:t>CνB</a:t>
            </a:r>
            <a:endParaRPr lang="en-US" altLang="ja-JP" sz="2000" b="1" dirty="0" smtClean="0">
              <a:latin typeface="+mn-ea"/>
              <a:ea typeface="+mn-ea"/>
            </a:endParaRPr>
          </a:p>
          <a:p>
            <a:pPr marL="285750" indent="-285750" algn="l">
              <a:buFont typeface="Arial" panose="020B0604020202020204" pitchFamily="34" charset="0"/>
              <a:buChar char="•"/>
            </a:pPr>
            <a:r>
              <a:rPr lang="ja-JP" altLang="en-US" sz="2000" b="1" dirty="0">
                <a:latin typeface="+mn-ea"/>
                <a:ea typeface="+mn-ea"/>
              </a:rPr>
              <a:t>ビッグバン宇宙誕生</a:t>
            </a:r>
            <a:r>
              <a:rPr lang="ja-JP" altLang="en-US" sz="2000" b="1" dirty="0" smtClean="0">
                <a:latin typeface="+mn-ea"/>
                <a:ea typeface="+mn-ea"/>
              </a:rPr>
              <a:t>の</a:t>
            </a:r>
            <a:r>
              <a:rPr lang="ja-JP" altLang="en-US" sz="2000" b="1" dirty="0">
                <a:latin typeface="+mn-ea"/>
                <a:ea typeface="+mn-ea"/>
              </a:rPr>
              <a:t>３０万年</a:t>
            </a:r>
            <a:r>
              <a:rPr lang="ja-JP" altLang="en-US" sz="2000" b="1" dirty="0" smtClean="0">
                <a:latin typeface="+mn-ea"/>
                <a:ea typeface="+mn-ea"/>
              </a:rPr>
              <a:t>後→宇宙背景マイクロ波輻射　</a:t>
            </a:r>
            <a:r>
              <a:rPr lang="en-US" altLang="ja-JP" sz="2000" b="1" dirty="0" smtClean="0">
                <a:latin typeface="+mn-ea"/>
                <a:ea typeface="+mn-ea"/>
              </a:rPr>
              <a:t>CMB</a:t>
            </a:r>
          </a:p>
          <a:p>
            <a:pPr algn="l"/>
            <a:endParaRPr lang="en-US" altLang="ja-JP" sz="900" b="1" dirty="0">
              <a:latin typeface="+mn-ea"/>
              <a:ea typeface="+mn-ea"/>
            </a:endParaRPr>
          </a:p>
          <a:p>
            <a:pPr algn="l"/>
            <a:r>
              <a:rPr lang="en-US" altLang="ja-JP" sz="1600" b="1" dirty="0" err="1">
                <a:latin typeface="+mn-ea"/>
              </a:rPr>
              <a:t>CνB</a:t>
            </a:r>
            <a:r>
              <a:rPr lang="en-US" altLang="ja-JP" sz="1600" b="1" dirty="0">
                <a:latin typeface="+mn-ea"/>
              </a:rPr>
              <a:t> </a:t>
            </a:r>
            <a:r>
              <a:rPr lang="ja-JP" altLang="en-US" sz="1600" b="1" dirty="0">
                <a:latin typeface="+mn-ea"/>
              </a:rPr>
              <a:t>：</a:t>
            </a:r>
            <a:endParaRPr lang="en-US" altLang="ja-JP" sz="1600" b="1" dirty="0">
              <a:latin typeface="+mn-ea"/>
            </a:endParaRPr>
          </a:p>
          <a:p>
            <a:pPr algn="l"/>
            <a:r>
              <a:rPr lang="ja-JP" altLang="en-US" sz="1600" b="1" dirty="0">
                <a:latin typeface="+mn-ea"/>
              </a:rPr>
              <a:t>　宇宙の極初期の情報を持つ</a:t>
            </a:r>
            <a:r>
              <a:rPr lang="en-US" altLang="ja-JP" sz="1600" b="1" dirty="0">
                <a:latin typeface="+mn-ea"/>
              </a:rPr>
              <a:t>	</a:t>
            </a:r>
            <a:r>
              <a:rPr lang="en-US" altLang="ja-JP" sz="1600" b="1" dirty="0">
                <a:latin typeface="+mn-ea"/>
                <a:sym typeface="Wingdings" panose="05000000000000000000" pitchFamily="2" charset="2"/>
              </a:rPr>
              <a:t></a:t>
            </a:r>
            <a:r>
              <a:rPr lang="ja-JP" altLang="en-US" sz="1600" b="1" dirty="0">
                <a:latin typeface="+mn-ea"/>
                <a:sym typeface="Wingdings" panose="05000000000000000000" pitchFamily="2" charset="2"/>
              </a:rPr>
              <a:t>　　</a:t>
            </a:r>
            <a:r>
              <a:rPr lang="ja-JP" altLang="en-US" sz="1600" b="1" dirty="0">
                <a:latin typeface="+mn-ea"/>
              </a:rPr>
              <a:t>宇宙起源の理解の重要な鍵</a:t>
            </a:r>
            <a:endParaRPr lang="en-US" altLang="ja-JP" sz="1600" b="1" dirty="0">
              <a:latin typeface="+mn-ea"/>
            </a:endParaRPr>
          </a:p>
          <a:p>
            <a:pPr algn="l"/>
            <a:r>
              <a:rPr lang="ja-JP" altLang="en-US" sz="1600" b="1" dirty="0">
                <a:latin typeface="+mn-ea"/>
              </a:rPr>
              <a:t>　約</a:t>
            </a:r>
            <a:r>
              <a:rPr lang="en-US" altLang="ja-JP" sz="1600" b="1" dirty="0">
                <a:latin typeface="+mn-ea"/>
              </a:rPr>
              <a:t>100</a:t>
            </a:r>
            <a:r>
              <a:rPr lang="ja-JP" altLang="en-US" sz="1600" b="1" dirty="0">
                <a:latin typeface="+mn-ea"/>
              </a:rPr>
              <a:t>個</a:t>
            </a:r>
            <a:r>
              <a:rPr lang="en-US" altLang="ja-JP" sz="1600" b="1" dirty="0">
                <a:latin typeface="+mn-ea"/>
              </a:rPr>
              <a:t>/cm</a:t>
            </a:r>
            <a:r>
              <a:rPr lang="en-US" altLang="ja-JP" sz="1600" b="1" baseline="30000" dirty="0">
                <a:latin typeface="+mn-ea"/>
              </a:rPr>
              <a:t>3  </a:t>
            </a:r>
            <a:r>
              <a:rPr lang="ja-JP" altLang="en-US" sz="1600" b="1" dirty="0">
                <a:latin typeface="+mn-ea"/>
              </a:rPr>
              <a:t>と大量に存在</a:t>
            </a:r>
            <a:r>
              <a:rPr lang="en-US" altLang="ja-JP" sz="1600" b="1" dirty="0">
                <a:latin typeface="+mn-ea"/>
              </a:rPr>
              <a:t>	</a:t>
            </a:r>
            <a:r>
              <a:rPr lang="en-US" altLang="ja-JP" sz="1600" b="1" dirty="0">
                <a:latin typeface="+mn-ea"/>
                <a:sym typeface="Wingdings" panose="05000000000000000000" pitchFamily="2" charset="2"/>
              </a:rPr>
              <a:t></a:t>
            </a:r>
            <a:r>
              <a:rPr lang="ja-JP" altLang="en-US" sz="1600" b="1" dirty="0">
                <a:latin typeface="+mn-ea"/>
                <a:sym typeface="Wingdings" panose="05000000000000000000" pitchFamily="2" charset="2"/>
              </a:rPr>
              <a:t>　　</a:t>
            </a:r>
            <a:r>
              <a:rPr lang="ja-JP" altLang="en-US" sz="1600" b="1" dirty="0">
                <a:latin typeface="+mn-ea"/>
              </a:rPr>
              <a:t>ニュートリノ崩壊探索の</a:t>
            </a:r>
            <a:r>
              <a:rPr lang="ja-JP" altLang="en-US" sz="1600" b="1" dirty="0" smtClean="0">
                <a:latin typeface="+mn-ea"/>
              </a:rPr>
              <a:t>ニュートリノ源</a:t>
            </a:r>
            <a:endParaRPr lang="en-US" altLang="ja-JP" sz="1600" b="1" baseline="30000" dirty="0">
              <a:latin typeface="+mn-ea"/>
            </a:endParaRPr>
          </a:p>
        </p:txBody>
      </p:sp>
      <p:sp>
        <p:nvSpPr>
          <p:cNvPr id="7" name="テキスト ボックス 6"/>
          <p:cNvSpPr txBox="1"/>
          <p:nvPr/>
        </p:nvSpPr>
        <p:spPr>
          <a:xfrm>
            <a:off x="134991" y="5902426"/>
            <a:ext cx="8959348" cy="923330"/>
          </a:xfrm>
          <a:prstGeom prst="rect">
            <a:avLst/>
          </a:prstGeom>
          <a:noFill/>
        </p:spPr>
        <p:txBody>
          <a:bodyPr wrap="square" rtlCol="0">
            <a:spAutoFit/>
          </a:bodyPr>
          <a:lstStyle/>
          <a:p>
            <a:pPr algn="l"/>
            <a:r>
              <a:rPr lang="ja-JP" altLang="en-US" sz="1600" b="1" dirty="0">
                <a:latin typeface="+mn-ea"/>
              </a:rPr>
              <a:t>　</a:t>
            </a:r>
            <a:r>
              <a:rPr lang="ja-JP" altLang="en-US" sz="1800" b="1" dirty="0" smtClean="0">
                <a:solidFill>
                  <a:srgbClr val="FF0000"/>
                </a:solidFill>
                <a:latin typeface="+mn-ea"/>
                <a:ea typeface="+mn-ea"/>
              </a:rPr>
              <a:t>現行の</a:t>
            </a:r>
            <a:r>
              <a:rPr lang="en-US" altLang="ja-JP" sz="1800" b="1" dirty="0">
                <a:solidFill>
                  <a:srgbClr val="FF0000"/>
                </a:solidFill>
                <a:latin typeface="+mn-ea"/>
                <a:ea typeface="+mn-ea"/>
              </a:rPr>
              <a:t>ν</a:t>
            </a:r>
            <a:r>
              <a:rPr lang="ja-JP" altLang="en-US" sz="1800" b="1" dirty="0" smtClean="0">
                <a:solidFill>
                  <a:srgbClr val="FF0000"/>
                </a:solidFill>
                <a:latin typeface="+mn-ea"/>
                <a:ea typeface="+mn-ea"/>
              </a:rPr>
              <a:t>研究：　加速器ニュートリノ、大気ニュートリノ、原子炉ニュートリノを用いた研究</a:t>
            </a:r>
            <a:endParaRPr lang="en-US" altLang="ja-JP" sz="1800" b="1" dirty="0" smtClean="0">
              <a:solidFill>
                <a:srgbClr val="FF0000"/>
              </a:solidFill>
              <a:latin typeface="+mn-ea"/>
              <a:ea typeface="+mn-ea"/>
            </a:endParaRPr>
          </a:p>
          <a:p>
            <a:pPr algn="l"/>
            <a:r>
              <a:rPr lang="ja-JP" altLang="en-US" sz="1800" b="1" dirty="0">
                <a:solidFill>
                  <a:srgbClr val="FF0000"/>
                </a:solidFill>
                <a:latin typeface="+mn-ea"/>
                <a:ea typeface="+mn-ea"/>
              </a:rPr>
              <a:t>　</a:t>
            </a:r>
            <a:r>
              <a:rPr lang="ja-JP" altLang="en-US" sz="1800" b="1" dirty="0" smtClean="0">
                <a:solidFill>
                  <a:srgbClr val="FF0000"/>
                </a:solidFill>
                <a:latin typeface="+mn-ea"/>
                <a:ea typeface="+mn-ea"/>
              </a:rPr>
              <a:t>宇宙背景ニュートリノの研究は世界でも未だ着手されていない。筑波大グループが本研究を提案、主導。</a:t>
            </a:r>
            <a:endParaRPr lang="en-US" altLang="ja-JP" sz="1800" b="1" baseline="30000" dirty="0">
              <a:solidFill>
                <a:srgbClr val="FF0000"/>
              </a:solidFill>
              <a:latin typeface="+mn-ea"/>
              <a:ea typeface="+mn-ea"/>
            </a:endParaRPr>
          </a:p>
        </p:txBody>
      </p:sp>
    </p:spTree>
    <p:extLst>
      <p:ext uri="{BB962C8B-B14F-4D97-AF65-F5344CB8AC3E}">
        <p14:creationId xmlns:p14="http://schemas.microsoft.com/office/powerpoint/2010/main" val="4046670766"/>
      </p:ext>
    </p:extLst>
  </p:cSld>
  <p:clrMapOvr>
    <a:masterClrMapping/>
  </p:clrMapOvr>
  <p:transition spd="slow" advTm="46787"/>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5" name="直線コネクタ 104"/>
          <p:cNvCxnSpPr/>
          <p:nvPr/>
        </p:nvCxnSpPr>
        <p:spPr bwMode="auto">
          <a:xfrm>
            <a:off x="5045875" y="5661248"/>
            <a:ext cx="1692678" cy="0"/>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56" name="Rectangle 3"/>
          <p:cNvSpPr>
            <a:spLocks noGrp="1" noChangeArrowheads="1"/>
          </p:cNvSpPr>
          <p:nvPr>
            <p:ph type="title"/>
          </p:nvPr>
        </p:nvSpPr>
        <p:spPr>
          <a:xfrm>
            <a:off x="457200" y="457200"/>
            <a:ext cx="8229600" cy="667544"/>
          </a:xfrm>
        </p:spPr>
        <p:txBody>
          <a:bodyPr/>
          <a:lstStyle/>
          <a:p>
            <a:pPr eaLnBrk="1" hangingPunct="1"/>
            <a:r>
              <a:rPr lang="en-US" altLang="ja-JP" sz="3600" dirty="0" smtClean="0"/>
              <a:t>STJ</a:t>
            </a:r>
            <a:r>
              <a:rPr lang="ja-JP" altLang="en-US" sz="3600" dirty="0" smtClean="0"/>
              <a:t>バックトンネリング増幅効果</a:t>
            </a:r>
          </a:p>
        </p:txBody>
      </p:sp>
      <p:sp>
        <p:nvSpPr>
          <p:cNvPr id="2" name="コンテンツ プレースホルダー 1"/>
          <p:cNvSpPr>
            <a:spLocks noGrp="1"/>
          </p:cNvSpPr>
          <p:nvPr>
            <p:ph idx="1"/>
          </p:nvPr>
        </p:nvSpPr>
        <p:spPr>
          <a:xfrm>
            <a:off x="240764" y="1268760"/>
            <a:ext cx="8649277" cy="1872208"/>
          </a:xfrm>
        </p:spPr>
        <p:txBody>
          <a:bodyPr>
            <a:normAutofit fontScale="85000" lnSpcReduction="10000"/>
          </a:bodyPr>
          <a:lstStyle/>
          <a:p>
            <a:r>
              <a:rPr kumimoji="1" lang="ja-JP" altLang="en-US" sz="2400" dirty="0" smtClean="0"/>
              <a:t>トンネルバリアの近傍の準粒子は，</a:t>
            </a:r>
            <a:r>
              <a:rPr lang="ja-JP" altLang="en-US" sz="2400" dirty="0"/>
              <a:t>次々と</a:t>
            </a:r>
            <a:r>
              <a:rPr kumimoji="1" lang="ja-JP" altLang="en-US" sz="2400" dirty="0" smtClean="0"/>
              <a:t>トンネル効果を引き起こし電荷を増幅する</a:t>
            </a:r>
            <a:endParaRPr kumimoji="1" lang="en-US" altLang="ja-JP" sz="2400" dirty="0" smtClean="0"/>
          </a:p>
          <a:p>
            <a:pPr lvl="1"/>
            <a:r>
              <a:rPr lang="ja-JP" altLang="en-US" sz="2000" dirty="0"/>
              <a:t>トンネルバリアの</a:t>
            </a:r>
            <a:r>
              <a:rPr lang="ja-JP" altLang="en-US" sz="2000" dirty="0" smtClean="0"/>
              <a:t>近傍</a:t>
            </a:r>
            <a:r>
              <a:rPr lang="ja-JP" altLang="en-US" sz="2000" dirty="0"/>
              <a:t>の</a:t>
            </a:r>
            <a:r>
              <a:rPr lang="ja-JP" altLang="en-US" sz="2000" dirty="0" smtClean="0"/>
              <a:t>準粒子の存在確率を上げるためトラップ層を置く</a:t>
            </a:r>
            <a:endParaRPr lang="en-US" altLang="ja-JP" sz="2000" dirty="0" smtClean="0"/>
          </a:p>
          <a:p>
            <a:pPr lvl="1"/>
            <a:r>
              <a:rPr lang="en-US" altLang="ja-JP" sz="2000" dirty="0" err="1" smtClean="0">
                <a:sym typeface="Wingdings"/>
              </a:rPr>
              <a:t>Nb</a:t>
            </a:r>
            <a:r>
              <a:rPr lang="en-US" altLang="ja-JP" sz="2000" dirty="0" smtClean="0">
                <a:sym typeface="Wingdings"/>
              </a:rPr>
              <a:t>/Al-STJ   </a:t>
            </a:r>
            <a:r>
              <a:rPr lang="en-US" altLang="ja-JP" sz="2000" dirty="0" err="1" smtClean="0">
                <a:sym typeface="Wingdings"/>
              </a:rPr>
              <a:t>Nb</a:t>
            </a:r>
            <a:r>
              <a:rPr lang="en-US" altLang="ja-JP" sz="2000" dirty="0" smtClean="0">
                <a:sym typeface="Wingdings"/>
              </a:rPr>
              <a:t>(200nm)/Al(10nm)/</a:t>
            </a:r>
            <a:r>
              <a:rPr lang="en-US" altLang="ja-JP" sz="2000" dirty="0" err="1" smtClean="0">
                <a:sym typeface="Wingdings"/>
              </a:rPr>
              <a:t>AlOx</a:t>
            </a:r>
            <a:r>
              <a:rPr lang="en-US" altLang="ja-JP" sz="2000" dirty="0" smtClean="0">
                <a:sym typeface="Wingdings"/>
              </a:rPr>
              <a:t>/Al(10nm)/</a:t>
            </a:r>
            <a:r>
              <a:rPr lang="en-US" altLang="ja-JP" sz="2000" dirty="0" err="1" smtClean="0">
                <a:sym typeface="Wingdings"/>
              </a:rPr>
              <a:t>Nb</a:t>
            </a:r>
            <a:r>
              <a:rPr lang="en-US" altLang="ja-JP" sz="2000" dirty="0" smtClean="0">
                <a:sym typeface="Wingdings"/>
              </a:rPr>
              <a:t>(100nm)</a:t>
            </a:r>
          </a:p>
          <a:p>
            <a:pPr lvl="2"/>
            <a:r>
              <a:rPr lang="ja-JP" altLang="en-US" sz="1600" dirty="0" smtClean="0">
                <a:sym typeface="Wingdings"/>
              </a:rPr>
              <a:t>近接効果により</a:t>
            </a:r>
            <a:r>
              <a:rPr lang="en-US" altLang="ja-JP" sz="1600" dirty="0" smtClean="0">
                <a:sym typeface="Wingdings"/>
              </a:rPr>
              <a:t>Al</a:t>
            </a:r>
            <a:r>
              <a:rPr lang="ja-JP" altLang="en-US" sz="1600" dirty="0" smtClean="0">
                <a:sym typeface="Wingdings"/>
              </a:rPr>
              <a:t>の超伝導転移温度は</a:t>
            </a:r>
            <a:r>
              <a:rPr lang="en-US" altLang="ja-JP" sz="1600" dirty="0" err="1" smtClean="0">
                <a:sym typeface="Wingdings"/>
              </a:rPr>
              <a:t>Nb</a:t>
            </a:r>
            <a:r>
              <a:rPr lang="ja-JP" altLang="en-US" sz="1600" dirty="0" smtClean="0">
                <a:sym typeface="Wingdings"/>
              </a:rPr>
              <a:t>の転移温度に近づく</a:t>
            </a:r>
            <a:endParaRPr lang="en-US" altLang="ja-JP" sz="1600" dirty="0" smtClean="0"/>
          </a:p>
          <a:p>
            <a:r>
              <a:rPr lang="ja-JP" altLang="en-US" sz="2400" dirty="0" smtClean="0"/>
              <a:t>増幅効果 </a:t>
            </a:r>
            <a:r>
              <a:rPr lang="en-US" altLang="ja-JP" sz="2400" dirty="0"/>
              <a:t>2</a:t>
            </a:r>
            <a:r>
              <a:rPr lang="ja-JP" altLang="en-US" sz="2400" dirty="0" smtClean="0"/>
              <a:t>～</a:t>
            </a:r>
            <a:r>
              <a:rPr lang="en-US" altLang="ja-JP" sz="2400" dirty="0" smtClean="0"/>
              <a:t>200</a:t>
            </a:r>
            <a:r>
              <a:rPr lang="ja-JP" altLang="en-US" sz="2400" dirty="0" smtClean="0"/>
              <a:t>倍</a:t>
            </a:r>
            <a:endParaRPr kumimoji="1" lang="en-US" altLang="ja-JP" sz="2400" dirty="0" smtClean="0"/>
          </a:p>
        </p:txBody>
      </p:sp>
      <p:sp>
        <p:nvSpPr>
          <p:cNvPr id="68" name="スライド番号プレースホルダー 1"/>
          <p:cNvSpPr>
            <a:spLocks noGrp="1"/>
          </p:cNvSpPr>
          <p:nvPr>
            <p:ph type="sldNum" sz="quarter" idx="12"/>
          </p:nvPr>
        </p:nvSpPr>
        <p:spPr/>
        <p:txBody>
          <a:bodyPr/>
          <a:lstStyle/>
          <a:p>
            <a:fld id="{D2D8002D-B5B0-4BAC-B1F6-782DDCCE6D9C}" type="slidenum">
              <a:rPr kumimoji="1" lang="ja-JP" altLang="en-US" smtClean="0"/>
              <a:t>40</a:t>
            </a:fld>
            <a:endParaRPr kumimoji="1" lang="ja-JP" altLang="en-US" dirty="0"/>
          </a:p>
        </p:txBody>
      </p:sp>
      <p:cxnSp>
        <p:nvCxnSpPr>
          <p:cNvPr id="18" name="直線コネクタ 17"/>
          <p:cNvCxnSpPr/>
          <p:nvPr/>
        </p:nvCxnSpPr>
        <p:spPr bwMode="auto">
          <a:xfrm>
            <a:off x="755576" y="5589240"/>
            <a:ext cx="1692678" cy="0"/>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正方形/長方形 9"/>
          <p:cNvSpPr/>
          <p:nvPr/>
        </p:nvSpPr>
        <p:spPr bwMode="auto">
          <a:xfrm>
            <a:off x="2448254" y="4307905"/>
            <a:ext cx="144016" cy="1572125"/>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5" name="円/楕円 24"/>
          <p:cNvSpPr/>
          <p:nvPr/>
        </p:nvSpPr>
        <p:spPr bwMode="auto">
          <a:xfrm>
            <a:off x="2059299" y="4609790"/>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nvGrpSpPr>
          <p:cNvPr id="21" name="グループ化 20"/>
          <p:cNvGrpSpPr/>
          <p:nvPr/>
        </p:nvGrpSpPr>
        <p:grpSpPr>
          <a:xfrm>
            <a:off x="1755794" y="5445224"/>
            <a:ext cx="448816" cy="288032"/>
            <a:chOff x="2483768" y="4725144"/>
            <a:chExt cx="448816" cy="288032"/>
          </a:xfrm>
        </p:grpSpPr>
        <p:sp>
          <p:nvSpPr>
            <p:cNvPr id="19" name="円/楕円 18"/>
            <p:cNvSpPr/>
            <p:nvPr/>
          </p:nvSpPr>
          <p:spPr bwMode="auto">
            <a:xfrm>
              <a:off x="2555776" y="4797152"/>
              <a:ext cx="144016" cy="144016"/>
            </a:xfrm>
            <a:prstGeom prst="ellipse">
              <a:avLst/>
            </a:prstGeom>
            <a:solidFill>
              <a:srgbClr val="0070C0"/>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4" name="円/楕円 23"/>
            <p:cNvSpPr/>
            <p:nvPr/>
          </p:nvSpPr>
          <p:spPr bwMode="auto">
            <a:xfrm>
              <a:off x="2708176" y="4797152"/>
              <a:ext cx="144016" cy="144016"/>
            </a:xfrm>
            <a:prstGeom prst="ellipse">
              <a:avLst/>
            </a:prstGeom>
            <a:solidFill>
              <a:srgbClr val="0070C0"/>
            </a:solidFill>
            <a:ln w="9525" cap="flat" cmpd="sng" algn="ctr">
              <a:solidFill>
                <a:srgbClr val="0070C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20" name="円/楕円 19"/>
            <p:cNvSpPr/>
            <p:nvPr/>
          </p:nvSpPr>
          <p:spPr bwMode="auto">
            <a:xfrm>
              <a:off x="2483768" y="4725144"/>
              <a:ext cx="448816" cy="288032"/>
            </a:xfrm>
            <a:prstGeom prst="ellipse">
              <a:avLst/>
            </a:prstGeom>
            <a:noFill/>
            <a:ln w="19050" cap="flat" cmpd="sng" algn="ctr">
              <a:solidFill>
                <a:srgbClr val="0070C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sp>
        <p:nvSpPr>
          <p:cNvPr id="28" name="円/楕円 27"/>
          <p:cNvSpPr/>
          <p:nvPr/>
        </p:nvSpPr>
        <p:spPr bwMode="auto">
          <a:xfrm>
            <a:off x="1806696" y="4628931"/>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23" name="直線矢印コネクタ 22"/>
          <p:cNvCxnSpPr>
            <a:stCxn id="24" idx="0"/>
            <a:endCxn id="25" idx="4"/>
          </p:cNvCxnSpPr>
          <p:nvPr/>
        </p:nvCxnSpPr>
        <p:spPr bwMode="auto">
          <a:xfrm flipV="1">
            <a:off x="2052210" y="4753806"/>
            <a:ext cx="79097" cy="763426"/>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線矢印コネクタ 31"/>
          <p:cNvCxnSpPr>
            <a:stCxn id="19" idx="0"/>
            <a:endCxn id="28" idx="4"/>
          </p:cNvCxnSpPr>
          <p:nvPr/>
        </p:nvCxnSpPr>
        <p:spPr bwMode="auto">
          <a:xfrm flipH="1" flipV="1">
            <a:off x="1878704" y="4772947"/>
            <a:ext cx="21106" cy="744285"/>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線コネクタ 35"/>
          <p:cNvCxnSpPr/>
          <p:nvPr/>
        </p:nvCxnSpPr>
        <p:spPr bwMode="auto">
          <a:xfrm flipV="1">
            <a:off x="2592270" y="5790454"/>
            <a:ext cx="1716034" cy="1"/>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グループ化 37"/>
          <p:cNvGrpSpPr/>
          <p:nvPr/>
        </p:nvGrpSpPr>
        <p:grpSpPr>
          <a:xfrm>
            <a:off x="3347864" y="5661248"/>
            <a:ext cx="448816" cy="288032"/>
            <a:chOff x="2483768" y="4725144"/>
            <a:chExt cx="448816" cy="288032"/>
          </a:xfrm>
        </p:grpSpPr>
        <p:sp>
          <p:nvSpPr>
            <p:cNvPr id="39" name="円/楕円 38"/>
            <p:cNvSpPr/>
            <p:nvPr/>
          </p:nvSpPr>
          <p:spPr bwMode="auto">
            <a:xfrm>
              <a:off x="2555776" y="4797152"/>
              <a:ext cx="144016" cy="144016"/>
            </a:xfrm>
            <a:prstGeom prst="ellipse">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40" name="円/楕円 39"/>
            <p:cNvSpPr/>
            <p:nvPr/>
          </p:nvSpPr>
          <p:spPr bwMode="auto">
            <a:xfrm>
              <a:off x="2708176" y="4797152"/>
              <a:ext cx="144016" cy="144016"/>
            </a:xfrm>
            <a:prstGeom prst="ellipse">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41" name="円/楕円 40"/>
            <p:cNvSpPr/>
            <p:nvPr/>
          </p:nvSpPr>
          <p:spPr bwMode="auto">
            <a:xfrm>
              <a:off x="2483768" y="4725144"/>
              <a:ext cx="448816" cy="288032"/>
            </a:xfrm>
            <a:prstGeom prst="ellipse">
              <a:avLst/>
            </a:prstGeom>
            <a:noFill/>
            <a:ln w="1905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sp>
        <p:nvSpPr>
          <p:cNvPr id="42" name="円/楕円 41"/>
          <p:cNvSpPr/>
          <p:nvPr/>
        </p:nvSpPr>
        <p:spPr bwMode="auto">
          <a:xfrm>
            <a:off x="3016057" y="5013072"/>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48" name="直線矢印コネクタ 47"/>
          <p:cNvCxnSpPr>
            <a:stCxn id="25" idx="6"/>
            <a:endCxn id="42" idx="1"/>
          </p:cNvCxnSpPr>
          <p:nvPr/>
        </p:nvCxnSpPr>
        <p:spPr bwMode="auto">
          <a:xfrm>
            <a:off x="2203315" y="4681798"/>
            <a:ext cx="833833" cy="352365"/>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正方形/長方形 52"/>
          <p:cNvSpPr/>
          <p:nvPr/>
        </p:nvSpPr>
        <p:spPr bwMode="auto">
          <a:xfrm>
            <a:off x="6732240" y="4365104"/>
            <a:ext cx="144016" cy="1572125"/>
          </a:xfrm>
          <a:prstGeom prst="rect">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nvGrpSpPr>
          <p:cNvPr id="55" name="グループ化 54"/>
          <p:cNvGrpSpPr/>
          <p:nvPr/>
        </p:nvGrpSpPr>
        <p:grpSpPr>
          <a:xfrm>
            <a:off x="5923384" y="5517232"/>
            <a:ext cx="448816" cy="288032"/>
            <a:chOff x="2483768" y="4725144"/>
            <a:chExt cx="448816" cy="288032"/>
          </a:xfrm>
        </p:grpSpPr>
        <p:sp>
          <p:nvSpPr>
            <p:cNvPr id="56" name="円/楕円 55"/>
            <p:cNvSpPr/>
            <p:nvPr/>
          </p:nvSpPr>
          <p:spPr bwMode="auto">
            <a:xfrm>
              <a:off x="2555776" y="4797152"/>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57" name="円/楕円 56"/>
            <p:cNvSpPr/>
            <p:nvPr/>
          </p:nvSpPr>
          <p:spPr bwMode="auto">
            <a:xfrm>
              <a:off x="2708176" y="4797152"/>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58" name="円/楕円 57"/>
            <p:cNvSpPr/>
            <p:nvPr/>
          </p:nvSpPr>
          <p:spPr bwMode="auto">
            <a:xfrm>
              <a:off x="2483768" y="4725144"/>
              <a:ext cx="448816" cy="288032"/>
            </a:xfrm>
            <a:prstGeom prst="ellipse">
              <a:avLst/>
            </a:prstGeom>
            <a:noFill/>
            <a:ln w="19050" cap="flat" cmpd="sng" algn="ctr">
              <a:solidFill>
                <a:srgbClr val="FF0000"/>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sp>
        <p:nvSpPr>
          <p:cNvPr id="59" name="円/楕円 58"/>
          <p:cNvSpPr/>
          <p:nvPr/>
        </p:nvSpPr>
        <p:spPr bwMode="auto">
          <a:xfrm>
            <a:off x="7304962" y="5085080"/>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64" name="直線コネクタ 63"/>
          <p:cNvCxnSpPr/>
          <p:nvPr/>
        </p:nvCxnSpPr>
        <p:spPr bwMode="auto">
          <a:xfrm>
            <a:off x="6876256" y="5877272"/>
            <a:ext cx="1716034" cy="0"/>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円/楕円 68"/>
          <p:cNvSpPr/>
          <p:nvPr/>
        </p:nvSpPr>
        <p:spPr bwMode="auto">
          <a:xfrm>
            <a:off x="6139408" y="4708861"/>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cxnSp>
        <p:nvCxnSpPr>
          <p:cNvPr id="70" name="直線矢印コネクタ 69"/>
          <p:cNvCxnSpPr>
            <a:stCxn id="59" idx="3"/>
            <a:endCxn id="75" idx="7"/>
          </p:cNvCxnSpPr>
          <p:nvPr/>
        </p:nvCxnSpPr>
        <p:spPr bwMode="auto">
          <a:xfrm>
            <a:off x="7326053" y="5208005"/>
            <a:ext cx="126596" cy="618350"/>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3" name="グループ化 72"/>
          <p:cNvGrpSpPr/>
          <p:nvPr/>
        </p:nvGrpSpPr>
        <p:grpSpPr>
          <a:xfrm>
            <a:off x="7105316" y="5733256"/>
            <a:ext cx="448816" cy="288032"/>
            <a:chOff x="2483768" y="4725144"/>
            <a:chExt cx="448816" cy="288032"/>
          </a:xfrm>
        </p:grpSpPr>
        <p:sp>
          <p:nvSpPr>
            <p:cNvPr id="74" name="円/楕円 73"/>
            <p:cNvSpPr/>
            <p:nvPr/>
          </p:nvSpPr>
          <p:spPr bwMode="auto">
            <a:xfrm>
              <a:off x="2555776" y="4797152"/>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75" name="円/楕円 74"/>
            <p:cNvSpPr/>
            <p:nvPr/>
          </p:nvSpPr>
          <p:spPr bwMode="auto">
            <a:xfrm>
              <a:off x="2708176" y="4797152"/>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76" name="円/楕円 75"/>
            <p:cNvSpPr/>
            <p:nvPr/>
          </p:nvSpPr>
          <p:spPr bwMode="auto">
            <a:xfrm>
              <a:off x="2483768" y="4725144"/>
              <a:ext cx="448816" cy="288032"/>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cxnSp>
        <p:nvCxnSpPr>
          <p:cNvPr id="77" name="直線矢印コネクタ 76"/>
          <p:cNvCxnSpPr>
            <a:stCxn id="56" idx="0"/>
            <a:endCxn id="69" idx="4"/>
          </p:cNvCxnSpPr>
          <p:nvPr/>
        </p:nvCxnSpPr>
        <p:spPr bwMode="auto">
          <a:xfrm flipV="1">
            <a:off x="6067400" y="4852877"/>
            <a:ext cx="144016" cy="736363"/>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線矢印コネクタ 77"/>
          <p:cNvCxnSpPr>
            <a:stCxn id="57" idx="6"/>
            <a:endCxn id="74" idx="2"/>
          </p:cNvCxnSpPr>
          <p:nvPr/>
        </p:nvCxnSpPr>
        <p:spPr bwMode="auto">
          <a:xfrm>
            <a:off x="6291808" y="5661248"/>
            <a:ext cx="885516" cy="216024"/>
          </a:xfrm>
          <a:prstGeom prst="straightConnector1">
            <a:avLst/>
          </a:prstGeom>
          <a:noFill/>
          <a:ln w="19050" cap="flat" cmpd="sng" algn="ctr">
            <a:solidFill>
              <a:schemeClr val="tx1"/>
            </a:solidFill>
            <a:prstDash val="solid"/>
            <a:round/>
            <a:headEnd type="none" w="med" len="med"/>
            <a:tailEnd type="stealth"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 name="正方形/長方形 88"/>
          <p:cNvSpPr/>
          <p:nvPr/>
        </p:nvSpPr>
        <p:spPr>
          <a:xfrm>
            <a:off x="265890" y="4087202"/>
            <a:ext cx="1540806" cy="369332"/>
          </a:xfrm>
          <a:prstGeom prst="rect">
            <a:avLst/>
          </a:prstGeom>
        </p:spPr>
        <p:txBody>
          <a:bodyPr wrap="none">
            <a:spAutoFit/>
          </a:bodyPr>
          <a:lstStyle/>
          <a:p>
            <a:r>
              <a:rPr lang="ja-JP" altLang="en-US" sz="1800" b="1" dirty="0"/>
              <a:t>放射</a:t>
            </a:r>
            <a:r>
              <a:rPr lang="ja-JP" altLang="en-US" sz="1800" b="1" dirty="0" smtClean="0"/>
              <a:t>線</a:t>
            </a:r>
            <a:r>
              <a:rPr lang="en-US" altLang="ja-JP" sz="1800" b="1" dirty="0" smtClean="0"/>
              <a:t>(</a:t>
            </a:r>
            <a:r>
              <a:rPr lang="ja-JP" altLang="en-US" sz="1800" b="1" dirty="0" smtClean="0"/>
              <a:t>光子）</a:t>
            </a:r>
            <a:endParaRPr lang="ja-JP" altLang="en-US" sz="1800" dirty="0"/>
          </a:p>
        </p:txBody>
      </p:sp>
      <p:grpSp>
        <p:nvGrpSpPr>
          <p:cNvPr id="83" name="グループ化 82"/>
          <p:cNvGrpSpPr/>
          <p:nvPr/>
        </p:nvGrpSpPr>
        <p:grpSpPr>
          <a:xfrm>
            <a:off x="1178576" y="5445224"/>
            <a:ext cx="448816" cy="288032"/>
            <a:chOff x="2483768" y="4725144"/>
            <a:chExt cx="448816" cy="288032"/>
          </a:xfrm>
        </p:grpSpPr>
        <p:sp>
          <p:nvSpPr>
            <p:cNvPr id="84" name="円/楕円 83"/>
            <p:cNvSpPr/>
            <p:nvPr/>
          </p:nvSpPr>
          <p:spPr bwMode="auto">
            <a:xfrm>
              <a:off x="2555776" y="4797152"/>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85" name="円/楕円 84"/>
            <p:cNvSpPr/>
            <p:nvPr/>
          </p:nvSpPr>
          <p:spPr bwMode="auto">
            <a:xfrm>
              <a:off x="2708176" y="4797152"/>
              <a:ext cx="144016" cy="144016"/>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86" name="円/楕円 85"/>
            <p:cNvSpPr/>
            <p:nvPr/>
          </p:nvSpPr>
          <p:spPr bwMode="auto">
            <a:xfrm>
              <a:off x="2483768" y="4725144"/>
              <a:ext cx="448816" cy="288032"/>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sp>
        <p:nvSpPr>
          <p:cNvPr id="87" name="円/楕円 86"/>
          <p:cNvSpPr/>
          <p:nvPr/>
        </p:nvSpPr>
        <p:spPr bwMode="auto">
          <a:xfrm>
            <a:off x="6535241" y="4713964"/>
            <a:ext cx="144016" cy="144016"/>
          </a:xfrm>
          <a:prstGeom prst="ellipse">
            <a:avLst/>
          </a:prstGeom>
          <a:solidFill>
            <a:srgbClr val="0070C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nvGrpSpPr>
          <p:cNvPr id="92" name="グループ化 91"/>
          <p:cNvGrpSpPr/>
          <p:nvPr/>
        </p:nvGrpSpPr>
        <p:grpSpPr>
          <a:xfrm>
            <a:off x="7795592" y="5733256"/>
            <a:ext cx="448816" cy="288032"/>
            <a:chOff x="2483768" y="4725144"/>
            <a:chExt cx="448816" cy="288032"/>
          </a:xfrm>
        </p:grpSpPr>
        <p:sp>
          <p:nvSpPr>
            <p:cNvPr id="93" name="円/楕円 92"/>
            <p:cNvSpPr/>
            <p:nvPr/>
          </p:nvSpPr>
          <p:spPr bwMode="auto">
            <a:xfrm>
              <a:off x="2555776" y="4797152"/>
              <a:ext cx="144016" cy="144016"/>
            </a:xfrm>
            <a:prstGeom prst="ellipse">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4" name="円/楕円 93"/>
            <p:cNvSpPr/>
            <p:nvPr/>
          </p:nvSpPr>
          <p:spPr bwMode="auto">
            <a:xfrm>
              <a:off x="2708176" y="4797152"/>
              <a:ext cx="144016" cy="144016"/>
            </a:xfrm>
            <a:prstGeom prst="ellipse">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sp>
          <p:nvSpPr>
            <p:cNvPr id="95" name="円/楕円 94"/>
            <p:cNvSpPr/>
            <p:nvPr/>
          </p:nvSpPr>
          <p:spPr bwMode="auto">
            <a:xfrm>
              <a:off x="2483768" y="4725144"/>
              <a:ext cx="448816" cy="288032"/>
            </a:xfrm>
            <a:prstGeom prst="ellipse">
              <a:avLst/>
            </a:prstGeom>
            <a:noFill/>
            <a:ln w="1905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grpSp>
        <p:nvGrpSpPr>
          <p:cNvPr id="45" name="グループ化 44"/>
          <p:cNvGrpSpPr/>
          <p:nvPr/>
        </p:nvGrpSpPr>
        <p:grpSpPr>
          <a:xfrm>
            <a:off x="755576" y="4883969"/>
            <a:ext cx="1716034" cy="253716"/>
            <a:chOff x="755576" y="4883969"/>
            <a:chExt cx="1716034" cy="253716"/>
          </a:xfrm>
        </p:grpSpPr>
        <p:cxnSp>
          <p:nvCxnSpPr>
            <p:cNvPr id="9" name="直線コネクタ 8"/>
            <p:cNvCxnSpPr/>
            <p:nvPr/>
          </p:nvCxnSpPr>
          <p:spPr bwMode="auto">
            <a:xfrm>
              <a:off x="755576" y="4883969"/>
              <a:ext cx="1000218"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線コネクタ 95"/>
            <p:cNvCxnSpPr/>
            <p:nvPr/>
          </p:nvCxnSpPr>
          <p:spPr bwMode="auto">
            <a:xfrm>
              <a:off x="1755794" y="4883969"/>
              <a:ext cx="0" cy="253716"/>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線コネクタ 96"/>
            <p:cNvCxnSpPr/>
            <p:nvPr/>
          </p:nvCxnSpPr>
          <p:spPr bwMode="auto">
            <a:xfrm>
              <a:off x="1755794" y="5125220"/>
              <a:ext cx="715816"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4" name="グループ化 33"/>
          <p:cNvGrpSpPr/>
          <p:nvPr/>
        </p:nvGrpSpPr>
        <p:grpSpPr>
          <a:xfrm flipH="1">
            <a:off x="2592270" y="5085184"/>
            <a:ext cx="1716034" cy="253716"/>
            <a:chOff x="1169430" y="6177769"/>
            <a:chExt cx="1716034" cy="253716"/>
          </a:xfrm>
        </p:grpSpPr>
        <p:cxnSp>
          <p:nvCxnSpPr>
            <p:cNvPr id="98" name="直線コネクタ 97"/>
            <p:cNvCxnSpPr/>
            <p:nvPr/>
          </p:nvCxnSpPr>
          <p:spPr bwMode="auto">
            <a:xfrm flipH="1">
              <a:off x="1169430" y="6177769"/>
              <a:ext cx="1000218"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線コネクタ 98"/>
            <p:cNvCxnSpPr/>
            <p:nvPr/>
          </p:nvCxnSpPr>
          <p:spPr bwMode="auto">
            <a:xfrm flipH="1">
              <a:off x="2169648" y="6177769"/>
              <a:ext cx="0" cy="253716"/>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線コネクタ 99"/>
            <p:cNvCxnSpPr/>
            <p:nvPr/>
          </p:nvCxnSpPr>
          <p:spPr bwMode="auto">
            <a:xfrm flipH="1">
              <a:off x="2169648" y="6431485"/>
              <a:ext cx="715816"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1" name="稲妻 70"/>
          <p:cNvSpPr/>
          <p:nvPr/>
        </p:nvSpPr>
        <p:spPr bwMode="auto">
          <a:xfrm>
            <a:off x="974857" y="4458816"/>
            <a:ext cx="914400" cy="914400"/>
          </a:xfrm>
          <a:prstGeom prst="lightningBolt">
            <a:avLst/>
          </a:prstGeom>
          <a:solidFill>
            <a:srgbClr val="FFFF00"/>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endParaRPr>
          </a:p>
        </p:txBody>
      </p:sp>
      <p:grpSp>
        <p:nvGrpSpPr>
          <p:cNvPr id="101" name="グループ化 100"/>
          <p:cNvGrpSpPr/>
          <p:nvPr/>
        </p:nvGrpSpPr>
        <p:grpSpPr>
          <a:xfrm>
            <a:off x="5012064" y="4946340"/>
            <a:ext cx="1716034" cy="253716"/>
            <a:chOff x="755576" y="4883969"/>
            <a:chExt cx="1716034" cy="253716"/>
          </a:xfrm>
        </p:grpSpPr>
        <p:cxnSp>
          <p:nvCxnSpPr>
            <p:cNvPr id="102" name="直線コネクタ 101"/>
            <p:cNvCxnSpPr/>
            <p:nvPr/>
          </p:nvCxnSpPr>
          <p:spPr bwMode="auto">
            <a:xfrm>
              <a:off x="755576" y="4883969"/>
              <a:ext cx="1000218"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直線コネクタ 102"/>
            <p:cNvCxnSpPr/>
            <p:nvPr/>
          </p:nvCxnSpPr>
          <p:spPr bwMode="auto">
            <a:xfrm>
              <a:off x="1755794" y="4883969"/>
              <a:ext cx="0" cy="253716"/>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直線コネクタ 103"/>
            <p:cNvCxnSpPr/>
            <p:nvPr/>
          </p:nvCxnSpPr>
          <p:spPr bwMode="auto">
            <a:xfrm>
              <a:off x="1755794" y="5125220"/>
              <a:ext cx="715816"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4" name="グループ化 113"/>
          <p:cNvGrpSpPr/>
          <p:nvPr/>
        </p:nvGrpSpPr>
        <p:grpSpPr>
          <a:xfrm flipH="1">
            <a:off x="6876256" y="5125220"/>
            <a:ext cx="1716034" cy="253716"/>
            <a:chOff x="1169430" y="6177769"/>
            <a:chExt cx="1716034" cy="253716"/>
          </a:xfrm>
        </p:grpSpPr>
        <p:cxnSp>
          <p:nvCxnSpPr>
            <p:cNvPr id="115" name="直線コネクタ 114"/>
            <p:cNvCxnSpPr/>
            <p:nvPr/>
          </p:nvCxnSpPr>
          <p:spPr bwMode="auto">
            <a:xfrm flipH="1">
              <a:off x="1169430" y="6177769"/>
              <a:ext cx="1000218"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6" name="直線コネクタ 115"/>
            <p:cNvCxnSpPr/>
            <p:nvPr/>
          </p:nvCxnSpPr>
          <p:spPr bwMode="auto">
            <a:xfrm flipH="1">
              <a:off x="2169648" y="6177769"/>
              <a:ext cx="0" cy="253716"/>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線コネクタ 116"/>
            <p:cNvCxnSpPr/>
            <p:nvPr/>
          </p:nvCxnSpPr>
          <p:spPr bwMode="auto">
            <a:xfrm flipH="1">
              <a:off x="2169648" y="6431485"/>
              <a:ext cx="715816" cy="0"/>
            </a:xfrm>
            <a:prstGeom prst="line">
              <a:avLst/>
            </a:prstGeom>
            <a:noFill/>
            <a:ln w="25400" cap="flat" cmpd="sng" algn="ctr">
              <a:solidFill>
                <a:schemeClr val="tx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8" name="テキスト ボックス 117"/>
          <p:cNvSpPr txBox="1"/>
          <p:nvPr/>
        </p:nvSpPr>
        <p:spPr>
          <a:xfrm>
            <a:off x="827154" y="6021288"/>
            <a:ext cx="644728" cy="523220"/>
          </a:xfrm>
          <a:prstGeom prst="rect">
            <a:avLst/>
          </a:prstGeom>
          <a:noFill/>
        </p:spPr>
        <p:txBody>
          <a:bodyPr wrap="none" rtlCol="0">
            <a:spAutoFit/>
          </a:bodyPr>
          <a:lstStyle/>
          <a:p>
            <a:r>
              <a:rPr kumimoji="1" lang="en-US" altLang="ja-JP" dirty="0" err="1" smtClean="0"/>
              <a:t>Nb</a:t>
            </a:r>
            <a:endParaRPr kumimoji="1" lang="ja-JP" altLang="en-US" dirty="0"/>
          </a:p>
        </p:txBody>
      </p:sp>
      <p:sp>
        <p:nvSpPr>
          <p:cNvPr id="121" name="テキスト ボックス 120"/>
          <p:cNvSpPr txBox="1"/>
          <p:nvPr/>
        </p:nvSpPr>
        <p:spPr>
          <a:xfrm>
            <a:off x="1806696" y="6021288"/>
            <a:ext cx="503664" cy="523220"/>
          </a:xfrm>
          <a:prstGeom prst="rect">
            <a:avLst/>
          </a:prstGeom>
          <a:noFill/>
        </p:spPr>
        <p:txBody>
          <a:bodyPr wrap="none" rtlCol="0">
            <a:spAutoFit/>
          </a:bodyPr>
          <a:lstStyle/>
          <a:p>
            <a:r>
              <a:rPr lang="en-US" altLang="ja-JP" dirty="0" smtClean="0"/>
              <a:t>Al</a:t>
            </a:r>
            <a:endParaRPr kumimoji="1" lang="ja-JP" altLang="en-US" dirty="0"/>
          </a:p>
        </p:txBody>
      </p:sp>
      <p:sp>
        <p:nvSpPr>
          <p:cNvPr id="122" name="テキスト ボックス 121"/>
          <p:cNvSpPr txBox="1"/>
          <p:nvPr/>
        </p:nvSpPr>
        <p:spPr>
          <a:xfrm>
            <a:off x="3532486" y="6002124"/>
            <a:ext cx="644728" cy="523220"/>
          </a:xfrm>
          <a:prstGeom prst="rect">
            <a:avLst/>
          </a:prstGeom>
          <a:noFill/>
        </p:spPr>
        <p:txBody>
          <a:bodyPr wrap="none" rtlCol="0">
            <a:spAutoFit/>
          </a:bodyPr>
          <a:lstStyle/>
          <a:p>
            <a:r>
              <a:rPr kumimoji="1" lang="en-US" altLang="ja-JP" dirty="0" err="1" smtClean="0"/>
              <a:t>Nb</a:t>
            </a:r>
            <a:endParaRPr kumimoji="1" lang="ja-JP" altLang="en-US" dirty="0"/>
          </a:p>
        </p:txBody>
      </p:sp>
      <p:sp>
        <p:nvSpPr>
          <p:cNvPr id="123" name="テキスト ボックス 122"/>
          <p:cNvSpPr txBox="1"/>
          <p:nvPr/>
        </p:nvSpPr>
        <p:spPr>
          <a:xfrm>
            <a:off x="2764225" y="6010251"/>
            <a:ext cx="503664" cy="523220"/>
          </a:xfrm>
          <a:prstGeom prst="rect">
            <a:avLst/>
          </a:prstGeom>
          <a:noFill/>
        </p:spPr>
        <p:txBody>
          <a:bodyPr wrap="none" rtlCol="0">
            <a:spAutoFit/>
          </a:bodyPr>
          <a:lstStyle/>
          <a:p>
            <a:r>
              <a:rPr lang="en-US" altLang="ja-JP" dirty="0" smtClean="0"/>
              <a:t>Al</a:t>
            </a:r>
            <a:endParaRPr kumimoji="1" lang="ja-JP" altLang="en-US" dirty="0"/>
          </a:p>
        </p:txBody>
      </p:sp>
    </p:spTree>
    <p:extLst>
      <p:ext uri="{BB962C8B-B14F-4D97-AF65-F5344CB8AC3E}">
        <p14:creationId xmlns:p14="http://schemas.microsoft.com/office/powerpoint/2010/main" val="12666209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p:cNvSpPr>
            <a:spLocks noGrp="1"/>
          </p:cNvSpPr>
          <p:nvPr>
            <p:ph type="title"/>
          </p:nvPr>
        </p:nvSpPr>
        <p:spPr>
          <a:xfrm>
            <a:off x="157163" y="190500"/>
            <a:ext cx="8458200" cy="717550"/>
          </a:xfrm>
        </p:spPr>
        <p:txBody>
          <a:bodyPr/>
          <a:lstStyle/>
          <a:p>
            <a:r>
              <a:rPr lang="en-US" altLang="ja-JP" sz="3200" smtClean="0"/>
              <a:t>Nb/Al-STJ</a:t>
            </a:r>
            <a:r>
              <a:rPr lang="ja-JP" altLang="en-US" sz="3200" smtClean="0"/>
              <a:t>光応答信号</a:t>
            </a:r>
          </a:p>
        </p:txBody>
      </p:sp>
      <p:sp>
        <p:nvSpPr>
          <p:cNvPr id="15363" name="スライド番号プレースホルダー 2"/>
          <p:cNvSpPr>
            <a:spLocks noGrp="1"/>
          </p:cNvSpPr>
          <p:nvPr>
            <p:ph type="sldNum" sz="quarter" idx="12"/>
          </p:nvPr>
        </p:nvSpPr>
        <p:spPr>
          <a:xfrm>
            <a:off x="5608638" y="5905500"/>
            <a:ext cx="1905000" cy="457200"/>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7FE036C8-C36C-4A9C-A14A-BE8D284FFAB1}" type="slidenum">
              <a:rPr lang="ja-JP" altLang="en-US" sz="1400" smtClean="0"/>
              <a:pPr algn="r" eaLnBrk="1" hangingPunct="1">
                <a:spcBef>
                  <a:spcPct val="0"/>
                </a:spcBef>
                <a:buFontTx/>
                <a:buNone/>
              </a:pPr>
              <a:t>41</a:t>
            </a:fld>
            <a:endParaRPr lang="ja-JP" altLang="en-US" sz="1400" smtClean="0"/>
          </a:p>
        </p:txBody>
      </p:sp>
      <p:grpSp>
        <p:nvGrpSpPr>
          <p:cNvPr id="15364" name="グループ化 108"/>
          <p:cNvGrpSpPr>
            <a:grpSpLocks/>
          </p:cNvGrpSpPr>
          <p:nvPr/>
        </p:nvGrpSpPr>
        <p:grpSpPr bwMode="auto">
          <a:xfrm>
            <a:off x="609600" y="2108200"/>
            <a:ext cx="2741613" cy="2733675"/>
            <a:chOff x="5322243" y="3269944"/>
            <a:chExt cx="3477250" cy="3039376"/>
          </a:xfrm>
        </p:grpSpPr>
        <p:sp>
          <p:nvSpPr>
            <p:cNvPr id="66" name="角丸四角形 65"/>
            <p:cNvSpPr/>
            <p:nvPr/>
          </p:nvSpPr>
          <p:spPr>
            <a:xfrm>
              <a:off x="6010847" y="4787867"/>
              <a:ext cx="1224185" cy="1367896"/>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endParaRPr lang="ja-JP" altLang="en-US" sz="1200"/>
            </a:p>
          </p:txBody>
        </p:sp>
        <p:sp>
          <p:nvSpPr>
            <p:cNvPr id="15378" name="テキスト ボックス 110"/>
            <p:cNvSpPr txBox="1">
              <a:spLocks noChangeArrowheads="1"/>
            </p:cNvSpPr>
            <p:nvPr/>
          </p:nvSpPr>
          <p:spPr bwMode="auto">
            <a:xfrm>
              <a:off x="6084168" y="5013061"/>
              <a:ext cx="527443"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200"/>
                <a:t>STJ</a:t>
              </a:r>
              <a:endParaRPr lang="ja-JP" altLang="en-US" sz="1200"/>
            </a:p>
          </p:txBody>
        </p:sp>
        <p:grpSp>
          <p:nvGrpSpPr>
            <p:cNvPr id="68" name="グループ化 67"/>
            <p:cNvGrpSpPr/>
            <p:nvPr/>
          </p:nvGrpSpPr>
          <p:grpSpPr>
            <a:xfrm rot="16200000">
              <a:off x="6408203" y="5255913"/>
              <a:ext cx="576065" cy="360040"/>
              <a:chOff x="6012160" y="2708920"/>
              <a:chExt cx="576065" cy="360040"/>
            </a:xfrm>
            <a:scene3d>
              <a:camera prst="orthographicFront">
                <a:rot lat="0" lon="0" rev="0"/>
              </a:camera>
              <a:lightRig rig="threePt" dir="t"/>
            </a:scene3d>
          </p:grpSpPr>
          <p:sp>
            <p:nvSpPr>
              <p:cNvPr id="125" name="円/楕円 124"/>
              <p:cNvSpPr/>
              <p:nvPr/>
            </p:nvSpPr>
            <p:spPr>
              <a:xfrm>
                <a:off x="6012160" y="2708920"/>
                <a:ext cx="360040" cy="360040"/>
              </a:xfrm>
              <a:prstGeom prst="ellipse">
                <a:avLst/>
              </a:prstGeom>
              <a:noFill/>
            </p:spPr>
            <p:style>
              <a:lnRef idx="2">
                <a:schemeClr val="accent6"/>
              </a:lnRef>
              <a:fillRef idx="1">
                <a:schemeClr val="lt1"/>
              </a:fillRef>
              <a:effectRef idx="0">
                <a:schemeClr val="accent6"/>
              </a:effectRef>
              <a:fontRef idx="minor">
                <a:schemeClr val="dk1"/>
              </a:fontRef>
            </p:style>
            <p:txBody>
              <a:bodyPr anchor="ctr"/>
              <a:lstStyle/>
              <a:p>
                <a:pPr>
                  <a:defRPr/>
                </a:pPr>
                <a:endParaRPr lang="ja-JP" altLang="en-US" sz="1200"/>
              </a:p>
            </p:txBody>
          </p:sp>
          <p:sp>
            <p:nvSpPr>
              <p:cNvPr id="126" name="円/楕円 125"/>
              <p:cNvSpPr/>
              <p:nvPr/>
            </p:nvSpPr>
            <p:spPr>
              <a:xfrm>
                <a:off x="6228185" y="2708920"/>
                <a:ext cx="360040" cy="360040"/>
              </a:xfrm>
              <a:prstGeom prst="ellipse">
                <a:avLst/>
              </a:prstGeom>
              <a:noFill/>
            </p:spPr>
            <p:style>
              <a:lnRef idx="2">
                <a:schemeClr val="accent6"/>
              </a:lnRef>
              <a:fillRef idx="1">
                <a:schemeClr val="lt1"/>
              </a:fillRef>
              <a:effectRef idx="0">
                <a:schemeClr val="accent6"/>
              </a:effectRef>
              <a:fontRef idx="minor">
                <a:schemeClr val="dk1"/>
              </a:fontRef>
            </p:style>
            <p:txBody>
              <a:bodyPr anchor="ctr"/>
              <a:lstStyle/>
              <a:p>
                <a:pPr>
                  <a:defRPr/>
                </a:pPr>
                <a:endParaRPr lang="ja-JP" altLang="en-US" sz="1200"/>
              </a:p>
            </p:txBody>
          </p:sp>
        </p:grpSp>
        <p:cxnSp>
          <p:nvCxnSpPr>
            <p:cNvPr id="69" name="直線コネクタ 68"/>
            <p:cNvCxnSpPr/>
            <p:nvPr/>
          </p:nvCxnSpPr>
          <p:spPr>
            <a:xfrm>
              <a:off x="6659182" y="5725097"/>
              <a:ext cx="0" cy="287699"/>
            </a:xfrm>
            <a:prstGeom prst="line">
              <a:avLst/>
            </a:prstGeom>
          </p:spPr>
          <p:style>
            <a:lnRef idx="1">
              <a:schemeClr val="dk1"/>
            </a:lnRef>
            <a:fillRef idx="0">
              <a:schemeClr val="dk1"/>
            </a:fillRef>
            <a:effectRef idx="0">
              <a:schemeClr val="dk1"/>
            </a:effectRef>
            <a:fontRef idx="minor">
              <a:schemeClr val="tx1"/>
            </a:fontRef>
          </p:style>
        </p:cxnSp>
        <p:cxnSp>
          <p:nvCxnSpPr>
            <p:cNvPr id="70" name="直線コネクタ 69"/>
            <p:cNvCxnSpPr/>
            <p:nvPr/>
          </p:nvCxnSpPr>
          <p:spPr>
            <a:xfrm>
              <a:off x="6659182" y="4366026"/>
              <a:ext cx="0" cy="781906"/>
            </a:xfrm>
            <a:prstGeom prst="line">
              <a:avLst/>
            </a:prstGeom>
          </p:spPr>
          <p:style>
            <a:lnRef idx="1">
              <a:schemeClr val="dk1"/>
            </a:lnRef>
            <a:fillRef idx="0">
              <a:schemeClr val="dk1"/>
            </a:fillRef>
            <a:effectRef idx="0">
              <a:schemeClr val="dk1"/>
            </a:effectRef>
            <a:fontRef idx="minor">
              <a:schemeClr val="tx1"/>
            </a:fontRef>
          </p:style>
        </p:cxnSp>
        <p:cxnSp>
          <p:nvCxnSpPr>
            <p:cNvPr id="71" name="直線コネクタ 70"/>
            <p:cNvCxnSpPr/>
            <p:nvPr/>
          </p:nvCxnSpPr>
          <p:spPr>
            <a:xfrm>
              <a:off x="6671263" y="5084391"/>
              <a:ext cx="1073176" cy="0"/>
            </a:xfrm>
            <a:prstGeom prst="line">
              <a:avLst/>
            </a:prstGeom>
          </p:spPr>
          <p:style>
            <a:lnRef idx="1">
              <a:schemeClr val="dk1"/>
            </a:lnRef>
            <a:fillRef idx="0">
              <a:schemeClr val="dk1"/>
            </a:fillRef>
            <a:effectRef idx="0">
              <a:schemeClr val="dk1"/>
            </a:effectRef>
            <a:fontRef idx="minor">
              <a:schemeClr val="tx1"/>
            </a:fontRef>
          </p:style>
        </p:cxnSp>
        <p:cxnSp>
          <p:nvCxnSpPr>
            <p:cNvPr id="72" name="直線コネクタ 71"/>
            <p:cNvCxnSpPr/>
            <p:nvPr/>
          </p:nvCxnSpPr>
          <p:spPr>
            <a:xfrm>
              <a:off x="6671263" y="5733921"/>
              <a:ext cx="1081230" cy="0"/>
            </a:xfrm>
            <a:prstGeom prst="line">
              <a:avLst/>
            </a:prstGeom>
          </p:spPr>
          <p:style>
            <a:lnRef idx="1">
              <a:schemeClr val="dk1"/>
            </a:lnRef>
            <a:fillRef idx="0">
              <a:schemeClr val="dk1"/>
            </a:fillRef>
            <a:effectRef idx="0">
              <a:schemeClr val="dk1"/>
            </a:effectRef>
            <a:fontRef idx="minor">
              <a:schemeClr val="tx1"/>
            </a:fontRef>
          </p:style>
        </p:cxnSp>
        <p:cxnSp>
          <p:nvCxnSpPr>
            <p:cNvPr id="120" name="直線コネクタ 119"/>
            <p:cNvCxnSpPr/>
            <p:nvPr/>
          </p:nvCxnSpPr>
          <p:spPr bwMode="auto">
            <a:xfrm flipV="1">
              <a:off x="5322243" y="3269944"/>
              <a:ext cx="503366" cy="250634"/>
            </a:xfrm>
            <a:prstGeom prst="line">
              <a:avLst/>
            </a:prstGeom>
          </p:spPr>
          <p:style>
            <a:lnRef idx="2">
              <a:schemeClr val="dk1"/>
            </a:lnRef>
            <a:fillRef idx="0">
              <a:schemeClr val="dk1"/>
            </a:fillRef>
            <a:effectRef idx="1">
              <a:schemeClr val="dk1"/>
            </a:effectRef>
            <a:fontRef idx="minor">
              <a:schemeClr val="tx1"/>
            </a:fontRef>
          </p:style>
        </p:cxnSp>
        <p:sp>
          <p:nvSpPr>
            <p:cNvPr id="80" name="正方形/長方形 79"/>
            <p:cNvSpPr/>
            <p:nvPr/>
          </p:nvSpPr>
          <p:spPr>
            <a:xfrm>
              <a:off x="5867892" y="4004195"/>
              <a:ext cx="1224185" cy="3618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defRPr/>
              </a:pPr>
              <a:r>
                <a:rPr lang="en-US" altLang="ja-JP" sz="1200" dirty="0"/>
                <a:t>1k</a:t>
              </a:r>
              <a:endParaRPr lang="ja-JP" altLang="en-US" sz="1200" dirty="0"/>
            </a:p>
          </p:txBody>
        </p:sp>
        <p:cxnSp>
          <p:nvCxnSpPr>
            <p:cNvPr id="82" name="直線コネクタ 81"/>
            <p:cNvCxnSpPr/>
            <p:nvPr/>
          </p:nvCxnSpPr>
          <p:spPr>
            <a:xfrm flipV="1">
              <a:off x="5579966" y="3395261"/>
              <a:ext cx="0" cy="391836"/>
            </a:xfrm>
            <a:prstGeom prst="line">
              <a:avLst/>
            </a:prstGeom>
          </p:spPr>
          <p:style>
            <a:lnRef idx="1">
              <a:schemeClr val="dk1"/>
            </a:lnRef>
            <a:fillRef idx="0">
              <a:schemeClr val="dk1"/>
            </a:fillRef>
            <a:effectRef idx="0">
              <a:schemeClr val="dk1"/>
            </a:effectRef>
            <a:fontRef idx="minor">
              <a:schemeClr val="tx1"/>
            </a:fontRef>
          </p:style>
        </p:cxnSp>
        <p:grpSp>
          <p:nvGrpSpPr>
            <p:cNvPr id="15387" name="グループ化 59"/>
            <p:cNvGrpSpPr>
              <a:grpSpLocks/>
            </p:cNvGrpSpPr>
            <p:nvPr/>
          </p:nvGrpSpPr>
          <p:grpSpPr bwMode="auto">
            <a:xfrm>
              <a:off x="7380312" y="6165304"/>
              <a:ext cx="504056" cy="144016"/>
              <a:chOff x="6876256" y="6381328"/>
              <a:chExt cx="504056" cy="144016"/>
            </a:xfrm>
          </p:grpSpPr>
          <p:cxnSp>
            <p:nvCxnSpPr>
              <p:cNvPr id="111" name="直線コネクタ 110"/>
              <p:cNvCxnSpPr/>
              <p:nvPr/>
            </p:nvCxnSpPr>
            <p:spPr>
              <a:xfrm>
                <a:off x="6875945" y="6378848"/>
                <a:ext cx="503366" cy="0"/>
              </a:xfrm>
              <a:prstGeom prst="line">
                <a:avLst/>
              </a:prstGeom>
            </p:spPr>
            <p:style>
              <a:lnRef idx="2">
                <a:schemeClr val="dk1"/>
              </a:lnRef>
              <a:fillRef idx="0">
                <a:schemeClr val="dk1"/>
              </a:fillRef>
              <a:effectRef idx="1">
                <a:schemeClr val="dk1"/>
              </a:effectRef>
              <a:fontRef idx="minor">
                <a:schemeClr val="tx1"/>
              </a:fontRef>
            </p:style>
          </p:cxnSp>
          <p:cxnSp>
            <p:nvCxnSpPr>
              <p:cNvPr id="112" name="直線コネクタ 111"/>
              <p:cNvCxnSpPr/>
              <p:nvPr/>
            </p:nvCxnSpPr>
            <p:spPr>
              <a:xfrm flipH="1">
                <a:off x="6875945" y="6378848"/>
                <a:ext cx="142957" cy="146496"/>
              </a:xfrm>
              <a:prstGeom prst="line">
                <a:avLst/>
              </a:prstGeom>
            </p:spPr>
            <p:style>
              <a:lnRef idx="2">
                <a:schemeClr val="dk1"/>
              </a:lnRef>
              <a:fillRef idx="0">
                <a:schemeClr val="dk1"/>
              </a:fillRef>
              <a:effectRef idx="1">
                <a:schemeClr val="dk1"/>
              </a:effectRef>
              <a:fontRef idx="minor">
                <a:schemeClr val="tx1"/>
              </a:fontRef>
            </p:style>
          </p:cxnSp>
          <p:cxnSp>
            <p:nvCxnSpPr>
              <p:cNvPr id="114" name="直線コネクタ 113"/>
              <p:cNvCxnSpPr/>
              <p:nvPr/>
            </p:nvCxnSpPr>
            <p:spPr>
              <a:xfrm flipH="1">
                <a:off x="7018902" y="6378848"/>
                <a:ext cx="142955" cy="146496"/>
              </a:xfrm>
              <a:prstGeom prst="line">
                <a:avLst/>
              </a:prstGeom>
            </p:spPr>
            <p:style>
              <a:lnRef idx="2">
                <a:schemeClr val="dk1"/>
              </a:lnRef>
              <a:fillRef idx="0">
                <a:schemeClr val="dk1"/>
              </a:fillRef>
              <a:effectRef idx="1">
                <a:schemeClr val="dk1"/>
              </a:effectRef>
              <a:fontRef idx="minor">
                <a:schemeClr val="tx1"/>
              </a:fontRef>
            </p:style>
          </p:cxnSp>
          <p:cxnSp>
            <p:nvCxnSpPr>
              <p:cNvPr id="119" name="直線コネクタ 118"/>
              <p:cNvCxnSpPr/>
              <p:nvPr/>
            </p:nvCxnSpPr>
            <p:spPr>
              <a:xfrm flipH="1">
                <a:off x="7161857" y="6378848"/>
                <a:ext cx="144969" cy="146496"/>
              </a:xfrm>
              <a:prstGeom prst="line">
                <a:avLst/>
              </a:prstGeom>
            </p:spPr>
            <p:style>
              <a:lnRef idx="2">
                <a:schemeClr val="dk1"/>
              </a:lnRef>
              <a:fillRef idx="0">
                <a:schemeClr val="dk1"/>
              </a:fillRef>
              <a:effectRef idx="1">
                <a:schemeClr val="dk1"/>
              </a:effectRef>
              <a:fontRef idx="minor">
                <a:schemeClr val="tx1"/>
              </a:fontRef>
            </p:style>
          </p:cxnSp>
        </p:grpSp>
        <p:cxnSp>
          <p:nvCxnSpPr>
            <p:cNvPr id="84" name="直線コネクタ 83"/>
            <p:cNvCxnSpPr/>
            <p:nvPr/>
          </p:nvCxnSpPr>
          <p:spPr>
            <a:xfrm>
              <a:off x="6659182" y="6021621"/>
              <a:ext cx="1079216" cy="0"/>
            </a:xfrm>
            <a:prstGeom prst="line">
              <a:avLst/>
            </a:prstGeom>
          </p:spPr>
          <p:style>
            <a:lnRef idx="1">
              <a:schemeClr val="dk1"/>
            </a:lnRef>
            <a:fillRef idx="0">
              <a:schemeClr val="dk1"/>
            </a:fillRef>
            <a:effectRef idx="0">
              <a:schemeClr val="dk1"/>
            </a:effectRef>
            <a:fontRef idx="minor">
              <a:schemeClr val="tx1"/>
            </a:fontRef>
          </p:style>
        </p:cxnSp>
        <p:cxnSp>
          <p:nvCxnSpPr>
            <p:cNvPr id="85" name="直線コネクタ 84"/>
            <p:cNvCxnSpPr/>
            <p:nvPr/>
          </p:nvCxnSpPr>
          <p:spPr>
            <a:xfrm>
              <a:off x="7738398" y="6021621"/>
              <a:ext cx="0" cy="142967"/>
            </a:xfrm>
            <a:prstGeom prst="line">
              <a:avLst/>
            </a:prstGeom>
          </p:spPr>
          <p:style>
            <a:lnRef idx="1">
              <a:schemeClr val="dk1"/>
            </a:lnRef>
            <a:fillRef idx="0">
              <a:schemeClr val="dk1"/>
            </a:fillRef>
            <a:effectRef idx="0">
              <a:schemeClr val="dk1"/>
            </a:effectRef>
            <a:fontRef idx="minor">
              <a:schemeClr val="tx1"/>
            </a:fontRef>
          </p:style>
        </p:cxnSp>
        <p:sp>
          <p:nvSpPr>
            <p:cNvPr id="86" name="二等辺三角形 85"/>
            <p:cNvSpPr/>
            <p:nvPr/>
          </p:nvSpPr>
          <p:spPr>
            <a:xfrm rot="5400000">
              <a:off x="7631965" y="5120224"/>
              <a:ext cx="790732" cy="577864"/>
            </a:xfrm>
            <a:prstGeom prst="triangl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200" dirty="0"/>
            </a:p>
          </p:txBody>
        </p:sp>
        <p:cxnSp>
          <p:nvCxnSpPr>
            <p:cNvPr id="87" name="直線コネクタ 86"/>
            <p:cNvCxnSpPr/>
            <p:nvPr/>
          </p:nvCxnSpPr>
          <p:spPr>
            <a:xfrm>
              <a:off x="5579966" y="3787097"/>
              <a:ext cx="2152392" cy="0"/>
            </a:xfrm>
            <a:prstGeom prst="line">
              <a:avLst/>
            </a:prstGeom>
          </p:spPr>
          <p:style>
            <a:lnRef idx="1">
              <a:schemeClr val="dk1"/>
            </a:lnRef>
            <a:fillRef idx="0">
              <a:schemeClr val="dk1"/>
            </a:fillRef>
            <a:effectRef idx="0">
              <a:schemeClr val="dk1"/>
            </a:effectRef>
            <a:fontRef idx="minor">
              <a:schemeClr val="tx1"/>
            </a:fontRef>
          </p:style>
        </p:cxnSp>
        <p:cxnSp>
          <p:nvCxnSpPr>
            <p:cNvPr id="88" name="直線コネクタ 87"/>
            <p:cNvCxnSpPr/>
            <p:nvPr/>
          </p:nvCxnSpPr>
          <p:spPr>
            <a:xfrm>
              <a:off x="6659182" y="4436627"/>
              <a:ext cx="1079216" cy="0"/>
            </a:xfrm>
            <a:prstGeom prst="line">
              <a:avLst/>
            </a:prstGeom>
          </p:spPr>
          <p:style>
            <a:lnRef idx="1">
              <a:schemeClr val="dk1"/>
            </a:lnRef>
            <a:fillRef idx="0">
              <a:schemeClr val="dk1"/>
            </a:fillRef>
            <a:effectRef idx="0">
              <a:schemeClr val="dk1"/>
            </a:effectRef>
            <a:fontRef idx="minor">
              <a:schemeClr val="tx1"/>
            </a:fontRef>
          </p:style>
        </p:cxnSp>
        <p:sp>
          <p:nvSpPr>
            <p:cNvPr id="89" name="二等辺三角形 88"/>
            <p:cNvSpPr/>
            <p:nvPr/>
          </p:nvSpPr>
          <p:spPr>
            <a:xfrm rot="5400000">
              <a:off x="7622021" y="3824819"/>
              <a:ext cx="792496" cy="575850"/>
            </a:xfrm>
            <a:prstGeom prst="triangl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200" dirty="0"/>
            </a:p>
          </p:txBody>
        </p:sp>
        <p:cxnSp>
          <p:nvCxnSpPr>
            <p:cNvPr id="90" name="直線コネクタ 89"/>
            <p:cNvCxnSpPr/>
            <p:nvPr/>
          </p:nvCxnSpPr>
          <p:spPr>
            <a:xfrm>
              <a:off x="6659182" y="3787097"/>
              <a:ext cx="0" cy="208273"/>
            </a:xfrm>
            <a:prstGeom prst="line">
              <a:avLst/>
            </a:prstGeom>
          </p:spPr>
          <p:style>
            <a:lnRef idx="1">
              <a:schemeClr val="dk1"/>
            </a:lnRef>
            <a:fillRef idx="0">
              <a:schemeClr val="dk1"/>
            </a:fillRef>
            <a:effectRef idx="0">
              <a:schemeClr val="dk1"/>
            </a:effectRef>
            <a:fontRef idx="minor">
              <a:schemeClr val="tx1"/>
            </a:fontRef>
          </p:style>
        </p:cxnSp>
        <p:sp>
          <p:nvSpPr>
            <p:cNvPr id="15395" name="テキスト ボックス 132"/>
            <p:cNvSpPr txBox="1">
              <a:spLocks noChangeArrowheads="1"/>
            </p:cNvSpPr>
            <p:nvPr/>
          </p:nvSpPr>
          <p:spPr bwMode="auto">
            <a:xfrm>
              <a:off x="7740352" y="3789039"/>
              <a:ext cx="350544" cy="506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a:t>I</a:t>
              </a:r>
              <a:endParaRPr lang="ja-JP" altLang="en-US" sz="2000"/>
            </a:p>
          </p:txBody>
        </p:sp>
        <p:sp>
          <p:nvSpPr>
            <p:cNvPr id="15396" name="テキスト ボックス 133"/>
            <p:cNvSpPr txBox="1">
              <a:spLocks noChangeArrowheads="1"/>
            </p:cNvSpPr>
            <p:nvPr/>
          </p:nvSpPr>
          <p:spPr bwMode="auto">
            <a:xfrm>
              <a:off x="7683288" y="5148480"/>
              <a:ext cx="465737" cy="506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a:t>V</a:t>
              </a:r>
              <a:endParaRPr lang="ja-JP" altLang="en-US" sz="2000"/>
            </a:p>
          </p:txBody>
        </p:sp>
        <p:cxnSp>
          <p:nvCxnSpPr>
            <p:cNvPr id="101" name="直線矢印コネクタ 100"/>
            <p:cNvCxnSpPr/>
            <p:nvPr/>
          </p:nvCxnSpPr>
          <p:spPr>
            <a:xfrm>
              <a:off x="8249817" y="5446222"/>
              <a:ext cx="36041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5398" name="テキスト ボックス 135"/>
            <p:cNvSpPr txBox="1">
              <a:spLocks noChangeArrowheads="1"/>
            </p:cNvSpPr>
            <p:nvPr/>
          </p:nvSpPr>
          <p:spPr bwMode="auto">
            <a:xfrm>
              <a:off x="8100392" y="5589240"/>
              <a:ext cx="699101"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200">
                  <a:solidFill>
                    <a:schemeClr val="accent2"/>
                  </a:solidFill>
                </a:rPr>
                <a:t>Read</a:t>
              </a:r>
              <a:endParaRPr lang="ja-JP" altLang="en-US" sz="1200">
                <a:solidFill>
                  <a:schemeClr val="accent2"/>
                </a:solidFill>
              </a:endParaRPr>
            </a:p>
          </p:txBody>
        </p:sp>
        <p:cxnSp>
          <p:nvCxnSpPr>
            <p:cNvPr id="108" name="直線矢印コネクタ 107"/>
            <p:cNvCxnSpPr/>
            <p:nvPr/>
          </p:nvCxnSpPr>
          <p:spPr>
            <a:xfrm>
              <a:off x="8249817" y="4074796"/>
              <a:ext cx="36041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5400" name="テキスト ボックス 137"/>
            <p:cNvSpPr txBox="1">
              <a:spLocks noChangeArrowheads="1"/>
            </p:cNvSpPr>
            <p:nvPr/>
          </p:nvSpPr>
          <p:spPr bwMode="auto">
            <a:xfrm>
              <a:off x="8100392" y="4221088"/>
              <a:ext cx="699101"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200">
                  <a:solidFill>
                    <a:schemeClr val="accent2"/>
                  </a:solidFill>
                </a:rPr>
                <a:t>Read</a:t>
              </a:r>
              <a:endParaRPr lang="ja-JP" altLang="en-US" sz="1200">
                <a:solidFill>
                  <a:schemeClr val="accent2"/>
                </a:solidFill>
              </a:endParaRPr>
            </a:p>
          </p:txBody>
        </p:sp>
      </p:grpSp>
      <p:sp>
        <p:nvSpPr>
          <p:cNvPr id="15365" name="テキスト ボックス 1"/>
          <p:cNvSpPr txBox="1">
            <a:spLocks noChangeArrowheads="1"/>
          </p:cNvSpPr>
          <p:nvPr/>
        </p:nvSpPr>
        <p:spPr bwMode="auto">
          <a:xfrm>
            <a:off x="744538" y="901700"/>
            <a:ext cx="746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b="1"/>
              <a:t>赤外線レーザー（</a:t>
            </a:r>
            <a:r>
              <a:rPr lang="en-US" altLang="ja-JP" sz="1800" b="1"/>
              <a:t>λ=1.31μm),</a:t>
            </a:r>
            <a:r>
              <a:rPr lang="ja-JP" altLang="en-US" sz="1800" b="1"/>
              <a:t>可視光レーザー（</a:t>
            </a:r>
            <a:r>
              <a:rPr lang="en-US" altLang="ja-JP" sz="1800" b="1"/>
              <a:t>λ=456nm)</a:t>
            </a:r>
            <a:r>
              <a:rPr lang="ja-JP" altLang="en-US" sz="1800" b="1"/>
              <a:t>に対する応答信号</a:t>
            </a:r>
          </a:p>
        </p:txBody>
      </p:sp>
      <p:sp>
        <p:nvSpPr>
          <p:cNvPr id="54" name="テキスト ボックス 53"/>
          <p:cNvSpPr txBox="1"/>
          <p:nvPr/>
        </p:nvSpPr>
        <p:spPr>
          <a:xfrm>
            <a:off x="881063" y="5522913"/>
            <a:ext cx="1997075" cy="584200"/>
          </a:xfrm>
          <a:prstGeom prst="rect">
            <a:avLst/>
          </a:prstGeom>
          <a:noFill/>
        </p:spPr>
        <p:txBody>
          <a:bodyPr>
            <a:spAutoFit/>
          </a:bodyPr>
          <a:lstStyle/>
          <a:p>
            <a:pPr>
              <a:defRPr/>
            </a:pPr>
            <a:r>
              <a:rPr lang="ja-JP" altLang="en-US" sz="1400" b="1" dirty="0">
                <a:solidFill>
                  <a:srgbClr val="FF0000"/>
                </a:solidFill>
                <a:latin typeface="+mn-ea"/>
                <a:ea typeface="+mn-ea"/>
              </a:rPr>
              <a:t>レーザーパルス幅 </a:t>
            </a:r>
            <a:r>
              <a:rPr lang="en-US" altLang="ja-JP" sz="1400" b="1" dirty="0">
                <a:solidFill>
                  <a:srgbClr val="FF0000"/>
                </a:solidFill>
                <a:latin typeface="+mn-ea"/>
                <a:ea typeface="+mn-ea"/>
              </a:rPr>
              <a:t>50ps  </a:t>
            </a:r>
            <a:r>
              <a:rPr lang="ja-JP" altLang="en-US" sz="1400" b="1" dirty="0">
                <a:solidFill>
                  <a:srgbClr val="FF0000"/>
                </a:solidFill>
                <a:latin typeface="+mn-ea"/>
                <a:ea typeface="+mn-ea"/>
              </a:rPr>
              <a:t>パルス間隔</a:t>
            </a:r>
            <a:r>
              <a:rPr lang="en-US" altLang="ja-JP" sz="1400" b="1" dirty="0">
                <a:solidFill>
                  <a:srgbClr val="FF0000"/>
                </a:solidFill>
                <a:latin typeface="+mn-ea"/>
                <a:ea typeface="+mn-ea"/>
              </a:rPr>
              <a:t>20ns</a:t>
            </a:r>
            <a:r>
              <a:rPr lang="ja-JP" altLang="en-US" sz="1800" b="1" dirty="0">
                <a:solidFill>
                  <a:srgbClr val="FF0000"/>
                </a:solidFill>
                <a:latin typeface="+mn-ea"/>
                <a:ea typeface="+mn-ea"/>
              </a:rPr>
              <a:t>　</a:t>
            </a:r>
            <a:endParaRPr lang="en-US" altLang="ja-JP" sz="1800" b="1" dirty="0">
              <a:solidFill>
                <a:srgbClr val="FF0000"/>
              </a:solidFill>
              <a:latin typeface="+mn-ea"/>
              <a:ea typeface="+mn-ea"/>
            </a:endParaRPr>
          </a:p>
        </p:txBody>
      </p:sp>
      <p:cxnSp>
        <p:nvCxnSpPr>
          <p:cNvPr id="61" name="直線矢印コネクタ 60"/>
          <p:cNvCxnSpPr/>
          <p:nvPr/>
        </p:nvCxnSpPr>
        <p:spPr>
          <a:xfrm>
            <a:off x="744538" y="3990975"/>
            <a:ext cx="673100" cy="52388"/>
          </a:xfrm>
          <a:prstGeom prst="straightConnector1">
            <a:avLst/>
          </a:prstGeom>
          <a:ln>
            <a:solidFill>
              <a:srgbClr val="FF6600"/>
            </a:solidFill>
            <a:tailEnd type="arrow"/>
          </a:ln>
        </p:spPr>
        <p:style>
          <a:lnRef idx="2">
            <a:schemeClr val="accent1"/>
          </a:lnRef>
          <a:fillRef idx="0">
            <a:schemeClr val="accent1"/>
          </a:fillRef>
          <a:effectRef idx="1">
            <a:schemeClr val="accent1"/>
          </a:effectRef>
          <a:fontRef idx="minor">
            <a:schemeClr val="tx1"/>
          </a:fontRef>
        </p:style>
      </p:cxnSp>
      <p:sp>
        <p:nvSpPr>
          <p:cNvPr id="15368" name="テキスト ボックス 121"/>
          <p:cNvSpPr txBox="1">
            <a:spLocks noChangeArrowheads="1"/>
          </p:cNvSpPr>
          <p:nvPr/>
        </p:nvSpPr>
        <p:spPr bwMode="auto">
          <a:xfrm>
            <a:off x="260350" y="1590675"/>
            <a:ext cx="3444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t>T=1.8K (He</a:t>
            </a:r>
            <a:r>
              <a:rPr lang="ja-JP" altLang="en-US" sz="2400" b="1"/>
              <a:t>減圧冷凍機）</a:t>
            </a:r>
          </a:p>
        </p:txBody>
      </p:sp>
      <p:sp>
        <p:nvSpPr>
          <p:cNvPr id="77" name="テキスト ボックス 76"/>
          <p:cNvSpPr txBox="1"/>
          <p:nvPr/>
        </p:nvSpPr>
        <p:spPr>
          <a:xfrm>
            <a:off x="0" y="2392363"/>
            <a:ext cx="769938" cy="4194175"/>
          </a:xfrm>
          <a:prstGeom prst="rect">
            <a:avLst/>
          </a:prstGeom>
          <a:noFill/>
        </p:spPr>
        <p:txBody>
          <a:bodyPr vert="eaVert">
            <a:spAutoFit/>
          </a:bodyPr>
          <a:lstStyle/>
          <a:p>
            <a:pPr algn="l">
              <a:defRPr/>
            </a:pPr>
            <a:r>
              <a:rPr lang="ja-JP" altLang="en-US" sz="1800" b="1" dirty="0">
                <a:solidFill>
                  <a:srgbClr val="FF0000"/>
                </a:solidFill>
                <a:latin typeface="+mn-ea"/>
                <a:ea typeface="+mn-ea"/>
              </a:rPr>
              <a:t>赤外線レーザーおよび可視光レーザー　</a:t>
            </a:r>
            <a:r>
              <a:rPr lang="en-US" altLang="ja-JP" sz="1800" b="1" dirty="0">
                <a:solidFill>
                  <a:srgbClr val="FF0000"/>
                </a:solidFill>
                <a:latin typeface="+mn-ea"/>
                <a:ea typeface="+mn-ea"/>
              </a:rPr>
              <a:t>(</a:t>
            </a:r>
            <a:r>
              <a:rPr lang="ja-JP" altLang="en-US" sz="1800" b="1" dirty="0">
                <a:solidFill>
                  <a:srgbClr val="FF0000"/>
                </a:solidFill>
                <a:latin typeface="+mn-ea"/>
                <a:ea typeface="+mn-ea"/>
              </a:rPr>
              <a:t>光ファイバーで入射）</a:t>
            </a:r>
            <a:r>
              <a:rPr lang="ja-JP" altLang="en-US" sz="2000" dirty="0">
                <a:solidFill>
                  <a:srgbClr val="FF0000"/>
                </a:solidFill>
                <a:latin typeface="+mn-ea"/>
                <a:ea typeface="+mn-ea"/>
              </a:rPr>
              <a:t>　</a:t>
            </a:r>
            <a:endParaRPr lang="en-US" altLang="ja-JP" sz="2000" dirty="0">
              <a:solidFill>
                <a:srgbClr val="FF0000"/>
              </a:solidFill>
              <a:latin typeface="+mn-ea"/>
              <a:ea typeface="+mn-ea"/>
            </a:endParaRPr>
          </a:p>
        </p:txBody>
      </p:sp>
      <p:pic>
        <p:nvPicPr>
          <p:cNvPr id="15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1677988"/>
            <a:ext cx="4189413" cy="225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57" name="テキスト ボックス 56"/>
          <p:cNvSpPr txBox="1"/>
          <p:nvPr/>
        </p:nvSpPr>
        <p:spPr>
          <a:xfrm>
            <a:off x="6519863" y="2181225"/>
            <a:ext cx="2736850" cy="307975"/>
          </a:xfrm>
          <a:prstGeom prst="rect">
            <a:avLst/>
          </a:prstGeom>
          <a:noFill/>
        </p:spPr>
        <p:txBody>
          <a:bodyPr>
            <a:spAutoFit/>
          </a:bodyPr>
          <a:lstStyle/>
          <a:p>
            <a:pPr>
              <a:defRPr/>
            </a:pPr>
            <a:r>
              <a:rPr lang="en-US" altLang="ja-JP" sz="1400" b="1" dirty="0">
                <a:solidFill>
                  <a:srgbClr val="FF0000"/>
                </a:solidFill>
                <a:latin typeface="+mn-ea"/>
                <a:ea typeface="+mn-ea"/>
              </a:rPr>
              <a:t>Noise </a:t>
            </a:r>
            <a:r>
              <a:rPr lang="ja-JP" altLang="en-US" sz="1400" b="1" dirty="0">
                <a:solidFill>
                  <a:srgbClr val="FF0000"/>
                </a:solidFill>
                <a:latin typeface="+mn-ea"/>
                <a:ea typeface="+mn-ea"/>
              </a:rPr>
              <a:t>～（</a:t>
            </a:r>
            <a:r>
              <a:rPr lang="en-US" altLang="ja-JP" sz="1400" b="1" dirty="0">
                <a:solidFill>
                  <a:srgbClr val="FF0000"/>
                </a:solidFill>
                <a:latin typeface="+mn-ea"/>
                <a:ea typeface="+mn-ea"/>
              </a:rPr>
              <a:t>19±2</a:t>
            </a:r>
            <a:r>
              <a:rPr lang="ja-JP" altLang="en-US" sz="1400" b="1" dirty="0">
                <a:solidFill>
                  <a:srgbClr val="FF0000"/>
                </a:solidFill>
                <a:latin typeface="+mn-ea"/>
                <a:ea typeface="+mn-ea"/>
              </a:rPr>
              <a:t>）</a:t>
            </a:r>
            <a:r>
              <a:rPr lang="en-US" altLang="ja-JP" sz="1400" b="1" dirty="0">
                <a:solidFill>
                  <a:srgbClr val="FF0000"/>
                </a:solidFill>
                <a:latin typeface="+mn-ea"/>
                <a:ea typeface="+mn-ea"/>
              </a:rPr>
              <a:t>photon</a:t>
            </a:r>
            <a:r>
              <a:rPr lang="ja-JP" altLang="en-US" sz="1400" b="1" dirty="0">
                <a:solidFill>
                  <a:srgbClr val="FF0000"/>
                </a:solidFill>
                <a:latin typeface="+mn-ea"/>
                <a:ea typeface="+mn-ea"/>
              </a:rPr>
              <a:t>相当</a:t>
            </a:r>
          </a:p>
        </p:txBody>
      </p:sp>
      <p:sp>
        <p:nvSpPr>
          <p:cNvPr id="15372" name="テキスト ボックス 2"/>
          <p:cNvSpPr txBox="1">
            <a:spLocks noChangeArrowheads="1"/>
          </p:cNvSpPr>
          <p:nvPr/>
        </p:nvSpPr>
        <p:spPr bwMode="auto">
          <a:xfrm>
            <a:off x="3835400" y="4043363"/>
            <a:ext cx="5180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600" b="1">
                <a:solidFill>
                  <a:srgbClr val="002060"/>
                </a:solidFill>
                <a:latin typeface="HGS明朝E" pitchFamily="18" charset="-128"/>
                <a:ea typeface="HGS明朝E" pitchFamily="18" charset="-128"/>
              </a:rPr>
              <a:t>STJ size 4μm</a:t>
            </a:r>
            <a:r>
              <a:rPr lang="en-US" altLang="ja-JP" sz="1600" b="1" baseline="30000">
                <a:solidFill>
                  <a:srgbClr val="002060"/>
                </a:solidFill>
                <a:latin typeface="HGS明朝E" pitchFamily="18" charset="-128"/>
                <a:ea typeface="HGS明朝E" pitchFamily="18" charset="-128"/>
              </a:rPr>
              <a:t>2</a:t>
            </a:r>
            <a:r>
              <a:rPr lang="en-US" altLang="ja-JP" sz="1600" b="1">
                <a:solidFill>
                  <a:srgbClr val="002060"/>
                </a:solidFill>
                <a:latin typeface="HGS明朝E" pitchFamily="18" charset="-128"/>
                <a:ea typeface="HGS明朝E" pitchFamily="18" charset="-128"/>
              </a:rPr>
              <a:t>     Visible light (456nm) 2pulses  </a:t>
            </a:r>
          </a:p>
        </p:txBody>
      </p:sp>
      <p:sp>
        <p:nvSpPr>
          <p:cNvPr id="15373" name="テキスト ボックス 2"/>
          <p:cNvSpPr txBox="1">
            <a:spLocks noChangeArrowheads="1"/>
          </p:cNvSpPr>
          <p:nvPr/>
        </p:nvSpPr>
        <p:spPr bwMode="auto">
          <a:xfrm>
            <a:off x="3497263" y="1336675"/>
            <a:ext cx="5475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600" b="1">
                <a:solidFill>
                  <a:srgbClr val="002060"/>
                </a:solidFill>
                <a:latin typeface="HGS明朝E" pitchFamily="18" charset="-128"/>
                <a:ea typeface="HGS明朝E" pitchFamily="18" charset="-128"/>
              </a:rPr>
              <a:t>STJ size 100 x 100μm</a:t>
            </a:r>
            <a:r>
              <a:rPr lang="en-US" altLang="ja-JP" sz="1600" b="1" baseline="30000">
                <a:solidFill>
                  <a:srgbClr val="002060"/>
                </a:solidFill>
                <a:latin typeface="HGS明朝E" pitchFamily="18" charset="-128"/>
                <a:ea typeface="HGS明朝E" pitchFamily="18" charset="-128"/>
              </a:rPr>
              <a:t>2</a:t>
            </a:r>
            <a:r>
              <a:rPr lang="en-US" altLang="ja-JP" sz="1600" b="1">
                <a:solidFill>
                  <a:srgbClr val="002060"/>
                </a:solidFill>
                <a:latin typeface="HGS明朝E" pitchFamily="18" charset="-128"/>
                <a:ea typeface="HGS明朝E" pitchFamily="18" charset="-128"/>
              </a:rPr>
              <a:t>   Infrared light(1.32μm) 10pulses </a:t>
            </a:r>
          </a:p>
        </p:txBody>
      </p:sp>
      <p:pic>
        <p:nvPicPr>
          <p:cNvPr id="15374" name="Picture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3475" y="4430713"/>
            <a:ext cx="5341938" cy="218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3" name="テキスト ボックス 62"/>
          <p:cNvSpPr txBox="1"/>
          <p:nvPr/>
        </p:nvSpPr>
        <p:spPr>
          <a:xfrm>
            <a:off x="3851275" y="6550025"/>
            <a:ext cx="2736850" cy="307975"/>
          </a:xfrm>
          <a:prstGeom prst="rect">
            <a:avLst/>
          </a:prstGeom>
          <a:noFill/>
        </p:spPr>
        <p:txBody>
          <a:bodyPr>
            <a:spAutoFit/>
          </a:bodyPr>
          <a:lstStyle/>
          <a:p>
            <a:pPr>
              <a:defRPr/>
            </a:pPr>
            <a:r>
              <a:rPr lang="en-US" altLang="ja-JP" sz="1400" b="1" dirty="0">
                <a:solidFill>
                  <a:srgbClr val="FF0000"/>
                </a:solidFill>
                <a:latin typeface="+mn-ea"/>
                <a:ea typeface="+mn-ea"/>
              </a:rPr>
              <a:t>Noise </a:t>
            </a:r>
            <a:r>
              <a:rPr lang="ja-JP" altLang="en-US" sz="1400" b="1" dirty="0">
                <a:solidFill>
                  <a:srgbClr val="FF0000"/>
                </a:solidFill>
                <a:latin typeface="+mn-ea"/>
                <a:ea typeface="+mn-ea"/>
              </a:rPr>
              <a:t>～（</a:t>
            </a:r>
            <a:r>
              <a:rPr lang="en-US" altLang="ja-JP" sz="1400" b="1" dirty="0">
                <a:solidFill>
                  <a:srgbClr val="FF0000"/>
                </a:solidFill>
                <a:latin typeface="+mn-ea"/>
                <a:ea typeface="+mn-ea"/>
              </a:rPr>
              <a:t>2.5±0.4</a:t>
            </a:r>
            <a:r>
              <a:rPr lang="ja-JP" altLang="en-US" sz="1400" b="1" dirty="0">
                <a:solidFill>
                  <a:srgbClr val="FF0000"/>
                </a:solidFill>
                <a:latin typeface="+mn-ea"/>
                <a:ea typeface="+mn-ea"/>
              </a:rPr>
              <a:t>）</a:t>
            </a:r>
            <a:r>
              <a:rPr lang="en-US" altLang="ja-JP" sz="1400" b="1" dirty="0">
                <a:solidFill>
                  <a:srgbClr val="FF0000"/>
                </a:solidFill>
                <a:latin typeface="+mn-ea"/>
                <a:ea typeface="+mn-ea"/>
              </a:rPr>
              <a:t>photon</a:t>
            </a:r>
            <a:r>
              <a:rPr lang="ja-JP" altLang="en-US" sz="1400" b="1" dirty="0">
                <a:solidFill>
                  <a:srgbClr val="FF0000"/>
                </a:solidFill>
                <a:latin typeface="+mn-ea"/>
                <a:ea typeface="+mn-ea"/>
              </a:rPr>
              <a:t>相当</a:t>
            </a:r>
          </a:p>
        </p:txBody>
      </p:sp>
      <p:sp>
        <p:nvSpPr>
          <p:cNvPr id="64" name="テキスト ボックス 63"/>
          <p:cNvSpPr txBox="1"/>
          <p:nvPr/>
        </p:nvSpPr>
        <p:spPr>
          <a:xfrm>
            <a:off x="120650" y="6251575"/>
            <a:ext cx="3376613" cy="584200"/>
          </a:xfrm>
          <a:prstGeom prst="rect">
            <a:avLst/>
          </a:prstGeom>
          <a:noFill/>
        </p:spPr>
        <p:txBody>
          <a:bodyPr>
            <a:spAutoFit/>
          </a:bodyPr>
          <a:lstStyle/>
          <a:p>
            <a:pPr algn="l">
              <a:defRPr/>
            </a:pPr>
            <a:r>
              <a:rPr lang="ja-JP" altLang="en-US" sz="1600" b="1" dirty="0">
                <a:latin typeface="+mn-ea"/>
                <a:ea typeface="+mn-ea"/>
              </a:rPr>
              <a:t>現在のノイズの大きさはプリアンプのノイズで決まっている。　</a:t>
            </a:r>
            <a:endParaRPr lang="en-US" altLang="ja-JP" sz="1600" b="1" dirty="0">
              <a:latin typeface="+mn-ea"/>
              <a:ea typeface="+mn-ea"/>
            </a:endParaRPr>
          </a:p>
        </p:txBody>
      </p:sp>
    </p:spTree>
    <p:extLst>
      <p:ext uri="{BB962C8B-B14F-4D97-AF65-F5344CB8AC3E}">
        <p14:creationId xmlns:p14="http://schemas.microsoft.com/office/powerpoint/2010/main" val="34886418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6645275"/>
            <a:ext cx="9144000" cy="2127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1747" name="スライド番号プレースホルダー 7"/>
          <p:cNvSpPr>
            <a:spLocks noGrp="1"/>
          </p:cNvSpPr>
          <p:nvPr>
            <p:ph type="sldNum" sz="quarter" idx="12"/>
          </p:nvPr>
        </p:nvSpPr>
        <p:spPr>
          <a:xfrm>
            <a:off x="7086600" y="6569075"/>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989FC019-668E-4007-8037-508292D89FC6}" type="slidenum">
              <a:rPr lang="ja-JP" altLang="en-US" sz="1400" smtClean="0">
                <a:solidFill>
                  <a:schemeClr val="bg1"/>
                </a:solidFill>
              </a:rPr>
              <a:pPr algn="r" eaLnBrk="1" hangingPunct="1">
                <a:spcBef>
                  <a:spcPct val="0"/>
                </a:spcBef>
                <a:buFontTx/>
                <a:buNone/>
              </a:pPr>
              <a:t>42</a:t>
            </a:fld>
            <a:endParaRPr lang="ja-JP" altLang="en-US" sz="1400" smtClean="0">
              <a:solidFill>
                <a:schemeClr val="bg1"/>
              </a:solidFill>
            </a:endParaRPr>
          </a:p>
        </p:txBody>
      </p:sp>
      <p:sp>
        <p:nvSpPr>
          <p:cNvPr id="2" name="正方形/長方形 1"/>
          <p:cNvSpPr/>
          <p:nvPr/>
        </p:nvSpPr>
        <p:spPr>
          <a:xfrm>
            <a:off x="0" y="88900"/>
            <a:ext cx="9144000" cy="7493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1749" name="テキスト ボックス 2"/>
          <p:cNvSpPr txBox="1">
            <a:spLocks noChangeArrowheads="1"/>
          </p:cNvSpPr>
          <p:nvPr/>
        </p:nvSpPr>
        <p:spPr bwMode="auto">
          <a:xfrm>
            <a:off x="0" y="190500"/>
            <a:ext cx="9015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a:solidFill>
                  <a:schemeClr val="bg1"/>
                </a:solidFill>
                <a:latin typeface="Lucida Sans" pitchFamily="34" charset="0"/>
              </a:rPr>
              <a:t>SOI(Silicon on Insulator)</a:t>
            </a:r>
            <a:r>
              <a:rPr lang="ja-JP" altLang="en-US">
                <a:solidFill>
                  <a:schemeClr val="bg1"/>
                </a:solidFill>
                <a:latin typeface="Lucida Sans" pitchFamily="34" charset="0"/>
              </a:rPr>
              <a:t>と極低温でのふるまい</a:t>
            </a:r>
            <a:endParaRPr lang="en-US" altLang="ja-JP">
              <a:solidFill>
                <a:schemeClr val="bg1"/>
              </a:solidFill>
              <a:latin typeface="Lucida Sans" pitchFamily="34" charset="0"/>
            </a:endParaRPr>
          </a:p>
        </p:txBody>
      </p:sp>
      <p:pic>
        <p:nvPicPr>
          <p:cNvPr id="31750" name="図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925638"/>
            <a:ext cx="35433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650" y="1985963"/>
            <a:ext cx="3117850"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6"/>
          <p:cNvSpPr txBox="1">
            <a:spLocks noChangeArrowheads="1"/>
          </p:cNvSpPr>
          <p:nvPr/>
        </p:nvSpPr>
        <p:spPr bwMode="auto">
          <a:xfrm>
            <a:off x="2970213" y="998538"/>
            <a:ext cx="5145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a:t>・・・</a:t>
            </a:r>
            <a:r>
              <a:rPr lang="en-US" altLang="ja-JP" sz="2000" b="1"/>
              <a:t>FET</a:t>
            </a:r>
            <a:r>
              <a:rPr lang="ja-JP" altLang="en-US" sz="2000" b="1"/>
              <a:t>等の素子を絶縁膜上に形成する技術。</a:t>
            </a:r>
          </a:p>
        </p:txBody>
      </p:sp>
      <p:sp>
        <p:nvSpPr>
          <p:cNvPr id="31753" name="テキスト ボックス 17"/>
          <p:cNvSpPr txBox="1">
            <a:spLocks noChangeArrowheads="1"/>
          </p:cNvSpPr>
          <p:nvPr/>
        </p:nvSpPr>
        <p:spPr bwMode="auto">
          <a:xfrm>
            <a:off x="0" y="925513"/>
            <a:ext cx="3028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800" b="1">
                <a:solidFill>
                  <a:srgbClr val="FF0000"/>
                </a:solidFill>
              </a:rPr>
              <a:t>Silicon on Insulator</a:t>
            </a:r>
            <a:endParaRPr lang="ja-JP" altLang="en-US" sz="2800" b="1">
              <a:solidFill>
                <a:srgbClr val="FF0000"/>
              </a:solidFill>
            </a:endParaRPr>
          </a:p>
        </p:txBody>
      </p:sp>
      <p:sp>
        <p:nvSpPr>
          <p:cNvPr id="19" name="テキスト ボックス 18"/>
          <p:cNvSpPr txBox="1"/>
          <p:nvPr/>
        </p:nvSpPr>
        <p:spPr>
          <a:xfrm>
            <a:off x="1706563" y="1408113"/>
            <a:ext cx="7437437" cy="892175"/>
          </a:xfrm>
          <a:prstGeom prst="rect">
            <a:avLst/>
          </a:prstGeom>
          <a:noFill/>
        </p:spPr>
        <p:txBody>
          <a:bodyPr>
            <a:spAutoFit/>
          </a:bodyPr>
          <a:lstStyle/>
          <a:p>
            <a:pPr marL="342900" indent="-342900">
              <a:buFont typeface="Arial" panose="020B0604020202020204" pitchFamily="34" charset="0"/>
              <a:buChar char="•"/>
              <a:defRPr/>
            </a:pPr>
            <a:r>
              <a:rPr lang="ja-JP" altLang="en-US" sz="1600" b="1" dirty="0"/>
              <a:t>通常</a:t>
            </a:r>
            <a:r>
              <a:rPr lang="en-US" altLang="ja-JP" sz="1600" b="1" dirty="0"/>
              <a:t>PN</a:t>
            </a:r>
            <a:r>
              <a:rPr lang="ja-JP" altLang="en-US" sz="1600" b="1" dirty="0"/>
              <a:t>接合逆バイアスによる空乏層で素子間を分離するのに対し、絶縁膜により分離されるためクロストークノイズが小さく、集積化に優れている。</a:t>
            </a:r>
            <a:endParaRPr lang="en-US" altLang="ja-JP" sz="1600" b="1" dirty="0"/>
          </a:p>
          <a:p>
            <a:pPr>
              <a:defRPr/>
            </a:pPr>
            <a:endParaRPr lang="ja-JP" altLang="en-US" sz="2000" b="1" dirty="0"/>
          </a:p>
        </p:txBody>
      </p:sp>
      <p:sp>
        <p:nvSpPr>
          <p:cNvPr id="31755" name="テキスト ボックス 19"/>
          <p:cNvSpPr txBox="1">
            <a:spLocks noChangeArrowheads="1"/>
          </p:cNvSpPr>
          <p:nvPr/>
        </p:nvSpPr>
        <p:spPr bwMode="auto">
          <a:xfrm>
            <a:off x="1485900" y="3390900"/>
            <a:ext cx="1238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Bulk-CMOS</a:t>
            </a:r>
            <a:endParaRPr lang="ja-JP" altLang="en-US" sz="2400"/>
          </a:p>
        </p:txBody>
      </p:sp>
      <p:sp>
        <p:nvSpPr>
          <p:cNvPr id="31756" name="テキスト ボックス 20"/>
          <p:cNvSpPr txBox="1">
            <a:spLocks noChangeArrowheads="1"/>
          </p:cNvSpPr>
          <p:nvPr/>
        </p:nvSpPr>
        <p:spPr bwMode="auto">
          <a:xfrm>
            <a:off x="5159375" y="3395663"/>
            <a:ext cx="11493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SOI-CMOS</a:t>
            </a:r>
          </a:p>
        </p:txBody>
      </p:sp>
      <p:sp>
        <p:nvSpPr>
          <p:cNvPr id="31757" name="テキスト ボックス 21"/>
          <p:cNvSpPr txBox="1">
            <a:spLocks noChangeArrowheads="1"/>
          </p:cNvSpPr>
          <p:nvPr/>
        </p:nvSpPr>
        <p:spPr bwMode="auto">
          <a:xfrm>
            <a:off x="0" y="3660775"/>
            <a:ext cx="6883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400" b="1">
                <a:solidFill>
                  <a:srgbClr val="FF0000"/>
                </a:solidFill>
              </a:rPr>
              <a:t>極低温での動作</a:t>
            </a:r>
          </a:p>
        </p:txBody>
      </p:sp>
      <p:sp>
        <p:nvSpPr>
          <p:cNvPr id="31758" name="テキスト ボックス 22"/>
          <p:cNvSpPr txBox="1">
            <a:spLocks noChangeArrowheads="1"/>
          </p:cNvSpPr>
          <p:nvPr/>
        </p:nvSpPr>
        <p:spPr bwMode="auto">
          <a:xfrm>
            <a:off x="187325" y="4010025"/>
            <a:ext cx="8828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b="1"/>
              <a:t>通常、極低温では</a:t>
            </a:r>
            <a:r>
              <a:rPr lang="en-US" altLang="ja-JP" sz="2000" b="1"/>
              <a:t>FET</a:t>
            </a:r>
            <a:r>
              <a:rPr lang="ja-JP" altLang="en-US" sz="2000" b="1"/>
              <a:t>はキャリアの移動度が上昇する事により、空乏層で電荷が次々と生成されてしまう。　・・・過電流や閾電圧の変動といった誤作動の原因</a:t>
            </a:r>
            <a:endParaRPr lang="en-US" altLang="ja-JP" sz="2000" b="1"/>
          </a:p>
        </p:txBody>
      </p:sp>
      <p:sp>
        <p:nvSpPr>
          <p:cNvPr id="31759" name="テキスト ボックス 25"/>
          <p:cNvSpPr txBox="1">
            <a:spLocks noChangeArrowheads="1"/>
          </p:cNvSpPr>
          <p:nvPr/>
        </p:nvSpPr>
        <p:spPr bwMode="auto">
          <a:xfrm>
            <a:off x="5035550" y="4752975"/>
            <a:ext cx="3979863"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pPr>
            <a:r>
              <a:rPr lang="ja-JP" altLang="en-US" sz="1600" b="1"/>
              <a:t>空乏層領域の非常に薄い</a:t>
            </a:r>
            <a:r>
              <a:rPr lang="en-US" altLang="ja-JP" sz="1600" b="1"/>
              <a:t>FD-SOI</a:t>
            </a:r>
            <a:r>
              <a:rPr lang="ja-JP" altLang="en-US" sz="1600" b="1"/>
              <a:t>プロセスによって形成されたデバイスでは上記の誤作動が抑えられる。</a:t>
            </a:r>
            <a:endParaRPr lang="en-US" altLang="ja-JP" sz="1600" b="1"/>
          </a:p>
          <a:p>
            <a:pPr algn="ctr" eaLnBrk="1" hangingPunct="1">
              <a:spcBef>
                <a:spcPct val="0"/>
              </a:spcBef>
            </a:pPr>
            <a:endParaRPr lang="en-US" altLang="ja-JP" sz="1600" b="1"/>
          </a:p>
          <a:p>
            <a:pPr algn="ctr" eaLnBrk="1" hangingPunct="1">
              <a:spcBef>
                <a:spcPct val="0"/>
              </a:spcBef>
            </a:pPr>
            <a:r>
              <a:rPr lang="ja-JP" altLang="en-US" sz="1600" b="1"/>
              <a:t>また、</a:t>
            </a:r>
            <a:r>
              <a:rPr lang="en-US" altLang="ja-JP" sz="1600" b="1"/>
              <a:t>source-tie type</a:t>
            </a:r>
            <a:r>
              <a:rPr lang="ja-JP" altLang="en-US" sz="1600" b="1"/>
              <a:t>を用いる事で、空乏層内で発生した電荷が</a:t>
            </a:r>
            <a:r>
              <a:rPr lang="en-US" altLang="ja-JP" sz="1600" b="1"/>
              <a:t>Body</a:t>
            </a:r>
            <a:r>
              <a:rPr lang="ja-JP" altLang="en-US" sz="1600" b="1"/>
              <a:t>に帯電することをふせぐ。</a:t>
            </a:r>
            <a:endParaRPr lang="en-US" altLang="ja-JP" sz="1600" b="1"/>
          </a:p>
        </p:txBody>
      </p:sp>
      <p:pic>
        <p:nvPicPr>
          <p:cNvPr id="31760" name="図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03513" y="5067300"/>
            <a:ext cx="2332037"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1" name="図 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263" y="5156200"/>
            <a:ext cx="256063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2" name="テキスト ボックス 10"/>
          <p:cNvSpPr txBox="1">
            <a:spLocks noChangeArrowheads="1"/>
          </p:cNvSpPr>
          <p:nvPr/>
        </p:nvSpPr>
        <p:spPr bwMode="auto">
          <a:xfrm>
            <a:off x="969963" y="4689475"/>
            <a:ext cx="1031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FD-SOI</a:t>
            </a:r>
            <a:endParaRPr lang="ja-JP" altLang="en-US" sz="2400"/>
          </a:p>
        </p:txBody>
      </p:sp>
      <p:sp>
        <p:nvSpPr>
          <p:cNvPr id="31763" name="テキスト ボックス 24"/>
          <p:cNvSpPr txBox="1">
            <a:spLocks noChangeArrowheads="1"/>
          </p:cNvSpPr>
          <p:nvPr/>
        </p:nvSpPr>
        <p:spPr bwMode="auto">
          <a:xfrm>
            <a:off x="3475038" y="4648200"/>
            <a:ext cx="1049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PD-SOI</a:t>
            </a:r>
            <a:endParaRPr lang="ja-JP" altLang="en-US" sz="24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p:cNvPicPr>
            <a:picLocks noChangeAspect="1"/>
          </p:cNvPicPr>
          <p:nvPr/>
        </p:nvPicPr>
        <p:blipFill>
          <a:blip r:embed="rId3"/>
          <a:stretch>
            <a:fillRect/>
          </a:stretch>
        </p:blipFill>
        <p:spPr>
          <a:xfrm>
            <a:off x="2786063" y="2768600"/>
            <a:ext cx="2039937" cy="1841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483" name="スライド番号プレースホルダー 7"/>
          <p:cNvSpPr>
            <a:spLocks noGrp="1"/>
          </p:cNvSpPr>
          <p:nvPr>
            <p:ph type="sldNum" sz="quarter" idx="12"/>
          </p:nvPr>
        </p:nvSpPr>
        <p:spPr>
          <a:xfrm>
            <a:off x="7086600" y="6569075"/>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161C67B6-A416-450A-87C3-97A0BC19BA92}" type="slidenum">
              <a:rPr lang="ja-JP" altLang="en-US" sz="1400" smtClean="0">
                <a:solidFill>
                  <a:schemeClr val="bg1"/>
                </a:solidFill>
              </a:rPr>
              <a:pPr algn="r" eaLnBrk="1" hangingPunct="1">
                <a:spcBef>
                  <a:spcPct val="0"/>
                </a:spcBef>
                <a:buFontTx/>
                <a:buNone/>
              </a:pPr>
              <a:t>43</a:t>
            </a:fld>
            <a:endParaRPr lang="ja-JP" altLang="en-US" sz="1400" smtClean="0">
              <a:solidFill>
                <a:schemeClr val="bg1"/>
              </a:solidFill>
            </a:endParaRPr>
          </a:p>
        </p:txBody>
      </p:sp>
      <p:sp>
        <p:nvSpPr>
          <p:cNvPr id="20484" name="テキスト ボックス 2"/>
          <p:cNvSpPr txBox="1">
            <a:spLocks noChangeArrowheads="1"/>
          </p:cNvSpPr>
          <p:nvPr/>
        </p:nvSpPr>
        <p:spPr bwMode="auto">
          <a:xfrm>
            <a:off x="690563" y="1152525"/>
            <a:ext cx="9015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a:solidFill>
                  <a:schemeClr val="bg1"/>
                </a:solidFill>
                <a:latin typeface="Lucida Sans" pitchFamily="34" charset="0"/>
              </a:rPr>
              <a:t>SOI-STJ2</a:t>
            </a:r>
            <a:endParaRPr lang="ja-JP" altLang="en-US">
              <a:solidFill>
                <a:schemeClr val="bg1"/>
              </a:solidFill>
              <a:latin typeface="Lucida Sans" pitchFamily="34" charset="0"/>
            </a:endParaRPr>
          </a:p>
        </p:txBody>
      </p:sp>
      <p:sp>
        <p:nvSpPr>
          <p:cNvPr id="20485" name="テキスト ボックス 6"/>
          <p:cNvSpPr txBox="1">
            <a:spLocks noChangeArrowheads="1"/>
          </p:cNvSpPr>
          <p:nvPr/>
        </p:nvSpPr>
        <p:spPr bwMode="auto">
          <a:xfrm>
            <a:off x="5356225" y="1209675"/>
            <a:ext cx="36782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b="1"/>
              <a:t>波長</a:t>
            </a:r>
            <a:r>
              <a:rPr lang="en-US" altLang="ja-JP" sz="1800" b="1"/>
              <a:t>50μm</a:t>
            </a:r>
            <a:r>
              <a:rPr lang="ja-JP" altLang="en-US" sz="1800" b="1"/>
              <a:t>の</a:t>
            </a:r>
            <a:r>
              <a:rPr lang="en-US" altLang="ja-JP" sz="1800" b="1"/>
              <a:t>1photon</a:t>
            </a:r>
            <a:r>
              <a:rPr lang="ja-JP" altLang="en-US" sz="1800" b="1"/>
              <a:t>に対して予想される電流変化</a:t>
            </a:r>
            <a:r>
              <a:rPr lang="en-US" altLang="ja-JP" sz="1800" b="1"/>
              <a:t>16pA(100e)</a:t>
            </a:r>
            <a:r>
              <a:rPr lang="ja-JP" altLang="en-US" sz="1800" b="1"/>
              <a:t>に対しての</a:t>
            </a:r>
            <a:r>
              <a:rPr lang="en-US" altLang="ja-JP" sz="1800" b="1"/>
              <a:t>Drain</a:t>
            </a:r>
            <a:r>
              <a:rPr lang="ja-JP" altLang="en-US" sz="1800" b="1"/>
              <a:t>電流のシミュレーション結果</a:t>
            </a:r>
            <a:endParaRPr lang="en-US" altLang="ja-JP" sz="1800" b="1"/>
          </a:p>
        </p:txBody>
      </p:sp>
      <p:sp>
        <p:nvSpPr>
          <p:cNvPr id="20486" name="テキスト ボックス 9"/>
          <p:cNvSpPr txBox="1">
            <a:spLocks noChangeArrowheads="1"/>
          </p:cNvSpPr>
          <p:nvPr/>
        </p:nvSpPr>
        <p:spPr bwMode="auto">
          <a:xfrm>
            <a:off x="7180263" y="4202113"/>
            <a:ext cx="19637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0070C0"/>
                </a:solidFill>
              </a:rPr>
              <a:t>1photon : 300 μV</a:t>
            </a:r>
          </a:p>
          <a:p>
            <a:pPr algn="ctr" eaLnBrk="1" hangingPunct="1">
              <a:spcBef>
                <a:spcPct val="0"/>
              </a:spcBef>
              <a:buFontTx/>
              <a:buNone/>
            </a:pPr>
            <a:r>
              <a:rPr lang="en-US" altLang="ja-JP" sz="1800" b="1">
                <a:solidFill>
                  <a:srgbClr val="FF00FF"/>
                </a:solidFill>
              </a:rPr>
              <a:t>2photon : 700 </a:t>
            </a:r>
            <a:r>
              <a:rPr lang="en-US" altLang="ja-JP" sz="1800" b="1">
                <a:solidFill>
                  <a:srgbClr val="FF3399"/>
                </a:solidFill>
              </a:rPr>
              <a:t>μ</a:t>
            </a:r>
            <a:r>
              <a:rPr lang="en-US" altLang="ja-JP" sz="1800" b="1">
                <a:solidFill>
                  <a:srgbClr val="FF00FF"/>
                </a:solidFill>
              </a:rPr>
              <a:t>V</a:t>
            </a:r>
          </a:p>
          <a:p>
            <a:pPr algn="ctr" eaLnBrk="1" hangingPunct="1">
              <a:spcBef>
                <a:spcPct val="0"/>
              </a:spcBef>
              <a:buFontTx/>
              <a:buNone/>
            </a:pPr>
            <a:r>
              <a:rPr lang="en-US" altLang="ja-JP" sz="1800" b="1">
                <a:solidFill>
                  <a:srgbClr val="FF0505"/>
                </a:solidFill>
              </a:rPr>
              <a:t>3photon : 1 mV</a:t>
            </a:r>
          </a:p>
        </p:txBody>
      </p:sp>
      <p:sp>
        <p:nvSpPr>
          <p:cNvPr id="20487" name="テキスト ボックス 3"/>
          <p:cNvSpPr txBox="1">
            <a:spLocks noChangeArrowheads="1"/>
          </p:cNvSpPr>
          <p:nvPr/>
        </p:nvSpPr>
        <p:spPr bwMode="auto">
          <a:xfrm>
            <a:off x="-92075" y="692150"/>
            <a:ext cx="541020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solidFill>
                  <a:srgbClr val="FF0000"/>
                </a:solidFill>
              </a:rPr>
              <a:t>SOI-STJ 1</a:t>
            </a:r>
            <a:r>
              <a:rPr lang="ja-JP" altLang="en-US" sz="2400" b="1">
                <a:solidFill>
                  <a:srgbClr val="FF0000"/>
                </a:solidFill>
              </a:rPr>
              <a:t>号試作機の問題点</a:t>
            </a:r>
            <a:endParaRPr lang="en-US" altLang="ja-JP" sz="2400" b="1">
              <a:solidFill>
                <a:srgbClr val="FF0000"/>
              </a:solidFill>
            </a:endParaRPr>
          </a:p>
          <a:p>
            <a:pPr lvl="1" eaLnBrk="1" hangingPunct="1">
              <a:spcBef>
                <a:spcPct val="0"/>
              </a:spcBef>
              <a:buClr>
                <a:srgbClr val="00B050"/>
              </a:buClr>
              <a:buFont typeface="Wingdings" pitchFamily="2" charset="2"/>
              <a:buChar char="p"/>
            </a:pPr>
            <a:r>
              <a:rPr lang="en-US" altLang="ja-JP" sz="1800" b="1"/>
              <a:t>STJ</a:t>
            </a:r>
            <a:r>
              <a:rPr lang="ja-JP" altLang="en-US" sz="1800" b="1"/>
              <a:t>の</a:t>
            </a:r>
            <a:r>
              <a:rPr lang="en-US" altLang="ja-JP" sz="1800" b="1"/>
              <a:t>Bias</a:t>
            </a:r>
            <a:r>
              <a:rPr lang="ja-JP" altLang="en-US" sz="1800" b="1"/>
              <a:t>電圧及び、</a:t>
            </a:r>
            <a:r>
              <a:rPr lang="en-US" altLang="ja-JP" sz="1800" b="1"/>
              <a:t>Gate</a:t>
            </a:r>
            <a:r>
              <a:rPr lang="ja-JP" altLang="en-US" sz="1800" b="1"/>
              <a:t>電圧の調節が難しい。</a:t>
            </a:r>
            <a:endParaRPr lang="en-US" altLang="ja-JP" sz="1800" b="1"/>
          </a:p>
          <a:p>
            <a:pPr lvl="1" eaLnBrk="1" hangingPunct="1">
              <a:spcBef>
                <a:spcPct val="0"/>
              </a:spcBef>
              <a:buClr>
                <a:srgbClr val="00B050"/>
              </a:buClr>
              <a:buFont typeface="Wingdings" pitchFamily="2" charset="2"/>
              <a:buChar char="p"/>
            </a:pPr>
            <a:r>
              <a:rPr lang="en-US" altLang="ja-JP" sz="1800" b="1"/>
              <a:t>Gate Capacitance </a:t>
            </a:r>
            <a:r>
              <a:rPr lang="ja-JP" altLang="en-US" sz="1800" b="1"/>
              <a:t>が非常に大きい</a:t>
            </a:r>
            <a:r>
              <a:rPr lang="en-US" altLang="ja-JP" sz="1800" b="1"/>
              <a:t>FET</a:t>
            </a:r>
            <a:r>
              <a:rPr lang="ja-JP" altLang="en-US" sz="1800" b="1"/>
              <a:t>を使用しているため、</a:t>
            </a:r>
            <a:r>
              <a:rPr lang="en-US" altLang="ja-JP" sz="1800" b="1"/>
              <a:t>STJ</a:t>
            </a:r>
            <a:r>
              <a:rPr lang="ja-JP" altLang="en-US" sz="1800" b="1"/>
              <a:t>の生成電荷数に対する</a:t>
            </a:r>
            <a:r>
              <a:rPr lang="en-US" altLang="ja-JP" sz="1800" b="1"/>
              <a:t>Gate</a:t>
            </a:r>
            <a:r>
              <a:rPr lang="ja-JP" altLang="en-US" sz="1800" b="1"/>
              <a:t>電圧変化が十分に得られない。</a:t>
            </a:r>
            <a:endParaRPr lang="en-US" altLang="ja-JP" sz="1800" b="1"/>
          </a:p>
        </p:txBody>
      </p:sp>
      <p:sp>
        <p:nvSpPr>
          <p:cNvPr id="20488" name="テキスト ボックス 12"/>
          <p:cNvSpPr txBox="1">
            <a:spLocks noChangeArrowheads="1"/>
          </p:cNvSpPr>
          <p:nvPr/>
        </p:nvSpPr>
        <p:spPr bwMode="auto">
          <a:xfrm>
            <a:off x="2725738" y="3857625"/>
            <a:ext cx="811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t>STJ</a:t>
            </a:r>
            <a:endParaRPr lang="ja-JP" altLang="en-US" sz="1800" b="1"/>
          </a:p>
        </p:txBody>
      </p:sp>
      <p:sp>
        <p:nvSpPr>
          <p:cNvPr id="20489" name="テキスト ボックス 13"/>
          <p:cNvSpPr txBox="1">
            <a:spLocks noChangeArrowheads="1"/>
          </p:cNvSpPr>
          <p:nvPr/>
        </p:nvSpPr>
        <p:spPr bwMode="auto">
          <a:xfrm>
            <a:off x="3398838" y="3365500"/>
            <a:ext cx="81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a:t>C</a:t>
            </a:r>
            <a:endParaRPr lang="ja-JP" altLang="en-US" sz="1800"/>
          </a:p>
        </p:txBody>
      </p:sp>
      <p:sp>
        <p:nvSpPr>
          <p:cNvPr id="20490" name="テキスト ボックス 14"/>
          <p:cNvSpPr txBox="1">
            <a:spLocks noChangeArrowheads="1"/>
          </p:cNvSpPr>
          <p:nvPr/>
        </p:nvSpPr>
        <p:spPr bwMode="auto">
          <a:xfrm>
            <a:off x="3476625" y="3119438"/>
            <a:ext cx="8112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a:t>Gate</a:t>
            </a:r>
            <a:endParaRPr lang="ja-JP" altLang="en-US" sz="1400"/>
          </a:p>
        </p:txBody>
      </p:sp>
      <p:sp>
        <p:nvSpPr>
          <p:cNvPr id="20491" name="テキスト ボックス 15"/>
          <p:cNvSpPr txBox="1">
            <a:spLocks noChangeArrowheads="1"/>
          </p:cNvSpPr>
          <p:nvPr/>
        </p:nvSpPr>
        <p:spPr bwMode="auto">
          <a:xfrm>
            <a:off x="4016375" y="3127375"/>
            <a:ext cx="8112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a:t>Drain</a:t>
            </a:r>
          </a:p>
        </p:txBody>
      </p:sp>
      <p:sp>
        <p:nvSpPr>
          <p:cNvPr id="20492" name="テキスト ボックス 16"/>
          <p:cNvSpPr txBox="1">
            <a:spLocks noChangeArrowheads="1"/>
          </p:cNvSpPr>
          <p:nvPr/>
        </p:nvSpPr>
        <p:spPr bwMode="auto">
          <a:xfrm>
            <a:off x="4014788" y="3367088"/>
            <a:ext cx="8112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a:t>Source</a:t>
            </a:r>
          </a:p>
        </p:txBody>
      </p:sp>
      <p:cxnSp>
        <p:nvCxnSpPr>
          <p:cNvPr id="19" name="直線矢印コネクタ 18"/>
          <p:cNvCxnSpPr/>
          <p:nvPr/>
        </p:nvCxnSpPr>
        <p:spPr>
          <a:xfrm>
            <a:off x="7653338" y="3527425"/>
            <a:ext cx="100488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494" name="テキスト ボックス 19"/>
          <p:cNvSpPr txBox="1">
            <a:spLocks noChangeArrowheads="1"/>
          </p:cNvSpPr>
          <p:nvPr/>
        </p:nvSpPr>
        <p:spPr bwMode="auto">
          <a:xfrm>
            <a:off x="7847013" y="3514725"/>
            <a:ext cx="811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0070C0"/>
                </a:solidFill>
              </a:rPr>
              <a:t>1.5 μs</a:t>
            </a:r>
            <a:endParaRPr lang="ja-JP" altLang="en-US" sz="1800" b="1">
              <a:solidFill>
                <a:srgbClr val="0070C0"/>
              </a:solidFill>
            </a:endParaRPr>
          </a:p>
        </p:txBody>
      </p:sp>
      <p:sp>
        <p:nvSpPr>
          <p:cNvPr id="20495" name="テキスト ボックス 20"/>
          <p:cNvSpPr txBox="1">
            <a:spLocks noChangeArrowheads="1"/>
          </p:cNvSpPr>
          <p:nvPr/>
        </p:nvSpPr>
        <p:spPr bwMode="auto">
          <a:xfrm>
            <a:off x="8001000" y="2973388"/>
            <a:ext cx="811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solidFill>
                  <a:srgbClr val="FF0000"/>
                </a:solidFill>
              </a:rPr>
              <a:t>75 pA</a:t>
            </a:r>
            <a:endParaRPr lang="ja-JP" altLang="en-US" sz="1800" b="1">
              <a:solidFill>
                <a:srgbClr val="FF0000"/>
              </a:solidFill>
            </a:endParaRPr>
          </a:p>
        </p:txBody>
      </p:sp>
      <p:sp>
        <p:nvSpPr>
          <p:cNvPr id="20496" name="テキスト ボックス 49"/>
          <p:cNvSpPr txBox="1">
            <a:spLocks noChangeArrowheads="1"/>
          </p:cNvSpPr>
          <p:nvPr/>
        </p:nvSpPr>
        <p:spPr bwMode="auto">
          <a:xfrm>
            <a:off x="7412038" y="2243138"/>
            <a:ext cx="1500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b="1"/>
              <a:t>STJ</a:t>
            </a:r>
            <a:r>
              <a:rPr lang="ja-JP" altLang="en-US" sz="1400" b="1"/>
              <a:t>の疑似信号</a:t>
            </a:r>
          </a:p>
        </p:txBody>
      </p:sp>
      <p:sp>
        <p:nvSpPr>
          <p:cNvPr id="20497" name="テキスト ボックス 54"/>
          <p:cNvSpPr txBox="1">
            <a:spLocks noChangeArrowheads="1"/>
          </p:cNvSpPr>
          <p:nvPr/>
        </p:nvSpPr>
        <p:spPr bwMode="auto">
          <a:xfrm>
            <a:off x="3359150" y="4656138"/>
            <a:ext cx="16430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a:t>Simulation</a:t>
            </a:r>
            <a:r>
              <a:rPr lang="ja-JP" altLang="en-US" sz="1600" b="1"/>
              <a:t>回路</a:t>
            </a:r>
          </a:p>
        </p:txBody>
      </p:sp>
      <p:sp>
        <p:nvSpPr>
          <p:cNvPr id="20498" name="テキスト ボックス 4"/>
          <p:cNvSpPr txBox="1">
            <a:spLocks noChangeArrowheads="1"/>
          </p:cNvSpPr>
          <p:nvPr/>
        </p:nvSpPr>
        <p:spPr bwMode="auto">
          <a:xfrm>
            <a:off x="4070350" y="2882900"/>
            <a:ext cx="482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100"/>
              <a:t>100k</a:t>
            </a:r>
            <a:endParaRPr lang="ja-JP" altLang="en-US" sz="1100"/>
          </a:p>
        </p:txBody>
      </p:sp>
      <p:sp>
        <p:nvSpPr>
          <p:cNvPr id="20499" name="テキスト ボックス 32"/>
          <p:cNvSpPr txBox="1">
            <a:spLocks noChangeArrowheads="1"/>
          </p:cNvSpPr>
          <p:nvPr/>
        </p:nvSpPr>
        <p:spPr bwMode="auto">
          <a:xfrm>
            <a:off x="2890838" y="3519488"/>
            <a:ext cx="482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100"/>
              <a:t>50M</a:t>
            </a:r>
            <a:endParaRPr lang="ja-JP" altLang="en-US" sz="1100"/>
          </a:p>
        </p:txBody>
      </p:sp>
      <p:sp>
        <p:nvSpPr>
          <p:cNvPr id="20500" name="テキスト ボックス 33"/>
          <p:cNvSpPr txBox="1">
            <a:spLocks noChangeArrowheads="1"/>
          </p:cNvSpPr>
          <p:nvPr/>
        </p:nvSpPr>
        <p:spPr bwMode="auto">
          <a:xfrm>
            <a:off x="3773488" y="3910013"/>
            <a:ext cx="4841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100"/>
              <a:t>3M</a:t>
            </a:r>
            <a:endParaRPr lang="ja-JP" altLang="en-US" sz="1100"/>
          </a:p>
        </p:txBody>
      </p:sp>
      <p:sp>
        <p:nvSpPr>
          <p:cNvPr id="20501" name="テキスト ボックス 36"/>
          <p:cNvSpPr txBox="1">
            <a:spLocks noChangeArrowheads="1"/>
          </p:cNvSpPr>
          <p:nvPr/>
        </p:nvSpPr>
        <p:spPr bwMode="auto">
          <a:xfrm>
            <a:off x="8397875" y="6051550"/>
            <a:ext cx="8112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t>[uS]</a:t>
            </a:r>
            <a:endParaRPr lang="ja-JP" altLang="en-US" sz="2400" b="1"/>
          </a:p>
        </p:txBody>
      </p:sp>
      <p:sp>
        <p:nvSpPr>
          <p:cNvPr id="20502" name="テキスト ボックス 4"/>
          <p:cNvSpPr txBox="1">
            <a:spLocks noChangeArrowheads="1"/>
          </p:cNvSpPr>
          <p:nvPr/>
        </p:nvSpPr>
        <p:spPr bwMode="auto">
          <a:xfrm>
            <a:off x="198438" y="5126038"/>
            <a:ext cx="46212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a:solidFill>
                  <a:srgbClr val="002060"/>
                </a:solidFill>
                <a:latin typeface="HGS明朝E" pitchFamily="18" charset="-128"/>
                <a:ea typeface="HGS明朝E" pitchFamily="18" charset="-128"/>
              </a:rPr>
              <a:t> SOI-STJ</a:t>
            </a:r>
            <a:r>
              <a:rPr lang="ja-JP" altLang="en-US" sz="1800">
                <a:solidFill>
                  <a:srgbClr val="002060"/>
                </a:solidFill>
                <a:latin typeface="HGS明朝E" pitchFamily="18" charset="-128"/>
                <a:ea typeface="HGS明朝E" pitchFamily="18" charset="-128"/>
              </a:rPr>
              <a:t>の</a:t>
            </a:r>
            <a:r>
              <a:rPr lang="en-US" altLang="ja-JP" sz="1800">
                <a:solidFill>
                  <a:srgbClr val="002060"/>
                </a:solidFill>
                <a:latin typeface="HGS明朝E" pitchFamily="18" charset="-128"/>
                <a:ea typeface="HGS明朝E" pitchFamily="18" charset="-128"/>
              </a:rPr>
              <a:t>2</a:t>
            </a:r>
            <a:r>
              <a:rPr lang="ja-JP" altLang="en-US" sz="1800">
                <a:solidFill>
                  <a:srgbClr val="002060"/>
                </a:solidFill>
                <a:latin typeface="HGS明朝E" pitchFamily="18" charset="-128"/>
                <a:ea typeface="HGS明朝E" pitchFamily="18" charset="-128"/>
              </a:rPr>
              <a:t>号試作機も</a:t>
            </a:r>
            <a:r>
              <a:rPr lang="en-US" altLang="ja-JP" sz="1800">
                <a:solidFill>
                  <a:srgbClr val="002060"/>
                </a:solidFill>
                <a:latin typeface="HGS明朝E" pitchFamily="18" charset="-128"/>
                <a:ea typeface="HGS明朝E" pitchFamily="18" charset="-128"/>
              </a:rPr>
              <a:t>0.8K</a:t>
            </a:r>
            <a:r>
              <a:rPr lang="ja-JP" altLang="en-US" sz="1800">
                <a:solidFill>
                  <a:srgbClr val="002060"/>
                </a:solidFill>
                <a:latin typeface="HGS明朝E" pitchFamily="18" charset="-128"/>
                <a:ea typeface="HGS明朝E" pitchFamily="18" charset="-128"/>
              </a:rPr>
              <a:t>で</a:t>
            </a:r>
            <a:r>
              <a:rPr lang="en-US" altLang="ja-JP" sz="1800">
                <a:solidFill>
                  <a:srgbClr val="002060"/>
                </a:solidFill>
                <a:latin typeface="HGS明朝E" pitchFamily="18" charset="-128"/>
                <a:ea typeface="HGS明朝E" pitchFamily="18" charset="-128"/>
              </a:rPr>
              <a:t>SOI</a:t>
            </a:r>
            <a:r>
              <a:rPr lang="ja-JP" altLang="en-US" sz="1800">
                <a:solidFill>
                  <a:srgbClr val="002060"/>
                </a:solidFill>
                <a:latin typeface="HGS明朝E" pitchFamily="18" charset="-128"/>
                <a:ea typeface="HGS明朝E" pitchFamily="18" charset="-128"/>
              </a:rPr>
              <a:t>と</a:t>
            </a:r>
            <a:r>
              <a:rPr lang="en-US" altLang="ja-JP" sz="1800">
                <a:solidFill>
                  <a:srgbClr val="002060"/>
                </a:solidFill>
                <a:latin typeface="HGS明朝E" pitchFamily="18" charset="-128"/>
                <a:ea typeface="HGS明朝E" pitchFamily="18" charset="-128"/>
              </a:rPr>
              <a:t>STJ</a:t>
            </a:r>
            <a:r>
              <a:rPr lang="ja-JP" altLang="en-US" sz="1800">
                <a:solidFill>
                  <a:srgbClr val="002060"/>
                </a:solidFill>
                <a:latin typeface="HGS明朝E" pitchFamily="18" charset="-128"/>
                <a:ea typeface="HGS明朝E" pitchFamily="18" charset="-128"/>
              </a:rPr>
              <a:t>の基本性能が正常であることを確認。</a:t>
            </a:r>
            <a:endParaRPr lang="en-US" altLang="ja-JP" sz="1800">
              <a:solidFill>
                <a:srgbClr val="002060"/>
              </a:solidFill>
              <a:latin typeface="HGS明朝E" pitchFamily="18" charset="-128"/>
              <a:ea typeface="HGS明朝E" pitchFamily="18" charset="-128"/>
            </a:endParaRPr>
          </a:p>
          <a:p>
            <a:pPr eaLnBrk="1" hangingPunct="1">
              <a:spcBef>
                <a:spcPct val="0"/>
              </a:spcBef>
              <a:buFontTx/>
              <a:buNone/>
            </a:pPr>
            <a:endParaRPr lang="en-US" altLang="ja-JP" sz="1800">
              <a:solidFill>
                <a:srgbClr val="002060"/>
              </a:solidFill>
              <a:latin typeface="HGS明朝E" pitchFamily="18" charset="-128"/>
              <a:ea typeface="HGS明朝E" pitchFamily="18" charset="-128"/>
            </a:endParaRPr>
          </a:p>
          <a:p>
            <a:pPr eaLnBrk="1" hangingPunct="1">
              <a:spcBef>
                <a:spcPct val="0"/>
              </a:spcBef>
              <a:buFontTx/>
              <a:buNone/>
            </a:pPr>
            <a:r>
              <a:rPr lang="ja-JP" altLang="en-US" sz="1800">
                <a:solidFill>
                  <a:srgbClr val="002060"/>
                </a:solidFill>
                <a:latin typeface="HGS明朝E" pitchFamily="18" charset="-128"/>
                <a:ea typeface="HGS明朝E" pitchFamily="18" charset="-128"/>
              </a:rPr>
              <a:t>光応答信号を</a:t>
            </a:r>
            <a:r>
              <a:rPr lang="en-US" altLang="ja-JP" sz="1800">
                <a:solidFill>
                  <a:srgbClr val="002060"/>
                </a:solidFill>
                <a:latin typeface="HGS明朝E" pitchFamily="18" charset="-128"/>
                <a:ea typeface="HGS明朝E" pitchFamily="18" charset="-128"/>
              </a:rPr>
              <a:t>SOI MOSFET</a:t>
            </a:r>
            <a:r>
              <a:rPr lang="ja-JP" altLang="en-US" sz="1800">
                <a:solidFill>
                  <a:srgbClr val="002060"/>
                </a:solidFill>
                <a:latin typeface="HGS明朝E" pitchFamily="18" charset="-128"/>
                <a:ea typeface="HGS明朝E" pitchFamily="18" charset="-128"/>
              </a:rPr>
              <a:t>で増幅して観測することを目指して試験中</a:t>
            </a:r>
            <a:r>
              <a:rPr lang="en-US" altLang="ja-JP" sz="1800">
                <a:solidFill>
                  <a:srgbClr val="002060"/>
                </a:solidFill>
                <a:latin typeface="HGS明朝E" pitchFamily="18" charset="-128"/>
                <a:ea typeface="HGS明朝E" pitchFamily="18" charset="-128"/>
              </a:rPr>
              <a:t> .</a:t>
            </a:r>
            <a:endParaRPr lang="ja-JP" altLang="en-US" sz="1800">
              <a:solidFill>
                <a:srgbClr val="002060"/>
              </a:solidFill>
              <a:latin typeface="HGS明朝E" pitchFamily="18" charset="-128"/>
              <a:ea typeface="HGS明朝E" pitchFamily="18" charset="-128"/>
            </a:endParaRPr>
          </a:p>
        </p:txBody>
      </p:sp>
      <p:sp>
        <p:nvSpPr>
          <p:cNvPr id="38" name="タイトル 1"/>
          <p:cNvSpPr txBox="1">
            <a:spLocks/>
          </p:cNvSpPr>
          <p:nvPr/>
        </p:nvSpPr>
        <p:spPr bwMode="auto">
          <a:xfrm>
            <a:off x="1371600" y="109538"/>
            <a:ext cx="5616575" cy="58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pitchFamily="18" charset="0"/>
                <a:ea typeface="Osaka" charset="-128"/>
              </a:defRPr>
            </a:lvl2pPr>
            <a:lvl3pPr algn="ctr" rtl="0" eaLnBrk="0" fontAlgn="base" hangingPunct="0">
              <a:spcBef>
                <a:spcPct val="0"/>
              </a:spcBef>
              <a:spcAft>
                <a:spcPct val="0"/>
              </a:spcAft>
              <a:defRPr kumimoji="1" sz="4400">
                <a:solidFill>
                  <a:schemeClr val="tx2"/>
                </a:solidFill>
                <a:latin typeface="Times" pitchFamily="18" charset="0"/>
                <a:ea typeface="Osaka" charset="-128"/>
              </a:defRPr>
            </a:lvl3pPr>
            <a:lvl4pPr algn="ctr" rtl="0" eaLnBrk="0" fontAlgn="base" hangingPunct="0">
              <a:spcBef>
                <a:spcPct val="0"/>
              </a:spcBef>
              <a:spcAft>
                <a:spcPct val="0"/>
              </a:spcAft>
              <a:defRPr kumimoji="1" sz="4400">
                <a:solidFill>
                  <a:schemeClr val="tx2"/>
                </a:solidFill>
                <a:latin typeface="Times" pitchFamily="18" charset="0"/>
                <a:ea typeface="Osaka" charset="-128"/>
              </a:defRPr>
            </a:lvl4pPr>
            <a:lvl5pPr algn="ctr" rtl="0" eaLnBrk="0" fontAlgn="base" hangingPunct="0">
              <a:spcBef>
                <a:spcPct val="0"/>
              </a:spcBef>
              <a:spcAft>
                <a:spcPct val="0"/>
              </a:spcAft>
              <a:defRPr kumimoji="1" sz="4400">
                <a:solidFill>
                  <a:schemeClr val="tx2"/>
                </a:solidFill>
                <a:latin typeface="Times" pitchFamily="18" charset="0"/>
                <a:ea typeface="Osaka" charset="-128"/>
              </a:defRPr>
            </a:lvl5pPr>
            <a:lvl6pPr marL="457200" algn="ctr" rtl="0" fontAlgn="base">
              <a:spcBef>
                <a:spcPct val="0"/>
              </a:spcBef>
              <a:spcAft>
                <a:spcPct val="0"/>
              </a:spcAft>
              <a:defRPr kumimoji="1" sz="4400">
                <a:solidFill>
                  <a:schemeClr val="tx2"/>
                </a:solidFill>
                <a:latin typeface="Times" pitchFamily="18" charset="0"/>
                <a:ea typeface="Osaka" charset="-128"/>
              </a:defRPr>
            </a:lvl6pPr>
            <a:lvl7pPr marL="914400" algn="ctr" rtl="0" fontAlgn="base">
              <a:spcBef>
                <a:spcPct val="0"/>
              </a:spcBef>
              <a:spcAft>
                <a:spcPct val="0"/>
              </a:spcAft>
              <a:defRPr kumimoji="1" sz="4400">
                <a:solidFill>
                  <a:schemeClr val="tx2"/>
                </a:solidFill>
                <a:latin typeface="Times" pitchFamily="18" charset="0"/>
                <a:ea typeface="Osaka" charset="-128"/>
              </a:defRPr>
            </a:lvl7pPr>
            <a:lvl8pPr marL="1371600" algn="ctr" rtl="0" fontAlgn="base">
              <a:spcBef>
                <a:spcPct val="0"/>
              </a:spcBef>
              <a:spcAft>
                <a:spcPct val="0"/>
              </a:spcAft>
              <a:defRPr kumimoji="1" sz="4400">
                <a:solidFill>
                  <a:schemeClr val="tx2"/>
                </a:solidFill>
                <a:latin typeface="Times" pitchFamily="18" charset="0"/>
                <a:ea typeface="Osaka" charset="-128"/>
              </a:defRPr>
            </a:lvl8pPr>
            <a:lvl9pPr marL="1828800" algn="ctr" rtl="0" fontAlgn="base">
              <a:spcBef>
                <a:spcPct val="0"/>
              </a:spcBef>
              <a:spcAft>
                <a:spcPct val="0"/>
              </a:spcAft>
              <a:defRPr kumimoji="1" sz="4400">
                <a:solidFill>
                  <a:schemeClr val="tx2"/>
                </a:solidFill>
                <a:latin typeface="Times" pitchFamily="18" charset="0"/>
                <a:ea typeface="Osaka" charset="-128"/>
              </a:defRPr>
            </a:lvl9pPr>
          </a:lstStyle>
          <a:p>
            <a:pPr>
              <a:defRPr/>
            </a:pPr>
            <a:r>
              <a:rPr lang="en-US" altLang="ja-JP" sz="3200" kern="0" dirty="0" smtClean="0"/>
              <a:t>SOI-STJ 2</a:t>
            </a:r>
            <a:r>
              <a:rPr lang="ja-JP" altLang="en-US" sz="3200" kern="0" dirty="0" smtClean="0"/>
              <a:t>号試作機</a:t>
            </a:r>
          </a:p>
        </p:txBody>
      </p:sp>
      <p:pic>
        <p:nvPicPr>
          <p:cNvPr id="34" name="図 33"/>
          <p:cNvPicPr>
            <a:picLocks noChangeAspect="1"/>
          </p:cNvPicPr>
          <p:nvPr/>
        </p:nvPicPr>
        <p:blipFill>
          <a:blip r:embed="rId4"/>
          <a:stretch>
            <a:fillRect/>
          </a:stretch>
        </p:blipFill>
        <p:spPr>
          <a:xfrm>
            <a:off x="5132388" y="2625725"/>
            <a:ext cx="3883025" cy="38338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5" name="図 34"/>
          <p:cNvPicPr>
            <a:picLocks noChangeAspect="1"/>
          </p:cNvPicPr>
          <p:nvPr/>
        </p:nvPicPr>
        <p:blipFill>
          <a:blip r:embed="rId5"/>
          <a:stretch>
            <a:fillRect/>
          </a:stretch>
        </p:blipFill>
        <p:spPr>
          <a:xfrm>
            <a:off x="7278688" y="2709863"/>
            <a:ext cx="1736725" cy="1663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36" name="直線矢印コネクタ 35"/>
          <p:cNvCxnSpPr/>
          <p:nvPr/>
        </p:nvCxnSpPr>
        <p:spPr>
          <a:xfrm>
            <a:off x="7954963" y="2827338"/>
            <a:ext cx="11112" cy="1030287"/>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直線矢印コネクタ 36"/>
          <p:cNvCxnSpPr/>
          <p:nvPr/>
        </p:nvCxnSpPr>
        <p:spPr>
          <a:xfrm>
            <a:off x="7637463" y="3857625"/>
            <a:ext cx="100488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0508" name="テキスト ボックス 38"/>
          <p:cNvSpPr txBox="1">
            <a:spLocks noChangeArrowheads="1"/>
          </p:cNvSpPr>
          <p:nvPr/>
        </p:nvSpPr>
        <p:spPr bwMode="auto">
          <a:xfrm>
            <a:off x="7831138" y="3844925"/>
            <a:ext cx="1184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solidFill>
                  <a:srgbClr val="0070C0"/>
                </a:solidFill>
              </a:rPr>
              <a:t>1.5 uS</a:t>
            </a:r>
            <a:endParaRPr lang="ja-JP" altLang="en-US" sz="2400" b="1">
              <a:solidFill>
                <a:srgbClr val="0070C0"/>
              </a:solidFill>
            </a:endParaRPr>
          </a:p>
        </p:txBody>
      </p:sp>
      <p:sp>
        <p:nvSpPr>
          <p:cNvPr id="20509" name="テキスト ボックス 39"/>
          <p:cNvSpPr txBox="1">
            <a:spLocks noChangeArrowheads="1"/>
          </p:cNvSpPr>
          <p:nvPr/>
        </p:nvSpPr>
        <p:spPr bwMode="auto">
          <a:xfrm>
            <a:off x="7985125" y="3302000"/>
            <a:ext cx="1223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solidFill>
                  <a:srgbClr val="FF0000"/>
                </a:solidFill>
              </a:rPr>
              <a:t>16 pA</a:t>
            </a:r>
            <a:endParaRPr lang="ja-JP" altLang="en-US" sz="2400" b="1">
              <a:solidFill>
                <a:srgbClr val="FF0000"/>
              </a:solidFill>
            </a:endParaRPr>
          </a:p>
        </p:txBody>
      </p:sp>
      <p:sp>
        <p:nvSpPr>
          <p:cNvPr id="20510" name="テキスト ボックス 40"/>
          <p:cNvSpPr txBox="1">
            <a:spLocks noChangeArrowheads="1"/>
          </p:cNvSpPr>
          <p:nvPr/>
        </p:nvSpPr>
        <p:spPr bwMode="auto">
          <a:xfrm>
            <a:off x="6167438" y="5008563"/>
            <a:ext cx="1641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t>1photon</a:t>
            </a:r>
            <a:endParaRPr lang="ja-JP" altLang="en-US" sz="2400" b="1"/>
          </a:p>
        </p:txBody>
      </p:sp>
      <p:sp>
        <p:nvSpPr>
          <p:cNvPr id="20511" name="テキスト ボックス 41"/>
          <p:cNvSpPr txBox="1">
            <a:spLocks noChangeArrowheads="1"/>
          </p:cNvSpPr>
          <p:nvPr/>
        </p:nvSpPr>
        <p:spPr bwMode="auto">
          <a:xfrm>
            <a:off x="6059488" y="3949700"/>
            <a:ext cx="996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t>2photon</a:t>
            </a:r>
            <a:endParaRPr lang="ja-JP" altLang="en-US" sz="2400" b="1"/>
          </a:p>
        </p:txBody>
      </p:sp>
      <p:sp>
        <p:nvSpPr>
          <p:cNvPr id="20512" name="テキスト ボックス 42"/>
          <p:cNvSpPr txBox="1">
            <a:spLocks noChangeArrowheads="1"/>
          </p:cNvSpPr>
          <p:nvPr/>
        </p:nvSpPr>
        <p:spPr bwMode="auto">
          <a:xfrm>
            <a:off x="6005513" y="3013075"/>
            <a:ext cx="996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t>3photon</a:t>
            </a:r>
            <a:endParaRPr lang="ja-JP" altLang="en-US" sz="2400" b="1"/>
          </a:p>
        </p:txBody>
      </p:sp>
      <p:pic>
        <p:nvPicPr>
          <p:cNvPr id="20513" name="図 4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98463" y="2811463"/>
            <a:ext cx="21971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4" name="テキスト ボックス 44"/>
          <p:cNvSpPr txBox="1">
            <a:spLocks noChangeArrowheads="1"/>
          </p:cNvSpPr>
          <p:nvPr/>
        </p:nvSpPr>
        <p:spPr bwMode="auto">
          <a:xfrm>
            <a:off x="233363" y="2535238"/>
            <a:ext cx="2268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b="1"/>
              <a:t>SOI-STJ2 Layout</a:t>
            </a:r>
            <a:endParaRPr lang="ja-JP" altLang="en-US" sz="1600" b="1"/>
          </a:p>
        </p:txBody>
      </p:sp>
    </p:spTree>
    <p:extLst>
      <p:ext uri="{BB962C8B-B14F-4D97-AF65-F5344CB8AC3E}">
        <p14:creationId xmlns:p14="http://schemas.microsoft.com/office/powerpoint/2010/main" val="42494985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6645275"/>
            <a:ext cx="9144000" cy="2127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3795" name="スライド番号プレースホルダー 7"/>
          <p:cNvSpPr>
            <a:spLocks noGrp="1"/>
          </p:cNvSpPr>
          <p:nvPr>
            <p:ph type="sldNum" sz="quarter" idx="12"/>
          </p:nvPr>
        </p:nvSpPr>
        <p:spPr>
          <a:xfrm>
            <a:off x="7086600" y="6569075"/>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26D81FC7-67FE-4DDC-AB05-812AE34674A9}" type="slidenum">
              <a:rPr lang="ja-JP" altLang="en-US" sz="1400" smtClean="0">
                <a:solidFill>
                  <a:schemeClr val="bg1"/>
                </a:solidFill>
              </a:rPr>
              <a:pPr algn="r" eaLnBrk="1" hangingPunct="1">
                <a:spcBef>
                  <a:spcPct val="0"/>
                </a:spcBef>
                <a:buFontTx/>
                <a:buNone/>
              </a:pPr>
              <a:t>44</a:t>
            </a:fld>
            <a:endParaRPr lang="ja-JP" altLang="en-US" sz="1400" smtClean="0">
              <a:solidFill>
                <a:schemeClr val="bg1"/>
              </a:solidFill>
            </a:endParaRPr>
          </a:p>
        </p:txBody>
      </p:sp>
      <p:sp>
        <p:nvSpPr>
          <p:cNvPr id="2" name="正方形/長方形 1"/>
          <p:cNvSpPr/>
          <p:nvPr/>
        </p:nvSpPr>
        <p:spPr>
          <a:xfrm>
            <a:off x="0" y="88900"/>
            <a:ext cx="9144000" cy="7493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3797" name="テキスト ボックス 2"/>
          <p:cNvSpPr txBox="1">
            <a:spLocks noChangeArrowheads="1"/>
          </p:cNvSpPr>
          <p:nvPr/>
        </p:nvSpPr>
        <p:spPr bwMode="auto">
          <a:xfrm>
            <a:off x="0" y="190500"/>
            <a:ext cx="9015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a:solidFill>
                  <a:schemeClr val="bg1"/>
                </a:solidFill>
                <a:latin typeface="Lucida Sans" pitchFamily="34" charset="0"/>
              </a:rPr>
              <a:t>SOIFET</a:t>
            </a:r>
            <a:r>
              <a:rPr lang="ja-JP" altLang="en-US">
                <a:solidFill>
                  <a:schemeClr val="bg1"/>
                </a:solidFill>
                <a:latin typeface="Lucida Sans" pitchFamily="34" charset="0"/>
              </a:rPr>
              <a:t>の増幅器としてのふるまい</a:t>
            </a:r>
          </a:p>
        </p:txBody>
      </p:sp>
      <p:pic>
        <p:nvPicPr>
          <p:cNvPr id="33798" name="図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738" y="892175"/>
            <a:ext cx="3236912"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テキスト ボックス 15"/>
          <p:cNvSpPr txBox="1">
            <a:spLocks noChangeArrowheads="1"/>
          </p:cNvSpPr>
          <p:nvPr/>
        </p:nvSpPr>
        <p:spPr bwMode="auto">
          <a:xfrm>
            <a:off x="3657600" y="914400"/>
            <a:ext cx="53578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600"/>
              <a:t>FET</a:t>
            </a:r>
            <a:r>
              <a:rPr lang="ja-JP" altLang="en-US" sz="1600"/>
              <a:t>単体で最も単純に増幅作用を得られるソース接地増幅回路としてのふるまいを極低温にて確かめた．</a:t>
            </a:r>
            <a:endParaRPr lang="en-US" altLang="ja-JP" sz="1600"/>
          </a:p>
        </p:txBody>
      </p:sp>
      <p:pic>
        <p:nvPicPr>
          <p:cNvPr id="17" name="図 16"/>
          <p:cNvPicPr>
            <a:picLocks noChangeAspect="1"/>
          </p:cNvPicPr>
          <p:nvPr/>
        </p:nvPicPr>
        <p:blipFill>
          <a:blip r:embed="rId4"/>
          <a:stretch>
            <a:fillRect/>
          </a:stretch>
        </p:blipFill>
        <p:spPr>
          <a:xfrm>
            <a:off x="136525" y="3971925"/>
            <a:ext cx="2927350" cy="2597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3801" name="テキスト ボックス 17"/>
          <p:cNvSpPr txBox="1">
            <a:spLocks noChangeArrowheads="1"/>
          </p:cNvSpPr>
          <p:nvPr/>
        </p:nvSpPr>
        <p:spPr bwMode="auto">
          <a:xfrm>
            <a:off x="3657600" y="1592263"/>
            <a:ext cx="33369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600"/>
              <a:t>この回路における増幅率は</a:t>
            </a:r>
          </a:p>
        </p:txBody>
      </p:sp>
      <p:sp>
        <p:nvSpPr>
          <p:cNvPr id="19" name="テキスト ボックス 18"/>
          <p:cNvSpPr txBox="1">
            <a:spLocks noRot="1" noChangeAspect="1" noMove="1" noResize="1" noEditPoints="1" noAdjustHandles="1" noChangeArrowheads="1" noChangeShapeType="1" noTextEdit="1"/>
          </p:cNvSpPr>
          <p:nvPr/>
        </p:nvSpPr>
        <p:spPr>
          <a:xfrm>
            <a:off x="4057649" y="1897863"/>
            <a:ext cx="1891928" cy="430887"/>
          </a:xfrm>
          <a:prstGeom prst="rect">
            <a:avLst/>
          </a:prstGeom>
          <a:blipFill rotWithShape="1">
            <a:blip r:embed="rId5"/>
            <a:stretch>
              <a:fillRect t="-22535" r="-11290" b="-50704"/>
            </a:stretch>
          </a:blipFill>
        </p:spPr>
        <p:txBody>
          <a:bodyPr/>
          <a:lstStyle/>
          <a:p>
            <a:pPr>
              <a:defRPr/>
            </a:pPr>
            <a:r>
              <a:rPr lang="ja-JP" altLang="en-US">
                <a:noFill/>
              </a:rPr>
              <a:t> </a:t>
            </a:r>
          </a:p>
        </p:txBody>
      </p:sp>
      <p:pic>
        <p:nvPicPr>
          <p:cNvPr id="33803" name="図 1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36950" y="2314575"/>
            <a:ext cx="29337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4" name="図 2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44900" y="4524375"/>
            <a:ext cx="2813050" cy="21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5" name="テキスト ボックス 21"/>
          <p:cNvSpPr txBox="1">
            <a:spLocks noChangeArrowheads="1"/>
          </p:cNvSpPr>
          <p:nvPr/>
        </p:nvSpPr>
        <p:spPr bwMode="auto">
          <a:xfrm>
            <a:off x="6313488" y="2744788"/>
            <a:ext cx="27019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W=10um*4 , L=1um</a:t>
            </a:r>
            <a:endParaRPr lang="en-US" altLang="ja-JP"/>
          </a:p>
          <a:p>
            <a:pPr algn="ctr" eaLnBrk="1" hangingPunct="1">
              <a:spcBef>
                <a:spcPct val="0"/>
              </a:spcBef>
              <a:buFontTx/>
              <a:buNone/>
            </a:pPr>
            <a:r>
              <a:rPr lang="en-US" altLang="ja-JP"/>
              <a:t>Gm=0.003769</a:t>
            </a:r>
            <a:endParaRPr lang="ja-JP" altLang="en-US"/>
          </a:p>
        </p:txBody>
      </p:sp>
      <p:sp>
        <p:nvSpPr>
          <p:cNvPr id="33806" name="テキスト ボックス 34"/>
          <p:cNvSpPr txBox="1">
            <a:spLocks noChangeArrowheads="1"/>
          </p:cNvSpPr>
          <p:nvPr/>
        </p:nvSpPr>
        <p:spPr bwMode="auto">
          <a:xfrm>
            <a:off x="6470650" y="5141913"/>
            <a:ext cx="27495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a:t>W=1um*4 , L=1um</a:t>
            </a:r>
            <a:endParaRPr lang="en-US" altLang="ja-JP"/>
          </a:p>
          <a:p>
            <a:pPr algn="ctr" eaLnBrk="1" hangingPunct="1">
              <a:spcBef>
                <a:spcPct val="0"/>
              </a:spcBef>
              <a:buFontTx/>
              <a:buNone/>
            </a:pPr>
            <a:r>
              <a:rPr lang="en-US" altLang="ja-JP"/>
              <a:t>Gm=0.0003469</a:t>
            </a:r>
            <a:endParaRPr lang="ja-JP"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9213" y="0"/>
            <a:ext cx="8821738" cy="760413"/>
          </a:xfrm>
        </p:spPr>
        <p:txBody>
          <a:bodyPr/>
          <a:lstStyle/>
          <a:p>
            <a:r>
              <a:rPr lang="en-US" altLang="ja-JP" sz="2800" smtClean="0"/>
              <a:t>SOI-STJ 2</a:t>
            </a:r>
            <a:r>
              <a:rPr lang="ja-JP" altLang="en-US" sz="2800" smtClean="0"/>
              <a:t>号試作機</a:t>
            </a:r>
            <a:r>
              <a:rPr lang="en-US" altLang="ja-JP" sz="2800" smtClean="0"/>
              <a:t>SOIFET</a:t>
            </a:r>
            <a:r>
              <a:rPr lang="ja-JP" altLang="en-US" sz="2800" smtClean="0"/>
              <a:t>の性能試験結果</a:t>
            </a:r>
          </a:p>
        </p:txBody>
      </p:sp>
      <p:pic>
        <p:nvPicPr>
          <p:cNvPr id="3" name="図 2"/>
          <p:cNvPicPr>
            <a:picLocks noChangeAspect="1"/>
          </p:cNvPicPr>
          <p:nvPr/>
        </p:nvPicPr>
        <p:blipFill>
          <a:blip r:embed="rId2"/>
          <a:stretch>
            <a:fillRect/>
          </a:stretch>
        </p:blipFill>
        <p:spPr>
          <a:xfrm>
            <a:off x="5219700" y="877888"/>
            <a:ext cx="3552825" cy="23891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508" name="テキスト ボックス 3"/>
          <p:cNvSpPr txBox="1">
            <a:spLocks noChangeArrowheads="1"/>
          </p:cNvSpPr>
          <p:nvPr/>
        </p:nvSpPr>
        <p:spPr bwMode="auto">
          <a:xfrm>
            <a:off x="6635750" y="2459038"/>
            <a:ext cx="2136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b="1"/>
              <a:t>設定した増幅率</a:t>
            </a:r>
            <a:r>
              <a:rPr lang="en-US" altLang="ja-JP" sz="1800" b="1"/>
              <a:t>26.7</a:t>
            </a:r>
          </a:p>
          <a:p>
            <a:pPr algn="ctr" eaLnBrk="1" hangingPunct="1">
              <a:spcBef>
                <a:spcPct val="0"/>
              </a:spcBef>
              <a:buFontTx/>
              <a:buNone/>
            </a:pPr>
            <a:r>
              <a:rPr lang="ja-JP" altLang="en-US" sz="1800" b="1"/>
              <a:t>実測値 </a:t>
            </a:r>
            <a:r>
              <a:rPr lang="en-US" altLang="ja-JP" sz="1800" b="1"/>
              <a:t>27</a:t>
            </a:r>
            <a:r>
              <a:rPr lang="ja-JP" altLang="en-US" sz="1800" b="1"/>
              <a:t>　</a:t>
            </a:r>
          </a:p>
        </p:txBody>
      </p:sp>
      <p:pic>
        <p:nvPicPr>
          <p:cNvPr id="5" name="図 4"/>
          <p:cNvPicPr>
            <a:picLocks noChangeAspect="1"/>
          </p:cNvPicPr>
          <p:nvPr/>
        </p:nvPicPr>
        <p:blipFill>
          <a:blip r:embed="rId3"/>
          <a:stretch>
            <a:fillRect/>
          </a:stretch>
        </p:blipFill>
        <p:spPr>
          <a:xfrm>
            <a:off x="5637213" y="3514725"/>
            <a:ext cx="3167062" cy="28527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図 5"/>
          <p:cNvPicPr>
            <a:picLocks noChangeAspect="1"/>
          </p:cNvPicPr>
          <p:nvPr/>
        </p:nvPicPr>
        <p:blipFill>
          <a:blip r:embed="rId4"/>
          <a:stretch>
            <a:fillRect/>
          </a:stretch>
        </p:blipFill>
        <p:spPr>
          <a:xfrm>
            <a:off x="973138" y="1012825"/>
            <a:ext cx="2663825" cy="2333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511" name="テキスト ボックス 6"/>
          <p:cNvSpPr txBox="1">
            <a:spLocks noChangeArrowheads="1"/>
          </p:cNvSpPr>
          <p:nvPr/>
        </p:nvSpPr>
        <p:spPr bwMode="auto">
          <a:xfrm>
            <a:off x="1347788" y="1389063"/>
            <a:ext cx="218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b="1"/>
              <a:t>w=1.42um, l = 0.4um</a:t>
            </a:r>
          </a:p>
        </p:txBody>
      </p:sp>
      <p:pic>
        <p:nvPicPr>
          <p:cNvPr id="8" name="図 7"/>
          <p:cNvPicPr>
            <a:picLocks noChangeAspect="1"/>
          </p:cNvPicPr>
          <p:nvPr/>
        </p:nvPicPr>
        <p:blipFill>
          <a:blip r:embed="rId5"/>
          <a:stretch>
            <a:fillRect/>
          </a:stretch>
        </p:blipFill>
        <p:spPr>
          <a:xfrm>
            <a:off x="971550" y="3860800"/>
            <a:ext cx="2663825" cy="24907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513" name="テキスト ボックス 8"/>
          <p:cNvSpPr txBox="1">
            <a:spLocks noChangeArrowheads="1"/>
          </p:cNvSpPr>
          <p:nvPr/>
        </p:nvSpPr>
        <p:spPr bwMode="auto">
          <a:xfrm>
            <a:off x="1722438" y="3854450"/>
            <a:ext cx="2182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b="1"/>
              <a:t>w=1.42um, l = 0.4um</a:t>
            </a:r>
          </a:p>
        </p:txBody>
      </p:sp>
      <p:sp>
        <p:nvSpPr>
          <p:cNvPr id="21514" name="テキスト ボックス 9"/>
          <p:cNvSpPr txBox="1">
            <a:spLocks noChangeArrowheads="1"/>
          </p:cNvSpPr>
          <p:nvPr/>
        </p:nvSpPr>
        <p:spPr bwMode="auto">
          <a:xfrm>
            <a:off x="204788" y="3484563"/>
            <a:ext cx="3397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b="1"/>
              <a:t>相互コンダクタンスの温度依存性</a:t>
            </a:r>
          </a:p>
        </p:txBody>
      </p:sp>
      <p:sp>
        <p:nvSpPr>
          <p:cNvPr id="21515" name="テキスト ボックス 10"/>
          <p:cNvSpPr txBox="1">
            <a:spLocks noChangeArrowheads="1"/>
          </p:cNvSpPr>
          <p:nvPr/>
        </p:nvSpPr>
        <p:spPr bwMode="auto">
          <a:xfrm>
            <a:off x="4057650" y="3346450"/>
            <a:ext cx="15795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1800" b="1"/>
              <a:t>増幅率の</a:t>
            </a:r>
            <a:endParaRPr lang="en-US" altLang="ja-JP" sz="1800" b="1"/>
          </a:p>
          <a:p>
            <a:pPr algn="ctr" eaLnBrk="1" hangingPunct="1">
              <a:spcBef>
                <a:spcPct val="0"/>
              </a:spcBef>
              <a:buFontTx/>
              <a:buNone/>
            </a:pPr>
            <a:r>
              <a:rPr lang="ja-JP" altLang="en-US" sz="1800" b="1"/>
              <a:t>周波数依存性</a:t>
            </a:r>
          </a:p>
        </p:txBody>
      </p:sp>
      <p:sp>
        <p:nvSpPr>
          <p:cNvPr id="21516" name="テキスト ボックス 11"/>
          <p:cNvSpPr txBox="1">
            <a:spLocks noChangeArrowheads="1"/>
          </p:cNvSpPr>
          <p:nvPr/>
        </p:nvSpPr>
        <p:spPr bwMode="auto">
          <a:xfrm>
            <a:off x="598488" y="642938"/>
            <a:ext cx="24304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800" b="1"/>
              <a:t>I-V </a:t>
            </a:r>
            <a:r>
              <a:rPr lang="ja-JP" altLang="en-US" sz="1800" b="1"/>
              <a:t>曲線の温度依存性</a:t>
            </a:r>
          </a:p>
        </p:txBody>
      </p:sp>
      <p:sp>
        <p:nvSpPr>
          <p:cNvPr id="21517" name="テキスト ボックス 12"/>
          <p:cNvSpPr txBox="1">
            <a:spLocks noChangeArrowheads="1"/>
          </p:cNvSpPr>
          <p:nvPr/>
        </p:nvSpPr>
        <p:spPr bwMode="auto">
          <a:xfrm>
            <a:off x="1347788" y="6351588"/>
            <a:ext cx="597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400">
                <a:solidFill>
                  <a:srgbClr val="FF0000"/>
                </a:solidFill>
              </a:rPr>
              <a:t>極低温における増幅器として十分使用可能。</a:t>
            </a:r>
          </a:p>
        </p:txBody>
      </p:sp>
    </p:spTree>
    <p:extLst>
      <p:ext uri="{BB962C8B-B14F-4D97-AF65-F5344CB8AC3E}">
        <p14:creationId xmlns:p14="http://schemas.microsoft.com/office/powerpoint/2010/main" val="8590061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6645275"/>
            <a:ext cx="9144000" cy="2127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5843" name="スライド番号プレースホルダー 7"/>
          <p:cNvSpPr>
            <a:spLocks noGrp="1"/>
          </p:cNvSpPr>
          <p:nvPr>
            <p:ph type="sldNum" sz="quarter" idx="12"/>
          </p:nvPr>
        </p:nvSpPr>
        <p:spPr>
          <a:xfrm>
            <a:off x="7086600" y="6569075"/>
            <a:ext cx="2057400" cy="365125"/>
          </a:xfrm>
          <a:noFill/>
        </p:spPr>
        <p:txBody>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r" eaLnBrk="1" hangingPunct="1">
              <a:spcBef>
                <a:spcPct val="0"/>
              </a:spcBef>
              <a:buFontTx/>
              <a:buNone/>
            </a:pPr>
            <a:fld id="{0E68F133-510F-4A25-B1AB-0C76721CE65C}" type="slidenum">
              <a:rPr lang="ja-JP" altLang="en-US" sz="1400" smtClean="0">
                <a:solidFill>
                  <a:schemeClr val="bg1"/>
                </a:solidFill>
              </a:rPr>
              <a:pPr algn="r" eaLnBrk="1" hangingPunct="1">
                <a:spcBef>
                  <a:spcPct val="0"/>
                </a:spcBef>
                <a:buFontTx/>
                <a:buNone/>
              </a:pPr>
              <a:t>46</a:t>
            </a:fld>
            <a:endParaRPr lang="ja-JP" altLang="en-US" sz="1400" smtClean="0">
              <a:solidFill>
                <a:schemeClr val="bg1"/>
              </a:solidFill>
            </a:endParaRPr>
          </a:p>
        </p:txBody>
      </p:sp>
      <p:sp>
        <p:nvSpPr>
          <p:cNvPr id="2" name="正方形/長方形 1"/>
          <p:cNvSpPr/>
          <p:nvPr/>
        </p:nvSpPr>
        <p:spPr>
          <a:xfrm>
            <a:off x="0" y="88900"/>
            <a:ext cx="9144000" cy="7493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35845" name="テキスト ボックス 2"/>
          <p:cNvSpPr txBox="1">
            <a:spLocks noChangeArrowheads="1"/>
          </p:cNvSpPr>
          <p:nvPr/>
        </p:nvSpPr>
        <p:spPr bwMode="auto">
          <a:xfrm>
            <a:off x="0" y="190500"/>
            <a:ext cx="9015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a:solidFill>
                  <a:schemeClr val="bg1"/>
                </a:solidFill>
                <a:latin typeface="Lucida Sans" pitchFamily="34" charset="0"/>
              </a:rPr>
              <a:t>SOI-STJ3</a:t>
            </a:r>
            <a:endParaRPr lang="ja-JP" altLang="en-US">
              <a:solidFill>
                <a:schemeClr val="bg1"/>
              </a:solidFill>
              <a:latin typeface="Lucida Sans" pitchFamily="34" charset="0"/>
            </a:endParaRPr>
          </a:p>
        </p:txBody>
      </p:sp>
      <p:pic>
        <p:nvPicPr>
          <p:cNvPr id="35846" name="図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914400"/>
            <a:ext cx="2759075"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図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5750" y="3851275"/>
            <a:ext cx="2759075"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テキスト ボックス 37"/>
          <p:cNvSpPr txBox="1">
            <a:spLocks noChangeArrowheads="1"/>
          </p:cNvSpPr>
          <p:nvPr/>
        </p:nvSpPr>
        <p:spPr bwMode="auto">
          <a:xfrm>
            <a:off x="3222625" y="2714625"/>
            <a:ext cx="56816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a:t>①前回までは負荷抵抗を用いていたが、</a:t>
            </a:r>
            <a:r>
              <a:rPr lang="en-US" altLang="ja-JP" sz="1800"/>
              <a:t>PMOS</a:t>
            </a:r>
            <a:r>
              <a:rPr lang="ja-JP" altLang="en-US" sz="1800"/>
              <a:t>に変更。飽和領域で動作させ、</a:t>
            </a:r>
            <a:r>
              <a:rPr lang="en-US" altLang="ja-JP" sz="1800"/>
              <a:t>O(10</a:t>
            </a:r>
            <a:r>
              <a:rPr lang="en-US" altLang="ja-JP" sz="1800" baseline="30000"/>
              <a:t>7~8</a:t>
            </a:r>
            <a:r>
              <a:rPr lang="en-US" altLang="ja-JP" sz="1800"/>
              <a:t>)Ohm</a:t>
            </a:r>
          </a:p>
        </p:txBody>
      </p:sp>
      <p:sp>
        <p:nvSpPr>
          <p:cNvPr id="35849" name="テキスト ボックス 40"/>
          <p:cNvSpPr txBox="1">
            <a:spLocks noChangeArrowheads="1"/>
          </p:cNvSpPr>
          <p:nvPr/>
        </p:nvSpPr>
        <p:spPr bwMode="auto">
          <a:xfrm>
            <a:off x="3222625" y="3362325"/>
            <a:ext cx="56816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a:t>②増幅に用いる</a:t>
            </a:r>
            <a:r>
              <a:rPr lang="en-US" altLang="ja-JP" sz="1800"/>
              <a:t>NMOS</a:t>
            </a:r>
            <a:r>
              <a:rPr lang="ja-JP" altLang="en-US" sz="1800"/>
              <a:t>のバイアス電圧がかなりふらつく。抵抗のフィードバックを入れる事で適切なバイアス点で落ち着かせる。波形はこの抵抗と増幅のための</a:t>
            </a:r>
            <a:r>
              <a:rPr lang="en-US" altLang="ja-JP" sz="1800"/>
              <a:t>NMOS</a:t>
            </a:r>
            <a:r>
              <a:rPr lang="ja-JP" altLang="en-US" sz="1800"/>
              <a:t>ゲートキャパシタンスの</a:t>
            </a:r>
            <a:r>
              <a:rPr lang="en-US" altLang="ja-JP" sz="1800"/>
              <a:t>RC</a:t>
            </a:r>
            <a:r>
              <a:rPr lang="ja-JP" altLang="en-US" sz="1800"/>
              <a:t>で決まる。</a:t>
            </a:r>
            <a:endParaRPr lang="en-US" altLang="ja-JP" sz="1800"/>
          </a:p>
        </p:txBody>
      </p:sp>
      <p:sp>
        <p:nvSpPr>
          <p:cNvPr id="35850" name="テキスト ボックス 44"/>
          <p:cNvSpPr txBox="1">
            <a:spLocks noChangeArrowheads="1"/>
          </p:cNvSpPr>
          <p:nvPr/>
        </p:nvSpPr>
        <p:spPr bwMode="auto">
          <a:xfrm>
            <a:off x="3222625" y="4591050"/>
            <a:ext cx="5681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ja-JP" altLang="en-US" sz="1800"/>
              <a:t>③不可抵抗を</a:t>
            </a:r>
            <a:r>
              <a:rPr lang="en-US" altLang="ja-JP" sz="1800"/>
              <a:t>PMOS</a:t>
            </a:r>
            <a:r>
              <a:rPr lang="ja-JP" altLang="en-US" sz="1800"/>
              <a:t>にして</a:t>
            </a:r>
            <a:r>
              <a:rPr lang="en-US" altLang="ja-JP" sz="1800"/>
              <a:t>GAIN</a:t>
            </a:r>
            <a:r>
              <a:rPr lang="ja-JP" altLang="en-US" sz="1800"/>
              <a:t>は</a:t>
            </a:r>
            <a:r>
              <a:rPr lang="en-US" altLang="ja-JP" sz="1800"/>
              <a:t>100</a:t>
            </a:r>
            <a:r>
              <a:rPr lang="ja-JP" altLang="en-US" sz="1800"/>
              <a:t>程度に設定できたが、出力インピーダンスが非常に高くなってしまっている。出力前にバッファを入れる。</a:t>
            </a:r>
            <a:endParaRPr lang="en-US" altLang="ja-JP" sz="1800"/>
          </a:p>
        </p:txBody>
      </p:sp>
      <p:sp>
        <p:nvSpPr>
          <p:cNvPr id="35851" name="テキスト ボックス 8"/>
          <p:cNvSpPr txBox="1">
            <a:spLocks noChangeArrowheads="1"/>
          </p:cNvSpPr>
          <p:nvPr/>
        </p:nvSpPr>
        <p:spPr bwMode="auto">
          <a:xfrm>
            <a:off x="3151188" y="868363"/>
            <a:ext cx="5864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000"/>
              <a:t>SOI-STJ2</a:t>
            </a:r>
            <a:r>
              <a:rPr lang="ja-JP" altLang="en-US" sz="2000"/>
              <a:t>の性能評価を現在行っているが、これより安定した動作が実際の実験では要求される。</a:t>
            </a:r>
            <a:endParaRPr lang="en-US" altLang="ja-JP" sz="2000"/>
          </a:p>
        </p:txBody>
      </p:sp>
      <p:sp>
        <p:nvSpPr>
          <p:cNvPr id="35852" name="テキスト ボックス 9"/>
          <p:cNvSpPr txBox="1">
            <a:spLocks noChangeArrowheads="1"/>
          </p:cNvSpPr>
          <p:nvPr/>
        </p:nvSpPr>
        <p:spPr bwMode="auto">
          <a:xfrm>
            <a:off x="4670425" y="1514475"/>
            <a:ext cx="42338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000"/>
              <a:t>読み出し回路のテストのため、</a:t>
            </a:r>
            <a:endParaRPr lang="en-US" altLang="ja-JP" sz="2000"/>
          </a:p>
          <a:p>
            <a:pPr algn="ctr" eaLnBrk="1" hangingPunct="1">
              <a:spcBef>
                <a:spcPct val="0"/>
              </a:spcBef>
              <a:buFontTx/>
              <a:buNone/>
            </a:pPr>
            <a:r>
              <a:rPr lang="en-US" altLang="ja-JP" sz="2000"/>
              <a:t>SOI-STJ3</a:t>
            </a:r>
            <a:r>
              <a:rPr lang="ja-JP" altLang="en-US" sz="2000"/>
              <a:t>を設計。</a:t>
            </a:r>
            <a:endParaRPr lang="en-US" altLang="ja-JP" sz="2000"/>
          </a:p>
          <a:p>
            <a:pPr algn="ctr" eaLnBrk="1" hangingPunct="1">
              <a:spcBef>
                <a:spcPct val="0"/>
              </a:spcBef>
              <a:buFontTx/>
              <a:buNone/>
            </a:pPr>
            <a:r>
              <a:rPr lang="en-US" altLang="ja-JP" sz="2000"/>
              <a:t>(400uW</a:t>
            </a:r>
            <a:r>
              <a:rPr lang="ja-JP" altLang="en-US" sz="2000"/>
              <a:t>以下になる様に</a:t>
            </a:r>
            <a:r>
              <a:rPr lang="en-US" altLang="ja-JP" sz="2000"/>
              <a:t>W/L</a:t>
            </a:r>
            <a:r>
              <a:rPr lang="ja-JP" altLang="en-US" sz="2000"/>
              <a:t>を選択</a:t>
            </a:r>
            <a:r>
              <a:rPr lang="en-US" altLang="ja-JP" sz="2000"/>
              <a:t>)</a:t>
            </a:r>
          </a:p>
        </p:txBody>
      </p:sp>
      <p:sp>
        <p:nvSpPr>
          <p:cNvPr id="35853" name="テキスト ボックス 10"/>
          <p:cNvSpPr txBox="1">
            <a:spLocks noChangeArrowheads="1"/>
          </p:cNvSpPr>
          <p:nvPr/>
        </p:nvSpPr>
        <p:spPr bwMode="auto">
          <a:xfrm>
            <a:off x="3073400" y="2355850"/>
            <a:ext cx="2717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2400" b="1">
                <a:solidFill>
                  <a:srgbClr val="FF0000"/>
                </a:solidFill>
              </a:rPr>
              <a:t>SOI-STJ2</a:t>
            </a:r>
            <a:r>
              <a:rPr lang="ja-JP" altLang="en-US" sz="2400" b="1">
                <a:solidFill>
                  <a:srgbClr val="FF0000"/>
                </a:solidFill>
              </a:rPr>
              <a:t>との違い</a:t>
            </a:r>
          </a:p>
        </p:txBody>
      </p:sp>
      <p:sp>
        <p:nvSpPr>
          <p:cNvPr id="12" name="曲折矢印 11"/>
          <p:cNvSpPr/>
          <p:nvPr/>
        </p:nvSpPr>
        <p:spPr>
          <a:xfrm flipV="1">
            <a:off x="3843338" y="1622425"/>
            <a:ext cx="827087" cy="533400"/>
          </a:xfrm>
          <a:prstGeom prst="ben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solidFill>
                <a:schemeClr val="tx1"/>
              </a:solidFill>
            </a:endParaRPr>
          </a:p>
        </p:txBody>
      </p:sp>
      <p:sp>
        <p:nvSpPr>
          <p:cNvPr id="35855" name="テキスト ボックス 12"/>
          <p:cNvSpPr txBox="1">
            <a:spLocks noChangeArrowheads="1"/>
          </p:cNvSpPr>
          <p:nvPr/>
        </p:nvSpPr>
        <p:spPr bwMode="auto">
          <a:xfrm>
            <a:off x="3222625" y="5591175"/>
            <a:ext cx="57927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ja-JP" altLang="en-US" sz="2800" dirty="0"/>
              <a:t>現在</a:t>
            </a:r>
            <a:r>
              <a:rPr lang="en-US" altLang="ja-JP" sz="2800" dirty="0"/>
              <a:t>Lapis semiconductor</a:t>
            </a:r>
            <a:r>
              <a:rPr lang="ja-JP" altLang="en-US" sz="2800" dirty="0" err="1"/>
              <a:t>にて成</a:t>
            </a:r>
            <a:r>
              <a:rPr lang="ja-JP" altLang="en-US" sz="2800" dirty="0"/>
              <a:t>膜中、完成後，性能評価をおこなう。</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8610" y="182246"/>
            <a:ext cx="7886700" cy="573659"/>
          </a:xfrm>
        </p:spPr>
        <p:txBody>
          <a:bodyPr>
            <a:normAutofit fontScale="90000"/>
          </a:bodyPr>
          <a:lstStyle/>
          <a:p>
            <a:r>
              <a:rPr lang="en-US" altLang="ja-JP" sz="3200" dirty="0" smtClean="0"/>
              <a:t>SOI-STJ4 </a:t>
            </a:r>
            <a:r>
              <a:rPr lang="ja-JP" altLang="en-US" sz="3200" dirty="0" smtClean="0"/>
              <a:t>回路</a:t>
            </a:r>
            <a:endParaRPr kumimoji="1" lang="ja-JP" altLang="en-US" sz="2000" dirty="0"/>
          </a:p>
        </p:txBody>
      </p:sp>
      <p:pic>
        <p:nvPicPr>
          <p:cNvPr id="9" name="図 8"/>
          <p:cNvPicPr>
            <a:picLocks noChangeAspect="1"/>
          </p:cNvPicPr>
          <p:nvPr/>
        </p:nvPicPr>
        <p:blipFill rotWithShape="1">
          <a:blip r:embed="rId2">
            <a:extLst>
              <a:ext uri="{28A0092B-C50C-407E-A947-70E740481C1C}">
                <a14:useLocalDpi xmlns:a14="http://schemas.microsoft.com/office/drawing/2010/main" val="0"/>
              </a:ext>
            </a:extLst>
          </a:blip>
          <a:srcRect t="6878"/>
          <a:stretch/>
        </p:blipFill>
        <p:spPr>
          <a:xfrm>
            <a:off x="176001" y="650396"/>
            <a:ext cx="7860574" cy="6102096"/>
          </a:xfrm>
          <a:prstGeom prst="rect">
            <a:avLst/>
          </a:prstGeom>
        </p:spPr>
      </p:pic>
      <p:sp>
        <p:nvSpPr>
          <p:cNvPr id="3" name="テキスト ボックス 2"/>
          <p:cNvSpPr txBox="1"/>
          <p:nvPr/>
        </p:nvSpPr>
        <p:spPr>
          <a:xfrm>
            <a:off x="4106288" y="2937410"/>
            <a:ext cx="585417" cy="276999"/>
          </a:xfrm>
          <a:prstGeom prst="rect">
            <a:avLst/>
          </a:prstGeom>
          <a:noFill/>
        </p:spPr>
        <p:txBody>
          <a:bodyPr wrap="none" rtlCol="0">
            <a:spAutoFit/>
          </a:bodyPr>
          <a:lstStyle/>
          <a:p>
            <a:r>
              <a:rPr kumimoji="1" lang="en-US" altLang="ja-JP" sz="1200" b="1" dirty="0" smtClean="0">
                <a:solidFill>
                  <a:schemeClr val="bg1"/>
                </a:solidFill>
              </a:rPr>
              <a:t>100fF</a:t>
            </a:r>
            <a:endParaRPr kumimoji="1" lang="ja-JP" altLang="en-US" sz="1200" b="1" dirty="0">
              <a:solidFill>
                <a:schemeClr val="bg1"/>
              </a:solidFill>
            </a:endParaRPr>
          </a:p>
        </p:txBody>
      </p:sp>
      <p:sp>
        <p:nvSpPr>
          <p:cNvPr id="13" name="テキスト ボックス 12"/>
          <p:cNvSpPr txBox="1"/>
          <p:nvPr/>
        </p:nvSpPr>
        <p:spPr>
          <a:xfrm>
            <a:off x="3213129" y="2752744"/>
            <a:ext cx="628698" cy="461665"/>
          </a:xfrm>
          <a:prstGeom prst="rect">
            <a:avLst/>
          </a:prstGeom>
          <a:noFill/>
        </p:spPr>
        <p:txBody>
          <a:bodyPr wrap="none" rtlCol="0">
            <a:spAutoFit/>
          </a:bodyPr>
          <a:lstStyle/>
          <a:p>
            <a:r>
              <a:rPr kumimoji="1" lang="en-US" altLang="ja-JP" sz="1200" b="1" dirty="0" smtClean="0">
                <a:solidFill>
                  <a:schemeClr val="bg1"/>
                </a:solidFill>
              </a:rPr>
              <a:t>10um</a:t>
            </a:r>
          </a:p>
          <a:p>
            <a:r>
              <a:rPr lang="en-US" altLang="ja-JP" sz="1200" b="1" dirty="0" smtClean="0">
                <a:solidFill>
                  <a:schemeClr val="bg1"/>
                </a:solidFill>
              </a:rPr>
              <a:t>1.6um</a:t>
            </a:r>
            <a:endParaRPr kumimoji="1" lang="ja-JP" altLang="en-US" sz="1200" b="1" dirty="0">
              <a:solidFill>
                <a:schemeClr val="bg1"/>
              </a:solidFill>
            </a:endParaRPr>
          </a:p>
        </p:txBody>
      </p:sp>
      <p:sp>
        <p:nvSpPr>
          <p:cNvPr id="14" name="テキスト ボックス 13"/>
          <p:cNvSpPr txBox="1"/>
          <p:nvPr/>
        </p:nvSpPr>
        <p:spPr>
          <a:xfrm>
            <a:off x="2820779" y="4703132"/>
            <a:ext cx="705642" cy="276999"/>
          </a:xfrm>
          <a:prstGeom prst="rect">
            <a:avLst/>
          </a:prstGeom>
          <a:noFill/>
        </p:spPr>
        <p:txBody>
          <a:bodyPr wrap="none" rtlCol="0">
            <a:spAutoFit/>
          </a:bodyPr>
          <a:lstStyle/>
          <a:p>
            <a:r>
              <a:rPr kumimoji="1" lang="en-US" altLang="ja-JP" sz="1200" b="1" dirty="0" smtClean="0">
                <a:solidFill>
                  <a:schemeClr val="bg1"/>
                </a:solidFill>
              </a:rPr>
              <a:t>1kOhm</a:t>
            </a:r>
          </a:p>
        </p:txBody>
      </p:sp>
      <p:sp>
        <p:nvSpPr>
          <p:cNvPr id="15" name="テキスト ボックス 14"/>
          <p:cNvSpPr txBox="1"/>
          <p:nvPr/>
        </p:nvSpPr>
        <p:spPr>
          <a:xfrm>
            <a:off x="2820779" y="5507613"/>
            <a:ext cx="678391" cy="276999"/>
          </a:xfrm>
          <a:prstGeom prst="rect">
            <a:avLst/>
          </a:prstGeom>
          <a:noFill/>
        </p:spPr>
        <p:txBody>
          <a:bodyPr wrap="none" rtlCol="0">
            <a:spAutoFit/>
          </a:bodyPr>
          <a:lstStyle/>
          <a:p>
            <a:r>
              <a:rPr lang="en-US" altLang="ja-JP" sz="1200" b="1" dirty="0" smtClean="0">
                <a:solidFill>
                  <a:schemeClr val="bg1"/>
                </a:solidFill>
              </a:rPr>
              <a:t>603</a:t>
            </a:r>
            <a:r>
              <a:rPr kumimoji="1" lang="en-US" altLang="ja-JP" sz="1200" b="1" dirty="0" smtClean="0">
                <a:solidFill>
                  <a:schemeClr val="bg1"/>
                </a:solidFill>
              </a:rPr>
              <a:t>mV</a:t>
            </a:r>
          </a:p>
        </p:txBody>
      </p:sp>
      <p:sp>
        <p:nvSpPr>
          <p:cNvPr id="16" name="テキスト ボックス 15"/>
          <p:cNvSpPr txBox="1"/>
          <p:nvPr/>
        </p:nvSpPr>
        <p:spPr>
          <a:xfrm>
            <a:off x="2470684" y="3562944"/>
            <a:ext cx="458780" cy="276999"/>
          </a:xfrm>
          <a:prstGeom prst="rect">
            <a:avLst/>
          </a:prstGeom>
          <a:noFill/>
        </p:spPr>
        <p:txBody>
          <a:bodyPr wrap="none" rtlCol="0">
            <a:spAutoFit/>
          </a:bodyPr>
          <a:lstStyle/>
          <a:p>
            <a:r>
              <a:rPr lang="en-US" altLang="ja-JP" sz="1200" b="1" dirty="0" smtClean="0">
                <a:solidFill>
                  <a:schemeClr val="bg1"/>
                </a:solidFill>
              </a:rPr>
              <a:t>1nF</a:t>
            </a:r>
            <a:endParaRPr kumimoji="1" lang="en-US" altLang="ja-JP" sz="1200" b="1" dirty="0" smtClean="0">
              <a:solidFill>
                <a:schemeClr val="bg1"/>
              </a:solidFill>
            </a:endParaRPr>
          </a:p>
        </p:txBody>
      </p:sp>
      <p:sp>
        <p:nvSpPr>
          <p:cNvPr id="17" name="テキスト ボックス 16"/>
          <p:cNvSpPr txBox="1"/>
          <p:nvPr/>
        </p:nvSpPr>
        <p:spPr>
          <a:xfrm>
            <a:off x="1935598" y="3562945"/>
            <a:ext cx="559769" cy="276999"/>
          </a:xfrm>
          <a:prstGeom prst="rect">
            <a:avLst/>
          </a:prstGeom>
          <a:noFill/>
        </p:spPr>
        <p:txBody>
          <a:bodyPr wrap="none" rtlCol="0">
            <a:spAutoFit/>
          </a:bodyPr>
          <a:lstStyle/>
          <a:p>
            <a:r>
              <a:rPr lang="en-US" altLang="ja-JP" sz="1200" b="1" dirty="0" smtClean="0">
                <a:solidFill>
                  <a:schemeClr val="bg1"/>
                </a:solidFill>
              </a:rPr>
              <a:t>10nA</a:t>
            </a:r>
            <a:endParaRPr kumimoji="1" lang="en-US" altLang="ja-JP" sz="1200" b="1" dirty="0" smtClean="0">
              <a:solidFill>
                <a:schemeClr val="bg1"/>
              </a:solidFill>
            </a:endParaRPr>
          </a:p>
        </p:txBody>
      </p:sp>
      <p:sp>
        <p:nvSpPr>
          <p:cNvPr id="18" name="テキスト ボックス 17"/>
          <p:cNvSpPr txBox="1"/>
          <p:nvPr/>
        </p:nvSpPr>
        <p:spPr>
          <a:xfrm>
            <a:off x="1400512" y="3538045"/>
            <a:ext cx="559769" cy="276999"/>
          </a:xfrm>
          <a:prstGeom prst="rect">
            <a:avLst/>
          </a:prstGeom>
          <a:noFill/>
        </p:spPr>
        <p:txBody>
          <a:bodyPr wrap="none" rtlCol="0">
            <a:spAutoFit/>
          </a:bodyPr>
          <a:lstStyle/>
          <a:p>
            <a:r>
              <a:rPr lang="en-US" altLang="ja-JP" sz="1200" b="1" dirty="0" smtClean="0">
                <a:solidFill>
                  <a:schemeClr val="bg1"/>
                </a:solidFill>
              </a:rPr>
              <a:t>16nA</a:t>
            </a:r>
            <a:endParaRPr kumimoji="1" lang="en-US" altLang="ja-JP" sz="1200" b="1" dirty="0" smtClean="0">
              <a:solidFill>
                <a:schemeClr val="bg1"/>
              </a:solidFill>
            </a:endParaRPr>
          </a:p>
        </p:txBody>
      </p:sp>
      <p:sp>
        <p:nvSpPr>
          <p:cNvPr id="21" name="テキスト ボックス 20"/>
          <p:cNvSpPr txBox="1"/>
          <p:nvPr/>
        </p:nvSpPr>
        <p:spPr>
          <a:xfrm>
            <a:off x="4858863" y="4841632"/>
            <a:ext cx="678391" cy="276999"/>
          </a:xfrm>
          <a:prstGeom prst="rect">
            <a:avLst/>
          </a:prstGeom>
          <a:noFill/>
        </p:spPr>
        <p:txBody>
          <a:bodyPr wrap="none" rtlCol="0">
            <a:spAutoFit/>
          </a:bodyPr>
          <a:lstStyle/>
          <a:p>
            <a:r>
              <a:rPr lang="en-US" altLang="ja-JP" sz="1200" b="1" dirty="0" smtClean="0">
                <a:solidFill>
                  <a:schemeClr val="bg1"/>
                </a:solidFill>
              </a:rPr>
              <a:t>500mV</a:t>
            </a:r>
            <a:endParaRPr kumimoji="1" lang="en-US" altLang="ja-JP" sz="1200" b="1" dirty="0" smtClean="0">
              <a:solidFill>
                <a:schemeClr val="bg1"/>
              </a:solidFill>
            </a:endParaRPr>
          </a:p>
        </p:txBody>
      </p:sp>
      <p:sp>
        <p:nvSpPr>
          <p:cNvPr id="22" name="テキスト ボックス 21"/>
          <p:cNvSpPr txBox="1"/>
          <p:nvPr/>
        </p:nvSpPr>
        <p:spPr>
          <a:xfrm>
            <a:off x="945333" y="4369403"/>
            <a:ext cx="585417" cy="276999"/>
          </a:xfrm>
          <a:prstGeom prst="rect">
            <a:avLst/>
          </a:prstGeom>
          <a:noFill/>
        </p:spPr>
        <p:txBody>
          <a:bodyPr wrap="none" rtlCol="0">
            <a:spAutoFit/>
          </a:bodyPr>
          <a:lstStyle/>
          <a:p>
            <a:r>
              <a:rPr lang="en-US" altLang="ja-JP" sz="1200" b="1" dirty="0" smtClean="0">
                <a:solidFill>
                  <a:schemeClr val="bg1"/>
                </a:solidFill>
              </a:rPr>
              <a:t>1.33V</a:t>
            </a:r>
            <a:endParaRPr kumimoji="1" lang="en-US" altLang="ja-JP" sz="1200" b="1" dirty="0" smtClean="0">
              <a:solidFill>
                <a:schemeClr val="bg1"/>
              </a:solidFill>
            </a:endParaRPr>
          </a:p>
        </p:txBody>
      </p:sp>
      <p:sp>
        <p:nvSpPr>
          <p:cNvPr id="23" name="テキスト ボックス 22"/>
          <p:cNvSpPr txBox="1"/>
          <p:nvPr/>
        </p:nvSpPr>
        <p:spPr>
          <a:xfrm>
            <a:off x="308610" y="4369403"/>
            <a:ext cx="678391" cy="276999"/>
          </a:xfrm>
          <a:prstGeom prst="rect">
            <a:avLst/>
          </a:prstGeom>
          <a:noFill/>
        </p:spPr>
        <p:txBody>
          <a:bodyPr wrap="none" rtlCol="0">
            <a:spAutoFit/>
          </a:bodyPr>
          <a:lstStyle/>
          <a:p>
            <a:r>
              <a:rPr lang="en-US" altLang="ja-JP" sz="1200" b="1" dirty="0" smtClean="0">
                <a:solidFill>
                  <a:schemeClr val="bg1"/>
                </a:solidFill>
              </a:rPr>
              <a:t>130mV</a:t>
            </a:r>
            <a:endParaRPr kumimoji="1" lang="en-US" altLang="ja-JP" sz="1200" b="1" dirty="0" smtClean="0">
              <a:solidFill>
                <a:schemeClr val="bg1"/>
              </a:solidFill>
            </a:endParaRPr>
          </a:p>
        </p:txBody>
      </p:sp>
      <mc:AlternateContent xmlns:mc="http://schemas.openxmlformats.org/markup-compatibility/2006" xmlns:a14="http://schemas.microsoft.com/office/drawing/2010/main">
        <mc:Choice Requires="a14">
          <p:sp>
            <p:nvSpPr>
              <p:cNvPr id="5" name="テキスト ボックス 4"/>
              <p:cNvSpPr txBox="1"/>
              <p:nvPr/>
            </p:nvSpPr>
            <p:spPr>
              <a:xfrm>
                <a:off x="4231141" y="2971801"/>
                <a:ext cx="3935373"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a:fld id="{4A4ADC36-EAB4-4460-AAB7-991F6D421173}" type="mathplaceholder">
                        <a:rPr kumimoji="1" lang="ja-JP" altLang="en-US" i="1" smtClean="0">
                          <a:latin typeface="Cambria Math" panose="02040503050406030204" pitchFamily="18" charset="0"/>
                        </a:rPr>
                        <a:t>ここに数式を入力します。</a:t>
                      </a:fld>
                    </m:oMath>
                  </m:oMathPara>
                </a14:m>
                <a:endParaRPr kumimoji="1" lang="ja-JP" altLang="en-US" dirty="0"/>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5641521" y="2971800"/>
                <a:ext cx="2527935" cy="276999"/>
              </a:xfrm>
              <a:prstGeom prst="rect">
                <a:avLst/>
              </a:prstGeom>
              <a:blipFill rotWithShape="0">
                <a:blip r:embed="rId3"/>
                <a:stretch>
                  <a:fillRect l="-2651" t="-8889" r="-2651" b="-28889"/>
                </a:stretch>
              </a:blipFill>
            </p:spPr>
            <p:txBody>
              <a:bodyPr/>
              <a:lstStyle/>
              <a:p>
                <a:r>
                  <a:rPr lang="ja-JP" altLang="en-US">
                    <a:noFill/>
                  </a:rPr>
                  <a:t> </a:t>
                </a:r>
              </a:p>
            </p:txBody>
          </p:sp>
        </mc:Fallback>
      </mc:AlternateContent>
      <p:sp>
        <p:nvSpPr>
          <p:cNvPr id="11" name="フリーフォーム 10"/>
          <p:cNvSpPr/>
          <p:nvPr/>
        </p:nvSpPr>
        <p:spPr>
          <a:xfrm>
            <a:off x="1371600" y="1371601"/>
            <a:ext cx="4800600" cy="4016829"/>
          </a:xfrm>
          <a:custGeom>
            <a:avLst/>
            <a:gdLst>
              <a:gd name="connsiteX0" fmla="*/ 0 w 6400800"/>
              <a:gd name="connsiteY0" fmla="*/ 3608614 h 4016829"/>
              <a:gd name="connsiteX1" fmla="*/ 0 w 6400800"/>
              <a:gd name="connsiteY1" fmla="*/ 0 h 4016829"/>
              <a:gd name="connsiteX2" fmla="*/ 6400800 w 6400800"/>
              <a:gd name="connsiteY2" fmla="*/ 0 h 4016829"/>
              <a:gd name="connsiteX3" fmla="*/ 6400800 w 6400800"/>
              <a:gd name="connsiteY3" fmla="*/ 4016829 h 4016829"/>
              <a:gd name="connsiteX4" fmla="*/ 5143500 w 6400800"/>
              <a:gd name="connsiteY4" fmla="*/ 4016829 h 4016829"/>
              <a:gd name="connsiteX5" fmla="*/ 5143500 w 6400800"/>
              <a:gd name="connsiteY5" fmla="*/ 2873829 h 4016829"/>
              <a:gd name="connsiteX6" fmla="*/ 2106386 w 6400800"/>
              <a:gd name="connsiteY6" fmla="*/ 2873829 h 4016829"/>
              <a:gd name="connsiteX7" fmla="*/ 2106386 w 6400800"/>
              <a:gd name="connsiteY7" fmla="*/ 3559629 h 4016829"/>
              <a:gd name="connsiteX8" fmla="*/ 0 w 6400800"/>
              <a:gd name="connsiteY8" fmla="*/ 3608614 h 401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0" h="4016829">
                <a:moveTo>
                  <a:pt x="0" y="3608614"/>
                </a:moveTo>
                <a:lnTo>
                  <a:pt x="0" y="0"/>
                </a:lnTo>
                <a:lnTo>
                  <a:pt x="6400800" y="0"/>
                </a:lnTo>
                <a:lnTo>
                  <a:pt x="6400800" y="4016829"/>
                </a:lnTo>
                <a:lnTo>
                  <a:pt x="5143500" y="4016829"/>
                </a:lnTo>
                <a:lnTo>
                  <a:pt x="5143500" y="2873829"/>
                </a:lnTo>
                <a:lnTo>
                  <a:pt x="2106386" y="2873829"/>
                </a:lnTo>
                <a:lnTo>
                  <a:pt x="2106386" y="3559629"/>
                </a:lnTo>
                <a:lnTo>
                  <a:pt x="0" y="3608614"/>
                </a:lnTo>
                <a:close/>
              </a:path>
            </a:pathLst>
          </a:custGeom>
          <a:noFill/>
          <a:ln w="73025">
            <a:solidFill>
              <a:schemeClr val="accent2">
                <a:alpha val="5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1371601" y="725270"/>
            <a:ext cx="1133644" cy="646331"/>
          </a:xfrm>
          <a:prstGeom prst="rect">
            <a:avLst/>
          </a:prstGeom>
          <a:noFill/>
        </p:spPr>
        <p:txBody>
          <a:bodyPr wrap="none" rtlCol="0">
            <a:spAutoFit/>
          </a:bodyPr>
          <a:lstStyle/>
          <a:p>
            <a:r>
              <a:rPr kumimoji="1" lang="en-US" altLang="ja-JP" sz="3600" b="1" dirty="0" smtClean="0">
                <a:solidFill>
                  <a:schemeClr val="accent2"/>
                </a:solidFill>
              </a:rPr>
              <a:t>chip</a:t>
            </a:r>
            <a:endParaRPr kumimoji="1" lang="ja-JP" altLang="en-US" sz="3600" b="1" dirty="0">
              <a:solidFill>
                <a:schemeClr val="accent2"/>
              </a:solidFill>
            </a:endParaRPr>
          </a:p>
        </p:txBody>
      </p:sp>
      <p:sp>
        <p:nvSpPr>
          <p:cNvPr id="24" name="正方形/長方形 23"/>
          <p:cNvSpPr/>
          <p:nvPr/>
        </p:nvSpPr>
        <p:spPr>
          <a:xfrm>
            <a:off x="1472960" y="3538045"/>
            <a:ext cx="1366626" cy="1165086"/>
          </a:xfrm>
          <a:prstGeom prst="rect">
            <a:avLst/>
          </a:prstGeom>
          <a:noFill/>
          <a:ln w="76200">
            <a:solidFill>
              <a:srgbClr val="00B050">
                <a:alpha val="49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1427809" y="3035678"/>
            <a:ext cx="843501" cy="523220"/>
          </a:xfrm>
          <a:prstGeom prst="rect">
            <a:avLst/>
          </a:prstGeom>
          <a:noFill/>
        </p:spPr>
        <p:txBody>
          <a:bodyPr wrap="none" rtlCol="0">
            <a:spAutoFit/>
          </a:bodyPr>
          <a:lstStyle/>
          <a:p>
            <a:r>
              <a:rPr lang="en-US" altLang="ja-JP" sz="2800" b="1" dirty="0" smtClean="0">
                <a:solidFill>
                  <a:srgbClr val="00B050"/>
                </a:solidFill>
              </a:rPr>
              <a:t>STJ</a:t>
            </a:r>
            <a:endParaRPr kumimoji="1" lang="ja-JP" altLang="en-US" sz="2800" b="1" dirty="0">
              <a:solidFill>
                <a:srgbClr val="00B050"/>
              </a:solidFill>
            </a:endParaRPr>
          </a:p>
        </p:txBody>
      </p:sp>
    </p:spTree>
    <p:extLst>
      <p:ext uri="{BB962C8B-B14F-4D97-AF65-F5344CB8AC3E}">
        <p14:creationId xmlns:p14="http://schemas.microsoft.com/office/powerpoint/2010/main" val="21996192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263" y="3114854"/>
            <a:ext cx="5569900" cy="2815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4" name="Rectangle 6"/>
          <p:cNvSpPr txBox="1">
            <a:spLocks noChangeArrowheads="1"/>
          </p:cNvSpPr>
          <p:nvPr/>
        </p:nvSpPr>
        <p:spPr>
          <a:xfrm>
            <a:off x="1691680" y="32643"/>
            <a:ext cx="6264696" cy="542925"/>
          </a:xfrm>
          <a:prstGeom prst="rect">
            <a:avLst/>
          </a:prstGeom>
          <a:ln w="25400">
            <a:miter lim="800000"/>
            <a:headEnd/>
            <a:tailEnd/>
          </a:ln>
        </p:spPr>
        <p:txBody>
          <a:bodyPr anchor="b"/>
          <a:lstStyle>
            <a:lvl1pPr algn="l" rtl="0" eaLnBrk="0" fontAlgn="base" hangingPunct="0">
              <a:spcBef>
                <a:spcPct val="0"/>
              </a:spcBef>
              <a:spcAft>
                <a:spcPct val="0"/>
              </a:spcAft>
              <a:defRPr kumimoji="1" sz="7200" b="1" kern="1200" baseline="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a:lvl2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2pPr>
            <a:lvl3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3pPr>
            <a:lvl4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4pPr>
            <a:lvl5pPr algn="l" rtl="0" eaLnBrk="0" fontAlgn="base" hangingPunct="0">
              <a:spcBef>
                <a:spcPct val="0"/>
              </a:spcBef>
              <a:spcAft>
                <a:spcPct val="0"/>
              </a:spcAft>
              <a:defRPr kumimoji="1" sz="7200" b="1">
                <a:solidFill>
                  <a:schemeClr val="bg1"/>
                </a:solidFill>
                <a:latin typeface="Calibri" pitchFamily="34" charset="0"/>
                <a:ea typeface="ＭＳ Ｐゴシック" pitchFamily="50" charset="-128"/>
              </a:defRPr>
            </a:lvl5pPr>
            <a:lvl6pPr marL="457200" algn="l" rtl="0" fontAlgn="base">
              <a:spcBef>
                <a:spcPct val="0"/>
              </a:spcBef>
              <a:spcAft>
                <a:spcPct val="0"/>
              </a:spcAft>
              <a:defRPr kumimoji="1" sz="7200" b="1">
                <a:solidFill>
                  <a:schemeClr val="bg1"/>
                </a:solidFill>
                <a:latin typeface="Calibri" pitchFamily="34" charset="0"/>
                <a:ea typeface="ＭＳ Ｐゴシック" pitchFamily="50" charset="-128"/>
              </a:defRPr>
            </a:lvl6pPr>
            <a:lvl7pPr marL="914400" algn="l" rtl="0" fontAlgn="base">
              <a:spcBef>
                <a:spcPct val="0"/>
              </a:spcBef>
              <a:spcAft>
                <a:spcPct val="0"/>
              </a:spcAft>
              <a:defRPr kumimoji="1" sz="7200" b="1">
                <a:solidFill>
                  <a:schemeClr val="bg1"/>
                </a:solidFill>
                <a:latin typeface="Calibri" pitchFamily="34" charset="0"/>
                <a:ea typeface="ＭＳ Ｐゴシック" pitchFamily="50" charset="-128"/>
              </a:defRPr>
            </a:lvl7pPr>
            <a:lvl8pPr marL="1371600" algn="l" rtl="0" fontAlgn="base">
              <a:spcBef>
                <a:spcPct val="0"/>
              </a:spcBef>
              <a:spcAft>
                <a:spcPct val="0"/>
              </a:spcAft>
              <a:defRPr kumimoji="1" sz="7200" b="1">
                <a:solidFill>
                  <a:schemeClr val="bg1"/>
                </a:solidFill>
                <a:latin typeface="Calibri" pitchFamily="34" charset="0"/>
                <a:ea typeface="ＭＳ Ｐゴシック" pitchFamily="50" charset="-128"/>
              </a:defRPr>
            </a:lvl8pPr>
            <a:lvl9pPr marL="1828800" algn="l" rtl="0" fontAlgn="base">
              <a:spcBef>
                <a:spcPct val="0"/>
              </a:spcBef>
              <a:spcAft>
                <a:spcPct val="0"/>
              </a:spcAft>
              <a:defRPr kumimoji="1" sz="7200" b="1">
                <a:solidFill>
                  <a:schemeClr val="bg1"/>
                </a:solidFill>
                <a:latin typeface="Calibri" pitchFamily="34" charset="0"/>
                <a:ea typeface="ＭＳ Ｐゴシック" pitchFamily="50" charset="-128"/>
              </a:defRPr>
            </a:lvl9pPr>
          </a:lstStyle>
          <a:p>
            <a:pPr eaLnBrk="1" hangingPunct="1">
              <a:defRPr/>
            </a:pPr>
            <a:r>
              <a:rPr lang="ja-JP" altLang="en-US" sz="2800" b="0" dirty="0" smtClean="0">
                <a:solidFill>
                  <a:schemeClr val="accent4"/>
                </a:solidFill>
                <a:effectLst>
                  <a:outerShdw blurRad="38100" dist="38100" dir="2700000" algn="tl">
                    <a:srgbClr val="000000">
                      <a:alpha val="43137"/>
                    </a:srgbClr>
                  </a:outerShdw>
                </a:effectLst>
                <a:latin typeface="+mj-ea"/>
              </a:rPr>
              <a:t>新型超伝導</a:t>
            </a:r>
            <a:r>
              <a:rPr lang="ja-JP" altLang="en-US" sz="2800" b="0" dirty="0" smtClean="0">
                <a:solidFill>
                  <a:srgbClr val="002060"/>
                </a:solidFill>
                <a:effectLst>
                  <a:outerShdw blurRad="38100" dist="38100" dir="2700000" algn="tl">
                    <a:srgbClr val="000000">
                      <a:alpha val="43137"/>
                    </a:srgbClr>
                  </a:outerShdw>
                </a:effectLst>
                <a:latin typeface="+mj-ea"/>
              </a:rPr>
              <a:t>検出器</a:t>
            </a:r>
            <a:r>
              <a:rPr lang="en-US" altLang="ja-JP" sz="2800" b="0" dirty="0" smtClean="0">
                <a:solidFill>
                  <a:schemeClr val="accent4"/>
                </a:solidFill>
                <a:effectLst>
                  <a:outerShdw blurRad="38100" dist="38100" dir="2700000" algn="tl">
                    <a:srgbClr val="000000">
                      <a:alpha val="43137"/>
                    </a:srgbClr>
                  </a:outerShdw>
                </a:effectLst>
                <a:latin typeface="+mj-ea"/>
              </a:rPr>
              <a:t>SOI-STJ</a:t>
            </a:r>
            <a:r>
              <a:rPr lang="ja-JP" altLang="en-US" sz="2800" b="0" dirty="0" smtClean="0">
                <a:solidFill>
                  <a:schemeClr val="accent4"/>
                </a:solidFill>
                <a:effectLst>
                  <a:outerShdw blurRad="38100" dist="38100" dir="2700000" algn="tl">
                    <a:srgbClr val="000000">
                      <a:alpha val="43137"/>
                    </a:srgbClr>
                  </a:outerShdw>
                </a:effectLst>
                <a:latin typeface="+mj-ea"/>
              </a:rPr>
              <a:t>の</a:t>
            </a:r>
            <a:r>
              <a:rPr lang="ja-JP" altLang="en-US" sz="2800" b="0" dirty="0">
                <a:solidFill>
                  <a:schemeClr val="accent4"/>
                </a:solidFill>
                <a:effectLst>
                  <a:outerShdw blurRad="38100" dist="38100" dir="2700000" algn="tl">
                    <a:srgbClr val="000000">
                      <a:alpha val="43137"/>
                    </a:srgbClr>
                  </a:outerShdw>
                </a:effectLst>
                <a:latin typeface="+mj-ea"/>
              </a:rPr>
              <a:t>開発</a:t>
            </a:r>
            <a:endParaRPr lang="en-US" altLang="ja-JP" sz="2800" b="0" dirty="0" smtClean="0">
              <a:solidFill>
                <a:schemeClr val="accent4"/>
              </a:solidFill>
              <a:effectLst>
                <a:outerShdw blurRad="38100" dist="38100" dir="2700000" algn="tl">
                  <a:srgbClr val="000000">
                    <a:alpha val="43137"/>
                  </a:srgbClr>
                </a:outerShdw>
              </a:effectLst>
              <a:latin typeface="+mj-ea"/>
            </a:endParaRPr>
          </a:p>
        </p:txBody>
      </p:sp>
      <p:sp>
        <p:nvSpPr>
          <p:cNvPr id="11268" name="テキスト ボックス 4"/>
          <p:cNvSpPr txBox="1">
            <a:spLocks noChangeArrowheads="1"/>
          </p:cNvSpPr>
          <p:nvPr/>
        </p:nvSpPr>
        <p:spPr bwMode="auto">
          <a:xfrm>
            <a:off x="310976" y="627063"/>
            <a:ext cx="4391025"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dirty="0">
                <a:solidFill>
                  <a:srgbClr val="002060"/>
                </a:solidFill>
                <a:latin typeface="HGS明朝E" pitchFamily="18" charset="-128"/>
                <a:ea typeface="HGS明朝E" pitchFamily="18" charset="-128"/>
              </a:rPr>
              <a:t>SOI (Silicon-On-Insulator) </a:t>
            </a:r>
            <a:r>
              <a:rPr lang="ja-JP" altLang="en-US" sz="1800" dirty="0">
                <a:solidFill>
                  <a:srgbClr val="002060"/>
                </a:solidFill>
                <a:latin typeface="HGS明朝E" pitchFamily="18" charset="-128"/>
                <a:ea typeface="HGS明朝E" pitchFamily="18" charset="-128"/>
              </a:rPr>
              <a:t>前置増幅器</a:t>
            </a:r>
            <a:r>
              <a:rPr lang="en-US" altLang="ja-JP" sz="1800" dirty="0">
                <a:solidFill>
                  <a:srgbClr val="002060"/>
                </a:solidFill>
                <a:latin typeface="HGS明朝E" pitchFamily="18" charset="-128"/>
                <a:ea typeface="HGS明朝E" pitchFamily="18" charset="-128"/>
              </a:rPr>
              <a:t> :  </a:t>
            </a:r>
            <a:r>
              <a:rPr lang="ja-JP" altLang="en-US" sz="1800" dirty="0">
                <a:solidFill>
                  <a:srgbClr val="002060"/>
                </a:solidFill>
                <a:latin typeface="HGS明朝E" pitchFamily="18" charset="-128"/>
                <a:ea typeface="HGS明朝E" pitchFamily="18" charset="-128"/>
              </a:rPr>
              <a:t>極低温１</a:t>
            </a:r>
            <a:r>
              <a:rPr lang="en-US" altLang="ja-JP" sz="1800" dirty="0">
                <a:solidFill>
                  <a:srgbClr val="002060"/>
                </a:solidFill>
                <a:latin typeface="HGS明朝E" pitchFamily="18" charset="-128"/>
                <a:ea typeface="HGS明朝E" pitchFamily="18" charset="-128"/>
              </a:rPr>
              <a:t>K</a:t>
            </a:r>
            <a:r>
              <a:rPr lang="ja-JP" altLang="en-US" sz="1800" dirty="0">
                <a:solidFill>
                  <a:srgbClr val="002060"/>
                </a:solidFill>
                <a:latin typeface="HGS明朝E" pitchFamily="18" charset="-128"/>
                <a:ea typeface="HGS明朝E" pitchFamily="18" charset="-128"/>
              </a:rPr>
              <a:t>で動作する低ノイズ前置増幅器</a:t>
            </a:r>
            <a:r>
              <a:rPr lang="en-US" altLang="ja-JP" sz="1800" dirty="0">
                <a:solidFill>
                  <a:srgbClr val="002060"/>
                </a:solidFill>
                <a:latin typeface="HGS明朝E" pitchFamily="18" charset="-128"/>
                <a:ea typeface="HGS明朝E" pitchFamily="18" charset="-128"/>
              </a:rPr>
              <a:t>.</a:t>
            </a:r>
          </a:p>
          <a:p>
            <a:pPr eaLnBrk="1" hangingPunct="1">
              <a:spcBef>
                <a:spcPct val="0"/>
              </a:spcBef>
              <a:buFontTx/>
              <a:buNone/>
            </a:pPr>
            <a:endParaRPr lang="en-US" altLang="ja-JP" sz="1800" dirty="0">
              <a:solidFill>
                <a:srgbClr val="002060"/>
              </a:solidFill>
              <a:latin typeface="HGS明朝E" pitchFamily="18" charset="-128"/>
              <a:ea typeface="HGS明朝E" pitchFamily="18" charset="-128"/>
            </a:endParaRPr>
          </a:p>
          <a:p>
            <a:pPr eaLnBrk="1" hangingPunct="1">
              <a:spcBef>
                <a:spcPct val="0"/>
              </a:spcBef>
              <a:buFontTx/>
              <a:buNone/>
            </a:pPr>
            <a:r>
              <a:rPr lang="en-US" altLang="ja-JP" sz="1800" dirty="0" err="1">
                <a:solidFill>
                  <a:srgbClr val="002060"/>
                </a:solidFill>
                <a:latin typeface="HGS明朝E" pitchFamily="18" charset="-128"/>
                <a:ea typeface="HGS明朝E" pitchFamily="18" charset="-128"/>
              </a:rPr>
              <a:t>Nb</a:t>
            </a:r>
            <a:r>
              <a:rPr lang="en-US" altLang="ja-JP" sz="1800" dirty="0">
                <a:solidFill>
                  <a:srgbClr val="002060"/>
                </a:solidFill>
                <a:latin typeface="HGS明朝E" pitchFamily="18" charset="-128"/>
                <a:ea typeface="HGS明朝E" pitchFamily="18" charset="-128"/>
              </a:rPr>
              <a:t>/Al-STJ(Superconducting Tunnel Junction)</a:t>
            </a:r>
            <a:r>
              <a:rPr lang="ja-JP" altLang="en-US" sz="1800" dirty="0">
                <a:solidFill>
                  <a:srgbClr val="002060"/>
                </a:solidFill>
                <a:latin typeface="HGS明朝E" pitchFamily="18" charset="-128"/>
                <a:ea typeface="HGS明朝E" pitchFamily="18" charset="-128"/>
              </a:rPr>
              <a:t>を</a:t>
            </a:r>
            <a:r>
              <a:rPr lang="en-US" altLang="ja-JP" sz="1800" dirty="0">
                <a:solidFill>
                  <a:srgbClr val="002060"/>
                </a:solidFill>
                <a:latin typeface="HGS明朝E" pitchFamily="18" charset="-128"/>
                <a:ea typeface="HGS明朝E" pitchFamily="18" charset="-128"/>
              </a:rPr>
              <a:t> SOI</a:t>
            </a:r>
            <a:r>
              <a:rPr lang="ja-JP" altLang="en-US" sz="1800" dirty="0">
                <a:solidFill>
                  <a:srgbClr val="002060"/>
                </a:solidFill>
                <a:latin typeface="HGS明朝E" pitchFamily="18" charset="-128"/>
                <a:ea typeface="HGS明朝E" pitchFamily="18" charset="-128"/>
              </a:rPr>
              <a:t>トランジスタの基板上に一体型で作成した．</a:t>
            </a:r>
            <a:r>
              <a:rPr lang="en-US" altLang="ja-JP" sz="1800" dirty="0" err="1">
                <a:solidFill>
                  <a:srgbClr val="002060"/>
                </a:solidFill>
                <a:latin typeface="HGS明朝E" pitchFamily="18" charset="-128"/>
                <a:ea typeface="HGS明朝E" pitchFamily="18" charset="-128"/>
              </a:rPr>
              <a:t>Nb</a:t>
            </a:r>
            <a:r>
              <a:rPr lang="en-US" altLang="ja-JP" sz="1800" dirty="0">
                <a:solidFill>
                  <a:srgbClr val="002060"/>
                </a:solidFill>
                <a:latin typeface="HGS明朝E" pitchFamily="18" charset="-128"/>
                <a:ea typeface="HGS明朝E" pitchFamily="18" charset="-128"/>
              </a:rPr>
              <a:t>/Al-STJ </a:t>
            </a:r>
            <a:r>
              <a:rPr lang="ja-JP" altLang="en-US" sz="1800" dirty="0">
                <a:solidFill>
                  <a:srgbClr val="002060"/>
                </a:solidFill>
                <a:latin typeface="HGS明朝E" pitchFamily="18" charset="-128"/>
                <a:ea typeface="HGS明朝E" pitchFamily="18" charset="-128"/>
              </a:rPr>
              <a:t>赤外線検出器と</a:t>
            </a:r>
            <a:r>
              <a:rPr lang="en-US" altLang="ja-JP" sz="1800" dirty="0">
                <a:solidFill>
                  <a:srgbClr val="002060"/>
                </a:solidFill>
                <a:latin typeface="HGS明朝E" pitchFamily="18" charset="-128"/>
                <a:ea typeface="HGS明朝E" pitchFamily="18" charset="-128"/>
              </a:rPr>
              <a:t>SOI</a:t>
            </a:r>
            <a:r>
              <a:rPr lang="ja-JP" altLang="en-US" sz="1800" dirty="0">
                <a:solidFill>
                  <a:srgbClr val="002060"/>
                </a:solidFill>
                <a:latin typeface="HGS明朝E" pitchFamily="18" charset="-128"/>
                <a:ea typeface="HGS明朝E" pitchFamily="18" charset="-128"/>
              </a:rPr>
              <a:t>トランジスタが共に</a:t>
            </a:r>
            <a:r>
              <a:rPr lang="en-US" altLang="ja-JP" sz="1800" dirty="0">
                <a:solidFill>
                  <a:srgbClr val="002060"/>
                </a:solidFill>
                <a:latin typeface="HGS明朝E" pitchFamily="18" charset="-128"/>
                <a:ea typeface="HGS明朝E" pitchFamily="18" charset="-128"/>
              </a:rPr>
              <a:t>750</a:t>
            </a:r>
            <a:r>
              <a:rPr lang="ja-JP" altLang="en-US" sz="1800" dirty="0" err="1">
                <a:solidFill>
                  <a:srgbClr val="002060"/>
                </a:solidFill>
                <a:latin typeface="HGS明朝E" pitchFamily="18" charset="-128"/>
                <a:ea typeface="HGS明朝E" pitchFamily="18" charset="-128"/>
              </a:rPr>
              <a:t>ｍ</a:t>
            </a:r>
            <a:r>
              <a:rPr lang="en-US" altLang="ja-JP" sz="1800" dirty="0">
                <a:solidFill>
                  <a:srgbClr val="002060"/>
                </a:solidFill>
                <a:latin typeface="HGS明朝E" pitchFamily="18" charset="-128"/>
                <a:ea typeface="HGS明朝E" pitchFamily="18" charset="-128"/>
              </a:rPr>
              <a:t>K</a:t>
            </a:r>
            <a:r>
              <a:rPr lang="ja-JP" altLang="en-US" sz="1800" dirty="0">
                <a:solidFill>
                  <a:srgbClr val="002060"/>
                </a:solidFill>
                <a:latin typeface="HGS明朝E" pitchFamily="18" charset="-128"/>
                <a:ea typeface="HGS明朝E" pitchFamily="18" charset="-128"/>
              </a:rPr>
              <a:t>で正常に動作した</a:t>
            </a:r>
            <a:r>
              <a:rPr lang="ja-JP" altLang="en-US" sz="1800" dirty="0" smtClean="0">
                <a:solidFill>
                  <a:srgbClr val="002060"/>
                </a:solidFill>
                <a:latin typeface="HGS明朝E" pitchFamily="18" charset="-128"/>
                <a:ea typeface="HGS明朝E" pitchFamily="18" charset="-128"/>
              </a:rPr>
              <a:t>．</a:t>
            </a:r>
            <a:r>
              <a:rPr lang="ja-JP" altLang="en-US" sz="1800" dirty="0" smtClean="0">
                <a:solidFill>
                  <a:srgbClr val="FF0000"/>
                </a:solidFill>
                <a:latin typeface="HGS明朝E" pitchFamily="18" charset="-128"/>
                <a:ea typeface="HGS明朝E" pitchFamily="18" charset="-128"/>
              </a:rPr>
              <a:t>世界初の検出器．</a:t>
            </a:r>
            <a:endParaRPr lang="en-US" altLang="ja-JP" sz="1800" dirty="0">
              <a:solidFill>
                <a:srgbClr val="FF0000"/>
              </a:solidFill>
              <a:latin typeface="HGS明朝E" pitchFamily="18" charset="-128"/>
              <a:ea typeface="HGS明朝E" pitchFamily="18" charset="-128"/>
            </a:endParaRPr>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1" y="644526"/>
            <a:ext cx="3673103" cy="2470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1270" name="テキスト ボックス 4"/>
          <p:cNvSpPr txBox="1">
            <a:spLocks noChangeArrowheads="1"/>
          </p:cNvSpPr>
          <p:nvPr/>
        </p:nvSpPr>
        <p:spPr bwMode="auto">
          <a:xfrm>
            <a:off x="0" y="5923251"/>
            <a:ext cx="9144000" cy="92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dirty="0">
                <a:solidFill>
                  <a:srgbClr val="002060"/>
                </a:solidFill>
                <a:latin typeface="HGS明朝E" pitchFamily="18" charset="-128"/>
                <a:ea typeface="HGS明朝E" pitchFamily="18" charset="-128"/>
              </a:rPr>
              <a:t> </a:t>
            </a:r>
            <a:r>
              <a:rPr lang="ja-JP" altLang="en-US" sz="1800" dirty="0" smtClean="0">
                <a:solidFill>
                  <a:srgbClr val="FF3300"/>
                </a:solidFill>
                <a:latin typeface="HGS明朝E" pitchFamily="18" charset="-128"/>
                <a:ea typeface="HGS明朝E" pitchFamily="18" charset="-128"/>
              </a:rPr>
              <a:t>現在、ノイズを低減する改善を順調に進めており、今後</a:t>
            </a:r>
            <a:r>
              <a:rPr lang="en-US" altLang="ja-JP" sz="1800" dirty="0">
                <a:solidFill>
                  <a:srgbClr val="FF3300"/>
                </a:solidFill>
                <a:latin typeface="HGS明朝E" pitchFamily="18" charset="-128"/>
                <a:ea typeface="HGS明朝E" pitchFamily="18" charset="-128"/>
              </a:rPr>
              <a:t>2</a:t>
            </a:r>
            <a:r>
              <a:rPr lang="ja-JP" altLang="en-US" sz="1800" dirty="0" smtClean="0">
                <a:solidFill>
                  <a:srgbClr val="FF3300"/>
                </a:solidFill>
                <a:latin typeface="HGS明朝E" pitchFamily="18" charset="-128"/>
                <a:ea typeface="HGS明朝E" pitchFamily="18" charset="-128"/>
              </a:rPr>
              <a:t>年間で開発を</a:t>
            </a:r>
            <a:r>
              <a:rPr lang="ja-JP" altLang="en-US" sz="1800" dirty="0">
                <a:solidFill>
                  <a:srgbClr val="FF3300"/>
                </a:solidFill>
                <a:latin typeface="HGS明朝E" pitchFamily="18" charset="-128"/>
                <a:ea typeface="HGS明朝E" pitchFamily="18" charset="-128"/>
              </a:rPr>
              <a:t>終了</a:t>
            </a:r>
            <a:r>
              <a:rPr lang="ja-JP" altLang="en-US" sz="1800" dirty="0" smtClean="0">
                <a:solidFill>
                  <a:srgbClr val="FF3300"/>
                </a:solidFill>
                <a:latin typeface="HGS明朝E" pitchFamily="18" charset="-128"/>
                <a:ea typeface="HGS明朝E" pitchFamily="18" charset="-128"/>
              </a:rPr>
              <a:t>して実際の測定装置の製作に着手する。製作開始の</a:t>
            </a:r>
            <a:r>
              <a:rPr lang="en-US" altLang="ja-JP" sz="1800" dirty="0" smtClean="0">
                <a:solidFill>
                  <a:srgbClr val="FF3300"/>
                </a:solidFill>
                <a:latin typeface="HGS明朝E" pitchFamily="18" charset="-128"/>
                <a:ea typeface="HGS明朝E" pitchFamily="18" charset="-128"/>
              </a:rPr>
              <a:t>2</a:t>
            </a:r>
            <a:r>
              <a:rPr lang="ja-JP" altLang="en-US" sz="1800" dirty="0" smtClean="0">
                <a:solidFill>
                  <a:srgbClr val="FF3300"/>
                </a:solidFill>
                <a:latin typeface="HGS明朝E" pitchFamily="18" charset="-128"/>
                <a:ea typeface="HGS明朝E" pitchFamily="18" charset="-128"/>
              </a:rPr>
              <a:t>年後の</a:t>
            </a:r>
            <a:r>
              <a:rPr lang="en-US" altLang="ja-JP" sz="1800" dirty="0" smtClean="0">
                <a:solidFill>
                  <a:srgbClr val="FF3300"/>
                </a:solidFill>
                <a:latin typeface="HGS明朝E" pitchFamily="18" charset="-128"/>
                <a:ea typeface="HGS明朝E" pitchFamily="18" charset="-128"/>
              </a:rPr>
              <a:t>2018</a:t>
            </a:r>
            <a:r>
              <a:rPr lang="ja-JP" altLang="en-US" sz="1800" dirty="0" smtClean="0">
                <a:solidFill>
                  <a:srgbClr val="FF3300"/>
                </a:solidFill>
                <a:latin typeface="HGS明朝E" pitchFamily="18" charset="-128"/>
                <a:ea typeface="HGS明朝E" pitchFamily="18" charset="-128"/>
              </a:rPr>
              <a:t>年に完成した測定装置をロケットに搭載して、ロケット実験を実施。</a:t>
            </a:r>
            <a:endParaRPr lang="ja-JP" altLang="en-US" sz="1800" dirty="0">
              <a:solidFill>
                <a:srgbClr val="FF3300"/>
              </a:solidFill>
              <a:latin typeface="HGS明朝E" pitchFamily="18" charset="-128"/>
              <a:ea typeface="HGS明朝E" pitchFamily="18" charset="-128"/>
            </a:endParaRPr>
          </a:p>
        </p:txBody>
      </p:sp>
      <p:sp>
        <p:nvSpPr>
          <p:cNvPr id="11271" name="テキスト ボックス 7"/>
          <p:cNvSpPr txBox="1">
            <a:spLocks noChangeArrowheads="1"/>
          </p:cNvSpPr>
          <p:nvPr/>
        </p:nvSpPr>
        <p:spPr bwMode="auto">
          <a:xfrm>
            <a:off x="3333576" y="3929063"/>
            <a:ext cx="1368425"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b="1">
                <a:solidFill>
                  <a:srgbClr val="0070C0"/>
                </a:solidFill>
              </a:rPr>
              <a:t>I  (1mA /DIV.)</a:t>
            </a:r>
            <a:endParaRPr lang="ja-JP" altLang="en-US" sz="1400" b="1">
              <a:solidFill>
                <a:srgbClr val="0070C0"/>
              </a:solidFill>
            </a:endParaRPr>
          </a:p>
        </p:txBody>
      </p:sp>
      <p:sp>
        <p:nvSpPr>
          <p:cNvPr id="11272" name="テキスト ボックス 7"/>
          <p:cNvSpPr txBox="1">
            <a:spLocks noChangeArrowheads="1"/>
          </p:cNvSpPr>
          <p:nvPr/>
        </p:nvSpPr>
        <p:spPr bwMode="auto">
          <a:xfrm>
            <a:off x="3439938" y="4618038"/>
            <a:ext cx="1368425"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algn="ctr" eaLnBrk="1" hangingPunct="1">
              <a:spcBef>
                <a:spcPct val="0"/>
              </a:spcBef>
              <a:buFontTx/>
              <a:buNone/>
            </a:pPr>
            <a:r>
              <a:rPr lang="en-US" altLang="ja-JP" sz="1400" b="1">
                <a:solidFill>
                  <a:srgbClr val="FF0000"/>
                </a:solidFill>
              </a:rPr>
              <a:t>V  (2mV /DIV.)</a:t>
            </a:r>
            <a:endParaRPr lang="ja-JP" altLang="en-US" sz="1400" b="1">
              <a:solidFill>
                <a:srgbClr val="FF0000"/>
              </a:solidFill>
            </a:endParaRPr>
          </a:p>
        </p:txBody>
      </p:sp>
      <p:sp>
        <p:nvSpPr>
          <p:cNvPr id="9" name="テキスト ボックス 4"/>
          <p:cNvSpPr txBox="1">
            <a:spLocks noChangeArrowheads="1"/>
          </p:cNvSpPr>
          <p:nvPr/>
        </p:nvSpPr>
        <p:spPr bwMode="auto">
          <a:xfrm>
            <a:off x="5762401" y="3507014"/>
            <a:ext cx="3168352" cy="203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1" tIns="45711" rIns="91421" bIns="45711">
            <a:spAutoFit/>
          </a:bodyPr>
          <a:lstStyle>
            <a:lvl1pPr algn="l" eaLnBrk="0" hangingPunct="0">
              <a:spcBef>
                <a:spcPct val="20000"/>
              </a:spcBef>
              <a:buChar char="•"/>
              <a:defRPr kumimoji="1" sz="3200">
                <a:solidFill>
                  <a:schemeClr val="tx1"/>
                </a:solidFill>
                <a:latin typeface="Times" pitchFamily="18" charset="0"/>
                <a:ea typeface="Osaka" charset="-128"/>
              </a:defRPr>
            </a:lvl1pPr>
            <a:lvl2pPr marL="742950" indent="-285750" algn="l" eaLnBrk="0" hangingPunct="0">
              <a:spcBef>
                <a:spcPct val="20000"/>
              </a:spcBef>
              <a:buChar char="–"/>
              <a:defRPr kumimoji="1" sz="2800">
                <a:solidFill>
                  <a:schemeClr val="tx1"/>
                </a:solidFill>
                <a:latin typeface="Times" pitchFamily="18" charset="0"/>
                <a:ea typeface="Osaka" charset="-128"/>
              </a:defRPr>
            </a:lvl2pPr>
            <a:lvl3pPr marL="1143000" indent="-228600" algn="l" eaLnBrk="0" hangingPunct="0">
              <a:spcBef>
                <a:spcPct val="20000"/>
              </a:spcBef>
              <a:buChar char="•"/>
              <a:defRPr kumimoji="1" sz="2400">
                <a:solidFill>
                  <a:schemeClr val="tx1"/>
                </a:solidFill>
                <a:latin typeface="Times" pitchFamily="18" charset="0"/>
                <a:ea typeface="Osaka" charset="-128"/>
              </a:defRPr>
            </a:lvl3pPr>
            <a:lvl4pPr marL="1600200" indent="-228600" algn="l" eaLnBrk="0" hangingPunct="0">
              <a:spcBef>
                <a:spcPct val="20000"/>
              </a:spcBef>
              <a:buChar char="–"/>
              <a:defRPr kumimoji="1" sz="2000">
                <a:solidFill>
                  <a:schemeClr val="tx1"/>
                </a:solidFill>
                <a:latin typeface="Times" pitchFamily="18" charset="0"/>
                <a:ea typeface="Osaka" charset="-128"/>
              </a:defRPr>
            </a:lvl4pPr>
            <a:lvl5pPr marL="2057400" indent="-228600" algn="l" eaLnBrk="0" hangingPunct="0">
              <a:spcBef>
                <a:spcPct val="20000"/>
              </a:spcBef>
              <a:buChar char="»"/>
              <a:defRPr kumimoji="1" sz="2000">
                <a:solidFill>
                  <a:schemeClr val="tx1"/>
                </a:solidFill>
                <a:latin typeface="Times" pitchFamily="18" charset="0"/>
                <a:ea typeface="Osaka" charset="-128"/>
              </a:defRPr>
            </a:lvl5pPr>
            <a:lvl6pPr marL="2514600" indent="-228600" eaLnBrk="0" fontAlgn="base" hangingPunct="0">
              <a:spcBef>
                <a:spcPct val="20000"/>
              </a:spcBef>
              <a:spcAft>
                <a:spcPct val="0"/>
              </a:spcAft>
              <a:buChar char="»"/>
              <a:defRPr kumimoji="1" sz="2000">
                <a:solidFill>
                  <a:schemeClr val="tx1"/>
                </a:solidFill>
                <a:latin typeface="Times" pitchFamily="18" charset="0"/>
                <a:ea typeface="Osaka" charset="-128"/>
              </a:defRPr>
            </a:lvl6pPr>
            <a:lvl7pPr marL="2971800" indent="-228600" eaLnBrk="0" fontAlgn="base" hangingPunct="0">
              <a:spcBef>
                <a:spcPct val="20000"/>
              </a:spcBef>
              <a:spcAft>
                <a:spcPct val="0"/>
              </a:spcAft>
              <a:buChar char="»"/>
              <a:defRPr kumimoji="1" sz="2000">
                <a:solidFill>
                  <a:schemeClr val="tx1"/>
                </a:solidFill>
                <a:latin typeface="Times" pitchFamily="18" charset="0"/>
                <a:ea typeface="Osaka" charset="-128"/>
              </a:defRPr>
            </a:lvl7pPr>
            <a:lvl8pPr marL="3429000" indent="-228600" eaLnBrk="0" fontAlgn="base" hangingPunct="0">
              <a:spcBef>
                <a:spcPct val="20000"/>
              </a:spcBef>
              <a:spcAft>
                <a:spcPct val="0"/>
              </a:spcAft>
              <a:buChar char="»"/>
              <a:defRPr kumimoji="1" sz="2000">
                <a:solidFill>
                  <a:schemeClr val="tx1"/>
                </a:solidFill>
                <a:latin typeface="Times" pitchFamily="18" charset="0"/>
                <a:ea typeface="Osaka" charset="-128"/>
              </a:defRPr>
            </a:lvl8pPr>
            <a:lvl9pPr marL="3886200" indent="-228600" eaLnBrk="0" fontAlgn="base" hangingPunct="0">
              <a:spcBef>
                <a:spcPct val="20000"/>
              </a:spcBef>
              <a:spcAft>
                <a:spcPct val="0"/>
              </a:spcAft>
              <a:buChar char="»"/>
              <a:defRPr kumimoji="1" sz="2000">
                <a:solidFill>
                  <a:schemeClr val="tx1"/>
                </a:solidFill>
                <a:latin typeface="Times" pitchFamily="18" charset="0"/>
                <a:ea typeface="Osaka" charset="-128"/>
              </a:defRPr>
            </a:lvl9pPr>
          </a:lstStyle>
          <a:p>
            <a:pPr eaLnBrk="1" hangingPunct="1">
              <a:spcBef>
                <a:spcPct val="0"/>
              </a:spcBef>
              <a:buFontTx/>
              <a:buNone/>
            </a:pPr>
            <a:r>
              <a:rPr lang="en-US" altLang="ja-JP" sz="1800" dirty="0">
                <a:solidFill>
                  <a:srgbClr val="002060"/>
                </a:solidFill>
                <a:latin typeface="HGS明朝E" pitchFamily="18" charset="-128"/>
                <a:ea typeface="HGS明朝E" pitchFamily="18" charset="-128"/>
              </a:rPr>
              <a:t> </a:t>
            </a:r>
            <a:r>
              <a:rPr lang="ja-JP" altLang="en-US" sz="1800" dirty="0" smtClean="0">
                <a:solidFill>
                  <a:srgbClr val="FF0000"/>
                </a:solidFill>
                <a:latin typeface="HGS明朝E" pitchFamily="18" charset="-128"/>
                <a:ea typeface="HGS明朝E" pitchFamily="18" charset="-128"/>
              </a:rPr>
              <a:t>産学連携</a:t>
            </a:r>
            <a:r>
              <a:rPr lang="ja-JP" altLang="en-US" sz="1800" dirty="0" smtClean="0">
                <a:solidFill>
                  <a:srgbClr val="002060"/>
                </a:solidFill>
                <a:latin typeface="HGS明朝E" pitchFamily="18" charset="-128"/>
                <a:ea typeface="HGS明朝E" pitchFamily="18" charset="-128"/>
              </a:rPr>
              <a:t>：　筑波大・ＫＥＫグループが設計した</a:t>
            </a:r>
            <a:r>
              <a:rPr lang="en-US" altLang="ja-JP" sz="1800" dirty="0" smtClean="0">
                <a:solidFill>
                  <a:srgbClr val="002060"/>
                </a:solidFill>
                <a:latin typeface="HGS明朝E" pitchFamily="18" charset="-128"/>
                <a:ea typeface="HGS明朝E" pitchFamily="18" charset="-128"/>
              </a:rPr>
              <a:t>SOI</a:t>
            </a:r>
            <a:r>
              <a:rPr lang="ja-JP" altLang="en-US" sz="1800" dirty="0" smtClean="0">
                <a:solidFill>
                  <a:srgbClr val="002060"/>
                </a:solidFill>
                <a:latin typeface="HGS明朝E" pitchFamily="18" charset="-128"/>
                <a:ea typeface="HGS明朝E" pitchFamily="18" charset="-128"/>
              </a:rPr>
              <a:t>前置増幅器基板を</a:t>
            </a:r>
            <a:r>
              <a:rPr lang="en-US" altLang="ja-JP" sz="1800" dirty="0" smtClean="0">
                <a:solidFill>
                  <a:srgbClr val="002060"/>
                </a:solidFill>
                <a:latin typeface="HGS明朝E" pitchFamily="18" charset="-128"/>
                <a:ea typeface="HGS明朝E" pitchFamily="18" charset="-128"/>
              </a:rPr>
              <a:t>LAPIS</a:t>
            </a:r>
            <a:r>
              <a:rPr lang="ja-JP" altLang="en-US" sz="1800" dirty="0" smtClean="0">
                <a:solidFill>
                  <a:srgbClr val="002060"/>
                </a:solidFill>
                <a:latin typeface="HGS明朝E" pitchFamily="18" charset="-128"/>
                <a:ea typeface="HGS明朝E" pitchFamily="18" charset="-128"/>
              </a:rPr>
              <a:t>セミコンダクター社が製作、産総研が基板上に</a:t>
            </a:r>
            <a:r>
              <a:rPr lang="en-US" altLang="ja-JP" sz="1800" dirty="0" smtClean="0">
                <a:solidFill>
                  <a:srgbClr val="002060"/>
                </a:solidFill>
                <a:latin typeface="HGS明朝E" pitchFamily="18" charset="-128"/>
                <a:ea typeface="HGS明朝E" pitchFamily="18" charset="-128"/>
              </a:rPr>
              <a:t>STJ</a:t>
            </a:r>
            <a:r>
              <a:rPr lang="ja-JP" altLang="en-US" sz="1800" dirty="0" smtClean="0">
                <a:solidFill>
                  <a:srgbClr val="002060"/>
                </a:solidFill>
                <a:latin typeface="HGS明朝E" pitchFamily="18" charset="-128"/>
                <a:ea typeface="HGS明朝E" pitchFamily="18" charset="-128"/>
              </a:rPr>
              <a:t>を</a:t>
            </a:r>
            <a:r>
              <a:rPr lang="ja-JP" altLang="en-US" sz="1800" dirty="0">
                <a:solidFill>
                  <a:srgbClr val="002060"/>
                </a:solidFill>
                <a:latin typeface="HGS明朝E" pitchFamily="18" charset="-128"/>
                <a:ea typeface="HGS明朝E" pitchFamily="18" charset="-128"/>
              </a:rPr>
              <a:t>作成</a:t>
            </a:r>
            <a:r>
              <a:rPr lang="ja-JP" altLang="en-US" sz="1800" dirty="0" smtClean="0">
                <a:solidFill>
                  <a:srgbClr val="002060"/>
                </a:solidFill>
                <a:latin typeface="HGS明朝E" pitchFamily="18" charset="-128"/>
                <a:ea typeface="HGS明朝E" pitchFamily="18" charset="-128"/>
              </a:rPr>
              <a:t>する。試作機の性能試験を筑波大で行っている。</a:t>
            </a:r>
            <a:endParaRPr lang="ja-JP" altLang="en-US" sz="1800" dirty="0">
              <a:solidFill>
                <a:srgbClr val="002060"/>
              </a:solidFill>
              <a:latin typeface="HGS明朝E" pitchFamily="18" charset="-128"/>
              <a:ea typeface="HGS明朝E" pitchFamily="18" charset="-128"/>
            </a:endParaRPr>
          </a:p>
        </p:txBody>
      </p:sp>
    </p:spTree>
    <p:extLst>
      <p:ext uri="{BB962C8B-B14F-4D97-AF65-F5344CB8AC3E}">
        <p14:creationId xmlns:p14="http://schemas.microsoft.com/office/powerpoint/2010/main" val="2689229631"/>
      </p:ext>
    </p:extLst>
  </p:cSld>
  <p:clrMapOvr>
    <a:masterClrMapping/>
  </p:clrMapOvr>
  <p:transition spd="slow" advTm="73766"/>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www.scienzagiovane.unibo.it/darkmatter/images/raggi-cosmici.jpg"/>
          <p:cNvPicPr>
            <a:picLocks noChangeAspect="1" noChangeArrowheads="1"/>
          </p:cNvPicPr>
          <p:nvPr/>
        </p:nvPicPr>
        <p:blipFill rotWithShape="1">
          <a:blip r:embed="rId2">
            <a:extLst>
              <a:ext uri="{28A0092B-C50C-407E-A947-70E740481C1C}">
                <a14:useLocalDpi xmlns:a14="http://schemas.microsoft.com/office/drawing/2010/main" val="0"/>
              </a:ext>
            </a:extLst>
          </a:blip>
          <a:srcRect l="22363" r="19304"/>
          <a:stretch/>
        </p:blipFill>
        <p:spPr bwMode="auto">
          <a:xfrm>
            <a:off x="3921378" y="1038057"/>
            <a:ext cx="1445289" cy="2798068"/>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a:xfrm>
            <a:off x="608099" y="69801"/>
            <a:ext cx="7772400" cy="622895"/>
          </a:xfrm>
        </p:spPr>
        <p:txBody>
          <a:bodyPr/>
          <a:lstStyle/>
          <a:p>
            <a:r>
              <a:rPr lang="ja-JP" altLang="en-US" sz="3200" dirty="0">
                <a:effectLst>
                  <a:outerShdw blurRad="38100" dist="38100" dir="2700000" algn="tl">
                    <a:srgbClr val="000000">
                      <a:alpha val="43137"/>
                    </a:srgbClr>
                  </a:outerShdw>
                </a:effectLst>
              </a:rPr>
              <a:t>現行</a:t>
            </a:r>
            <a:r>
              <a:rPr lang="ja-JP" altLang="en-US" sz="3200" dirty="0" smtClean="0">
                <a:effectLst>
                  <a:outerShdw blurRad="38100" dist="38100" dir="2700000" algn="tl">
                    <a:srgbClr val="000000">
                      <a:alpha val="43137"/>
                    </a:srgbClr>
                  </a:outerShdw>
                </a:effectLst>
              </a:rPr>
              <a:t>のニュートリノ研究</a:t>
            </a:r>
            <a:endParaRPr kumimoji="1" lang="ja-JP" altLang="en-US" sz="3200" dirty="0">
              <a:effectLst>
                <a:outerShdw blurRad="38100" dist="38100" dir="2700000" algn="tl">
                  <a:srgbClr val="000000">
                    <a:alpha val="43137"/>
                  </a:srgbClr>
                </a:outerShdw>
              </a:effectLst>
            </a:endParaRPr>
          </a:p>
        </p:txBody>
      </p:sp>
      <p:pic>
        <p:nvPicPr>
          <p:cNvPr id="7" name="Picture 2" descr="スーパーカミオカンデ検出器"/>
          <p:cNvPicPr>
            <a:picLocks noChangeAspect="1" noChangeArrowheads="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l="20680" t="12973" r="49369" b="13906"/>
          <a:stretch/>
        </p:blipFill>
        <p:spPr bwMode="auto">
          <a:xfrm>
            <a:off x="4883437" y="1984066"/>
            <a:ext cx="1031042" cy="170390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3835719" y="637947"/>
            <a:ext cx="1933543" cy="400110"/>
          </a:xfrm>
          <a:prstGeom prst="rect">
            <a:avLst/>
          </a:prstGeom>
          <a:noFill/>
        </p:spPr>
        <p:txBody>
          <a:bodyPr wrap="none" rtlCol="0">
            <a:spAutoFit/>
          </a:bodyPr>
          <a:lstStyle/>
          <a:p>
            <a:r>
              <a:rPr kumimoji="1" lang="ja-JP" altLang="en-US" sz="2000" b="1" dirty="0" smtClean="0"/>
              <a:t>大気ニュートリノ</a:t>
            </a:r>
            <a:endParaRPr kumimoji="1" lang="ja-JP" altLang="en-US" sz="2000" b="1" dirty="0"/>
          </a:p>
        </p:txBody>
      </p:sp>
      <p:sp>
        <p:nvSpPr>
          <p:cNvPr id="12" name="テキスト ボックス 11"/>
          <p:cNvSpPr txBox="1"/>
          <p:nvPr/>
        </p:nvSpPr>
        <p:spPr>
          <a:xfrm>
            <a:off x="3699464" y="3796543"/>
            <a:ext cx="2206053" cy="584775"/>
          </a:xfrm>
          <a:prstGeom prst="rect">
            <a:avLst/>
          </a:prstGeom>
          <a:noFill/>
        </p:spPr>
        <p:txBody>
          <a:bodyPr wrap="none" rtlCol="0">
            <a:spAutoFit/>
          </a:bodyPr>
          <a:lstStyle/>
          <a:p>
            <a:r>
              <a:rPr lang="en-US" altLang="ja-JP" sz="1600" b="1" dirty="0" smtClean="0"/>
              <a:t>Super-</a:t>
            </a:r>
            <a:r>
              <a:rPr lang="en-US" altLang="ja-JP" sz="1600" b="1" dirty="0" err="1" smtClean="0"/>
              <a:t>Kamiokande</a:t>
            </a:r>
            <a:endParaRPr lang="en-US" altLang="ja-JP" sz="1600" b="1" dirty="0" smtClean="0"/>
          </a:p>
          <a:p>
            <a:r>
              <a:rPr kumimoji="1" lang="ja-JP" altLang="en-US" sz="1600" b="1" dirty="0" smtClean="0"/>
              <a:t>（東京大</a:t>
            </a:r>
            <a:r>
              <a:rPr kumimoji="1" lang="en-US" altLang="ja-JP" sz="1600" b="1" dirty="0" smtClean="0"/>
              <a:t>/KEK</a:t>
            </a:r>
            <a:r>
              <a:rPr lang="en-US" altLang="ja-JP" sz="1600" b="1" dirty="0" smtClean="0"/>
              <a:t>/</a:t>
            </a:r>
            <a:r>
              <a:rPr lang="ja-JP" altLang="en-US" sz="1600" b="1" dirty="0" smtClean="0"/>
              <a:t>京都大）</a:t>
            </a:r>
            <a:endParaRPr kumimoji="1" lang="ja-JP" altLang="en-US" sz="1600" b="1" dirty="0"/>
          </a:p>
        </p:txBody>
      </p:sp>
      <p:sp>
        <p:nvSpPr>
          <p:cNvPr id="14" name="テキスト ボックス 13"/>
          <p:cNvSpPr txBox="1"/>
          <p:nvPr/>
        </p:nvSpPr>
        <p:spPr>
          <a:xfrm>
            <a:off x="819596" y="687148"/>
            <a:ext cx="2191626" cy="400110"/>
          </a:xfrm>
          <a:prstGeom prst="rect">
            <a:avLst/>
          </a:prstGeom>
          <a:noFill/>
        </p:spPr>
        <p:txBody>
          <a:bodyPr wrap="none" rtlCol="0">
            <a:spAutoFit/>
          </a:bodyPr>
          <a:lstStyle/>
          <a:p>
            <a:r>
              <a:rPr lang="ja-JP" altLang="en-US" sz="2000" b="1" dirty="0"/>
              <a:t>加速器</a:t>
            </a:r>
            <a:r>
              <a:rPr kumimoji="1" lang="ja-JP" altLang="en-US" sz="2000" b="1" dirty="0" smtClean="0"/>
              <a:t>ニュートリノ</a:t>
            </a:r>
            <a:endParaRPr kumimoji="1" lang="ja-JP" altLang="en-US" sz="2000" b="1" dirty="0"/>
          </a:p>
        </p:txBody>
      </p:sp>
      <p:pic>
        <p:nvPicPr>
          <p:cNvPr id="15" name="Picture 2" descr="http://www.kek.jp/en/Research/IPNS/089-01.jpg"/>
          <p:cNvPicPr>
            <a:picLocks noChangeAspect="1" noChangeArrowheads="1"/>
          </p:cNvPicPr>
          <p:nvPr/>
        </p:nvPicPr>
        <p:blipFill rotWithShape="1">
          <a:blip r:embed="rId4">
            <a:extLst>
              <a:ext uri="{28A0092B-C50C-407E-A947-70E740481C1C}">
                <a14:useLocalDpi xmlns:a14="http://schemas.microsoft.com/office/drawing/2010/main" val="0"/>
              </a:ext>
            </a:extLst>
          </a:blip>
          <a:srcRect l="7058" t="5075" r="7280" b="5107"/>
          <a:stretch/>
        </p:blipFill>
        <p:spPr bwMode="auto">
          <a:xfrm>
            <a:off x="212586" y="1049155"/>
            <a:ext cx="3352367" cy="2474708"/>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p:cNvSpPr txBox="1"/>
          <p:nvPr/>
        </p:nvSpPr>
        <p:spPr>
          <a:xfrm>
            <a:off x="220196" y="3527062"/>
            <a:ext cx="3018775" cy="338554"/>
          </a:xfrm>
          <a:prstGeom prst="rect">
            <a:avLst/>
          </a:prstGeom>
          <a:noFill/>
        </p:spPr>
        <p:txBody>
          <a:bodyPr wrap="none" rtlCol="0">
            <a:spAutoFit/>
          </a:bodyPr>
          <a:lstStyle/>
          <a:p>
            <a:r>
              <a:rPr lang="en-US" altLang="ja-JP" sz="1600" b="1" dirty="0" smtClean="0"/>
              <a:t>T2K</a:t>
            </a:r>
            <a:r>
              <a:rPr lang="ja-JP" altLang="en-US" sz="1600" b="1" dirty="0" smtClean="0"/>
              <a:t>実験</a:t>
            </a:r>
            <a:r>
              <a:rPr lang="ja-JP" altLang="en-US" sz="1600" b="1" dirty="0"/>
              <a:t>（</a:t>
            </a:r>
            <a:r>
              <a:rPr kumimoji="1" lang="en-US" altLang="ja-JP" sz="1600" b="1" dirty="0" smtClean="0"/>
              <a:t>KEK</a:t>
            </a:r>
            <a:r>
              <a:rPr lang="en-US" altLang="ja-JP" sz="1600" b="1" dirty="0" smtClean="0"/>
              <a:t>/</a:t>
            </a:r>
            <a:r>
              <a:rPr lang="ja-JP" altLang="en-US" sz="1600" b="1" dirty="0" smtClean="0"/>
              <a:t>東京大</a:t>
            </a:r>
            <a:r>
              <a:rPr lang="en-US" altLang="ja-JP" sz="1600" b="1" dirty="0" smtClean="0"/>
              <a:t>/</a:t>
            </a:r>
            <a:r>
              <a:rPr lang="ja-JP" altLang="en-US" sz="1600" b="1" dirty="0" smtClean="0"/>
              <a:t>京都大）</a:t>
            </a:r>
            <a:endParaRPr kumimoji="1" lang="ja-JP" altLang="en-US" sz="1600" b="1" dirty="0"/>
          </a:p>
        </p:txBody>
      </p:sp>
      <p:sp>
        <p:nvSpPr>
          <p:cNvPr id="17" name="テキスト ボックス 16"/>
          <p:cNvSpPr txBox="1"/>
          <p:nvPr/>
        </p:nvSpPr>
        <p:spPr>
          <a:xfrm>
            <a:off x="48361" y="3886198"/>
            <a:ext cx="3680816" cy="338554"/>
          </a:xfrm>
          <a:prstGeom prst="rect">
            <a:avLst/>
          </a:prstGeom>
          <a:noFill/>
        </p:spPr>
        <p:txBody>
          <a:bodyPr wrap="none" rtlCol="0">
            <a:spAutoFit/>
          </a:bodyPr>
          <a:lstStyle/>
          <a:p>
            <a:r>
              <a:rPr lang="en-US" altLang="ja-JP" sz="1600" b="1" dirty="0" smtClean="0"/>
              <a:t>OPERA</a:t>
            </a:r>
            <a:r>
              <a:rPr lang="ja-JP" altLang="en-US" sz="1600" b="1" dirty="0" smtClean="0"/>
              <a:t>実験（名古屋大</a:t>
            </a:r>
            <a:r>
              <a:rPr lang="en-US" altLang="ja-JP" sz="1600" b="1" dirty="0" smtClean="0"/>
              <a:t>/INFN(</a:t>
            </a:r>
            <a:r>
              <a:rPr lang="ja-JP" altLang="en-US" sz="1600" b="1" dirty="0" smtClean="0"/>
              <a:t>イタリア</a:t>
            </a:r>
            <a:r>
              <a:rPr lang="en-US" altLang="ja-JP" sz="1600" b="1" dirty="0" smtClean="0"/>
              <a:t>)</a:t>
            </a:r>
            <a:r>
              <a:rPr lang="ja-JP" altLang="en-US" sz="1600" b="1" dirty="0" smtClean="0"/>
              <a:t>）</a:t>
            </a:r>
            <a:endParaRPr kumimoji="1" lang="ja-JP" altLang="en-US" sz="1600" b="1" dirty="0"/>
          </a:p>
        </p:txBody>
      </p:sp>
      <p:sp>
        <p:nvSpPr>
          <p:cNvPr id="20" name="テキスト ボックス 19"/>
          <p:cNvSpPr txBox="1"/>
          <p:nvPr/>
        </p:nvSpPr>
        <p:spPr>
          <a:xfrm>
            <a:off x="6713830" y="687148"/>
            <a:ext cx="2191626" cy="400110"/>
          </a:xfrm>
          <a:prstGeom prst="rect">
            <a:avLst/>
          </a:prstGeom>
          <a:noFill/>
        </p:spPr>
        <p:txBody>
          <a:bodyPr wrap="none" rtlCol="0">
            <a:spAutoFit/>
          </a:bodyPr>
          <a:lstStyle/>
          <a:p>
            <a:r>
              <a:rPr lang="ja-JP" altLang="en-US" sz="2000" b="1" dirty="0"/>
              <a:t>原子炉</a:t>
            </a:r>
            <a:r>
              <a:rPr kumimoji="1" lang="ja-JP" altLang="en-US" sz="2000" b="1" dirty="0" smtClean="0"/>
              <a:t>ニュートリノ</a:t>
            </a:r>
            <a:endParaRPr kumimoji="1" lang="ja-JP" altLang="en-US" sz="2000" b="1" dirty="0"/>
          </a:p>
        </p:txBody>
      </p:sp>
      <p:pic>
        <p:nvPicPr>
          <p:cNvPr id="26" name="Picture 5" descr="C:\Users\Georg Raffelt\Desktop\geo4.jpg"/>
          <p:cNvPicPr>
            <a:picLocks noChangeAspect="1" noChangeArrowheads="1"/>
          </p:cNvPicPr>
          <p:nvPr/>
        </p:nvPicPr>
        <p:blipFill rotWithShape="1">
          <a:blip r:embed="rId5">
            <a:extLst>
              <a:ext uri="{28A0092B-C50C-407E-A947-70E740481C1C}">
                <a14:useLocalDpi xmlns:a14="http://schemas.microsoft.com/office/drawing/2010/main" val="0"/>
              </a:ext>
            </a:extLst>
          </a:blip>
          <a:srcRect t="9659" b="17493"/>
          <a:stretch/>
        </p:blipFill>
        <p:spPr bwMode="auto">
          <a:xfrm>
            <a:off x="6752579" y="1139785"/>
            <a:ext cx="2191626" cy="22145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7066064" y="1146363"/>
            <a:ext cx="970715" cy="338554"/>
          </a:xfrm>
          <a:prstGeom prst="rect">
            <a:avLst/>
          </a:prstGeom>
          <a:noFill/>
        </p:spPr>
        <p:txBody>
          <a:bodyPr wrap="none" rtlCol="0">
            <a:spAutoFit/>
          </a:bodyPr>
          <a:lstStyle/>
          <a:p>
            <a:r>
              <a:rPr lang="en-US" altLang="ja-JP" sz="1600" b="1" dirty="0" err="1" smtClean="0">
                <a:solidFill>
                  <a:srgbClr val="FFFF00"/>
                </a:solidFill>
              </a:rPr>
              <a:t>KamLand</a:t>
            </a:r>
            <a:endParaRPr kumimoji="1" lang="ja-JP" altLang="en-US" sz="1600" b="1" dirty="0">
              <a:solidFill>
                <a:srgbClr val="FFFF00"/>
              </a:solidFill>
            </a:endParaRPr>
          </a:p>
        </p:txBody>
      </p:sp>
      <p:sp>
        <p:nvSpPr>
          <p:cNvPr id="28" name="テキスト ボックス 27"/>
          <p:cNvSpPr txBox="1"/>
          <p:nvPr/>
        </p:nvSpPr>
        <p:spPr>
          <a:xfrm>
            <a:off x="6687657" y="3373978"/>
            <a:ext cx="2321469" cy="338554"/>
          </a:xfrm>
          <a:prstGeom prst="rect">
            <a:avLst/>
          </a:prstGeom>
          <a:noFill/>
        </p:spPr>
        <p:txBody>
          <a:bodyPr wrap="none" rtlCol="0">
            <a:spAutoFit/>
          </a:bodyPr>
          <a:lstStyle/>
          <a:p>
            <a:r>
              <a:rPr lang="en-US" altLang="ja-JP" sz="1600" b="1" dirty="0" err="1" smtClean="0"/>
              <a:t>KamLand</a:t>
            </a:r>
            <a:r>
              <a:rPr lang="ja-JP" altLang="en-US" sz="1600" b="1" dirty="0" smtClean="0"/>
              <a:t>実験</a:t>
            </a:r>
            <a:r>
              <a:rPr lang="ja-JP" altLang="en-US" sz="1600" b="1" dirty="0"/>
              <a:t>（</a:t>
            </a:r>
            <a:r>
              <a:rPr lang="ja-JP" altLang="en-US" sz="1600" b="1" dirty="0" smtClean="0"/>
              <a:t>東北大）</a:t>
            </a:r>
            <a:endParaRPr kumimoji="1" lang="ja-JP" altLang="en-US" sz="1600" b="1" dirty="0"/>
          </a:p>
        </p:txBody>
      </p:sp>
      <p:sp>
        <p:nvSpPr>
          <p:cNvPr id="31" name="テキスト ボックス 30"/>
          <p:cNvSpPr txBox="1"/>
          <p:nvPr/>
        </p:nvSpPr>
        <p:spPr>
          <a:xfrm>
            <a:off x="6062486" y="3767239"/>
            <a:ext cx="3140603" cy="584775"/>
          </a:xfrm>
          <a:prstGeom prst="rect">
            <a:avLst/>
          </a:prstGeom>
          <a:noFill/>
        </p:spPr>
        <p:txBody>
          <a:bodyPr wrap="none" rtlCol="0">
            <a:spAutoFit/>
          </a:bodyPr>
          <a:lstStyle/>
          <a:p>
            <a:r>
              <a:rPr lang="en-US" altLang="ja-JP" sz="1600" b="1" dirty="0" smtClean="0"/>
              <a:t>Double </a:t>
            </a:r>
            <a:r>
              <a:rPr lang="en-US" altLang="ja-JP" sz="1600" b="1" dirty="0" err="1" smtClean="0"/>
              <a:t>Chooz</a:t>
            </a:r>
            <a:r>
              <a:rPr lang="ja-JP" altLang="en-US" sz="1600" b="1" dirty="0" smtClean="0"/>
              <a:t>実験</a:t>
            </a:r>
            <a:endParaRPr lang="en-US" altLang="ja-JP" sz="1600" b="1" dirty="0" smtClean="0"/>
          </a:p>
          <a:p>
            <a:r>
              <a:rPr lang="ja-JP" altLang="en-US" sz="1600" b="1" dirty="0" smtClean="0"/>
              <a:t>（</a:t>
            </a:r>
            <a:r>
              <a:rPr lang="en-US" altLang="ja-JP" sz="1600" b="1" dirty="0" smtClean="0"/>
              <a:t>IN2P3(</a:t>
            </a:r>
            <a:r>
              <a:rPr lang="ja-JP" altLang="en-US" sz="1600" b="1" dirty="0" smtClean="0"/>
              <a:t>フランス</a:t>
            </a:r>
            <a:r>
              <a:rPr lang="en-US" altLang="ja-JP" sz="1600" b="1" dirty="0" smtClean="0"/>
              <a:t>)/</a:t>
            </a:r>
            <a:r>
              <a:rPr lang="ja-JP" altLang="en-US" sz="1600" b="1" dirty="0" smtClean="0"/>
              <a:t>東北大</a:t>
            </a:r>
            <a:r>
              <a:rPr lang="en-US" altLang="ja-JP" sz="1600" b="1" dirty="0" smtClean="0"/>
              <a:t>/</a:t>
            </a:r>
            <a:r>
              <a:rPr lang="ja-JP" altLang="en-US" sz="1600" b="1" dirty="0" smtClean="0"/>
              <a:t>東工大</a:t>
            </a:r>
            <a:r>
              <a:rPr lang="ja-JP" altLang="en-US" sz="1600" dirty="0" smtClean="0"/>
              <a:t>）</a:t>
            </a:r>
            <a:endParaRPr kumimoji="1" lang="ja-JP" altLang="en-US" sz="1600" dirty="0"/>
          </a:p>
        </p:txBody>
      </p:sp>
      <p:sp>
        <p:nvSpPr>
          <p:cNvPr id="32" name="テキスト ボックス 31"/>
          <p:cNvSpPr txBox="1"/>
          <p:nvPr/>
        </p:nvSpPr>
        <p:spPr>
          <a:xfrm>
            <a:off x="627799" y="4623191"/>
            <a:ext cx="2449710" cy="400110"/>
          </a:xfrm>
          <a:prstGeom prst="rect">
            <a:avLst/>
          </a:prstGeom>
          <a:noFill/>
        </p:spPr>
        <p:txBody>
          <a:bodyPr wrap="none" rtlCol="0">
            <a:spAutoFit/>
          </a:bodyPr>
          <a:lstStyle/>
          <a:p>
            <a:r>
              <a:rPr lang="ja-JP" altLang="en-US" sz="2000" b="1" dirty="0"/>
              <a:t>宇宙背景</a:t>
            </a:r>
            <a:r>
              <a:rPr kumimoji="1" lang="ja-JP" altLang="en-US" sz="2000" b="1" dirty="0" smtClean="0"/>
              <a:t>ニュートリノ</a:t>
            </a:r>
            <a:endParaRPr kumimoji="1" lang="ja-JP" altLang="en-US" sz="2000" b="1" dirty="0"/>
          </a:p>
        </p:txBody>
      </p:sp>
      <p:sp>
        <p:nvSpPr>
          <p:cNvPr id="33" name="テキスト ボックス 32"/>
          <p:cNvSpPr txBox="1"/>
          <p:nvPr/>
        </p:nvSpPr>
        <p:spPr>
          <a:xfrm>
            <a:off x="4924994" y="5721397"/>
            <a:ext cx="3655168" cy="830997"/>
          </a:xfrm>
          <a:prstGeom prst="rect">
            <a:avLst/>
          </a:prstGeom>
          <a:noFill/>
        </p:spPr>
        <p:txBody>
          <a:bodyPr wrap="none" rtlCol="0">
            <a:spAutoFit/>
          </a:bodyPr>
          <a:lstStyle/>
          <a:p>
            <a:r>
              <a:rPr lang="en-US" altLang="ja-JP" sz="1600" b="1" dirty="0" smtClean="0"/>
              <a:t>Neutrino Decay</a:t>
            </a:r>
            <a:r>
              <a:rPr lang="ja-JP" altLang="en-US" sz="1600" b="1" dirty="0" smtClean="0"/>
              <a:t>実験</a:t>
            </a:r>
            <a:endParaRPr lang="en-US" altLang="ja-JP" sz="1600" b="1" dirty="0" smtClean="0"/>
          </a:p>
          <a:p>
            <a:r>
              <a:rPr lang="ja-JP" altLang="en-US" sz="1600" b="1" dirty="0" smtClean="0"/>
              <a:t>（筑波大</a:t>
            </a:r>
            <a:r>
              <a:rPr lang="en-US" altLang="ja-JP" sz="1600" b="1" dirty="0" smtClean="0"/>
              <a:t>/JAXA ISAS/KEK/FNAL(</a:t>
            </a:r>
            <a:r>
              <a:rPr lang="ja-JP" altLang="en-US" sz="1600" b="1" dirty="0"/>
              <a:t>米</a:t>
            </a:r>
            <a:r>
              <a:rPr lang="en-US" altLang="ja-JP" sz="1600" b="1" dirty="0" smtClean="0"/>
              <a:t>)</a:t>
            </a:r>
            <a:r>
              <a:rPr lang="ja-JP" altLang="en-US" sz="1600" b="1" dirty="0" smtClean="0"/>
              <a:t>）</a:t>
            </a:r>
            <a:endParaRPr lang="en-US" altLang="ja-JP" sz="1600" b="1" dirty="0" smtClean="0"/>
          </a:p>
          <a:p>
            <a:r>
              <a:rPr lang="ja-JP" altLang="en-US" sz="1600" b="1" dirty="0"/>
              <a:t>世界</a:t>
            </a:r>
            <a:r>
              <a:rPr lang="ja-JP" altLang="en-US" sz="1600" b="1" dirty="0" smtClean="0"/>
              <a:t>初の宇宙背景ニュートリノ観測研究</a:t>
            </a:r>
            <a:endParaRPr kumimoji="1" lang="ja-JP" altLang="en-US" sz="1600" b="1" dirty="0"/>
          </a:p>
        </p:txBody>
      </p:sp>
      <p:pic>
        <p:nvPicPr>
          <p:cNvPr id="34"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09058" y="4823246"/>
            <a:ext cx="1690178" cy="2034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35" name="図 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305945" y="5398523"/>
            <a:ext cx="1771564" cy="1230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5662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050"/>
          <p:cNvSpPr>
            <a:spLocks noGrp="1" noChangeArrowheads="1"/>
          </p:cNvSpPr>
          <p:nvPr>
            <p:ph type="title"/>
          </p:nvPr>
        </p:nvSpPr>
        <p:spPr>
          <a:xfrm>
            <a:off x="286867" y="0"/>
            <a:ext cx="8282233" cy="685800"/>
          </a:xfrm>
          <a:noFill/>
        </p:spPr>
        <p:txBody>
          <a:bodyPr>
            <a:normAutofit/>
          </a:bodyPr>
          <a:lstStyle/>
          <a:p>
            <a:pPr eaLnBrk="1" hangingPunct="1"/>
            <a:r>
              <a:rPr lang="ja-JP" altLang="en-US" sz="2800" b="1" dirty="0" smtClean="0">
                <a:effectLst>
                  <a:outerShdw blurRad="38100" dist="38100" dir="2700000" algn="tl">
                    <a:srgbClr val="000000">
                      <a:alpha val="43137"/>
                    </a:srgbClr>
                  </a:outerShdw>
                </a:effectLst>
                <a:latin typeface="+mj-ea"/>
                <a:cs typeface="Arial Unicode MS" pitchFamily="50" charset="-128"/>
              </a:rPr>
              <a:t>ニュートリノ崩壊で生成される光子のエネルギー</a:t>
            </a:r>
          </a:p>
        </p:txBody>
      </p:sp>
      <p:sp>
        <p:nvSpPr>
          <p:cNvPr id="16391" name="Line 2054"/>
          <p:cNvSpPr>
            <a:spLocks noChangeShapeType="1"/>
          </p:cNvSpPr>
          <p:nvPr/>
        </p:nvSpPr>
        <p:spPr bwMode="auto">
          <a:xfrm>
            <a:off x="1606908" y="4004742"/>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2" name="Line 2055"/>
          <p:cNvSpPr>
            <a:spLocks noChangeShapeType="1"/>
          </p:cNvSpPr>
          <p:nvPr/>
        </p:nvSpPr>
        <p:spPr bwMode="auto">
          <a:xfrm>
            <a:off x="1683108" y="5833542"/>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3" name="Line 2056"/>
          <p:cNvSpPr>
            <a:spLocks noChangeShapeType="1"/>
          </p:cNvSpPr>
          <p:nvPr/>
        </p:nvSpPr>
        <p:spPr bwMode="auto">
          <a:xfrm>
            <a:off x="1683108" y="6290742"/>
            <a:ext cx="236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4" name="Text Box 2057"/>
          <p:cNvSpPr txBox="1">
            <a:spLocks noChangeArrowheads="1"/>
          </p:cNvSpPr>
          <p:nvPr/>
        </p:nvSpPr>
        <p:spPr bwMode="auto">
          <a:xfrm>
            <a:off x="82908" y="3776142"/>
            <a:ext cx="14542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m</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3</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=50meV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5" name="Text Box 2058"/>
          <p:cNvSpPr txBox="1">
            <a:spLocks noChangeArrowheads="1"/>
          </p:cNvSpPr>
          <p:nvPr/>
        </p:nvSpPr>
        <p:spPr bwMode="auto">
          <a:xfrm>
            <a:off x="161508" y="6042487"/>
            <a:ext cx="13115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m</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1</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=1meV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6" name="Text Box 2059"/>
          <p:cNvSpPr txBox="1">
            <a:spLocks noChangeArrowheads="1"/>
          </p:cNvSpPr>
          <p:nvPr/>
        </p:nvSpPr>
        <p:spPr bwMode="auto">
          <a:xfrm>
            <a:off x="131109" y="5630094"/>
            <a:ext cx="15247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m</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2</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=8.7meV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7" name="Line 2060"/>
          <p:cNvSpPr>
            <a:spLocks noChangeShapeType="1"/>
          </p:cNvSpPr>
          <p:nvPr/>
        </p:nvSpPr>
        <p:spPr bwMode="auto">
          <a:xfrm>
            <a:off x="2520132" y="4004742"/>
            <a:ext cx="0" cy="182880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8" name="Line 2061"/>
          <p:cNvSpPr>
            <a:spLocks noChangeShapeType="1"/>
          </p:cNvSpPr>
          <p:nvPr/>
        </p:nvSpPr>
        <p:spPr bwMode="auto">
          <a:xfrm>
            <a:off x="2826108" y="5833542"/>
            <a:ext cx="0" cy="45720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400" name="Text Box 2063"/>
          <p:cNvSpPr txBox="1">
            <a:spLocks noChangeArrowheads="1"/>
          </p:cNvSpPr>
          <p:nvPr/>
        </p:nvSpPr>
        <p:spPr bwMode="auto">
          <a:xfrm>
            <a:off x="2920840" y="5862087"/>
            <a:ext cx="15071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ja-JP" sz="2000" baseline="-25000" dirty="0">
                <a:latin typeface="Arial Unicode MS" panose="020B0604020202020204" pitchFamily="50" charset="-128"/>
                <a:ea typeface="Arial Unicode MS" panose="020B0604020202020204" pitchFamily="50" charset="-128"/>
                <a:cs typeface="Arial Unicode MS" panose="020B0604020202020204" pitchFamily="50" charset="-128"/>
                <a:sym typeface="Symbol"/>
              </a:rPr>
              <a:t></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=4.4meV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408" name="Line 2084"/>
          <p:cNvSpPr>
            <a:spLocks noChangeShapeType="1"/>
          </p:cNvSpPr>
          <p:nvPr/>
        </p:nvSpPr>
        <p:spPr bwMode="auto">
          <a:xfrm>
            <a:off x="2049821" y="4012680"/>
            <a:ext cx="0" cy="230505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mc:AlternateContent xmlns:mc="http://schemas.openxmlformats.org/markup-compatibility/2006" xmlns:a14="http://schemas.microsoft.com/office/drawing/2010/main">
        <mc:Choice Requires="a14">
          <p:sp>
            <p:nvSpPr>
              <p:cNvPr id="3" name="テキスト ボックス 2"/>
              <p:cNvSpPr txBox="1"/>
              <p:nvPr/>
            </p:nvSpPr>
            <p:spPr>
              <a:xfrm>
                <a:off x="2287529" y="2166595"/>
                <a:ext cx="1983941" cy="76912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𝐸</m:t>
                          </m:r>
                        </m:e>
                        <m:sub>
                          <m:r>
                            <a:rPr kumimoji="1" lang="en-US" altLang="ja-JP" sz="2000" b="0" i="1" smtClean="0">
                              <a:latin typeface="Cambria Math"/>
                            </a:rPr>
                            <m:t>𝛾</m:t>
                          </m:r>
                        </m:sub>
                      </m:sSub>
                      <m:r>
                        <a:rPr kumimoji="1" lang="en-US" altLang="ja-JP" sz="2000" b="0" i="1" smtClean="0">
                          <a:latin typeface="Cambria Math"/>
                        </a:rPr>
                        <m:t>=</m:t>
                      </m:r>
                      <m:f>
                        <m:fPr>
                          <m:ctrlPr>
                            <a:rPr kumimoji="1" lang="en-US" altLang="ja-JP" sz="2000" b="0" i="1" smtClean="0">
                              <a:latin typeface="Cambria Math"/>
                            </a:rPr>
                          </m:ctrlPr>
                        </m:fPr>
                        <m:num>
                          <m:sSubSup>
                            <m:sSubSupPr>
                              <m:ctrlPr>
                                <a:rPr lang="en-US" altLang="ja-JP" sz="2000" i="1">
                                  <a:latin typeface="Cambria Math"/>
                                </a:rPr>
                              </m:ctrlPr>
                            </m:sSubSupPr>
                            <m:e>
                              <m:r>
                                <a:rPr lang="en-US" altLang="ja-JP" sz="2000" i="1">
                                  <a:latin typeface="Cambria Math"/>
                                </a:rPr>
                                <m:t>𝑚</m:t>
                              </m:r>
                            </m:e>
                            <m:sub>
                              <m:r>
                                <a:rPr lang="en-US" altLang="ja-JP" sz="2000" i="1">
                                  <a:latin typeface="Cambria Math"/>
                                </a:rPr>
                                <m:t>3</m:t>
                              </m:r>
                            </m:sub>
                            <m:sup>
                              <m:r>
                                <a:rPr lang="en-US" altLang="ja-JP" sz="2000" i="1">
                                  <a:latin typeface="Cambria Math"/>
                                </a:rPr>
                                <m:t>2</m:t>
                              </m:r>
                            </m:sup>
                          </m:sSubSup>
                          <m:r>
                            <a:rPr lang="en-US" altLang="ja-JP" sz="2000" i="1">
                              <a:latin typeface="Cambria Math"/>
                            </a:rPr>
                            <m:t>−</m:t>
                          </m:r>
                          <m:sSubSup>
                            <m:sSubSupPr>
                              <m:ctrlPr>
                                <a:rPr kumimoji="1" lang="en-US" altLang="ja-JP" sz="2000" b="0" i="1" smtClean="0">
                                  <a:latin typeface="Cambria Math"/>
                                </a:rPr>
                              </m:ctrlPr>
                            </m:sSubSupPr>
                            <m:e>
                              <m:r>
                                <a:rPr kumimoji="1" lang="en-US" altLang="ja-JP" sz="2000" b="0" i="1" smtClean="0">
                                  <a:latin typeface="Cambria Math"/>
                                </a:rPr>
                                <m:t>𝑚</m:t>
                              </m:r>
                            </m:e>
                            <m:sub>
                              <m:r>
                                <a:rPr kumimoji="1" lang="en-US" altLang="ja-JP" sz="2000" b="0" i="1" smtClean="0">
                                  <a:latin typeface="Cambria Math"/>
                                </a:rPr>
                                <m:t>1,2</m:t>
                              </m:r>
                            </m:sub>
                            <m:sup>
                              <m:r>
                                <a:rPr kumimoji="1" lang="en-US" altLang="ja-JP" sz="2000" b="0" i="1" smtClean="0">
                                  <a:latin typeface="Cambria Math"/>
                                </a:rPr>
                                <m:t>2</m:t>
                              </m:r>
                            </m:sup>
                          </m:sSubSup>
                        </m:num>
                        <m:den>
                          <m:r>
                            <a:rPr kumimoji="1" lang="en-US" altLang="ja-JP" sz="2000" b="0" i="1" smtClean="0">
                              <a:latin typeface="Cambria Math"/>
                            </a:rPr>
                            <m:t>2</m:t>
                          </m:r>
                          <m:sSub>
                            <m:sSubPr>
                              <m:ctrlPr>
                                <a:rPr kumimoji="1" lang="en-US" altLang="ja-JP" sz="2000" b="0" i="1" smtClean="0">
                                  <a:latin typeface="Cambria Math"/>
                                </a:rPr>
                              </m:ctrlPr>
                            </m:sSubPr>
                            <m:e>
                              <m:r>
                                <a:rPr kumimoji="1" lang="en-US" altLang="ja-JP" sz="2000" b="0" i="1" smtClean="0">
                                  <a:latin typeface="Cambria Math"/>
                                </a:rPr>
                                <m:t>𝑚</m:t>
                              </m:r>
                            </m:e>
                            <m:sub>
                              <m:r>
                                <a:rPr kumimoji="1" lang="en-US" altLang="ja-JP" sz="2000" b="0" i="1" smtClean="0">
                                  <a:latin typeface="Cambria Math"/>
                                </a:rPr>
                                <m:t>3</m:t>
                              </m:r>
                            </m:sub>
                          </m:sSub>
                        </m:den>
                      </m:f>
                    </m:oMath>
                  </m:oMathPara>
                </a14:m>
                <a:endParaRPr kumimoji="1" lang="ja-JP" altLang="en-US" dirty="0">
                  <a:latin typeface="Arial Unicode MS" pitchFamily="50" charset="-128"/>
                  <a:ea typeface="Arial Unicode MS" pitchFamily="50" charset="-128"/>
                  <a:cs typeface="Arial Unicode MS" pitchFamily="50" charset="-128"/>
                </a:endParaRPr>
              </a:p>
            </p:txBody>
          </p:sp>
        </mc:Choice>
        <mc:Fallback xmlns="">
          <p:sp>
            <p:nvSpPr>
              <p:cNvPr id="3" name="テキスト ボックス 2"/>
              <p:cNvSpPr txBox="1">
                <a:spLocks noRot="1" noChangeAspect="1" noMove="1" noResize="1" noEditPoints="1" noAdjustHandles="1" noChangeArrowheads="1" noChangeShapeType="1" noTextEdit="1"/>
              </p:cNvSpPr>
              <p:nvPr/>
            </p:nvSpPr>
            <p:spPr>
              <a:xfrm>
                <a:off x="2287529" y="2166595"/>
                <a:ext cx="1983941" cy="769121"/>
              </a:xfrm>
              <a:prstGeom prst="rect">
                <a:avLst/>
              </a:prstGeom>
              <a:blipFill rotWithShape="1">
                <a:blip r:embed="rId22"/>
                <a:stretch>
                  <a:fillRect/>
                </a:stretch>
              </a:blipFill>
            </p:spPr>
            <p:txBody>
              <a:bodyPr/>
              <a:lstStyle/>
              <a:p>
                <a:r>
                  <a:rPr lang="ja-JP" altLang="en-US">
                    <a:noFill/>
                  </a:rPr>
                  <a:t> </a:t>
                </a:r>
              </a:p>
            </p:txBody>
          </p:sp>
        </mc:Fallback>
      </mc:AlternateContent>
      <p:sp>
        <p:nvSpPr>
          <p:cNvPr id="995" name="Text Box 2062"/>
          <p:cNvSpPr txBox="1">
            <a:spLocks noChangeArrowheads="1"/>
          </p:cNvSpPr>
          <p:nvPr/>
        </p:nvSpPr>
        <p:spPr bwMode="auto">
          <a:xfrm>
            <a:off x="2605830" y="4531367"/>
            <a:ext cx="14718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sym typeface="Symbol"/>
              </a:rPr>
              <a:t></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=24meV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nvGrpSpPr>
          <p:cNvPr id="9" name="グループ化 8"/>
          <p:cNvGrpSpPr/>
          <p:nvPr/>
        </p:nvGrpSpPr>
        <p:grpSpPr>
          <a:xfrm>
            <a:off x="353890" y="1640931"/>
            <a:ext cx="2366523" cy="1676827"/>
            <a:chOff x="5503188" y="1200517"/>
            <a:chExt cx="2366523" cy="1676827"/>
          </a:xfrm>
        </p:grpSpPr>
        <p:sp>
          <p:nvSpPr>
            <p:cNvPr id="16388" name="Line 2051"/>
            <p:cNvSpPr>
              <a:spLocks noChangeShapeType="1"/>
            </p:cNvSpPr>
            <p:nvPr/>
          </p:nvSpPr>
          <p:spPr bwMode="auto">
            <a:xfrm flipV="1">
              <a:off x="6576144" y="1505744"/>
              <a:ext cx="762000" cy="685800"/>
            </a:xfrm>
            <a:prstGeom prst="line">
              <a:avLst/>
            </a:prstGeom>
            <a:noFill/>
            <a:ln w="254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89" name="Line 2052"/>
            <p:cNvSpPr>
              <a:spLocks noChangeShapeType="1"/>
            </p:cNvSpPr>
            <p:nvPr/>
          </p:nvSpPr>
          <p:spPr bwMode="auto">
            <a:xfrm flipH="1">
              <a:off x="5814144" y="2191544"/>
              <a:ext cx="762000" cy="685800"/>
            </a:xfrm>
            <a:prstGeom prst="line">
              <a:avLst/>
            </a:prstGeom>
            <a:noFill/>
            <a:ln w="25400">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6390" name="Oval 2053"/>
            <p:cNvSpPr>
              <a:spLocks noChangeArrowheads="1"/>
            </p:cNvSpPr>
            <p:nvPr/>
          </p:nvSpPr>
          <p:spPr bwMode="auto">
            <a:xfrm>
              <a:off x="6478489" y="2159242"/>
              <a:ext cx="129459" cy="14030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mc:AlternateContent xmlns:mc="http://schemas.openxmlformats.org/markup-compatibility/2006" xmlns:a14="http://schemas.microsoft.com/office/drawing/2010/main">
          <mc:Choice Requires="a14">
            <p:sp>
              <p:nvSpPr>
                <p:cNvPr id="5" name="テキスト ボックス 4"/>
                <p:cNvSpPr txBox="1"/>
                <p:nvPr/>
              </p:nvSpPr>
              <p:spPr>
                <a:xfrm>
                  <a:off x="6086021" y="1757586"/>
                  <a:ext cx="499688"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𝜈</m:t>
                            </m:r>
                          </m:e>
                          <m:sub>
                            <m:r>
                              <a:rPr kumimoji="1" lang="en-US" altLang="ja-JP" sz="2000" b="0" i="1" smtClean="0">
                                <a:latin typeface="Cambria Math"/>
                              </a:rPr>
                              <m:t>3</m:t>
                            </m:r>
                          </m:sub>
                        </m:sSub>
                      </m:oMath>
                    </m:oMathPara>
                  </a14:m>
                  <a:endParaRPr kumimoji="1" lang="ja-JP" altLang="en-US" dirty="0">
                    <a:latin typeface="Arial Unicode MS" pitchFamily="50" charset="-128"/>
                    <a:ea typeface="Arial Unicode MS" pitchFamily="50" charset="-128"/>
                    <a:cs typeface="Arial Unicode MS" pitchFamily="50" charset="-128"/>
                  </a:endParaRPr>
                </a:p>
              </p:txBody>
            </p:sp>
          </mc:Choice>
          <mc:Fallback xmlns="">
            <p:sp>
              <p:nvSpPr>
                <p:cNvPr id="5" name="テキスト ボックス 4"/>
                <p:cNvSpPr txBox="1">
                  <a:spLocks noRot="1" noChangeAspect="1" noMove="1" noResize="1" noEditPoints="1" noAdjustHandles="1" noChangeArrowheads="1" noChangeShapeType="1" noTextEdit="1"/>
                </p:cNvSpPr>
                <p:nvPr/>
              </p:nvSpPr>
              <p:spPr>
                <a:xfrm>
                  <a:off x="6086021" y="1757586"/>
                  <a:ext cx="499688" cy="400110"/>
                </a:xfrm>
                <a:prstGeom prst="rect">
                  <a:avLst/>
                </a:prstGeom>
                <a:blipFill rotWithShape="1">
                  <a:blip r:embed="rId5"/>
                  <a:stretch>
                    <a:fillRect b="-151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テキスト ボックス 5"/>
                <p:cNvSpPr txBox="1"/>
                <p:nvPr/>
              </p:nvSpPr>
              <p:spPr>
                <a:xfrm>
                  <a:off x="7375601" y="1223986"/>
                  <a:ext cx="494110" cy="39151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𝐸</m:t>
                            </m:r>
                          </m:e>
                          <m:sub>
                            <m:r>
                              <a:rPr kumimoji="1" lang="en-US" altLang="ja-JP" b="0" i="1" smtClean="0">
                                <a:latin typeface="Cambria Math"/>
                              </a:rPr>
                              <m:t>𝛾</m:t>
                            </m:r>
                          </m:sub>
                        </m:sSub>
                      </m:oMath>
                    </m:oMathPara>
                  </a14:m>
                  <a:endParaRPr kumimoji="1" lang="ja-JP" altLang="en-US" dirty="0">
                    <a:latin typeface="Arial Unicode MS" pitchFamily="50" charset="-128"/>
                    <a:ea typeface="Arial Unicode MS" pitchFamily="50" charset="-128"/>
                    <a:cs typeface="Arial Unicode MS" pitchFamily="50" charset="-128"/>
                  </a:endParaRPr>
                </a:p>
              </p:txBody>
            </p:sp>
          </mc:Choice>
          <mc:Fallback xmlns="">
            <p:sp>
              <p:nvSpPr>
                <p:cNvPr id="6" name="テキスト ボックス 5"/>
                <p:cNvSpPr txBox="1">
                  <a:spLocks noRot="1" noChangeAspect="1" noMove="1" noResize="1" noEditPoints="1" noAdjustHandles="1" noChangeArrowheads="1" noChangeShapeType="1" noTextEdit="1"/>
                </p:cNvSpPr>
                <p:nvPr/>
              </p:nvSpPr>
              <p:spPr>
                <a:xfrm>
                  <a:off x="7375601" y="1223986"/>
                  <a:ext cx="494110" cy="391517"/>
                </a:xfrm>
                <a:prstGeom prst="rect">
                  <a:avLst/>
                </a:prstGeom>
                <a:blipFill rotWithShape="1">
                  <a:blip r:embed="rId6"/>
                  <a:stretch>
                    <a:fillRect b="-312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p:cNvSpPr txBox="1"/>
                <p:nvPr/>
              </p:nvSpPr>
              <p:spPr>
                <a:xfrm>
                  <a:off x="6972531" y="1200517"/>
                  <a:ext cx="37683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a:rPr>
                          <m:t>𝛾</m:t>
                        </m:r>
                      </m:oMath>
                    </m:oMathPara>
                  </a14:m>
                  <a:endParaRPr kumimoji="1" lang="ja-JP" altLang="en-US" dirty="0">
                    <a:latin typeface="Arial Unicode MS" pitchFamily="50" charset="-128"/>
                    <a:ea typeface="Arial Unicode MS" pitchFamily="50" charset="-128"/>
                    <a:cs typeface="Arial Unicode MS" pitchFamily="50" charset="-128"/>
                  </a:endParaRPr>
                </a:p>
              </p:txBody>
            </p:sp>
          </mc:Choice>
          <mc:Fallback xmlns="">
            <p:sp>
              <p:nvSpPr>
                <p:cNvPr id="7" name="テキスト ボックス 6"/>
                <p:cNvSpPr txBox="1">
                  <a:spLocks noRot="1" noChangeAspect="1" noMove="1" noResize="1" noEditPoints="1" noAdjustHandles="1" noChangeArrowheads="1" noChangeShapeType="1" noTextEdit="1"/>
                </p:cNvSpPr>
                <p:nvPr/>
              </p:nvSpPr>
              <p:spPr>
                <a:xfrm>
                  <a:off x="6972531" y="1200517"/>
                  <a:ext cx="376833" cy="369332"/>
                </a:xfrm>
                <a:prstGeom prst="rect">
                  <a:avLst/>
                </a:prstGeom>
                <a:blipFill rotWithShape="1">
                  <a:blip r:embed="rId7"/>
                  <a:stretch>
                    <a:fillRect b="-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01" name="テキスト ボックス 1000"/>
                <p:cNvSpPr txBox="1"/>
                <p:nvPr/>
              </p:nvSpPr>
              <p:spPr>
                <a:xfrm>
                  <a:off x="5503188" y="2379593"/>
                  <a:ext cx="46865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b="0" i="1" smtClean="0">
                                <a:latin typeface="Cambria Math"/>
                              </a:rPr>
                            </m:ctrlPr>
                          </m:sSubPr>
                          <m:e>
                            <m:r>
                              <a:rPr kumimoji="1" lang="en-US" altLang="ja-JP" b="0" i="1" smtClean="0">
                                <a:latin typeface="Cambria Math"/>
                              </a:rPr>
                              <m:t>𝜈</m:t>
                            </m:r>
                          </m:e>
                          <m:sub>
                            <m:r>
                              <a:rPr kumimoji="1" lang="en-US" altLang="ja-JP" b="0" i="1" smtClean="0">
                                <a:latin typeface="Cambria Math"/>
                              </a:rPr>
                              <m:t>2</m:t>
                            </m:r>
                          </m:sub>
                        </m:sSub>
                      </m:oMath>
                    </m:oMathPara>
                  </a14:m>
                  <a:endParaRPr kumimoji="1" lang="ja-JP" altLang="en-US" dirty="0">
                    <a:latin typeface="Arial Unicode MS" pitchFamily="50" charset="-128"/>
                    <a:ea typeface="Arial Unicode MS" pitchFamily="50" charset="-128"/>
                    <a:cs typeface="Arial Unicode MS" pitchFamily="50" charset="-128"/>
                  </a:endParaRPr>
                </a:p>
              </p:txBody>
            </p:sp>
          </mc:Choice>
          <mc:Fallback xmlns="">
            <p:sp>
              <p:nvSpPr>
                <p:cNvPr id="1001" name="テキスト ボックス 1000"/>
                <p:cNvSpPr txBox="1">
                  <a:spLocks noRot="1" noChangeAspect="1" noMove="1" noResize="1" noEditPoints="1" noAdjustHandles="1" noChangeArrowheads="1" noChangeShapeType="1" noTextEdit="1"/>
                </p:cNvSpPr>
                <p:nvPr/>
              </p:nvSpPr>
              <p:spPr>
                <a:xfrm>
                  <a:off x="5503188" y="2379593"/>
                  <a:ext cx="468653" cy="369332"/>
                </a:xfrm>
                <a:prstGeom prst="rect">
                  <a:avLst/>
                </a:prstGeom>
                <a:blipFill rotWithShape="1">
                  <a:blip r:embed="rId8"/>
                  <a:stretch>
                    <a:fillRect/>
                  </a:stretch>
                </a:blipFill>
              </p:spPr>
              <p:txBody>
                <a:bodyPr/>
                <a:lstStyle/>
                <a:p>
                  <a:r>
                    <a:rPr lang="ja-JP" altLang="en-US">
                      <a:noFill/>
                    </a:rPr>
                    <a:t> </a:t>
                  </a:r>
                </a:p>
              </p:txBody>
            </p:sp>
          </mc:Fallback>
        </mc:AlternateContent>
      </p:grpSp>
      <p:pic>
        <p:nvPicPr>
          <p:cNvPr id="28" name="Picture 2"/>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46749" y="3597903"/>
            <a:ext cx="3893635" cy="2727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Line 5"/>
          <p:cNvSpPr>
            <a:spLocks noChangeShapeType="1"/>
          </p:cNvSpPr>
          <p:nvPr/>
        </p:nvSpPr>
        <p:spPr bwMode="auto">
          <a:xfrm flipH="1" flipV="1">
            <a:off x="7244803" y="4246129"/>
            <a:ext cx="292155" cy="222342"/>
          </a:xfrm>
          <a:prstGeom prst="line">
            <a:avLst/>
          </a:prstGeom>
          <a:noFill/>
          <a:ln w="3175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30" name="Line 6"/>
          <p:cNvSpPr>
            <a:spLocks noChangeShapeType="1"/>
          </p:cNvSpPr>
          <p:nvPr/>
        </p:nvSpPr>
        <p:spPr bwMode="auto">
          <a:xfrm flipV="1">
            <a:off x="6194976" y="4300794"/>
            <a:ext cx="54390" cy="335355"/>
          </a:xfrm>
          <a:prstGeom prst="line">
            <a:avLst/>
          </a:prstGeom>
          <a:noFill/>
          <a:ln w="3175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31" name="Text Box 7"/>
          <p:cNvSpPr txBox="1">
            <a:spLocks noChangeArrowheads="1"/>
          </p:cNvSpPr>
          <p:nvPr/>
        </p:nvSpPr>
        <p:spPr bwMode="auto">
          <a:xfrm>
            <a:off x="7258056" y="4519034"/>
            <a:ext cx="15337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eaLnBrk="1" hangingPunct="1"/>
            <a:r>
              <a:rPr lang="en-US" altLang="ja-JP" sz="1400" b="1" dirty="0" smtClean="0">
                <a:latin typeface="Arial Unicode MS" panose="020B0604020202020204" pitchFamily="50" charset="-128"/>
                <a:ea typeface="Arial Unicode MS" panose="020B0604020202020204" pitchFamily="50" charset="-128"/>
                <a:cs typeface="Arial Unicode MS" panose="020B0604020202020204" pitchFamily="50" charset="-128"/>
              </a:rPr>
              <a:t>Sharp Edge with 1.9K smearing</a:t>
            </a:r>
            <a:endParaRPr lang="en-US" altLang="ja-JP" sz="1400" b="1"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32" name="Text Box 8"/>
          <p:cNvSpPr txBox="1">
            <a:spLocks noChangeArrowheads="1"/>
          </p:cNvSpPr>
          <p:nvPr/>
        </p:nvSpPr>
        <p:spPr bwMode="auto">
          <a:xfrm>
            <a:off x="5423101" y="4706468"/>
            <a:ext cx="158886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eaLnBrk="1" hangingPunct="1"/>
            <a:r>
              <a:rPr lang="en-US" altLang="ja-JP" sz="1600" b="1" dirty="0" smtClean="0">
                <a:latin typeface="Arial Unicode MS" panose="020B0604020202020204" pitchFamily="50" charset="-128"/>
                <a:ea typeface="Arial Unicode MS" panose="020B0604020202020204" pitchFamily="50" charset="-128"/>
                <a:cs typeface="Arial Unicode MS" panose="020B0604020202020204" pitchFamily="50" charset="-128"/>
              </a:rPr>
              <a:t>Red Shift effect</a:t>
            </a:r>
            <a:endParaRPr lang="en-US" altLang="ja-JP" sz="1600" b="1"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33" name="テキスト ボックス 32"/>
          <p:cNvSpPr txBox="1"/>
          <p:nvPr/>
        </p:nvSpPr>
        <p:spPr>
          <a:xfrm rot="16200000">
            <a:off x="4268648" y="4345824"/>
            <a:ext cx="1494320" cy="400110"/>
          </a:xfrm>
          <a:prstGeom prst="rect">
            <a:avLst/>
          </a:prstGeom>
          <a:solidFill>
            <a:schemeClr val="bg1"/>
          </a:solidFill>
        </p:spPr>
        <p:txBody>
          <a:bodyPr wrap="none" rtlCol="0">
            <a:spAutoFit/>
          </a:bodyPr>
          <a:lstStyle/>
          <a:p>
            <a:r>
              <a:rPr kumimoji="1" lang="en-US" altLang="ja-JP" sz="2000" dirty="0" err="1" smtClean="0">
                <a:latin typeface="Arial Unicode MS" pitchFamily="50" charset="-128"/>
                <a:ea typeface="Arial Unicode MS" pitchFamily="50" charset="-128"/>
                <a:cs typeface="Arial Unicode MS" pitchFamily="50" charset="-128"/>
              </a:rPr>
              <a:t>dN</a:t>
            </a:r>
            <a:r>
              <a:rPr kumimoji="1" lang="en-US" altLang="ja-JP" sz="2000" dirty="0" smtClean="0">
                <a:latin typeface="Arial Unicode MS" pitchFamily="50" charset="-128"/>
                <a:ea typeface="Arial Unicode MS" pitchFamily="50" charset="-128"/>
                <a:cs typeface="Arial Unicode MS" pitchFamily="50" charset="-128"/>
              </a:rPr>
              <a:t>/</a:t>
            </a:r>
            <a:r>
              <a:rPr kumimoji="1" lang="en-US" altLang="ja-JP" sz="2000" dirty="0" err="1" smtClean="0">
                <a:latin typeface="Arial Unicode MS" pitchFamily="50" charset="-128"/>
                <a:ea typeface="Arial Unicode MS" pitchFamily="50" charset="-128"/>
                <a:cs typeface="Arial Unicode MS" pitchFamily="50" charset="-128"/>
              </a:rPr>
              <a:t>dE</a:t>
            </a:r>
            <a:r>
              <a:rPr kumimoji="1" lang="en-US" altLang="ja-JP" sz="2000" dirty="0" smtClean="0">
                <a:latin typeface="Arial Unicode MS" pitchFamily="50" charset="-128"/>
                <a:ea typeface="Arial Unicode MS" pitchFamily="50" charset="-128"/>
                <a:cs typeface="Arial Unicode MS" pitchFamily="50" charset="-128"/>
              </a:rPr>
              <a:t>(</a:t>
            </a:r>
            <a:r>
              <a:rPr kumimoji="1" lang="en-US" altLang="ja-JP" sz="2000" dirty="0" err="1" smtClean="0">
                <a:latin typeface="Arial Unicode MS" pitchFamily="50" charset="-128"/>
                <a:ea typeface="Arial Unicode MS" pitchFamily="50" charset="-128"/>
                <a:cs typeface="Arial Unicode MS" pitchFamily="50" charset="-128"/>
              </a:rPr>
              <a:t>a.u</a:t>
            </a:r>
            <a:r>
              <a:rPr kumimoji="1" lang="en-US" altLang="ja-JP" sz="2000" dirty="0" smtClean="0">
                <a:latin typeface="Arial Unicode MS" pitchFamily="50" charset="-128"/>
                <a:ea typeface="Arial Unicode MS" pitchFamily="50" charset="-128"/>
                <a:cs typeface="Arial Unicode MS" pitchFamily="50" charset="-128"/>
              </a:rPr>
              <a:t>.)</a:t>
            </a:r>
            <a:endParaRPr kumimoji="1" lang="ja-JP" altLang="en-US" sz="2000" dirty="0">
              <a:latin typeface="Arial Unicode MS" pitchFamily="50" charset="-128"/>
              <a:ea typeface="Arial Unicode MS" pitchFamily="50" charset="-128"/>
              <a:cs typeface="Arial Unicode MS" pitchFamily="50" charset="-128"/>
            </a:endParaRPr>
          </a:p>
        </p:txBody>
      </p:sp>
      <mc:AlternateContent xmlns:mc="http://schemas.openxmlformats.org/markup-compatibility/2006" xmlns:a14="http://schemas.microsoft.com/office/drawing/2010/main">
        <mc:Choice Requires="a14">
          <p:sp>
            <p:nvSpPr>
              <p:cNvPr id="34" name="テキスト ボックス 33"/>
              <p:cNvSpPr txBox="1"/>
              <p:nvPr/>
            </p:nvSpPr>
            <p:spPr>
              <a:xfrm>
                <a:off x="5754328" y="6384593"/>
                <a:ext cx="2549096" cy="400110"/>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000" b="1" i="1" smtClean="0">
                          <a:latin typeface="Cambria Math"/>
                          <a:ea typeface="+mn-ea"/>
                        </a:rPr>
                        <m:t>𝟐𝟓</m:t>
                      </m:r>
                      <m:r>
                        <a:rPr kumimoji="1" lang="en-US" altLang="ja-JP" sz="2000" b="1" i="1" smtClean="0">
                          <a:latin typeface="Cambria Math"/>
                          <a:ea typeface="+mn-ea"/>
                        </a:rPr>
                        <m:t>𝒎𝒆𝑽</m:t>
                      </m:r>
                      <m:r>
                        <a:rPr kumimoji="1" lang="en-US" altLang="ja-JP" sz="2000" b="1" i="1" smtClean="0">
                          <a:latin typeface="Cambria Math"/>
                          <a:ea typeface="+mn-ea"/>
                        </a:rPr>
                        <m:t>(</m:t>
                      </m:r>
                      <m:r>
                        <a:rPr lang="ja-JP" altLang="en-US" sz="2000" b="1" i="1">
                          <a:latin typeface="Cambria Math"/>
                          <a:ea typeface="+mn-ea"/>
                        </a:rPr>
                        <m:t>波長</m:t>
                      </m:r>
                      <m:r>
                        <a:rPr kumimoji="1" lang="en-US" altLang="ja-JP" sz="2000" b="1" i="1" smtClean="0">
                          <a:latin typeface="Cambria Math"/>
                          <a:ea typeface="+mn-ea"/>
                        </a:rPr>
                        <m:t>𝟓𝟎</m:t>
                      </m:r>
                      <m:r>
                        <a:rPr kumimoji="1" lang="en-US" altLang="ja-JP" sz="2000" b="1" i="1" smtClean="0">
                          <a:latin typeface="Cambria Math"/>
                          <a:ea typeface="+mn-ea"/>
                        </a:rPr>
                        <m:t>𝝁</m:t>
                      </m:r>
                      <m:r>
                        <a:rPr kumimoji="1" lang="en-US" altLang="ja-JP" sz="2000" b="1" i="1" smtClean="0">
                          <a:latin typeface="Cambria Math"/>
                          <a:ea typeface="+mn-ea"/>
                        </a:rPr>
                        <m:t>𝒎</m:t>
                      </m:r>
                      <m:r>
                        <a:rPr kumimoji="1" lang="en-US" altLang="ja-JP" sz="2000" b="1" i="1" smtClean="0">
                          <a:latin typeface="Cambria Math"/>
                          <a:ea typeface="+mn-ea"/>
                        </a:rPr>
                        <m:t>)</m:t>
                      </m:r>
                    </m:oMath>
                  </m:oMathPara>
                </a14:m>
                <a:endParaRPr kumimoji="1" lang="ja-JP" altLang="en-US" sz="2000" b="1" dirty="0">
                  <a:latin typeface="+mn-ea"/>
                  <a:ea typeface="+mn-ea"/>
                  <a:cs typeface="Arial Unicode MS" pitchFamily="50" charset="-128"/>
                </a:endParaRPr>
              </a:p>
            </p:txBody>
          </p:sp>
        </mc:Choice>
        <mc:Fallback xmlns="">
          <p:sp>
            <p:nvSpPr>
              <p:cNvPr id="34" name="テキスト ボックス 33"/>
              <p:cNvSpPr txBox="1">
                <a:spLocks noRot="1" noChangeAspect="1" noMove="1" noResize="1" noEditPoints="1" noAdjustHandles="1" noChangeArrowheads="1" noChangeShapeType="1" noTextEdit="1"/>
              </p:cNvSpPr>
              <p:nvPr/>
            </p:nvSpPr>
            <p:spPr>
              <a:xfrm>
                <a:off x="5754328" y="6384593"/>
                <a:ext cx="2549096" cy="400110"/>
              </a:xfrm>
              <a:prstGeom prst="rect">
                <a:avLst/>
              </a:prstGeom>
              <a:blipFill rotWithShape="1">
                <a:blip r:embed="rId24"/>
                <a:stretch>
                  <a:fillRect b="-16667"/>
                </a:stretch>
              </a:blipFill>
            </p:spPr>
            <p:txBody>
              <a:bodyPr/>
              <a:lstStyle/>
              <a:p>
                <a:r>
                  <a:rPr lang="ja-JP" altLang="en-US">
                    <a:noFill/>
                  </a:rPr>
                  <a:t> </a:t>
                </a:r>
              </a:p>
            </p:txBody>
          </p:sp>
        </mc:Fallback>
      </mc:AlternateContent>
      <p:sp>
        <p:nvSpPr>
          <p:cNvPr id="35" name="Line 6"/>
          <p:cNvSpPr>
            <a:spLocks noChangeShapeType="1"/>
          </p:cNvSpPr>
          <p:nvPr/>
        </p:nvSpPr>
        <p:spPr bwMode="auto">
          <a:xfrm flipV="1">
            <a:off x="7244804" y="5956909"/>
            <a:ext cx="0" cy="335355"/>
          </a:xfrm>
          <a:prstGeom prst="line">
            <a:avLst/>
          </a:prstGeom>
          <a:noFill/>
          <a:ln w="3175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ja-JP" altLang="en-US">
              <a:latin typeface="Arial Unicode MS" panose="020B0604020202020204" pitchFamily="50" charset="-128"/>
              <a:ea typeface="Arial Unicode MS" panose="020B0604020202020204" pitchFamily="50" charset="-128"/>
              <a:cs typeface="Arial Unicode MS" panose="020B0604020202020204" pitchFamily="50" charset="-128"/>
            </a:endParaRPr>
          </a:p>
        </p:txBody>
      </p:sp>
      <mc:AlternateContent xmlns:mc="http://schemas.openxmlformats.org/markup-compatibility/2006" xmlns:a14="http://schemas.microsoft.com/office/drawing/2010/main">
        <mc:Choice Requires="a14">
          <p:sp>
            <p:nvSpPr>
              <p:cNvPr id="37" name="テキスト ボックス 36"/>
              <p:cNvSpPr txBox="1"/>
              <p:nvPr/>
            </p:nvSpPr>
            <p:spPr>
              <a:xfrm>
                <a:off x="5033479" y="3284984"/>
                <a:ext cx="3956981" cy="451406"/>
              </a:xfrm>
              <a:prstGeom prst="rect">
                <a:avLst/>
              </a:prstGeom>
              <a:solidFill>
                <a:schemeClr val="bg1"/>
              </a:solidFill>
            </p:spPr>
            <p:txBody>
              <a:bodyPr wrap="none" rtlCol="0">
                <a:spAutoFit/>
              </a:bodyPr>
              <a:lstStyle/>
              <a:p>
                <a:r>
                  <a:rPr lang="ja-JP" altLang="en-US" sz="2000" b="1" dirty="0" smtClean="0">
                    <a:latin typeface="+mn-ea"/>
                    <a:ea typeface="+mn-ea"/>
                  </a:rPr>
                  <a:t>光子</a:t>
                </a:r>
                <a14:m>
                  <m:oMath xmlns:m="http://schemas.openxmlformats.org/officeDocument/2006/math">
                    <m:r>
                      <a:rPr lang="ja-JP" altLang="en-US" sz="2000" b="1" i="1">
                        <a:latin typeface="Cambria Math"/>
                        <a:ea typeface="+mn-ea"/>
                      </a:rPr>
                      <m:t>エネルギー</m:t>
                    </m:r>
                    <m:r>
                      <a:rPr lang="ja-JP" altLang="en-US" sz="2000" b="1" i="1" smtClean="0">
                        <a:latin typeface="Cambria Math"/>
                        <a:ea typeface="+mn-ea"/>
                      </a:rPr>
                      <m:t>分布　</m:t>
                    </m:r>
                    <m:sSub>
                      <m:sSubPr>
                        <m:ctrlPr>
                          <a:rPr lang="en-US" altLang="ja-JP" sz="2000" b="1" i="1">
                            <a:latin typeface="Cambria Math"/>
                            <a:ea typeface="+mn-ea"/>
                          </a:rPr>
                        </m:ctrlPr>
                      </m:sSubPr>
                      <m:e>
                        <m:r>
                          <a:rPr lang="en-US" altLang="ja-JP" sz="2000" b="1" i="1">
                            <a:latin typeface="Cambria Math"/>
                            <a:ea typeface="+mn-ea"/>
                          </a:rPr>
                          <m:t>𝝂</m:t>
                        </m:r>
                      </m:e>
                      <m:sub>
                        <m:r>
                          <a:rPr lang="en-US" altLang="ja-JP" sz="2000" b="1" i="1">
                            <a:latin typeface="Cambria Math"/>
                            <a:ea typeface="+mn-ea"/>
                          </a:rPr>
                          <m:t>𝟑</m:t>
                        </m:r>
                      </m:sub>
                    </m:sSub>
                    <m:r>
                      <a:rPr lang="en-US" altLang="ja-JP" sz="2000" b="1">
                        <a:latin typeface="Cambria Math"/>
                        <a:ea typeface="+mn-ea"/>
                      </a:rPr>
                      <m:t>→</m:t>
                    </m:r>
                    <m:sSub>
                      <m:sSubPr>
                        <m:ctrlPr>
                          <a:rPr lang="en-US" altLang="ja-JP" sz="2000" b="1" i="1">
                            <a:latin typeface="Cambria Math"/>
                            <a:ea typeface="+mn-ea"/>
                          </a:rPr>
                        </m:ctrlPr>
                      </m:sSubPr>
                      <m:e>
                        <m:r>
                          <a:rPr lang="en-US" altLang="ja-JP" sz="2000" b="1" i="1">
                            <a:latin typeface="Cambria Math"/>
                            <a:ea typeface="+mn-ea"/>
                          </a:rPr>
                          <m:t>𝝂</m:t>
                        </m:r>
                      </m:e>
                      <m:sub>
                        <m:r>
                          <a:rPr lang="en-US" altLang="ja-JP" sz="2000" b="1" i="1">
                            <a:latin typeface="Cambria Math"/>
                            <a:ea typeface="+mn-ea"/>
                          </a:rPr>
                          <m:t>𝟐</m:t>
                        </m:r>
                      </m:sub>
                    </m:sSub>
                    <m:r>
                      <a:rPr lang="en-US" altLang="ja-JP" sz="2000" b="1" i="1">
                        <a:latin typeface="Cambria Math"/>
                        <a:ea typeface="+mn-ea"/>
                      </a:rPr>
                      <m:t>+</m:t>
                    </m:r>
                    <m:r>
                      <a:rPr lang="en-US" altLang="ja-JP" sz="2000" b="1" i="1">
                        <a:latin typeface="Cambria Math"/>
                        <a:ea typeface="+mn-ea"/>
                      </a:rPr>
                      <m:t>𝜸</m:t>
                    </m:r>
                  </m:oMath>
                </a14:m>
                <a:endParaRPr lang="en-US" altLang="ja-JP" sz="2000" b="1" dirty="0">
                  <a:latin typeface="+mn-ea"/>
                  <a:ea typeface="+mn-ea"/>
                  <a:cs typeface="Arial Unicode MS" pitchFamily="50" charset="-128"/>
                </a:endParaRPr>
              </a:p>
            </p:txBody>
          </p:sp>
        </mc:Choice>
        <mc:Fallback xmlns="">
          <p:sp>
            <p:nvSpPr>
              <p:cNvPr id="37" name="テキスト ボックス 36"/>
              <p:cNvSpPr txBox="1">
                <a:spLocks noRot="1" noChangeAspect="1" noMove="1" noResize="1" noEditPoints="1" noAdjustHandles="1" noChangeArrowheads="1" noChangeShapeType="1" noTextEdit="1"/>
              </p:cNvSpPr>
              <p:nvPr/>
            </p:nvSpPr>
            <p:spPr>
              <a:xfrm>
                <a:off x="5033479" y="3284984"/>
                <a:ext cx="3956981" cy="451406"/>
              </a:xfrm>
              <a:prstGeom prst="rect">
                <a:avLst/>
              </a:prstGeom>
              <a:blipFill rotWithShape="1">
                <a:blip r:embed="rId25"/>
                <a:stretch>
                  <a:fillRect l="-1387" b="-2027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 name="正方形/長方形 3"/>
              <p:cNvSpPr/>
              <p:nvPr/>
            </p:nvSpPr>
            <p:spPr>
              <a:xfrm>
                <a:off x="7536958" y="5962176"/>
                <a:ext cx="1337867" cy="491160"/>
              </a:xfrm>
              <a:prstGeom prst="rect">
                <a:avLst/>
              </a:prstGeom>
            </p:spPr>
            <p:txBody>
              <a:bodyPr wrap="none">
                <a:spAutoFit/>
              </a:bodyPr>
              <a:lstStyle/>
              <a:p>
                <a14:m>
                  <m:oMath xmlns:m="http://schemas.openxmlformats.org/officeDocument/2006/math">
                    <m:sSub>
                      <m:sSubPr>
                        <m:ctrlPr>
                          <a:rPr lang="en-US" altLang="ja-JP" sz="2400" i="1" smtClean="0">
                            <a:latin typeface="Cambria Math"/>
                          </a:rPr>
                        </m:ctrlPr>
                      </m:sSubPr>
                      <m:e>
                        <m:r>
                          <a:rPr lang="en-US" altLang="ja-JP" sz="2400" i="1">
                            <a:latin typeface="Cambria Math"/>
                          </a:rPr>
                          <m:t>𝐸</m:t>
                        </m:r>
                      </m:e>
                      <m:sub>
                        <m:r>
                          <a:rPr lang="en-US" altLang="ja-JP" sz="2400" i="1">
                            <a:latin typeface="Cambria Math"/>
                          </a:rPr>
                          <m:t>𝛾</m:t>
                        </m:r>
                      </m:sub>
                    </m:sSub>
                    <m:r>
                      <a:rPr lang="en-US" altLang="ja-JP" sz="2400" b="0" i="0" smtClean="0">
                        <a:latin typeface="Cambria Math"/>
                      </a:rPr>
                      <m:t>[</m:t>
                    </m:r>
                  </m:oMath>
                </a14:m>
                <a:r>
                  <a:rPr lang="en-US" altLang="ja-JP" sz="2400" dirty="0" smtClean="0">
                    <a:latin typeface="Arial Unicode MS" pitchFamily="50" charset="-128"/>
                    <a:ea typeface="Arial Unicode MS" pitchFamily="50" charset="-128"/>
                    <a:cs typeface="Arial Unicode MS" pitchFamily="50" charset="-128"/>
                  </a:rPr>
                  <a:t>meV]</a:t>
                </a:r>
                <a:endParaRPr lang="ja-JP" altLang="en-US" sz="2400" dirty="0">
                  <a:latin typeface="Arial Unicode MS" pitchFamily="50" charset="-128"/>
                  <a:ea typeface="Arial Unicode MS" pitchFamily="50" charset="-128"/>
                  <a:cs typeface="Arial Unicode MS" pitchFamily="50" charset="-128"/>
                </a:endParaRPr>
              </a:p>
            </p:txBody>
          </p:sp>
        </mc:Choice>
        <mc:Fallback xmlns="">
          <p:sp>
            <p:nvSpPr>
              <p:cNvPr id="4" name="正方形/長方形 3"/>
              <p:cNvSpPr>
                <a:spLocks noRot="1" noChangeAspect="1" noMove="1" noResize="1" noEditPoints="1" noAdjustHandles="1" noChangeArrowheads="1" noChangeShapeType="1" noTextEdit="1"/>
              </p:cNvSpPr>
              <p:nvPr/>
            </p:nvSpPr>
            <p:spPr>
              <a:xfrm>
                <a:off x="7536958" y="5962176"/>
                <a:ext cx="1337867" cy="491160"/>
              </a:xfrm>
              <a:prstGeom prst="rect">
                <a:avLst/>
              </a:prstGeom>
              <a:blipFill rotWithShape="1">
                <a:blip r:embed="rId19"/>
                <a:stretch>
                  <a:fillRect l="-909" t="-8642" r="-6364" b="-22222"/>
                </a:stretch>
              </a:blipFill>
            </p:spPr>
            <p:txBody>
              <a:bodyPr/>
              <a:lstStyle/>
              <a:p>
                <a:r>
                  <a:rPr lang="ja-JP" altLang="en-US">
                    <a:noFill/>
                  </a:rPr>
                  <a:t> </a:t>
                </a:r>
              </a:p>
            </p:txBody>
          </p:sp>
        </mc:Fallback>
      </mc:AlternateContent>
      <p:sp>
        <p:nvSpPr>
          <p:cNvPr id="36" name="スライド番号プレースホルダー 6"/>
          <p:cNvSpPr>
            <a:spLocks noGrp="1"/>
          </p:cNvSpPr>
          <p:nvPr>
            <p:ph type="sldNum" sz="quarter" idx="12"/>
          </p:nvPr>
        </p:nvSpPr>
        <p:spPr>
          <a:xfrm>
            <a:off x="6553200" y="6356350"/>
            <a:ext cx="2133600" cy="365125"/>
          </a:xfrm>
        </p:spPr>
        <p:txBody>
          <a:bodyPr/>
          <a:lstStyle/>
          <a:p>
            <a:fld id="{D2D8002D-B5B0-4BAC-B1F6-782DDCCE6D9C}" type="slidenum">
              <a:rPr kumimoji="1" lang="ja-JP" altLang="en-US" smtClean="0">
                <a:latin typeface="Arial Unicode MS" panose="020B0604020202020204" pitchFamily="50" charset="-128"/>
                <a:ea typeface="Arial Unicode MS" panose="020B0604020202020204" pitchFamily="50" charset="-128"/>
                <a:cs typeface="Arial Unicode MS" panose="020B0604020202020204" pitchFamily="50" charset="-128"/>
              </a:rPr>
              <a:t>6</a:t>
            </a:fld>
            <a:endParaRPr kumimoji="1" lang="ja-JP"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AlternateContent xmlns:mc="http://schemas.openxmlformats.org/markup-compatibility/2006" xmlns:a14="http://schemas.microsoft.com/office/drawing/2010/main">
        <mc:Choice Requires="a14">
          <p:sp>
            <p:nvSpPr>
              <p:cNvPr id="8" name="テキスト ボックス 7"/>
              <p:cNvSpPr txBox="1"/>
              <p:nvPr/>
            </p:nvSpPr>
            <p:spPr>
              <a:xfrm>
                <a:off x="7308304" y="3717032"/>
                <a:ext cx="1759649" cy="4001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2000" b="0" i="1" smtClean="0">
                              <a:latin typeface="Cambria Math"/>
                            </a:rPr>
                          </m:ctrlPr>
                        </m:sSubPr>
                        <m:e>
                          <m:r>
                            <a:rPr kumimoji="1" lang="en-US" altLang="ja-JP" sz="2000" b="0" i="1" smtClean="0">
                              <a:latin typeface="Cambria Math"/>
                            </a:rPr>
                            <m:t>𝑚</m:t>
                          </m:r>
                        </m:e>
                        <m:sub>
                          <m:r>
                            <a:rPr kumimoji="1" lang="en-US" altLang="ja-JP" sz="2000" b="0" i="1" smtClean="0">
                              <a:latin typeface="Cambria Math"/>
                            </a:rPr>
                            <m:t>3</m:t>
                          </m:r>
                        </m:sub>
                      </m:sSub>
                      <m:r>
                        <a:rPr kumimoji="1" lang="en-US" altLang="ja-JP" sz="2000" b="0" i="1" smtClean="0">
                          <a:latin typeface="Cambria Math"/>
                        </a:rPr>
                        <m:t>=50 </m:t>
                      </m:r>
                      <m:r>
                        <m:rPr>
                          <m:sty m:val="p"/>
                        </m:rPr>
                        <a:rPr kumimoji="1" lang="en-US" altLang="ja-JP" sz="2000" b="0" i="1" smtClean="0">
                          <a:latin typeface="Cambria Math"/>
                        </a:rPr>
                        <m:t>meV</m:t>
                      </m:r>
                    </m:oMath>
                  </m:oMathPara>
                </a14:m>
                <a:endParaRPr kumimoji="1" lang="ja-JP" altLang="en-US"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Choice>
        <mc:Fallback xmlns="">
          <p:sp>
            <p:nvSpPr>
              <p:cNvPr id="8" name="テキスト ボックス 7"/>
              <p:cNvSpPr txBox="1">
                <a:spLocks noRot="1" noChangeAspect="1" noMove="1" noResize="1" noEditPoints="1" noAdjustHandles="1" noChangeArrowheads="1" noChangeShapeType="1" noTextEdit="1"/>
              </p:cNvSpPr>
              <p:nvPr/>
            </p:nvSpPr>
            <p:spPr>
              <a:xfrm>
                <a:off x="7308304" y="3717032"/>
                <a:ext cx="1759649" cy="400110"/>
              </a:xfrm>
              <a:prstGeom prst="rect">
                <a:avLst/>
              </a:prstGeom>
              <a:blipFill rotWithShape="1">
                <a:blip r:embed="rId20"/>
                <a:stretch>
                  <a:fillRect b="-3077"/>
                </a:stretch>
              </a:blipFill>
            </p:spPr>
            <p:txBody>
              <a:bodyPr/>
              <a:lstStyle/>
              <a:p>
                <a:r>
                  <a:rPr lang="ja-JP" altLang="en-US">
                    <a:noFill/>
                  </a:rPr>
                  <a:t> </a:t>
                </a:r>
              </a:p>
            </p:txBody>
          </p:sp>
        </mc:Fallback>
      </mc:AlternateContent>
      <p:sp>
        <p:nvSpPr>
          <p:cNvPr id="39" name="Text Box 2062"/>
          <p:cNvSpPr txBox="1">
            <a:spLocks noChangeArrowheads="1"/>
          </p:cNvSpPr>
          <p:nvPr/>
        </p:nvSpPr>
        <p:spPr bwMode="auto">
          <a:xfrm>
            <a:off x="463894" y="4531367"/>
            <a:ext cx="16498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sym typeface="Symbol"/>
              </a:rPr>
              <a:t></a:t>
            </a:r>
            <a:r>
              <a:rPr lang="en-US" altLang="ja-JP" sz="2000" baseline="-250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=24.8meV</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AlternateContent xmlns:mc="http://schemas.openxmlformats.org/markup-compatibility/2006" xmlns:a14="http://schemas.microsoft.com/office/drawing/2010/main">
        <mc:Choice Requires="a14">
          <p:sp>
            <p:nvSpPr>
              <p:cNvPr id="43" name="Text Box 2062"/>
              <p:cNvSpPr txBox="1">
                <a:spLocks noChangeArrowheads="1"/>
              </p:cNvSpPr>
              <p:nvPr/>
            </p:nvSpPr>
            <p:spPr bwMode="auto">
              <a:xfrm>
                <a:off x="1037079" y="4865114"/>
                <a:ext cx="1000146" cy="4001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b="0" dirty="0" smtClean="0">
                    <a:ea typeface="Arial Unicode MS" panose="020B0604020202020204" pitchFamily="50" charset="-128"/>
                    <a:cs typeface="Arial Unicode MS" panose="020B0604020202020204" pitchFamily="50" charset="-128"/>
                  </a:rPr>
                  <a:t>(</a:t>
                </a:r>
                <a14:m>
                  <m:oMath xmlns:m="http://schemas.openxmlformats.org/officeDocument/2006/math">
                    <m:r>
                      <a:rPr lang="en-US" altLang="ja-JP" sz="2000" b="0" i="1" smtClean="0">
                        <a:latin typeface="Cambria Math"/>
                        <a:ea typeface="Arial Unicode MS" panose="020B0604020202020204" pitchFamily="50" charset="-128"/>
                        <a:cs typeface="Arial Unicode MS" panose="020B0604020202020204" pitchFamily="50" charset="-128"/>
                      </a:rPr>
                      <m:t>50</m:t>
                    </m:r>
                    <m:r>
                      <a:rPr lang="en-US" altLang="ja-JP" sz="2000" b="0" i="1" smtClean="0">
                        <a:latin typeface="Cambria Math"/>
                        <a:ea typeface="Arial Unicode MS" panose="020B0604020202020204" pitchFamily="50" charset="-128"/>
                        <a:cs typeface="Arial Unicode MS" panose="020B0604020202020204" pitchFamily="50" charset="-128"/>
                      </a:rPr>
                      <m:t>𝜇</m:t>
                    </m:r>
                    <m:r>
                      <a:rPr lang="en-US" altLang="ja-JP" sz="2000" b="0" i="1" smtClean="0">
                        <a:latin typeface="Cambria Math"/>
                        <a:ea typeface="Arial Unicode MS" panose="020B0604020202020204" pitchFamily="50" charset="-128"/>
                        <a:cs typeface="Arial Unicode MS" panose="020B0604020202020204" pitchFamily="50" charset="-128"/>
                      </a:rPr>
                      <m:t>𝑚</m:t>
                    </m:r>
                  </m:oMath>
                </a14:m>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Choice>
        <mc:Fallback xmlns="">
          <p:sp>
            <p:nvSpPr>
              <p:cNvPr id="43" name="Text Box 2062"/>
              <p:cNvSpPr txBox="1">
                <a:spLocks noRot="1" noChangeAspect="1" noMove="1" noResize="1" noEditPoints="1" noAdjustHandles="1" noChangeArrowheads="1" noChangeShapeType="1" noTextEdit="1"/>
              </p:cNvSpPr>
              <p:nvPr/>
            </p:nvSpPr>
            <p:spPr bwMode="auto">
              <a:xfrm>
                <a:off x="1037079" y="4865114"/>
                <a:ext cx="1000146" cy="400110"/>
              </a:xfrm>
              <a:prstGeom prst="rect">
                <a:avLst/>
              </a:prstGeom>
              <a:blipFill rotWithShape="1">
                <a:blip r:embed="rId15"/>
                <a:stretch>
                  <a:fillRect l="-6098" t="-7576" r="-6098" b="-257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Text Box 2062"/>
              <p:cNvSpPr txBox="1">
                <a:spLocks noChangeArrowheads="1"/>
              </p:cNvSpPr>
              <p:nvPr/>
            </p:nvSpPr>
            <p:spPr bwMode="auto">
              <a:xfrm>
                <a:off x="3224032" y="4883960"/>
                <a:ext cx="1000146" cy="4001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b="0" dirty="0" smtClean="0">
                    <a:ea typeface="Arial Unicode MS" panose="020B0604020202020204" pitchFamily="50" charset="-128"/>
                    <a:cs typeface="Arial Unicode MS" panose="020B0604020202020204" pitchFamily="50" charset="-128"/>
                  </a:rPr>
                  <a:t>(</a:t>
                </a:r>
                <a14:m>
                  <m:oMath xmlns:m="http://schemas.openxmlformats.org/officeDocument/2006/math">
                    <m:r>
                      <a:rPr lang="en-US" altLang="ja-JP" sz="2000" b="0" i="1" smtClean="0">
                        <a:latin typeface="Cambria Math"/>
                        <a:ea typeface="Arial Unicode MS" panose="020B0604020202020204" pitchFamily="50" charset="-128"/>
                        <a:cs typeface="Arial Unicode MS" panose="020B0604020202020204" pitchFamily="50" charset="-128"/>
                      </a:rPr>
                      <m:t>52</m:t>
                    </m:r>
                    <m:r>
                      <a:rPr lang="en-US" altLang="ja-JP" sz="2000" b="0" i="1" smtClean="0">
                        <a:latin typeface="Cambria Math"/>
                        <a:ea typeface="Arial Unicode MS" panose="020B0604020202020204" pitchFamily="50" charset="-128"/>
                        <a:cs typeface="Arial Unicode MS" panose="020B0604020202020204" pitchFamily="50" charset="-128"/>
                      </a:rPr>
                      <m:t>𝜇</m:t>
                    </m:r>
                    <m:r>
                      <a:rPr lang="en-US" altLang="ja-JP" sz="2000" b="0" i="1" smtClean="0">
                        <a:latin typeface="Cambria Math"/>
                        <a:ea typeface="Arial Unicode MS" panose="020B0604020202020204" pitchFamily="50" charset="-128"/>
                        <a:cs typeface="Arial Unicode MS" panose="020B0604020202020204" pitchFamily="50" charset="-128"/>
                      </a:rPr>
                      <m:t>𝑚</m:t>
                    </m:r>
                  </m:oMath>
                </a14:m>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Choice>
        <mc:Fallback xmlns="">
          <p:sp>
            <p:nvSpPr>
              <p:cNvPr id="44" name="Text Box 2062"/>
              <p:cNvSpPr txBox="1">
                <a:spLocks noRot="1" noChangeAspect="1" noMove="1" noResize="1" noEditPoints="1" noAdjustHandles="1" noChangeArrowheads="1" noChangeShapeType="1" noTextEdit="1"/>
              </p:cNvSpPr>
              <p:nvPr/>
            </p:nvSpPr>
            <p:spPr bwMode="auto">
              <a:xfrm>
                <a:off x="3224032" y="4883960"/>
                <a:ext cx="1000146" cy="400110"/>
              </a:xfrm>
              <a:prstGeom prst="rect">
                <a:avLst/>
              </a:prstGeom>
              <a:blipFill rotWithShape="1">
                <a:blip r:embed="rId16"/>
                <a:stretch>
                  <a:fillRect l="-6707" t="-7576" r="-5488" b="-257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5" name="Text Box 2062"/>
              <p:cNvSpPr txBox="1">
                <a:spLocks noChangeArrowheads="1"/>
              </p:cNvSpPr>
              <p:nvPr/>
            </p:nvSpPr>
            <p:spPr bwMode="auto">
              <a:xfrm>
                <a:off x="3246128" y="6197242"/>
                <a:ext cx="1142813" cy="4001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Arial" pitchFamily="34" charset="0"/>
                    <a:ea typeface="ＭＳ Ｐゴシック" pitchFamily="50" charset="-128"/>
                  </a:defRPr>
                </a:lvl1pPr>
                <a:lvl2pPr marL="742950" indent="-285750" eaLnBrk="0" hangingPunct="0">
                  <a:defRPr kumimoji="1" sz="2800">
                    <a:solidFill>
                      <a:schemeClr val="tx1"/>
                    </a:solidFill>
                    <a:latin typeface="Arial" pitchFamily="34" charset="0"/>
                    <a:ea typeface="ＭＳ Ｐゴシック" pitchFamily="50" charset="-128"/>
                  </a:defRPr>
                </a:lvl2pPr>
                <a:lvl3pPr marL="1143000" indent="-228600" eaLnBrk="0" hangingPunct="0">
                  <a:defRPr kumimoji="1" sz="2800">
                    <a:solidFill>
                      <a:schemeClr val="tx1"/>
                    </a:solidFill>
                    <a:latin typeface="Arial" pitchFamily="34" charset="0"/>
                    <a:ea typeface="ＭＳ Ｐゴシック" pitchFamily="50" charset="-128"/>
                  </a:defRPr>
                </a:lvl3pPr>
                <a:lvl4pPr marL="1600200" indent="-228600" eaLnBrk="0" hangingPunct="0">
                  <a:defRPr kumimoji="1" sz="2800">
                    <a:solidFill>
                      <a:schemeClr val="tx1"/>
                    </a:solidFill>
                    <a:latin typeface="Arial" pitchFamily="34" charset="0"/>
                    <a:ea typeface="ＭＳ Ｐゴシック" pitchFamily="50" charset="-128"/>
                  </a:defRPr>
                </a:lvl4pPr>
                <a:lvl5pPr marL="2057400" indent="-228600" eaLnBrk="0" hangingPunct="0">
                  <a:defRPr kumimoji="1" sz="28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2800">
                    <a:solidFill>
                      <a:schemeClr val="tx1"/>
                    </a:solidFill>
                    <a:latin typeface="Arial" pitchFamily="34" charset="0"/>
                    <a:ea typeface="ＭＳ Ｐゴシック" pitchFamily="50" charset="-128"/>
                  </a:defRPr>
                </a:lvl9pPr>
              </a:lstStyle>
              <a:p>
                <a:pPr eaLnBrk="1" hangingPunct="1"/>
                <a:r>
                  <a:rPr lang="en-US" altLang="ja-JP" sz="2000" dirty="0" smtClean="0">
                    <a:ea typeface="Arial Unicode MS" panose="020B0604020202020204" pitchFamily="50" charset="-128"/>
                    <a:cs typeface="Arial Unicode MS" panose="020B0604020202020204" pitchFamily="50" charset="-128"/>
                  </a:rPr>
                  <a:t>(</a:t>
                </a:r>
                <a14:m>
                  <m:oMath xmlns:m="http://schemas.openxmlformats.org/officeDocument/2006/math">
                    <m:r>
                      <a:rPr lang="en-US" altLang="ja-JP" sz="2000" i="1" smtClean="0">
                        <a:latin typeface="Cambria Math"/>
                        <a:ea typeface="Arial Unicode MS" panose="020B0604020202020204" pitchFamily="50" charset="-128"/>
                        <a:cs typeface="Arial Unicode MS" panose="020B0604020202020204" pitchFamily="50" charset="-128"/>
                      </a:rPr>
                      <m:t>2</m:t>
                    </m:r>
                    <m:r>
                      <a:rPr lang="en-US" altLang="ja-JP" sz="2000" b="0" i="1" smtClean="0">
                        <a:latin typeface="Cambria Math"/>
                        <a:ea typeface="Arial Unicode MS" panose="020B0604020202020204" pitchFamily="50" charset="-128"/>
                        <a:cs typeface="Arial Unicode MS" panose="020B0604020202020204" pitchFamily="50" charset="-128"/>
                      </a:rPr>
                      <m:t>82</m:t>
                    </m:r>
                    <m:r>
                      <a:rPr lang="en-US" altLang="ja-JP" sz="2000" b="0" i="1" smtClean="0">
                        <a:latin typeface="Cambria Math"/>
                        <a:ea typeface="Arial Unicode MS" panose="020B0604020202020204" pitchFamily="50" charset="-128"/>
                        <a:cs typeface="Arial Unicode MS" panose="020B0604020202020204" pitchFamily="50" charset="-128"/>
                      </a:rPr>
                      <m:t>𝜇</m:t>
                    </m:r>
                    <m:r>
                      <a:rPr lang="en-US" altLang="ja-JP" sz="2000" b="0" i="1" smtClean="0">
                        <a:latin typeface="Cambria Math"/>
                        <a:ea typeface="Arial Unicode MS" panose="020B0604020202020204" pitchFamily="50" charset="-128"/>
                        <a:cs typeface="Arial Unicode MS" panose="020B0604020202020204" pitchFamily="50" charset="-128"/>
                      </a:rPr>
                      <m:t>𝑚</m:t>
                    </m:r>
                  </m:oMath>
                </a14:m>
                <a:r>
                  <a:rPr lang="en-US" altLang="ja-JP" sz="2000" dirty="0" smtClean="0">
                    <a:latin typeface="Arial Unicode MS" panose="020B0604020202020204" pitchFamily="50" charset="-128"/>
                    <a:ea typeface="Arial Unicode MS" panose="020B0604020202020204" pitchFamily="50" charset="-128"/>
                    <a:cs typeface="Arial Unicode MS" panose="020B0604020202020204" pitchFamily="50" charset="-128"/>
                  </a:rPr>
                  <a:t>)</a:t>
                </a:r>
                <a:endParaRPr lang="en-US" altLang="ja-JP" sz="2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mc:Choice>
        <mc:Fallback xmlns="">
          <p:sp>
            <p:nvSpPr>
              <p:cNvPr id="45" name="Text Box 2062"/>
              <p:cNvSpPr txBox="1">
                <a:spLocks noRot="1" noChangeAspect="1" noMove="1" noResize="1" noEditPoints="1" noAdjustHandles="1" noChangeArrowheads="1" noChangeShapeType="1" noTextEdit="1"/>
              </p:cNvSpPr>
              <p:nvPr/>
            </p:nvSpPr>
            <p:spPr bwMode="auto">
              <a:xfrm>
                <a:off x="3246128" y="6197242"/>
                <a:ext cx="1142813" cy="400110"/>
              </a:xfrm>
              <a:prstGeom prst="rect">
                <a:avLst/>
              </a:prstGeom>
              <a:blipFill rotWithShape="1">
                <a:blip r:embed="rId17"/>
                <a:stretch>
                  <a:fillRect l="-5882" t="-7692" r="-4813" b="-276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6" name="コンテンツ プレースホルダー 4"/>
              <p:cNvSpPr txBox="1">
                <a:spLocks/>
              </p:cNvSpPr>
              <p:nvPr/>
            </p:nvSpPr>
            <p:spPr>
              <a:xfrm>
                <a:off x="4492687" y="686691"/>
                <a:ext cx="4575265" cy="2668581"/>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smtClean="0">
                    <a:latin typeface="Arial Unicode MS" panose="020B0604020202020204" pitchFamily="50" charset="-128"/>
                    <a:ea typeface="Arial Unicode MS" panose="020B0604020202020204" pitchFamily="50" charset="-128"/>
                    <a:cs typeface="Arial Unicode MS" panose="020B0604020202020204" pitchFamily="50" charset="-128"/>
                  </a:rPr>
                  <a:t>ニュートリノ振動実験結果</a:t>
                </a:r>
                <a:endParaRPr lang="en-US" altLang="ja-JP" sz="1800" b="0" dirty="0" smtClean="0">
                  <a:latin typeface="Arial Unicode MS" panose="020B0604020202020204" pitchFamily="50" charset="-128"/>
                  <a:ea typeface="Arial Unicode MS" panose="020B0604020202020204" pitchFamily="50" charset="-128"/>
                  <a:cs typeface="Arial Unicode MS" panose="020B0604020202020204" pitchFamily="50" charset="-128"/>
                </a:endParaRPr>
              </a:p>
              <a:p>
                <a:pPr lvl="1"/>
                <a14:m>
                  <m:oMath xmlns:m="http://schemas.openxmlformats.org/officeDocument/2006/math">
                    <m:d>
                      <m:dPr>
                        <m:begChr m:val="|"/>
                        <m:endChr m:val="|"/>
                        <m:ctrlPr>
                          <a:rPr lang="en-US" altLang="ja-JP" sz="1600" b="0" i="1" smtClean="0">
                            <a:latin typeface="Cambria Math"/>
                            <a:ea typeface="Arial Unicode MS" pitchFamily="50" charset="-128"/>
                            <a:cs typeface="Arial Unicode MS" pitchFamily="50" charset="-128"/>
                          </a:rPr>
                        </m:ctrlPr>
                      </m:dPr>
                      <m:e>
                        <m:r>
                          <m:rPr>
                            <m:sty m:val="p"/>
                          </m:rPr>
                          <a:rPr lang="en-US" altLang="ja-JP" sz="1600" b="0" i="0" smtClean="0">
                            <a:latin typeface="Cambria Math"/>
                            <a:ea typeface="Arial Unicode MS" pitchFamily="50" charset="-128"/>
                            <a:cs typeface="Arial Unicode MS" pitchFamily="50" charset="-128"/>
                          </a:rPr>
                          <m:t>Δ</m:t>
                        </m:r>
                        <m:sSubSup>
                          <m:sSubSupPr>
                            <m:ctrlPr>
                              <a:rPr lang="en-US" altLang="ja-JP" sz="1600" b="0" i="1" smtClean="0">
                                <a:latin typeface="Cambria Math"/>
                                <a:ea typeface="Arial Unicode MS" pitchFamily="50" charset="-128"/>
                                <a:cs typeface="Arial Unicode MS" pitchFamily="50" charset="-128"/>
                              </a:rPr>
                            </m:ctrlPr>
                          </m:sSubSupPr>
                          <m:e>
                            <m:r>
                              <a:rPr lang="en-US" altLang="ja-JP" sz="1600" b="0" i="1" smtClean="0">
                                <a:latin typeface="Cambria Math"/>
                                <a:ea typeface="Arial Unicode MS" pitchFamily="50" charset="-128"/>
                                <a:cs typeface="Arial Unicode MS" pitchFamily="50" charset="-128"/>
                              </a:rPr>
                              <m:t>𝑚</m:t>
                            </m:r>
                          </m:e>
                          <m:sub>
                            <m:r>
                              <a:rPr lang="en-US" altLang="ja-JP" sz="1600" b="0" i="1" smtClean="0">
                                <a:latin typeface="Cambria Math"/>
                                <a:ea typeface="Arial Unicode MS" pitchFamily="50" charset="-128"/>
                                <a:cs typeface="Arial Unicode MS" pitchFamily="50" charset="-128"/>
                              </a:rPr>
                              <m:t>23</m:t>
                            </m:r>
                          </m:sub>
                          <m:sup>
                            <m:r>
                              <a:rPr lang="en-US" altLang="ja-JP" sz="1600" b="0" i="1" smtClean="0">
                                <a:latin typeface="Cambria Math"/>
                                <a:ea typeface="Arial Unicode MS" pitchFamily="50" charset="-128"/>
                                <a:cs typeface="Arial Unicode MS" pitchFamily="50" charset="-128"/>
                              </a:rPr>
                              <m:t>2</m:t>
                            </m:r>
                          </m:sup>
                        </m:sSubSup>
                      </m:e>
                    </m:d>
                    <m:r>
                      <a:rPr lang="en-US" altLang="ja-JP" sz="1600" b="0" i="1" smtClean="0">
                        <a:latin typeface="Cambria Math"/>
                        <a:ea typeface="Arial Unicode MS" pitchFamily="50" charset="-128"/>
                        <a:cs typeface="Arial Unicode MS" pitchFamily="50" charset="-128"/>
                      </a:rPr>
                      <m:t>=</m:t>
                    </m:r>
                    <m:sSubSup>
                      <m:sSubSupPr>
                        <m:ctrlPr>
                          <a:rPr lang="en-US" altLang="ja-JP" sz="1600" b="0" i="1" smtClean="0">
                            <a:latin typeface="Cambria Math"/>
                            <a:ea typeface="Arial Unicode MS" pitchFamily="50" charset="-128"/>
                            <a:cs typeface="Arial Unicode MS" pitchFamily="50" charset="-128"/>
                          </a:rPr>
                        </m:ctrlPr>
                      </m:sSubSupPr>
                      <m:e>
                        <m:r>
                          <a:rPr lang="en-US" altLang="ja-JP" sz="1600" b="0" i="1" smtClean="0">
                            <a:latin typeface="Cambria Math"/>
                            <a:ea typeface="Arial Unicode MS" pitchFamily="50" charset="-128"/>
                            <a:cs typeface="Arial Unicode MS" pitchFamily="50" charset="-128"/>
                          </a:rPr>
                          <m:t>|</m:t>
                        </m:r>
                        <m:r>
                          <a:rPr lang="en-US" altLang="ja-JP" sz="1600" b="0" i="1" smtClean="0">
                            <a:latin typeface="Cambria Math"/>
                            <a:ea typeface="Arial Unicode MS" pitchFamily="50" charset="-128"/>
                            <a:cs typeface="Arial Unicode MS" pitchFamily="50" charset="-128"/>
                          </a:rPr>
                          <m:t>𝑚</m:t>
                        </m:r>
                      </m:e>
                      <m:sub>
                        <m:r>
                          <a:rPr lang="en-US" altLang="ja-JP" sz="1600" b="0" i="1" smtClean="0">
                            <a:latin typeface="Cambria Math"/>
                            <a:ea typeface="Arial Unicode MS" pitchFamily="50" charset="-128"/>
                            <a:cs typeface="Arial Unicode MS" pitchFamily="50" charset="-128"/>
                          </a:rPr>
                          <m:t>3</m:t>
                        </m:r>
                      </m:sub>
                      <m:sup>
                        <m:r>
                          <a:rPr lang="en-US" altLang="ja-JP" sz="1600" b="0" i="1" smtClean="0">
                            <a:latin typeface="Cambria Math"/>
                            <a:ea typeface="Arial Unicode MS" pitchFamily="50" charset="-128"/>
                            <a:cs typeface="Arial Unicode MS" pitchFamily="50" charset="-128"/>
                          </a:rPr>
                          <m:t>2</m:t>
                        </m:r>
                      </m:sup>
                    </m:sSubSup>
                    <m:r>
                      <a:rPr lang="en-US" altLang="ja-JP" sz="1600" b="0" i="1" smtClean="0">
                        <a:latin typeface="Cambria Math"/>
                        <a:ea typeface="Arial Unicode MS" pitchFamily="50" charset="-128"/>
                        <a:cs typeface="Arial Unicode MS" pitchFamily="50" charset="-128"/>
                      </a:rPr>
                      <m:t>−</m:t>
                    </m:r>
                    <m:sSubSup>
                      <m:sSubSupPr>
                        <m:ctrlPr>
                          <a:rPr lang="en-US" altLang="ja-JP" sz="1600" b="0" i="1" smtClean="0">
                            <a:latin typeface="Cambria Math"/>
                            <a:ea typeface="Arial Unicode MS" pitchFamily="50" charset="-128"/>
                            <a:cs typeface="Arial Unicode MS" pitchFamily="50" charset="-128"/>
                          </a:rPr>
                        </m:ctrlPr>
                      </m:sSubSupPr>
                      <m:e>
                        <m:r>
                          <a:rPr lang="en-US" altLang="ja-JP" sz="1600" b="0" i="1" smtClean="0">
                            <a:latin typeface="Cambria Math"/>
                            <a:ea typeface="Arial Unicode MS" pitchFamily="50" charset="-128"/>
                            <a:cs typeface="Arial Unicode MS" pitchFamily="50" charset="-128"/>
                          </a:rPr>
                          <m:t>𝑚</m:t>
                        </m:r>
                      </m:e>
                      <m:sub>
                        <m:r>
                          <a:rPr lang="en-US" altLang="ja-JP" sz="1600" b="0" i="1" smtClean="0">
                            <a:latin typeface="Cambria Math"/>
                            <a:ea typeface="Arial Unicode MS" pitchFamily="50" charset="-128"/>
                            <a:cs typeface="Arial Unicode MS" pitchFamily="50" charset="-128"/>
                          </a:rPr>
                          <m:t>2</m:t>
                        </m:r>
                      </m:sub>
                      <m:sup>
                        <m:r>
                          <a:rPr lang="en-US" altLang="ja-JP" sz="1600" b="0" i="1" smtClean="0">
                            <a:latin typeface="Cambria Math"/>
                            <a:ea typeface="Arial Unicode MS" pitchFamily="50" charset="-128"/>
                            <a:cs typeface="Arial Unicode MS" pitchFamily="50" charset="-128"/>
                          </a:rPr>
                          <m:t>2</m:t>
                        </m:r>
                      </m:sup>
                    </m:sSubSup>
                    <m:r>
                      <a:rPr lang="en-US" altLang="ja-JP" sz="1600" b="0" i="1" smtClean="0">
                        <a:latin typeface="Cambria Math"/>
                        <a:ea typeface="Arial Unicode MS" pitchFamily="50" charset="-128"/>
                        <a:cs typeface="Arial Unicode MS" pitchFamily="50" charset="-128"/>
                      </a:rPr>
                      <m:t>| ~ 2.4</m:t>
                    </m:r>
                    <m:r>
                      <a:rPr lang="en-US" altLang="ja-JP" sz="1600" i="1">
                        <a:latin typeface="Cambria Math"/>
                      </a:rPr>
                      <m:t>×</m:t>
                    </m:r>
                    <m:sSup>
                      <m:sSupPr>
                        <m:ctrlPr>
                          <a:rPr lang="en-US" altLang="ja-JP" sz="1600" i="1">
                            <a:latin typeface="Cambria Math"/>
                          </a:rPr>
                        </m:ctrlPr>
                      </m:sSupPr>
                      <m:e>
                        <m:r>
                          <a:rPr lang="en-US" altLang="ja-JP" sz="1600" i="1">
                            <a:latin typeface="Cambria Math"/>
                          </a:rPr>
                          <m:t>10</m:t>
                        </m:r>
                      </m:e>
                      <m:sup>
                        <m:r>
                          <a:rPr lang="en-US" altLang="ja-JP" sz="1600" i="1">
                            <a:latin typeface="Cambria Math"/>
                          </a:rPr>
                          <m:t>−3</m:t>
                        </m:r>
                      </m:sup>
                    </m:sSup>
                    <m:r>
                      <a:rPr lang="en-US" altLang="ja-JP" sz="1600" i="1">
                        <a:latin typeface="Cambria Math"/>
                      </a:rPr>
                      <m:t> </m:t>
                    </m:r>
                    <m:r>
                      <a:rPr lang="en-US" altLang="ja-JP" sz="1600" i="1">
                        <a:latin typeface="Cambria Math"/>
                      </a:rPr>
                      <m:t>𝑒</m:t>
                    </m:r>
                    <m:sSup>
                      <m:sSupPr>
                        <m:ctrlPr>
                          <a:rPr lang="en-US" altLang="ja-JP" sz="1600" i="1">
                            <a:latin typeface="Cambria Math"/>
                          </a:rPr>
                        </m:ctrlPr>
                      </m:sSupPr>
                      <m:e>
                        <m:r>
                          <a:rPr lang="en-US" altLang="ja-JP" sz="1600" i="1">
                            <a:latin typeface="Cambria Math"/>
                          </a:rPr>
                          <m:t>𝑉</m:t>
                        </m:r>
                      </m:e>
                      <m:sup>
                        <m:r>
                          <a:rPr lang="en-US" altLang="ja-JP" sz="1600" i="1">
                            <a:latin typeface="Cambria Math"/>
                          </a:rPr>
                          <m:t>2</m:t>
                        </m:r>
                      </m:sup>
                    </m:sSup>
                  </m:oMath>
                </a14:m>
                <a:endParaRPr lang="en-US" altLang="ja-JP" sz="1600" dirty="0" smtClean="0">
                  <a:latin typeface="Arial Unicode MS" pitchFamily="50" charset="-128"/>
                  <a:ea typeface="Arial Unicode MS" pitchFamily="50" charset="-128"/>
                  <a:cs typeface="Arial Unicode MS" pitchFamily="50" charset="-128"/>
                </a:endParaRPr>
              </a:p>
              <a:p>
                <a:pPr lvl="1"/>
                <a14:m>
                  <m:oMath xmlns:m="http://schemas.openxmlformats.org/officeDocument/2006/math">
                    <m:r>
                      <m:rPr>
                        <m:sty m:val="p"/>
                      </m:rPr>
                      <a:rPr lang="en-US" altLang="ja-JP" sz="1600">
                        <a:latin typeface="Cambria Math"/>
                      </a:rPr>
                      <m:t>Δ</m:t>
                    </m:r>
                    <m:sSubSup>
                      <m:sSubSupPr>
                        <m:ctrlPr>
                          <a:rPr lang="en-US" altLang="ja-JP" sz="1600" i="1">
                            <a:latin typeface="Cambria Math"/>
                          </a:rPr>
                        </m:ctrlPr>
                      </m:sSubSupPr>
                      <m:e>
                        <m:r>
                          <a:rPr lang="en-US" altLang="ja-JP" sz="1600" i="1">
                            <a:latin typeface="Cambria Math"/>
                          </a:rPr>
                          <m:t>𝑚</m:t>
                        </m:r>
                      </m:e>
                      <m:sub>
                        <m:r>
                          <a:rPr lang="en-US" altLang="ja-JP" sz="1600" i="1">
                            <a:latin typeface="Cambria Math"/>
                          </a:rPr>
                          <m:t>12</m:t>
                        </m:r>
                      </m:sub>
                      <m:sup>
                        <m:r>
                          <a:rPr lang="en-US" altLang="ja-JP" sz="1600" i="1">
                            <a:latin typeface="Cambria Math"/>
                          </a:rPr>
                          <m:t>2</m:t>
                        </m:r>
                      </m:sup>
                    </m:sSubSup>
                    <m:r>
                      <a:rPr lang="en-US" altLang="ja-JP" sz="1600" b="0" i="1" smtClean="0">
                        <a:latin typeface="Cambria Math"/>
                      </a:rPr>
                      <m:t> ~ </m:t>
                    </m:r>
                    <m:r>
                      <a:rPr lang="en-US" altLang="ja-JP" sz="1600" i="1">
                        <a:latin typeface="Cambria Math"/>
                      </a:rPr>
                      <m:t>7.65×</m:t>
                    </m:r>
                    <m:sSup>
                      <m:sSupPr>
                        <m:ctrlPr>
                          <a:rPr lang="en-US" altLang="ja-JP" sz="1600" i="1">
                            <a:latin typeface="Cambria Math"/>
                          </a:rPr>
                        </m:ctrlPr>
                      </m:sSupPr>
                      <m:e>
                        <m:r>
                          <a:rPr lang="en-US" altLang="ja-JP" sz="1600" i="1">
                            <a:latin typeface="Cambria Math"/>
                          </a:rPr>
                          <m:t>10</m:t>
                        </m:r>
                      </m:e>
                      <m:sup>
                        <m:r>
                          <a:rPr lang="en-US" altLang="ja-JP" sz="1600" i="1">
                            <a:latin typeface="Cambria Math"/>
                          </a:rPr>
                          <m:t>−5</m:t>
                        </m:r>
                      </m:sup>
                    </m:sSup>
                    <m:r>
                      <a:rPr lang="en-US" altLang="ja-JP" sz="1600" i="1">
                        <a:latin typeface="Cambria Math"/>
                      </a:rPr>
                      <m:t> </m:t>
                    </m:r>
                    <m:r>
                      <a:rPr lang="en-US" altLang="ja-JP" sz="1600" i="1">
                        <a:latin typeface="Cambria Math"/>
                      </a:rPr>
                      <m:t>𝑒</m:t>
                    </m:r>
                    <m:sSup>
                      <m:sSupPr>
                        <m:ctrlPr>
                          <a:rPr lang="en-US" altLang="ja-JP" sz="1600" i="1">
                            <a:latin typeface="Cambria Math"/>
                          </a:rPr>
                        </m:ctrlPr>
                      </m:sSupPr>
                      <m:e>
                        <m:r>
                          <a:rPr lang="en-US" altLang="ja-JP" sz="1600" i="1">
                            <a:latin typeface="Cambria Math"/>
                          </a:rPr>
                          <m:t>𝑉</m:t>
                        </m:r>
                      </m:e>
                      <m:sup>
                        <m:r>
                          <a:rPr lang="en-US" altLang="ja-JP" sz="1600" i="1">
                            <a:latin typeface="Cambria Math"/>
                          </a:rPr>
                          <m:t>2</m:t>
                        </m:r>
                      </m:sup>
                    </m:sSup>
                  </m:oMath>
                </a14:m>
                <a:endParaRPr lang="en-US" altLang="ja-JP" sz="1600" dirty="0" smtClean="0">
                  <a:latin typeface="Arial Unicode MS" pitchFamily="50" charset="-128"/>
                  <a:ea typeface="Arial Unicode MS" pitchFamily="50" charset="-128"/>
                  <a:cs typeface="Arial Unicode MS" pitchFamily="50" charset="-128"/>
                </a:endParaRPr>
              </a:p>
              <a:p>
                <a:r>
                  <a:rPr lang="ja-JP" altLang="en-US" sz="1800" dirty="0" smtClean="0">
                    <a:latin typeface="Arial Unicode MS" pitchFamily="50" charset="-128"/>
                    <a:ea typeface="Arial Unicode MS" pitchFamily="50" charset="-128"/>
                    <a:cs typeface="Arial Unicode MS" pitchFamily="50" charset="-128"/>
                  </a:rPr>
                  <a:t>宇宙観測結果（</a:t>
                </a:r>
                <a:r>
                  <a:rPr lang="en-US" altLang="ja-JP" sz="1800" dirty="0" smtClean="0">
                    <a:latin typeface="Arial Unicode MS" pitchFamily="50" charset="-128"/>
                    <a:ea typeface="Arial Unicode MS" pitchFamily="50" charset="-128"/>
                    <a:cs typeface="Arial Unicode MS" pitchFamily="50" charset="-128"/>
                  </a:rPr>
                  <a:t> </a:t>
                </a:r>
                <a:r>
                  <a:rPr lang="en-US" altLang="ja-JP" sz="1800" dirty="0" err="1" smtClean="0">
                    <a:latin typeface="Arial Unicode MS" pitchFamily="50" charset="-128"/>
                    <a:ea typeface="Arial Unicode MS" pitchFamily="50" charset="-128"/>
                    <a:cs typeface="Arial Unicode MS" pitchFamily="50" charset="-128"/>
                  </a:rPr>
                  <a:t>Planck+WP+highL+BAO</a:t>
                </a:r>
                <a:r>
                  <a:rPr lang="ja-JP" altLang="en-US" sz="1800" dirty="0" smtClean="0">
                    <a:latin typeface="Arial Unicode MS" pitchFamily="50" charset="-128"/>
                    <a:ea typeface="Arial Unicode MS" pitchFamily="50" charset="-128"/>
                    <a:cs typeface="Arial Unicode MS" pitchFamily="50" charset="-128"/>
                  </a:rPr>
                  <a:t>）</a:t>
                </a:r>
                <a:endParaRPr lang="en-US" altLang="ja-JP" sz="1800" dirty="0" smtClean="0">
                  <a:latin typeface="Arial Unicode MS" pitchFamily="50" charset="-128"/>
                  <a:ea typeface="Arial Unicode MS" pitchFamily="50" charset="-128"/>
                  <a:cs typeface="Arial Unicode MS" pitchFamily="50" charset="-128"/>
                </a:endParaRPr>
              </a:p>
              <a:p>
                <a:pPr lvl="1"/>
                <a14:m>
                  <m:oMath xmlns:m="http://schemas.openxmlformats.org/officeDocument/2006/math">
                    <m:r>
                      <a:rPr lang="en-US" altLang="ja-JP" sz="1600" b="0" i="1" smtClean="0">
                        <a:latin typeface="Cambria Math"/>
                        <a:ea typeface="Arial Unicode MS" pitchFamily="50" charset="-128"/>
                        <a:cs typeface="Arial Unicode MS" pitchFamily="50" charset="-128"/>
                      </a:rPr>
                      <m:t>∑</m:t>
                    </m:r>
                    <m:sSub>
                      <m:sSubPr>
                        <m:ctrlPr>
                          <a:rPr lang="en-US" altLang="ja-JP" sz="1600" b="0" i="1" smtClean="0">
                            <a:latin typeface="Cambria Math"/>
                            <a:ea typeface="Arial Unicode MS" pitchFamily="50" charset="-128"/>
                            <a:cs typeface="Arial Unicode MS" pitchFamily="50" charset="-128"/>
                          </a:rPr>
                        </m:ctrlPr>
                      </m:sSubPr>
                      <m:e>
                        <m:r>
                          <a:rPr lang="en-US" altLang="ja-JP" sz="1600" b="0" i="1" smtClean="0">
                            <a:latin typeface="Cambria Math"/>
                            <a:ea typeface="Arial Unicode MS" pitchFamily="50" charset="-128"/>
                            <a:cs typeface="Arial Unicode MS" pitchFamily="50" charset="-128"/>
                          </a:rPr>
                          <m:t>𝑚</m:t>
                        </m:r>
                      </m:e>
                      <m:sub>
                        <m:r>
                          <a:rPr lang="en-US" altLang="ja-JP" sz="1600" b="0" i="1" smtClean="0">
                            <a:latin typeface="Cambria Math"/>
                            <a:ea typeface="Arial Unicode MS" pitchFamily="50" charset="-128"/>
                            <a:cs typeface="Arial Unicode MS" pitchFamily="50" charset="-128"/>
                          </a:rPr>
                          <m:t>𝑖</m:t>
                        </m:r>
                      </m:sub>
                    </m:sSub>
                    <m:r>
                      <a:rPr lang="en-US" altLang="ja-JP" sz="1600" b="0" i="1" smtClean="0">
                        <a:latin typeface="Cambria Math"/>
                        <a:ea typeface="Arial Unicode MS" pitchFamily="50" charset="-128"/>
                        <a:cs typeface="Arial Unicode MS" pitchFamily="50" charset="-128"/>
                      </a:rPr>
                      <m:t>&lt;0.23 </m:t>
                    </m:r>
                    <m:r>
                      <m:rPr>
                        <m:sty m:val="p"/>
                      </m:rPr>
                      <a:rPr lang="en-US" altLang="ja-JP" sz="1600" b="0" i="1" smtClean="0">
                        <a:latin typeface="Cambria Math"/>
                        <a:ea typeface="Arial Unicode MS" pitchFamily="50" charset="-128"/>
                        <a:cs typeface="Arial Unicode MS" pitchFamily="50" charset="-128"/>
                      </a:rPr>
                      <m:t>eV</m:t>
                    </m:r>
                  </m:oMath>
                </a14:m>
                <a:endParaRPr lang="en-US" altLang="ja-JP" sz="1600" dirty="0" smtClean="0">
                  <a:latin typeface="Arial Unicode MS" pitchFamily="50" charset="-128"/>
                  <a:ea typeface="Arial Unicode MS" pitchFamily="50" charset="-128"/>
                  <a:cs typeface="Arial Unicode MS" pitchFamily="50" charset="-128"/>
                </a:endParaRPr>
              </a:p>
              <a:p>
                <a:pPr>
                  <a:buFont typeface="Wingdings" pitchFamily="2" charset="2"/>
                  <a:buChar char="è"/>
                </a:pPr>
                <a:r>
                  <a:rPr lang="en-US" altLang="ja-JP" sz="2000" dirty="0" smtClean="0">
                    <a:solidFill>
                      <a:srgbClr val="FF0000"/>
                    </a:solidFill>
                    <a:latin typeface="Arial Unicode MS" pitchFamily="50" charset="-128"/>
                    <a:ea typeface="Arial Unicode MS" pitchFamily="50" charset="-128"/>
                    <a:cs typeface="Arial Unicode MS" pitchFamily="50" charset="-128"/>
                  </a:rPr>
                  <a:t>50meV&lt;</a:t>
                </a:r>
                <a14:m>
                  <m:oMath xmlns:m="http://schemas.openxmlformats.org/officeDocument/2006/math">
                    <m:sSub>
                      <m:sSubPr>
                        <m:ctrlPr>
                          <a:rPr lang="en-US" altLang="ja-JP" sz="2000" b="0" i="1" smtClean="0">
                            <a:solidFill>
                              <a:srgbClr val="FF0000"/>
                            </a:solidFill>
                            <a:latin typeface="Cambria Math"/>
                            <a:ea typeface="Arial Unicode MS" pitchFamily="50" charset="-128"/>
                            <a:cs typeface="Arial Unicode MS" pitchFamily="50" charset="-128"/>
                          </a:rPr>
                        </m:ctrlPr>
                      </m:sSubPr>
                      <m:e>
                        <m:r>
                          <a:rPr lang="en-US" altLang="ja-JP" sz="2000" b="0" i="1" smtClean="0">
                            <a:solidFill>
                              <a:srgbClr val="FF0000"/>
                            </a:solidFill>
                            <a:latin typeface="Cambria Math"/>
                            <a:ea typeface="Arial Unicode MS" pitchFamily="50" charset="-128"/>
                            <a:cs typeface="Arial Unicode MS" pitchFamily="50" charset="-128"/>
                          </a:rPr>
                          <m:t>𝑚</m:t>
                        </m:r>
                      </m:e>
                      <m:sub>
                        <m:r>
                          <a:rPr lang="en-US" altLang="ja-JP" sz="2000" b="0" i="1" smtClean="0">
                            <a:solidFill>
                              <a:srgbClr val="FF0000"/>
                            </a:solidFill>
                            <a:latin typeface="Cambria Math"/>
                            <a:ea typeface="Arial Unicode MS" pitchFamily="50" charset="-128"/>
                            <a:cs typeface="Arial Unicode MS" pitchFamily="50" charset="-128"/>
                          </a:rPr>
                          <m:t>3</m:t>
                        </m:r>
                      </m:sub>
                    </m:sSub>
                  </m:oMath>
                </a14:m>
                <a:r>
                  <a:rPr lang="en-US" altLang="ja-JP" sz="2000" dirty="0" smtClean="0">
                    <a:solidFill>
                      <a:srgbClr val="FF0000"/>
                    </a:solidFill>
                    <a:latin typeface="Arial Unicode MS" pitchFamily="50" charset="-128"/>
                    <a:ea typeface="Arial Unicode MS" pitchFamily="50" charset="-128"/>
                    <a:cs typeface="Arial Unicode MS" pitchFamily="50" charset="-128"/>
                  </a:rPr>
                  <a:t>&lt;87meV</a:t>
                </a:r>
              </a:p>
              <a:p>
                <a:pPr marL="400050" lvl="1" indent="0">
                  <a:buNone/>
                </a:pPr>
                <a14:m>
                  <m:oMath xmlns:m="http://schemas.openxmlformats.org/officeDocument/2006/math">
                    <m:sSub>
                      <m:sSubPr>
                        <m:ctrlPr>
                          <a:rPr lang="en-US" altLang="ja-JP" sz="1800" b="1" i="1" smtClean="0">
                            <a:solidFill>
                              <a:srgbClr val="FF0000"/>
                            </a:solidFill>
                            <a:latin typeface="Cambria Math"/>
                            <a:ea typeface="Arial Unicode MS" pitchFamily="50" charset="-128"/>
                            <a:cs typeface="Arial Unicode MS" pitchFamily="50" charset="-128"/>
                          </a:rPr>
                        </m:ctrlPr>
                      </m:sSubPr>
                      <m:e>
                        <m:r>
                          <a:rPr lang="en-US" altLang="ja-JP" sz="1800" b="1" i="1" smtClean="0">
                            <a:solidFill>
                              <a:srgbClr val="FF0000"/>
                            </a:solidFill>
                            <a:latin typeface="Cambria Math"/>
                            <a:ea typeface="Arial Unicode MS" pitchFamily="50" charset="-128"/>
                            <a:cs typeface="Arial Unicode MS" pitchFamily="50" charset="-128"/>
                          </a:rPr>
                          <m:t>𝑬</m:t>
                        </m:r>
                      </m:e>
                      <m:sub>
                        <m:r>
                          <a:rPr lang="en-US" altLang="ja-JP" sz="1800" b="1" i="1" smtClean="0">
                            <a:solidFill>
                              <a:srgbClr val="FF0000"/>
                            </a:solidFill>
                            <a:latin typeface="Cambria Math"/>
                            <a:ea typeface="Arial Unicode MS" pitchFamily="50" charset="-128"/>
                            <a:cs typeface="Arial Unicode MS" pitchFamily="50" charset="-128"/>
                          </a:rPr>
                          <m:t>𝜸</m:t>
                        </m:r>
                      </m:sub>
                    </m:sSub>
                    <m:r>
                      <a:rPr lang="en-US" altLang="ja-JP" sz="1800" b="1" i="1" smtClean="0">
                        <a:solidFill>
                          <a:srgbClr val="FF0000"/>
                        </a:solidFill>
                        <a:latin typeface="Cambria Math"/>
                        <a:ea typeface="Arial Unicode MS" pitchFamily="50" charset="-128"/>
                        <a:cs typeface="Arial Unicode MS" pitchFamily="50" charset="-128"/>
                      </a:rPr>
                      <m:t>=</m:t>
                    </m:r>
                  </m:oMath>
                </a14:m>
                <a:r>
                  <a:rPr lang="en-US" altLang="ja-JP" sz="1800" b="1" dirty="0" smtClean="0">
                    <a:solidFill>
                      <a:srgbClr val="FF0000"/>
                    </a:solidFill>
                    <a:latin typeface="Arial Unicode MS" pitchFamily="50" charset="-128"/>
                    <a:ea typeface="Arial Unicode MS" pitchFamily="50" charset="-128"/>
                    <a:cs typeface="Arial Unicode MS" pitchFamily="50" charset="-128"/>
                  </a:rPr>
                  <a:t>14~24meV</a:t>
                </a:r>
                <a:r>
                  <a:rPr lang="en-US" altLang="ja-JP" sz="1800" b="1" dirty="0">
                    <a:solidFill>
                      <a:srgbClr val="FF0000"/>
                    </a:solidFill>
                    <a:latin typeface="Arial Unicode MS" pitchFamily="50" charset="-128"/>
                    <a:ea typeface="Arial Unicode MS" pitchFamily="50" charset="-128"/>
                    <a:cs typeface="Arial Unicode MS" pitchFamily="50" charset="-128"/>
                  </a:rPr>
                  <a:t> </a:t>
                </a:r>
                <a:r>
                  <a:rPr lang="en-US" altLang="ja-JP" sz="1800" b="1" dirty="0" smtClean="0">
                    <a:solidFill>
                      <a:srgbClr val="FF0000"/>
                    </a:solidFill>
                    <a:latin typeface="Arial Unicode MS" pitchFamily="50" charset="-128"/>
                    <a:ea typeface="Arial Unicode MS" pitchFamily="50" charset="-128"/>
                    <a:cs typeface="Arial Unicode MS" pitchFamily="50" charset="-128"/>
                  </a:rPr>
                  <a:t>(</a:t>
                </a:r>
                <a14:m>
                  <m:oMath xmlns:m="http://schemas.openxmlformats.org/officeDocument/2006/math">
                    <m:sSub>
                      <m:sSubPr>
                        <m:ctrlPr>
                          <a:rPr lang="en-US" altLang="ja-JP" sz="2000" b="1" i="1" smtClean="0">
                            <a:solidFill>
                              <a:srgbClr val="FF0000"/>
                            </a:solidFill>
                            <a:latin typeface="Cambria Math"/>
                            <a:ea typeface="Arial Unicode MS" pitchFamily="50" charset="-128"/>
                            <a:cs typeface="Arial Unicode MS" pitchFamily="50" charset="-128"/>
                          </a:rPr>
                        </m:ctrlPr>
                      </m:sSubPr>
                      <m:e>
                        <m:r>
                          <a:rPr lang="en-US" altLang="ja-JP" sz="2000" b="1" i="1" smtClean="0">
                            <a:solidFill>
                              <a:srgbClr val="FF0000"/>
                            </a:solidFill>
                            <a:latin typeface="Cambria Math"/>
                            <a:ea typeface="Arial Unicode MS" pitchFamily="50" charset="-128"/>
                            <a:cs typeface="Arial Unicode MS" pitchFamily="50" charset="-128"/>
                          </a:rPr>
                          <m:t>𝝀</m:t>
                        </m:r>
                      </m:e>
                      <m:sub>
                        <m:r>
                          <a:rPr lang="en-US" altLang="ja-JP" sz="2000" b="1" i="1" smtClean="0">
                            <a:solidFill>
                              <a:srgbClr val="FF0000"/>
                            </a:solidFill>
                            <a:latin typeface="Cambria Math"/>
                            <a:ea typeface="Arial Unicode MS" pitchFamily="50" charset="-128"/>
                            <a:cs typeface="Arial Unicode MS" pitchFamily="50" charset="-128"/>
                          </a:rPr>
                          <m:t>𝜸</m:t>
                        </m:r>
                      </m:sub>
                    </m:sSub>
                    <m:r>
                      <a:rPr lang="en-US" altLang="ja-JP" sz="2000" b="1" i="1" smtClean="0">
                        <a:solidFill>
                          <a:srgbClr val="FF0000"/>
                        </a:solidFill>
                        <a:latin typeface="Cambria Math"/>
                        <a:ea typeface="Arial Unicode MS" pitchFamily="50" charset="-128"/>
                        <a:cs typeface="Arial Unicode MS" pitchFamily="50" charset="-128"/>
                      </a:rPr>
                      <m:t>=</m:t>
                    </m:r>
                  </m:oMath>
                </a14:m>
                <a:r>
                  <a:rPr lang="en-US" altLang="ja-JP" sz="2000" b="1" dirty="0" smtClean="0">
                    <a:solidFill>
                      <a:srgbClr val="FF0000"/>
                    </a:solidFill>
                    <a:latin typeface="Arial Unicode MS" pitchFamily="50" charset="-128"/>
                    <a:ea typeface="Arial Unicode MS" pitchFamily="50" charset="-128"/>
                    <a:cs typeface="Arial Unicode MS" pitchFamily="50" charset="-128"/>
                  </a:rPr>
                  <a:t>51~89</a:t>
                </a:r>
                <a:r>
                  <a:rPr lang="en-US" altLang="ja-JP" sz="2000" b="1" dirty="0" smtClean="0">
                    <a:solidFill>
                      <a:srgbClr val="FF0000"/>
                    </a:solidFill>
                    <a:latin typeface="Arial Unicode MS" pitchFamily="50" charset="-128"/>
                    <a:ea typeface="Arial Unicode MS" pitchFamily="50" charset="-128"/>
                    <a:cs typeface="Arial Unicode MS" pitchFamily="50" charset="-128"/>
                    <a:sym typeface="Symbol"/>
                  </a:rPr>
                  <a:t>m)</a:t>
                </a:r>
                <a:endParaRPr lang="en-US" altLang="ja-JP" sz="2000" b="1" dirty="0">
                  <a:solidFill>
                    <a:srgbClr val="FF0000"/>
                  </a:solidFill>
                  <a:latin typeface="Arial Unicode MS" pitchFamily="50" charset="-128"/>
                  <a:ea typeface="Arial Unicode MS" pitchFamily="50" charset="-128"/>
                  <a:cs typeface="Arial Unicode MS" pitchFamily="50" charset="-128"/>
                </a:endParaRPr>
              </a:p>
            </p:txBody>
          </p:sp>
        </mc:Choice>
        <mc:Fallback xmlns="">
          <p:sp>
            <p:nvSpPr>
              <p:cNvPr id="46" name="コンテンツ プレースホルダー 4"/>
              <p:cNvSpPr txBox="1">
                <a:spLocks noRot="1" noChangeAspect="1" noMove="1" noResize="1" noEditPoints="1" noAdjustHandles="1" noChangeArrowheads="1" noChangeShapeType="1" noTextEdit="1"/>
              </p:cNvSpPr>
              <p:nvPr/>
            </p:nvSpPr>
            <p:spPr>
              <a:xfrm>
                <a:off x="4492687" y="686691"/>
                <a:ext cx="4575265" cy="2668581"/>
              </a:xfrm>
              <a:prstGeom prst="rect">
                <a:avLst/>
              </a:prstGeom>
              <a:blipFill rotWithShape="1">
                <a:blip r:embed="rId26"/>
                <a:stretch>
                  <a:fillRect l="-1198" t="-1144" b="-274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8" name="テキスト ボックス 47"/>
              <p:cNvSpPr txBox="1"/>
              <p:nvPr/>
            </p:nvSpPr>
            <p:spPr>
              <a:xfrm>
                <a:off x="893849" y="980728"/>
                <a:ext cx="2635658" cy="721288"/>
              </a:xfrm>
              <a:prstGeom prst="rect">
                <a:avLst/>
              </a:prstGeom>
              <a:solidFill>
                <a:schemeClr val="bg1"/>
              </a:solidFill>
            </p:spPr>
            <p:txBody>
              <a:bodyPr wrap="none" rtlCol="0">
                <a:spAutoFit/>
              </a:bodyPr>
              <a:lstStyle/>
              <a:p>
                <a:r>
                  <a:rPr lang="ja-JP" altLang="en-US" sz="2000" dirty="0" smtClean="0">
                    <a:latin typeface="Arial Unicode MS" pitchFamily="50" charset="-128"/>
                    <a:ea typeface="Arial Unicode MS" pitchFamily="50" charset="-128"/>
                    <a:cs typeface="Arial Unicode MS" pitchFamily="50" charset="-128"/>
                  </a:rPr>
                  <a:t>ニュートリノ</a:t>
                </a:r>
                <a:r>
                  <a:rPr lang="en-US" altLang="ja-JP" sz="2000" dirty="0">
                    <a:latin typeface="Arial Unicode MS" pitchFamily="50" charset="-128"/>
                    <a:ea typeface="Arial Unicode MS" pitchFamily="50" charset="-128"/>
                    <a:cs typeface="Arial Unicode MS" pitchFamily="50" charset="-128"/>
                  </a:rPr>
                  <a:t>2</a:t>
                </a:r>
                <a:r>
                  <a:rPr lang="ja-JP" altLang="en-US" sz="2000" dirty="0">
                    <a:latin typeface="Arial Unicode MS" pitchFamily="50" charset="-128"/>
                    <a:ea typeface="Arial Unicode MS" pitchFamily="50" charset="-128"/>
                    <a:cs typeface="Arial Unicode MS" pitchFamily="50" charset="-128"/>
                  </a:rPr>
                  <a:t>体崩壊</a:t>
                </a:r>
                <a:endParaRPr lang="en-US" altLang="ja-JP" sz="2000" dirty="0">
                  <a:latin typeface="Arial Unicode MS" pitchFamily="50" charset="-128"/>
                  <a:ea typeface="Arial Unicode MS" pitchFamily="50" charset="-128"/>
                  <a:cs typeface="Arial Unicode MS" pitchFamily="50" charset="-128"/>
                </a:endParaRPr>
              </a:p>
              <a:p>
                <a:pPr/>
                <a14:m>
                  <m:oMathPara xmlns:m="http://schemas.openxmlformats.org/officeDocument/2006/math">
                    <m:oMathParaPr>
                      <m:jc m:val="centerGroup"/>
                    </m:oMathParaPr>
                    <m:oMath xmlns:m="http://schemas.openxmlformats.org/officeDocument/2006/math">
                      <m:r>
                        <a:rPr lang="ja-JP" altLang="en-US" sz="2000" b="1" i="1" smtClean="0">
                          <a:latin typeface="Cambria Math"/>
                          <a:ea typeface="+mn-ea"/>
                        </a:rPr>
                        <m:t>　</m:t>
                      </m:r>
                      <m:sSub>
                        <m:sSubPr>
                          <m:ctrlPr>
                            <a:rPr lang="en-US" altLang="ja-JP" sz="2000" b="1" i="1">
                              <a:latin typeface="Cambria Math"/>
                              <a:ea typeface="+mn-ea"/>
                            </a:rPr>
                          </m:ctrlPr>
                        </m:sSubPr>
                        <m:e>
                          <m:r>
                            <a:rPr lang="en-US" altLang="ja-JP" sz="2000" b="1" i="1">
                              <a:latin typeface="Cambria Math"/>
                              <a:ea typeface="+mn-ea"/>
                            </a:rPr>
                            <m:t>𝝂</m:t>
                          </m:r>
                        </m:e>
                        <m:sub>
                          <m:r>
                            <a:rPr lang="en-US" altLang="ja-JP" sz="2000" b="1" i="1">
                              <a:latin typeface="Cambria Math"/>
                              <a:ea typeface="+mn-ea"/>
                            </a:rPr>
                            <m:t>𝟑</m:t>
                          </m:r>
                        </m:sub>
                      </m:sSub>
                      <m:r>
                        <a:rPr lang="en-US" altLang="ja-JP" sz="2000" b="1">
                          <a:latin typeface="Cambria Math"/>
                          <a:ea typeface="+mn-ea"/>
                        </a:rPr>
                        <m:t>→</m:t>
                      </m:r>
                      <m:sSub>
                        <m:sSubPr>
                          <m:ctrlPr>
                            <a:rPr lang="en-US" altLang="ja-JP" sz="2000" b="1" i="1">
                              <a:latin typeface="Cambria Math"/>
                              <a:ea typeface="+mn-ea"/>
                            </a:rPr>
                          </m:ctrlPr>
                        </m:sSubPr>
                        <m:e>
                          <m:r>
                            <a:rPr lang="en-US" altLang="ja-JP" sz="2000" b="1" i="1">
                              <a:latin typeface="Cambria Math"/>
                              <a:ea typeface="+mn-ea"/>
                            </a:rPr>
                            <m:t>𝝂</m:t>
                          </m:r>
                        </m:e>
                        <m:sub>
                          <m:r>
                            <a:rPr lang="en-US" altLang="ja-JP" sz="2000" b="1" i="1">
                              <a:latin typeface="Cambria Math"/>
                              <a:ea typeface="+mn-ea"/>
                            </a:rPr>
                            <m:t>𝟐</m:t>
                          </m:r>
                          <m:r>
                            <a:rPr lang="en-US" altLang="ja-JP" sz="2000" b="1" i="1" smtClean="0">
                              <a:latin typeface="Cambria Math"/>
                              <a:ea typeface="+mn-ea"/>
                            </a:rPr>
                            <m:t>,</m:t>
                          </m:r>
                          <m:r>
                            <a:rPr lang="en-US" altLang="ja-JP" sz="2000" b="1" i="1" smtClean="0">
                              <a:latin typeface="Cambria Math"/>
                              <a:ea typeface="+mn-ea"/>
                            </a:rPr>
                            <m:t>𝟏</m:t>
                          </m:r>
                        </m:sub>
                      </m:sSub>
                      <m:r>
                        <a:rPr lang="en-US" altLang="ja-JP" sz="2000" b="1" i="1">
                          <a:latin typeface="Cambria Math"/>
                          <a:ea typeface="+mn-ea"/>
                        </a:rPr>
                        <m:t>+</m:t>
                      </m:r>
                      <m:r>
                        <a:rPr lang="en-US" altLang="ja-JP" sz="2000" b="1" i="1">
                          <a:latin typeface="Cambria Math"/>
                          <a:ea typeface="+mn-ea"/>
                        </a:rPr>
                        <m:t>𝜸</m:t>
                      </m:r>
                    </m:oMath>
                  </m:oMathPara>
                </a14:m>
                <a:endParaRPr lang="en-US" altLang="ja-JP" sz="2000" b="1" dirty="0">
                  <a:latin typeface="+mn-ea"/>
                  <a:ea typeface="+mn-ea"/>
                  <a:cs typeface="Arial Unicode MS" pitchFamily="50" charset="-128"/>
                </a:endParaRPr>
              </a:p>
            </p:txBody>
          </p:sp>
        </mc:Choice>
        <mc:Fallback xmlns="">
          <p:sp>
            <p:nvSpPr>
              <p:cNvPr id="48" name="テキスト ボックス 47"/>
              <p:cNvSpPr txBox="1">
                <a:spLocks noRot="1" noChangeAspect="1" noMove="1" noResize="1" noEditPoints="1" noAdjustHandles="1" noChangeArrowheads="1" noChangeShapeType="1" noTextEdit="1"/>
              </p:cNvSpPr>
              <p:nvPr/>
            </p:nvSpPr>
            <p:spPr>
              <a:xfrm>
                <a:off x="893849" y="980728"/>
                <a:ext cx="2635658" cy="721288"/>
              </a:xfrm>
              <a:prstGeom prst="rect">
                <a:avLst/>
              </a:prstGeom>
              <a:blipFill rotWithShape="1">
                <a:blip r:embed="rId27"/>
                <a:stretch>
                  <a:fillRect l="-2546" t="-4237" r="-2083" b="-1695"/>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211950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650" y="710557"/>
            <a:ext cx="6257925" cy="508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54" name="テキスト ボックス 1559"/>
          <p:cNvSpPr txBox="1">
            <a:spLocks noChangeArrowheads="1"/>
          </p:cNvSpPr>
          <p:nvPr/>
        </p:nvSpPr>
        <p:spPr bwMode="auto">
          <a:xfrm>
            <a:off x="2378667" y="2656092"/>
            <a:ext cx="10467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002060"/>
                </a:solidFill>
                <a:latin typeface="Arial Unicode MS" pitchFamily="50" charset="-128"/>
                <a:ea typeface="Arial Unicode MS" pitchFamily="50" charset="-128"/>
                <a:cs typeface="Arial Unicode MS" pitchFamily="50" charset="-128"/>
              </a:rPr>
              <a:t>銀河進化モデル</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4" name="タイトル 3"/>
          <p:cNvSpPr>
            <a:spLocks noGrp="1"/>
          </p:cNvSpPr>
          <p:nvPr>
            <p:ph type="title"/>
          </p:nvPr>
        </p:nvSpPr>
        <p:spPr>
          <a:xfrm>
            <a:off x="65491" y="-37709"/>
            <a:ext cx="9017780" cy="478880"/>
          </a:xfrm>
        </p:spPr>
        <p:txBody>
          <a:bodyPr/>
          <a:lstStyle/>
          <a:p>
            <a:pPr>
              <a:defRPr/>
            </a:pPr>
            <a:r>
              <a:rPr lang="ja-JP" altLang="en-US" sz="2800" dirty="0" smtClean="0">
                <a:solidFill>
                  <a:schemeClr val="accent4"/>
                </a:solidFill>
                <a:effectLst>
                  <a:outerShdw blurRad="38100" dist="38100" dir="2700000" algn="tl">
                    <a:srgbClr val="000000">
                      <a:alpha val="43137"/>
                    </a:srgbClr>
                  </a:outerShdw>
                </a:effectLst>
                <a:latin typeface="+mj-ea"/>
              </a:rPr>
              <a:t>宇宙赤外線観測による宇宙背景ニュートリノ崩壊の探索</a:t>
            </a:r>
            <a:endParaRPr lang="ja-JP" altLang="en-US" sz="2800" dirty="0">
              <a:solidFill>
                <a:schemeClr val="accent4"/>
              </a:solidFill>
              <a:effectLst>
                <a:outerShdw blurRad="38100" dist="38100" dir="2700000" algn="tl">
                  <a:srgbClr val="000000">
                    <a:alpha val="43137"/>
                  </a:srgbClr>
                </a:outerShdw>
              </a:effectLst>
              <a:latin typeface="+mj-ea"/>
            </a:endParaRPr>
          </a:p>
        </p:txBody>
      </p:sp>
      <p:sp>
        <p:nvSpPr>
          <p:cNvPr id="5" name="テキスト ボックス 18"/>
          <p:cNvSpPr txBox="1">
            <a:spLocks noChangeArrowheads="1"/>
          </p:cNvSpPr>
          <p:nvPr/>
        </p:nvSpPr>
        <p:spPr bwMode="auto">
          <a:xfrm>
            <a:off x="-36572" y="5743762"/>
            <a:ext cx="5931623"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None/>
            </a:pPr>
            <a:r>
              <a:rPr lang="ja-JP" altLang="en-US" sz="1600" b="1" dirty="0" smtClean="0">
                <a:solidFill>
                  <a:srgbClr val="002060"/>
                </a:solidFill>
                <a:latin typeface="+mn-ea"/>
              </a:rPr>
              <a:t>ニュートリノの現在の寿命</a:t>
            </a:r>
            <a:r>
              <a:rPr lang="ja-JP" altLang="en-US" sz="1600" b="1" dirty="0">
                <a:solidFill>
                  <a:srgbClr val="002060"/>
                </a:solidFill>
                <a:latin typeface="+mn-ea"/>
              </a:rPr>
              <a:t>下限は</a:t>
            </a:r>
            <a:r>
              <a:rPr lang="en-US" altLang="ja-JP" sz="1600" b="1" dirty="0">
                <a:solidFill>
                  <a:srgbClr val="002060"/>
                </a:solidFill>
                <a:latin typeface="+mn-ea"/>
              </a:rPr>
              <a:t> </a:t>
            </a:r>
            <a:r>
              <a:rPr lang="ja-JP" altLang="en-US" sz="1600" b="1" dirty="0" smtClean="0">
                <a:solidFill>
                  <a:srgbClr val="002060"/>
                </a:solidFill>
                <a:latin typeface="+mn-ea"/>
              </a:rPr>
              <a:t>３</a:t>
            </a:r>
            <a:r>
              <a:rPr lang="en-US" altLang="ja-JP" sz="1600" b="1" dirty="0">
                <a:solidFill>
                  <a:srgbClr val="002060"/>
                </a:solidFill>
                <a:latin typeface="+mn-ea"/>
              </a:rPr>
              <a:t> ×</a:t>
            </a:r>
            <a:r>
              <a:rPr lang="en-US" altLang="ja-JP" sz="1600" b="1" dirty="0" smtClean="0">
                <a:solidFill>
                  <a:srgbClr val="002060"/>
                </a:solidFill>
                <a:latin typeface="+mn-ea"/>
              </a:rPr>
              <a:t>10</a:t>
            </a:r>
            <a:r>
              <a:rPr lang="en-US" altLang="ja-JP" sz="1600" b="1" baseline="30000" dirty="0" smtClean="0">
                <a:solidFill>
                  <a:srgbClr val="002060"/>
                </a:solidFill>
                <a:latin typeface="+mn-ea"/>
              </a:rPr>
              <a:t>12</a:t>
            </a:r>
            <a:r>
              <a:rPr lang="ja-JP" altLang="en-US" sz="1600" b="1" dirty="0" smtClean="0">
                <a:solidFill>
                  <a:srgbClr val="002060"/>
                </a:solidFill>
                <a:latin typeface="+mn-ea"/>
              </a:rPr>
              <a:t>年。</a:t>
            </a:r>
            <a:endParaRPr lang="en-US" altLang="ja-JP" sz="1600" b="1" dirty="0" smtClean="0">
              <a:solidFill>
                <a:srgbClr val="002060"/>
              </a:solidFill>
              <a:latin typeface="+mn-ea"/>
            </a:endParaRPr>
          </a:p>
          <a:p>
            <a:pPr eaLnBrk="1" hangingPunct="1">
              <a:spcBef>
                <a:spcPct val="0"/>
              </a:spcBef>
              <a:buNone/>
            </a:pPr>
            <a:r>
              <a:rPr lang="ja-JP" altLang="en-US" sz="1600" b="1" dirty="0" smtClean="0">
                <a:solidFill>
                  <a:srgbClr val="FF0000"/>
                </a:solidFill>
                <a:latin typeface="+mn-ea"/>
              </a:rPr>
              <a:t>ロケット実験で</a:t>
            </a:r>
            <a:r>
              <a:rPr lang="en-US" altLang="ja-JP" sz="1600" b="1" dirty="0" smtClean="0">
                <a:solidFill>
                  <a:srgbClr val="FF0000"/>
                </a:solidFill>
                <a:latin typeface="+mn-ea"/>
              </a:rPr>
              <a:t>100</a:t>
            </a:r>
            <a:r>
              <a:rPr lang="ja-JP" altLang="en-US" sz="1600" b="1" dirty="0" smtClean="0">
                <a:solidFill>
                  <a:srgbClr val="FF0000"/>
                </a:solidFill>
                <a:latin typeface="+mn-ea"/>
              </a:rPr>
              <a:t>倍の検出感度</a:t>
            </a:r>
            <a:r>
              <a:rPr lang="ja-JP" altLang="en-US" sz="1600" b="1" dirty="0" smtClean="0">
                <a:solidFill>
                  <a:srgbClr val="002060"/>
                </a:solidFill>
                <a:latin typeface="+mn-ea"/>
              </a:rPr>
              <a:t>（寿命</a:t>
            </a:r>
            <a:r>
              <a:rPr lang="en-US" altLang="ja-JP" sz="1600" b="1" dirty="0" smtClean="0">
                <a:solidFill>
                  <a:srgbClr val="002060"/>
                </a:solidFill>
                <a:latin typeface="+mn-ea"/>
              </a:rPr>
              <a:t>10</a:t>
            </a:r>
            <a:r>
              <a:rPr lang="en-US" altLang="ja-JP" sz="1600" b="1" baseline="30000" dirty="0" smtClean="0">
                <a:solidFill>
                  <a:srgbClr val="002060"/>
                </a:solidFill>
                <a:latin typeface="+mn-ea"/>
              </a:rPr>
              <a:t>14</a:t>
            </a:r>
            <a:r>
              <a:rPr lang="ja-JP" altLang="en-US" sz="1600" b="1" dirty="0" smtClean="0">
                <a:solidFill>
                  <a:srgbClr val="002060"/>
                </a:solidFill>
                <a:latin typeface="+mn-ea"/>
              </a:rPr>
              <a:t>年まで観測可能）</a:t>
            </a:r>
            <a:endParaRPr lang="en-US" altLang="ja-JP" sz="1600" b="1" dirty="0" smtClean="0">
              <a:solidFill>
                <a:srgbClr val="002060"/>
              </a:solidFill>
              <a:latin typeface="+mn-ea"/>
            </a:endParaRPr>
          </a:p>
          <a:p>
            <a:pPr eaLnBrk="1" hangingPunct="1">
              <a:spcBef>
                <a:spcPct val="0"/>
              </a:spcBef>
              <a:buNone/>
            </a:pPr>
            <a:r>
              <a:rPr lang="ja-JP" altLang="en-US" sz="1600" b="1" dirty="0" smtClean="0">
                <a:solidFill>
                  <a:srgbClr val="002060"/>
                </a:solidFill>
                <a:latin typeface="+mn-ea"/>
              </a:rPr>
              <a:t>左右対称模型の理論予言値は</a:t>
            </a:r>
            <a:r>
              <a:rPr lang="ja-JP" altLang="en-US" sz="1600" b="1" dirty="0">
                <a:solidFill>
                  <a:srgbClr val="002060"/>
                </a:solidFill>
                <a:latin typeface="+mn-ea"/>
              </a:rPr>
              <a:t>～</a:t>
            </a:r>
            <a:r>
              <a:rPr lang="en-US" altLang="ja-JP" sz="1600" b="1" dirty="0" smtClean="0">
                <a:solidFill>
                  <a:srgbClr val="002060"/>
                </a:solidFill>
                <a:latin typeface="+mn-ea"/>
              </a:rPr>
              <a:t>10</a:t>
            </a:r>
            <a:r>
              <a:rPr lang="en-US" altLang="ja-JP" sz="1600" b="1" baseline="30000" dirty="0" smtClean="0">
                <a:solidFill>
                  <a:srgbClr val="002060"/>
                </a:solidFill>
                <a:latin typeface="+mn-ea"/>
              </a:rPr>
              <a:t>17</a:t>
            </a:r>
            <a:r>
              <a:rPr lang="ja-JP" altLang="en-US" sz="1600" b="1" dirty="0" smtClean="0">
                <a:solidFill>
                  <a:srgbClr val="002060"/>
                </a:solidFill>
                <a:latin typeface="+mn-ea"/>
              </a:rPr>
              <a:t>年（衛星実験で検出可能</a:t>
            </a:r>
            <a:r>
              <a:rPr lang="ja-JP" altLang="en-US" sz="1600" b="1" dirty="0">
                <a:solidFill>
                  <a:srgbClr val="002060"/>
                </a:solidFill>
                <a:latin typeface="+mn-ea"/>
              </a:rPr>
              <a:t>）</a:t>
            </a:r>
            <a:endParaRPr lang="en-US" altLang="ja-JP" sz="1600" b="1" dirty="0" smtClean="0">
              <a:solidFill>
                <a:srgbClr val="002060"/>
              </a:solidFill>
              <a:latin typeface="+mn-ea"/>
            </a:endParaRPr>
          </a:p>
        </p:txBody>
      </p:sp>
      <p:sp>
        <p:nvSpPr>
          <p:cNvPr id="6162" name="Line 5"/>
          <p:cNvSpPr>
            <a:spLocks noChangeShapeType="1"/>
          </p:cNvSpPr>
          <p:nvPr/>
        </p:nvSpPr>
        <p:spPr bwMode="auto">
          <a:xfrm flipV="1">
            <a:off x="3087215" y="3349139"/>
            <a:ext cx="834562" cy="511660"/>
          </a:xfrm>
          <a:prstGeom prst="line">
            <a:avLst/>
          </a:prstGeom>
          <a:noFill/>
          <a:ln w="25400">
            <a:solidFill>
              <a:srgbClr val="FF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55" name="テキスト ボックス 18"/>
          <p:cNvSpPr txBox="1">
            <a:spLocks noChangeArrowheads="1"/>
          </p:cNvSpPr>
          <p:nvPr/>
        </p:nvSpPr>
        <p:spPr bwMode="auto">
          <a:xfrm>
            <a:off x="3879537" y="3997473"/>
            <a:ext cx="24158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pPr>
            <a:r>
              <a:rPr lang="ja-JP" altLang="en-US" sz="1400" b="1" dirty="0" smtClean="0">
                <a:solidFill>
                  <a:srgbClr val="FF3300"/>
                </a:solidFill>
                <a:latin typeface="Times" pitchFamily="18" charset="0"/>
                <a:ea typeface="Osaka" charset="-128"/>
              </a:rPr>
              <a:t>宇宙背景ニュートリノ</a:t>
            </a:r>
            <a:endParaRPr lang="en-US" altLang="ja-JP" sz="1400" b="1" dirty="0" smtClean="0">
              <a:solidFill>
                <a:srgbClr val="FF3300"/>
              </a:solidFill>
              <a:latin typeface="Times" pitchFamily="18" charset="0"/>
              <a:ea typeface="Osaka" charset="-128"/>
            </a:endParaRPr>
          </a:p>
          <a:p>
            <a:pPr eaLnBrk="1" hangingPunct="1">
              <a:spcBef>
                <a:spcPct val="0"/>
              </a:spcBef>
              <a:buFontTx/>
              <a:buNone/>
            </a:pPr>
            <a:r>
              <a:rPr lang="ja-JP" altLang="en-US" sz="1400" b="1" dirty="0" smtClean="0">
                <a:solidFill>
                  <a:srgbClr val="FF3300"/>
                </a:solidFill>
                <a:latin typeface="Times" pitchFamily="18" charset="0"/>
                <a:ea typeface="Osaka" charset="-128"/>
              </a:rPr>
              <a:t>崩壊光</a:t>
            </a:r>
            <a:endParaRPr lang="en-US" altLang="ja-JP" sz="1400" b="1" dirty="0">
              <a:solidFill>
                <a:srgbClr val="FF3300"/>
              </a:solidFill>
              <a:latin typeface="Times" pitchFamily="18" charset="0"/>
              <a:ea typeface="Osaka" charset="-128"/>
              <a:sym typeface="Symbol" pitchFamily="18" charset="2"/>
            </a:endParaRPr>
          </a:p>
        </p:txBody>
      </p:sp>
      <p:sp>
        <p:nvSpPr>
          <p:cNvPr id="1456" name="テキスト ボックス 18"/>
          <p:cNvSpPr txBox="1">
            <a:spLocks noChangeArrowheads="1"/>
          </p:cNvSpPr>
          <p:nvPr/>
        </p:nvSpPr>
        <p:spPr bwMode="auto">
          <a:xfrm>
            <a:off x="6144324" y="1465633"/>
            <a:ext cx="2824899" cy="92333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pPr>
            <a:r>
              <a:rPr lang="ja-JP" altLang="en-US" sz="1800" b="1" dirty="0" smtClean="0">
                <a:solidFill>
                  <a:srgbClr val="FF3300"/>
                </a:solidFill>
                <a:latin typeface="Times" pitchFamily="18" charset="0"/>
                <a:ea typeface="Osaka" charset="-128"/>
              </a:rPr>
              <a:t>エネルギー連続スペクトル（＝黄道放射＋宇宙背景ニュートリノ崩壊光）を測定</a:t>
            </a:r>
            <a:endParaRPr lang="en-US" altLang="ja-JP" sz="1800" b="1" dirty="0" smtClean="0">
              <a:solidFill>
                <a:srgbClr val="FF3300"/>
              </a:solidFill>
              <a:latin typeface="Times" pitchFamily="18" charset="0"/>
              <a:ea typeface="Osaka" charset="-128"/>
            </a:endParaRPr>
          </a:p>
        </p:txBody>
      </p:sp>
      <p:sp>
        <p:nvSpPr>
          <p:cNvPr id="1457" name="テキスト ボックス 18"/>
          <p:cNvSpPr txBox="1">
            <a:spLocks noChangeArrowheads="1"/>
          </p:cNvSpPr>
          <p:nvPr/>
        </p:nvSpPr>
        <p:spPr bwMode="auto">
          <a:xfrm>
            <a:off x="5878232" y="4907202"/>
            <a:ext cx="335708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pPr>
            <a:r>
              <a:rPr lang="ja-JP" altLang="en-US" sz="1600" b="1" dirty="0" smtClean="0">
                <a:solidFill>
                  <a:srgbClr val="0070C0"/>
                </a:solidFill>
                <a:latin typeface="Times" pitchFamily="18" charset="0"/>
                <a:ea typeface="Osaka" charset="-128"/>
              </a:rPr>
              <a:t>天文観測としての重要性</a:t>
            </a:r>
            <a:endParaRPr lang="en-US" altLang="ja-JP" sz="1600" b="1" dirty="0" smtClean="0">
              <a:solidFill>
                <a:srgbClr val="0070C0"/>
              </a:solidFill>
              <a:latin typeface="Times" pitchFamily="18" charset="0"/>
              <a:ea typeface="Osaka" charset="-128"/>
            </a:endParaRPr>
          </a:p>
          <a:p>
            <a:pPr marL="285750" indent="-285750" eaLnBrk="1" hangingPunct="1">
              <a:spcBef>
                <a:spcPct val="0"/>
              </a:spcBef>
              <a:buFont typeface="Wingdings" panose="05000000000000000000" pitchFamily="2" charset="2"/>
              <a:buChar char="l"/>
            </a:pPr>
            <a:r>
              <a:rPr lang="ja-JP" altLang="en-US" sz="1600" b="1" dirty="0" smtClean="0">
                <a:solidFill>
                  <a:srgbClr val="0070C0"/>
                </a:solidFill>
                <a:latin typeface="Times" pitchFamily="18" charset="0"/>
                <a:ea typeface="Osaka" charset="-128"/>
              </a:rPr>
              <a:t>初代天体収縮時の水素分子線</a:t>
            </a:r>
            <a:endParaRPr lang="en-US" altLang="ja-JP" sz="1600" b="1" dirty="0" smtClean="0">
              <a:solidFill>
                <a:srgbClr val="0070C0"/>
              </a:solidFill>
              <a:latin typeface="Times" pitchFamily="18" charset="0"/>
              <a:ea typeface="Osaka" charset="-128"/>
            </a:endParaRPr>
          </a:p>
          <a:p>
            <a:pPr marL="285750" indent="-285750" eaLnBrk="1" hangingPunct="1">
              <a:spcBef>
                <a:spcPct val="0"/>
              </a:spcBef>
              <a:buFont typeface="Wingdings" panose="05000000000000000000" pitchFamily="2" charset="2"/>
              <a:buChar char="l"/>
            </a:pPr>
            <a:r>
              <a:rPr lang="ja-JP" altLang="en-US" sz="1600" b="1" dirty="0" smtClean="0">
                <a:solidFill>
                  <a:srgbClr val="0070C0"/>
                </a:solidFill>
                <a:latin typeface="Times" pitchFamily="18" charset="0"/>
                <a:ea typeface="Osaka" charset="-128"/>
              </a:rPr>
              <a:t>残骸ブラックホールの降着円盤</a:t>
            </a:r>
            <a:endParaRPr lang="en-US" altLang="ja-JP" sz="1600" b="1" dirty="0" smtClean="0">
              <a:solidFill>
                <a:srgbClr val="0070C0"/>
              </a:solidFill>
              <a:latin typeface="Times" pitchFamily="18" charset="0"/>
              <a:ea typeface="Osaka" charset="-128"/>
            </a:endParaRPr>
          </a:p>
          <a:p>
            <a:pPr marL="285750" indent="-285750" eaLnBrk="1" hangingPunct="1">
              <a:spcBef>
                <a:spcPct val="0"/>
              </a:spcBef>
              <a:buFont typeface="Wingdings" panose="05000000000000000000" pitchFamily="2" charset="2"/>
              <a:buChar char="l"/>
            </a:pPr>
            <a:r>
              <a:rPr lang="ja-JP" altLang="en-US" sz="1600" b="1" dirty="0" smtClean="0">
                <a:solidFill>
                  <a:srgbClr val="0070C0"/>
                </a:solidFill>
                <a:latin typeface="Times" pitchFamily="18" charset="0"/>
                <a:ea typeface="Osaka" charset="-128"/>
              </a:rPr>
              <a:t>初代重元素ダスト熱放射</a:t>
            </a:r>
            <a:endParaRPr lang="en-US" altLang="ja-JP" sz="1600" b="1" dirty="0" smtClean="0">
              <a:solidFill>
                <a:srgbClr val="0070C0"/>
              </a:solidFill>
              <a:latin typeface="+mn-ea"/>
            </a:endParaRPr>
          </a:p>
        </p:txBody>
      </p:sp>
      <p:sp>
        <p:nvSpPr>
          <p:cNvPr id="1458" name="正方形/長方形 1454"/>
          <p:cNvSpPr>
            <a:spLocks noChangeArrowheads="1"/>
          </p:cNvSpPr>
          <p:nvPr/>
        </p:nvSpPr>
        <p:spPr bwMode="auto">
          <a:xfrm>
            <a:off x="1377948" y="525891"/>
            <a:ext cx="474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algn="l" eaLnBrk="1" hangingPunct="1"/>
            <a:r>
              <a:rPr lang="ja-JP" altLang="en-US" sz="1800" b="1" dirty="0" smtClean="0">
                <a:solidFill>
                  <a:srgbClr val="002060"/>
                </a:solidFill>
                <a:latin typeface="Arial Unicode MS" pitchFamily="50" charset="-128"/>
                <a:ea typeface="Arial Unicode MS" pitchFamily="50" charset="-128"/>
                <a:cs typeface="Arial Unicode MS" pitchFamily="50" charset="-128"/>
              </a:rPr>
              <a:t>宇宙赤外線光のエネルギースペクトル</a:t>
            </a:r>
            <a:endParaRPr lang="en-US" altLang="ja-JP" sz="1800" b="1" dirty="0">
              <a:solidFill>
                <a:schemeClr val="tx1"/>
              </a:solidFill>
              <a:latin typeface="Arial Unicode MS" pitchFamily="50" charset="-128"/>
              <a:ea typeface="Arial Unicode MS" pitchFamily="50" charset="-128"/>
              <a:cs typeface="Arial Unicode MS" pitchFamily="50" charset="-128"/>
            </a:endParaRPr>
          </a:p>
        </p:txBody>
      </p:sp>
      <p:sp>
        <p:nvSpPr>
          <p:cNvPr id="6156" name="Line 7"/>
          <p:cNvSpPr>
            <a:spLocks noChangeShapeType="1"/>
          </p:cNvSpPr>
          <p:nvPr/>
        </p:nvSpPr>
        <p:spPr bwMode="auto">
          <a:xfrm>
            <a:off x="3238990" y="2970452"/>
            <a:ext cx="317624" cy="186573"/>
          </a:xfrm>
          <a:prstGeom prst="line">
            <a:avLst/>
          </a:prstGeom>
          <a:noFill/>
          <a:ln w="25400">
            <a:solidFill>
              <a:srgbClr val="00206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 name="正方形/長方形 2"/>
          <p:cNvSpPr/>
          <p:nvPr/>
        </p:nvSpPr>
        <p:spPr>
          <a:xfrm>
            <a:off x="3733968" y="1033702"/>
            <a:ext cx="598488" cy="3873500"/>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6160" name="テキスト ボックス 18"/>
          <p:cNvSpPr txBox="1">
            <a:spLocks noChangeArrowheads="1"/>
          </p:cNvSpPr>
          <p:nvPr/>
        </p:nvSpPr>
        <p:spPr bwMode="auto">
          <a:xfrm>
            <a:off x="6083932" y="3720474"/>
            <a:ext cx="302562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defRPr/>
            </a:pPr>
            <a:r>
              <a:rPr lang="ja-JP" altLang="en-US" sz="1600" b="1" dirty="0" smtClean="0">
                <a:solidFill>
                  <a:schemeClr val="accent1">
                    <a:lumMod val="50000"/>
                  </a:schemeClr>
                </a:solidFill>
                <a:latin typeface="Times" pitchFamily="18" charset="0"/>
                <a:ea typeface="Osaka" charset="-128"/>
              </a:rPr>
              <a:t>これまでは離散的な測定のみ：</a:t>
            </a:r>
            <a:endParaRPr lang="en-US" altLang="ja-JP" sz="1600" b="1" dirty="0" smtClean="0">
              <a:solidFill>
                <a:schemeClr val="accent1">
                  <a:lumMod val="50000"/>
                </a:schemeClr>
              </a:solidFill>
              <a:latin typeface="Times" pitchFamily="18" charset="0"/>
              <a:ea typeface="Osaka" charset="-128"/>
            </a:endParaRPr>
          </a:p>
          <a:p>
            <a:pPr eaLnBrk="1" hangingPunct="1">
              <a:spcBef>
                <a:spcPct val="0"/>
              </a:spcBef>
              <a:buFontTx/>
              <a:buNone/>
              <a:defRPr/>
            </a:pPr>
            <a:r>
              <a:rPr lang="ja-JP" altLang="en-US" sz="1600" b="1" dirty="0" smtClean="0">
                <a:solidFill>
                  <a:schemeClr val="accent1">
                    <a:lumMod val="50000"/>
                  </a:schemeClr>
                </a:solidFill>
                <a:latin typeface="Times" pitchFamily="18" charset="0"/>
                <a:ea typeface="Osaka" charset="-128"/>
              </a:rPr>
              <a:t>宇宙背景赤外線輻射</a:t>
            </a:r>
            <a:r>
              <a:rPr lang="en-US" altLang="ja-JP" sz="1600" b="1" dirty="0" smtClean="0">
                <a:solidFill>
                  <a:schemeClr val="accent1">
                    <a:lumMod val="50000"/>
                  </a:schemeClr>
                </a:solidFill>
                <a:latin typeface="Times" pitchFamily="18" charset="0"/>
                <a:ea typeface="Osaka" charset="-128"/>
              </a:rPr>
              <a:t>CIB </a:t>
            </a:r>
            <a:r>
              <a:rPr lang="ja-JP" altLang="en-US" sz="1600" b="1" dirty="0" smtClean="0">
                <a:solidFill>
                  <a:schemeClr val="accent1">
                    <a:lumMod val="50000"/>
                  </a:schemeClr>
                </a:solidFill>
                <a:latin typeface="Times" pitchFamily="18" charset="0"/>
                <a:ea typeface="Osaka" charset="-128"/>
              </a:rPr>
              <a:t>の</a:t>
            </a:r>
            <a:endParaRPr lang="en-US" altLang="ja-JP" sz="1600" b="1" dirty="0" smtClean="0">
              <a:solidFill>
                <a:schemeClr val="accent1">
                  <a:lumMod val="50000"/>
                </a:schemeClr>
              </a:solidFill>
              <a:latin typeface="Times" pitchFamily="18" charset="0"/>
              <a:ea typeface="Osaka" charset="-128"/>
            </a:endParaRPr>
          </a:p>
          <a:p>
            <a:pPr eaLnBrk="1" hangingPunct="1">
              <a:spcBef>
                <a:spcPct val="0"/>
              </a:spcBef>
              <a:buFontTx/>
              <a:buNone/>
              <a:defRPr/>
            </a:pPr>
            <a:r>
              <a:rPr lang="ja-JP" altLang="en-US" sz="1600" b="1" dirty="0" smtClean="0">
                <a:solidFill>
                  <a:schemeClr val="accent1">
                    <a:lumMod val="50000"/>
                  </a:schemeClr>
                </a:solidFill>
                <a:latin typeface="Times" pitchFamily="18" charset="0"/>
                <a:ea typeface="Osaka" charset="-128"/>
              </a:rPr>
              <a:t>測定結果</a:t>
            </a:r>
            <a:endParaRPr lang="en-US" altLang="ja-JP" sz="1600" b="1" dirty="0" smtClean="0">
              <a:solidFill>
                <a:schemeClr val="accent1">
                  <a:lumMod val="50000"/>
                </a:schemeClr>
              </a:solidFill>
              <a:latin typeface="Times" pitchFamily="18" charset="0"/>
              <a:ea typeface="Osaka" charset="-128"/>
            </a:endParaRPr>
          </a:p>
          <a:p>
            <a:pPr eaLnBrk="1" hangingPunct="1">
              <a:spcBef>
                <a:spcPct val="0"/>
              </a:spcBef>
              <a:buFontTx/>
              <a:buNone/>
              <a:defRPr/>
            </a:pPr>
            <a:r>
              <a:rPr lang="en-US" altLang="ja-JP" sz="1600" b="1" dirty="0" smtClean="0">
                <a:solidFill>
                  <a:schemeClr val="accent1">
                    <a:lumMod val="50000"/>
                  </a:schemeClr>
                </a:solidFill>
                <a:latin typeface="Times" pitchFamily="18" charset="0"/>
                <a:ea typeface="Osaka" charset="-128"/>
              </a:rPr>
              <a:t> (</a:t>
            </a:r>
            <a:r>
              <a:rPr lang="en-US" altLang="ja-JP" sz="1600" b="1" dirty="0" smtClean="0">
                <a:solidFill>
                  <a:srgbClr val="FFC000"/>
                </a:solidFill>
                <a:latin typeface="Times" pitchFamily="18" charset="0"/>
                <a:ea typeface="Osaka" charset="-128"/>
                <a:sym typeface="Symbol" pitchFamily="18" charset="2"/>
              </a:rPr>
              <a:t></a:t>
            </a:r>
            <a:r>
              <a:rPr lang="en-US" altLang="ja-JP" sz="1600" b="1" dirty="0" smtClean="0">
                <a:solidFill>
                  <a:schemeClr val="accent1">
                    <a:lumMod val="50000"/>
                  </a:schemeClr>
                </a:solidFill>
                <a:latin typeface="Times" pitchFamily="18" charset="0"/>
                <a:ea typeface="Osaka" charset="-128"/>
                <a:sym typeface="Symbol" pitchFamily="18" charset="2"/>
              </a:rPr>
              <a:t> AKARI</a:t>
            </a:r>
            <a:r>
              <a:rPr lang="ja-JP" altLang="en-US" sz="1600" b="1" dirty="0" smtClean="0">
                <a:solidFill>
                  <a:schemeClr val="accent1">
                    <a:lumMod val="50000"/>
                  </a:schemeClr>
                </a:solidFill>
                <a:latin typeface="Times" pitchFamily="18" charset="0"/>
                <a:ea typeface="Osaka" charset="-128"/>
                <a:sym typeface="Symbol" pitchFamily="18" charset="2"/>
              </a:rPr>
              <a:t>衛星</a:t>
            </a:r>
            <a:r>
              <a:rPr lang="en-US" altLang="ja-JP" sz="1600" b="1" dirty="0" smtClean="0">
                <a:solidFill>
                  <a:schemeClr val="accent1">
                    <a:lumMod val="50000"/>
                  </a:schemeClr>
                </a:solidFill>
                <a:latin typeface="Times" pitchFamily="18" charset="0"/>
                <a:ea typeface="Osaka" charset="-128"/>
                <a:sym typeface="Symbol" pitchFamily="18" charset="2"/>
              </a:rPr>
              <a:t>, </a:t>
            </a:r>
            <a:r>
              <a:rPr lang="en-US" altLang="ja-JP" sz="1600" b="1" dirty="0" smtClean="0">
                <a:solidFill>
                  <a:srgbClr val="002060"/>
                </a:solidFill>
                <a:latin typeface="Times" pitchFamily="18" charset="0"/>
                <a:ea typeface="Osaka" charset="-128"/>
                <a:sym typeface="Symbol" pitchFamily="18" charset="2"/>
              </a:rPr>
              <a:t></a:t>
            </a:r>
            <a:r>
              <a:rPr lang="en-US" altLang="ja-JP" sz="1600" b="1" dirty="0" smtClean="0">
                <a:solidFill>
                  <a:srgbClr val="0070C0"/>
                </a:solidFill>
                <a:latin typeface="Times" pitchFamily="18" charset="0"/>
                <a:ea typeface="Osaka" charset="-128"/>
                <a:sym typeface="Symbol" pitchFamily="18" charset="2"/>
              </a:rPr>
              <a:t> COBE</a:t>
            </a:r>
            <a:r>
              <a:rPr lang="ja-JP" altLang="en-US" sz="1600" b="1" dirty="0" smtClean="0">
                <a:solidFill>
                  <a:srgbClr val="0070C0"/>
                </a:solidFill>
                <a:latin typeface="Times" pitchFamily="18" charset="0"/>
                <a:ea typeface="Osaka" charset="-128"/>
                <a:sym typeface="Symbol" pitchFamily="18" charset="2"/>
              </a:rPr>
              <a:t>衛星</a:t>
            </a:r>
            <a:r>
              <a:rPr lang="en-US" altLang="ja-JP" sz="1600" b="1" dirty="0" smtClean="0">
                <a:solidFill>
                  <a:schemeClr val="accent1">
                    <a:lumMod val="50000"/>
                  </a:schemeClr>
                </a:solidFill>
                <a:latin typeface="Times" pitchFamily="18" charset="0"/>
                <a:ea typeface="Osaka" charset="-128"/>
              </a:rPr>
              <a:t>)</a:t>
            </a:r>
            <a:endParaRPr lang="ja-JP" altLang="en-US" sz="1600" b="1" dirty="0" smtClean="0">
              <a:solidFill>
                <a:schemeClr val="accent1">
                  <a:lumMod val="50000"/>
                </a:schemeClr>
              </a:solidFill>
              <a:latin typeface="Times" pitchFamily="18" charset="0"/>
              <a:ea typeface="Osaka" charset="-128"/>
            </a:endParaRPr>
          </a:p>
        </p:txBody>
      </p:sp>
      <p:sp>
        <p:nvSpPr>
          <p:cNvPr id="1460" name="テキスト ボックス 18"/>
          <p:cNvSpPr txBox="1">
            <a:spLocks noChangeArrowheads="1"/>
          </p:cNvSpPr>
          <p:nvPr/>
        </p:nvSpPr>
        <p:spPr bwMode="auto">
          <a:xfrm>
            <a:off x="6144325" y="2731478"/>
            <a:ext cx="2824899" cy="9233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pPr>
            <a:r>
              <a:rPr lang="ja-JP" altLang="en-US" sz="1800" b="1" dirty="0" smtClean="0">
                <a:solidFill>
                  <a:srgbClr val="FF3300"/>
                </a:solidFill>
                <a:latin typeface="Times" pitchFamily="18" charset="0"/>
                <a:ea typeface="Osaka" charset="-128"/>
              </a:rPr>
              <a:t>ニュートリノ崩壊の</a:t>
            </a:r>
            <a:r>
              <a:rPr lang="ja-JP" altLang="en-US" sz="1800" b="1" dirty="0">
                <a:solidFill>
                  <a:srgbClr val="FF3300"/>
                </a:solidFill>
                <a:latin typeface="Times" pitchFamily="18" charset="0"/>
                <a:ea typeface="Osaka" charset="-128"/>
              </a:rPr>
              <a:t>信号＝高エネルギーでの急激な</a:t>
            </a:r>
            <a:r>
              <a:rPr lang="ja-JP" altLang="en-US" sz="1800" b="1" dirty="0" smtClean="0">
                <a:solidFill>
                  <a:srgbClr val="FF3300"/>
                </a:solidFill>
                <a:latin typeface="Times" pitchFamily="18" charset="0"/>
                <a:ea typeface="Osaka" charset="-128"/>
              </a:rPr>
              <a:t>カットオフ</a:t>
            </a:r>
            <a:endParaRPr lang="en-US" altLang="ja-JP" sz="1800" b="1" dirty="0" smtClean="0">
              <a:solidFill>
                <a:srgbClr val="002060"/>
              </a:solidFill>
              <a:latin typeface="+mn-ea"/>
            </a:endParaRPr>
          </a:p>
        </p:txBody>
      </p:sp>
      <p:cxnSp>
        <p:nvCxnSpPr>
          <p:cNvPr id="11" name="直線矢印コネクタ 10"/>
          <p:cNvCxnSpPr/>
          <p:nvPr/>
        </p:nvCxnSpPr>
        <p:spPr bwMode="auto">
          <a:xfrm>
            <a:off x="7401881" y="2388963"/>
            <a:ext cx="0" cy="342543"/>
          </a:xfrm>
          <a:prstGeom prst="straightConnector1">
            <a:avLst/>
          </a:prstGeom>
          <a:solidFill>
            <a:schemeClr val="accent1"/>
          </a:solidFill>
          <a:ln w="50800" cap="flat" cmpd="sng" algn="ctr">
            <a:solidFill>
              <a:srgbClr val="FF0000"/>
            </a:solidFill>
            <a:prstDash val="solid"/>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63" name="テキスト ボックス 1557"/>
          <p:cNvSpPr txBox="1">
            <a:spLocks noChangeArrowheads="1"/>
          </p:cNvSpPr>
          <p:nvPr/>
        </p:nvSpPr>
        <p:spPr bwMode="auto">
          <a:xfrm>
            <a:off x="2108978" y="3822324"/>
            <a:ext cx="15065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FF0000"/>
                </a:solidFill>
                <a:latin typeface="Arial Unicode MS" pitchFamily="50" charset="-128"/>
                <a:ea typeface="Arial Unicode MS" pitchFamily="50" charset="-128"/>
                <a:cs typeface="Arial Unicode MS" pitchFamily="50" charset="-128"/>
              </a:rPr>
              <a:t>高エネルギーカットオフ</a:t>
            </a:r>
            <a:r>
              <a:rPr lang="en-US" altLang="ja-JP" sz="1400" b="1" dirty="0" smtClean="0">
                <a:solidFill>
                  <a:srgbClr val="FF0000"/>
                </a:solidFill>
                <a:latin typeface="Arial Unicode MS" pitchFamily="50" charset="-128"/>
                <a:ea typeface="Arial Unicode MS" pitchFamily="50" charset="-128"/>
                <a:cs typeface="Arial Unicode MS" pitchFamily="50" charset="-128"/>
              </a:rPr>
              <a:t>(25meV</a:t>
            </a:r>
            <a:r>
              <a:rPr lang="en-US" altLang="ja-JP" sz="1400" b="1" dirty="0">
                <a:solidFill>
                  <a:srgbClr val="FF0000"/>
                </a:solidFill>
                <a:latin typeface="Arial Unicode MS" pitchFamily="50" charset="-128"/>
                <a:ea typeface="Arial Unicode MS" pitchFamily="50" charset="-128"/>
                <a:cs typeface="Arial Unicode MS" pitchFamily="50" charset="-128"/>
              </a:rPr>
              <a:t>)</a:t>
            </a:r>
            <a:endParaRPr lang="ja-JP" altLang="en-US" sz="1400" b="1" dirty="0">
              <a:solidFill>
                <a:srgbClr val="FF0000"/>
              </a:solidFill>
              <a:latin typeface="Arial Unicode MS" pitchFamily="50" charset="-128"/>
              <a:ea typeface="Arial Unicode MS" pitchFamily="50" charset="-128"/>
              <a:cs typeface="Arial Unicode MS" pitchFamily="50" charset="-128"/>
            </a:endParaRPr>
          </a:p>
        </p:txBody>
      </p:sp>
      <p:cxnSp>
        <p:nvCxnSpPr>
          <p:cNvPr id="1465" name="直線コネクタ 1464"/>
          <p:cNvCxnSpPr/>
          <p:nvPr/>
        </p:nvCxnSpPr>
        <p:spPr bwMode="auto">
          <a:xfrm>
            <a:off x="3430449" y="3151307"/>
            <a:ext cx="456326" cy="5718"/>
          </a:xfrm>
          <a:prstGeom prst="line">
            <a:avLst/>
          </a:prstGeom>
          <a:solidFill>
            <a:schemeClr val="accent1"/>
          </a:solidFill>
          <a:ln w="508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82" name="直線コネクタ 1481"/>
          <p:cNvCxnSpPr/>
          <p:nvPr/>
        </p:nvCxnSpPr>
        <p:spPr bwMode="auto">
          <a:xfrm flipV="1">
            <a:off x="4267696" y="3039855"/>
            <a:ext cx="247798" cy="81055"/>
          </a:xfrm>
          <a:prstGeom prst="line">
            <a:avLst/>
          </a:prstGeom>
          <a:solidFill>
            <a:schemeClr val="accent1"/>
          </a:solid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43" name="角丸四角形吹き出し 1442"/>
          <p:cNvSpPr/>
          <p:nvPr/>
        </p:nvSpPr>
        <p:spPr bwMode="auto">
          <a:xfrm>
            <a:off x="3751261" y="1465633"/>
            <a:ext cx="563903" cy="2395167"/>
          </a:xfrm>
          <a:prstGeom prst="wedgeRoundRectCallout">
            <a:avLst>
              <a:gd name="adj1" fmla="val 358384"/>
              <a:gd name="adj2" fmla="val -15160"/>
              <a:gd name="adj3" fmla="val 16667"/>
            </a:avLst>
          </a:prstGeom>
          <a:noFill/>
          <a:ln w="254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cxnSp>
        <p:nvCxnSpPr>
          <p:cNvPr id="1487" name="直線コネクタ 1486"/>
          <p:cNvCxnSpPr/>
          <p:nvPr/>
        </p:nvCxnSpPr>
        <p:spPr bwMode="auto">
          <a:xfrm>
            <a:off x="3921776" y="3077002"/>
            <a:ext cx="251775" cy="74305"/>
          </a:xfrm>
          <a:prstGeom prst="line">
            <a:avLst/>
          </a:prstGeom>
          <a:solidFill>
            <a:schemeClr val="accent1"/>
          </a:solidFill>
          <a:ln w="762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円形吹き出し 11"/>
          <p:cNvSpPr/>
          <p:nvPr/>
        </p:nvSpPr>
        <p:spPr bwMode="auto">
          <a:xfrm>
            <a:off x="3770948" y="2976821"/>
            <a:ext cx="421410" cy="556540"/>
          </a:xfrm>
          <a:prstGeom prst="wedgeEllipseCallout">
            <a:avLst>
              <a:gd name="adj1" fmla="val 496073"/>
              <a:gd name="adj2" fmla="val -39985"/>
            </a:avLst>
          </a:prstGeom>
          <a:noFill/>
          <a:ln w="25400"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cxnSp>
        <p:nvCxnSpPr>
          <p:cNvPr id="1495" name="直線コネクタ 1494"/>
          <p:cNvCxnSpPr/>
          <p:nvPr/>
        </p:nvCxnSpPr>
        <p:spPr bwMode="auto">
          <a:xfrm flipV="1">
            <a:off x="5285540" y="2468112"/>
            <a:ext cx="134896" cy="110864"/>
          </a:xfrm>
          <a:prstGeom prst="line">
            <a:avLst/>
          </a:prstGeom>
          <a:solidFill>
            <a:schemeClr val="accent1"/>
          </a:solidFill>
          <a:ln w="101600"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62" name="テキスト ボックス 1556"/>
          <p:cNvSpPr txBox="1">
            <a:spLocks noChangeArrowheads="1"/>
          </p:cNvSpPr>
          <p:nvPr/>
        </p:nvSpPr>
        <p:spPr bwMode="auto">
          <a:xfrm>
            <a:off x="4993600" y="1604288"/>
            <a:ext cx="583880" cy="30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en-US" altLang="ja-JP" sz="1400" b="1" dirty="0">
                <a:solidFill>
                  <a:srgbClr val="002060"/>
                </a:solidFill>
                <a:latin typeface="Arial Unicode MS" pitchFamily="50" charset="-128"/>
                <a:ea typeface="Arial Unicode MS" pitchFamily="50" charset="-128"/>
                <a:cs typeface="Arial Unicode MS" pitchFamily="50" charset="-128"/>
              </a:rPr>
              <a:t>CMB</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1463" name="テキスト ボックス 1557"/>
          <p:cNvSpPr txBox="1">
            <a:spLocks noChangeArrowheads="1"/>
          </p:cNvSpPr>
          <p:nvPr/>
        </p:nvSpPr>
        <p:spPr bwMode="auto">
          <a:xfrm>
            <a:off x="1927261" y="1773436"/>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FF3300"/>
                </a:solidFill>
                <a:latin typeface="Arial Unicode MS" pitchFamily="50" charset="-128"/>
                <a:ea typeface="Arial Unicode MS" pitchFamily="50" charset="-128"/>
                <a:cs typeface="Arial Unicode MS" pitchFamily="50" charset="-128"/>
              </a:rPr>
              <a:t>黄道放射</a:t>
            </a:r>
            <a:endParaRPr lang="ja-JP" altLang="en-US" sz="1400" b="1" dirty="0">
              <a:solidFill>
                <a:srgbClr val="FF3300"/>
              </a:solidFill>
              <a:latin typeface="Arial Unicode MS" pitchFamily="50" charset="-128"/>
              <a:ea typeface="Arial Unicode MS" pitchFamily="50" charset="-128"/>
              <a:cs typeface="Arial Unicode MS" pitchFamily="50" charset="-128"/>
            </a:endParaRPr>
          </a:p>
        </p:txBody>
      </p:sp>
      <p:sp>
        <p:nvSpPr>
          <p:cNvPr id="1464" name="テキスト ボックス 1558"/>
          <p:cNvSpPr txBox="1">
            <a:spLocks noChangeArrowheads="1"/>
          </p:cNvSpPr>
          <p:nvPr/>
        </p:nvSpPr>
        <p:spPr bwMode="auto">
          <a:xfrm>
            <a:off x="1323239" y="2307362"/>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002060"/>
                </a:solidFill>
                <a:latin typeface="Arial Unicode MS" pitchFamily="50" charset="-128"/>
                <a:ea typeface="Arial Unicode MS" pitchFamily="50" charset="-128"/>
                <a:cs typeface="Arial Unicode MS" pitchFamily="50" charset="-128"/>
              </a:rPr>
              <a:t>黄道光</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19" name="正方形/長方形 18"/>
          <p:cNvSpPr/>
          <p:nvPr/>
        </p:nvSpPr>
        <p:spPr bwMode="auto">
          <a:xfrm>
            <a:off x="2378666" y="1124744"/>
            <a:ext cx="3417470" cy="216024"/>
          </a:xfrm>
          <a:prstGeom prst="rect">
            <a:avLst/>
          </a:prstGeom>
          <a:solidFill>
            <a:srgbClr val="FFC000">
              <a:alpha val="24000"/>
            </a:srgbClr>
          </a:solidFill>
          <a:ln w="9525"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sp>
        <p:nvSpPr>
          <p:cNvPr id="40" name="正方形/長方形 39"/>
          <p:cNvSpPr/>
          <p:nvPr/>
        </p:nvSpPr>
        <p:spPr bwMode="auto">
          <a:xfrm>
            <a:off x="1137260" y="1108425"/>
            <a:ext cx="1241407" cy="232343"/>
          </a:xfrm>
          <a:prstGeom prst="rect">
            <a:avLst/>
          </a:prstGeom>
          <a:solidFill>
            <a:srgbClr val="FF3300">
              <a:alpha val="2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sp>
        <p:nvSpPr>
          <p:cNvPr id="41" name="正方形/長方形 40"/>
          <p:cNvSpPr/>
          <p:nvPr/>
        </p:nvSpPr>
        <p:spPr bwMode="auto">
          <a:xfrm>
            <a:off x="5724128" y="1124743"/>
            <a:ext cx="961448" cy="216736"/>
          </a:xfrm>
          <a:prstGeom prst="rect">
            <a:avLst/>
          </a:prstGeom>
          <a:solidFill>
            <a:srgbClr val="00B0F0">
              <a:alpha val="24000"/>
            </a:srgbClr>
          </a:solidFill>
          <a:ln w="9525"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sp>
        <p:nvSpPr>
          <p:cNvPr id="42" name="正方形/長方形 41"/>
          <p:cNvSpPr/>
          <p:nvPr/>
        </p:nvSpPr>
        <p:spPr bwMode="auto">
          <a:xfrm>
            <a:off x="351575" y="1108425"/>
            <a:ext cx="846490" cy="216025"/>
          </a:xfrm>
          <a:prstGeom prst="rect">
            <a:avLst/>
          </a:prstGeom>
          <a:solidFill>
            <a:srgbClr val="8CCC3D">
              <a:alpha val="24000"/>
            </a:srgbClr>
          </a:solidFill>
          <a:ln w="9525" cap="flat" cmpd="sng" algn="ctr">
            <a:solidFill>
              <a:srgbClr val="FFC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smtClean="0">
              <a:ln>
                <a:noFill/>
              </a:ln>
              <a:solidFill>
                <a:schemeClr val="tx1"/>
              </a:solidFill>
              <a:effectLst/>
              <a:latin typeface="Times" pitchFamily="18" charset="0"/>
              <a:ea typeface="Osaka" charset="-128"/>
            </a:endParaRPr>
          </a:p>
        </p:txBody>
      </p:sp>
      <p:sp>
        <p:nvSpPr>
          <p:cNvPr id="44" name="テキスト ボックス 1558"/>
          <p:cNvSpPr txBox="1">
            <a:spLocks noChangeArrowheads="1"/>
          </p:cNvSpPr>
          <p:nvPr/>
        </p:nvSpPr>
        <p:spPr bwMode="auto">
          <a:xfrm>
            <a:off x="4274439" y="1078867"/>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002060"/>
                </a:solidFill>
                <a:latin typeface="Arial Unicode MS" pitchFamily="50" charset="-128"/>
                <a:ea typeface="Arial Unicode MS" pitchFamily="50" charset="-128"/>
                <a:cs typeface="Arial Unicode MS" pitchFamily="50" charset="-128"/>
              </a:rPr>
              <a:t>遠赤外線</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45" name="テキスト ボックス 1558"/>
          <p:cNvSpPr txBox="1">
            <a:spLocks noChangeArrowheads="1"/>
          </p:cNvSpPr>
          <p:nvPr/>
        </p:nvSpPr>
        <p:spPr bwMode="auto">
          <a:xfrm>
            <a:off x="1137260" y="1096730"/>
            <a:ext cx="10952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002060"/>
                </a:solidFill>
                <a:latin typeface="Arial Unicode MS" pitchFamily="50" charset="-128"/>
                <a:ea typeface="Arial Unicode MS" pitchFamily="50" charset="-128"/>
                <a:cs typeface="Arial Unicode MS" pitchFamily="50" charset="-128"/>
              </a:rPr>
              <a:t>近中赤外線</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46" name="テキスト ボックス 1558"/>
          <p:cNvSpPr txBox="1">
            <a:spLocks noChangeArrowheads="1"/>
          </p:cNvSpPr>
          <p:nvPr/>
        </p:nvSpPr>
        <p:spPr bwMode="auto">
          <a:xfrm>
            <a:off x="302279" y="1033702"/>
            <a:ext cx="7232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a:solidFill>
                  <a:srgbClr val="002060"/>
                </a:solidFill>
                <a:latin typeface="Arial Unicode MS" pitchFamily="50" charset="-128"/>
                <a:ea typeface="Arial Unicode MS" pitchFamily="50" charset="-128"/>
                <a:cs typeface="Arial Unicode MS" pitchFamily="50" charset="-128"/>
              </a:rPr>
              <a:t>可視</a:t>
            </a:r>
            <a:r>
              <a:rPr lang="ja-JP" altLang="en-US" sz="1400" b="1" dirty="0" smtClean="0">
                <a:solidFill>
                  <a:srgbClr val="002060"/>
                </a:solidFill>
                <a:latin typeface="Arial Unicode MS" pitchFamily="50" charset="-128"/>
                <a:ea typeface="Arial Unicode MS" pitchFamily="50" charset="-128"/>
                <a:cs typeface="Arial Unicode MS" pitchFamily="50" charset="-128"/>
              </a:rPr>
              <a:t>光</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47" name="テキスト ボックス 1558"/>
          <p:cNvSpPr txBox="1">
            <a:spLocks noChangeArrowheads="1"/>
          </p:cNvSpPr>
          <p:nvPr/>
        </p:nvSpPr>
        <p:spPr bwMode="auto">
          <a:xfrm>
            <a:off x="5990461" y="1096731"/>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algn="ctr" eaLnBrk="1" hangingPunct="1">
              <a:spcBef>
                <a:spcPct val="0"/>
              </a:spcBef>
              <a:buFontTx/>
              <a:buNone/>
            </a:pPr>
            <a:r>
              <a:rPr lang="ja-JP" altLang="en-US" sz="1400" b="1" dirty="0" smtClean="0">
                <a:solidFill>
                  <a:srgbClr val="002060"/>
                </a:solidFill>
                <a:latin typeface="Arial Unicode MS" pitchFamily="50" charset="-128"/>
                <a:ea typeface="Arial Unicode MS" pitchFamily="50" charset="-128"/>
                <a:cs typeface="Arial Unicode MS" pitchFamily="50" charset="-128"/>
              </a:rPr>
              <a:t>電波</a:t>
            </a:r>
            <a:endParaRPr lang="ja-JP" altLang="en-US" sz="1400" b="1" dirty="0">
              <a:solidFill>
                <a:srgbClr val="002060"/>
              </a:solidFill>
              <a:latin typeface="Arial Unicode MS" pitchFamily="50" charset="-128"/>
              <a:ea typeface="Arial Unicode MS" pitchFamily="50" charset="-128"/>
              <a:cs typeface="Arial Unicode MS" pitchFamily="50" charset="-128"/>
            </a:endParaRPr>
          </a:p>
        </p:txBody>
      </p:sp>
      <p:sp>
        <p:nvSpPr>
          <p:cNvPr id="48" name="テキスト ボックス 18"/>
          <p:cNvSpPr txBox="1">
            <a:spLocks noChangeArrowheads="1"/>
          </p:cNvSpPr>
          <p:nvPr/>
        </p:nvSpPr>
        <p:spPr bwMode="auto">
          <a:xfrm>
            <a:off x="5854974" y="6159261"/>
            <a:ext cx="33702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defRPr/>
            </a:pPr>
            <a:r>
              <a:rPr lang="ja-JP" altLang="en-US" sz="1600" b="1" dirty="0" smtClean="0">
                <a:solidFill>
                  <a:schemeClr val="accent1">
                    <a:lumMod val="50000"/>
                  </a:schemeClr>
                </a:solidFill>
                <a:latin typeface="Times" pitchFamily="18" charset="0"/>
                <a:ea typeface="Osaka" charset="-128"/>
              </a:rPr>
              <a:t>＊宇宙遠赤外線は大気で吸収されるので，大気圏外での観測が不可欠。</a:t>
            </a:r>
            <a:endParaRPr lang="en-US" altLang="ja-JP" sz="1600" b="1" dirty="0" smtClean="0">
              <a:solidFill>
                <a:schemeClr val="accent1">
                  <a:lumMod val="50000"/>
                </a:schemeClr>
              </a:solidFill>
              <a:latin typeface="Times" pitchFamily="18" charset="0"/>
              <a:ea typeface="Osaka" charset="-128"/>
            </a:endParaRPr>
          </a:p>
        </p:txBody>
      </p:sp>
    </p:spTree>
    <p:extLst>
      <p:ext uri="{BB962C8B-B14F-4D97-AF65-F5344CB8AC3E}">
        <p14:creationId xmlns:p14="http://schemas.microsoft.com/office/powerpoint/2010/main" val="3563017368"/>
      </p:ext>
    </p:extLst>
  </p:cSld>
  <p:clrMapOvr>
    <a:masterClrMapping/>
  </p:clrMapOvr>
  <mc:AlternateContent xmlns:mc="http://schemas.openxmlformats.org/markup-compatibility/2006" xmlns:p14="http://schemas.microsoft.com/office/powerpoint/2010/main">
    <mc:Choice Requires="p14">
      <p:transition spd="slow" p14:dur="2000" advTm="121560"/>
    </mc:Choice>
    <mc:Fallback xmlns="">
      <p:transition spd="slow" advTm="12156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128" y="2053200"/>
            <a:ext cx="4228284" cy="3320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3" name="Rectangle 6"/>
          <p:cNvSpPr>
            <a:spLocks noGrp="1" noChangeArrowheads="1"/>
          </p:cNvSpPr>
          <p:nvPr>
            <p:ph type="title"/>
          </p:nvPr>
        </p:nvSpPr>
        <p:spPr>
          <a:xfrm>
            <a:off x="395536" y="47625"/>
            <a:ext cx="8280919" cy="542925"/>
          </a:xfrm>
          <a:ln w="25400">
            <a:miter lim="800000"/>
            <a:headEnd/>
            <a:tailEnd/>
          </a:ln>
        </p:spPr>
        <p:txBody>
          <a:bodyPr/>
          <a:lstStyle/>
          <a:p>
            <a:pPr eaLnBrk="1" hangingPunct="1">
              <a:defRPr/>
            </a:pPr>
            <a:r>
              <a:rPr lang="ja-JP" altLang="en-US" sz="2800" dirty="0" smtClean="0">
                <a:solidFill>
                  <a:srgbClr val="002060"/>
                </a:solidFill>
                <a:effectLst>
                  <a:outerShdw blurRad="38100" dist="38100" dir="2700000" algn="tl">
                    <a:srgbClr val="000000">
                      <a:alpha val="43137"/>
                    </a:srgbClr>
                  </a:outerShdw>
                </a:effectLst>
                <a:latin typeface="ＭＳ Ｐゴシック" pitchFamily="50" charset="-128"/>
              </a:rPr>
              <a:t>宇宙背景ニュートリノ崩壊探索</a:t>
            </a:r>
            <a:r>
              <a:rPr lang="ja-JP" altLang="en-US" sz="2800" dirty="0" smtClean="0">
                <a:solidFill>
                  <a:schemeClr val="accent4"/>
                </a:solidFill>
                <a:effectLst>
                  <a:outerShdw blurRad="38100" dist="38100" dir="2700000" algn="tl">
                    <a:srgbClr val="000000">
                      <a:alpha val="43137"/>
                    </a:srgbClr>
                  </a:outerShdw>
                </a:effectLst>
                <a:latin typeface="ＭＳ Ｐゴシック" pitchFamily="50" charset="-128"/>
              </a:rPr>
              <a:t>ロケット</a:t>
            </a:r>
            <a:r>
              <a:rPr lang="ja-JP" altLang="en-US" sz="2800" dirty="0" smtClean="0">
                <a:solidFill>
                  <a:srgbClr val="002060"/>
                </a:solidFill>
                <a:effectLst>
                  <a:outerShdw blurRad="38100" dist="38100" dir="2700000" algn="tl">
                    <a:srgbClr val="000000">
                      <a:alpha val="43137"/>
                    </a:srgbClr>
                  </a:outerShdw>
                </a:effectLst>
                <a:latin typeface="ＭＳ Ｐゴシック" pitchFamily="50" charset="-128"/>
              </a:rPr>
              <a:t>実験・衛星実験</a:t>
            </a:r>
            <a:endParaRPr lang="en-US" altLang="ja-JP" sz="2800" dirty="0" smtClean="0">
              <a:solidFill>
                <a:srgbClr val="002060"/>
              </a:solidFill>
              <a:effectLst>
                <a:outerShdw blurRad="38100" dist="38100" dir="2700000" algn="tl">
                  <a:srgbClr val="000000">
                    <a:alpha val="43137"/>
                  </a:srgbClr>
                </a:outerShdw>
              </a:effectLst>
            </a:endParaRPr>
          </a:p>
        </p:txBody>
      </p:sp>
      <p:sp>
        <p:nvSpPr>
          <p:cNvPr id="13318" name="Text Box 8"/>
          <p:cNvSpPr txBox="1">
            <a:spLocks noChangeArrowheads="1"/>
          </p:cNvSpPr>
          <p:nvPr/>
        </p:nvSpPr>
        <p:spPr bwMode="auto">
          <a:xfrm>
            <a:off x="231775" y="3601196"/>
            <a:ext cx="185252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3200">
                <a:solidFill>
                  <a:srgbClr val="FF3300"/>
                </a:solidFill>
                <a:latin typeface="Times" pitchFamily="18" charset="0"/>
                <a:ea typeface="Osaka" charset="-128"/>
              </a:defRPr>
            </a:lvl1pPr>
            <a:lvl2pPr marL="742950" indent="-285750" eaLnBrk="0" hangingPunct="0">
              <a:defRPr kumimoji="1" sz="3200">
                <a:solidFill>
                  <a:srgbClr val="FF3300"/>
                </a:solidFill>
                <a:latin typeface="Times" pitchFamily="18" charset="0"/>
                <a:ea typeface="Osaka" charset="-128"/>
              </a:defRPr>
            </a:lvl2pPr>
            <a:lvl3pPr marL="1143000" indent="-228600" eaLnBrk="0" hangingPunct="0">
              <a:defRPr kumimoji="1" sz="3200">
                <a:solidFill>
                  <a:srgbClr val="FF3300"/>
                </a:solidFill>
                <a:latin typeface="Times" pitchFamily="18" charset="0"/>
                <a:ea typeface="Osaka" charset="-128"/>
              </a:defRPr>
            </a:lvl3pPr>
            <a:lvl4pPr marL="1600200" indent="-228600" eaLnBrk="0" hangingPunct="0">
              <a:defRPr kumimoji="1" sz="3200">
                <a:solidFill>
                  <a:srgbClr val="FF3300"/>
                </a:solidFill>
                <a:latin typeface="Times" pitchFamily="18" charset="0"/>
                <a:ea typeface="Osaka" charset="-128"/>
              </a:defRPr>
            </a:lvl4pPr>
            <a:lvl5pPr marL="2057400" indent="-228600" eaLnBrk="0" hangingPunct="0">
              <a:defRPr kumimoji="1" sz="3200">
                <a:solidFill>
                  <a:srgbClr val="FF3300"/>
                </a:solidFill>
                <a:latin typeface="Times" pitchFamily="18" charset="0"/>
                <a:ea typeface="Osaka" charset="-128"/>
              </a:defRPr>
            </a:lvl5pPr>
            <a:lvl6pPr marL="2514600" indent="-228600" algn="ctr" eaLnBrk="0" fontAlgn="base" hangingPunct="0">
              <a:spcBef>
                <a:spcPct val="0"/>
              </a:spcBef>
              <a:spcAft>
                <a:spcPct val="0"/>
              </a:spcAft>
              <a:defRPr kumimoji="1" sz="3200">
                <a:solidFill>
                  <a:srgbClr val="FF3300"/>
                </a:solidFill>
                <a:latin typeface="Times" pitchFamily="18" charset="0"/>
                <a:ea typeface="Osaka" charset="-128"/>
              </a:defRPr>
            </a:lvl6pPr>
            <a:lvl7pPr marL="2971800" indent="-228600" algn="ctr" eaLnBrk="0" fontAlgn="base" hangingPunct="0">
              <a:spcBef>
                <a:spcPct val="0"/>
              </a:spcBef>
              <a:spcAft>
                <a:spcPct val="0"/>
              </a:spcAft>
              <a:defRPr kumimoji="1" sz="3200">
                <a:solidFill>
                  <a:srgbClr val="FF3300"/>
                </a:solidFill>
                <a:latin typeface="Times" pitchFamily="18" charset="0"/>
                <a:ea typeface="Osaka" charset="-128"/>
              </a:defRPr>
            </a:lvl7pPr>
            <a:lvl8pPr marL="3429000" indent="-228600" algn="ctr" eaLnBrk="0" fontAlgn="base" hangingPunct="0">
              <a:spcBef>
                <a:spcPct val="0"/>
              </a:spcBef>
              <a:spcAft>
                <a:spcPct val="0"/>
              </a:spcAft>
              <a:defRPr kumimoji="1" sz="3200">
                <a:solidFill>
                  <a:srgbClr val="FF3300"/>
                </a:solidFill>
                <a:latin typeface="Times" pitchFamily="18" charset="0"/>
                <a:ea typeface="Osaka" charset="-128"/>
              </a:defRPr>
            </a:lvl8pPr>
            <a:lvl9pPr marL="3886200" indent="-228600" algn="ctr" eaLnBrk="0" fontAlgn="base" hangingPunct="0">
              <a:spcBef>
                <a:spcPct val="0"/>
              </a:spcBef>
              <a:spcAft>
                <a:spcPct val="0"/>
              </a:spcAft>
              <a:defRPr kumimoji="1" sz="3200">
                <a:solidFill>
                  <a:srgbClr val="FF3300"/>
                </a:solidFill>
                <a:latin typeface="Times" pitchFamily="18" charset="0"/>
                <a:ea typeface="Osaka" charset="-128"/>
              </a:defRPr>
            </a:lvl9pPr>
          </a:lstStyle>
          <a:p>
            <a:pPr eaLnBrk="1" hangingPunct="1">
              <a:defRPr/>
            </a:pPr>
            <a:r>
              <a:rPr lang="en-US" altLang="ja-JP" sz="1800" dirty="0" smtClean="0">
                <a:latin typeface="+mj-lt"/>
              </a:rPr>
              <a:t>JAXA Rocket CIB Experiment </a:t>
            </a:r>
          </a:p>
          <a:p>
            <a:pPr eaLnBrk="1" hangingPunct="1">
              <a:defRPr/>
            </a:pPr>
            <a:r>
              <a:rPr lang="en-US" altLang="ja-JP" sz="1800" dirty="0">
                <a:latin typeface="+mj-lt"/>
              </a:rPr>
              <a:t> </a:t>
            </a:r>
            <a:r>
              <a:rPr lang="en-US" altLang="ja-JP" sz="1800" dirty="0" smtClean="0">
                <a:latin typeface="+mj-lt"/>
              </a:rPr>
              <a:t>                             </a:t>
            </a:r>
            <a:r>
              <a:rPr lang="ja-JP" altLang="en-US" sz="1800" dirty="0" smtClean="0">
                <a:latin typeface="+mj-lt"/>
                <a:ea typeface="ＭＳ Ｐゴシック" pitchFamily="50" charset="-128"/>
              </a:rPr>
              <a:t>（</a:t>
            </a:r>
            <a:r>
              <a:rPr lang="en-US" altLang="ja-JP" sz="1800" dirty="0" smtClean="0">
                <a:latin typeface="+mj-lt"/>
                <a:ea typeface="ＭＳ Ｐゴシック" pitchFamily="50" charset="-128"/>
              </a:rPr>
              <a:t>Feb 2, 1992</a:t>
            </a:r>
            <a:r>
              <a:rPr lang="ja-JP" altLang="en-US" sz="1800" dirty="0" smtClean="0">
                <a:latin typeface="+mj-lt"/>
                <a:ea typeface="ＭＳ Ｐゴシック" pitchFamily="50" charset="-128"/>
              </a:rPr>
              <a:t>） </a:t>
            </a:r>
          </a:p>
        </p:txBody>
      </p:sp>
      <p:pic>
        <p:nvPicPr>
          <p:cNvPr id="9221"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738" y="2359265"/>
            <a:ext cx="1771564" cy="1230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1"/>
          </p:nvPr>
        </p:nvSpPr>
        <p:spPr/>
        <p:txBody>
          <a:bodyPr/>
          <a:lstStyle/>
          <a:p>
            <a:pPr>
              <a:defRPr/>
            </a:pPr>
            <a:fld id="{39FA44B5-0506-4E08-83E7-34296D55BBE6}" type="slidenum">
              <a:rPr lang="en-US" altLang="ja-JP" smtClean="0"/>
              <a:pPr>
                <a:defRPr/>
              </a:pPr>
              <a:t>8</a:t>
            </a:fld>
            <a:endParaRPr lang="en-US" altLang="ja-JP"/>
          </a:p>
        </p:txBody>
      </p:sp>
      <mc:AlternateContent xmlns:mc="http://schemas.openxmlformats.org/markup-compatibility/2006" xmlns:a14="http://schemas.microsoft.com/office/drawing/2010/main">
        <mc:Choice Requires="a14">
          <p:sp>
            <p:nvSpPr>
              <p:cNvPr id="11" name="Text Box 65"/>
              <p:cNvSpPr txBox="1">
                <a:spLocks noChangeArrowheads="1"/>
              </p:cNvSpPr>
              <p:nvPr/>
            </p:nvSpPr>
            <p:spPr bwMode="auto">
              <a:xfrm>
                <a:off x="-180528" y="5616433"/>
                <a:ext cx="8709154" cy="1237262"/>
              </a:xfrm>
              <a:prstGeom prst="rect">
                <a:avLst/>
              </a:prstGeom>
              <a:noFill/>
              <a:ln>
                <a:noFill/>
              </a:ln>
              <a:effectLst/>
              <a:extLst>
                <a:ext uri="{909E8E84-426E-40DD-AFC4-6F175D3DCCD1}">
                  <a14:hiddenFill>
                    <a:solidFill>
                      <a:schemeClr val="accent1"/>
                    </a:solidFill>
                  </a14:hiddenFill>
                </a:ext>
                <a:ext uri="{91240B29-F687-4F45-9708-019B960494DF}">
                  <a14:hiddenLine w="9525" algn="ctr">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marL="457200" lvl="1" indent="0">
                  <a:buNone/>
                </a:pPr>
                <a:r>
                  <a:rPr lang="en-US" altLang="ja-JP" sz="2000" b="1" dirty="0" smtClean="0">
                    <a:solidFill>
                      <a:srgbClr val="C00000"/>
                    </a:solidFill>
                    <a:latin typeface="+mn-ea"/>
                    <a:ea typeface="+mn-ea"/>
                    <a:cs typeface="Arial Unicode MS" pitchFamily="50" charset="-128"/>
                  </a:rPr>
                  <a:t>2020</a:t>
                </a:r>
                <a:r>
                  <a:rPr lang="ja-JP" altLang="en-US" sz="2000" b="1" dirty="0" smtClean="0">
                    <a:solidFill>
                      <a:srgbClr val="C00000"/>
                    </a:solidFill>
                    <a:latin typeface="+mn-ea"/>
                    <a:ea typeface="+mn-ea"/>
                    <a:cs typeface="Arial Unicode MS" pitchFamily="50" charset="-128"/>
                  </a:rPr>
                  <a:t>以降に衛星実験</a:t>
                </a:r>
                <a:r>
                  <a:rPr lang="en-US" altLang="ja-JP" sz="2000" b="1" dirty="0" smtClean="0">
                    <a:solidFill>
                      <a:srgbClr val="C00000"/>
                    </a:solidFill>
                    <a:latin typeface="+mn-ea"/>
                    <a:ea typeface="+mn-ea"/>
                    <a:cs typeface="Arial Unicode MS" pitchFamily="50" charset="-128"/>
                  </a:rPr>
                  <a:t> </a:t>
                </a:r>
                <a:r>
                  <a:rPr lang="ja-JP" altLang="en-US" sz="2000" dirty="0" smtClean="0">
                    <a:solidFill>
                      <a:srgbClr val="C00000"/>
                    </a:solidFill>
                    <a:effectLst>
                      <a:outerShdw blurRad="38100" dist="38100" dir="2700000" algn="tl">
                        <a:srgbClr val="000000">
                          <a:alpha val="43137"/>
                        </a:srgbClr>
                      </a:outerShdw>
                    </a:effectLst>
                    <a:latin typeface="+mn-ea"/>
                    <a:ea typeface="+mn-ea"/>
                    <a:cs typeface="Arial Unicode MS" pitchFamily="50" charset="-128"/>
                  </a:rPr>
                  <a:t>→　</a:t>
                </a:r>
                <a:r>
                  <a:rPr lang="ja-JP" altLang="en-US" sz="2000" b="1" dirty="0">
                    <a:solidFill>
                      <a:srgbClr val="C00000"/>
                    </a:solidFill>
                    <a:latin typeface="+mn-ea"/>
                    <a:ea typeface="+mn-ea"/>
                    <a:cs typeface="Arial Unicode MS" panose="020B0604020202020204" pitchFamily="50" charset="-128"/>
                  </a:rPr>
                  <a:t>寿命</a:t>
                </a:r>
                <a:r>
                  <a:rPr lang="en-US" altLang="ja-JP" sz="2000" b="1" dirty="0" smtClean="0">
                    <a:solidFill>
                      <a:srgbClr val="C00000"/>
                    </a:solidFill>
                    <a:latin typeface="+mn-ea"/>
                    <a:ea typeface="+mn-ea"/>
                    <a:cs typeface="Arial Unicode MS" panose="020B0604020202020204" pitchFamily="50" charset="-128"/>
                  </a:rPr>
                  <a:t>τ(ν</a:t>
                </a:r>
                <a:r>
                  <a:rPr lang="en-US" altLang="ja-JP" sz="2000" b="1" baseline="-25000" dirty="0" smtClean="0">
                    <a:solidFill>
                      <a:srgbClr val="C00000"/>
                    </a:solidFill>
                    <a:latin typeface="+mn-ea"/>
                    <a:ea typeface="+mn-ea"/>
                    <a:cs typeface="Arial Unicode MS" panose="020B0604020202020204" pitchFamily="50" charset="-128"/>
                  </a:rPr>
                  <a:t>3</a:t>
                </a:r>
                <a:r>
                  <a:rPr lang="en-US" altLang="ja-JP" sz="2000" b="1" dirty="0" smtClean="0">
                    <a:solidFill>
                      <a:srgbClr val="C00000"/>
                    </a:solidFill>
                    <a:latin typeface="+mn-ea"/>
                    <a:ea typeface="+mn-ea"/>
                    <a:cs typeface="Arial Unicode MS" panose="020B0604020202020204" pitchFamily="50" charset="-128"/>
                  </a:rPr>
                  <a:t>) ~10</a:t>
                </a:r>
                <a:r>
                  <a:rPr lang="en-US" altLang="ja-JP" sz="2000" b="1" baseline="30000" dirty="0" smtClean="0">
                    <a:solidFill>
                      <a:srgbClr val="C00000"/>
                    </a:solidFill>
                    <a:latin typeface="+mn-ea"/>
                    <a:ea typeface="+mn-ea"/>
                    <a:cs typeface="Arial Unicode MS" panose="020B0604020202020204" pitchFamily="50" charset="-128"/>
                  </a:rPr>
                  <a:t>17</a:t>
                </a:r>
                <a:r>
                  <a:rPr lang="ja-JP" altLang="en-US" sz="2000" b="1" dirty="0" smtClean="0">
                    <a:solidFill>
                      <a:srgbClr val="C00000"/>
                    </a:solidFill>
                    <a:latin typeface="+mn-ea"/>
                    <a:ea typeface="+mn-ea"/>
                    <a:cs typeface="Arial Unicode MS" panose="020B0604020202020204" pitchFamily="50" charset="-128"/>
                  </a:rPr>
                  <a:t>年なら観測可能</a:t>
                </a:r>
                <a:endParaRPr lang="en-US" altLang="ja-JP" sz="2000" b="1" dirty="0" smtClean="0">
                  <a:solidFill>
                    <a:srgbClr val="C00000"/>
                  </a:solidFill>
                  <a:latin typeface="+mn-ea"/>
                  <a:ea typeface="+mn-ea"/>
                  <a:cs typeface="Arial Unicode MS" panose="020B0604020202020204" pitchFamily="50" charset="-128"/>
                </a:endParaRPr>
              </a:p>
              <a:p>
                <a:pPr lvl="1"/>
                <a:r>
                  <a:rPr lang="en-US" altLang="ja-JP" sz="1600" b="1" dirty="0" smtClean="0">
                    <a:latin typeface="+mn-ea"/>
                    <a:ea typeface="+mn-ea"/>
                    <a:cs typeface="Arial Unicode MS" pitchFamily="50" charset="-128"/>
                  </a:rPr>
                  <a:t> </a:t>
                </a:r>
                <a:r>
                  <a:rPr lang="en-US" altLang="ja-JP" sz="1600" b="1" dirty="0" err="1" smtClean="0">
                    <a:latin typeface="+mn-ea"/>
                    <a:ea typeface="+mn-ea"/>
                    <a:cs typeface="Arial Unicode MS" pitchFamily="50" charset="-128"/>
                  </a:rPr>
                  <a:t>Hf</a:t>
                </a:r>
                <a:r>
                  <a:rPr lang="en-US" altLang="ja-JP" sz="1600" b="1" dirty="0" smtClean="0">
                    <a:latin typeface="+mn-ea"/>
                    <a:ea typeface="+mn-ea"/>
                    <a:cs typeface="Arial Unicode MS" pitchFamily="50" charset="-128"/>
                  </a:rPr>
                  <a:t>-STJ </a:t>
                </a:r>
                <a:r>
                  <a:rPr lang="ja-JP" altLang="en-US" sz="1600" b="1" dirty="0" smtClean="0">
                    <a:latin typeface="+mn-ea"/>
                    <a:ea typeface="+mn-ea"/>
                    <a:cs typeface="Arial Unicode MS" pitchFamily="50" charset="-128"/>
                  </a:rPr>
                  <a:t>赤外線検出器で衛星実験</a:t>
                </a:r>
                <a:r>
                  <a:rPr lang="en-US" altLang="ja-JP" sz="1600" b="1" dirty="0" smtClean="0">
                    <a:latin typeface="+mn-ea"/>
                    <a:ea typeface="+mn-ea"/>
                    <a:cs typeface="Arial Unicode MS" pitchFamily="50" charset="-128"/>
                  </a:rPr>
                  <a:t> ( S. H. Kim et al. JPSJ 81,024101 (2012)</a:t>
                </a:r>
                <a:r>
                  <a:rPr lang="ja-JP" altLang="en-US" sz="1600" b="1" dirty="0" smtClean="0">
                    <a:latin typeface="+mn-ea"/>
                    <a:ea typeface="+mn-ea"/>
                    <a:cs typeface="Arial Unicode MS" pitchFamily="50" charset="-128"/>
                  </a:rPr>
                  <a:t>）</a:t>
                </a:r>
                <a:endParaRPr lang="en-US" altLang="ja-JP" sz="1600" b="1" dirty="0" smtClean="0">
                  <a:latin typeface="+mn-ea"/>
                  <a:ea typeface="+mn-ea"/>
                  <a:cs typeface="Arial Unicode MS" pitchFamily="50" charset="-128"/>
                </a:endParaRPr>
              </a:p>
              <a:p>
                <a:pPr lvl="2">
                  <a:buFont typeface="Wingdings" panose="05000000000000000000" pitchFamily="2" charset="2"/>
                  <a:buChar char="l"/>
                </a:pPr>
                <a14:m>
                  <m:oMath xmlns:m="http://schemas.openxmlformats.org/officeDocument/2006/math">
                    <m:r>
                      <a:rPr lang="en-US" altLang="ja-JP" sz="1600" b="1" i="0" smtClean="0">
                        <a:latin typeface="Cambria Math"/>
                        <a:ea typeface="+mn-ea"/>
                      </a:rPr>
                      <m:t>𝚫</m:t>
                    </m:r>
                    <m:r>
                      <a:rPr lang="en-US" altLang="ja-JP" sz="1600" b="1" i="0" smtClean="0">
                        <a:latin typeface="Cambria Math"/>
                        <a:ea typeface="+mn-ea"/>
                      </a:rPr>
                      <m:t>=</m:t>
                    </m:r>
                    <m:r>
                      <a:rPr lang="en-US" altLang="ja-JP" sz="1600" b="1" i="0" smtClean="0">
                        <a:latin typeface="Cambria Math"/>
                        <a:ea typeface="+mn-ea"/>
                      </a:rPr>
                      <m:t>𝟐𝟎</m:t>
                    </m:r>
                    <m:r>
                      <a:rPr lang="en-US" altLang="ja-JP" sz="1600" b="1" i="1" smtClean="0">
                        <a:latin typeface="Cambria Math"/>
                        <a:ea typeface="+mn-ea"/>
                      </a:rPr>
                      <m:t>𝝁</m:t>
                    </m:r>
                    <m:r>
                      <a:rPr lang="en-US" altLang="ja-JP" sz="1600" b="1" i="1" smtClean="0">
                        <a:latin typeface="Cambria Math"/>
                        <a:ea typeface="+mn-ea"/>
                      </a:rPr>
                      <m:t>𝒆𝑽</m:t>
                    </m:r>
                  </m:oMath>
                </a14:m>
                <a:r>
                  <a:rPr lang="en-US" altLang="ja-JP" sz="1600" b="1" dirty="0" smtClean="0">
                    <a:latin typeface="+mn-ea"/>
                    <a:ea typeface="+mn-ea"/>
                    <a:cs typeface="Arial Unicode MS" pitchFamily="50" charset="-128"/>
                  </a:rPr>
                  <a:t> : </a:t>
                </a:r>
                <a:r>
                  <a:rPr lang="ja-JP" altLang="en-US" sz="1600" b="1" dirty="0" smtClean="0">
                    <a:latin typeface="+mn-ea"/>
                    <a:ea typeface="+mn-ea"/>
                    <a:cs typeface="Arial Unicode MS" pitchFamily="50" charset="-128"/>
                  </a:rPr>
                  <a:t>ハフニウムの超伝導エネルギーギャップが小さいので、回折格子なしでエネルギー測定。</a:t>
                </a:r>
                <a:endParaRPr lang="en-US" altLang="ja-JP" sz="1600" b="1" dirty="0" smtClean="0">
                  <a:latin typeface="+mn-ea"/>
                  <a:ea typeface="+mn-ea"/>
                  <a:cs typeface="Arial Unicode MS" pitchFamily="50" charset="-128"/>
                </a:endParaRPr>
              </a:p>
            </p:txBody>
          </p:sp>
        </mc:Choice>
        <mc:Fallback xmlns="">
          <p:sp>
            <p:nvSpPr>
              <p:cNvPr id="11" name="Text Box 65"/>
              <p:cNvSpPr txBox="1">
                <a:spLocks noRot="1" noChangeAspect="1" noMove="1" noResize="1" noEditPoints="1" noAdjustHandles="1" noChangeArrowheads="1" noChangeShapeType="1" noTextEdit="1"/>
              </p:cNvSpPr>
              <p:nvPr/>
            </p:nvSpPr>
            <p:spPr bwMode="auto">
              <a:xfrm>
                <a:off x="-180528" y="5616433"/>
                <a:ext cx="8709154" cy="1237262"/>
              </a:xfrm>
              <a:prstGeom prst="rect">
                <a:avLst/>
              </a:prstGeom>
              <a:blipFill rotWithShape="1">
                <a:blip r:embed="rId4"/>
                <a:stretch>
                  <a:fillRect t="-2463" b="-541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a:noFill/>
                  </a:rPr>
                  <a:t> </a:t>
                </a:r>
              </a:p>
            </p:txBody>
          </p:sp>
        </mc:Fallback>
      </mc:AlternateContent>
      <p:sp>
        <p:nvSpPr>
          <p:cNvPr id="9222" name="Text Box 65"/>
          <p:cNvSpPr txBox="1">
            <a:spLocks noChangeArrowheads="1"/>
          </p:cNvSpPr>
          <p:nvPr/>
        </p:nvSpPr>
        <p:spPr bwMode="auto">
          <a:xfrm>
            <a:off x="200035" y="620688"/>
            <a:ext cx="8562461" cy="131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eaLnBrk="1" hangingPunct="1">
              <a:spcBef>
                <a:spcPct val="0"/>
              </a:spcBef>
              <a:buFontTx/>
              <a:buNone/>
            </a:pPr>
            <a:r>
              <a:rPr lang="ja-JP" altLang="en-US" sz="1800" b="1" dirty="0" smtClean="0">
                <a:solidFill>
                  <a:srgbClr val="002060"/>
                </a:solidFill>
                <a:latin typeface="+mn-ea"/>
                <a:ea typeface="+mn-ea"/>
              </a:rPr>
              <a:t>ロケット実験計画</a:t>
            </a:r>
            <a:r>
              <a:rPr lang="en-US" altLang="ja-JP" sz="1800" b="1" dirty="0" smtClean="0">
                <a:solidFill>
                  <a:srgbClr val="002060"/>
                </a:solidFill>
                <a:latin typeface="+mn-ea"/>
                <a:ea typeface="+mn-ea"/>
              </a:rPr>
              <a:t>:  </a:t>
            </a:r>
            <a:r>
              <a:rPr lang="ja-JP" altLang="en-US" sz="1800" b="1" dirty="0" smtClean="0">
                <a:solidFill>
                  <a:srgbClr val="002060"/>
                </a:solidFill>
                <a:latin typeface="+mn-ea"/>
                <a:ea typeface="+mn-ea"/>
              </a:rPr>
              <a:t>２０１８年に高度</a:t>
            </a:r>
            <a:r>
              <a:rPr lang="en-US" altLang="ja-JP" sz="1800" b="1" dirty="0" smtClean="0">
                <a:solidFill>
                  <a:srgbClr val="002060"/>
                </a:solidFill>
                <a:latin typeface="+mn-ea"/>
                <a:ea typeface="+mn-ea"/>
              </a:rPr>
              <a:t>200 km</a:t>
            </a:r>
            <a:r>
              <a:rPr lang="ja-JP" altLang="en-US" sz="1800" b="1" dirty="0" smtClean="0">
                <a:solidFill>
                  <a:srgbClr val="002060"/>
                </a:solidFill>
                <a:latin typeface="+mn-ea"/>
                <a:ea typeface="+mn-ea"/>
              </a:rPr>
              <a:t>で５分間データ収集</a:t>
            </a:r>
            <a:r>
              <a:rPr lang="en-US" altLang="ja-JP" sz="1800" b="1" dirty="0" smtClean="0">
                <a:solidFill>
                  <a:srgbClr val="002060"/>
                </a:solidFill>
                <a:latin typeface="+mn-ea"/>
                <a:ea typeface="+mn-ea"/>
              </a:rPr>
              <a:t>   </a:t>
            </a:r>
            <a:endParaRPr lang="en-US" altLang="ja-JP" sz="1800" b="1" dirty="0">
              <a:solidFill>
                <a:srgbClr val="002060"/>
              </a:solidFill>
              <a:latin typeface="+mn-ea"/>
              <a:ea typeface="+mn-ea"/>
            </a:endParaRPr>
          </a:p>
          <a:p>
            <a:pPr eaLnBrk="1" hangingPunct="1">
              <a:spcBef>
                <a:spcPct val="0"/>
              </a:spcBef>
              <a:buFontTx/>
              <a:buNone/>
            </a:pPr>
            <a:r>
              <a:rPr lang="en-US" altLang="ja-JP" sz="1800" b="1" dirty="0">
                <a:solidFill>
                  <a:srgbClr val="002060"/>
                </a:solidFill>
                <a:latin typeface="+mn-ea"/>
                <a:ea typeface="+mn-ea"/>
              </a:rPr>
              <a:t>   </a:t>
            </a:r>
            <a:r>
              <a:rPr lang="ja-JP" altLang="en-US" sz="1800" b="1" dirty="0" smtClean="0">
                <a:solidFill>
                  <a:srgbClr val="002060"/>
                </a:solidFill>
                <a:latin typeface="+mn-ea"/>
                <a:ea typeface="+mn-ea"/>
              </a:rPr>
              <a:t>　ニュートリノ寿命が</a:t>
            </a:r>
            <a:r>
              <a:rPr lang="en-US" altLang="ja-JP" sz="1800" b="1" dirty="0" smtClean="0">
                <a:solidFill>
                  <a:srgbClr val="002060"/>
                </a:solidFill>
                <a:latin typeface="+mn-ea"/>
              </a:rPr>
              <a:t>10</a:t>
            </a:r>
            <a:r>
              <a:rPr lang="en-US" altLang="ja-JP" sz="1800" b="1" baseline="30000" dirty="0" smtClean="0">
                <a:solidFill>
                  <a:srgbClr val="002060"/>
                </a:solidFill>
                <a:latin typeface="+mn-ea"/>
              </a:rPr>
              <a:t>14</a:t>
            </a:r>
            <a:r>
              <a:rPr lang="ja-JP" altLang="en-US" sz="1800" b="1" dirty="0" smtClean="0">
                <a:solidFill>
                  <a:srgbClr val="002060"/>
                </a:solidFill>
                <a:latin typeface="+mn-ea"/>
              </a:rPr>
              <a:t>年以下なら観測可能。（現在の寿命下限は</a:t>
            </a:r>
            <a:r>
              <a:rPr lang="en-US" altLang="ja-JP" sz="1800" b="1" dirty="0" smtClean="0">
                <a:solidFill>
                  <a:srgbClr val="002060"/>
                </a:solidFill>
                <a:latin typeface="+mn-ea"/>
                <a:ea typeface="+mn-ea"/>
              </a:rPr>
              <a:t> </a:t>
            </a:r>
            <a:r>
              <a:rPr lang="en-US" altLang="ja-JP" sz="1800" b="1" dirty="0">
                <a:solidFill>
                  <a:srgbClr val="002060"/>
                </a:solidFill>
                <a:latin typeface="+mn-ea"/>
                <a:ea typeface="+mn-ea"/>
              </a:rPr>
              <a:t>3</a:t>
            </a:r>
            <a:r>
              <a:rPr lang="en-US" altLang="ja-JP" sz="1800" b="1" dirty="0" smtClean="0">
                <a:solidFill>
                  <a:srgbClr val="002060"/>
                </a:solidFill>
                <a:latin typeface="+mn-ea"/>
                <a:ea typeface="+mn-ea"/>
              </a:rPr>
              <a:t>×</a:t>
            </a:r>
            <a:r>
              <a:rPr lang="en-US" altLang="ja-JP" sz="1800" b="1" dirty="0" smtClean="0">
                <a:solidFill>
                  <a:srgbClr val="002060"/>
                </a:solidFill>
                <a:latin typeface="+mn-ea"/>
              </a:rPr>
              <a:t>10</a:t>
            </a:r>
            <a:r>
              <a:rPr lang="en-US" altLang="ja-JP" sz="1800" b="1" baseline="30000" dirty="0" smtClean="0">
                <a:solidFill>
                  <a:srgbClr val="002060"/>
                </a:solidFill>
                <a:latin typeface="+mn-ea"/>
              </a:rPr>
              <a:t>1</a:t>
            </a:r>
            <a:r>
              <a:rPr lang="ja-JP" altLang="en-US" sz="1800" b="1" baseline="30000" dirty="0" smtClean="0">
                <a:solidFill>
                  <a:srgbClr val="002060"/>
                </a:solidFill>
                <a:latin typeface="+mn-ea"/>
              </a:rPr>
              <a:t>２</a:t>
            </a:r>
            <a:r>
              <a:rPr lang="ja-JP" altLang="en-US" sz="1800" b="1" dirty="0" smtClean="0">
                <a:solidFill>
                  <a:srgbClr val="002060"/>
                </a:solidFill>
                <a:latin typeface="+mn-ea"/>
              </a:rPr>
              <a:t>年</a:t>
            </a:r>
            <a:r>
              <a:rPr lang="en-US" altLang="ja-JP" sz="1800" b="1" dirty="0" smtClean="0">
                <a:solidFill>
                  <a:srgbClr val="002060"/>
                </a:solidFill>
                <a:latin typeface="+mn-ea"/>
                <a:ea typeface="+mn-ea"/>
              </a:rPr>
              <a:t>).</a:t>
            </a:r>
          </a:p>
          <a:p>
            <a:r>
              <a:rPr lang="ja-JP" altLang="en-US" sz="1800" b="1" dirty="0" smtClean="0">
                <a:latin typeface="+mn-ea"/>
                <a:ea typeface="+mn-ea"/>
                <a:cs typeface="Arial Unicode MS" pitchFamily="50" charset="-128"/>
              </a:rPr>
              <a:t>超伝導トンネル接合素子</a:t>
            </a:r>
            <a:r>
              <a:rPr lang="en-US" altLang="ja-JP" sz="1800" b="1" dirty="0" smtClean="0">
                <a:latin typeface="+mn-ea"/>
                <a:ea typeface="+mn-ea"/>
                <a:cs typeface="Arial Unicode MS" pitchFamily="50" charset="-128"/>
              </a:rPr>
              <a:t> </a:t>
            </a:r>
            <a:r>
              <a:rPr lang="en-US" altLang="ja-JP" sz="1800" b="1" dirty="0">
                <a:latin typeface="+mn-ea"/>
                <a:ea typeface="+mn-ea"/>
                <a:cs typeface="Arial Unicode MS" pitchFamily="50" charset="-128"/>
              </a:rPr>
              <a:t>(STJ) </a:t>
            </a:r>
            <a:r>
              <a:rPr lang="ja-JP" altLang="en-US" sz="1800" b="1" dirty="0" smtClean="0">
                <a:latin typeface="+mn-ea"/>
                <a:ea typeface="+mn-ea"/>
                <a:cs typeface="Arial Unicode MS" pitchFamily="50" charset="-128"/>
              </a:rPr>
              <a:t>赤外線検出器を開発</a:t>
            </a:r>
            <a:r>
              <a:rPr lang="en-US" altLang="ja-JP" sz="1800" b="1" dirty="0" smtClean="0">
                <a:latin typeface="+mn-ea"/>
                <a:ea typeface="+mn-ea"/>
                <a:cs typeface="Arial Unicode MS" pitchFamily="50" charset="-128"/>
              </a:rPr>
              <a:t> </a:t>
            </a:r>
            <a:endParaRPr lang="en-US" altLang="ja-JP" sz="1800" b="1" dirty="0">
              <a:latin typeface="+mn-ea"/>
              <a:ea typeface="+mn-ea"/>
              <a:cs typeface="Arial Unicode MS" pitchFamily="50" charset="-128"/>
            </a:endParaRPr>
          </a:p>
          <a:p>
            <a:pPr>
              <a:buNone/>
            </a:pPr>
            <a:r>
              <a:rPr lang="ja-JP" altLang="en-US" sz="1800" b="1" dirty="0">
                <a:latin typeface="+mn-ea"/>
                <a:ea typeface="+mn-ea"/>
                <a:cs typeface="Arial Unicode MS" pitchFamily="50" charset="-128"/>
              </a:rPr>
              <a:t>　</a:t>
            </a:r>
            <a:r>
              <a:rPr lang="ja-JP" altLang="en-US" sz="1800" b="1" dirty="0" smtClean="0">
                <a:latin typeface="+mn-ea"/>
                <a:ea typeface="+mn-ea"/>
                <a:cs typeface="Arial Unicode MS" pitchFamily="50" charset="-128"/>
              </a:rPr>
              <a:t>　　　　</a:t>
            </a:r>
            <a:r>
              <a:rPr lang="en-US" altLang="ja-JP" sz="1800" b="1" dirty="0" smtClean="0">
                <a:latin typeface="+mn-ea"/>
                <a:ea typeface="+mn-ea"/>
                <a:cs typeface="Arial Unicode MS" pitchFamily="50" charset="-128"/>
              </a:rPr>
              <a:t>50 </a:t>
            </a:r>
            <a:r>
              <a:rPr lang="en-US" altLang="ja-JP" sz="1800" b="1" dirty="0" err="1">
                <a:latin typeface="+mn-ea"/>
                <a:ea typeface="+mn-ea"/>
                <a:cs typeface="Arial Unicode MS" pitchFamily="50" charset="-128"/>
              </a:rPr>
              <a:t>Nb</a:t>
            </a:r>
            <a:r>
              <a:rPr lang="en-US" altLang="ja-JP" sz="1800" b="1" dirty="0">
                <a:latin typeface="+mn-ea"/>
                <a:ea typeface="+mn-ea"/>
                <a:cs typeface="Arial Unicode MS" pitchFamily="50" charset="-128"/>
              </a:rPr>
              <a:t>/Al-STJ </a:t>
            </a:r>
            <a:r>
              <a:rPr lang="ja-JP" altLang="en-US" sz="1800" b="1" dirty="0" smtClean="0">
                <a:latin typeface="+mn-ea"/>
                <a:ea typeface="+mn-ea"/>
                <a:cs typeface="Arial Unicode MS" pitchFamily="50" charset="-128"/>
              </a:rPr>
              <a:t>ピクセルアレイと回折素子で遠赤外線エネルギー測定</a:t>
            </a:r>
            <a:endParaRPr lang="en-US" altLang="ja-JP" sz="1800" b="1" dirty="0">
              <a:latin typeface="+mn-ea"/>
              <a:ea typeface="+mn-ea"/>
              <a:cs typeface="Arial Unicode MS" pitchFamily="50" charset="-128"/>
            </a:endParaRPr>
          </a:p>
        </p:txBody>
      </p:sp>
      <p:pic>
        <p:nvPicPr>
          <p:cNvPr id="276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136" y="1881530"/>
            <a:ext cx="3150713" cy="3547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 Box 65"/>
          <p:cNvSpPr txBox="1">
            <a:spLocks noChangeArrowheads="1"/>
          </p:cNvSpPr>
          <p:nvPr/>
        </p:nvSpPr>
        <p:spPr bwMode="auto">
          <a:xfrm>
            <a:off x="7596336" y="2053200"/>
            <a:ext cx="1728192"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eaLnBrk="0" hangingPunct="0">
              <a:spcBef>
                <a:spcPct val="20000"/>
              </a:spcBef>
              <a:buFont typeface="Arial" charset="0"/>
              <a:buChar char="»"/>
              <a:defRPr kumimoji="1" sz="2800">
                <a:solidFill>
                  <a:schemeClr val="tx2"/>
                </a:solidFill>
                <a:latin typeface="Calibri" pitchFamily="34" charset="0"/>
                <a:ea typeface="ＭＳ 明朝" pitchFamily="17" charset="-128"/>
              </a:defRPr>
            </a:lvl1pPr>
            <a:lvl2pPr marL="742950" indent="-285750" algn="l" eaLnBrk="0" hangingPunct="0">
              <a:spcBef>
                <a:spcPct val="20000"/>
              </a:spcBef>
              <a:buFont typeface="Arial" charset="0"/>
              <a:buChar char="˃"/>
              <a:defRPr kumimoji="1">
                <a:solidFill>
                  <a:schemeClr val="tx1"/>
                </a:solidFill>
                <a:latin typeface="Calibri" pitchFamily="34" charset="0"/>
                <a:ea typeface="ＭＳ 明朝" pitchFamily="17" charset="-128"/>
              </a:defRPr>
            </a:lvl2pPr>
            <a:lvl3pPr marL="1143000" indent="-228600" algn="l" eaLnBrk="0" hangingPunct="0">
              <a:spcBef>
                <a:spcPct val="20000"/>
              </a:spcBef>
              <a:buFont typeface="Calibri" pitchFamily="34" charset="0"/>
              <a:buChar char="+"/>
              <a:defRPr kumimoji="1">
                <a:solidFill>
                  <a:schemeClr val="tx1"/>
                </a:solidFill>
                <a:latin typeface="Calibri" pitchFamily="34" charset="0"/>
                <a:ea typeface="ＭＳ 明朝" pitchFamily="17" charset="-128"/>
              </a:defRPr>
            </a:lvl3pPr>
            <a:lvl4pPr marL="16002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4pPr>
            <a:lvl5pPr marL="2057400" indent="-228600" algn="l" eaLnBrk="0" hangingPunct="0">
              <a:spcBef>
                <a:spcPct val="20000"/>
              </a:spcBef>
              <a:buFont typeface="Arial" charset="0"/>
              <a:buChar char="»"/>
              <a:defRPr kumimoji="1">
                <a:solidFill>
                  <a:schemeClr val="tx1"/>
                </a:solidFill>
                <a:latin typeface="Calibri" pitchFamily="34" charset="0"/>
                <a:ea typeface="ＭＳ 明朝" pitchFamily="17" charset="-128"/>
              </a:defRPr>
            </a:lvl5pPr>
            <a:lvl6pPr marL="25146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6pPr>
            <a:lvl7pPr marL="29718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7pPr>
            <a:lvl8pPr marL="34290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8pPr>
            <a:lvl9pPr marL="3886200" indent="-228600" eaLnBrk="0" fontAlgn="base" hangingPunct="0">
              <a:spcBef>
                <a:spcPct val="20000"/>
              </a:spcBef>
              <a:spcAft>
                <a:spcPct val="0"/>
              </a:spcAft>
              <a:buFont typeface="Arial" charset="0"/>
              <a:buChar char="»"/>
              <a:defRPr kumimoji="1">
                <a:solidFill>
                  <a:schemeClr val="tx1"/>
                </a:solidFill>
                <a:latin typeface="Calibri" pitchFamily="34" charset="0"/>
                <a:ea typeface="ＭＳ 明朝" pitchFamily="17" charset="-128"/>
              </a:defRPr>
            </a:lvl9pPr>
          </a:lstStyle>
          <a:p>
            <a:pPr marL="457200" lvl="1" indent="0">
              <a:buNone/>
            </a:pPr>
            <a:r>
              <a:rPr lang="ja-JP" altLang="en-US" sz="1800" b="1" dirty="0" smtClean="0">
                <a:solidFill>
                  <a:srgbClr val="C00000"/>
                </a:solidFill>
                <a:latin typeface="+mn-ea"/>
                <a:ea typeface="+mn-ea"/>
                <a:cs typeface="Arial Unicode MS" pitchFamily="50" charset="-128"/>
              </a:rPr>
              <a:t>遠赤外線</a:t>
            </a:r>
            <a:endParaRPr lang="en-US" altLang="ja-JP" sz="1800" b="1" dirty="0" smtClean="0">
              <a:solidFill>
                <a:srgbClr val="C00000"/>
              </a:solidFill>
              <a:latin typeface="+mn-ea"/>
              <a:ea typeface="+mn-ea"/>
              <a:cs typeface="Arial Unicode MS" pitchFamily="50" charset="-128"/>
            </a:endParaRPr>
          </a:p>
          <a:p>
            <a:pPr marL="457200" lvl="1" indent="0">
              <a:buNone/>
            </a:pPr>
            <a:r>
              <a:rPr lang="ja-JP" altLang="en-US" sz="1800" b="1" dirty="0" smtClean="0">
                <a:solidFill>
                  <a:srgbClr val="C00000"/>
                </a:solidFill>
                <a:latin typeface="+mn-ea"/>
                <a:ea typeface="+mn-ea"/>
                <a:cs typeface="Arial Unicode MS" pitchFamily="50" charset="-128"/>
              </a:rPr>
              <a:t>望遠鏡</a:t>
            </a:r>
            <a:endParaRPr lang="en-US" altLang="ja-JP" sz="1800" b="1" dirty="0" smtClean="0">
              <a:solidFill>
                <a:srgbClr val="C00000"/>
              </a:solidFill>
              <a:latin typeface="+mn-ea"/>
              <a:ea typeface="+mn-ea"/>
              <a:cs typeface="Arial Unicode MS" panose="020B0604020202020204" pitchFamily="50" charset="-128"/>
            </a:endParaRPr>
          </a:p>
        </p:txBody>
      </p:sp>
      <p:sp>
        <p:nvSpPr>
          <p:cNvPr id="4" name="テキスト ボックス 3"/>
          <p:cNvSpPr txBox="1"/>
          <p:nvPr/>
        </p:nvSpPr>
        <p:spPr>
          <a:xfrm>
            <a:off x="4205360" y="5233259"/>
            <a:ext cx="2783134" cy="338554"/>
          </a:xfrm>
          <a:prstGeom prst="rect">
            <a:avLst/>
          </a:prstGeom>
          <a:noFill/>
        </p:spPr>
        <p:txBody>
          <a:bodyPr wrap="none" rtlCol="0">
            <a:spAutoFit/>
          </a:bodyPr>
          <a:lstStyle/>
          <a:p>
            <a:r>
              <a:rPr kumimoji="1" lang="ja-JP" altLang="en-US" sz="1600" b="1" dirty="0" smtClean="0"/>
              <a:t>毎秒光子数</a:t>
            </a:r>
            <a:r>
              <a:rPr kumimoji="1" lang="en-US" altLang="ja-JP" sz="1600" b="1" dirty="0" smtClean="0"/>
              <a:t>/</a:t>
            </a:r>
            <a:r>
              <a:rPr kumimoji="1" lang="ja-JP" altLang="en-US" sz="1600" b="1" dirty="0" smtClean="0"/>
              <a:t>ピクセル</a:t>
            </a:r>
            <a:r>
              <a:rPr lang="ja-JP" altLang="en-US" sz="1600" b="1" dirty="0" smtClean="0"/>
              <a:t>～</a:t>
            </a:r>
            <a:r>
              <a:rPr lang="en-US" altLang="ja-JP" sz="1600" b="1" dirty="0" smtClean="0"/>
              <a:t>300Hz</a:t>
            </a:r>
            <a:endParaRPr kumimoji="1" lang="ja-JP" altLang="en-US" sz="1600" b="1" dirty="0"/>
          </a:p>
        </p:txBody>
      </p:sp>
    </p:spTree>
    <p:extLst>
      <p:ext uri="{BB962C8B-B14F-4D97-AF65-F5344CB8AC3E}">
        <p14:creationId xmlns:p14="http://schemas.microsoft.com/office/powerpoint/2010/main" val="596493555"/>
      </p:ext>
    </p:extLst>
  </p:cSld>
  <p:clrMapOvr>
    <a:masterClrMapping/>
  </p:clrMapOvr>
  <p:transition advTm="147741"/>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タイトル 1"/>
          <p:cNvSpPr>
            <a:spLocks noGrp="1"/>
          </p:cNvSpPr>
          <p:nvPr>
            <p:ph type="title"/>
          </p:nvPr>
        </p:nvSpPr>
        <p:spPr>
          <a:xfrm>
            <a:off x="220117" y="2492896"/>
            <a:ext cx="8892480" cy="1143000"/>
          </a:xfrm>
        </p:spPr>
        <p:txBody>
          <a:bodyPr/>
          <a:lstStyle/>
          <a:p>
            <a:r>
              <a:rPr lang="ja-JP" altLang="en-US" sz="2800" b="1" dirty="0">
                <a:solidFill>
                  <a:srgbClr val="0070C0"/>
                </a:solidFill>
                <a:latin typeface="+mj-ea"/>
              </a:rPr>
              <a:t>遠赤外光子検出器（超伝導トンネル接合素子</a:t>
            </a:r>
            <a:r>
              <a:rPr lang="en-US" altLang="ja-JP" sz="2800" b="1" dirty="0">
                <a:solidFill>
                  <a:srgbClr val="0070C0"/>
                </a:solidFill>
                <a:latin typeface="+mj-ea"/>
              </a:rPr>
              <a:t>STJ</a:t>
            </a:r>
            <a:r>
              <a:rPr lang="ja-JP" altLang="en-US" sz="2800" b="1" dirty="0">
                <a:solidFill>
                  <a:srgbClr val="0070C0"/>
                </a:solidFill>
                <a:latin typeface="+mj-ea"/>
              </a:rPr>
              <a:t>）の</a:t>
            </a:r>
            <a:r>
              <a:rPr lang="ja-JP" altLang="en-US" sz="2800" b="1" dirty="0" smtClean="0">
                <a:solidFill>
                  <a:srgbClr val="0070C0"/>
                </a:solidFill>
                <a:latin typeface="+mj-ea"/>
              </a:rPr>
              <a:t>開発</a:t>
            </a:r>
            <a:r>
              <a:rPr lang="en-US" altLang="ja-JP" sz="2800" b="1" dirty="0" smtClean="0">
                <a:solidFill>
                  <a:srgbClr val="0070C0"/>
                </a:solidFill>
                <a:latin typeface="+mj-ea"/>
              </a:rPr>
              <a:t/>
            </a:r>
            <a:br>
              <a:rPr lang="en-US" altLang="ja-JP" sz="2800" b="1" dirty="0" smtClean="0">
                <a:solidFill>
                  <a:srgbClr val="0070C0"/>
                </a:solidFill>
                <a:latin typeface="+mj-ea"/>
              </a:rPr>
            </a:br>
            <a:endParaRPr lang="ja-JP" altLang="en-US" sz="2800" dirty="0" smtClean="0">
              <a:latin typeface="+mj-ea"/>
            </a:endParaRPr>
          </a:p>
        </p:txBody>
      </p:sp>
    </p:spTree>
    <p:extLst>
      <p:ext uri="{BB962C8B-B14F-4D97-AF65-F5344CB8AC3E}">
        <p14:creationId xmlns:p14="http://schemas.microsoft.com/office/powerpoint/2010/main" val="18005798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10;\textwidth 18cm&#10;&#10;\begin{document}&#10;&#10;\[&#10; n \to p \, e^- \, \bar \nu_e&#10;\]&#10;&#10;\end{document}&#10;"/>
  <p:tag name="EXTERNALNAME" val="txp_fig"/>
  <p:tag name="BLEND" val="False"/>
  <p:tag name="TRANSPARENT" val="True"/>
  <p:tag name="KEEPFILES" val="False"/>
  <p:tag name="DEBUGPAUSE" val="False"/>
  <p:tag name="RESOLUTION" val="300"/>
  <p:tag name="TIMEOUT" val="(none)"/>
  <p:tag name="BOXWIDTH" val="348"/>
  <p:tag name="BOXHEIGHT" val="356"/>
  <p:tag name="BOXFONT" val="10"/>
  <p:tag name="BOXWRAP" val="False"/>
  <p:tag name="WORKAROUNDTRANSPARENCYBUG" val="False"/>
  <p:tag name="ALLOWFONTSUBSTITUTION" val="False"/>
  <p:tag name="BITMAPFORMAT" val="png256"/>
  <p:tag name="ORIGWIDTH" val="104.8802"/>
  <p:tag name="PICTUREFILESIZE" val="1872"/>
</p:tagLst>
</file>

<file path=ppt/theme/theme1.xml><?xml version="1.0" encoding="utf-8"?>
<a:theme xmlns:a="http://schemas.openxmlformats.org/drawingml/2006/main" name="新しいプレゼンテーション">
  <a:themeElements>
    <a:clrScheme name="新しいプレゼンテーショ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新しいプレゼンテーション">
      <a:majorFont>
        <a:latin typeface="Times"/>
        <a:ea typeface="Osaka"/>
        <a:cs typeface=""/>
      </a:majorFont>
      <a:minorFont>
        <a:latin typeface="Times"/>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pitchFamily="18" charset="0"/>
            <a:ea typeface="Osaka"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pitchFamily="18" charset="0"/>
            <a:ea typeface="Osaka" charset="-128"/>
          </a:defRPr>
        </a:defPPr>
      </a:lstStyle>
    </a:lnDef>
  </a:objectDefaults>
  <a:extraClrSchemeLst>
    <a:extraClrScheme>
      <a:clrScheme name="新しいプレゼンテーショ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新しいプレゼンテーショ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新しいプレゼンテーショ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 HD (G3#2):アプリケーション:Microsoft Office 98:Templates:新しいプレゼンテーション</Template>
  <TotalTime>21913</TotalTime>
  <Words>4328</Words>
  <Application>Microsoft Office PowerPoint</Application>
  <PresentationFormat>画面に合わせる (4:3)</PresentationFormat>
  <Paragraphs>859</Paragraphs>
  <Slides>48</Slides>
  <Notes>17</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48</vt:i4>
      </vt:variant>
    </vt:vector>
  </HeadingPairs>
  <TitlesOfParts>
    <vt:vector size="50" baseType="lpstr">
      <vt:lpstr>新しいプレゼンテーション</vt:lpstr>
      <vt:lpstr>数式</vt:lpstr>
      <vt:lpstr>ニュートリノ物理のための 半導体‐超伝導複合遠赤外光子検出器</vt:lpstr>
      <vt:lpstr>ニュートリノとは</vt:lpstr>
      <vt:lpstr>素粒子の質量階層の問題</vt:lpstr>
      <vt:lpstr>ビッグバン宇宙論と宇宙背景ニュートリノ (CνB)</vt:lpstr>
      <vt:lpstr>現行のニュートリノ研究</vt:lpstr>
      <vt:lpstr>ニュートリノ崩壊で生成される光子のエネルギー</vt:lpstr>
      <vt:lpstr>宇宙赤外線観測による宇宙背景ニュートリノ崩壊の探索</vt:lpstr>
      <vt:lpstr>宇宙背景ニュートリノ崩壊探索ロケット実験・衛星実験</vt:lpstr>
      <vt:lpstr>遠赤外光子検出器（超伝導トンネル接合素子STJ）の開発 </vt:lpstr>
      <vt:lpstr>超伝導トンネル接合素子検出器 STJ (Superconducting Tunnel Junction）Detector</vt:lpstr>
      <vt:lpstr>Nb/Al-STJ光子検出器</vt:lpstr>
      <vt:lpstr>ニュートリノ崩壊探索実験からの要請</vt:lpstr>
      <vt:lpstr>PowerPoint プレゼンテーション</vt:lpstr>
      <vt:lpstr>Nb-Al/STJ検出器のリーク電流</vt:lpstr>
      <vt:lpstr>PowerPoint プレゼンテーション</vt:lpstr>
      <vt:lpstr>PowerPoint プレゼンテーション</vt:lpstr>
      <vt:lpstr>試作SOI-STJ-v1,v2</vt:lpstr>
      <vt:lpstr>SOI-STJ一体型検出器上のNb/Al-STJの性能</vt:lpstr>
      <vt:lpstr>PowerPoint プレゼンテーション</vt:lpstr>
      <vt:lpstr>PowerPoint プレゼンテーション</vt:lpstr>
      <vt:lpstr>PowerPoint プレゼンテーション</vt:lpstr>
      <vt:lpstr>PowerPoint プレゼンテーション</vt:lpstr>
      <vt:lpstr>低温での増幅動作</vt:lpstr>
      <vt:lpstr>低温での増幅動作</vt:lpstr>
      <vt:lpstr>PowerPoint プレゼンテーション</vt:lpstr>
      <vt:lpstr>SOI-STJ-v3 バッファ回路の導入</vt:lpstr>
      <vt:lpstr>SOI-STJ-v3 のFETの低温での動作確認</vt:lpstr>
      <vt:lpstr>PowerPoint プレゼンテーション</vt:lpstr>
      <vt:lpstr>Hf-STJ検出器の エネルギー分解能</vt:lpstr>
      <vt:lpstr>PowerPoint プレゼンテーション</vt:lpstr>
      <vt:lpstr>PowerPoint プレゼンテーション</vt:lpstr>
      <vt:lpstr>まとめ</vt:lpstr>
      <vt:lpstr>Backup</vt:lpstr>
      <vt:lpstr>Publications and Talks on STJ  R&amp;D in JFY2014 (1)</vt:lpstr>
      <vt:lpstr>Publications and Talks on STJ  R&amp;D in JFY2014 (2)</vt:lpstr>
      <vt:lpstr>宇宙背景ニュートリノ崩壊探索実験計画</vt:lpstr>
      <vt:lpstr>Expected Photon Energy Spectra</vt:lpstr>
      <vt:lpstr>信号検出の可能性</vt:lpstr>
      <vt:lpstr>PowerPoint プレゼンテーション</vt:lpstr>
      <vt:lpstr>STJバックトンネリング増幅効果</vt:lpstr>
      <vt:lpstr>Nb/Al-STJ光応答信号</vt:lpstr>
      <vt:lpstr>PowerPoint プレゼンテーション</vt:lpstr>
      <vt:lpstr>PowerPoint プレゼンテーション</vt:lpstr>
      <vt:lpstr>PowerPoint プレゼンテーション</vt:lpstr>
      <vt:lpstr>SOI-STJ 2号試作機SOIFETの性能試験結果</vt:lpstr>
      <vt:lpstr>PowerPoint プレゼンテーション</vt:lpstr>
      <vt:lpstr>SOI-STJ4 回路</vt:lpstr>
      <vt:lpstr>PowerPoint プレゼンテーション</vt:lpstr>
    </vt:vector>
  </TitlesOfParts>
  <Company>University of Tsukuba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タイトルなし</dc:title>
  <dc:creator>High Energy Physics Lab.</dc:creator>
  <cp:lastModifiedBy>skim</cp:lastModifiedBy>
  <cp:revision>413</cp:revision>
  <cp:lastPrinted>2015-03-11T06:58:50Z</cp:lastPrinted>
  <dcterms:created xsi:type="dcterms:W3CDTF">2001-02-09T02:06:54Z</dcterms:created>
  <dcterms:modified xsi:type="dcterms:W3CDTF">2015-03-17T06:25:21Z</dcterms:modified>
</cp:coreProperties>
</file>