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36"/>
  </p:notesMasterIdLst>
  <p:handoutMasterIdLst>
    <p:handoutMasterId r:id="rId37"/>
  </p:handoutMasterIdLst>
  <p:sldIdLst>
    <p:sldId id="256" r:id="rId2"/>
    <p:sldId id="315" r:id="rId3"/>
    <p:sldId id="460" r:id="rId4"/>
    <p:sldId id="501" r:id="rId5"/>
    <p:sldId id="487" r:id="rId6"/>
    <p:sldId id="495" r:id="rId7"/>
    <p:sldId id="522" r:id="rId8"/>
    <p:sldId id="490" r:id="rId9"/>
    <p:sldId id="502" r:id="rId10"/>
    <p:sldId id="491" r:id="rId11"/>
    <p:sldId id="513" r:id="rId12"/>
    <p:sldId id="505" r:id="rId13"/>
    <p:sldId id="511" r:id="rId14"/>
    <p:sldId id="494" r:id="rId15"/>
    <p:sldId id="504" r:id="rId16"/>
    <p:sldId id="473" r:id="rId17"/>
    <p:sldId id="493" r:id="rId18"/>
    <p:sldId id="488" r:id="rId19"/>
    <p:sldId id="492" r:id="rId20"/>
    <p:sldId id="500" r:id="rId21"/>
    <p:sldId id="519" r:id="rId22"/>
    <p:sldId id="455" r:id="rId23"/>
    <p:sldId id="456" r:id="rId24"/>
    <p:sldId id="498" r:id="rId25"/>
    <p:sldId id="496" r:id="rId26"/>
    <p:sldId id="517" r:id="rId27"/>
    <p:sldId id="499" r:id="rId28"/>
    <p:sldId id="462" r:id="rId29"/>
    <p:sldId id="516" r:id="rId30"/>
    <p:sldId id="507" r:id="rId31"/>
    <p:sldId id="514" r:id="rId32"/>
    <p:sldId id="510" r:id="rId33"/>
    <p:sldId id="518" r:id="rId34"/>
    <p:sldId id="520" r:id="rId35"/>
  </p:sldIdLst>
  <p:sldSz cx="9144000" cy="6858000" type="screen4x3"/>
  <p:notesSz cx="6769100" cy="9906000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sz="3200" kern="1200">
        <a:solidFill>
          <a:srgbClr val="FF3300"/>
        </a:solidFill>
        <a:latin typeface="Times" pitchFamily="18" charset="0"/>
        <a:ea typeface="Osaka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3200" kern="1200">
        <a:solidFill>
          <a:srgbClr val="FF3300"/>
        </a:solidFill>
        <a:latin typeface="Times" pitchFamily="18" charset="0"/>
        <a:ea typeface="Osaka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3200" kern="1200">
        <a:solidFill>
          <a:srgbClr val="FF3300"/>
        </a:solidFill>
        <a:latin typeface="Times" pitchFamily="18" charset="0"/>
        <a:ea typeface="Osaka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3200" kern="1200">
        <a:solidFill>
          <a:srgbClr val="FF3300"/>
        </a:solidFill>
        <a:latin typeface="Times" pitchFamily="18" charset="0"/>
        <a:ea typeface="Osaka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3200" kern="1200">
        <a:solidFill>
          <a:srgbClr val="FF3300"/>
        </a:solidFill>
        <a:latin typeface="Times" pitchFamily="18" charset="0"/>
        <a:ea typeface="Osaka" charset="-128"/>
        <a:cs typeface="+mn-cs"/>
      </a:defRPr>
    </a:lvl5pPr>
    <a:lvl6pPr marL="2286000" algn="l" defTabSz="914400" rtl="0" eaLnBrk="1" latinLnBrk="0" hangingPunct="1">
      <a:defRPr kumimoji="1" sz="3200" kern="1200">
        <a:solidFill>
          <a:srgbClr val="FF3300"/>
        </a:solidFill>
        <a:latin typeface="Times" pitchFamily="18" charset="0"/>
        <a:ea typeface="Osaka" charset="-128"/>
        <a:cs typeface="+mn-cs"/>
      </a:defRPr>
    </a:lvl6pPr>
    <a:lvl7pPr marL="2743200" algn="l" defTabSz="914400" rtl="0" eaLnBrk="1" latinLnBrk="0" hangingPunct="1">
      <a:defRPr kumimoji="1" sz="3200" kern="1200">
        <a:solidFill>
          <a:srgbClr val="FF3300"/>
        </a:solidFill>
        <a:latin typeface="Times" pitchFamily="18" charset="0"/>
        <a:ea typeface="Osaka" charset="-128"/>
        <a:cs typeface="+mn-cs"/>
      </a:defRPr>
    </a:lvl7pPr>
    <a:lvl8pPr marL="3200400" algn="l" defTabSz="914400" rtl="0" eaLnBrk="1" latinLnBrk="0" hangingPunct="1">
      <a:defRPr kumimoji="1" sz="3200" kern="1200">
        <a:solidFill>
          <a:srgbClr val="FF3300"/>
        </a:solidFill>
        <a:latin typeface="Times" pitchFamily="18" charset="0"/>
        <a:ea typeface="Osaka" charset="-128"/>
        <a:cs typeface="+mn-cs"/>
      </a:defRPr>
    </a:lvl8pPr>
    <a:lvl9pPr marL="3657600" algn="l" defTabSz="914400" rtl="0" eaLnBrk="1" latinLnBrk="0" hangingPunct="1">
      <a:defRPr kumimoji="1" sz="3200" kern="1200">
        <a:solidFill>
          <a:srgbClr val="FF3300"/>
        </a:solidFill>
        <a:latin typeface="Times" pitchFamily="18" charset="0"/>
        <a:ea typeface="Osaka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4A7911"/>
    <a:srgbClr val="6CB018"/>
    <a:srgbClr val="FFFF00"/>
    <a:srgbClr val="8CCC3D"/>
    <a:srgbClr val="72CC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39" autoAdjust="0"/>
    <p:restoredTop sz="99305" autoAdjust="0"/>
  </p:normalViewPr>
  <p:slideViewPr>
    <p:cSldViewPr>
      <p:cViewPr>
        <p:scale>
          <a:sx n="66" d="100"/>
          <a:sy n="66" d="100"/>
        </p:scale>
        <p:origin x="-906" y="-8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79" tIns="45989" rIns="91979" bIns="45989" numCol="1" anchor="t" anchorCtr="0" compatLnSpc="1">
            <a:prstTxWarp prst="textNoShape">
              <a:avLst/>
            </a:prstTxWarp>
          </a:bodyPr>
          <a:lstStyle>
            <a:lvl1pPr algn="l" defTabSz="920750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5400" y="0"/>
            <a:ext cx="29337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79" tIns="45989" rIns="91979" bIns="45989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61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37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79" tIns="45989" rIns="91979" bIns="45989" numCol="1" anchor="b" anchorCtr="0" compatLnSpc="1">
            <a:prstTxWarp prst="textNoShape">
              <a:avLst/>
            </a:prstTxWarp>
          </a:bodyPr>
          <a:lstStyle>
            <a:lvl1pPr algn="l" defTabSz="920750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61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5400" y="9410700"/>
            <a:ext cx="29337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79" tIns="45989" rIns="91979" bIns="45989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795EA35-08D0-4071-AB7F-8DF7DC1B51D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81249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79" tIns="45989" rIns="91979" bIns="45989" numCol="1" anchor="t" anchorCtr="0" compatLnSpc="1">
            <a:prstTxWarp prst="textNoShape">
              <a:avLst/>
            </a:prstTxWarp>
          </a:bodyPr>
          <a:lstStyle>
            <a:lvl1pPr algn="l" defTabSz="920750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5400" y="0"/>
            <a:ext cx="29337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79" tIns="45989" rIns="91979" bIns="45989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9638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1700" y="4705350"/>
            <a:ext cx="496570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79" tIns="45989" rIns="91979" bIns="459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37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79" tIns="45989" rIns="91979" bIns="45989" numCol="1" anchor="b" anchorCtr="0" compatLnSpc="1">
            <a:prstTxWarp prst="textNoShape">
              <a:avLst/>
            </a:prstTxWarp>
          </a:bodyPr>
          <a:lstStyle>
            <a:lvl1pPr algn="l" defTabSz="920750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5400" y="9410700"/>
            <a:ext cx="29337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79" tIns="45989" rIns="91979" bIns="45989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464DF8A-FC3C-4FB5-8A78-90A7CA17C6E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314462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pitchFamily="18" charset="0"/>
        <a:ea typeface="Osaka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pitchFamily="18" charset="0"/>
        <a:ea typeface="Osaka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pitchFamily="18" charset="0"/>
        <a:ea typeface="Osaka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pitchFamily="18" charset="0"/>
        <a:ea typeface="Osaka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pitchFamily="18" charset="0"/>
        <a:ea typeface="Osaka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35844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7BADBF0-E671-46CC-B809-6C13E8C0CB50}" type="slidenum">
              <a:rPr lang="en-US" altLang="ja-JP" smtClean="0"/>
              <a:pPr algn="r" eaLnBrk="1" hangingPunct="1">
                <a:spcBef>
                  <a:spcPct val="0"/>
                </a:spcBef>
              </a:pPr>
              <a:t>1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83616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9638" y="742950"/>
            <a:ext cx="4953000" cy="37147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BF9F-6820-41D8-95FA-48B1806E2D29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71369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9638" y="742950"/>
            <a:ext cx="4953000" cy="37147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BF9F-6820-41D8-95FA-48B1806E2D29}" type="slidenum">
              <a:rPr kumimoji="1" lang="ja-JP" altLang="en-US" smtClean="0"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104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9638" y="742950"/>
            <a:ext cx="4953000" cy="37147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BF9F-6820-41D8-95FA-48B1806E2D2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13446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36868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D6250FC-8D07-43BB-909D-8C0FDCB84EFC}" type="slidenum">
              <a:rPr lang="en-US" altLang="ja-JP" smtClean="0"/>
              <a:pPr algn="r" eaLnBrk="1" hangingPunct="1">
                <a:spcBef>
                  <a:spcPct val="0"/>
                </a:spcBef>
              </a:pPr>
              <a:t>8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ja-JP" smtClean="0"/>
          </a:p>
        </p:txBody>
      </p:sp>
      <p:sp>
        <p:nvSpPr>
          <p:cNvPr id="37892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1FDC313-569F-4D5B-8EE4-53A56A85382F}" type="slidenum">
              <a:rPr lang="ja-JP" altLang="en-US" smtClean="0"/>
              <a:pPr algn="r" eaLnBrk="1" hangingPunct="1">
                <a:spcBef>
                  <a:spcPct val="0"/>
                </a:spcBef>
              </a:pPr>
              <a:t>9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9638" y="742950"/>
            <a:ext cx="4953000" cy="37147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BF9F-6820-41D8-95FA-48B1806E2D2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21356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38916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B4E8E57-CF02-4338-86A2-A594F65A24A7}" type="slidenum">
              <a:rPr lang="ja-JP" altLang="en-US" smtClean="0"/>
              <a:pPr algn="r" eaLnBrk="1" hangingPunct="1">
                <a:spcBef>
                  <a:spcPct val="0"/>
                </a:spcBef>
              </a:pPr>
              <a:t>12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9638" y="742950"/>
            <a:ext cx="4953000" cy="37147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BF9F-6820-41D8-95FA-48B1806E2D29}" type="slidenum">
              <a:rPr kumimoji="1" lang="ja-JP" altLang="en-US" smtClean="0"/>
              <a:t>13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794490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ja-JP" smtClean="0"/>
          </a:p>
        </p:txBody>
      </p:sp>
      <p:sp>
        <p:nvSpPr>
          <p:cNvPr id="39940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563A7E4-5692-4810-AA05-E33BD3DCAA45}" type="slidenum">
              <a:rPr lang="ja-JP" altLang="en-US" smtClean="0"/>
              <a:pPr algn="r" eaLnBrk="1" hangingPunct="1">
                <a:spcBef>
                  <a:spcPct val="0"/>
                </a:spcBef>
              </a:pPr>
              <a:t>15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40964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defTabSz="920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defTabSz="92075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5499F3D-1A5A-4D03-A9DC-C0E08345C69D}" type="slidenum">
              <a:rPr lang="en-US" altLang="ja-JP" smtClean="0"/>
              <a:pPr algn="r" eaLnBrk="1" hangingPunct="1">
                <a:spcBef>
                  <a:spcPct val="0"/>
                </a:spcBef>
              </a:pPr>
              <a:t>18</a:t>
            </a:fld>
            <a:endParaRPr lang="en-US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0"/>
            <a:ext cx="752475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grpSp>
        <p:nvGrpSpPr>
          <p:cNvPr id="5" name="Group 6"/>
          <p:cNvGrpSpPr/>
          <p:nvPr/>
        </p:nvGrpSpPr>
        <p:grpSpPr>
          <a:xfrm>
            <a:off x="7467600" y="209550"/>
            <a:ext cx="657226" cy="431800"/>
            <a:chOff x="7467600" y="209550"/>
            <a:chExt cx="657226" cy="431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7467600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7677151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881939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267485"/>
            <a:ext cx="7235981" cy="5133316"/>
          </a:xfrm>
        </p:spPr>
        <p:txBody>
          <a:bodyPr/>
          <a:lstStyle>
            <a:lvl1pPr>
              <a:defRPr sz="11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201702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/>
              <a:t>June. 6th 2014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0225" y="236538"/>
            <a:ext cx="785813" cy="365125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F161D96D-1740-4EA3-814D-431EC6439BB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15639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AECEE-A57B-409F-9545-33F6D4A7159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June. 6th 2014</a:t>
            </a:r>
          </a:p>
        </p:txBody>
      </p:sp>
    </p:spTree>
    <p:extLst>
      <p:ext uri="{BB962C8B-B14F-4D97-AF65-F5344CB8AC3E}">
        <p14:creationId xmlns:p14="http://schemas.microsoft.com/office/powerpoint/2010/main" val="953042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FCB26-6BBE-4EC9-8858-5B483C458D8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June. 6th 2014</a:t>
            </a:r>
          </a:p>
        </p:txBody>
      </p:sp>
    </p:spTree>
    <p:extLst>
      <p:ext uri="{BB962C8B-B14F-4D97-AF65-F5344CB8AC3E}">
        <p14:creationId xmlns:p14="http://schemas.microsoft.com/office/powerpoint/2010/main" val="882339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/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467600" cy="441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34C56-7956-448D-B63F-C5A4E7B054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June. 6th 2014</a:t>
            </a:r>
          </a:p>
        </p:txBody>
      </p:sp>
    </p:spTree>
    <p:extLst>
      <p:ext uri="{BB962C8B-B14F-4D97-AF65-F5344CB8AC3E}">
        <p14:creationId xmlns:p14="http://schemas.microsoft.com/office/powerpoint/2010/main" val="2713836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/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94F1C-E2A4-4EB2-B9E3-0812B2A4A9F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June. 6th 2014</a:t>
            </a:r>
          </a:p>
        </p:txBody>
      </p:sp>
    </p:spTree>
    <p:extLst>
      <p:ext uri="{BB962C8B-B14F-4D97-AF65-F5344CB8AC3E}">
        <p14:creationId xmlns:p14="http://schemas.microsoft.com/office/powerpoint/2010/main" val="3098918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841248"/>
            <a:ext cx="3730752" cy="438912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841248"/>
            <a:ext cx="3730752" cy="438912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84C27-CFD3-48FE-9766-28065E0F6AF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June. 6th 2014</a:t>
            </a:r>
          </a:p>
        </p:txBody>
      </p:sp>
    </p:spTree>
    <p:extLst>
      <p:ext uri="{BB962C8B-B14F-4D97-AF65-F5344CB8AC3E}">
        <p14:creationId xmlns:p14="http://schemas.microsoft.com/office/powerpoint/2010/main" val="1251665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41248"/>
            <a:ext cx="3733800" cy="533400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841248"/>
            <a:ext cx="3735267" cy="533400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380744"/>
            <a:ext cx="3730752" cy="384048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380743"/>
            <a:ext cx="3730752" cy="384048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8E2E6-CD8C-4821-B3DE-0553738BF9A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June. 6th 2014</a:t>
            </a:r>
          </a:p>
        </p:txBody>
      </p:sp>
    </p:spTree>
    <p:extLst>
      <p:ext uri="{BB962C8B-B14F-4D97-AF65-F5344CB8AC3E}">
        <p14:creationId xmlns:p14="http://schemas.microsoft.com/office/powerpoint/2010/main" val="1479457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9E165-4504-4C8C-9155-D3A7A32B5C5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June. 6th 2014</a:t>
            </a:r>
          </a:p>
        </p:txBody>
      </p:sp>
    </p:spTree>
    <p:extLst>
      <p:ext uri="{BB962C8B-B14F-4D97-AF65-F5344CB8AC3E}">
        <p14:creationId xmlns:p14="http://schemas.microsoft.com/office/powerpoint/2010/main" val="1783495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4AB18-C2C1-47A7-9920-9BF7FE802B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June. 6th 2014</a:t>
            </a:r>
          </a:p>
        </p:txBody>
      </p:sp>
    </p:spTree>
    <p:extLst>
      <p:ext uri="{BB962C8B-B14F-4D97-AF65-F5344CB8AC3E}">
        <p14:creationId xmlns:p14="http://schemas.microsoft.com/office/powerpoint/2010/main" val="2573681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6DE32-F424-48F0-963D-A4462676E96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June. 6th 2014</a:t>
            </a:r>
          </a:p>
        </p:txBody>
      </p:sp>
    </p:spTree>
    <p:extLst>
      <p:ext uri="{BB962C8B-B14F-4D97-AF65-F5344CB8AC3E}">
        <p14:creationId xmlns:p14="http://schemas.microsoft.com/office/powerpoint/2010/main" val="3181938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EED7F-CEDE-421A-8151-4A2D2DEA907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June. 6th 2014</a:t>
            </a:r>
          </a:p>
        </p:txBody>
      </p:sp>
    </p:spTree>
    <p:extLst>
      <p:ext uri="{BB962C8B-B14F-4D97-AF65-F5344CB8AC3E}">
        <p14:creationId xmlns:p14="http://schemas.microsoft.com/office/powerpoint/2010/main" val="2864633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52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103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19200" y="838200"/>
            <a:ext cx="74676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altLang="ja-JP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8888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5740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5B5D85A4-0790-41E5-BB69-BE4BD8146F2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8453438" y="5715000"/>
            <a:ext cx="242887" cy="43180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89" y="136"/>
              </a:cxn>
              <a:cxn ang="0">
                <a:pos x="89" y="136"/>
              </a:cxn>
              <a:cxn ang="0">
                <a:pos x="0" y="272"/>
              </a:cxn>
              <a:cxn ang="0">
                <a:pos x="62" y="272"/>
              </a:cxn>
              <a:cxn ang="0">
                <a:pos x="153" y="136"/>
              </a:cxn>
              <a:cxn ang="0">
                <a:pos x="62" y="0"/>
              </a:cxn>
            </a:cxnLst>
            <a:rect l="0" t="0" r="r" b="b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198563" y="4821238"/>
            <a:ext cx="262572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altLang="ja-JP"/>
              <a:t>June. 6th 2014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5" r:id="rId1"/>
    <p:sldLayoutId id="2147484135" r:id="rId2"/>
    <p:sldLayoutId id="2147484136" r:id="rId3"/>
    <p:sldLayoutId id="2147484137" r:id="rId4"/>
    <p:sldLayoutId id="2147484138" r:id="rId5"/>
    <p:sldLayoutId id="2147484139" r:id="rId6"/>
    <p:sldLayoutId id="2147484140" r:id="rId7"/>
    <p:sldLayoutId id="2147484141" r:id="rId8"/>
    <p:sldLayoutId id="2147484142" r:id="rId9"/>
    <p:sldLayoutId id="2147484143" r:id="rId10"/>
    <p:sldLayoutId id="2147484144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72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7200" b="1">
          <a:solidFill>
            <a:schemeClr val="bg1"/>
          </a:solidFill>
          <a:latin typeface="Calibri" pitchFamily="34" charset="0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7200" b="1">
          <a:solidFill>
            <a:schemeClr val="bg1"/>
          </a:solidFill>
          <a:latin typeface="Calibri" pitchFamily="34" charset="0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7200" b="1">
          <a:solidFill>
            <a:schemeClr val="bg1"/>
          </a:solidFill>
          <a:latin typeface="Calibri" pitchFamily="34" charset="0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7200" b="1">
          <a:solidFill>
            <a:schemeClr val="bg1"/>
          </a:solidFill>
          <a:latin typeface="Calibri" pitchFamily="34" charset="0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7200" b="1">
          <a:solidFill>
            <a:schemeClr val="bg1"/>
          </a:solidFill>
          <a:latin typeface="Calibri" pitchFamily="34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7200" b="1">
          <a:solidFill>
            <a:schemeClr val="bg1"/>
          </a:solidFill>
          <a:latin typeface="Calibri" pitchFamily="34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7200" b="1">
          <a:solidFill>
            <a:schemeClr val="bg1"/>
          </a:solidFill>
          <a:latin typeface="Calibri" pitchFamily="34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7200" b="1">
          <a:solidFill>
            <a:schemeClr val="bg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˃"/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alibri" pitchFamily="34" charset="0"/>
        <a:buChar char="+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1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36.png"/><Relationship Id="rId5" Type="http://schemas.openxmlformats.org/officeDocument/2006/relationships/image" Target="../media/image32.png"/><Relationship Id="rId10" Type="http://schemas.openxmlformats.org/officeDocument/2006/relationships/image" Target="../media/image35.png"/><Relationship Id="rId4" Type="http://schemas.microsoft.com/office/2007/relationships/hdphoto" Target="../media/hdphoto1.wdp"/><Relationship Id="rId9" Type="http://schemas.openxmlformats.org/officeDocument/2006/relationships/image" Target="../media/image3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2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8.wmf"/><Relationship Id="rId17" Type="http://schemas.openxmlformats.org/officeDocument/2006/relationships/image" Target="../media/image11.png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10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9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7" Type="http://schemas.openxmlformats.org/officeDocument/2006/relationships/image" Target="../media/image50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49.wmf"/><Relationship Id="rId4" Type="http://schemas.openxmlformats.org/officeDocument/2006/relationships/oleObject" Target="../embeddings/oleObject8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3" Type="http://schemas.openxmlformats.org/officeDocument/2006/relationships/image" Target="../media/image55.png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2.wmf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54.wmf"/><Relationship Id="rId4" Type="http://schemas.openxmlformats.org/officeDocument/2006/relationships/image" Target="../media/image56.png"/><Relationship Id="rId9" Type="http://schemas.openxmlformats.org/officeDocument/2006/relationships/oleObject" Target="../embeddings/oleObject12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60.wmf"/><Relationship Id="rId4" Type="http://schemas.openxmlformats.org/officeDocument/2006/relationships/oleObject" Target="../embeddings/oleObject13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63.png"/><Relationship Id="rId4" Type="http://schemas.openxmlformats.org/officeDocument/2006/relationships/image" Target="../media/image62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6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0.png"/><Relationship Id="rId5" Type="http://schemas.openxmlformats.org/officeDocument/2006/relationships/image" Target="../media/image68.png"/><Relationship Id="rId4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0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5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9148763" cy="685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ja-JP" altLang="en-US" sz="3600" kern="1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/>
                </a:outerShdw>
              </a:effectLst>
              <a:latin typeface="Osaka"/>
            </a:endParaRP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5362575" y="3175"/>
            <a:ext cx="3786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 b="1">
                <a:solidFill>
                  <a:srgbClr val="006600"/>
                </a:solidFill>
                <a:latin typeface="Times New Roman" pitchFamily="18" charset="0"/>
                <a:ea typeface="Osaka" charset="-128"/>
              </a:rPr>
              <a:t>IWSSD2014     November 8, 2014</a:t>
            </a:r>
            <a:endParaRPr lang="en-US" altLang="ja-JP" sz="1600">
              <a:solidFill>
                <a:srgbClr val="FF3300"/>
              </a:solidFill>
              <a:latin typeface="Times" pitchFamily="18" charset="0"/>
              <a:ea typeface="Osaka" charset="-128"/>
            </a:endParaRPr>
          </a:p>
        </p:txBody>
      </p:sp>
      <p:sp>
        <p:nvSpPr>
          <p:cNvPr id="3076" name="Rectangle 8"/>
          <p:cNvSpPr>
            <a:spLocks noChangeArrowheads="1"/>
          </p:cNvSpPr>
          <p:nvPr/>
        </p:nvSpPr>
        <p:spPr bwMode="auto">
          <a:xfrm>
            <a:off x="-30163" y="1916113"/>
            <a:ext cx="9144001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20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Shin-Hong Kim (University of Tsukuba)</a:t>
            </a:r>
            <a:r>
              <a:rPr lang="en-US" altLang="ja-JP" sz="20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 </a:t>
            </a:r>
          </a:p>
          <a:p>
            <a:pPr>
              <a:defRPr/>
            </a:pPr>
            <a:r>
              <a:rPr lang="en-US" altLang="ja-JP" sz="20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for Neutrino Decay collaboration  </a:t>
            </a: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title"/>
          </p:nvPr>
        </p:nvSpPr>
        <p:spPr>
          <a:xfrm>
            <a:off x="487725" y="331068"/>
            <a:ext cx="8208962" cy="1369740"/>
          </a:xfrm>
          <a:noFill/>
          <a:ln w="38100">
            <a:noFill/>
            <a:miter lim="800000"/>
            <a:headEnd/>
            <a:tailEnd/>
          </a:ln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ja-JP" sz="2800" dirty="0" smtClean="0">
                <a:solidFill>
                  <a:srgbClr val="FF3300"/>
                </a:solidFill>
                <a:latin typeface="Times New Roman" pitchFamily="18" charset="0"/>
              </a:rPr>
              <a:t>Development of </a:t>
            </a:r>
            <a:br>
              <a:rPr lang="en-US" altLang="ja-JP" sz="2800" dirty="0" smtClean="0">
                <a:solidFill>
                  <a:srgbClr val="FF3300"/>
                </a:solidFill>
                <a:latin typeface="Times New Roman" pitchFamily="18" charset="0"/>
              </a:rPr>
            </a:br>
            <a:r>
              <a:rPr lang="en-US" altLang="ja-JP" sz="2800" dirty="0" smtClean="0">
                <a:solidFill>
                  <a:srgbClr val="FF3300"/>
                </a:solidFill>
                <a:latin typeface="Times New Roman" pitchFamily="18" charset="0"/>
              </a:rPr>
              <a:t>Superconducting Tunnel Junction Photon Detectors </a:t>
            </a:r>
            <a:br>
              <a:rPr lang="en-US" altLang="ja-JP" sz="2800" dirty="0" smtClean="0">
                <a:solidFill>
                  <a:srgbClr val="FF3300"/>
                </a:solidFill>
                <a:latin typeface="Times New Roman" pitchFamily="18" charset="0"/>
              </a:rPr>
            </a:br>
            <a:r>
              <a:rPr lang="en-US" altLang="ja-JP" sz="2800" dirty="0" smtClean="0">
                <a:solidFill>
                  <a:srgbClr val="FF3300"/>
                </a:solidFill>
                <a:latin typeface="Times New Roman" pitchFamily="18" charset="0"/>
              </a:rPr>
              <a:t>for Cosmic Background Neutrino Decay</a:t>
            </a:r>
            <a:r>
              <a:rPr lang="en-US" altLang="ja-JP" sz="2800" dirty="0">
                <a:solidFill>
                  <a:srgbClr val="FF3300"/>
                </a:solidFill>
                <a:latin typeface="Times New Roman" pitchFamily="18" charset="0"/>
              </a:rPr>
              <a:t> Search </a:t>
            </a:r>
            <a:endParaRPr lang="en-US" altLang="ja-JP" sz="2800" dirty="0"/>
          </a:p>
        </p:txBody>
      </p:sp>
      <p:sp>
        <p:nvSpPr>
          <p:cNvPr id="3078" name="Rectangle 10"/>
          <p:cNvSpPr>
            <a:spLocks noChangeArrowheads="1"/>
          </p:cNvSpPr>
          <p:nvPr/>
        </p:nvSpPr>
        <p:spPr bwMode="auto">
          <a:xfrm>
            <a:off x="111125" y="4611688"/>
            <a:ext cx="9144000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Font typeface="Arial" charset="0"/>
              <a:buChar char="»"/>
              <a:tabLst>
                <a:tab pos="1243013" algn="l"/>
              </a:tabLst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4538" indent="-287338" algn="l" eaLnBrk="0" hangingPunct="0">
              <a:spcBef>
                <a:spcPct val="20000"/>
              </a:spcBef>
              <a:buFont typeface="Arial" charset="0"/>
              <a:buChar char="˃"/>
              <a:tabLst>
                <a:tab pos="1243013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tabLst>
                <a:tab pos="1243013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tabLst>
                <a:tab pos="1243013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tabLst>
                <a:tab pos="1243013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1243013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1243013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1243013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1243013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lvl="1" eaLnBrk="1" hangingPunct="1">
              <a:buFontTx/>
              <a:buNone/>
            </a:pPr>
            <a:r>
              <a:rPr lang="en-US" altLang="ja-JP" sz="2000" b="1" dirty="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●</a:t>
            </a:r>
            <a:r>
              <a:rPr lang="ja-JP" altLang="en-US" sz="2000" b="1" dirty="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　</a:t>
            </a:r>
            <a:r>
              <a:rPr lang="en-US" altLang="ja-JP" sz="2000" b="1" dirty="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Introduction</a:t>
            </a:r>
          </a:p>
          <a:p>
            <a:pPr lvl="1" eaLnBrk="1" hangingPunct="1">
              <a:buFontTx/>
              <a:buNone/>
            </a:pPr>
            <a:r>
              <a:rPr lang="ja-JP" altLang="en-US" sz="2000" b="1" dirty="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　　　　</a:t>
            </a:r>
            <a:r>
              <a:rPr lang="en-US" altLang="ja-JP" sz="2000" b="1" dirty="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Motivation</a:t>
            </a:r>
          </a:p>
          <a:p>
            <a:pPr lvl="1" eaLnBrk="1" hangingPunct="1">
              <a:buFontTx/>
              <a:buNone/>
            </a:pPr>
            <a:r>
              <a:rPr lang="ja-JP" altLang="en-US" sz="2000" b="1" dirty="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　　　　</a:t>
            </a:r>
            <a:r>
              <a:rPr lang="en-US" altLang="ja-JP" sz="2000" b="1" dirty="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Proposal on Search for Cosmic Background Neutrino Decay</a:t>
            </a:r>
          </a:p>
          <a:p>
            <a:pPr lvl="1" eaLnBrk="1" hangingPunct="1">
              <a:buFontTx/>
              <a:buNone/>
            </a:pPr>
            <a:r>
              <a:rPr lang="en-US" altLang="ja-JP" sz="2000" b="1" dirty="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           Preparatory Rocket experiment</a:t>
            </a:r>
          </a:p>
          <a:p>
            <a:pPr lvl="1" eaLnBrk="1" hangingPunct="1">
              <a:buFontTx/>
              <a:buNone/>
            </a:pPr>
            <a:r>
              <a:rPr lang="ja-JP" altLang="en-US" sz="2000" b="1" dirty="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●　</a:t>
            </a:r>
            <a:r>
              <a:rPr lang="en-US" altLang="ja-JP" sz="2000" b="1" dirty="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R&amp;D</a:t>
            </a:r>
            <a:r>
              <a:rPr lang="ja-JP" altLang="en-US" sz="2000" b="1" dirty="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 </a:t>
            </a:r>
            <a:r>
              <a:rPr lang="en-US" altLang="ja-JP" sz="2000" b="1" dirty="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of Superconducting Tunnel Junction (STJ) Detector</a:t>
            </a:r>
            <a:r>
              <a:rPr lang="ja-JP" altLang="en-US" sz="2000" b="1" dirty="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　　　</a:t>
            </a:r>
            <a:endParaRPr lang="en-US" altLang="ja-JP" sz="2000" b="1" dirty="0">
              <a:solidFill>
                <a:srgbClr val="FF3300"/>
              </a:solidFill>
              <a:latin typeface="Times" pitchFamily="18" charset="0"/>
              <a:ea typeface="Osaka" charset="-128"/>
            </a:endParaRPr>
          </a:p>
        </p:txBody>
      </p:sp>
      <p:sp>
        <p:nvSpPr>
          <p:cNvPr id="3079" name="Rectangle 5"/>
          <p:cNvSpPr>
            <a:spLocks noChangeArrowheads="1"/>
          </p:cNvSpPr>
          <p:nvPr/>
        </p:nvSpPr>
        <p:spPr bwMode="auto">
          <a:xfrm>
            <a:off x="176212" y="2630488"/>
            <a:ext cx="900430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Neutrino Decay Collaboration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 S.H. Kim, Y. Takeuchi, </a:t>
            </a:r>
            <a:r>
              <a:rPr lang="en-US" altLang="ja-JP" sz="1600" b="1" dirty="0" smtClean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K. </a:t>
            </a:r>
            <a:r>
              <a:rPr lang="en-US" altLang="ja-JP" sz="1600" b="1" dirty="0" err="1" smtClean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Takemasa</a:t>
            </a:r>
            <a:r>
              <a:rPr lang="en-US" altLang="ja-JP" sz="1600" b="1" dirty="0" smtClean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 K. </a:t>
            </a:r>
            <a:r>
              <a:rPr lang="en-US" altLang="ja-JP" sz="1600" b="1" dirty="0" err="1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Kiuchi</a:t>
            </a: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 K.</a:t>
            </a:r>
            <a:r>
              <a:rPr lang="en-US" altLang="ja-JP" sz="1600" dirty="0">
                <a:solidFill>
                  <a:srgbClr val="FF3300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</a:t>
            </a: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Nagata, K. </a:t>
            </a:r>
            <a:r>
              <a:rPr lang="en-US" altLang="ja-JP" sz="1600" b="1" dirty="0" err="1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Kasahara</a:t>
            </a: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 T. </a:t>
            </a:r>
            <a:r>
              <a:rPr lang="en-US" altLang="ja-JP" sz="1600" b="1" dirty="0" err="1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Okudaira</a:t>
            </a: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 T. </a:t>
            </a:r>
            <a:r>
              <a:rPr lang="en-US" altLang="ja-JP" sz="1600" b="1" dirty="0" err="1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Ichimura</a:t>
            </a:r>
            <a:r>
              <a:rPr lang="en-US" altLang="ja-JP" sz="1600" b="1" dirty="0" smtClean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</a:t>
            </a:r>
            <a:r>
              <a:rPr lang="en-US" altLang="ja-JP" sz="1600" b="1" dirty="0" smtClean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</a:t>
            </a: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M. </a:t>
            </a:r>
            <a:r>
              <a:rPr lang="en-US" altLang="ja-JP" sz="1600" b="1" dirty="0" err="1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Kanamaru</a:t>
            </a:r>
            <a:r>
              <a:rPr lang="en-US" altLang="ja-JP" sz="1600" b="1" dirty="0" smtClean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 </a:t>
            </a:r>
            <a:r>
              <a:rPr lang="en-US" altLang="ja-JP" sz="1600" b="1" dirty="0" err="1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K.Moriuchi</a:t>
            </a: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 R. </a:t>
            </a:r>
            <a:r>
              <a:rPr lang="en-US" altLang="ja-JP" sz="1600" b="1" dirty="0" err="1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Senzaki</a:t>
            </a: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</a:t>
            </a:r>
            <a:r>
              <a:rPr lang="en-US" altLang="ja-JP" sz="1600" b="1" dirty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(University of Tsukuba)</a:t>
            </a: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  H. Ikeda,  S. Matsuura, T. </a:t>
            </a:r>
            <a:r>
              <a:rPr lang="en-US" altLang="ja-JP" sz="1600" b="1" dirty="0" smtClean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Wada,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 smtClean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(</a:t>
            </a:r>
            <a:r>
              <a:rPr lang="en-US" altLang="ja-JP" sz="1600" b="1" dirty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JAXA/ISAS)</a:t>
            </a: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 </a:t>
            </a:r>
            <a:r>
              <a:rPr lang="en-US" altLang="ja-JP" sz="1600" b="1" dirty="0" smtClean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H</a:t>
            </a: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. </a:t>
            </a:r>
            <a:r>
              <a:rPr lang="en-US" altLang="ja-JP" sz="1600" b="1" dirty="0" err="1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Ishino</a:t>
            </a: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 H. </a:t>
            </a:r>
            <a:r>
              <a:rPr lang="en-US" altLang="ja-JP" sz="1600" b="1" dirty="0" err="1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Kibayashi</a:t>
            </a: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</a:t>
            </a:r>
            <a:r>
              <a:rPr lang="en-US" altLang="ja-JP" sz="1600" b="1" dirty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(Okayama University)</a:t>
            </a: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 S. </a:t>
            </a:r>
            <a:r>
              <a:rPr lang="en-US" altLang="ja-JP" sz="1600" b="1" dirty="0" err="1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Mima</a:t>
            </a: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</a:t>
            </a:r>
            <a:r>
              <a:rPr lang="en-US" altLang="ja-JP" sz="1600" b="1" dirty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(RIKEN)</a:t>
            </a: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 T. Yoshida, </a:t>
            </a:r>
            <a:endParaRPr lang="en-US" altLang="ja-JP" sz="1600" b="1" dirty="0" smtClean="0">
              <a:solidFill>
                <a:schemeClr val="accent2"/>
              </a:solidFill>
              <a:latin typeface="Times New Roman" pitchFamily="18" charset="0"/>
              <a:ea typeface="HG明朝E" pitchFamily="17" charset="-128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</a:t>
            </a:r>
            <a:r>
              <a:rPr lang="en-US" altLang="ja-JP" sz="1600" b="1" dirty="0" smtClean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K</a:t>
            </a: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. </a:t>
            </a:r>
            <a:r>
              <a:rPr lang="en-US" altLang="ja-JP" sz="1600" b="1" dirty="0" err="1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Orikasa</a:t>
            </a: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 R. Hirose </a:t>
            </a:r>
            <a:r>
              <a:rPr lang="en-US" altLang="ja-JP" sz="1600" b="1" dirty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(University</a:t>
            </a:r>
            <a:r>
              <a:rPr lang="ja-JP" altLang="en-US" sz="1600" b="1" dirty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</a:t>
            </a:r>
            <a:r>
              <a:rPr lang="en-US" altLang="ja-JP" sz="1600" b="1" dirty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of Fukui)</a:t>
            </a: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 Y. Kato </a:t>
            </a:r>
            <a:r>
              <a:rPr lang="en-US" altLang="ja-JP" sz="1600" b="1" dirty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(</a:t>
            </a:r>
            <a:r>
              <a:rPr lang="en-US" altLang="ja-JP" sz="1600" b="1" dirty="0" smtClean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Kinki </a:t>
            </a:r>
            <a:r>
              <a:rPr lang="en-US" altLang="ja-JP" sz="1600" b="1" dirty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University)</a:t>
            </a: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 M. </a:t>
            </a:r>
            <a:r>
              <a:rPr lang="en-US" altLang="ja-JP" sz="1600" b="1" dirty="0" err="1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Hazumi</a:t>
            </a: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 </a:t>
            </a:r>
            <a:r>
              <a:rPr lang="en-US" altLang="ja-JP" sz="1600" b="1" dirty="0" smtClean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Y</a:t>
            </a: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. Arai </a:t>
            </a:r>
            <a:r>
              <a:rPr lang="en-US" altLang="ja-JP" sz="1600" b="1" dirty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(KEK</a:t>
            </a:r>
            <a:r>
              <a:rPr lang="en-US" altLang="ja-JP" sz="1600" b="1" dirty="0" smtClean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)</a:t>
            </a:r>
            <a:r>
              <a:rPr lang="en-US" altLang="ja-JP" sz="1600" b="1" dirty="0" smtClean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b="1" dirty="0" smtClean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</a:t>
            </a:r>
            <a:r>
              <a:rPr lang="en-US" altLang="ja-JP" sz="1600" b="1" dirty="0" smtClean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E</a:t>
            </a: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. </a:t>
            </a:r>
            <a:r>
              <a:rPr lang="en-US" altLang="ja-JP" sz="1600" b="1" dirty="0" err="1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Ramberg</a:t>
            </a: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 J.H. </a:t>
            </a:r>
            <a:r>
              <a:rPr lang="en-US" altLang="ja-JP" sz="1600" b="1" dirty="0" err="1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Yoo</a:t>
            </a: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 M. </a:t>
            </a:r>
            <a:r>
              <a:rPr lang="en-US" altLang="ja-JP" sz="1600" b="1" dirty="0" err="1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Kozlovsky</a:t>
            </a: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 P. </a:t>
            </a:r>
            <a:r>
              <a:rPr lang="en-US" altLang="ja-JP" sz="1600" b="1" dirty="0" err="1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Ruvinov</a:t>
            </a: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 D. </a:t>
            </a:r>
            <a:r>
              <a:rPr lang="en-US" altLang="ja-JP" sz="1600" b="1" dirty="0" err="1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Sergatskov</a:t>
            </a: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</a:t>
            </a:r>
            <a:r>
              <a:rPr lang="en-US" altLang="ja-JP" sz="1600" b="1" dirty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(</a:t>
            </a:r>
            <a:r>
              <a:rPr lang="en-US" altLang="ja-JP" sz="1600" b="1" dirty="0" err="1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Fermilab</a:t>
            </a:r>
            <a:r>
              <a:rPr lang="en-US" altLang="ja-JP" sz="1600" b="1" dirty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)</a:t>
            </a: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</a:t>
            </a:r>
            <a:r>
              <a:rPr lang="en-US" altLang="ja-JP" sz="1600" b="1" dirty="0" smtClean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 S.B</a:t>
            </a:r>
            <a:r>
              <a:rPr lang="en-US" altLang="ja-JP" sz="16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. Kim </a:t>
            </a:r>
            <a:r>
              <a:rPr lang="en-US" altLang="ja-JP" sz="1600" b="1" dirty="0">
                <a:solidFill>
                  <a:srgbClr val="6CB018"/>
                </a:solidFill>
                <a:latin typeface="Times New Roman" pitchFamily="18" charset="0"/>
                <a:ea typeface="HG明朝E" pitchFamily="17" charset="-128"/>
                <a:cs typeface="Times New Roman" pitchFamily="18" charset="0"/>
              </a:rPr>
              <a:t>(Seoul National University)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508BBD4-F3A1-41E4-BD5F-1CC6787B9E37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ransition spd="slow" advTm="28698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2037126" y="11295"/>
            <a:ext cx="5134835" cy="542925"/>
          </a:xfrm>
          <a:prstGeom prst="rect">
            <a:avLst/>
          </a:prstGeom>
          <a:ln w="25400">
            <a:miter lim="800000"/>
            <a:headEnd/>
            <a:tailEnd/>
          </a:ln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7200" b="1" kern="1200" baseline="0">
                <a:ln w="1270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2400" dirty="0" smtClean="0">
                <a:solidFill>
                  <a:srgbClr val="FF3300"/>
                </a:solidFill>
                <a:latin typeface="ＭＳ Ｐゴシック" pitchFamily="50" charset="-128"/>
              </a:rPr>
              <a:t>R&amp;D of SOI-STJ </a:t>
            </a:r>
            <a:r>
              <a:rPr lang="en-US" altLang="ja-JP" sz="2400" dirty="0" err="1" smtClean="0">
                <a:solidFill>
                  <a:srgbClr val="FF3300"/>
                </a:solidFill>
                <a:latin typeface="ＭＳ Ｐゴシック" pitchFamily="50" charset="-128"/>
              </a:rPr>
              <a:t>Detctor</a:t>
            </a:r>
            <a:endParaRPr lang="en-US" altLang="ja-JP" sz="2400" dirty="0" smtClean="0">
              <a:solidFill>
                <a:srgbClr val="FF3300"/>
              </a:solidFill>
            </a:endParaRPr>
          </a:p>
        </p:txBody>
      </p:sp>
      <p:sp>
        <p:nvSpPr>
          <p:cNvPr id="12292" name="テキスト ボックス 4"/>
          <p:cNvSpPr txBox="1">
            <a:spLocks noChangeArrowheads="1"/>
          </p:cNvSpPr>
          <p:nvPr/>
        </p:nvSpPr>
        <p:spPr bwMode="auto">
          <a:xfrm>
            <a:off x="271200" y="2859071"/>
            <a:ext cx="4333341" cy="1200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1800" b="1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To improve the </a:t>
            </a:r>
            <a:r>
              <a:rPr lang="en-US" altLang="ja-JP" sz="1800" b="1" dirty="0" smtClean="0">
                <a:solidFill>
                  <a:srgbClr val="FF0000"/>
                </a:solidFill>
                <a:latin typeface="+mj-ea"/>
                <a:ea typeface="+mj-ea"/>
              </a:rPr>
              <a:t>signal-to-noise ratio </a:t>
            </a:r>
            <a:r>
              <a:rPr lang="en-US" altLang="ja-JP" sz="1800" b="1" dirty="0" smtClean="0">
                <a:solidFill>
                  <a:srgbClr val="002060"/>
                </a:solidFill>
                <a:latin typeface="+mj-ea"/>
                <a:ea typeface="+mj-ea"/>
              </a:rPr>
              <a:t>and to make </a:t>
            </a:r>
            <a:r>
              <a:rPr lang="en-US" altLang="ja-JP" sz="1800" b="1" dirty="0" smtClean="0">
                <a:solidFill>
                  <a:srgbClr val="FF0000"/>
                </a:solidFill>
                <a:latin typeface="+mj-ea"/>
                <a:ea typeface="+mj-ea"/>
              </a:rPr>
              <a:t>multi-pixel device </a:t>
            </a:r>
            <a:r>
              <a:rPr lang="en-US" altLang="ja-JP" sz="1800" b="1" dirty="0" smtClean="0">
                <a:solidFill>
                  <a:srgbClr val="002060"/>
                </a:solidFill>
                <a:latin typeface="+mj-ea"/>
                <a:ea typeface="+mj-ea"/>
              </a:rPr>
              <a:t>easily, we made a SOI-STJ detector where we processed </a:t>
            </a:r>
            <a:r>
              <a:rPr lang="en-US" altLang="ja-JP" sz="1800" b="1" dirty="0" err="1" smtClean="0">
                <a:solidFill>
                  <a:srgbClr val="002060"/>
                </a:solidFill>
                <a:latin typeface="+mj-ea"/>
                <a:ea typeface="+mj-ea"/>
              </a:rPr>
              <a:t>Nb</a:t>
            </a:r>
            <a:r>
              <a:rPr lang="en-US" altLang="ja-JP" sz="1800" b="1" dirty="0" smtClean="0">
                <a:solidFill>
                  <a:srgbClr val="002060"/>
                </a:solidFill>
                <a:latin typeface="+mj-ea"/>
                <a:ea typeface="+mj-ea"/>
              </a:rPr>
              <a:t>/Al-STJ on a SOI transistor board.</a:t>
            </a: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34" y="4097252"/>
            <a:ext cx="3960812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4D0BDA-4C11-4622-85A0-CC4F8A4479F2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5630" y="1247635"/>
            <a:ext cx="2670345" cy="1455197"/>
          </a:xfrm>
          <a:prstGeom prst="rect">
            <a:avLst/>
          </a:prstGeom>
        </p:spPr>
      </p:pic>
      <p:sp>
        <p:nvSpPr>
          <p:cNvPr id="11" name="テキスト ボックス 4"/>
          <p:cNvSpPr txBox="1">
            <a:spLocks noChangeArrowheads="1"/>
          </p:cNvSpPr>
          <p:nvPr/>
        </p:nvSpPr>
        <p:spPr bwMode="auto">
          <a:xfrm>
            <a:off x="4860032" y="3212976"/>
            <a:ext cx="4037680" cy="1169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1600" b="1" dirty="0" smtClean="0">
                <a:solidFill>
                  <a:srgbClr val="002060"/>
                </a:solidFill>
                <a:latin typeface="+mj-ea"/>
                <a:ea typeface="+mj-ea"/>
              </a:rPr>
              <a:t>  </a:t>
            </a:r>
            <a:endParaRPr lang="en-US" altLang="ja-JP" sz="1800" b="1" dirty="0" smtClean="0">
              <a:solidFill>
                <a:srgbClr val="002060"/>
              </a:solidFill>
              <a:latin typeface="+mj-ea"/>
              <a:ea typeface="+mj-ea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1800" b="1" dirty="0">
                <a:solidFill>
                  <a:srgbClr val="002060"/>
                </a:solidFill>
                <a:latin typeface="+mj-ea"/>
                <a:ea typeface="+mj-ea"/>
              </a:rPr>
              <a:t> </a:t>
            </a:r>
            <a:r>
              <a:rPr lang="en-US" altLang="ja-JP" sz="1800" b="1" dirty="0" smtClean="0">
                <a:solidFill>
                  <a:srgbClr val="FF0000"/>
                </a:solidFill>
                <a:latin typeface="+mj-ea"/>
                <a:ea typeface="+mj-ea"/>
              </a:rPr>
              <a:t>We confirmed that both </a:t>
            </a:r>
            <a:r>
              <a:rPr lang="en-US" altLang="ja-JP" sz="1800" b="1" dirty="0" err="1" smtClean="0">
                <a:solidFill>
                  <a:srgbClr val="FF0000"/>
                </a:solidFill>
                <a:latin typeface="+mj-ea"/>
                <a:ea typeface="+mj-ea"/>
              </a:rPr>
              <a:t>Nb</a:t>
            </a:r>
            <a:r>
              <a:rPr lang="en-US" altLang="ja-JP" sz="1800" b="1" dirty="0" smtClean="0">
                <a:solidFill>
                  <a:srgbClr val="FF0000"/>
                </a:solidFill>
                <a:latin typeface="+mj-ea"/>
                <a:ea typeface="+mj-ea"/>
              </a:rPr>
              <a:t>/Al-STJ detector and SOI MOSFET worked normally at 750mK.</a:t>
            </a:r>
          </a:p>
        </p:txBody>
      </p:sp>
      <p:sp>
        <p:nvSpPr>
          <p:cNvPr id="12" name="テキスト ボックス 4"/>
          <p:cNvSpPr txBox="1">
            <a:spLocks noChangeArrowheads="1"/>
          </p:cNvSpPr>
          <p:nvPr/>
        </p:nvSpPr>
        <p:spPr bwMode="auto">
          <a:xfrm>
            <a:off x="457864" y="692672"/>
            <a:ext cx="4927766" cy="2062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marL="0" lvl="2" indent="0" eaLnBrk="1" hangingPunct="1">
              <a:spcBef>
                <a:spcPct val="0"/>
              </a:spcBef>
              <a:buNone/>
              <a:defRPr/>
            </a:pPr>
            <a:r>
              <a:rPr lang="en-US" altLang="ja-JP" sz="1600" b="1" dirty="0" smtClean="0">
                <a:solidFill>
                  <a:srgbClr val="002060"/>
                </a:solidFill>
                <a:latin typeface="+mj-ea"/>
                <a:ea typeface="+mj-ea"/>
              </a:rPr>
              <a:t>FD-SOI (Silicon-On-Insulator) device was proved to operate at 4K by a JAXA/KEK group (AIPC 1185,286-289(200</a:t>
            </a:r>
            <a:r>
              <a:rPr lang="en-US" altLang="ja-JP" sz="1600" b="1" dirty="0">
                <a:solidFill>
                  <a:srgbClr val="002060"/>
                </a:solidFill>
                <a:latin typeface="+mj-ea"/>
              </a:rPr>
              <a:t> FD-SOI </a:t>
            </a:r>
            <a:r>
              <a:rPr lang="en-US" altLang="ja-JP" sz="1600" b="1" dirty="0" smtClean="0">
                <a:solidFill>
                  <a:srgbClr val="002060"/>
                </a:solidFill>
                <a:latin typeface="+mj-ea"/>
                <a:ea typeface="+mj-ea"/>
              </a:rPr>
              <a:t>9)).</a:t>
            </a:r>
            <a:r>
              <a:rPr lang="en-US" altLang="ja-JP" sz="1600" b="1" dirty="0">
                <a:solidFill>
                  <a:srgbClr val="FF0000"/>
                </a:solidFill>
                <a:latin typeface="+mj-ea"/>
                <a:cs typeface="Khmer UI" panose="020B0502040204020203" pitchFamily="34" charset="0"/>
              </a:rPr>
              <a:t> </a:t>
            </a:r>
            <a:r>
              <a:rPr lang="en-US" altLang="ja-JP" sz="1600" b="1" dirty="0">
                <a:solidFill>
                  <a:srgbClr val="002060"/>
                </a:solidFill>
                <a:latin typeface="+mj-ea"/>
              </a:rPr>
              <a:t> </a:t>
            </a:r>
            <a:r>
              <a:rPr lang="en-US" altLang="ja-JP" sz="1600" b="1" dirty="0" smtClean="0">
                <a:solidFill>
                  <a:srgbClr val="002060"/>
                </a:solidFill>
                <a:latin typeface="+mj-ea"/>
              </a:rPr>
              <a:t> It has the following  characteristics:</a:t>
            </a:r>
            <a:endParaRPr lang="en-US" altLang="ja-JP" sz="1600" b="1" dirty="0" smtClean="0">
              <a:solidFill>
                <a:srgbClr val="FF0000"/>
              </a:solidFill>
              <a:latin typeface="+mj-ea"/>
              <a:cs typeface="Khmer UI" panose="020B0502040204020203" pitchFamily="34" charset="0"/>
            </a:endParaRPr>
          </a:p>
          <a:p>
            <a:pPr marL="0" lvl="2" indent="0" eaLnBrk="1" hangingPunct="1">
              <a:spcBef>
                <a:spcPct val="0"/>
              </a:spcBef>
              <a:buNone/>
              <a:defRPr/>
            </a:pPr>
            <a:r>
              <a:rPr lang="en-US" altLang="ja-JP" sz="1600" b="1" dirty="0" smtClean="0">
                <a:solidFill>
                  <a:srgbClr val="FF0000"/>
                </a:solidFill>
                <a:latin typeface="+mj-ea"/>
                <a:cs typeface="Khmer UI" panose="020B0502040204020203" pitchFamily="34" charset="0"/>
              </a:rPr>
              <a:t>low-power consumption, </a:t>
            </a:r>
            <a:r>
              <a:rPr lang="en-US" altLang="ja-JP" sz="1600" b="1" dirty="0">
                <a:solidFill>
                  <a:srgbClr val="FF0000"/>
                </a:solidFill>
                <a:latin typeface="+mj-ea"/>
                <a:cs typeface="Khmer UI" panose="020B0502040204020203" pitchFamily="34" charset="0"/>
              </a:rPr>
              <a:t>high speed, </a:t>
            </a:r>
            <a:r>
              <a:rPr lang="en-US" altLang="ja-JP" sz="1600" b="1" dirty="0" smtClean="0">
                <a:solidFill>
                  <a:srgbClr val="FF0000"/>
                </a:solidFill>
                <a:latin typeface="+mj-ea"/>
                <a:cs typeface="Khmer UI" panose="020B0502040204020203" pitchFamily="34" charset="0"/>
              </a:rPr>
              <a:t>easy large </a:t>
            </a:r>
            <a:r>
              <a:rPr lang="en-US" altLang="ja-JP" sz="1600" b="1" dirty="0">
                <a:solidFill>
                  <a:srgbClr val="FF0000"/>
                </a:solidFill>
                <a:latin typeface="+mj-ea"/>
                <a:cs typeface="Khmer UI" panose="020B0502040204020203" pitchFamily="34" charset="0"/>
              </a:rPr>
              <a:t>scale integration and </a:t>
            </a:r>
            <a:r>
              <a:rPr lang="en-US" altLang="ja-JP" sz="1600" b="1" u="sng" dirty="0">
                <a:solidFill>
                  <a:srgbClr val="FF0000"/>
                </a:solidFill>
                <a:latin typeface="+mj-ea"/>
                <a:cs typeface="Khmer UI" panose="020B0502040204020203" pitchFamily="34" charset="0"/>
              </a:rPr>
              <a:t>suppression of charge-up by high mobility carrier due to thin depletion layer(</a:t>
            </a:r>
            <a:r>
              <a:rPr lang="ja-JP" altLang="en-US" sz="1600" b="1" u="sng" dirty="0">
                <a:solidFill>
                  <a:srgbClr val="FF0000"/>
                </a:solidFill>
                <a:latin typeface="+mj-ea"/>
                <a:cs typeface="Khmer UI" panose="020B0502040204020203" pitchFamily="34" charset="0"/>
              </a:rPr>
              <a:t>～</a:t>
            </a:r>
            <a:r>
              <a:rPr lang="en-US" altLang="ja-JP" sz="1600" b="1" u="sng" dirty="0">
                <a:solidFill>
                  <a:srgbClr val="FF0000"/>
                </a:solidFill>
                <a:latin typeface="+mj-ea"/>
                <a:cs typeface="Khmer UI" panose="020B0502040204020203" pitchFamily="34" charset="0"/>
              </a:rPr>
              <a:t>50nm).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1600" b="1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  </a:t>
            </a:r>
            <a:endParaRPr lang="en-US" altLang="ja-JP" sz="1600" b="1" dirty="0" smtClean="0">
              <a:solidFill>
                <a:srgbClr val="002060"/>
              </a:solidFill>
              <a:latin typeface="+mj-ea"/>
              <a:ea typeface="+mj-ea"/>
            </a:endParaRPr>
          </a:p>
        </p:txBody>
      </p:sp>
      <p:sp>
        <p:nvSpPr>
          <p:cNvPr id="14" name="テキスト ボックス 4"/>
          <p:cNvSpPr txBox="1">
            <a:spLocks noChangeArrowheads="1"/>
          </p:cNvSpPr>
          <p:nvPr/>
        </p:nvSpPr>
        <p:spPr bwMode="auto">
          <a:xfrm>
            <a:off x="5924766" y="738397"/>
            <a:ext cx="1908212" cy="33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marL="0" lvl="2" indent="0" eaLnBrk="1" hangingPunct="1">
              <a:spcBef>
                <a:spcPct val="0"/>
              </a:spcBef>
              <a:buNone/>
              <a:defRPr/>
            </a:pPr>
            <a:r>
              <a:rPr lang="en-US" altLang="ja-JP" sz="1600" b="1" dirty="0" smtClean="0">
                <a:solidFill>
                  <a:srgbClr val="002060"/>
                </a:solidFill>
                <a:latin typeface="+mj-ea"/>
                <a:ea typeface="+mj-ea"/>
              </a:rPr>
              <a:t>FD-SOI -MOSFET</a:t>
            </a:r>
          </a:p>
        </p:txBody>
      </p:sp>
      <p:sp>
        <p:nvSpPr>
          <p:cNvPr id="15" name="テキスト ボックス 4"/>
          <p:cNvSpPr txBox="1">
            <a:spLocks noChangeArrowheads="1"/>
          </p:cNvSpPr>
          <p:nvPr/>
        </p:nvSpPr>
        <p:spPr bwMode="auto">
          <a:xfrm>
            <a:off x="8145089" y="1952951"/>
            <a:ext cx="896639" cy="33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1" rIns="91421" bIns="45711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marL="0" lvl="2" indent="0" eaLnBrk="1" hangingPunct="1">
              <a:spcBef>
                <a:spcPct val="0"/>
              </a:spcBef>
              <a:buNone/>
              <a:defRPr/>
            </a:pPr>
            <a:r>
              <a:rPr lang="ja-JP" altLang="en-US" sz="1600" b="1" dirty="0" smtClean="0">
                <a:solidFill>
                  <a:srgbClr val="FF0000"/>
                </a:solidFill>
                <a:latin typeface="+mj-ea"/>
                <a:cs typeface="Khmer UI" panose="020B0502040204020203" pitchFamily="34" charset="0"/>
              </a:rPr>
              <a:t>～</a:t>
            </a:r>
            <a:r>
              <a:rPr lang="en-US" altLang="ja-JP" sz="1600" b="1" dirty="0" smtClean="0">
                <a:solidFill>
                  <a:srgbClr val="FF0000"/>
                </a:solidFill>
                <a:latin typeface="+mj-ea"/>
                <a:cs typeface="Khmer UI" panose="020B0502040204020203" pitchFamily="34" charset="0"/>
              </a:rPr>
              <a:t>50nm</a:t>
            </a:r>
            <a:endParaRPr lang="en-US" altLang="ja-JP" sz="1600" b="1" dirty="0">
              <a:solidFill>
                <a:srgbClr val="FF0000"/>
              </a:solidFill>
              <a:latin typeface="+mj-ea"/>
              <a:cs typeface="Khmer UI" panose="020B0502040204020203" pitchFamily="34" charset="0"/>
            </a:endParaRPr>
          </a:p>
        </p:txBody>
      </p:sp>
      <p:cxnSp>
        <p:nvCxnSpPr>
          <p:cNvPr id="16" name="直線矢印コネクタ 15"/>
          <p:cNvCxnSpPr/>
          <p:nvPr/>
        </p:nvCxnSpPr>
        <p:spPr>
          <a:xfrm flipV="1">
            <a:off x="8145089" y="1927393"/>
            <a:ext cx="0" cy="364094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5630" y="4509120"/>
            <a:ext cx="283845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103636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二等辺三角形 5"/>
          <p:cNvSpPr/>
          <p:nvPr/>
        </p:nvSpPr>
        <p:spPr>
          <a:xfrm rot="5400000" flipH="1" flipV="1">
            <a:off x="5495255" y="-2423644"/>
            <a:ext cx="1223494" cy="6070780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48" y="28167"/>
            <a:ext cx="9144000" cy="712279"/>
          </a:xfrm>
        </p:spPr>
        <p:txBody>
          <a:bodyPr>
            <a:noAutofit/>
          </a:bodyPr>
          <a:lstStyle/>
          <a:p>
            <a:pPr algn="ctr"/>
            <a:r>
              <a:rPr lang="en-US" altLang="ja-JP" sz="2800" b="1" dirty="0" smtClean="0">
                <a:solidFill>
                  <a:srgbClr val="002060"/>
                </a:solidFill>
                <a:latin typeface="+mj-ea"/>
                <a:cs typeface="Khmer UI" panose="020B0502040204020203" pitchFamily="34" charset="0"/>
              </a:rPr>
              <a:t>Performance of </a:t>
            </a:r>
            <a:r>
              <a:rPr lang="en-US" altLang="ja-JP" sz="2800" b="1" dirty="0" err="1" smtClean="0">
                <a:solidFill>
                  <a:srgbClr val="002060"/>
                </a:solidFill>
                <a:latin typeface="+mj-ea"/>
                <a:cs typeface="Khmer UI" panose="020B0502040204020203" pitchFamily="34" charset="0"/>
              </a:rPr>
              <a:t>Nb</a:t>
            </a:r>
            <a:r>
              <a:rPr lang="en-US" altLang="ja-JP" sz="2800" b="1" dirty="0" smtClean="0">
                <a:solidFill>
                  <a:srgbClr val="002060"/>
                </a:solidFill>
                <a:latin typeface="+mj-ea"/>
                <a:cs typeface="Khmer UI" panose="020B0502040204020203" pitchFamily="34" charset="0"/>
              </a:rPr>
              <a:t>/Al-STJ in SOI-STJ Detector</a:t>
            </a:r>
            <a:endParaRPr kumimoji="1" lang="ja-JP" altLang="en-US" sz="2800" b="1" dirty="0">
              <a:solidFill>
                <a:srgbClr val="002060"/>
              </a:solidFill>
              <a:latin typeface="+mj-ea"/>
              <a:cs typeface="Khmer UI" panose="020B0502040204020203" pitchFamily="34" charset="0"/>
            </a:endParaRPr>
          </a:p>
        </p:txBody>
      </p:sp>
      <p:sp>
        <p:nvSpPr>
          <p:cNvPr id="55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7086600" y="6529301"/>
            <a:ext cx="2057400" cy="365125"/>
          </a:xfrm>
        </p:spPr>
        <p:txBody>
          <a:bodyPr/>
          <a:lstStyle/>
          <a:p>
            <a:fld id="{41DDC036-969B-48DF-B8BA-5D43EAFB840D}" type="slidenum">
              <a:rPr lang="ja-JP" altLang="en-US" sz="2000"/>
              <a:t>11</a:t>
            </a:fld>
            <a:endParaRPr lang="ja-JP" altLang="en-US" sz="2000" dirty="0"/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97551" y="2885412"/>
            <a:ext cx="1468747" cy="19622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62669" y="3814300"/>
            <a:ext cx="1510870" cy="20047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137" y="2885412"/>
            <a:ext cx="1468746" cy="19622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9">
            <a:lum/>
          </a:blip>
          <a:srcRect l="16827" t="7582" r="18105" b="3407"/>
          <a:stretch/>
        </p:blipFill>
        <p:spPr>
          <a:xfrm>
            <a:off x="1079192" y="3794536"/>
            <a:ext cx="1353608" cy="20245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右矢印 6"/>
          <p:cNvSpPr/>
          <p:nvPr/>
        </p:nvSpPr>
        <p:spPr>
          <a:xfrm>
            <a:off x="2549399" y="3714344"/>
            <a:ext cx="518103" cy="471393"/>
          </a:xfrm>
          <a:prstGeom prst="rightArrow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3843" y="3086685"/>
            <a:ext cx="130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dirty="0" smtClean="0">
                <a:solidFill>
                  <a:srgbClr val="FF0000"/>
                </a:solidFill>
              </a:rPr>
              <a:t>2 mV /DIV.</a:t>
            </a:r>
            <a:endParaRPr kumimoji="1" lang="ja-JP" altLang="en-US" sz="1800" b="1" dirty="0">
              <a:solidFill>
                <a:srgbClr val="FF0000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6442" y="2788410"/>
            <a:ext cx="1543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dirty="0" smtClean="0">
                <a:solidFill>
                  <a:schemeClr val="accent1"/>
                </a:solidFill>
              </a:rPr>
              <a:t>1 mA /DIV.</a:t>
            </a:r>
            <a:endParaRPr kumimoji="1" lang="ja-JP" altLang="en-US" sz="1800" b="1" dirty="0">
              <a:solidFill>
                <a:schemeClr val="accent1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108343" y="4080753"/>
            <a:ext cx="1733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dirty="0" smtClean="0">
                <a:solidFill>
                  <a:srgbClr val="FF0000"/>
                </a:solidFill>
              </a:rPr>
              <a:t>500μV /DIV.</a:t>
            </a:r>
            <a:endParaRPr kumimoji="1" lang="ja-JP" altLang="en-US" sz="1800" b="1" dirty="0">
              <a:solidFill>
                <a:srgbClr val="FF0000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108343" y="3814300"/>
            <a:ext cx="1733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dirty="0" smtClean="0">
                <a:solidFill>
                  <a:schemeClr val="accent1"/>
                </a:solidFill>
              </a:rPr>
              <a:t>10 </a:t>
            </a:r>
            <a:r>
              <a:rPr lang="en-US" altLang="ja-JP" sz="1800" b="1" dirty="0" err="1" smtClean="0">
                <a:solidFill>
                  <a:schemeClr val="accent1"/>
                </a:solidFill>
              </a:rPr>
              <a:t>nA</a:t>
            </a:r>
            <a:r>
              <a:rPr lang="en-US" altLang="ja-JP" sz="1800" b="1" dirty="0" smtClean="0">
                <a:solidFill>
                  <a:schemeClr val="accent1"/>
                </a:solidFill>
              </a:rPr>
              <a:t> /DIV.</a:t>
            </a:r>
            <a:endParaRPr kumimoji="1" lang="ja-JP" altLang="en-US" sz="1800" b="1" dirty="0">
              <a:solidFill>
                <a:schemeClr val="accent1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488776" y="5485557"/>
            <a:ext cx="1733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dirty="0" smtClean="0">
                <a:solidFill>
                  <a:srgbClr val="FF0000"/>
                </a:solidFill>
              </a:rPr>
              <a:t>2mV /DIV.</a:t>
            </a:r>
            <a:endParaRPr kumimoji="1" lang="ja-JP" altLang="en-US" sz="1800" b="1" dirty="0">
              <a:solidFill>
                <a:srgbClr val="FF0000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511216" y="5155386"/>
            <a:ext cx="1733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dirty="0" smtClean="0">
                <a:solidFill>
                  <a:schemeClr val="accent1"/>
                </a:solidFill>
              </a:rPr>
              <a:t>50μA /DIV.</a:t>
            </a:r>
            <a:endParaRPr kumimoji="1" lang="ja-JP" altLang="en-US" sz="1800" b="1" dirty="0">
              <a:solidFill>
                <a:schemeClr val="accent1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097551" y="3086685"/>
            <a:ext cx="130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dirty="0" smtClean="0">
                <a:solidFill>
                  <a:srgbClr val="FF0000"/>
                </a:solidFill>
              </a:rPr>
              <a:t>2 mV /DIV.</a:t>
            </a:r>
            <a:endParaRPr kumimoji="1" lang="ja-JP" altLang="en-US" sz="1800" b="1" dirty="0">
              <a:solidFill>
                <a:srgbClr val="FF0000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100150" y="2788410"/>
            <a:ext cx="1543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dirty="0" smtClean="0">
                <a:solidFill>
                  <a:schemeClr val="accent1"/>
                </a:solidFill>
                <a:ea typeface="+mj-ea"/>
                <a:cs typeface="Times" panose="02020603050405020304" pitchFamily="18" charset="0"/>
              </a:rPr>
              <a:t>1 mA /DIV.</a:t>
            </a:r>
            <a:endParaRPr kumimoji="1" lang="ja-JP" altLang="en-US" sz="1800" b="1" dirty="0">
              <a:solidFill>
                <a:schemeClr val="accent1"/>
              </a:solidFill>
              <a:ea typeface="+mj-ea"/>
              <a:cs typeface="Times" panose="02020603050405020304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609853" y="2685357"/>
            <a:ext cx="14617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err="1" smtClean="0">
                <a:solidFill>
                  <a:srgbClr val="FF0000"/>
                </a:solidFill>
                <a:latin typeface="+mj-ea"/>
                <a:ea typeface="+mj-ea"/>
              </a:rPr>
              <a:t>I</a:t>
            </a:r>
            <a:r>
              <a:rPr kumimoji="1" lang="en-US" altLang="ja-JP" sz="2000" b="1" baseline="-25000" dirty="0" err="1" smtClean="0">
                <a:solidFill>
                  <a:srgbClr val="FF0000"/>
                </a:solidFill>
                <a:latin typeface="+mj-ea"/>
                <a:ea typeface="+mj-ea"/>
              </a:rPr>
              <a:t>c</a:t>
            </a:r>
            <a:r>
              <a:rPr lang="ja-JP" altLang="en-US" sz="2000" b="1" dirty="0" smtClean="0">
                <a:solidFill>
                  <a:srgbClr val="FF0000"/>
                </a:solidFill>
                <a:latin typeface="+mj-ea"/>
                <a:ea typeface="+mj-ea"/>
              </a:rPr>
              <a:t>～</a:t>
            </a:r>
            <a:r>
              <a:rPr kumimoji="1" lang="en-US" altLang="ja-JP" sz="2000" b="1" dirty="0" smtClean="0">
                <a:solidFill>
                  <a:srgbClr val="FF0000"/>
                </a:solidFill>
                <a:latin typeface="+mj-ea"/>
                <a:ea typeface="+mj-ea"/>
              </a:rPr>
              <a:t>200μA</a:t>
            </a:r>
            <a:endParaRPr kumimoji="1" lang="ja-JP" altLang="en-US" sz="20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 rot="2083142">
            <a:off x="3369518" y="4955331"/>
            <a:ext cx="12907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 smtClean="0">
                <a:solidFill>
                  <a:srgbClr val="66FF66"/>
                </a:solidFill>
              </a:rPr>
              <a:t>Ｅｎｌａｒｇｅｄ</a:t>
            </a:r>
            <a:endParaRPr kumimoji="1" lang="ja-JP" altLang="en-US" sz="2000" b="1" dirty="0">
              <a:solidFill>
                <a:srgbClr val="66FF66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7552" y="897032"/>
            <a:ext cx="6058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000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We measured the I-V curve of the </a:t>
            </a:r>
            <a:r>
              <a:rPr kumimoji="1" lang="en-US" altLang="ja-JP" sz="2000" dirty="0" err="1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Nb</a:t>
            </a:r>
            <a:r>
              <a:rPr kumimoji="1" lang="en-US" altLang="ja-JP" sz="2000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/Al-STJ (50 x 50μm</a:t>
            </a:r>
            <a:r>
              <a:rPr kumimoji="1" lang="en-US" altLang="ja-JP" sz="2000" baseline="30000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2</a:t>
            </a:r>
            <a:r>
              <a:rPr kumimoji="1" lang="en-US" altLang="ja-JP" sz="2000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 junction) processed on the SOI wafer</a:t>
            </a:r>
            <a:endParaRPr kumimoji="1" lang="ja-JP" altLang="en-US" sz="2000" dirty="0">
              <a:solidFill>
                <a:srgbClr val="002060"/>
              </a:solidFill>
              <a:latin typeface="+mj-ea"/>
              <a:ea typeface="+mj-ea"/>
              <a:cs typeface="Khmer UI" panose="020B0502040204020203" pitchFamily="34" charset="0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63559" y="1604918"/>
            <a:ext cx="4128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sz="2000" dirty="0">
                <a:solidFill>
                  <a:srgbClr val="0070C0"/>
                </a:solidFill>
                <a:latin typeface="+mj-ea"/>
                <a:ea typeface="+mj-ea"/>
                <a:cs typeface="Khmer UI" panose="020B0502040204020203" pitchFamily="34" charset="0"/>
              </a:rPr>
              <a:t>a</a:t>
            </a:r>
            <a:r>
              <a:rPr kumimoji="1" lang="en-US" altLang="ja-JP" sz="2000" dirty="0" smtClean="0">
                <a:solidFill>
                  <a:srgbClr val="0070C0"/>
                </a:solidFill>
                <a:latin typeface="+mj-ea"/>
                <a:ea typeface="+mj-ea"/>
                <a:cs typeface="Khmer UI" panose="020B0502040204020203" pitchFamily="34" charset="0"/>
              </a:rPr>
              <a:t>t </a:t>
            </a:r>
            <a:r>
              <a:rPr kumimoji="1" lang="en-US" altLang="ja-JP" sz="2000" b="1" dirty="0" smtClean="0">
                <a:solidFill>
                  <a:srgbClr val="0070C0"/>
                </a:solidFill>
                <a:latin typeface="+mj-ea"/>
                <a:ea typeface="+mj-ea"/>
                <a:cs typeface="Khmer UI" panose="020B0502040204020203" pitchFamily="34" charset="0"/>
              </a:rPr>
              <a:t>700mK </a:t>
            </a:r>
            <a:r>
              <a:rPr kumimoji="1" lang="en-US" altLang="ja-JP" sz="2000" dirty="0" smtClean="0">
                <a:solidFill>
                  <a:srgbClr val="0070C0"/>
                </a:solidFill>
                <a:latin typeface="+mj-ea"/>
                <a:ea typeface="+mj-ea"/>
                <a:cs typeface="Khmer UI" panose="020B0502040204020203" pitchFamily="34" charset="0"/>
              </a:rPr>
              <a:t>with a dilution refrigerator. </a:t>
            </a:r>
            <a:endParaRPr kumimoji="1" lang="ja-JP" altLang="en-US" sz="2000" dirty="0">
              <a:solidFill>
                <a:srgbClr val="0070C0"/>
              </a:solidFill>
              <a:latin typeface="+mj-ea"/>
              <a:ea typeface="+mj-ea"/>
              <a:cs typeface="Khmer UI" panose="020B0502040204020203" pitchFamily="34" charset="0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97950" y="2217398"/>
            <a:ext cx="8680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lang="en-US" altLang="ja-JP" sz="2400" b="1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 I-V curve of Josephson Junction</a:t>
            </a:r>
            <a:endParaRPr kumimoji="1" lang="ja-JP" altLang="en-US" sz="2400" b="1" dirty="0">
              <a:solidFill>
                <a:srgbClr val="002060"/>
              </a:solidFill>
              <a:latin typeface="+mj-ea"/>
              <a:ea typeface="+mj-ea"/>
              <a:cs typeface="Khmer UI" panose="020B0502040204020203" pitchFamily="34" charset="0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643561" y="2757313"/>
            <a:ext cx="45004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kumimoji="1" lang="en-US" altLang="ja-JP" sz="2000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Leak current @ 0.5mV</a:t>
            </a:r>
            <a:r>
              <a:rPr lang="ja-JP" altLang="en-US" sz="2000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 </a:t>
            </a:r>
            <a:r>
              <a:rPr lang="en-US" altLang="ja-JP" sz="2000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is </a:t>
            </a:r>
            <a:r>
              <a:rPr lang="en-US" altLang="ja-JP" sz="2000" b="1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6nA</a:t>
            </a:r>
            <a:r>
              <a:rPr lang="en-US" altLang="ja-JP" sz="2000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. </a:t>
            </a:r>
            <a:r>
              <a:rPr lang="en-US" altLang="ja-JP" sz="2000" b="1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It</a:t>
            </a:r>
            <a:r>
              <a:rPr lang="en-US" altLang="ja-JP" sz="2000" b="1" dirty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 </a:t>
            </a:r>
            <a:r>
              <a:rPr lang="en-US" altLang="ja-JP" sz="2000" b="1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is close to our best record of normal Nb/Al-STJ(100um x 100um) </a:t>
            </a:r>
            <a:r>
              <a:rPr lang="en-US" altLang="ja-JP" sz="2000" b="1" u="sng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10nA</a:t>
            </a:r>
            <a:r>
              <a:rPr lang="en-US" altLang="ja-JP" sz="2000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.</a:t>
            </a:r>
            <a:endParaRPr kumimoji="1" lang="en-US" altLang="ja-JP" sz="2000" dirty="0" smtClean="0">
              <a:solidFill>
                <a:srgbClr val="002060"/>
              </a:solidFill>
              <a:latin typeface="+mj-ea"/>
              <a:ea typeface="+mj-ea"/>
              <a:cs typeface="Khmer UI" panose="020B0502040204020203" pitchFamily="34" charset="0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03146" y="6021288"/>
            <a:ext cx="34616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kumimoji="1" lang="en-US" altLang="ja-JP" sz="2000" dirty="0" smtClean="0">
                <a:latin typeface="+mj-ea"/>
                <a:ea typeface="+mj-ea"/>
                <a:cs typeface="Khmer UI" panose="020B0502040204020203" pitchFamily="34" charset="0"/>
              </a:rPr>
              <a:t>Quality Factor (R</a:t>
            </a:r>
            <a:r>
              <a:rPr kumimoji="1" lang="en-US" altLang="ja-JP" sz="2000" baseline="-25000" dirty="0" smtClean="0">
                <a:latin typeface="+mj-ea"/>
                <a:ea typeface="+mj-ea"/>
                <a:cs typeface="Khmer UI" panose="020B0502040204020203" pitchFamily="34" charset="0"/>
              </a:rPr>
              <a:t>dynamic</a:t>
            </a:r>
            <a:r>
              <a:rPr kumimoji="1" lang="en-US" altLang="ja-JP" sz="2000" dirty="0" smtClean="0">
                <a:latin typeface="+mj-ea"/>
                <a:ea typeface="+mj-ea"/>
                <a:cs typeface="Khmer UI" panose="020B0502040204020203" pitchFamily="34" charset="0"/>
              </a:rPr>
              <a:t>/R</a:t>
            </a:r>
            <a:r>
              <a:rPr kumimoji="1" lang="en-US" altLang="ja-JP" sz="2000" baseline="-25000" dirty="0" smtClean="0">
                <a:latin typeface="+mj-ea"/>
                <a:ea typeface="+mj-ea"/>
                <a:cs typeface="Khmer UI" panose="020B0502040204020203" pitchFamily="34" charset="0"/>
              </a:rPr>
              <a:t>normal</a:t>
            </a:r>
            <a:r>
              <a:rPr kumimoji="1" lang="en-US" altLang="ja-JP" sz="2000" dirty="0" smtClean="0">
                <a:latin typeface="+mj-ea"/>
                <a:ea typeface="+mj-ea"/>
                <a:cs typeface="Khmer UI" panose="020B0502040204020203" pitchFamily="34" charset="0"/>
              </a:rPr>
              <a:t>)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340732" y="6021288"/>
            <a:ext cx="26068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000" b="1" dirty="0" smtClean="0">
                <a:latin typeface="+mj-ea"/>
                <a:ea typeface="+mj-ea"/>
              </a:rPr>
              <a:t>On Si wafer : 5 x 10</a:t>
            </a:r>
            <a:r>
              <a:rPr kumimoji="1" lang="en-US" altLang="ja-JP" sz="2000" b="1" baseline="30000" dirty="0" smtClean="0">
                <a:latin typeface="+mj-ea"/>
                <a:ea typeface="+mj-ea"/>
              </a:rPr>
              <a:t>5</a:t>
            </a:r>
          </a:p>
          <a:p>
            <a:pPr algn="l"/>
            <a:r>
              <a:rPr lang="en-US" altLang="ja-JP" sz="2000" b="1" dirty="0" smtClean="0">
                <a:latin typeface="+mj-ea"/>
                <a:ea typeface="+mj-ea"/>
              </a:rPr>
              <a:t>On SOI wafer : 3 x 10</a:t>
            </a:r>
            <a:r>
              <a:rPr lang="en-US" altLang="ja-JP" sz="2000" b="1" baseline="30000" dirty="0" smtClean="0">
                <a:latin typeface="+mj-ea"/>
                <a:ea typeface="+mj-ea"/>
              </a:rPr>
              <a:t>5</a:t>
            </a:r>
            <a:endParaRPr kumimoji="1" lang="ja-JP" altLang="en-US" sz="2000" b="1" baseline="30000" dirty="0">
              <a:latin typeface="+mj-ea"/>
              <a:ea typeface="+mj-ea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226232" y="3375790"/>
            <a:ext cx="8547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002060"/>
                </a:solidFill>
              </a:rPr>
              <a:t>B=35 G</a:t>
            </a:r>
            <a:endParaRPr kumimoji="1" lang="ja-JP" altLang="en-US" sz="1600" b="1" dirty="0">
              <a:solidFill>
                <a:srgbClr val="002060"/>
              </a:solidFill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867593"/>
            <a:ext cx="2361938" cy="137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テキスト ボックス 41"/>
          <p:cNvSpPr txBox="1"/>
          <p:nvPr/>
        </p:nvSpPr>
        <p:spPr>
          <a:xfrm rot="2083142">
            <a:off x="180140" y="4996613"/>
            <a:ext cx="12907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 smtClean="0">
                <a:solidFill>
                  <a:srgbClr val="66FF66"/>
                </a:solidFill>
              </a:rPr>
              <a:t>Ｅｎｌａｒｇｅｄ</a:t>
            </a:r>
            <a:endParaRPr kumimoji="1" lang="ja-JP" altLang="en-US" sz="2000" b="1" dirty="0">
              <a:solidFill>
                <a:srgbClr val="66FF66"/>
              </a:solidFill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247" y="4736796"/>
            <a:ext cx="2809875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テキスト ボックス 32"/>
          <p:cNvSpPr txBox="1"/>
          <p:nvPr/>
        </p:nvSpPr>
        <p:spPr>
          <a:xfrm>
            <a:off x="6355585" y="3950040"/>
            <a:ext cx="27465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lang="en-US" altLang="ja-JP" sz="1600" b="1" dirty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S</a:t>
            </a:r>
            <a:r>
              <a:rPr lang="en-US" altLang="ja-JP" sz="1600" b="1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ignal of </a:t>
            </a:r>
            <a:r>
              <a:rPr lang="en-US" altLang="ja-JP" sz="1600" b="1" dirty="0" err="1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Nb</a:t>
            </a:r>
            <a:r>
              <a:rPr lang="en-US" altLang="ja-JP" sz="1600" b="1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/Al-STJ in SOI-STJ for 465nm laser pulse.</a:t>
            </a:r>
          </a:p>
        </p:txBody>
      </p:sp>
    </p:spTree>
    <p:extLst>
      <p:ext uri="{BB962C8B-B14F-4D97-AF65-F5344CB8AC3E}">
        <p14:creationId xmlns:p14="http://schemas.microsoft.com/office/powerpoint/2010/main" val="302564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971"/>
    </mc:Choice>
    <mc:Fallback xmlns="">
      <p:transition spd="slow" advTm="9697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二等辺三角形 5"/>
          <p:cNvSpPr/>
          <p:nvPr/>
        </p:nvSpPr>
        <p:spPr>
          <a:xfrm rot="5400000" flipH="1" flipV="1">
            <a:off x="5495131" y="-2423318"/>
            <a:ext cx="1223963" cy="6070600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dirty="0"/>
          </a:p>
        </p:txBody>
      </p:sp>
      <p:sp>
        <p:nvSpPr>
          <p:cNvPr id="14339" name="スライド番号プレースホルダー 11"/>
          <p:cNvSpPr>
            <a:spLocks noGrp="1"/>
          </p:cNvSpPr>
          <p:nvPr>
            <p:ph type="sldNum" sz="quarter" idx="11"/>
          </p:nvPr>
        </p:nvSpPr>
        <p:spPr bwMode="auto">
          <a:xfrm>
            <a:off x="7086600" y="6529388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387423B-9B2F-4CAC-9AC3-E4BF79D78624}" type="slidenum">
              <a:rPr lang="ja-JP" altLang="en-US" sz="2000" smtClean="0">
                <a:solidFill>
                  <a:srgbClr val="FFFFFF"/>
                </a:solidFill>
                <a:latin typeface="Times" pitchFamily="18" charset="0"/>
                <a:ea typeface="Osaka" charset="-128"/>
              </a:rPr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ja-JP" altLang="en-US" sz="2000" smtClean="0">
              <a:solidFill>
                <a:srgbClr val="FFFFFF"/>
              </a:solidFill>
              <a:latin typeface="Times" pitchFamily="18" charset="0"/>
              <a:ea typeface="Osaka" charset="-128"/>
            </a:endParaRPr>
          </a:p>
        </p:txBody>
      </p:sp>
      <p:sp>
        <p:nvSpPr>
          <p:cNvPr id="13321" name="タイトル 1"/>
          <p:cNvSpPr txBox="1">
            <a:spLocks/>
          </p:cNvSpPr>
          <p:nvPr/>
        </p:nvSpPr>
        <p:spPr bwMode="auto">
          <a:xfrm>
            <a:off x="108744" y="65139"/>
            <a:ext cx="91440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lnSpc>
                <a:spcPct val="90000"/>
              </a:lnSpc>
              <a:defRPr/>
            </a:pPr>
            <a:r>
              <a:rPr lang="en-US" altLang="ja-JP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Performance of </a:t>
            </a:r>
            <a:r>
              <a:rPr lang="en-US" altLang="ja-JP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SOIFET in </a:t>
            </a:r>
            <a:r>
              <a:rPr lang="en-US" altLang="ja-JP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SOI-STJ detector</a:t>
            </a:r>
            <a:endParaRPr lang="en-US" altLang="ja-JP" sz="2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4341" name="テキスト ボックス 1"/>
          <p:cNvSpPr txBox="1">
            <a:spLocks noChangeArrowheads="1"/>
          </p:cNvSpPr>
          <p:nvPr/>
        </p:nvSpPr>
        <p:spPr bwMode="auto">
          <a:xfrm>
            <a:off x="251520" y="1052512"/>
            <a:ext cx="496855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66FF66"/>
              </a:buClr>
              <a:buNone/>
            </a:pPr>
            <a:r>
              <a:rPr lang="en-US" altLang="ja-JP" sz="2000" dirty="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 </a:t>
            </a:r>
            <a:r>
              <a:rPr lang="ja-JP" altLang="en-US" sz="1400" dirty="0" smtClean="0">
                <a:solidFill>
                  <a:srgbClr val="002060"/>
                </a:solidFill>
                <a:latin typeface="Times" pitchFamily="18" charset="0"/>
                <a:ea typeface="Osaka" charset="-128"/>
              </a:rPr>
              <a:t>● </a:t>
            </a:r>
            <a:r>
              <a:rPr lang="en-US" altLang="ja-JP" sz="2000" b="1" dirty="0">
                <a:solidFill>
                  <a:srgbClr val="002060"/>
                </a:solidFill>
                <a:latin typeface="+mj-ea"/>
                <a:ea typeface="+mj-ea"/>
              </a:rPr>
              <a:t>Temperature </a:t>
            </a:r>
            <a:r>
              <a:rPr lang="en-US" altLang="ja-JP" sz="2000" b="1" dirty="0" smtClean="0">
                <a:solidFill>
                  <a:srgbClr val="002060"/>
                </a:solidFill>
                <a:latin typeface="+mj-ea"/>
                <a:ea typeface="+mj-ea"/>
              </a:rPr>
              <a:t>dependence</a:t>
            </a:r>
            <a:endParaRPr lang="en-US" altLang="ja-JP" sz="2000" b="1" dirty="0">
              <a:solidFill>
                <a:srgbClr val="002060"/>
              </a:solidFill>
              <a:latin typeface="+mj-ea"/>
              <a:ea typeface="+mj-ea"/>
            </a:endParaRPr>
          </a:p>
          <a:p>
            <a:pPr eaLnBrk="1" hangingPunct="1">
              <a:spcBef>
                <a:spcPct val="0"/>
              </a:spcBef>
              <a:buClr>
                <a:srgbClr val="66FF66"/>
              </a:buClr>
              <a:buFontTx/>
              <a:buNone/>
            </a:pPr>
            <a:r>
              <a:rPr lang="en-US" altLang="ja-JP" sz="2000" b="1" dirty="0" smtClean="0">
                <a:solidFill>
                  <a:srgbClr val="002060"/>
                </a:solidFill>
                <a:latin typeface="+mj-ea"/>
                <a:ea typeface="+mj-ea"/>
              </a:rPr>
              <a:t>    I-V curves at various temperatures.    </a:t>
            </a:r>
          </a:p>
          <a:p>
            <a:pPr eaLnBrk="1" hangingPunct="1">
              <a:spcBef>
                <a:spcPct val="0"/>
              </a:spcBef>
              <a:buClr>
                <a:srgbClr val="66FF66"/>
              </a:buClr>
              <a:buFontTx/>
              <a:buNone/>
            </a:pPr>
            <a:r>
              <a:rPr lang="en-US" altLang="ja-JP" sz="2000" b="1" dirty="0">
                <a:solidFill>
                  <a:srgbClr val="002060"/>
                </a:solidFill>
                <a:latin typeface="+mj-ea"/>
                <a:ea typeface="+mj-ea"/>
              </a:rPr>
              <a:t> </a:t>
            </a:r>
            <a:r>
              <a:rPr lang="en-US" altLang="ja-JP" sz="2000" b="1" dirty="0" smtClean="0">
                <a:solidFill>
                  <a:srgbClr val="002060"/>
                </a:solidFill>
                <a:latin typeface="+mj-ea"/>
                <a:ea typeface="+mj-ea"/>
              </a:rPr>
              <a:t>   </a:t>
            </a:r>
            <a:r>
              <a:rPr lang="en-US" altLang="ja-JP" sz="2000" b="1" dirty="0" smtClean="0">
                <a:solidFill>
                  <a:srgbClr val="0070C0"/>
                </a:solidFill>
                <a:latin typeface="+mj-ea"/>
                <a:ea typeface="+mj-ea"/>
              </a:rPr>
              <a:t>SOIFET </a:t>
            </a:r>
            <a:r>
              <a:rPr lang="en-US" altLang="ja-JP" sz="2000" b="1" dirty="0">
                <a:solidFill>
                  <a:srgbClr val="0070C0"/>
                </a:solidFill>
                <a:latin typeface="+mj-ea"/>
                <a:ea typeface="+mj-ea"/>
              </a:rPr>
              <a:t>can be operated at </a:t>
            </a:r>
            <a:r>
              <a:rPr lang="en-US" altLang="ja-JP" sz="2000" b="1" u="sng" dirty="0">
                <a:solidFill>
                  <a:srgbClr val="0070C0"/>
                </a:solidFill>
                <a:latin typeface="+mj-ea"/>
                <a:ea typeface="+mj-ea"/>
              </a:rPr>
              <a:t>100mK</a:t>
            </a:r>
            <a:r>
              <a:rPr lang="en-US" altLang="ja-JP" sz="2000" b="1" dirty="0" smtClean="0">
                <a:solidFill>
                  <a:srgbClr val="0070C0"/>
                </a:solidFill>
                <a:latin typeface="+mj-ea"/>
                <a:ea typeface="+mj-ea"/>
              </a:rPr>
              <a:t>.</a:t>
            </a:r>
            <a:endParaRPr lang="en-US" altLang="ja-JP" sz="2000" b="1" dirty="0">
              <a:solidFill>
                <a:srgbClr val="0070C0"/>
              </a:solidFill>
              <a:latin typeface="+mj-ea"/>
              <a:ea typeface="+mj-ea"/>
            </a:endParaRPr>
          </a:p>
        </p:txBody>
      </p:sp>
      <p:pic>
        <p:nvPicPr>
          <p:cNvPr id="14342" name="Picture 2" descr="Vds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496"/>
          <a:stretch>
            <a:fillRect/>
          </a:stretch>
        </p:blipFill>
        <p:spPr bwMode="auto">
          <a:xfrm>
            <a:off x="5580112" y="824073"/>
            <a:ext cx="3118942" cy="2916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テキスト ボックス 1"/>
          <p:cNvSpPr txBox="1">
            <a:spLocks noChangeArrowheads="1"/>
          </p:cNvSpPr>
          <p:nvPr/>
        </p:nvSpPr>
        <p:spPr bwMode="auto">
          <a:xfrm>
            <a:off x="222434" y="3212976"/>
            <a:ext cx="5343989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66FF66"/>
              </a:buClr>
              <a:buNone/>
            </a:pPr>
            <a:r>
              <a:rPr lang="en-US" altLang="ja-JP" sz="2000" dirty="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 </a:t>
            </a:r>
            <a:r>
              <a:rPr lang="ja-JP" altLang="en-US" sz="1400" dirty="0" smtClean="0">
                <a:solidFill>
                  <a:srgbClr val="002060"/>
                </a:solidFill>
                <a:latin typeface="Times" pitchFamily="18" charset="0"/>
                <a:ea typeface="Osaka" charset="-128"/>
              </a:rPr>
              <a:t>● </a:t>
            </a:r>
            <a:r>
              <a:rPr lang="en-US" altLang="ja-JP" sz="2000" b="1" dirty="0" smtClean="0">
                <a:solidFill>
                  <a:srgbClr val="002060"/>
                </a:solidFill>
                <a:latin typeface="+mj-ea"/>
                <a:ea typeface="+mj-ea"/>
              </a:rPr>
              <a:t>Power consumption ( at 680mK )</a:t>
            </a:r>
          </a:p>
          <a:p>
            <a:pPr eaLnBrk="1" hangingPunct="1">
              <a:spcBef>
                <a:spcPct val="0"/>
              </a:spcBef>
              <a:buClr>
                <a:srgbClr val="66FF66"/>
              </a:buClr>
              <a:buNone/>
            </a:pPr>
            <a:r>
              <a:rPr lang="en-US" altLang="ja-JP" sz="2000" b="1" dirty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 </a:t>
            </a:r>
            <a:r>
              <a:rPr lang="en-US" altLang="ja-JP" sz="2000" b="1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    Bias </a:t>
            </a:r>
            <a:r>
              <a:rPr lang="en-US" altLang="ja-JP" sz="2000" b="1" dirty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voltage of </a:t>
            </a:r>
            <a:r>
              <a:rPr lang="en-US" altLang="ja-JP" sz="2000" b="1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SOIFET </a:t>
            </a:r>
            <a:r>
              <a:rPr lang="en-US" altLang="ja-JP" sz="2000" b="1" dirty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in saturation </a:t>
            </a:r>
            <a:endParaRPr lang="en-US" altLang="ja-JP" sz="2000" b="1" dirty="0" smtClean="0">
              <a:solidFill>
                <a:srgbClr val="002060"/>
              </a:solidFill>
              <a:latin typeface="+mj-ea"/>
              <a:ea typeface="+mj-ea"/>
              <a:cs typeface="Khmer UI" panose="020B0502040204020203" pitchFamily="34" charset="0"/>
            </a:endParaRPr>
          </a:p>
          <a:p>
            <a:pPr eaLnBrk="1" hangingPunct="1">
              <a:spcBef>
                <a:spcPct val="0"/>
              </a:spcBef>
              <a:buClr>
                <a:srgbClr val="66FF66"/>
              </a:buClr>
              <a:buNone/>
            </a:pPr>
            <a:r>
              <a:rPr lang="en-US" altLang="ja-JP" sz="2000" b="1" dirty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 </a:t>
            </a:r>
            <a:r>
              <a:rPr lang="en-US" altLang="ja-JP" sz="2000" b="1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    region (</a:t>
            </a:r>
            <a:r>
              <a:rPr lang="en-US" altLang="ja-JP" sz="1800" b="1" dirty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red </a:t>
            </a:r>
            <a:r>
              <a:rPr lang="en-US" altLang="ja-JP" sz="1800" b="1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line</a:t>
            </a:r>
            <a:r>
              <a:rPr lang="en-US" altLang="ja-JP" sz="2000" b="1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)  </a:t>
            </a:r>
            <a:r>
              <a:rPr lang="en-US" altLang="ja-JP" sz="2000" dirty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: </a:t>
            </a:r>
            <a:r>
              <a:rPr lang="en-US" altLang="ja-JP" sz="2000" b="1" u="sng" dirty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0.5 V</a:t>
            </a:r>
          </a:p>
          <a:p>
            <a:pPr>
              <a:buNone/>
            </a:pPr>
            <a:r>
              <a:rPr lang="en-US" altLang="ja-JP" sz="2000" b="1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    Current </a:t>
            </a:r>
            <a:r>
              <a:rPr lang="en-US" altLang="ja-JP" sz="2000" b="1" dirty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(I</a:t>
            </a:r>
            <a:r>
              <a:rPr lang="en-US" altLang="ja-JP" sz="2000" b="1" baseline="-25000" dirty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ds</a:t>
            </a:r>
            <a:r>
              <a:rPr lang="en-US" altLang="ja-JP" sz="2000" b="1" dirty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)of FET in saturation region </a:t>
            </a:r>
            <a:endParaRPr lang="en-US" altLang="ja-JP" sz="2000" b="1" dirty="0" smtClean="0">
              <a:solidFill>
                <a:srgbClr val="002060"/>
              </a:solidFill>
              <a:latin typeface="+mj-ea"/>
              <a:ea typeface="+mj-ea"/>
              <a:cs typeface="Khmer UI" panose="020B0502040204020203" pitchFamily="34" charset="0"/>
            </a:endParaRPr>
          </a:p>
          <a:p>
            <a:pPr>
              <a:buNone/>
            </a:pPr>
            <a:r>
              <a:rPr lang="en-US" altLang="ja-JP" sz="2000" b="1" dirty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 </a:t>
            </a:r>
            <a:r>
              <a:rPr lang="en-US" altLang="ja-JP" sz="2000" b="1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    at </a:t>
            </a:r>
            <a:r>
              <a:rPr lang="en-US" altLang="ja-JP" sz="2000" b="1" dirty="0" err="1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V</a:t>
            </a:r>
            <a:r>
              <a:rPr lang="en-US" altLang="ja-JP" sz="2000" b="1" baseline="-25000" dirty="0" err="1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gs</a:t>
            </a:r>
            <a:r>
              <a:rPr lang="en-US" altLang="ja-JP" sz="2000" b="1" dirty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 = 0.8V : </a:t>
            </a:r>
            <a:r>
              <a:rPr lang="en-US" altLang="ja-JP" sz="2000" b="1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  </a:t>
            </a:r>
            <a:r>
              <a:rPr lang="en-US" altLang="ja-JP" sz="2000" b="1" u="sng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0.09 </a:t>
            </a:r>
            <a:r>
              <a:rPr lang="en-US" altLang="ja-JP" sz="2000" b="1" u="sng" dirty="0" err="1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μ</a:t>
            </a:r>
            <a:r>
              <a:rPr lang="en-US" altLang="ja-JP" sz="2000" b="1" u="sng" dirty="0" err="1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A</a:t>
            </a:r>
            <a:endParaRPr lang="en-US" altLang="ja-JP" sz="2000" b="1" u="sng" dirty="0" smtClean="0">
              <a:solidFill>
                <a:srgbClr val="002060"/>
              </a:solidFill>
              <a:latin typeface="+mj-ea"/>
              <a:ea typeface="+mj-ea"/>
              <a:cs typeface="Khmer UI" panose="020B0502040204020203" pitchFamily="34" charset="0"/>
            </a:endParaRPr>
          </a:p>
          <a:p>
            <a:pPr>
              <a:buNone/>
            </a:pPr>
            <a:endParaRPr lang="en-US" altLang="ja-JP" sz="2000" b="1" u="sng" dirty="0">
              <a:solidFill>
                <a:srgbClr val="002060"/>
              </a:solidFill>
              <a:latin typeface="+mj-ea"/>
              <a:ea typeface="+mj-ea"/>
              <a:cs typeface="Khmer UI" panose="020B0502040204020203" pitchFamily="34" charset="0"/>
            </a:endParaRPr>
          </a:p>
          <a:p>
            <a:pPr>
              <a:buNone/>
            </a:pPr>
            <a:r>
              <a:rPr lang="en-US" altLang="ja-JP" sz="2000" b="1" dirty="0" smtClean="0">
                <a:latin typeface="+mj-ea"/>
                <a:ea typeface="+mj-ea"/>
              </a:rPr>
              <a:t>Power </a:t>
            </a:r>
            <a:r>
              <a:rPr lang="en-US" altLang="ja-JP" sz="2000" b="1" dirty="0">
                <a:latin typeface="+mj-ea"/>
                <a:ea typeface="+mj-ea"/>
              </a:rPr>
              <a:t>consumption  </a:t>
            </a:r>
            <a:r>
              <a:rPr lang="en-US" altLang="ja-JP" sz="2000" b="1" dirty="0" smtClean="0">
                <a:latin typeface="+mj-ea"/>
                <a:ea typeface="+mj-ea"/>
              </a:rPr>
              <a:t>= </a:t>
            </a:r>
            <a:r>
              <a:rPr lang="en-US" altLang="ja-JP" sz="2000" b="1" dirty="0">
                <a:solidFill>
                  <a:srgbClr val="FF0000"/>
                </a:solidFill>
                <a:latin typeface="+mj-ea"/>
                <a:ea typeface="+mj-ea"/>
              </a:rPr>
              <a:t>0.5 V</a:t>
            </a:r>
            <a:r>
              <a:rPr lang="en-US" altLang="ja-JP" sz="2000" b="1" dirty="0">
                <a:latin typeface="+mj-ea"/>
                <a:ea typeface="+mj-ea"/>
              </a:rPr>
              <a:t> ×</a:t>
            </a:r>
            <a:r>
              <a:rPr lang="en-US" altLang="ja-JP" sz="2000" b="1" dirty="0">
                <a:solidFill>
                  <a:srgbClr val="00B0F0"/>
                </a:solidFill>
                <a:latin typeface="+mj-ea"/>
                <a:ea typeface="+mj-ea"/>
              </a:rPr>
              <a:t>0.09 </a:t>
            </a:r>
            <a:r>
              <a:rPr lang="en-US" altLang="ja-JP" sz="2000" b="1" dirty="0" err="1">
                <a:solidFill>
                  <a:srgbClr val="00B0F0"/>
                </a:solidFill>
                <a:latin typeface="+mj-ea"/>
                <a:ea typeface="+mj-ea"/>
              </a:rPr>
              <a:t>μ</a:t>
            </a:r>
            <a:r>
              <a:rPr lang="en-US" altLang="ja-JP" sz="2000" b="1" dirty="0" err="1" smtClean="0">
                <a:solidFill>
                  <a:srgbClr val="00B0F0"/>
                </a:solidFill>
                <a:latin typeface="+mj-ea"/>
                <a:ea typeface="+mj-ea"/>
              </a:rPr>
              <a:t>A</a:t>
            </a:r>
            <a:r>
              <a:rPr lang="en-US" altLang="ja-JP" sz="2000" b="1" dirty="0" smtClean="0">
                <a:solidFill>
                  <a:srgbClr val="00B0F0"/>
                </a:solidFill>
                <a:latin typeface="+mj-ea"/>
                <a:ea typeface="+mj-ea"/>
              </a:rPr>
              <a:t> </a:t>
            </a:r>
            <a:endParaRPr lang="en-US" altLang="ja-JP" sz="2000" b="1" dirty="0">
              <a:solidFill>
                <a:srgbClr val="00B0F0"/>
              </a:solidFill>
              <a:latin typeface="+mj-ea"/>
              <a:ea typeface="+mj-ea"/>
            </a:endParaRPr>
          </a:p>
          <a:p>
            <a:pPr>
              <a:buNone/>
            </a:pPr>
            <a:r>
              <a:rPr lang="en-US" altLang="ja-JP" sz="2000" b="1" dirty="0" smtClean="0">
                <a:latin typeface="+mj-ea"/>
                <a:ea typeface="+mj-ea"/>
              </a:rPr>
              <a:t> </a:t>
            </a:r>
            <a:r>
              <a:rPr lang="en-US" altLang="ja-JP" sz="2000" b="1" dirty="0">
                <a:latin typeface="+mj-ea"/>
                <a:ea typeface="+mj-ea"/>
              </a:rPr>
              <a:t>=  </a:t>
            </a:r>
            <a:r>
              <a:rPr lang="en-US" altLang="ja-JP" sz="2000" b="1" u="sng" dirty="0">
                <a:latin typeface="+mj-ea"/>
                <a:ea typeface="+mj-ea"/>
              </a:rPr>
              <a:t>45 </a:t>
            </a:r>
            <a:r>
              <a:rPr lang="en-US" altLang="ja-JP" sz="2000" b="1" u="sng" dirty="0" err="1">
                <a:latin typeface="+mj-ea"/>
                <a:ea typeface="+mj-ea"/>
              </a:rPr>
              <a:t>nW</a:t>
            </a:r>
            <a:r>
              <a:rPr lang="en-US" altLang="ja-JP" sz="2000" b="1" u="sng" dirty="0">
                <a:latin typeface="+mj-ea"/>
                <a:ea typeface="+mj-ea"/>
              </a:rPr>
              <a:t>/FET</a:t>
            </a:r>
            <a:r>
              <a:rPr lang="en-US" altLang="ja-JP" sz="2000" b="1" dirty="0">
                <a:latin typeface="+mj-ea"/>
                <a:ea typeface="+mj-ea"/>
              </a:rPr>
              <a:t> </a:t>
            </a:r>
            <a:endParaRPr lang="en-US" altLang="ja-JP" sz="2000" b="1" dirty="0" smtClean="0">
              <a:latin typeface="+mj-ea"/>
              <a:ea typeface="+mj-ea"/>
            </a:endParaRPr>
          </a:p>
          <a:p>
            <a:pPr>
              <a:buNone/>
            </a:pPr>
            <a:r>
              <a:rPr lang="en-US" altLang="ja-JP" sz="2000" b="1" dirty="0" smtClean="0">
                <a:latin typeface="+mj-ea"/>
                <a:ea typeface="+mj-ea"/>
              </a:rPr>
              <a:t>for W/L=1.42μm/0.42μm</a:t>
            </a:r>
            <a:endParaRPr lang="en-US" altLang="ja-JP" sz="2000" b="1" dirty="0">
              <a:latin typeface="+mj-ea"/>
              <a:ea typeface="+mj-ea"/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673494"/>
            <a:ext cx="3334966" cy="3059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388"/>
    </mc:Choice>
    <mc:Fallback xmlns="">
      <p:transition spd="slow" advTm="103388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714687"/>
            <a:ext cx="9144000" cy="53383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-1611" y="776933"/>
            <a:ext cx="9144000" cy="5338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二等辺三角形 5"/>
          <p:cNvSpPr/>
          <p:nvPr/>
        </p:nvSpPr>
        <p:spPr>
          <a:xfrm rot="5400000" flipH="1" flipV="1">
            <a:off x="5495255" y="-2423644"/>
            <a:ext cx="1223494" cy="6070780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5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7086600" y="6529301"/>
            <a:ext cx="2057400" cy="365125"/>
          </a:xfrm>
        </p:spPr>
        <p:txBody>
          <a:bodyPr/>
          <a:lstStyle/>
          <a:p>
            <a:fld id="{41DDC036-969B-48DF-B8BA-5D43EAFB840D}" type="slidenum">
              <a:rPr lang="ja-JP" altLang="en-US" sz="2000"/>
              <a:t>13</a:t>
            </a:fld>
            <a:endParaRPr lang="ja-JP" altLang="en-US" sz="2000" dirty="0"/>
          </a:p>
        </p:txBody>
      </p:sp>
      <p:sp>
        <p:nvSpPr>
          <p:cNvPr id="28" name="タイトル 1"/>
          <p:cNvSpPr txBox="1">
            <a:spLocks/>
          </p:cNvSpPr>
          <p:nvPr/>
        </p:nvSpPr>
        <p:spPr>
          <a:xfrm>
            <a:off x="8048" y="28167"/>
            <a:ext cx="9144000" cy="7122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cs typeface="Khmer UI" panose="020B0502040204020203" pitchFamily="34" charset="0"/>
              </a:rPr>
              <a:t>Future Plan of SOI-STJ R&amp;D </a:t>
            </a:r>
            <a:endParaRPr lang="ja-JP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cs typeface="Khmer UI" panose="020B0502040204020203" pitchFamily="34" charset="0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29" y="875406"/>
            <a:ext cx="2839187" cy="2954999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734" y="3869992"/>
            <a:ext cx="2811082" cy="2734241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2915816" y="878432"/>
            <a:ext cx="622818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>
                <a:srgbClr val="66FF66"/>
              </a:buClr>
            </a:pPr>
            <a:r>
              <a:rPr lang="en-US" altLang="ja-JP" sz="2000" b="1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We are updating the SOI-STJ design for the amplification of the Nb/Al-STJ signal. </a:t>
            </a:r>
          </a:p>
          <a:p>
            <a:pPr algn="l">
              <a:buClr>
                <a:srgbClr val="66FF66"/>
              </a:buClr>
            </a:pPr>
            <a:endParaRPr lang="en-US" altLang="ja-JP" sz="2000" b="1" dirty="0" smtClean="0">
              <a:solidFill>
                <a:srgbClr val="002060"/>
              </a:solidFill>
              <a:latin typeface="+mj-ea"/>
              <a:ea typeface="+mj-ea"/>
              <a:cs typeface="Khmer UI" panose="020B0502040204020203" pitchFamily="34" charset="0"/>
            </a:endParaRPr>
          </a:p>
          <a:p>
            <a:pPr marL="971550" lvl="1" indent="-514350" algn="l">
              <a:buClr>
                <a:srgbClr val="002060"/>
              </a:buClr>
              <a:buFont typeface="+mj-lt"/>
              <a:buAutoNum type="arabicPeriod"/>
            </a:pPr>
            <a:r>
              <a:rPr lang="en-US" altLang="ja-JP" sz="2000" b="1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Replace the resistance to SOIFET that we use as a current source.</a:t>
            </a:r>
          </a:p>
          <a:p>
            <a:pPr marL="971550" lvl="1" indent="-514350" algn="l">
              <a:buClr>
                <a:srgbClr val="002060"/>
              </a:buClr>
              <a:buFont typeface="+mj-lt"/>
              <a:buAutoNum type="arabicPeriod"/>
            </a:pPr>
            <a:r>
              <a:rPr lang="en-US" altLang="ja-JP" sz="2000" b="1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Use the feedback between the drain and the gate to apply a stable bias voltage</a:t>
            </a:r>
          </a:p>
          <a:p>
            <a:pPr marL="971550" lvl="1" indent="-514350" algn="l">
              <a:buClr>
                <a:srgbClr val="002060"/>
              </a:buClr>
              <a:buFont typeface="+mj-lt"/>
              <a:buAutoNum type="arabicPeriod"/>
            </a:pPr>
            <a:r>
              <a:rPr lang="en-US" altLang="ja-JP" sz="2000" b="1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Add </a:t>
            </a:r>
            <a:r>
              <a:rPr lang="en-US" altLang="ja-JP" sz="2000" b="1" dirty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the follower to reduce the </a:t>
            </a:r>
            <a:r>
              <a:rPr lang="en-US" altLang="ja-JP" sz="2000" b="1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output </a:t>
            </a:r>
            <a:r>
              <a:rPr lang="en-US" altLang="ja-JP" sz="2000" b="1" dirty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i</a:t>
            </a:r>
            <a:r>
              <a:rPr lang="en-US" altLang="ja-JP" sz="2000" b="1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mpedance</a:t>
            </a:r>
            <a:r>
              <a:rPr lang="en-US" altLang="ja-JP" sz="2000" b="1" dirty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.</a:t>
            </a:r>
          </a:p>
          <a:p>
            <a:pPr lvl="1" algn="l">
              <a:buClr>
                <a:srgbClr val="F5DA3B"/>
              </a:buClr>
            </a:pPr>
            <a:endParaRPr lang="en-US" altLang="ja-JP" sz="2400" b="1" dirty="0" smtClean="0">
              <a:latin typeface="+mj-ea"/>
              <a:ea typeface="+mj-ea"/>
              <a:cs typeface="Khmer UI" panose="020B0502040204020203" pitchFamily="34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254140" y="3799655"/>
            <a:ext cx="55499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000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Design</a:t>
            </a:r>
            <a:r>
              <a:rPr lang="en-US" altLang="ja-JP" sz="2000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ed the ratio (W/L) to set the operation power consumption below 120μW.</a:t>
            </a:r>
            <a:endParaRPr kumimoji="1" lang="ja-JP" altLang="en-US" sz="1400" dirty="0">
              <a:solidFill>
                <a:srgbClr val="002060"/>
              </a:solidFill>
              <a:latin typeface="+mj-ea"/>
              <a:ea typeface="+mj-ea"/>
              <a:cs typeface="Khmer UI" panose="020B0502040204020203" pitchFamily="34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097841" y="4665531"/>
            <a:ext cx="604454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sz="2400" b="1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 </a:t>
            </a:r>
            <a:r>
              <a:rPr lang="en-US" altLang="ja-JP" sz="2000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AIST group joined us on the SOI-STJ R&amp;D and is processing the STJ on the SOI board made by LAPIS. </a:t>
            </a:r>
          </a:p>
          <a:p>
            <a:pPr algn="l"/>
            <a:endParaRPr lang="en-US" altLang="ja-JP" sz="2000" b="1" dirty="0" smtClean="0">
              <a:solidFill>
                <a:srgbClr val="002060"/>
              </a:solidFill>
              <a:latin typeface="+mj-ea"/>
              <a:ea typeface="+mj-ea"/>
              <a:cs typeface="Khmer UI" panose="020B0502040204020203" pitchFamily="34" charset="0"/>
            </a:endParaRPr>
          </a:p>
          <a:p>
            <a:pPr algn="l"/>
            <a:r>
              <a:rPr lang="en-US" altLang="ja-JP" sz="2400" b="1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We will measure the response of this </a:t>
            </a:r>
            <a:r>
              <a:rPr lang="en-US" altLang="ja-JP" sz="2400" b="1" dirty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new SOI-STJ to </a:t>
            </a:r>
            <a:r>
              <a:rPr lang="en-US" altLang="ja-JP" sz="2400" b="1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laser light soon.</a:t>
            </a:r>
            <a:endParaRPr kumimoji="1" lang="ja-JP" altLang="en-US" sz="2400" b="1" dirty="0">
              <a:solidFill>
                <a:srgbClr val="002060"/>
              </a:solidFill>
              <a:latin typeface="+mj-ea"/>
              <a:ea typeface="+mj-ea"/>
              <a:cs typeface="Khmer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412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834"/>
    </mc:Choice>
    <mc:Fallback xmlns="">
      <p:transition spd="slow" advTm="17834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755576" y="116632"/>
            <a:ext cx="7742435" cy="542925"/>
          </a:xfrm>
          <a:prstGeom prst="rect">
            <a:avLst/>
          </a:prstGeom>
          <a:ln w="25400">
            <a:miter lim="800000"/>
            <a:headEnd/>
            <a:tailEnd/>
          </a:ln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7200" b="1" kern="1200" baseline="0">
                <a:ln w="1270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en-US" altLang="ja-JP" sz="2400" dirty="0" smtClean="0">
                <a:solidFill>
                  <a:srgbClr val="FF3300"/>
                </a:solidFill>
                <a:latin typeface="ＭＳ Ｐゴシック" pitchFamily="50" charset="-128"/>
              </a:rPr>
              <a:t>R&amp;D of Superconducting Tunnel Junction (STJ) </a:t>
            </a:r>
            <a:r>
              <a:rPr lang="en-US" altLang="ja-JP" sz="2400" dirty="0" err="1" smtClean="0">
                <a:solidFill>
                  <a:srgbClr val="FF3300"/>
                </a:solidFill>
                <a:latin typeface="ＭＳ Ｐゴシック" pitchFamily="50" charset="-128"/>
              </a:rPr>
              <a:t>Detctor</a:t>
            </a:r>
            <a:endParaRPr lang="en-US" altLang="ja-JP" sz="2400" dirty="0" smtClean="0">
              <a:solidFill>
                <a:srgbClr val="FF3300"/>
              </a:solidFill>
            </a:endParaRPr>
          </a:p>
        </p:txBody>
      </p:sp>
      <p:sp>
        <p:nvSpPr>
          <p:cNvPr id="15363" name="テキスト ボックス 2"/>
          <p:cNvSpPr txBox="1">
            <a:spLocks noChangeArrowheads="1"/>
          </p:cNvSpPr>
          <p:nvPr/>
        </p:nvSpPr>
        <p:spPr bwMode="auto">
          <a:xfrm>
            <a:off x="160338" y="623888"/>
            <a:ext cx="8983662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1" tIns="45711" rIns="91421" bIns="45711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320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Hf-STJ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 Goal:  Measure energy of  a single far-infrared photon for neutrino decay search experiment within 2% energy resolution.  </a:t>
            </a:r>
          </a:p>
        </p:txBody>
      </p:sp>
      <p:sp>
        <p:nvSpPr>
          <p:cNvPr id="8" name="テキスト ボックス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283523" y="1784000"/>
            <a:ext cx="8527889" cy="945497"/>
          </a:xfrm>
          <a:prstGeom prst="rect">
            <a:avLst/>
          </a:prstGeom>
          <a:blipFill rotWithShape="1">
            <a:blip r:embed="rId2"/>
            <a:stretch>
              <a:fillRect l="-644" t="-3226" b="-5161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ja-JP" altLang="en-US">
                <a:noFill/>
              </a:rPr>
              <a:t> </a:t>
            </a:r>
          </a:p>
        </p:txBody>
      </p:sp>
      <p:sp>
        <p:nvSpPr>
          <p:cNvPr id="15365" name="テキスト ボックス 2"/>
          <p:cNvSpPr txBox="1">
            <a:spLocks noChangeArrowheads="1"/>
          </p:cNvSpPr>
          <p:nvPr/>
        </p:nvSpPr>
        <p:spPr bwMode="auto">
          <a:xfrm>
            <a:off x="260350" y="4140200"/>
            <a:ext cx="4918075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1" tIns="45711" rIns="91421" bIns="45711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800" b="1">
              <a:solidFill>
                <a:srgbClr val="002060"/>
              </a:solidFill>
              <a:latin typeface="HGS明朝E" pitchFamily="18" charset="-128"/>
              <a:ea typeface="HGS明朝E" pitchFamily="18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Hf-STJ (100x100</a:t>
            </a:r>
            <a:r>
              <a:rPr lang="en-US" altLang="ja-JP" sz="1800" b="1">
                <a:solidFill>
                  <a:srgbClr val="002060"/>
                </a:solidFill>
                <a:latin typeface="Symbol" pitchFamily="18" charset="2"/>
                <a:ea typeface="HGS明朝E" pitchFamily="18" charset="-128"/>
              </a:rPr>
              <a:t>m</a:t>
            </a:r>
            <a:r>
              <a:rPr lang="en-US" altLang="ja-JP" sz="1800" b="1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m</a:t>
            </a:r>
            <a:r>
              <a:rPr lang="en-US" altLang="ja-JP" sz="1800" b="1" baseline="3000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2</a:t>
            </a:r>
            <a:r>
              <a:rPr lang="en-US" altLang="ja-JP" sz="1800" b="1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)</a:t>
            </a:r>
            <a:r>
              <a:rPr lang="en-US" altLang="ja-JP" sz="1800">
                <a:solidFill>
                  <a:srgbClr val="002060"/>
                </a:solidFill>
                <a:latin typeface="HGP明朝E" pitchFamily="18" charset="-128"/>
                <a:ea typeface="HGP明朝E" pitchFamily="18" charset="-128"/>
                <a:cs typeface="Arial Unicode MS" pitchFamily="50" charset="-128"/>
              </a:rPr>
              <a:t> shows smaller leakage current than </a:t>
            </a:r>
            <a:r>
              <a:rPr lang="en-US" altLang="ja-JP" sz="1800" b="1">
                <a:solidFill>
                  <a:srgbClr val="002060"/>
                </a:solidFill>
                <a:latin typeface="HGP明朝E" pitchFamily="18" charset="-128"/>
                <a:ea typeface="HGP明朝E" pitchFamily="18" charset="-128"/>
                <a:cs typeface="Arial Unicode MS" pitchFamily="50" charset="-128"/>
              </a:rPr>
              <a:t>Hf-STJ</a:t>
            </a:r>
            <a:r>
              <a:rPr lang="en-US" altLang="ja-JP" sz="1800" b="1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 (200x200</a:t>
            </a:r>
            <a:r>
              <a:rPr lang="en-US" altLang="ja-JP" sz="1800" b="1">
                <a:solidFill>
                  <a:srgbClr val="002060"/>
                </a:solidFill>
                <a:latin typeface="Symbol" pitchFamily="18" charset="2"/>
                <a:ea typeface="HGS明朝E" pitchFamily="18" charset="-128"/>
              </a:rPr>
              <a:t>m</a:t>
            </a:r>
            <a:r>
              <a:rPr lang="en-US" altLang="ja-JP" sz="1800" b="1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m</a:t>
            </a:r>
            <a:r>
              <a:rPr lang="en-US" altLang="ja-JP" sz="1800" b="1" baseline="3000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2</a:t>
            </a:r>
            <a:r>
              <a:rPr lang="en-US" altLang="ja-JP" sz="1800" b="1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)</a:t>
            </a:r>
            <a:r>
              <a:rPr lang="en-US" altLang="ja-JP" sz="1800">
                <a:solidFill>
                  <a:srgbClr val="002060"/>
                </a:solidFill>
                <a:latin typeface="HGP明朝E" pitchFamily="18" charset="-128"/>
                <a:ea typeface="HGP明朝E" pitchFamily="18" charset="-128"/>
              </a:rPr>
              <a:t> which we have established to work as a STJ in 2011.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800">
              <a:solidFill>
                <a:srgbClr val="002060"/>
              </a:solidFill>
              <a:latin typeface="HGP明朝E" pitchFamily="18" charset="-128"/>
              <a:ea typeface="HGP明朝E" pitchFamily="18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solidFill>
                  <a:srgbClr val="002060"/>
                </a:solidFill>
                <a:latin typeface="HGP明朝E" pitchFamily="18" charset="-128"/>
                <a:ea typeface="HGP明朝E" pitchFamily="18" charset="-128"/>
              </a:rPr>
              <a:t>The work to reduce a large leakage current of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solidFill>
                  <a:srgbClr val="002060"/>
                </a:solidFill>
                <a:latin typeface="HGP明朝E" pitchFamily="18" charset="-128"/>
                <a:ea typeface="HGP明朝E" pitchFamily="18" charset="-128"/>
              </a:rPr>
              <a:t> Hf-STJ is underway.</a:t>
            </a:r>
            <a:endParaRPr lang="en-US" altLang="ja-JP" sz="1800" b="1">
              <a:solidFill>
                <a:srgbClr val="002060"/>
              </a:solidFill>
              <a:latin typeface="HGS明朝E" pitchFamily="18" charset="-128"/>
              <a:ea typeface="HGS明朝E" pitchFamily="18" charset="-128"/>
            </a:endParaRPr>
          </a:p>
        </p:txBody>
      </p:sp>
      <p:grpSp>
        <p:nvGrpSpPr>
          <p:cNvPr id="15366" name="グループ化 9"/>
          <p:cNvGrpSpPr>
            <a:grpSpLocks/>
          </p:cNvGrpSpPr>
          <p:nvPr/>
        </p:nvGrpSpPr>
        <p:grpSpPr bwMode="auto">
          <a:xfrm>
            <a:off x="5430838" y="3095625"/>
            <a:ext cx="3551237" cy="1606550"/>
            <a:chOff x="3030391" y="786997"/>
            <a:chExt cx="5936729" cy="2871833"/>
          </a:xfrm>
        </p:grpSpPr>
        <p:pic>
          <p:nvPicPr>
            <p:cNvPr id="1537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0391" y="794833"/>
              <a:ext cx="3058364" cy="2863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37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6505" y="786997"/>
              <a:ext cx="2860615" cy="28718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3" name="直線矢印コネクタ 12"/>
            <p:cNvCxnSpPr/>
            <p:nvPr/>
          </p:nvCxnSpPr>
          <p:spPr>
            <a:xfrm>
              <a:off x="5652425" y="2010081"/>
              <a:ext cx="631623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79" name="テキスト ボックス 13"/>
            <p:cNvSpPr txBox="1">
              <a:spLocks noChangeArrowheads="1"/>
            </p:cNvSpPr>
            <p:nvPr/>
          </p:nvSpPr>
          <p:spPr bwMode="auto">
            <a:xfrm>
              <a:off x="6282823" y="931934"/>
              <a:ext cx="167797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2000">
                  <a:solidFill>
                    <a:srgbClr val="FF33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B=10 Gauss</a:t>
              </a:r>
            </a:p>
          </p:txBody>
        </p:sp>
        <p:sp>
          <p:nvSpPr>
            <p:cNvPr id="15380" name="テキスト ボックス 14"/>
            <p:cNvSpPr txBox="1">
              <a:spLocks noChangeArrowheads="1"/>
            </p:cNvSpPr>
            <p:nvPr/>
          </p:nvSpPr>
          <p:spPr bwMode="auto">
            <a:xfrm>
              <a:off x="3173798" y="945652"/>
              <a:ext cx="152851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2000">
                  <a:solidFill>
                    <a:srgbClr val="FF33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B=0 Gauss</a:t>
              </a:r>
            </a:p>
          </p:txBody>
        </p:sp>
      </p:grpSp>
      <p:sp>
        <p:nvSpPr>
          <p:cNvPr id="2" name="正方形/長方形 1"/>
          <p:cNvSpPr/>
          <p:nvPr/>
        </p:nvSpPr>
        <p:spPr>
          <a:xfrm>
            <a:off x="5267325" y="2527300"/>
            <a:ext cx="3671888" cy="585788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>
            <a:spAutoFit/>
          </a:bodyPr>
          <a:lstStyle/>
          <a:p>
            <a:pPr algn="l">
              <a:defRPr/>
            </a:pPr>
            <a:r>
              <a:rPr lang="en-US" altLang="ja-JP" sz="1600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I-V curve of </a:t>
            </a:r>
            <a:r>
              <a:rPr lang="en-US" altLang="ja-JP" sz="1600" dirty="0" err="1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Hf</a:t>
            </a:r>
            <a:r>
              <a:rPr lang="en-US" altLang="ja-JP" sz="1600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-STJ (</a:t>
            </a:r>
            <a:r>
              <a:rPr lang="en-US" altLang="ja-JP" sz="1600" b="1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200x200</a:t>
            </a:r>
            <a:r>
              <a:rPr lang="en-US" altLang="ja-JP" sz="1600" b="1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  <a:sym typeface="Symbol"/>
              </a:rPr>
              <a:t>m</a:t>
            </a:r>
            <a:r>
              <a:rPr lang="en-US" altLang="ja-JP" sz="1600" b="1" baseline="30000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  <a:sym typeface="Symbol"/>
              </a:rPr>
              <a:t>2</a:t>
            </a:r>
            <a:r>
              <a:rPr lang="en-US" altLang="ja-JP" sz="1600" b="1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  <a:sym typeface="Symbol"/>
              </a:rPr>
              <a:t> </a:t>
            </a:r>
            <a:r>
              <a:rPr lang="en-US" altLang="ja-JP" sz="1600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)</a:t>
            </a:r>
          </a:p>
          <a:p>
            <a:pPr marL="285750" indent="-285750" algn="l">
              <a:buFont typeface="Arial" pitchFamily="34" charset="0"/>
              <a:buChar char="•"/>
              <a:defRPr/>
            </a:pPr>
            <a:r>
              <a:rPr lang="en-US" altLang="ja-JP" sz="1600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  <a:sym typeface="Symbol"/>
              </a:rPr>
              <a:t>T~80mK, </a:t>
            </a:r>
            <a:r>
              <a:rPr lang="en-US" altLang="ja-JP" sz="1600" dirty="0" err="1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I</a:t>
            </a:r>
            <a:r>
              <a:rPr lang="en-US" altLang="ja-JP" sz="1600" baseline="-25000" dirty="0" err="1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c</a:t>
            </a:r>
            <a:r>
              <a:rPr lang="en-US" altLang="ja-JP" sz="1600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=60μA, </a:t>
            </a:r>
            <a:r>
              <a:rPr lang="en-US" altLang="ja-JP" sz="1600" b="1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R</a:t>
            </a:r>
            <a:r>
              <a:rPr lang="en-US" altLang="ja-JP" sz="1600" b="1" baseline="-25000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d</a:t>
            </a:r>
            <a:r>
              <a:rPr lang="en-US" altLang="ja-JP" sz="1600" b="1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=0.2Ω</a:t>
            </a:r>
            <a:endParaRPr lang="ja-JP" altLang="en-US" sz="1600" b="1" dirty="0">
              <a:solidFill>
                <a:srgbClr val="002060"/>
              </a:solidFill>
              <a:latin typeface="HGS明朝E" pitchFamily="18" charset="-128"/>
              <a:ea typeface="HGS明朝E" pitchFamily="18" charset="-128"/>
              <a:cs typeface="Arial Unicode MS" pitchFamily="50" charset="-128"/>
            </a:endParaRPr>
          </a:p>
        </p:txBody>
      </p:sp>
      <p:pic>
        <p:nvPicPr>
          <p:cNvPr id="1536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425" y="5294313"/>
            <a:ext cx="1724025" cy="153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9638" y="5294313"/>
            <a:ext cx="1679575" cy="153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正方形/長方形 17"/>
          <p:cNvSpPr/>
          <p:nvPr/>
        </p:nvSpPr>
        <p:spPr>
          <a:xfrm>
            <a:off x="5332413" y="4710113"/>
            <a:ext cx="3606800" cy="584200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l">
              <a:defRPr/>
            </a:pPr>
            <a:r>
              <a:rPr lang="en-US" altLang="ja-JP" sz="1600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I-V curve of </a:t>
            </a:r>
            <a:r>
              <a:rPr lang="en-US" altLang="ja-JP" sz="1600" dirty="0" err="1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Hf</a:t>
            </a:r>
            <a:r>
              <a:rPr lang="en-US" altLang="ja-JP" sz="1600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-STJ (</a:t>
            </a:r>
            <a:r>
              <a:rPr lang="en-US" altLang="ja-JP" sz="1600" b="1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100x100</a:t>
            </a:r>
            <a:r>
              <a:rPr lang="en-US" altLang="ja-JP" sz="1600" b="1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  <a:sym typeface="Symbol"/>
              </a:rPr>
              <a:t>m</a:t>
            </a:r>
            <a:r>
              <a:rPr lang="en-US" altLang="ja-JP" sz="1600" b="1" baseline="30000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  <a:sym typeface="Symbol"/>
              </a:rPr>
              <a:t>2</a:t>
            </a:r>
            <a:r>
              <a:rPr lang="en-US" altLang="ja-JP" sz="1600" b="1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  <a:sym typeface="Symbol"/>
              </a:rPr>
              <a:t> </a:t>
            </a:r>
            <a:r>
              <a:rPr lang="en-US" altLang="ja-JP" sz="1600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)</a:t>
            </a:r>
          </a:p>
          <a:p>
            <a:pPr marL="285750" indent="-285750" algn="l">
              <a:buFont typeface="Arial" pitchFamily="34" charset="0"/>
              <a:buChar char="•"/>
              <a:defRPr/>
            </a:pPr>
            <a:r>
              <a:rPr lang="en-US" altLang="ja-JP" sz="1600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  <a:sym typeface="Symbol"/>
              </a:rPr>
              <a:t>T~40mK, </a:t>
            </a:r>
            <a:r>
              <a:rPr lang="en-US" altLang="ja-JP" sz="1600" dirty="0" err="1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I</a:t>
            </a:r>
            <a:r>
              <a:rPr lang="en-US" altLang="ja-JP" sz="1600" baseline="-25000" dirty="0" err="1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c</a:t>
            </a:r>
            <a:r>
              <a:rPr lang="en-US" altLang="ja-JP" sz="1600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=10μA, </a:t>
            </a:r>
            <a:r>
              <a:rPr lang="en-US" altLang="ja-JP" sz="1600" b="1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R</a:t>
            </a:r>
            <a:r>
              <a:rPr lang="en-US" altLang="ja-JP" sz="1600" b="1" baseline="-25000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d</a:t>
            </a:r>
            <a:r>
              <a:rPr lang="en-US" altLang="ja-JP" sz="1600" b="1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  <a:cs typeface="Arial Unicode MS" pitchFamily="50" charset="-128"/>
              </a:rPr>
              <a:t>=0.6Ω</a:t>
            </a:r>
            <a:endParaRPr lang="ja-JP" altLang="en-US" sz="1600" b="1" dirty="0">
              <a:solidFill>
                <a:srgbClr val="002060"/>
              </a:solidFill>
              <a:latin typeface="HGS明朝E" pitchFamily="18" charset="-128"/>
              <a:ea typeface="HGS明朝E" pitchFamily="18" charset="-128"/>
              <a:cs typeface="Arial Unicode MS" pitchFamily="50" charset="-128"/>
            </a:endParaRPr>
          </a:p>
        </p:txBody>
      </p:sp>
      <p:pic>
        <p:nvPicPr>
          <p:cNvPr id="15371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743200"/>
            <a:ext cx="2595562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直線矢印コネクタ 4"/>
          <p:cNvCxnSpPr/>
          <p:nvPr/>
        </p:nvCxnSpPr>
        <p:spPr>
          <a:xfrm>
            <a:off x="6999288" y="5949950"/>
            <a:ext cx="376237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73" name="テキスト ボックス 5"/>
          <p:cNvSpPr txBox="1">
            <a:spLocks noChangeArrowheads="1"/>
          </p:cNvSpPr>
          <p:nvPr/>
        </p:nvSpPr>
        <p:spPr bwMode="auto">
          <a:xfrm>
            <a:off x="5076825" y="5373688"/>
            <a:ext cx="14589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000">
                <a:solidFill>
                  <a:srgbClr val="FF33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B=0 Gauss</a:t>
            </a:r>
            <a:endParaRPr lang="ja-JP" altLang="en-US" sz="2000">
              <a:solidFill>
                <a:srgbClr val="FF33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74" name="テキスト ボックス 23"/>
          <p:cNvSpPr txBox="1">
            <a:spLocks noChangeArrowheads="1"/>
          </p:cNvSpPr>
          <p:nvPr/>
        </p:nvSpPr>
        <p:spPr bwMode="auto">
          <a:xfrm>
            <a:off x="6848475" y="5373688"/>
            <a:ext cx="16017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000">
                <a:solidFill>
                  <a:srgbClr val="FF33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B=10 Gauss</a:t>
            </a:r>
            <a:endParaRPr lang="ja-JP" altLang="en-US" sz="2000">
              <a:solidFill>
                <a:srgbClr val="FF33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6D311A-6E6F-4EF9-8E0E-22BADE336E00}" type="slidenum">
              <a:rPr lang="en-US" altLang="ja-JP" smtClean="0"/>
              <a:pPr>
                <a:defRPr/>
              </a:pPr>
              <a:t>14</a:t>
            </a:fld>
            <a:endParaRPr lang="en-US" altLang="ja-JP"/>
          </a:p>
        </p:txBody>
      </p:sp>
    </p:spTree>
  </p:cSld>
  <p:clrMapOvr>
    <a:masterClrMapping/>
  </p:clrMapOvr>
  <p:transition spd="slow" advTm="50207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コンテンツ プレースホルダー 6"/>
          <p:cNvPicPr>
            <a:picLocks noGrp="1"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26" t="39778" r="60033" b="30070"/>
          <a:stretch>
            <a:fillRect/>
          </a:stretch>
        </p:blipFill>
        <p:spPr bwMode="auto">
          <a:xfrm>
            <a:off x="3494088" y="1739900"/>
            <a:ext cx="5146675" cy="454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1" t="39581" r="59958" b="30207"/>
          <a:stretch/>
        </p:blipFill>
        <p:spPr>
          <a:xfrm>
            <a:off x="3493332" y="1705375"/>
            <a:ext cx="5147846" cy="4539465"/>
          </a:xfrm>
          <a:prstGeom prst="rect">
            <a:avLst/>
          </a:prstGeom>
        </p:spPr>
      </p:pic>
      <p:cxnSp>
        <p:nvCxnSpPr>
          <p:cNvPr id="11" name="直線矢印コネクタ 10"/>
          <p:cNvCxnSpPr/>
          <p:nvPr/>
        </p:nvCxnSpPr>
        <p:spPr>
          <a:xfrm flipV="1">
            <a:off x="6913563" y="4949825"/>
            <a:ext cx="0" cy="898525"/>
          </a:xfrm>
          <a:prstGeom prst="straightConnector1">
            <a:avLst/>
          </a:prstGeom>
          <a:ln w="666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>
            <a:off x="6913563" y="5886450"/>
            <a:ext cx="1008062" cy="0"/>
          </a:xfrm>
          <a:prstGeom prst="straightConnector1">
            <a:avLst/>
          </a:prstGeom>
          <a:ln w="666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0" name="テキスト ボックス 16"/>
          <p:cNvSpPr txBox="1">
            <a:spLocks noChangeArrowheads="1"/>
          </p:cNvSpPr>
          <p:nvPr/>
        </p:nvSpPr>
        <p:spPr bwMode="auto">
          <a:xfrm>
            <a:off x="7297738" y="6045200"/>
            <a:ext cx="1728787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0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V :  20μV/div</a:t>
            </a:r>
            <a:endParaRPr lang="ja-JP" altLang="en-US" sz="2000">
              <a:solidFill>
                <a:schemeClr val="tx1"/>
              </a:solidFill>
              <a:latin typeface="Times" pitchFamily="18" charset="0"/>
              <a:ea typeface="Osaka" charset="-128"/>
            </a:endParaRPr>
          </a:p>
        </p:txBody>
      </p:sp>
      <p:sp>
        <p:nvSpPr>
          <p:cNvPr id="16391" name="テキスト ボックス 6"/>
          <p:cNvSpPr txBox="1">
            <a:spLocks noChangeArrowheads="1"/>
          </p:cNvSpPr>
          <p:nvPr/>
        </p:nvSpPr>
        <p:spPr bwMode="auto">
          <a:xfrm>
            <a:off x="3351213" y="1814513"/>
            <a:ext cx="2833687" cy="8318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400">
                <a:solidFill>
                  <a:srgbClr val="C00000"/>
                </a:solidFill>
                <a:latin typeface="Times" pitchFamily="18" charset="0"/>
                <a:ea typeface="Osaka" charset="-128"/>
              </a:rPr>
              <a:t>Red</a:t>
            </a:r>
            <a:r>
              <a:rPr lang="ja-JP" altLang="en-US" sz="2400">
                <a:solidFill>
                  <a:srgbClr val="C00000"/>
                </a:solidFill>
                <a:latin typeface="Times" pitchFamily="18" charset="0"/>
                <a:ea typeface="Osaka" charset="-128"/>
              </a:rPr>
              <a:t>；</a:t>
            </a:r>
            <a:r>
              <a:rPr lang="en-US" altLang="ja-JP" sz="2400">
                <a:solidFill>
                  <a:srgbClr val="C00000"/>
                </a:solidFill>
                <a:latin typeface="Times" pitchFamily="18" charset="0"/>
                <a:ea typeface="Osaka" charset="-128"/>
              </a:rPr>
              <a:t>with light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4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Yellow</a:t>
            </a:r>
            <a:r>
              <a:rPr lang="ja-JP" altLang="en-US" sz="24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：</a:t>
            </a:r>
            <a:r>
              <a:rPr lang="en-US" altLang="ja-JP" sz="24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without light</a:t>
            </a:r>
            <a:endParaRPr lang="ja-JP" altLang="en-US" sz="2400">
              <a:solidFill>
                <a:schemeClr val="tx1"/>
              </a:solidFill>
              <a:latin typeface="Times" pitchFamily="18" charset="0"/>
              <a:ea typeface="Osaka" charset="-128"/>
            </a:endParaRPr>
          </a:p>
        </p:txBody>
      </p:sp>
      <p:sp>
        <p:nvSpPr>
          <p:cNvPr id="15" name="タイトル 1"/>
          <p:cNvSpPr txBox="1">
            <a:spLocks/>
          </p:cNvSpPr>
          <p:nvPr/>
        </p:nvSpPr>
        <p:spPr bwMode="auto">
          <a:xfrm>
            <a:off x="92868" y="157754"/>
            <a:ext cx="8596313" cy="598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" pitchFamily="18" charset="0"/>
                <a:ea typeface="Osaka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" pitchFamily="18" charset="0"/>
                <a:ea typeface="Osaka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" pitchFamily="18" charset="0"/>
                <a:ea typeface="Osaka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" pitchFamily="18" charset="0"/>
                <a:ea typeface="Osaka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" pitchFamily="18" charset="0"/>
                <a:ea typeface="Osaka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" pitchFamily="18" charset="0"/>
                <a:ea typeface="Osaka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" pitchFamily="18" charset="0"/>
                <a:ea typeface="Osaka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" pitchFamily="18" charset="0"/>
                <a:ea typeface="Osaka" charset="-128"/>
              </a:defRPr>
            </a:lvl9pPr>
          </a:lstStyle>
          <a:p>
            <a:pPr>
              <a:defRPr/>
            </a:pPr>
            <a:r>
              <a:rPr lang="en-US" altLang="ja-JP" sz="2800" b="1" kern="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Hf</a:t>
            </a:r>
            <a:r>
              <a:rPr lang="en-US" altLang="ja-JP" sz="2800" b="1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-STJ Response to DC visible light</a:t>
            </a:r>
            <a:endParaRPr lang="ja-JP" altLang="en-US" sz="2800" b="1" kern="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sp>
        <p:nvSpPr>
          <p:cNvPr id="16393" name="テキスト ボックス 1"/>
          <p:cNvSpPr txBox="1">
            <a:spLocks noChangeArrowheads="1"/>
          </p:cNvSpPr>
          <p:nvPr/>
        </p:nvSpPr>
        <p:spPr bwMode="auto">
          <a:xfrm>
            <a:off x="3782863" y="771525"/>
            <a:ext cx="50866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dirty="0">
                <a:solidFill>
                  <a:schemeClr val="tx1"/>
                </a:solidFill>
                <a:latin typeface="Times" pitchFamily="18" charset="0"/>
                <a:ea typeface="Osaka" charset="-128"/>
              </a:rPr>
              <a:t>I-V Curve with and without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dirty="0">
                <a:solidFill>
                  <a:schemeClr val="tx1"/>
                </a:solidFill>
                <a:latin typeface="Times" pitchFamily="18" charset="0"/>
                <a:ea typeface="Osaka" charset="-128"/>
              </a:rPr>
              <a:t>visible laser light (</a:t>
            </a:r>
            <a:r>
              <a:rPr lang="en-US" altLang="ja-JP" sz="2400" dirty="0" smtClean="0">
                <a:solidFill>
                  <a:schemeClr val="tx1"/>
                </a:solidFill>
                <a:latin typeface="Times" pitchFamily="18" charset="0"/>
                <a:ea typeface="Osaka" charset="-128"/>
              </a:rPr>
              <a:t>λ=465nm </a:t>
            </a:r>
            <a:r>
              <a:rPr lang="en-US" altLang="ja-JP" sz="2400" dirty="0">
                <a:solidFill>
                  <a:schemeClr val="tx1"/>
                </a:solidFill>
                <a:latin typeface="Times" pitchFamily="18" charset="0"/>
                <a:ea typeface="Osaka" charset="-128"/>
              </a:rPr>
              <a:t>f=100kHz)</a:t>
            </a:r>
            <a:endParaRPr lang="ja-JP" altLang="en-US" sz="2400" dirty="0">
              <a:solidFill>
                <a:schemeClr val="tx1"/>
              </a:solidFill>
              <a:latin typeface="Times" pitchFamily="18" charset="0"/>
              <a:ea typeface="Osaka" charset="-128"/>
            </a:endParaRPr>
          </a:p>
        </p:txBody>
      </p:sp>
      <p:sp>
        <p:nvSpPr>
          <p:cNvPr id="16394" name="テキスト ボックス 15"/>
          <p:cNvSpPr txBox="1">
            <a:spLocks noChangeArrowheads="1"/>
          </p:cNvSpPr>
          <p:nvPr/>
        </p:nvSpPr>
        <p:spPr bwMode="auto">
          <a:xfrm>
            <a:off x="250825" y="3590925"/>
            <a:ext cx="27574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100×100μm</a:t>
            </a:r>
            <a:r>
              <a:rPr lang="en-US" altLang="ja-JP" sz="1800" baseline="3000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sz="180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T=39~53mK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lang="en-US" altLang="ja-JP" sz="1800" baseline="-2500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</a:t>
            </a:r>
            <a:r>
              <a:rPr lang="en-US" altLang="ja-JP" sz="180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=0.6Ω</a:t>
            </a:r>
            <a:endParaRPr lang="ja-JP" altLang="en-US" sz="1800">
              <a:solidFill>
                <a:schemeClr val="tx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16395" name="グループ化 3"/>
          <p:cNvGrpSpPr>
            <a:grpSpLocks/>
          </p:cNvGrpSpPr>
          <p:nvPr/>
        </p:nvGrpSpPr>
        <p:grpSpPr bwMode="auto">
          <a:xfrm>
            <a:off x="250825" y="1703388"/>
            <a:ext cx="3100388" cy="1520825"/>
            <a:chOff x="2441555" y="1829591"/>
            <a:chExt cx="4091986" cy="2121050"/>
          </a:xfrm>
        </p:grpSpPr>
        <p:grpSp>
          <p:nvGrpSpPr>
            <p:cNvPr id="16401" name="グループ化 4"/>
            <p:cNvGrpSpPr>
              <a:grpSpLocks/>
            </p:cNvGrpSpPr>
            <p:nvPr/>
          </p:nvGrpSpPr>
          <p:grpSpPr bwMode="auto">
            <a:xfrm>
              <a:off x="2441555" y="1862838"/>
              <a:ext cx="4091986" cy="1479703"/>
              <a:chOff x="3606397" y="2379520"/>
              <a:chExt cx="4091986" cy="1479703"/>
            </a:xfrm>
          </p:grpSpPr>
          <p:grpSp>
            <p:nvGrpSpPr>
              <p:cNvPr id="16405" name="グループ化 8"/>
              <p:cNvGrpSpPr>
                <a:grpSpLocks/>
              </p:cNvGrpSpPr>
              <p:nvPr/>
            </p:nvGrpSpPr>
            <p:grpSpPr bwMode="auto">
              <a:xfrm>
                <a:off x="3606397" y="2379520"/>
                <a:ext cx="4077319" cy="1479703"/>
                <a:chOff x="3665198" y="2816545"/>
                <a:chExt cx="3802505" cy="1479703"/>
              </a:xfrm>
            </p:grpSpPr>
            <p:grpSp>
              <p:nvGrpSpPr>
                <p:cNvPr id="16408" name="グループ化 13"/>
                <p:cNvGrpSpPr>
                  <a:grpSpLocks/>
                </p:cNvGrpSpPr>
                <p:nvPr/>
              </p:nvGrpSpPr>
              <p:grpSpPr bwMode="auto">
                <a:xfrm>
                  <a:off x="3665198" y="2816545"/>
                  <a:ext cx="3802505" cy="1479703"/>
                  <a:chOff x="2546405" y="4581054"/>
                  <a:chExt cx="4367140" cy="1213358"/>
                </a:xfrm>
              </p:grpSpPr>
              <p:sp>
                <p:nvSpPr>
                  <p:cNvPr id="33" name="1 つの角を丸めた四角形 32"/>
                  <p:cNvSpPr/>
                  <p:nvPr/>
                </p:nvSpPr>
                <p:spPr>
                  <a:xfrm>
                    <a:off x="2546405" y="5156542"/>
                    <a:ext cx="4367140" cy="410307"/>
                  </a:xfrm>
                  <a:prstGeom prst="round1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tIns="0" anchor="ctr"/>
                  <a:lstStyle/>
                  <a:p>
                    <a:pPr>
                      <a:defRPr/>
                    </a:pPr>
                    <a:r>
                      <a:rPr lang="en-US" altLang="ja-JP" sz="2400" dirty="0" err="1">
                        <a:solidFill>
                          <a:schemeClr val="tx1"/>
                        </a:solidFill>
                      </a:rPr>
                      <a:t>Hf</a:t>
                    </a:r>
                    <a:r>
                      <a:rPr lang="en-US" altLang="ja-JP" sz="2400" dirty="0">
                        <a:solidFill>
                          <a:schemeClr val="tx1"/>
                        </a:solidFill>
                      </a:rPr>
                      <a:t>(350nm)</a:t>
                    </a:r>
                    <a:endParaRPr lang="ja-JP" altLang="en-US" sz="2400" dirty="0"/>
                  </a:p>
                </p:txBody>
              </p:sp>
              <p:sp>
                <p:nvSpPr>
                  <p:cNvPr id="34" name="正方形/長方形 33"/>
                  <p:cNvSpPr/>
                  <p:nvPr/>
                </p:nvSpPr>
                <p:spPr>
                  <a:xfrm>
                    <a:off x="3275758" y="4581023"/>
                    <a:ext cx="2504485" cy="553733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tIns="0" anchor="ctr"/>
                  <a:lstStyle/>
                  <a:p>
                    <a:pPr>
                      <a:defRPr/>
                    </a:pPr>
                    <a:r>
                      <a:rPr lang="en-US" altLang="ja-JP" sz="2400" dirty="0" err="1">
                        <a:solidFill>
                          <a:schemeClr val="tx1"/>
                        </a:solidFill>
                      </a:rPr>
                      <a:t>Hf</a:t>
                    </a:r>
                    <a:r>
                      <a:rPr lang="en-US" altLang="ja-JP" sz="2400" dirty="0">
                        <a:solidFill>
                          <a:schemeClr val="tx1"/>
                        </a:solidFill>
                      </a:rPr>
                      <a:t>(250nm)</a:t>
                    </a:r>
                    <a:endParaRPr lang="ja-JP" altLang="en-US" sz="24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5" name="1 つの角を丸めた四角形 34"/>
                  <p:cNvSpPr/>
                  <p:nvPr/>
                </p:nvSpPr>
                <p:spPr>
                  <a:xfrm>
                    <a:off x="2546405" y="5588635"/>
                    <a:ext cx="4367140" cy="205153"/>
                  </a:xfrm>
                  <a:prstGeom prst="round1Rect">
                    <a:avLst>
                      <a:gd name="adj" fmla="val 0"/>
                    </a:avLst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r>
                      <a:rPr lang="en-US" altLang="ja-JP" sz="2000" dirty="0">
                        <a:solidFill>
                          <a:schemeClr val="tx1"/>
                        </a:solidFill>
                      </a:rPr>
                      <a:t>Si wafer</a:t>
                    </a:r>
                    <a:endParaRPr lang="ja-JP" altLang="en-US" sz="20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cxnSp>
              <p:nvCxnSpPr>
                <p:cNvPr id="31" name="直線コネクタ 30"/>
                <p:cNvCxnSpPr/>
                <p:nvPr/>
              </p:nvCxnSpPr>
              <p:spPr>
                <a:xfrm flipV="1">
                  <a:off x="4294389" y="3339021"/>
                  <a:ext cx="2206079" cy="8856"/>
                </a:xfrm>
                <a:prstGeom prst="line">
                  <a:avLst/>
                </a:prstGeom>
                <a:ln w="31750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8" name="直線コネクタ 27"/>
              <p:cNvCxnSpPr/>
              <p:nvPr/>
            </p:nvCxnSpPr>
            <p:spPr>
              <a:xfrm>
                <a:off x="6640291" y="3121187"/>
                <a:ext cx="1058092" cy="0"/>
              </a:xfrm>
              <a:prstGeom prst="line">
                <a:avLst/>
              </a:prstGeom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>
                <a:off x="3606397" y="3081334"/>
                <a:ext cx="710284" cy="0"/>
              </a:xfrm>
              <a:prstGeom prst="line">
                <a:avLst/>
              </a:prstGeom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直線コネクタ 23"/>
            <p:cNvCxnSpPr/>
            <p:nvPr/>
          </p:nvCxnSpPr>
          <p:spPr>
            <a:xfrm flipV="1">
              <a:off x="5481735" y="1829591"/>
              <a:ext cx="8381" cy="735061"/>
            </a:xfrm>
            <a:prstGeom prst="line">
              <a:avLst/>
            </a:prstGeom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/>
            <p:cNvCxnSpPr/>
            <p:nvPr/>
          </p:nvCxnSpPr>
          <p:spPr>
            <a:xfrm flipV="1">
              <a:off x="3122506" y="1834019"/>
              <a:ext cx="0" cy="790411"/>
            </a:xfrm>
            <a:prstGeom prst="line">
              <a:avLst/>
            </a:prstGeom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正方形/長方形 25"/>
            <p:cNvSpPr/>
            <p:nvPr/>
          </p:nvSpPr>
          <p:spPr>
            <a:xfrm>
              <a:off x="2560984" y="3454696"/>
              <a:ext cx="3911795" cy="49594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US" altLang="ja-JP" sz="1600" dirty="0" err="1">
                  <a:solidFill>
                    <a:schemeClr val="tx1"/>
                  </a:solidFill>
                </a:rPr>
                <a:t>HfOx</a:t>
              </a:r>
              <a:r>
                <a:rPr lang="ja-JP" altLang="en-US" sz="1600" dirty="0">
                  <a:solidFill>
                    <a:schemeClr val="tx1"/>
                  </a:solidFill>
                </a:rPr>
                <a:t>：</a:t>
              </a:r>
              <a:r>
                <a:rPr lang="en-US" altLang="ja-JP" sz="1600" dirty="0">
                  <a:solidFill>
                    <a:schemeClr val="tx1"/>
                  </a:solidFill>
                </a:rPr>
                <a:t>20Torr,1hour</a:t>
              </a:r>
              <a:r>
                <a:rPr lang="ja-JP" altLang="en-US" sz="1600" dirty="0">
                  <a:solidFill>
                    <a:schemeClr val="tx1"/>
                  </a:solidFill>
                </a:rPr>
                <a:t>　</a:t>
              </a:r>
              <a:r>
                <a:rPr lang="en-US" altLang="ja-JP" sz="1600" dirty="0">
                  <a:solidFill>
                    <a:schemeClr val="tx1"/>
                  </a:solidFill>
                </a:rPr>
                <a:t>1.5nm</a:t>
              </a:r>
            </a:p>
          </p:txBody>
        </p:sp>
      </p:grpSp>
      <p:sp>
        <p:nvSpPr>
          <p:cNvPr id="36" name="テキスト ボックス 35"/>
          <p:cNvSpPr txBox="1"/>
          <p:nvPr/>
        </p:nvSpPr>
        <p:spPr>
          <a:xfrm>
            <a:off x="5779019" y="5399747"/>
            <a:ext cx="1641669" cy="400110"/>
          </a:xfrm>
          <a:prstGeom prst="rect">
            <a:avLst/>
          </a:prstGeom>
          <a:solidFill>
            <a:schemeClr val="bg1"/>
          </a:solidFill>
          <a:scene3d>
            <a:camera prst="orthographicFront">
              <a:rot lat="0" lon="0" rev="16200000"/>
            </a:camera>
            <a:lightRig rig="threePt" dir="t"/>
          </a:scene3d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2000" dirty="0"/>
              <a:t>I: </a:t>
            </a:r>
            <a:r>
              <a:rPr lang="ja-JP" altLang="en-US" sz="2000" dirty="0"/>
              <a:t>　</a:t>
            </a:r>
            <a:r>
              <a:rPr lang="en-US" altLang="ja-JP" sz="2000" dirty="0"/>
              <a:t>50μA/div</a:t>
            </a:r>
            <a:endParaRPr lang="ja-JP" altLang="en-US" sz="2000" dirty="0"/>
          </a:p>
        </p:txBody>
      </p:sp>
      <p:cxnSp>
        <p:nvCxnSpPr>
          <p:cNvPr id="16397" name="直線矢印コネクタ 5"/>
          <p:cNvCxnSpPr>
            <a:cxnSpLocks noChangeShapeType="1"/>
          </p:cNvCxnSpPr>
          <p:nvPr/>
        </p:nvCxnSpPr>
        <p:spPr bwMode="auto">
          <a:xfrm flipV="1">
            <a:off x="7440613" y="3097213"/>
            <a:ext cx="0" cy="254000"/>
          </a:xfrm>
          <a:prstGeom prst="straightConnector1">
            <a:avLst/>
          </a:prstGeom>
          <a:noFill/>
          <a:ln w="31750" algn="ctr">
            <a:solidFill>
              <a:srgbClr val="C0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398" name="テキスト ボックス 15"/>
          <p:cNvSpPr txBox="1">
            <a:spLocks noChangeArrowheads="1"/>
          </p:cNvSpPr>
          <p:nvPr/>
        </p:nvSpPr>
        <p:spPr bwMode="auto">
          <a:xfrm>
            <a:off x="7589838" y="3160713"/>
            <a:ext cx="1289050" cy="646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ΔI =10μA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　</a:t>
            </a:r>
            <a:r>
              <a:rPr lang="en-US" altLang="ja-JP" sz="180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at 20 μV</a:t>
            </a:r>
            <a:r>
              <a:rPr lang="ja-JP" altLang="en-US" sz="180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　</a:t>
            </a:r>
            <a:endParaRPr lang="ja-JP" altLang="en-US" sz="1800">
              <a:solidFill>
                <a:schemeClr val="tx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7" name="コンテンツ プレースホルダー 2"/>
          <p:cNvSpPr txBox="1">
            <a:spLocks/>
          </p:cNvSpPr>
          <p:nvPr/>
        </p:nvSpPr>
        <p:spPr bwMode="auto">
          <a:xfrm>
            <a:off x="788988" y="6391239"/>
            <a:ext cx="8099425" cy="45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marL="0" indent="0" algn="l">
              <a:spcBef>
                <a:spcPct val="20000"/>
              </a:spcBef>
              <a:defRPr/>
            </a:pPr>
            <a:r>
              <a:rPr lang="en-US" altLang="ja-JP" sz="2000" b="1" dirty="0" smtClean="0">
                <a:solidFill>
                  <a:srgbClr val="FF0000"/>
                </a:solidFill>
                <a:latin typeface="+mj-ea"/>
                <a:ea typeface="+mj-ea"/>
              </a:rPr>
              <a:t>We are testing smaller </a:t>
            </a:r>
            <a:r>
              <a:rPr lang="en-US" altLang="ja-JP" sz="2000" b="1" dirty="0" err="1" smtClean="0">
                <a:solidFill>
                  <a:srgbClr val="FF0000"/>
                </a:solidFill>
                <a:latin typeface="+mj-ea"/>
                <a:ea typeface="+mj-ea"/>
              </a:rPr>
              <a:t>Hf</a:t>
            </a:r>
            <a:r>
              <a:rPr lang="en-US" altLang="ja-JP" sz="2000" b="1" dirty="0" smtClean="0">
                <a:solidFill>
                  <a:srgbClr val="FF0000"/>
                </a:solidFill>
                <a:latin typeface="+mj-ea"/>
                <a:ea typeface="+mj-ea"/>
              </a:rPr>
              <a:t>-STJ’s  to decrease the leakage current</a:t>
            </a:r>
            <a:r>
              <a:rPr lang="en-US" altLang="ja-JP" sz="2000" b="1" dirty="0">
                <a:solidFill>
                  <a:srgbClr val="FF0000"/>
                </a:solidFill>
                <a:latin typeface="+mj-ea"/>
                <a:ea typeface="+mj-ea"/>
              </a:rPr>
              <a:t>.</a:t>
            </a:r>
            <a:endParaRPr lang="ja-JP" altLang="en-US" sz="2000" b="1" dirty="0" smtClean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03C0636-2DF4-4885-918E-5B2426D10C4E}" type="slidenum">
              <a:rPr lang="en-US" altLang="ja-JP" smtClean="0"/>
              <a:pPr>
                <a:defRPr/>
              </a:pPr>
              <a:t>15</a:t>
            </a:fld>
            <a:endParaRPr lang="en-US" altLang="ja-JP"/>
          </a:p>
        </p:txBody>
      </p:sp>
      <p:cxnSp>
        <p:nvCxnSpPr>
          <p:cNvPr id="30" name="直線コネクタ 29"/>
          <p:cNvCxnSpPr/>
          <p:nvPr/>
        </p:nvCxnSpPr>
        <p:spPr>
          <a:xfrm>
            <a:off x="6913563" y="3092709"/>
            <a:ext cx="831850" cy="0"/>
          </a:xfrm>
          <a:prstGeom prst="line">
            <a:avLst/>
          </a:prstGeom>
          <a:ln w="38100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>
            <a:off x="6913563" y="3322530"/>
            <a:ext cx="831850" cy="0"/>
          </a:xfrm>
          <a:prstGeom prst="line">
            <a:avLst/>
          </a:prstGeom>
          <a:ln w="38100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37"/>
    </mc:Choice>
    <mc:Fallback xmlns="">
      <p:transition spd="slow" advTm="7037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52400"/>
            <a:ext cx="4876800" cy="54029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ja-JP" sz="3200" dirty="0" smtClean="0">
                <a:solidFill>
                  <a:srgbClr val="002060"/>
                </a:solidFill>
                <a:latin typeface="+mj-ea"/>
                <a:cs typeface="Times New Roman" pitchFamily="18" charset="0"/>
              </a:rPr>
              <a:t>Summary</a:t>
            </a:r>
            <a:endParaRPr lang="en-US" altLang="ja-JP" sz="3200" dirty="0">
              <a:solidFill>
                <a:srgbClr val="002060"/>
              </a:solidFill>
              <a:latin typeface="+mj-ea"/>
              <a:cs typeface="Times New Roman" pitchFamily="18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96909" y="1196752"/>
            <a:ext cx="860425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altLang="ja-JP" sz="2400" dirty="0" smtClean="0">
                <a:solidFill>
                  <a:srgbClr val="002060"/>
                </a:solidFill>
                <a:latin typeface="+mj-ea"/>
                <a:ea typeface="+mj-ea"/>
                <a:cs typeface="Times New Roman" pitchFamily="18" charset="0"/>
              </a:rPr>
              <a:t>We are developing </a:t>
            </a:r>
            <a:r>
              <a:rPr lang="en-US" altLang="ja-JP" sz="2400" dirty="0">
                <a:solidFill>
                  <a:srgbClr val="002060"/>
                </a:solidFill>
                <a:latin typeface="+mj-ea"/>
                <a:ea typeface="+mj-ea"/>
                <a:cs typeface="Times New Roman" pitchFamily="18" charset="0"/>
              </a:rPr>
              <a:t>STJ-based detectors to detect a </a:t>
            </a:r>
            <a:r>
              <a:rPr lang="en-US" altLang="ja-JP" sz="2400" dirty="0" smtClean="0">
                <a:solidFill>
                  <a:srgbClr val="002060"/>
                </a:solidFill>
                <a:latin typeface="+mj-ea"/>
                <a:ea typeface="+mj-ea"/>
                <a:cs typeface="Times New Roman" pitchFamily="18" charset="0"/>
              </a:rPr>
              <a:t>single far-infrared </a:t>
            </a:r>
            <a:r>
              <a:rPr lang="en-US" altLang="ja-JP" sz="2400" dirty="0">
                <a:solidFill>
                  <a:srgbClr val="002060"/>
                </a:solidFill>
                <a:latin typeface="+mj-ea"/>
                <a:ea typeface="+mj-ea"/>
                <a:cs typeface="Times New Roman" pitchFamily="18" charset="0"/>
              </a:rPr>
              <a:t>photon in energy range between </a:t>
            </a:r>
            <a:r>
              <a:rPr lang="en-US" altLang="ja-JP" sz="2400" dirty="0" smtClean="0">
                <a:solidFill>
                  <a:srgbClr val="002060"/>
                </a:solidFill>
                <a:latin typeface="+mj-ea"/>
                <a:ea typeface="+mj-ea"/>
                <a:cs typeface="Times New Roman" pitchFamily="18" charset="0"/>
              </a:rPr>
              <a:t>15 </a:t>
            </a:r>
            <a:r>
              <a:rPr lang="en-US" altLang="ja-JP" sz="2400" dirty="0">
                <a:solidFill>
                  <a:srgbClr val="002060"/>
                </a:solidFill>
                <a:latin typeface="+mj-ea"/>
                <a:ea typeface="+mj-ea"/>
                <a:cs typeface="Times New Roman" pitchFamily="18" charset="0"/>
              </a:rPr>
              <a:t>and 30meV to search for </a:t>
            </a:r>
            <a:r>
              <a:rPr lang="en-US" altLang="ja-JP" sz="2400" dirty="0" smtClean="0">
                <a:solidFill>
                  <a:srgbClr val="002060"/>
                </a:solidFill>
                <a:latin typeface="+mj-ea"/>
                <a:ea typeface="+mj-ea"/>
                <a:cs typeface="Times New Roman" pitchFamily="18" charset="0"/>
              </a:rPr>
              <a:t>the cosmic </a:t>
            </a:r>
            <a:r>
              <a:rPr lang="en-US" altLang="ja-JP" sz="2400" dirty="0">
                <a:solidFill>
                  <a:srgbClr val="002060"/>
                </a:solidFill>
                <a:latin typeface="+mj-ea"/>
                <a:ea typeface="+mj-ea"/>
                <a:cs typeface="Times New Roman" pitchFamily="18" charset="0"/>
              </a:rPr>
              <a:t>background neutrino </a:t>
            </a:r>
            <a:r>
              <a:rPr lang="en-US" altLang="ja-JP" sz="2400" dirty="0" smtClean="0">
                <a:solidFill>
                  <a:srgbClr val="002060"/>
                </a:solidFill>
                <a:latin typeface="+mj-ea"/>
                <a:ea typeface="+mj-ea"/>
                <a:cs typeface="Times New Roman" pitchFamily="18" charset="0"/>
              </a:rPr>
              <a:t>decay with a rocket or satellite experiment.</a:t>
            </a:r>
          </a:p>
          <a:p>
            <a:pPr eaLnBrk="1" hangingPunct="1">
              <a:spcBef>
                <a:spcPct val="0"/>
              </a:spcBef>
              <a:buFont typeface="+mj-lt"/>
              <a:buAutoNum type="arabicPeriod"/>
            </a:pPr>
            <a:endParaRPr lang="en-US" altLang="ja-JP" sz="2400" dirty="0">
              <a:solidFill>
                <a:srgbClr val="002060"/>
              </a:solidFill>
              <a:latin typeface="+mj-ea"/>
              <a:ea typeface="+mj-ea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altLang="ja-JP" sz="2400" dirty="0" smtClean="0">
                <a:solidFill>
                  <a:srgbClr val="002060"/>
                </a:solidFill>
                <a:latin typeface="+mj-ea"/>
                <a:ea typeface="+mj-ea"/>
                <a:cs typeface="Times New Roman" pitchFamily="18" charset="0"/>
              </a:rPr>
              <a:t>The SOI-STJ detector where </a:t>
            </a:r>
            <a:r>
              <a:rPr lang="en-US" altLang="ja-JP" sz="2400" dirty="0" err="1" smtClean="0">
                <a:solidFill>
                  <a:srgbClr val="002060"/>
                </a:solidFill>
                <a:latin typeface="+mj-ea"/>
                <a:ea typeface="+mj-ea"/>
                <a:cs typeface="Times New Roman" pitchFamily="18" charset="0"/>
              </a:rPr>
              <a:t>Nb</a:t>
            </a:r>
            <a:r>
              <a:rPr lang="en-US" altLang="ja-JP" sz="2400" dirty="0" smtClean="0">
                <a:solidFill>
                  <a:srgbClr val="002060"/>
                </a:solidFill>
                <a:latin typeface="+mj-ea"/>
                <a:ea typeface="+mj-ea"/>
                <a:cs typeface="Times New Roman" pitchFamily="18" charset="0"/>
              </a:rPr>
              <a:t>/Al-STJ’s were processed on a SOIFET </a:t>
            </a:r>
            <a:r>
              <a:rPr lang="en-US" altLang="ja-JP" sz="2400" smtClean="0">
                <a:solidFill>
                  <a:srgbClr val="002060"/>
                </a:solidFill>
                <a:latin typeface="+mj-ea"/>
                <a:ea typeface="+mj-ea"/>
                <a:cs typeface="Times New Roman" pitchFamily="18" charset="0"/>
              </a:rPr>
              <a:t>board is </a:t>
            </a:r>
            <a:r>
              <a:rPr lang="en-US" altLang="ja-JP" sz="2400" dirty="0" smtClean="0">
                <a:solidFill>
                  <a:srgbClr val="002060"/>
                </a:solidFill>
                <a:latin typeface="+mj-ea"/>
                <a:ea typeface="+mj-ea"/>
                <a:cs typeface="Times New Roman" pitchFamily="18" charset="0"/>
              </a:rPr>
              <a:t>being developed. Both SOIFET and STJ are working well </a:t>
            </a:r>
            <a:r>
              <a:rPr lang="en-US" altLang="ja-JP" sz="2400" dirty="0">
                <a:solidFill>
                  <a:srgbClr val="002060"/>
                </a:solidFill>
                <a:latin typeface="+mj-ea"/>
                <a:ea typeface="+mj-ea"/>
                <a:cs typeface="Times New Roman" pitchFamily="18" charset="0"/>
              </a:rPr>
              <a:t>in the SOI-STJ </a:t>
            </a:r>
            <a:r>
              <a:rPr lang="en-US" altLang="ja-JP" sz="2400" dirty="0" smtClean="0">
                <a:solidFill>
                  <a:srgbClr val="002060"/>
                </a:solidFill>
                <a:latin typeface="+mj-ea"/>
                <a:ea typeface="+mj-ea"/>
                <a:cs typeface="Times New Roman" pitchFamily="18" charset="0"/>
              </a:rPr>
              <a:t>detector below 800mK. </a:t>
            </a:r>
          </a:p>
          <a:p>
            <a:pPr eaLnBrk="1" hangingPunct="1">
              <a:spcBef>
                <a:spcPct val="0"/>
              </a:spcBef>
              <a:buFont typeface="+mj-lt"/>
              <a:buAutoNum type="arabicPeriod"/>
            </a:pPr>
            <a:endParaRPr lang="en-US" altLang="ja-JP" sz="2400" dirty="0">
              <a:solidFill>
                <a:srgbClr val="002060"/>
              </a:solidFill>
              <a:latin typeface="+mj-ea"/>
              <a:ea typeface="+mj-ea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altLang="ja-JP" sz="2400" dirty="0" err="1" smtClean="0">
                <a:solidFill>
                  <a:srgbClr val="002060"/>
                </a:solidFill>
                <a:latin typeface="+mj-ea"/>
                <a:ea typeface="+mj-ea"/>
                <a:cs typeface="Times New Roman" pitchFamily="18" charset="0"/>
              </a:rPr>
              <a:t>Hf</a:t>
            </a:r>
            <a:r>
              <a:rPr lang="en-US" altLang="ja-JP" sz="2400" dirty="0" smtClean="0">
                <a:solidFill>
                  <a:srgbClr val="002060"/>
                </a:solidFill>
                <a:latin typeface="+mj-ea"/>
                <a:ea typeface="+mj-ea"/>
                <a:cs typeface="Times New Roman" pitchFamily="18" charset="0"/>
              </a:rPr>
              <a:t>-STJ response to the visible light was observed.  Improvement to reduce the leakage current is underway.</a:t>
            </a:r>
          </a:p>
          <a:p>
            <a:pPr marL="0" indent="0" eaLnBrk="1" hangingPunct="1">
              <a:spcBef>
                <a:spcPct val="0"/>
              </a:spcBef>
              <a:buNone/>
            </a:pPr>
            <a:endParaRPr lang="en-US" altLang="ja-JP" sz="2400" dirty="0">
              <a:solidFill>
                <a:srgbClr val="002060"/>
              </a:solidFill>
              <a:latin typeface="+mj-ea"/>
              <a:ea typeface="+mj-ea"/>
              <a:cs typeface="Times New Roman" pitchFamily="18" charset="0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E78749-85C0-4F85-8356-D442B628B99C}" type="slidenum">
              <a:rPr lang="en-US" altLang="ja-JP" smtClean="0"/>
              <a:pPr>
                <a:defRPr/>
              </a:pPr>
              <a:t>16</a:t>
            </a:fld>
            <a:endParaRPr lang="en-US" altLang="ja-JP"/>
          </a:p>
        </p:txBody>
      </p:sp>
    </p:spTree>
  </p:cSld>
  <p:clrMapOvr>
    <a:masterClrMapping/>
  </p:clrMapOvr>
  <p:transition spd="slow" advTm="9112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71800" y="1268760"/>
            <a:ext cx="3784848" cy="1143000"/>
          </a:xfrm>
        </p:spPr>
        <p:txBody>
          <a:bodyPr/>
          <a:lstStyle/>
          <a:p>
            <a:pPr algn="ctr">
              <a:defRPr/>
            </a:pPr>
            <a:r>
              <a:rPr lang="en-US" altLang="ja-JP" sz="4800" dirty="0" smtClean="0">
                <a:solidFill>
                  <a:srgbClr val="0070C0"/>
                </a:solidFill>
                <a:effectLst/>
              </a:rPr>
              <a:t>BACKUP</a:t>
            </a:r>
            <a:endParaRPr lang="ja-JP" altLang="en-US" sz="4800" dirty="0">
              <a:solidFill>
                <a:srgbClr val="0070C0"/>
              </a:solidFill>
              <a:effectLst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E4AC3D4-7C89-4709-940D-445001E80A12}" type="slidenum">
              <a:rPr lang="en-US" altLang="ja-JP" smtClean="0"/>
              <a:pPr>
                <a:defRPr/>
              </a:pPr>
              <a:t>17</a:t>
            </a:fld>
            <a:endParaRPr lang="en-US" altLang="ja-JP"/>
          </a:p>
        </p:txBody>
      </p:sp>
    </p:spTree>
  </p:cSld>
  <p:clrMapOvr>
    <a:masterClrMapping/>
  </p:clrMapOvr>
  <p:transition spd="slow" advTm="915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スライド番号プレースホルダー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878EE249-D2A2-496D-81AA-84658F521F22}" type="slidenum">
              <a:rPr lang="en-US" altLang="ja-JP" sz="1400">
                <a:solidFill>
                  <a:schemeClr val="tx1"/>
                </a:solidFill>
                <a:latin typeface="Times" pitchFamily="18" charset="0"/>
                <a:ea typeface="Osaka" charset="-128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18</a:t>
            </a:fld>
            <a:endParaRPr lang="en-US" altLang="ja-JP" sz="1400">
              <a:solidFill>
                <a:schemeClr val="tx1"/>
              </a:solidFill>
              <a:latin typeface="Times" pitchFamily="18" charset="0"/>
              <a:ea typeface="Osaka" charset="-128"/>
            </a:endParaRPr>
          </a:p>
        </p:txBody>
      </p:sp>
      <p:sp>
        <p:nvSpPr>
          <p:cNvPr id="19459" name="スライド番号プレースホルダー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CD88AB0E-8A91-4764-9501-D3D4386E48BF}" type="slidenum">
              <a:rPr lang="en-US" altLang="ja-JP" sz="1400">
                <a:solidFill>
                  <a:schemeClr val="tx1"/>
                </a:solidFill>
                <a:latin typeface="Times" pitchFamily="18" charset="0"/>
                <a:ea typeface="Osaka" charset="-128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18</a:t>
            </a:fld>
            <a:endParaRPr lang="en-US" altLang="ja-JP" sz="1400">
              <a:solidFill>
                <a:schemeClr val="tx1"/>
              </a:solidFill>
              <a:latin typeface="Times" pitchFamily="18" charset="0"/>
              <a:ea typeface="Osaka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692275" y="3213100"/>
            <a:ext cx="7056438" cy="35877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>
                <a:solidFill>
                  <a:srgbClr val="FF0000"/>
                </a:solidFill>
                <a:ea typeface="ＭＳ Ｐゴシック" pitchFamily="50" charset="-128"/>
              </a:rPr>
              <a:t>Nb/Al-STJ</a:t>
            </a:r>
            <a:r>
              <a:rPr lang="ja-JP" altLang="en-US" sz="1600">
                <a:solidFill>
                  <a:srgbClr val="FF0000"/>
                </a:solidFill>
                <a:ea typeface="ＭＳ Ｐゴシック" pitchFamily="50" charset="-128"/>
              </a:rPr>
              <a:t>設計・開発</a:t>
            </a:r>
          </a:p>
        </p:txBody>
      </p:sp>
      <p:sp>
        <p:nvSpPr>
          <p:cNvPr id="15365" name="タイトル 1"/>
          <p:cNvSpPr>
            <a:spLocks noGrp="1"/>
          </p:cNvSpPr>
          <p:nvPr>
            <p:ph type="ctrTitle" idx="4294967295"/>
          </p:nvPr>
        </p:nvSpPr>
        <p:spPr>
          <a:xfrm>
            <a:off x="2636838" y="116632"/>
            <a:ext cx="4032250" cy="404813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altLang="ja-JP" sz="2800" dirty="0" smtClean="0">
                <a:solidFill>
                  <a:schemeClr val="accent2"/>
                </a:solidFill>
              </a:rPr>
              <a:t>Schedule</a:t>
            </a:r>
          </a:p>
        </p:txBody>
      </p:sp>
      <p:graphicFrame>
        <p:nvGraphicFramePr>
          <p:cNvPr id="384117" name="Group 1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5681980"/>
              </p:ext>
            </p:extLst>
          </p:nvPr>
        </p:nvGraphicFramePr>
        <p:xfrm>
          <a:off x="142875" y="636588"/>
          <a:ext cx="9001127" cy="6162675"/>
        </p:xfrm>
        <a:graphic>
          <a:graphicData uri="http://schemas.openxmlformats.org/drawingml/2006/table">
            <a:tbl>
              <a:tblPr/>
              <a:tblGrid>
                <a:gridCol w="2016096"/>
                <a:gridCol w="1044877"/>
                <a:gridCol w="1152128"/>
                <a:gridCol w="1118501"/>
                <a:gridCol w="1223729"/>
                <a:gridCol w="1222068"/>
                <a:gridCol w="1223728"/>
              </a:tblGrid>
              <a:tr h="640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" pitchFamily="18" charset="0"/>
                          <a:ea typeface="Osaka" charset="-128"/>
                        </a:rPr>
                        <a:t>2014</a:t>
                      </a: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" pitchFamily="18" charset="0"/>
                          <a:ea typeface="Osaka" charset="-128"/>
                        </a:rPr>
                        <a:t>2015</a:t>
                      </a: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" pitchFamily="18" charset="0"/>
                          <a:ea typeface="Osaka" charset="-128"/>
                        </a:rPr>
                        <a:t>2016</a:t>
                      </a: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" pitchFamily="18" charset="0"/>
                          <a:ea typeface="Osaka" charset="-128"/>
                        </a:rPr>
                        <a:t>2017</a:t>
                      </a: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" pitchFamily="18" charset="0"/>
                          <a:ea typeface="Osaka" charset="-128"/>
                        </a:rPr>
                        <a:t>2018</a:t>
                      </a: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" pitchFamily="18" charset="0"/>
                          <a:ea typeface="Osaka" charset="-128"/>
                        </a:rPr>
                        <a:t>2019</a:t>
                      </a: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732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Experiment Design</a:t>
                      </a: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9098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SuperconductingTunnel Junction (STJ ) Detector </a:t>
                      </a: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0670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Preamplifier at 2K and Post-Preamp (</a:t>
                      </a:r>
                      <a:r>
                        <a:rPr kumimoji="1" lang="en-US" altLang="ja-JP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Fermilab</a:t>
                      </a: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, JAXA, KEK, </a:t>
                      </a: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AIST, Tsukuba</a:t>
                      </a:r>
                      <a:r>
                        <a:rPr kumimoji="1" lang="ja-JP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）</a:t>
                      </a: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1038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Dispersive Element, Optics (JAXA, Tsukuba)</a:t>
                      </a: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773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Cryostat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 ( JAXA, KEK)</a:t>
                      </a: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8605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Measurements</a:t>
                      </a: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＋</a:t>
                      </a: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Analysis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（</a:t>
                      </a: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All</a:t>
                      </a: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）</a:t>
                      </a: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195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角丸四角形 4"/>
          <p:cNvSpPr/>
          <p:nvPr/>
        </p:nvSpPr>
        <p:spPr>
          <a:xfrm>
            <a:off x="2124075" y="1608138"/>
            <a:ext cx="2087885" cy="57626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Experiment design with FIR Rocket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2124075" y="1268413"/>
            <a:ext cx="7019925" cy="36036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Experiment design with Satellite such as SPICA</a:t>
            </a:r>
          </a:p>
        </p:txBody>
      </p:sp>
      <p:sp>
        <p:nvSpPr>
          <p:cNvPr id="2" name="角丸四角形 9"/>
          <p:cNvSpPr/>
          <p:nvPr/>
        </p:nvSpPr>
        <p:spPr>
          <a:xfrm>
            <a:off x="2124075" y="2205038"/>
            <a:ext cx="2087885" cy="50323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Design and R&amp;D of </a:t>
            </a:r>
            <a:r>
              <a:rPr lang="en-US" altLang="ja-JP" sz="1600" b="1" dirty="0" err="1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Nb</a:t>
            </a:r>
            <a:r>
              <a:rPr lang="en-US" altLang="ja-JP" sz="1600" b="1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/Al-STJ Detector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4211960" y="2214563"/>
            <a:ext cx="1590353" cy="50165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Production</a:t>
            </a:r>
          </a:p>
        </p:txBody>
      </p:sp>
      <p:sp>
        <p:nvSpPr>
          <p:cNvPr id="14" name="角丸四角形 13"/>
          <p:cNvSpPr/>
          <p:nvPr/>
        </p:nvSpPr>
        <p:spPr>
          <a:xfrm>
            <a:off x="4211961" y="4221163"/>
            <a:ext cx="1585589" cy="4318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Production</a:t>
            </a:r>
          </a:p>
        </p:txBody>
      </p:sp>
      <p:sp>
        <p:nvSpPr>
          <p:cNvPr id="15" name="角丸四角形 14"/>
          <p:cNvSpPr/>
          <p:nvPr/>
        </p:nvSpPr>
        <p:spPr>
          <a:xfrm>
            <a:off x="2124075" y="3213100"/>
            <a:ext cx="2087885" cy="50482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Design and R&amp;D</a:t>
            </a:r>
          </a:p>
        </p:txBody>
      </p:sp>
      <p:sp>
        <p:nvSpPr>
          <p:cNvPr id="21" name="角丸四角形 20"/>
          <p:cNvSpPr/>
          <p:nvPr/>
        </p:nvSpPr>
        <p:spPr>
          <a:xfrm>
            <a:off x="2124075" y="6237288"/>
            <a:ext cx="3730625" cy="35877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Simulation</a:t>
            </a:r>
          </a:p>
        </p:txBody>
      </p:sp>
      <p:sp>
        <p:nvSpPr>
          <p:cNvPr id="13" name="角丸四角形 12"/>
          <p:cNvSpPr/>
          <p:nvPr/>
        </p:nvSpPr>
        <p:spPr>
          <a:xfrm>
            <a:off x="2124075" y="4221163"/>
            <a:ext cx="2087885" cy="4318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Design and R&amp;D</a:t>
            </a:r>
          </a:p>
        </p:txBody>
      </p:sp>
      <p:sp>
        <p:nvSpPr>
          <p:cNvPr id="3" name="角丸四角形 9"/>
          <p:cNvSpPr/>
          <p:nvPr/>
        </p:nvSpPr>
        <p:spPr>
          <a:xfrm>
            <a:off x="2124075" y="2708275"/>
            <a:ext cx="7019925" cy="35877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defRPr/>
            </a:pPr>
            <a:r>
              <a:rPr lang="ja-JP" altLang="en-US" sz="1600" b="1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　　　</a:t>
            </a:r>
            <a:r>
              <a:rPr lang="en-US" altLang="ja-JP" sz="1600" b="1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Design and R&amp;D of </a:t>
            </a:r>
            <a:r>
              <a:rPr lang="en-US" altLang="ja-JP" sz="1600" b="1" dirty="0" err="1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Hf</a:t>
            </a:r>
            <a:r>
              <a:rPr lang="en-US" altLang="ja-JP" sz="1600" b="1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-STJ Detector</a:t>
            </a:r>
          </a:p>
        </p:txBody>
      </p:sp>
      <p:sp>
        <p:nvSpPr>
          <p:cNvPr id="4" name="角丸四角形 10"/>
          <p:cNvSpPr/>
          <p:nvPr/>
        </p:nvSpPr>
        <p:spPr>
          <a:xfrm>
            <a:off x="4211961" y="3213100"/>
            <a:ext cx="1585590" cy="50482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Production</a:t>
            </a:r>
          </a:p>
        </p:txBody>
      </p:sp>
      <p:sp>
        <p:nvSpPr>
          <p:cNvPr id="7" name="角丸四角形 13"/>
          <p:cNvSpPr/>
          <p:nvPr/>
        </p:nvSpPr>
        <p:spPr>
          <a:xfrm>
            <a:off x="3225800" y="5949950"/>
            <a:ext cx="2628900" cy="28733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Analysis Program</a:t>
            </a:r>
          </a:p>
        </p:txBody>
      </p:sp>
      <p:sp>
        <p:nvSpPr>
          <p:cNvPr id="8" name="角丸四角形 13"/>
          <p:cNvSpPr/>
          <p:nvPr/>
        </p:nvSpPr>
        <p:spPr>
          <a:xfrm>
            <a:off x="5875338" y="6289675"/>
            <a:ext cx="3268662" cy="30638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                      Analysis</a:t>
            </a:r>
          </a:p>
        </p:txBody>
      </p:sp>
      <p:sp>
        <p:nvSpPr>
          <p:cNvPr id="9" name="角丸四角形 12"/>
          <p:cNvSpPr/>
          <p:nvPr/>
        </p:nvSpPr>
        <p:spPr>
          <a:xfrm>
            <a:off x="2124075" y="5300663"/>
            <a:ext cx="2087885" cy="4318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Design and R&amp;D</a:t>
            </a:r>
          </a:p>
        </p:txBody>
      </p:sp>
      <p:sp>
        <p:nvSpPr>
          <p:cNvPr id="16" name="角丸四角形 13"/>
          <p:cNvSpPr/>
          <p:nvPr/>
        </p:nvSpPr>
        <p:spPr>
          <a:xfrm>
            <a:off x="4211961" y="5300663"/>
            <a:ext cx="1604639" cy="4318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Production</a:t>
            </a:r>
          </a:p>
        </p:txBody>
      </p:sp>
      <p:sp>
        <p:nvSpPr>
          <p:cNvPr id="19542" name="角丸四角形 10"/>
          <p:cNvSpPr>
            <a:spLocks noChangeArrowheads="1"/>
          </p:cNvSpPr>
          <p:nvPr/>
        </p:nvSpPr>
        <p:spPr bwMode="auto">
          <a:xfrm rot="-5400000">
            <a:off x="3892550" y="3800476"/>
            <a:ext cx="4968875" cy="584200"/>
          </a:xfrm>
          <a:prstGeom prst="roundRect">
            <a:avLst>
              <a:gd name="adj" fmla="val 16667"/>
            </a:avLst>
          </a:prstGeom>
          <a:solidFill>
            <a:srgbClr val="D7E4BD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rgbClr val="FF0000"/>
                </a:solidFill>
                <a:latin typeface="Times New Roman" pitchFamily="18" charset="0"/>
                <a:ea typeface="ＭＳ Ｐゴシック" pitchFamily="50" charset="-128"/>
              </a:rPr>
              <a:t>   </a:t>
            </a:r>
            <a:r>
              <a:rPr lang="en-US" altLang="ja-JP" sz="1800" b="1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Far-Infrared Observatory Rocket Experiment</a:t>
            </a:r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841CF8-2993-48DC-A476-0F6FEB9E883A}" type="slidenum">
              <a:rPr lang="en-US" altLang="ja-JP" smtClean="0"/>
              <a:pPr>
                <a:defRPr/>
              </a:pPr>
              <a:t>18</a:t>
            </a:fld>
            <a:endParaRPr lang="en-US" altLang="ja-JP"/>
          </a:p>
        </p:txBody>
      </p:sp>
    </p:spTree>
  </p:cSld>
  <p:clrMapOvr>
    <a:masterClrMapping/>
  </p:clrMapOvr>
  <p:transition advTm="42797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8" y="1008063"/>
            <a:ext cx="8216900" cy="451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Line 11"/>
          <p:cNvSpPr>
            <a:spLocks noChangeShapeType="1"/>
          </p:cNvSpPr>
          <p:nvPr/>
        </p:nvSpPr>
        <p:spPr bwMode="auto">
          <a:xfrm flipV="1">
            <a:off x="7715250" y="5435600"/>
            <a:ext cx="0" cy="3429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84" name="正方形/長方形 1"/>
          <p:cNvSpPr>
            <a:spLocks noChangeArrowheads="1"/>
          </p:cNvSpPr>
          <p:nvPr/>
        </p:nvSpPr>
        <p:spPr bwMode="auto">
          <a:xfrm>
            <a:off x="4697413" y="1557338"/>
            <a:ext cx="227012" cy="3240087"/>
          </a:xfrm>
          <a:prstGeom prst="rect">
            <a:avLst/>
          </a:prstGeom>
          <a:noFill/>
          <a:ln w="9525" algn="ctr">
            <a:solidFill>
              <a:schemeClr val="bg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3200">
              <a:solidFill>
                <a:srgbClr val="FF3300"/>
              </a:solidFill>
              <a:latin typeface="Times" pitchFamily="18" charset="0"/>
              <a:ea typeface="Osaka" charset="-128"/>
            </a:endParaRPr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 rot="-5400000">
            <a:off x="4761707" y="2320131"/>
            <a:ext cx="547688" cy="174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400" b="1">
                <a:solidFill>
                  <a:srgbClr val="002060"/>
                </a:solidFill>
                <a:latin typeface="Times" pitchFamily="18" charset="0"/>
                <a:ea typeface="Osaka" charset="-128"/>
              </a:rPr>
              <a:t>CDF</a:t>
            </a:r>
          </a:p>
        </p:txBody>
      </p:sp>
      <p:sp>
        <p:nvSpPr>
          <p:cNvPr id="20486" name="Rectangle 7"/>
          <p:cNvSpPr>
            <a:spLocks noChangeArrowheads="1"/>
          </p:cNvSpPr>
          <p:nvPr/>
        </p:nvSpPr>
        <p:spPr bwMode="auto">
          <a:xfrm rot="-5400000">
            <a:off x="4470400" y="2298700"/>
            <a:ext cx="69215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400" b="1">
                <a:solidFill>
                  <a:srgbClr val="002060"/>
                </a:solidFill>
                <a:latin typeface="Times" pitchFamily="18" charset="0"/>
                <a:ea typeface="Osaka" charset="-128"/>
              </a:rPr>
              <a:t>ATLAS</a:t>
            </a:r>
          </a:p>
        </p:txBody>
      </p:sp>
      <p:sp>
        <p:nvSpPr>
          <p:cNvPr id="20487" name="Line 10"/>
          <p:cNvSpPr>
            <a:spLocks noChangeShapeType="1"/>
          </p:cNvSpPr>
          <p:nvPr/>
        </p:nvSpPr>
        <p:spPr bwMode="auto">
          <a:xfrm flipH="1" flipV="1">
            <a:off x="2089150" y="5543550"/>
            <a:ext cx="0" cy="285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86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2128" y="168062"/>
            <a:ext cx="7620000" cy="838200"/>
          </a:xfrm>
          <a:ln>
            <a:miter lim="800000"/>
            <a:headEnd/>
            <a:tailEnd/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3200">
                <a:solidFill>
                  <a:schemeClr val="accent2"/>
                </a:solidFill>
              </a:rPr>
              <a:t>Big-Bang Cosmology </a:t>
            </a:r>
            <a:br>
              <a:rPr lang="en-US" altLang="ja-JP" sz="3200">
                <a:solidFill>
                  <a:schemeClr val="accent2"/>
                </a:solidFill>
              </a:rPr>
            </a:br>
            <a:r>
              <a:rPr lang="en-US" altLang="ja-JP" sz="3200">
                <a:solidFill>
                  <a:schemeClr val="accent2"/>
                </a:solidFill>
              </a:rPr>
              <a:t>and Elementary Particle Physics</a:t>
            </a:r>
            <a:endParaRPr lang="en-US" altLang="ja-JP"/>
          </a:p>
        </p:txBody>
      </p:sp>
      <p:sp>
        <p:nvSpPr>
          <p:cNvPr id="20489" name="Text Box 3"/>
          <p:cNvSpPr txBox="1">
            <a:spLocks noChangeArrowheads="1"/>
          </p:cNvSpPr>
          <p:nvPr/>
        </p:nvSpPr>
        <p:spPr bwMode="auto">
          <a:xfrm>
            <a:off x="552450" y="5881688"/>
            <a:ext cx="3079750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>
                <a:solidFill>
                  <a:schemeClr val="tx1"/>
                </a:solidFill>
                <a:latin typeface="Times" pitchFamily="18" charset="0"/>
                <a:ea typeface="Osaka" charset="-128"/>
              </a:rPr>
              <a:t>　　　　　　　　</a:t>
            </a:r>
            <a:r>
              <a:rPr lang="en-US" altLang="ja-JP" sz="1800" b="1">
                <a:solidFill>
                  <a:schemeClr val="tx1"/>
                </a:solidFill>
                <a:latin typeface="Times" pitchFamily="18" charset="0"/>
                <a:ea typeface="Osaka" charset="-128"/>
              </a:rPr>
              <a:t>GUT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>
                <a:solidFill>
                  <a:schemeClr val="tx1"/>
                </a:solidFill>
                <a:latin typeface="Times" pitchFamily="18" charset="0"/>
                <a:ea typeface="Osaka" charset="-128"/>
              </a:rPr>
              <a:t>　</a:t>
            </a:r>
            <a:r>
              <a:rPr lang="en-US" altLang="ja-JP" sz="1800" b="1">
                <a:solidFill>
                  <a:schemeClr val="tx1"/>
                </a:solidFill>
                <a:latin typeface="Times" pitchFamily="18" charset="0"/>
                <a:ea typeface="Osaka" charset="-128"/>
              </a:rPr>
              <a:t>Phase Transition in vacuum</a:t>
            </a:r>
          </a:p>
        </p:txBody>
      </p:sp>
      <p:sp>
        <p:nvSpPr>
          <p:cNvPr id="20490" name="Line 8"/>
          <p:cNvSpPr>
            <a:spLocks noChangeShapeType="1"/>
          </p:cNvSpPr>
          <p:nvPr/>
        </p:nvSpPr>
        <p:spPr bwMode="auto">
          <a:xfrm flipV="1">
            <a:off x="4810125" y="5511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491" name="Text Box 9"/>
          <p:cNvSpPr txBox="1">
            <a:spLocks noChangeArrowheads="1"/>
          </p:cNvSpPr>
          <p:nvPr/>
        </p:nvSpPr>
        <p:spPr bwMode="auto">
          <a:xfrm>
            <a:off x="3733800" y="6096000"/>
            <a:ext cx="1981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chemeClr val="tx1"/>
                </a:solidFill>
                <a:latin typeface="Times" pitchFamily="18" charset="0"/>
                <a:ea typeface="Osaka" charset="-128"/>
              </a:rPr>
              <a:t>Electroweak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chemeClr val="tx1"/>
                </a:solidFill>
                <a:latin typeface="Times" pitchFamily="18" charset="0"/>
                <a:ea typeface="Osaka" charset="-128"/>
              </a:rPr>
              <a:t>Higgs particle</a:t>
            </a:r>
            <a:endParaRPr lang="en-US" altLang="ja-JP" sz="2400">
              <a:solidFill>
                <a:schemeClr val="tx1"/>
              </a:solidFill>
              <a:latin typeface="Times" pitchFamily="18" charset="0"/>
              <a:ea typeface="Osaka" charset="-128"/>
            </a:endParaRPr>
          </a:p>
        </p:txBody>
      </p:sp>
      <p:sp>
        <p:nvSpPr>
          <p:cNvPr id="20492" name="Line 10"/>
          <p:cNvSpPr>
            <a:spLocks noChangeShapeType="1"/>
          </p:cNvSpPr>
          <p:nvPr/>
        </p:nvSpPr>
        <p:spPr bwMode="auto">
          <a:xfrm flipV="1">
            <a:off x="6156325" y="5383213"/>
            <a:ext cx="0" cy="87471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3" name="Text Box 12"/>
          <p:cNvSpPr txBox="1">
            <a:spLocks noChangeArrowheads="1"/>
          </p:cNvSpPr>
          <p:nvPr/>
        </p:nvSpPr>
        <p:spPr bwMode="auto">
          <a:xfrm>
            <a:off x="5257800" y="6216650"/>
            <a:ext cx="33432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1.9K Cosmic background neutrino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(110/cm</a:t>
            </a:r>
            <a:r>
              <a:rPr lang="en-US" altLang="ja-JP" sz="1800" baseline="3000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3</a:t>
            </a:r>
            <a:r>
              <a:rPr lang="en-US" altLang="ja-JP" sz="180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)</a:t>
            </a:r>
          </a:p>
        </p:txBody>
      </p:sp>
      <p:sp>
        <p:nvSpPr>
          <p:cNvPr id="20494" name="Text Box 13"/>
          <p:cNvSpPr txBox="1">
            <a:spLocks noChangeArrowheads="1"/>
          </p:cNvSpPr>
          <p:nvPr/>
        </p:nvSpPr>
        <p:spPr bwMode="auto">
          <a:xfrm>
            <a:off x="6448425" y="5664200"/>
            <a:ext cx="2608263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2.7K Cosmic background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radiation(420/cm</a:t>
            </a:r>
            <a:r>
              <a:rPr lang="en-US" altLang="ja-JP" sz="1800" baseline="3000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3</a:t>
            </a:r>
            <a:r>
              <a:rPr lang="en-US" altLang="ja-JP" sz="180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)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3053DF-A4CF-4620-80F4-7999B43DE9D8}" type="slidenum">
              <a:rPr lang="en-US" altLang="ja-JP" smtClean="0"/>
              <a:pPr>
                <a:defRPr/>
              </a:pPr>
              <a:t>19</a:t>
            </a:fld>
            <a:endParaRPr lang="en-US" altLang="ja-JP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166911" y="69813"/>
            <a:ext cx="9122915" cy="514363"/>
          </a:xfrm>
          <a:ln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defRPr/>
            </a:pPr>
            <a:r>
              <a:rPr lang="en-US" altLang="ja-JP" sz="2400" dirty="0">
                <a:solidFill>
                  <a:srgbClr val="FF0000"/>
                </a:solidFill>
              </a:rPr>
              <a:t>Motivation of </a:t>
            </a:r>
            <a:r>
              <a:rPr lang="en-US" altLang="ja-JP" sz="2400" dirty="0" smtClean="0">
                <a:solidFill>
                  <a:srgbClr val="FF0000"/>
                </a:solidFill>
              </a:rPr>
              <a:t>Search </a:t>
            </a:r>
            <a:r>
              <a:rPr lang="en-US" altLang="ja-JP" sz="2400" dirty="0">
                <a:solidFill>
                  <a:srgbClr val="FF0000"/>
                </a:solidFill>
              </a:rPr>
              <a:t>for Cosmic Background Neutrino Decay</a:t>
            </a:r>
          </a:p>
        </p:txBody>
      </p:sp>
      <p:graphicFrame>
        <p:nvGraphicFramePr>
          <p:cNvPr id="4099" name="Object 17"/>
          <p:cNvGraphicFramePr>
            <a:graphicFrameLocks noGrp="1" noChangeAspect="1"/>
          </p:cNvGraphicFramePr>
          <p:nvPr>
            <p:ph sz="quarter" idx="13"/>
          </p:nvPr>
        </p:nvGraphicFramePr>
        <p:xfrm>
          <a:off x="971550" y="2852738"/>
          <a:ext cx="3103563" cy="151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5" name="数式" r:id="rId3" imgW="2451100" imgH="1193800" progId="Equation.3">
                  <p:embed/>
                </p:oleObj>
              </mc:Choice>
              <mc:Fallback>
                <p:oleObj name="数式" r:id="rId3" imgW="2451100" imgH="1193800" progId="Equation.3">
                  <p:embed/>
                  <p:pic>
                    <p:nvPicPr>
                      <p:cNvPr id="0" name="Object 1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2852738"/>
                        <a:ext cx="3103563" cy="1512887"/>
                      </a:xfrm>
                      <a:prstGeom prst="rect">
                        <a:avLst/>
                      </a:prstGeom>
                      <a:solidFill>
                        <a:srgbClr val="00B0F0">
                          <a:alpha val="12157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0" name="Text Box 5"/>
          <p:cNvSpPr txBox="1">
            <a:spLocks noChangeArrowheads="1"/>
          </p:cNvSpPr>
          <p:nvPr/>
        </p:nvSpPr>
        <p:spPr bwMode="auto">
          <a:xfrm>
            <a:off x="201613" y="4635500"/>
            <a:ext cx="8704262" cy="230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marL="285750" indent="-285750" algn="l" eaLnBrk="1" hangingPunct="1">
              <a:buFont typeface="Wingdings" panose="05000000000000000000" pitchFamily="2" charset="2"/>
              <a:buChar char="l"/>
              <a:defRPr/>
            </a:pPr>
            <a:r>
              <a:rPr lang="en-US" altLang="ja-JP" sz="1800" b="1" dirty="0" smtClean="0">
                <a:solidFill>
                  <a:srgbClr val="000066"/>
                </a:solidFill>
              </a:rPr>
              <a:t>As the neutrino lifetime is very long, we need use cosmic background neutrino to observe the neutrino decay.  To observe this decay of the cosmic background neutrino means </a:t>
            </a:r>
            <a:r>
              <a:rPr lang="en-US" altLang="ja-JP" sz="1800" b="1" dirty="0" smtClean="0"/>
              <a:t>a discovery of</a:t>
            </a:r>
            <a:r>
              <a:rPr lang="en-US" altLang="ja-JP" sz="1800" b="1" dirty="0" smtClean="0">
                <a:solidFill>
                  <a:srgbClr val="000066"/>
                </a:solidFill>
              </a:rPr>
              <a:t> </a:t>
            </a:r>
            <a:r>
              <a:rPr lang="en-US" altLang="ja-JP" sz="1800" b="1" dirty="0" smtClean="0"/>
              <a:t>the cosmic background neutrino</a:t>
            </a:r>
            <a:r>
              <a:rPr lang="en-US" altLang="ja-JP" sz="1800" b="1" dirty="0" smtClean="0">
                <a:solidFill>
                  <a:srgbClr val="000066"/>
                </a:solidFill>
              </a:rPr>
              <a:t> predicted by cosmology.</a:t>
            </a:r>
          </a:p>
          <a:p>
            <a:pPr algn="l" eaLnBrk="1" hangingPunct="1">
              <a:defRPr/>
            </a:pPr>
            <a:endParaRPr lang="en-US" altLang="ja-JP" sz="1800" b="1" dirty="0" smtClean="0">
              <a:solidFill>
                <a:srgbClr val="000066"/>
              </a:solidFill>
            </a:endParaRPr>
          </a:p>
          <a:p>
            <a:pPr marL="285750" indent="-285750" algn="l" eaLnBrk="1" hangingPunct="1">
              <a:buFont typeface="Wingdings" panose="05000000000000000000" pitchFamily="2" charset="2"/>
              <a:buChar char="l"/>
              <a:defRPr/>
            </a:pPr>
            <a:r>
              <a:rPr lang="en-US" altLang="ja-JP" sz="1800" b="1" dirty="0" smtClean="0">
                <a:solidFill>
                  <a:srgbClr val="000066"/>
                </a:solidFill>
              </a:rPr>
              <a:t>Left-Right symmetric model predicts the neutrino lifetime larger than 10</a:t>
            </a:r>
            <a:r>
              <a:rPr lang="en-US" altLang="ja-JP" sz="1800" b="1" baseline="30000" dirty="0" smtClean="0">
                <a:solidFill>
                  <a:srgbClr val="000066"/>
                </a:solidFill>
              </a:rPr>
              <a:t>17</a:t>
            </a:r>
            <a:r>
              <a:rPr lang="en-US" altLang="ja-JP" sz="1800" b="1" dirty="0" smtClean="0">
                <a:solidFill>
                  <a:srgbClr val="000066"/>
                </a:solidFill>
              </a:rPr>
              <a:t> year while the standard model predicts 2 x 10</a:t>
            </a:r>
            <a:r>
              <a:rPr lang="en-US" altLang="ja-JP" sz="1800" b="1" baseline="30000" dirty="0" smtClean="0">
                <a:solidFill>
                  <a:srgbClr val="000066"/>
                </a:solidFill>
              </a:rPr>
              <a:t>43</a:t>
            </a:r>
            <a:r>
              <a:rPr lang="en-US" altLang="ja-JP" sz="1800" b="1" dirty="0" smtClean="0">
                <a:solidFill>
                  <a:srgbClr val="000066"/>
                </a:solidFill>
              </a:rPr>
              <a:t> year. </a:t>
            </a:r>
          </a:p>
          <a:p>
            <a:pPr algn="l" eaLnBrk="1" hangingPunct="1">
              <a:defRPr/>
            </a:pPr>
            <a:r>
              <a:rPr lang="en-US" altLang="ja-JP" sz="1800" b="1" dirty="0">
                <a:solidFill>
                  <a:srgbClr val="000066"/>
                </a:solidFill>
              </a:rPr>
              <a:t> </a:t>
            </a:r>
            <a:r>
              <a:rPr lang="en-US" altLang="ja-JP" sz="1800" b="1" dirty="0" smtClean="0">
                <a:solidFill>
                  <a:srgbClr val="000066"/>
                </a:solidFill>
              </a:rPr>
              <a:t>    Measured neutrino lifetime limit τ &gt; 3 x 10</a:t>
            </a:r>
            <a:r>
              <a:rPr lang="en-US" altLang="ja-JP" sz="1800" b="1" baseline="30000" dirty="0" smtClean="0">
                <a:solidFill>
                  <a:srgbClr val="000066"/>
                </a:solidFill>
              </a:rPr>
              <a:t>12</a:t>
            </a:r>
            <a:r>
              <a:rPr lang="en-US" altLang="ja-JP" sz="1800" b="1" dirty="0" smtClean="0">
                <a:solidFill>
                  <a:srgbClr val="000066"/>
                </a:solidFill>
              </a:rPr>
              <a:t> year. </a:t>
            </a:r>
          </a:p>
        </p:txBody>
      </p:sp>
      <p:grpSp>
        <p:nvGrpSpPr>
          <p:cNvPr id="4101" name="グループ化 2"/>
          <p:cNvGrpSpPr>
            <a:grpSpLocks/>
          </p:cNvGrpSpPr>
          <p:nvPr/>
        </p:nvGrpSpPr>
        <p:grpSpPr bwMode="auto">
          <a:xfrm>
            <a:off x="1042988" y="2011363"/>
            <a:ext cx="1441450" cy="655637"/>
            <a:chOff x="609600" y="3479800"/>
            <a:chExt cx="3225800" cy="1820863"/>
          </a:xfrm>
        </p:grpSpPr>
        <p:sp>
          <p:nvSpPr>
            <p:cNvPr id="4106" name="Line 4"/>
            <p:cNvSpPr>
              <a:spLocks noChangeShapeType="1"/>
            </p:cNvSpPr>
            <p:nvPr/>
          </p:nvSpPr>
          <p:spPr bwMode="auto">
            <a:xfrm>
              <a:off x="685800" y="4470400"/>
              <a:ext cx="3124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07" name="Freeform 5"/>
            <p:cNvSpPr>
              <a:spLocks/>
            </p:cNvSpPr>
            <p:nvPr/>
          </p:nvSpPr>
          <p:spPr bwMode="auto">
            <a:xfrm>
              <a:off x="1308100" y="3937000"/>
              <a:ext cx="1592263" cy="558800"/>
            </a:xfrm>
            <a:custGeom>
              <a:avLst/>
              <a:gdLst>
                <a:gd name="T0" fmla="*/ 0 w 1003"/>
                <a:gd name="T1" fmla="*/ 2147483647 h 168"/>
                <a:gd name="T2" fmla="*/ 2147483647 w 1003"/>
                <a:gd name="T3" fmla="*/ 2147483647 h 168"/>
                <a:gd name="T4" fmla="*/ 2147483647 w 1003"/>
                <a:gd name="T5" fmla="*/ 2147483647 h 168"/>
                <a:gd name="T6" fmla="*/ 2147483647 w 1003"/>
                <a:gd name="T7" fmla="*/ 2147483647 h 168"/>
                <a:gd name="T8" fmla="*/ 2147483647 w 1003"/>
                <a:gd name="T9" fmla="*/ 2147483647 h 168"/>
                <a:gd name="T10" fmla="*/ 2147483647 w 1003"/>
                <a:gd name="T11" fmla="*/ 2147483647 h 168"/>
                <a:gd name="T12" fmla="*/ 2147483647 w 1003"/>
                <a:gd name="T13" fmla="*/ 2147483647 h 168"/>
                <a:gd name="T14" fmla="*/ 2147483647 w 1003"/>
                <a:gd name="T15" fmla="*/ 2147483647 h 168"/>
                <a:gd name="T16" fmla="*/ 2147483647 w 1003"/>
                <a:gd name="T17" fmla="*/ 2147483647 h 168"/>
                <a:gd name="T18" fmla="*/ 2147483647 w 1003"/>
                <a:gd name="T19" fmla="*/ 0 h 168"/>
                <a:gd name="T20" fmla="*/ 2147483647 w 1003"/>
                <a:gd name="T21" fmla="*/ 2147483647 h 168"/>
                <a:gd name="T22" fmla="*/ 2147483647 w 1003"/>
                <a:gd name="T23" fmla="*/ 2147483647 h 168"/>
                <a:gd name="T24" fmla="*/ 2147483647 w 1003"/>
                <a:gd name="T25" fmla="*/ 2147483647 h 168"/>
                <a:gd name="T26" fmla="*/ 2147483647 w 1003"/>
                <a:gd name="T27" fmla="*/ 2147483647 h 168"/>
                <a:gd name="T28" fmla="*/ 2147483647 w 1003"/>
                <a:gd name="T29" fmla="*/ 2147483647 h 168"/>
                <a:gd name="T30" fmla="*/ 2147483647 w 1003"/>
                <a:gd name="T31" fmla="*/ 2147483647 h 168"/>
                <a:gd name="T32" fmla="*/ 2147483647 w 1003"/>
                <a:gd name="T33" fmla="*/ 2147483647 h 168"/>
                <a:gd name="T34" fmla="*/ 2147483647 w 1003"/>
                <a:gd name="T35" fmla="*/ 2147483647 h 168"/>
                <a:gd name="T36" fmla="*/ 2147483647 w 1003"/>
                <a:gd name="T37" fmla="*/ 2147483647 h 168"/>
                <a:gd name="T38" fmla="*/ 2147483647 w 1003"/>
                <a:gd name="T39" fmla="*/ 2147483647 h 168"/>
                <a:gd name="T40" fmla="*/ 2147483647 w 1003"/>
                <a:gd name="T41" fmla="*/ 2147483647 h 16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003" h="168">
                  <a:moveTo>
                    <a:pt x="0" y="160"/>
                  </a:moveTo>
                  <a:cubicBezTo>
                    <a:pt x="5" y="152"/>
                    <a:pt x="12" y="145"/>
                    <a:pt x="16" y="136"/>
                  </a:cubicBezTo>
                  <a:cubicBezTo>
                    <a:pt x="23" y="121"/>
                    <a:pt x="32" y="88"/>
                    <a:pt x="32" y="88"/>
                  </a:cubicBezTo>
                  <a:cubicBezTo>
                    <a:pt x="76" y="97"/>
                    <a:pt x="99" y="97"/>
                    <a:pt x="136" y="72"/>
                  </a:cubicBezTo>
                  <a:cubicBezTo>
                    <a:pt x="145" y="59"/>
                    <a:pt x="157" y="34"/>
                    <a:pt x="176" y="32"/>
                  </a:cubicBezTo>
                  <a:cubicBezTo>
                    <a:pt x="189" y="30"/>
                    <a:pt x="203" y="36"/>
                    <a:pt x="216" y="40"/>
                  </a:cubicBezTo>
                  <a:cubicBezTo>
                    <a:pt x="232" y="44"/>
                    <a:pt x="264" y="56"/>
                    <a:pt x="264" y="56"/>
                  </a:cubicBezTo>
                  <a:cubicBezTo>
                    <a:pt x="328" y="47"/>
                    <a:pt x="319" y="46"/>
                    <a:pt x="368" y="24"/>
                  </a:cubicBezTo>
                  <a:cubicBezTo>
                    <a:pt x="383" y="17"/>
                    <a:pt x="400" y="13"/>
                    <a:pt x="416" y="8"/>
                  </a:cubicBezTo>
                  <a:cubicBezTo>
                    <a:pt x="424" y="5"/>
                    <a:pt x="440" y="0"/>
                    <a:pt x="440" y="0"/>
                  </a:cubicBezTo>
                  <a:cubicBezTo>
                    <a:pt x="456" y="3"/>
                    <a:pt x="473" y="3"/>
                    <a:pt x="488" y="8"/>
                  </a:cubicBezTo>
                  <a:cubicBezTo>
                    <a:pt x="523" y="20"/>
                    <a:pt x="542" y="58"/>
                    <a:pt x="584" y="72"/>
                  </a:cubicBezTo>
                  <a:cubicBezTo>
                    <a:pt x="665" y="62"/>
                    <a:pt x="628" y="71"/>
                    <a:pt x="696" y="48"/>
                  </a:cubicBezTo>
                  <a:cubicBezTo>
                    <a:pt x="712" y="43"/>
                    <a:pt x="744" y="32"/>
                    <a:pt x="744" y="32"/>
                  </a:cubicBezTo>
                  <a:cubicBezTo>
                    <a:pt x="761" y="38"/>
                    <a:pt x="787" y="45"/>
                    <a:pt x="800" y="56"/>
                  </a:cubicBezTo>
                  <a:cubicBezTo>
                    <a:pt x="838" y="87"/>
                    <a:pt x="792" y="75"/>
                    <a:pt x="840" y="96"/>
                  </a:cubicBezTo>
                  <a:cubicBezTo>
                    <a:pt x="862" y="105"/>
                    <a:pt x="922" y="110"/>
                    <a:pt x="936" y="112"/>
                  </a:cubicBezTo>
                  <a:cubicBezTo>
                    <a:pt x="944" y="117"/>
                    <a:pt x="953" y="121"/>
                    <a:pt x="960" y="128"/>
                  </a:cubicBezTo>
                  <a:cubicBezTo>
                    <a:pt x="967" y="135"/>
                    <a:pt x="968" y="146"/>
                    <a:pt x="976" y="152"/>
                  </a:cubicBezTo>
                  <a:cubicBezTo>
                    <a:pt x="983" y="157"/>
                    <a:pt x="994" y="154"/>
                    <a:pt x="1000" y="160"/>
                  </a:cubicBezTo>
                  <a:cubicBezTo>
                    <a:pt x="1003" y="163"/>
                    <a:pt x="995" y="165"/>
                    <a:pt x="992" y="16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08" name="Line 6"/>
            <p:cNvSpPr>
              <a:spLocks noChangeShapeType="1"/>
            </p:cNvSpPr>
            <p:nvPr/>
          </p:nvSpPr>
          <p:spPr bwMode="auto">
            <a:xfrm>
              <a:off x="2133600" y="4470400"/>
              <a:ext cx="129540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aphicFrame>
          <p:nvGraphicFramePr>
            <p:cNvPr id="4109" name="Object 7"/>
            <p:cNvGraphicFramePr>
              <a:graphicFrameLocks noChangeAspect="1"/>
            </p:cNvGraphicFramePr>
            <p:nvPr/>
          </p:nvGraphicFramePr>
          <p:xfrm>
            <a:off x="609600" y="3860800"/>
            <a:ext cx="473075" cy="614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46" name="数式" r:id="rId5" imgW="253890" imgH="330057" progId="Equation.3">
                    <p:embed/>
                  </p:oleObj>
                </mc:Choice>
                <mc:Fallback>
                  <p:oleObj name="数式" r:id="rId5" imgW="253890" imgH="330057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600" y="3860800"/>
                          <a:ext cx="473075" cy="6143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10" name="Object 8"/>
            <p:cNvGraphicFramePr>
              <a:graphicFrameLocks noChangeAspect="1"/>
            </p:cNvGraphicFramePr>
            <p:nvPr/>
          </p:nvGraphicFramePr>
          <p:xfrm>
            <a:off x="3276600" y="3860800"/>
            <a:ext cx="496888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47" name="数式" r:id="rId7" imgW="266353" imgH="317087" progId="Equation.3">
                    <p:embed/>
                  </p:oleObj>
                </mc:Choice>
                <mc:Fallback>
                  <p:oleObj name="数式" r:id="rId7" imgW="266353" imgH="317087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76600" y="3860800"/>
                          <a:ext cx="496888" cy="5905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11" name="Object 9"/>
            <p:cNvGraphicFramePr>
              <a:graphicFrameLocks noChangeAspect="1"/>
            </p:cNvGraphicFramePr>
            <p:nvPr/>
          </p:nvGraphicFramePr>
          <p:xfrm>
            <a:off x="3505200" y="4851400"/>
            <a:ext cx="330200" cy="4492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48" name="数式" r:id="rId9" imgW="177646" imgH="241091" progId="Equation.3">
                    <p:embed/>
                  </p:oleObj>
                </mc:Choice>
                <mc:Fallback>
                  <p:oleObj name="数式" r:id="rId9" imgW="177646" imgH="241091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05200" y="4851400"/>
                          <a:ext cx="330200" cy="4492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12" name="Object 10"/>
            <p:cNvGraphicFramePr>
              <a:graphicFrameLocks noChangeAspect="1"/>
            </p:cNvGraphicFramePr>
            <p:nvPr/>
          </p:nvGraphicFramePr>
          <p:xfrm>
            <a:off x="1428750" y="4500563"/>
            <a:ext cx="804863" cy="447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49" name="数式" r:id="rId11" imgW="431613" imgH="241195" progId="Equation.3">
                    <p:embed/>
                  </p:oleObj>
                </mc:Choice>
                <mc:Fallback>
                  <p:oleObj name="数式" r:id="rId11" imgW="431613" imgH="241195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28750" y="4500563"/>
                          <a:ext cx="804863" cy="4476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13" name="Object 11"/>
            <p:cNvGraphicFramePr>
              <a:graphicFrameLocks noChangeAspect="1"/>
            </p:cNvGraphicFramePr>
            <p:nvPr/>
          </p:nvGraphicFramePr>
          <p:xfrm>
            <a:off x="1905000" y="3479800"/>
            <a:ext cx="495300" cy="4492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50" name="数式" r:id="rId13" imgW="266469" imgH="241091" progId="Equation.3">
                    <p:embed/>
                  </p:oleObj>
                </mc:Choice>
                <mc:Fallback>
                  <p:oleObj name="数式" r:id="rId13" imgW="266469" imgH="241091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05000" y="3479800"/>
                          <a:ext cx="495300" cy="4492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102" name="オブジェクト 2"/>
          <p:cNvGraphicFramePr>
            <a:graphicFrameLocks noChangeAspect="1"/>
          </p:cNvGraphicFramePr>
          <p:nvPr/>
        </p:nvGraphicFramePr>
        <p:xfrm>
          <a:off x="2843213" y="2249488"/>
          <a:ext cx="1444625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51" name="数式" r:id="rId15" imgW="787400" imgH="241300" progId="Equation.3">
                  <p:embed/>
                </p:oleObj>
              </mc:Choice>
              <mc:Fallback>
                <p:oleObj name="数式" r:id="rId15" imgW="787400" imgH="241300" progId="Equation.3">
                  <p:embed/>
                  <p:pic>
                    <p:nvPicPr>
                      <p:cNvPr id="0" name="オブジェクト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213" y="2249488"/>
                        <a:ext cx="1444625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A8CD5D11-90C9-4CEC-9570-D79C40165872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pic>
        <p:nvPicPr>
          <p:cNvPr id="4104" name="Picture 1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555750"/>
            <a:ext cx="3686175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201613" y="677863"/>
            <a:ext cx="8942387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marL="285750" indent="-285750" algn="l" eaLnBrk="1" hangingPunct="1">
              <a:buFont typeface="Wingdings" pitchFamily="2" charset="2"/>
              <a:buChar char="l"/>
              <a:defRPr/>
            </a:pPr>
            <a:r>
              <a:rPr lang="en-US" altLang="ja-JP" sz="1800" b="1" dirty="0" smtClean="0"/>
              <a:t>Only neutrino mass is unknown in elementary particles.</a:t>
            </a:r>
            <a:r>
              <a:rPr lang="en-US" altLang="ja-JP" sz="1800" b="1" dirty="0" smtClean="0">
                <a:solidFill>
                  <a:srgbClr val="000066"/>
                </a:solidFill>
              </a:rPr>
              <a:t> </a:t>
            </a:r>
            <a:r>
              <a:rPr lang="en-US" altLang="ja-JP" sz="1800" b="1" dirty="0" smtClean="0"/>
              <a:t>Detection of neutrino decay </a:t>
            </a:r>
            <a:r>
              <a:rPr lang="en-US" altLang="ja-JP" sz="1800" b="1" dirty="0" smtClean="0">
                <a:solidFill>
                  <a:srgbClr val="002060"/>
                </a:solidFill>
              </a:rPr>
              <a:t>enables us to measure an independent quantity of </a:t>
            </a:r>
            <a:r>
              <a:rPr lang="en-US" altLang="ja-JP" sz="1800" b="1" dirty="0" smtClean="0">
                <a:solidFill>
                  <a:srgbClr val="002060"/>
                </a:solidFill>
                <a:latin typeface="Symbol" pitchFamily="18" charset="2"/>
              </a:rPr>
              <a:t>D</a:t>
            </a:r>
            <a:r>
              <a:rPr lang="en-US" altLang="ja-JP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ja-JP" sz="18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altLang="ja-JP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measured by neutrino oscillation experiments</a:t>
            </a:r>
            <a:r>
              <a:rPr lang="en-US" altLang="ja-JP" sz="1800" b="1" dirty="0" smtClean="0">
                <a:solidFill>
                  <a:srgbClr val="002060"/>
                </a:solidFill>
              </a:rPr>
              <a:t>.</a:t>
            </a:r>
            <a:r>
              <a:rPr lang="en-US" altLang="ja-JP" sz="1800" b="1" dirty="0" smtClean="0"/>
              <a:t> Thus we can obtain neutrino mass itself </a:t>
            </a:r>
          </a:p>
          <a:p>
            <a:pPr algn="l" eaLnBrk="1" hangingPunct="1">
              <a:defRPr/>
            </a:pPr>
            <a:r>
              <a:rPr lang="en-US" altLang="ja-JP" sz="1800" b="1" dirty="0" smtClean="0">
                <a:solidFill>
                  <a:srgbClr val="002060"/>
                </a:solidFill>
              </a:rPr>
              <a:t>     from these two independent measurements.</a:t>
            </a:r>
          </a:p>
        </p:txBody>
      </p:sp>
    </p:spTree>
  </p:cSld>
  <p:clrMapOvr>
    <a:masterClrMapping/>
  </p:clrMapOvr>
  <p:transition spd="slow" advTm="172177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641600"/>
            <a:ext cx="4937125" cy="187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1" y="169863"/>
            <a:ext cx="7486650" cy="503783"/>
          </a:xfrm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altLang="ja-JP" sz="3200" dirty="0">
                <a:solidFill>
                  <a:srgbClr val="FF3300"/>
                </a:solidFill>
              </a:rPr>
              <a:t>Neutrino </a:t>
            </a:r>
            <a:r>
              <a:rPr lang="en-US" altLang="ja-JP" sz="3200" dirty="0" smtClean="0">
                <a:solidFill>
                  <a:srgbClr val="FF3300"/>
                </a:solidFill>
              </a:rPr>
              <a:t>Lifetime</a:t>
            </a:r>
            <a:endParaRPr lang="en-US" altLang="ja-JP" sz="3200" dirty="0">
              <a:solidFill>
                <a:srgbClr val="FF3300"/>
              </a:solidFill>
            </a:endParaRPr>
          </a:p>
        </p:txBody>
      </p:sp>
      <p:sp>
        <p:nvSpPr>
          <p:cNvPr id="19462" name="Text Box 7"/>
          <p:cNvSpPr txBox="1">
            <a:spLocks noChangeArrowheads="1"/>
          </p:cNvSpPr>
          <p:nvPr/>
        </p:nvSpPr>
        <p:spPr bwMode="auto">
          <a:xfrm>
            <a:off x="395288" y="2924175"/>
            <a:ext cx="3744912" cy="1311275"/>
          </a:xfrm>
          <a:prstGeom prst="rect">
            <a:avLst/>
          </a:prstGeom>
          <a:solidFill>
            <a:srgbClr val="FFFF00">
              <a:alpha val="21000"/>
            </a:srgbClr>
          </a:solidFill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l" eaLnBrk="1" hangingPunct="1">
              <a:defRPr/>
            </a:pPr>
            <a:r>
              <a:rPr lang="en-US" altLang="ja-JP" sz="2000" dirty="0" smtClean="0">
                <a:solidFill>
                  <a:schemeClr val="tx1"/>
                </a:solidFill>
              </a:rPr>
              <a:t>       </a:t>
            </a:r>
            <a:r>
              <a:rPr lang="en-US" altLang="ja-JP" sz="2000" b="1" i="1" dirty="0" smtClean="0">
                <a:solidFill>
                  <a:schemeClr val="tx1">
                    <a:lumMod val="50000"/>
                  </a:schemeClr>
                </a:solidFill>
              </a:rPr>
              <a:t>W</a:t>
            </a:r>
            <a:r>
              <a:rPr lang="en-US" altLang="ja-JP" sz="2000" b="1" i="1" baseline="-25000" dirty="0" smtClean="0">
                <a:solidFill>
                  <a:schemeClr val="tx1">
                    <a:lumMod val="50000"/>
                  </a:schemeClr>
                </a:solidFill>
              </a:rPr>
              <a:t>L</a:t>
            </a:r>
            <a:r>
              <a:rPr lang="en-US" altLang="ja-JP" sz="2000" b="1" baseline="-25000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altLang="ja-JP" sz="2000" b="1" dirty="0" smtClean="0">
                <a:solidFill>
                  <a:schemeClr val="tx1">
                    <a:lumMod val="50000"/>
                  </a:schemeClr>
                </a:solidFill>
              </a:rPr>
              <a:t>and </a:t>
            </a:r>
            <a:r>
              <a:rPr lang="en-US" altLang="ja-JP" sz="2000" b="1" i="1" dirty="0" smtClean="0">
                <a:solidFill>
                  <a:schemeClr val="tx1">
                    <a:lumMod val="50000"/>
                  </a:schemeClr>
                </a:solidFill>
              </a:rPr>
              <a:t>W</a:t>
            </a:r>
            <a:r>
              <a:rPr lang="en-US" altLang="ja-JP" sz="2000" b="1" i="1" baseline="-25000" dirty="0" smtClean="0">
                <a:solidFill>
                  <a:schemeClr val="tx1">
                    <a:lumMod val="50000"/>
                  </a:schemeClr>
                </a:solidFill>
              </a:rPr>
              <a:t>R</a:t>
            </a:r>
            <a:r>
              <a:rPr lang="en-US" altLang="ja-JP" sz="2000" b="1" dirty="0" smtClean="0">
                <a:solidFill>
                  <a:schemeClr val="tx1">
                    <a:lumMod val="50000"/>
                  </a:schemeClr>
                </a:solidFill>
              </a:rPr>
              <a:t> are fields with pure V-A and V+A couplings,</a:t>
            </a:r>
            <a:r>
              <a:rPr lang="ja-JP" altLang="en-US" sz="2000" b="1" dirty="0" smtClean="0">
                <a:solidFill>
                  <a:schemeClr val="tx1">
                    <a:lumMod val="50000"/>
                  </a:schemeClr>
                </a:solidFill>
              </a:rPr>
              <a:t>　 </a:t>
            </a:r>
            <a:r>
              <a:rPr lang="en-US" altLang="ja-JP" sz="2000" b="1" dirty="0" smtClean="0">
                <a:solidFill>
                  <a:schemeClr val="tx1">
                    <a:lumMod val="50000"/>
                  </a:schemeClr>
                </a:solidFill>
              </a:rPr>
              <a:t>respectively, and </a:t>
            </a:r>
            <a:r>
              <a:rPr lang="en-US" altLang="ja-JP" sz="2000" b="1" i="1" dirty="0" smtClean="0">
                <a:solidFill>
                  <a:schemeClr val="tx1">
                    <a:lumMod val="50000"/>
                  </a:schemeClr>
                </a:solidFill>
                <a:latin typeface="Symbol" pitchFamily="18" charset="2"/>
              </a:rPr>
              <a:t>z </a:t>
            </a:r>
            <a:r>
              <a:rPr lang="en-US" altLang="ja-JP" sz="2000" b="1" dirty="0" smtClean="0">
                <a:solidFill>
                  <a:schemeClr val="tx1">
                    <a:lumMod val="50000"/>
                  </a:schemeClr>
                </a:solidFill>
              </a:rPr>
              <a:t>is a mixing angle.</a:t>
            </a:r>
          </a:p>
        </p:txBody>
      </p:sp>
      <p:graphicFrame>
        <p:nvGraphicFramePr>
          <p:cNvPr id="21509" name="Object 9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395288" y="4316413"/>
          <a:ext cx="8459787" cy="1241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80" name="数式" r:id="rId4" imgW="5016500" imgH="736600" progId="Equation.3">
                  <p:embed/>
                </p:oleObj>
              </mc:Choice>
              <mc:Fallback>
                <p:oleObj name="数式" r:id="rId4" imgW="5016500" imgH="736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4316413"/>
                        <a:ext cx="8459787" cy="1241425"/>
                      </a:xfrm>
                      <a:prstGeom prst="rect">
                        <a:avLst/>
                      </a:prstGeom>
                      <a:solidFill>
                        <a:srgbClr val="FFFF00">
                          <a:alpha val="25098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0" name="Rectangle 11"/>
          <p:cNvSpPr>
            <a:spLocks noChangeArrowheads="1"/>
          </p:cNvSpPr>
          <p:nvPr/>
        </p:nvSpPr>
        <p:spPr bwMode="auto">
          <a:xfrm>
            <a:off x="2397125" y="5129213"/>
            <a:ext cx="1728788" cy="360362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3200">
              <a:solidFill>
                <a:srgbClr val="FF3300"/>
              </a:solidFill>
              <a:latin typeface="Times" pitchFamily="18" charset="0"/>
              <a:ea typeface="Osaka" charset="-128"/>
            </a:endParaRPr>
          </a:p>
        </p:txBody>
      </p:sp>
      <p:graphicFrame>
        <p:nvGraphicFramePr>
          <p:cNvPr id="21511" name="オブジェクト 1"/>
          <p:cNvGraphicFramePr>
            <a:graphicFrameLocks noChangeAspect="1"/>
          </p:cNvGraphicFramePr>
          <p:nvPr/>
        </p:nvGraphicFramePr>
        <p:xfrm>
          <a:off x="419100" y="855663"/>
          <a:ext cx="7753350" cy="206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81" name="数式" r:id="rId6" imgW="4152900" imgH="1143000" progId="Equation.3">
                  <p:embed/>
                </p:oleObj>
              </mc:Choice>
              <mc:Fallback>
                <p:oleObj name="数式" r:id="rId6" imgW="4152900" imgH="1143000" progId="Equation.3">
                  <p:embed/>
                  <p:pic>
                    <p:nvPicPr>
                      <p:cNvPr id="0" name="オブジェクト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" y="855663"/>
                        <a:ext cx="7753350" cy="2068512"/>
                      </a:xfrm>
                      <a:prstGeom prst="rect">
                        <a:avLst/>
                      </a:prstGeom>
                      <a:solidFill>
                        <a:srgbClr val="FFFF00">
                          <a:alpha val="14902"/>
                        </a:srgb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7"/>
          <p:cNvSpPr>
            <a:spLocks noGrp="1" noChangeArrowheads="1"/>
          </p:cNvSpPr>
          <p:nvPr>
            <p:ph idx="4294967295"/>
          </p:nvPr>
        </p:nvSpPr>
        <p:spPr>
          <a:xfrm>
            <a:off x="827088" y="5949950"/>
            <a:ext cx="7545387" cy="793750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altLang="ja-JP" sz="2400" b="1" dirty="0" smtClean="0">
                <a:solidFill>
                  <a:srgbClr val="002060"/>
                </a:solidFill>
                <a:latin typeface="Times New Roman" pitchFamily="18" charset="0"/>
              </a:rPr>
              <a:t>Measured neutrino </a:t>
            </a:r>
            <a:r>
              <a:rPr lang="en-US" altLang="ja-JP" sz="2400" b="1" dirty="0">
                <a:solidFill>
                  <a:srgbClr val="002060"/>
                </a:solidFill>
                <a:latin typeface="Times New Roman" pitchFamily="18" charset="0"/>
              </a:rPr>
              <a:t>lifetime </a:t>
            </a:r>
            <a:r>
              <a:rPr lang="en-US" altLang="ja-JP" sz="2400" b="1" dirty="0" smtClean="0">
                <a:solidFill>
                  <a:srgbClr val="002060"/>
                </a:solidFill>
                <a:latin typeface="Times New Roman" pitchFamily="18" charset="0"/>
              </a:rPr>
              <a:t>limit τ </a:t>
            </a:r>
            <a:r>
              <a:rPr lang="ja-JP" altLang="en-US" sz="2400" b="1" dirty="0" smtClean="0">
                <a:solidFill>
                  <a:srgbClr val="002060"/>
                </a:solidFill>
                <a:latin typeface="Times New Roman" pitchFamily="18" charset="0"/>
              </a:rPr>
              <a:t> </a:t>
            </a:r>
            <a:r>
              <a:rPr lang="en-US" altLang="ja-JP" sz="2400" b="1" dirty="0">
                <a:solidFill>
                  <a:srgbClr val="002060"/>
                </a:solidFill>
                <a:latin typeface="Times New Roman" pitchFamily="18" charset="0"/>
              </a:rPr>
              <a:t>&lt;  </a:t>
            </a:r>
            <a:r>
              <a:rPr lang="en-US" altLang="ja-JP" sz="2400" b="1" dirty="0" smtClean="0">
                <a:solidFill>
                  <a:srgbClr val="002060"/>
                </a:solidFill>
                <a:latin typeface="Times New Roman" pitchFamily="18" charset="0"/>
              </a:rPr>
              <a:t>3 x 10</a:t>
            </a:r>
            <a:r>
              <a:rPr lang="en-US" altLang="ja-JP" sz="2400" b="1" baseline="30000" dirty="0" smtClean="0">
                <a:solidFill>
                  <a:srgbClr val="002060"/>
                </a:solidFill>
                <a:latin typeface="Times New Roman" pitchFamily="18" charset="0"/>
              </a:rPr>
              <a:t>12</a:t>
            </a:r>
            <a:r>
              <a:rPr lang="en-US" altLang="ja-JP" sz="2400" b="1" dirty="0" smtClean="0">
                <a:solidFill>
                  <a:srgbClr val="002060"/>
                </a:solidFill>
                <a:latin typeface="Times New Roman" pitchFamily="18" charset="0"/>
              </a:rPr>
              <a:t> </a:t>
            </a:r>
            <a:r>
              <a:rPr lang="en-US" altLang="ja-JP" sz="2400" b="1" dirty="0">
                <a:solidFill>
                  <a:srgbClr val="002060"/>
                </a:solidFill>
                <a:latin typeface="Times New Roman" pitchFamily="18" charset="0"/>
              </a:rPr>
              <a:t>year      </a:t>
            </a:r>
            <a:endParaRPr lang="en-US" altLang="ja-JP" sz="2400" b="1" dirty="0" smtClean="0">
              <a:solidFill>
                <a:srgbClr val="002060"/>
              </a:solidFill>
              <a:latin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en-US" altLang="ja-JP" sz="2400" b="1" dirty="0">
                <a:solidFill>
                  <a:srgbClr val="002060"/>
                </a:solidFill>
                <a:latin typeface="Times New Roman" pitchFamily="18" charset="0"/>
              </a:rPr>
              <a:t> </a:t>
            </a:r>
            <a:r>
              <a:rPr lang="en-US" altLang="ja-JP" sz="2400" b="1" dirty="0" smtClean="0">
                <a:solidFill>
                  <a:srgbClr val="002060"/>
                </a:solidFill>
                <a:latin typeface="Times New Roman" pitchFamily="18" charset="0"/>
              </a:rPr>
              <a:t>               from </a:t>
            </a:r>
            <a:r>
              <a:rPr lang="en-US" altLang="ja-JP" sz="2400" b="1" dirty="0">
                <a:solidFill>
                  <a:srgbClr val="002060"/>
                </a:solidFill>
                <a:latin typeface="Times New Roman" pitchFamily="18" charset="0"/>
              </a:rPr>
              <a:t>CIB results </a:t>
            </a:r>
            <a:r>
              <a:rPr lang="en-US" altLang="ja-JP" sz="2400" b="1" dirty="0" smtClean="0">
                <a:solidFill>
                  <a:srgbClr val="002060"/>
                </a:solidFill>
                <a:latin typeface="Times New Roman" pitchFamily="18" charset="0"/>
              </a:rPr>
              <a:t>measured by COBE and AKARI</a:t>
            </a:r>
            <a:endParaRPr lang="en-US" altLang="ja-JP" sz="2400" b="1" dirty="0">
              <a:solidFill>
                <a:srgbClr val="002060"/>
              </a:solidFill>
              <a:latin typeface="Times New Roman" pitchFamily="18" charset="0"/>
            </a:endParaRPr>
          </a:p>
          <a:p>
            <a:pPr marL="609600" indent="-609600" eaLnBrk="1" hangingPunct="1">
              <a:buFontTx/>
              <a:buAutoNum type="alphaUcPeriod"/>
              <a:defRPr/>
            </a:pPr>
            <a:endParaRPr lang="en-US" altLang="ja-JP" sz="1800" b="1" dirty="0">
              <a:solidFill>
                <a:srgbClr val="002060"/>
              </a:solidFill>
            </a:endParaRPr>
          </a:p>
          <a:p>
            <a:pPr marL="609600" indent="-609600" eaLnBrk="1" hangingPunct="1">
              <a:buFontTx/>
              <a:buAutoNum type="alphaUcPeriod"/>
              <a:defRPr/>
            </a:pPr>
            <a:endParaRPr lang="en-US" altLang="ja-JP" sz="1800" b="1" dirty="0" smtClean="0">
              <a:solidFill>
                <a:srgbClr val="002060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2DB57C1B-013E-420F-BA63-E7B170F7ECBA}" type="slidenum">
              <a:rPr lang="en-US" altLang="ja-JP" smtClean="0"/>
              <a:pPr>
                <a:defRPr/>
              </a:pPr>
              <a:t>20</a:t>
            </a:fld>
            <a:endParaRPr lang="en-US" altLang="ja-JP"/>
          </a:p>
        </p:txBody>
      </p:sp>
    </p:spTree>
  </p:cSld>
  <p:clrMapOvr>
    <a:masterClrMapping/>
  </p:clrMapOvr>
  <p:transition advTm="83266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742" name="Picture 6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700213"/>
            <a:ext cx="4932362" cy="345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9717" name="Picture 3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4572000" cy="406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772400" cy="1143000"/>
          </a:xfrm>
        </p:spPr>
        <p:txBody>
          <a:bodyPr/>
          <a:lstStyle/>
          <a:p>
            <a:r>
              <a:rPr lang="en-US" altLang="ja-JP" sz="2800" b="1" dirty="0">
                <a:solidFill>
                  <a:srgbClr val="FF3300"/>
                </a:solidFill>
              </a:rPr>
              <a:t>Neutrino Mass Relations </a:t>
            </a:r>
            <a:br>
              <a:rPr lang="en-US" altLang="ja-JP" sz="2800" b="1" dirty="0">
                <a:solidFill>
                  <a:srgbClr val="FF3300"/>
                </a:solidFill>
              </a:rPr>
            </a:br>
            <a:r>
              <a:rPr lang="en-US" altLang="ja-JP" sz="2800" b="1" dirty="0">
                <a:solidFill>
                  <a:srgbClr val="FF3300"/>
                </a:solidFill>
              </a:rPr>
              <a:t>and Expected Photon Energy Spectrum</a:t>
            </a:r>
          </a:p>
        </p:txBody>
      </p:sp>
      <p:graphicFrame>
        <p:nvGraphicFramePr>
          <p:cNvPr id="199734" name="Object 54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2987675" y="6224588"/>
          <a:ext cx="6156325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7" name="数式" r:id="rId5" imgW="5029200" imgH="457200" progId="Equation.3">
                  <p:embed/>
                </p:oleObj>
              </mc:Choice>
              <mc:Fallback>
                <p:oleObj name="数式" r:id="rId5" imgW="50292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6224588"/>
                        <a:ext cx="6156325" cy="561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9688" name="Object 8"/>
          <p:cNvGraphicFramePr>
            <a:graphicFrameLocks noChangeAspect="1"/>
          </p:cNvGraphicFramePr>
          <p:nvPr/>
        </p:nvGraphicFramePr>
        <p:xfrm>
          <a:off x="395288" y="5445125"/>
          <a:ext cx="3411537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8" name="数式" r:id="rId7" imgW="2158920" imgH="672840" progId="Equation.3">
                  <p:embed/>
                </p:oleObj>
              </mc:Choice>
              <mc:Fallback>
                <p:oleObj name="数式" r:id="rId7" imgW="2158920" imgH="672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5445125"/>
                        <a:ext cx="3411537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9693" name="Line 13"/>
          <p:cNvSpPr>
            <a:spLocks noChangeShapeType="1"/>
          </p:cNvSpPr>
          <p:nvPr/>
        </p:nvSpPr>
        <p:spPr bwMode="auto">
          <a:xfrm flipH="1" flipV="1">
            <a:off x="2555875" y="2852738"/>
            <a:ext cx="43180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9695" name="Text Box 15"/>
          <p:cNvSpPr txBox="1">
            <a:spLocks noChangeArrowheads="1"/>
          </p:cNvSpPr>
          <p:nvPr/>
        </p:nvSpPr>
        <p:spPr bwMode="auto">
          <a:xfrm>
            <a:off x="1835150" y="3500438"/>
            <a:ext cx="2266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ja-JP" sz="2000">
                <a:solidFill>
                  <a:schemeClr val="tx1"/>
                </a:solidFill>
              </a:rPr>
              <a:t> Neutrino oscillation</a:t>
            </a:r>
          </a:p>
        </p:txBody>
      </p:sp>
      <p:sp>
        <p:nvSpPr>
          <p:cNvPr id="199699" name="Text Box 19"/>
          <p:cNvSpPr txBox="1">
            <a:spLocks noChangeArrowheads="1"/>
          </p:cNvSpPr>
          <p:nvPr/>
        </p:nvSpPr>
        <p:spPr bwMode="auto">
          <a:xfrm>
            <a:off x="611188" y="1479550"/>
            <a:ext cx="1511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ja-JP" sz="2000" b="1"/>
              <a:t>ν</a:t>
            </a:r>
            <a:r>
              <a:rPr lang="en-US" altLang="ja-JP" sz="2000" b="1" baseline="-25000"/>
              <a:t>3 </a:t>
            </a:r>
            <a:r>
              <a:rPr lang="en-US" altLang="ja-JP" sz="2000" b="1"/>
              <a:t>→ ν</a:t>
            </a:r>
            <a:r>
              <a:rPr lang="en-US" altLang="ja-JP" sz="2000" b="1" baseline="-25000"/>
              <a:t>2 </a:t>
            </a:r>
            <a:r>
              <a:rPr lang="en-US" altLang="ja-JP" sz="2000" b="1"/>
              <a:t>γ</a:t>
            </a:r>
          </a:p>
        </p:txBody>
      </p:sp>
      <p:sp>
        <p:nvSpPr>
          <p:cNvPr id="199700" name="Line 20"/>
          <p:cNvSpPr>
            <a:spLocks noChangeShapeType="1"/>
          </p:cNvSpPr>
          <p:nvPr/>
        </p:nvSpPr>
        <p:spPr bwMode="auto">
          <a:xfrm>
            <a:off x="1979613" y="2133600"/>
            <a:ext cx="574675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9718" name="Line 38"/>
          <p:cNvSpPr>
            <a:spLocks noChangeShapeType="1"/>
          </p:cNvSpPr>
          <p:nvPr/>
        </p:nvSpPr>
        <p:spPr bwMode="auto">
          <a:xfrm>
            <a:off x="2051050" y="2420938"/>
            <a:ext cx="576263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9719" name="Line 39"/>
          <p:cNvSpPr>
            <a:spLocks noChangeShapeType="1"/>
          </p:cNvSpPr>
          <p:nvPr/>
        </p:nvSpPr>
        <p:spPr bwMode="auto">
          <a:xfrm>
            <a:off x="2051050" y="2636838"/>
            <a:ext cx="576263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9720" name="Text Box 40"/>
          <p:cNvSpPr txBox="1">
            <a:spLocks noChangeArrowheads="1"/>
          </p:cNvSpPr>
          <p:nvPr/>
        </p:nvSpPr>
        <p:spPr bwMode="auto">
          <a:xfrm>
            <a:off x="755650" y="1916113"/>
            <a:ext cx="1703388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ja-JP" sz="1800"/>
              <a:t>E</a:t>
            </a:r>
            <a:r>
              <a:rPr lang="en-US" altLang="ja-JP" sz="1800" baseline="-25000">
                <a:latin typeface="Symbol" pitchFamily="18" charset="2"/>
                <a:ea typeface="Batang" pitchFamily="18" charset="-127"/>
              </a:rPr>
              <a:t>g</a:t>
            </a:r>
            <a:r>
              <a:rPr lang="en-US" altLang="ja-JP" sz="1800" baseline="-25000">
                <a:ea typeface="Batang" pitchFamily="18" charset="-127"/>
              </a:rPr>
              <a:t> </a:t>
            </a:r>
            <a:r>
              <a:rPr lang="en-US" altLang="ja-JP" sz="1800"/>
              <a:t>= 25meV</a:t>
            </a:r>
          </a:p>
          <a:p>
            <a:pPr algn="l"/>
            <a:r>
              <a:rPr lang="en-US" altLang="ja-JP" sz="1800"/>
              <a:t>       20meV</a:t>
            </a:r>
          </a:p>
          <a:p>
            <a:pPr algn="l"/>
            <a:r>
              <a:rPr lang="en-US" altLang="ja-JP" sz="1800"/>
              <a:t>       15meV</a:t>
            </a:r>
          </a:p>
        </p:txBody>
      </p:sp>
      <p:sp>
        <p:nvSpPr>
          <p:cNvPr id="199729" name="Text Box 49"/>
          <p:cNvSpPr txBox="1">
            <a:spLocks noChangeArrowheads="1"/>
          </p:cNvSpPr>
          <p:nvPr/>
        </p:nvSpPr>
        <p:spPr bwMode="auto">
          <a:xfrm>
            <a:off x="4572000" y="1341438"/>
            <a:ext cx="4357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2400" b="1"/>
              <a:t>Decay Photon Energy Spectrum</a:t>
            </a:r>
          </a:p>
        </p:txBody>
      </p:sp>
      <p:sp>
        <p:nvSpPr>
          <p:cNvPr id="199730" name="Line 50"/>
          <p:cNvSpPr>
            <a:spLocks noChangeShapeType="1"/>
          </p:cNvSpPr>
          <p:nvPr/>
        </p:nvSpPr>
        <p:spPr bwMode="auto">
          <a:xfrm flipH="1" flipV="1">
            <a:off x="7380288" y="3573463"/>
            <a:ext cx="433387" cy="287337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199731" name="Line 51"/>
          <p:cNvSpPr>
            <a:spLocks noChangeShapeType="1"/>
          </p:cNvSpPr>
          <p:nvPr/>
        </p:nvSpPr>
        <p:spPr bwMode="auto">
          <a:xfrm flipV="1">
            <a:off x="5940425" y="2924175"/>
            <a:ext cx="71438" cy="433388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199732" name="Text Box 52"/>
          <p:cNvSpPr txBox="1">
            <a:spLocks noChangeArrowheads="1"/>
          </p:cNvSpPr>
          <p:nvPr/>
        </p:nvSpPr>
        <p:spPr bwMode="auto">
          <a:xfrm>
            <a:off x="7129463" y="3933825"/>
            <a:ext cx="20145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2000" b="1"/>
              <a:t>Sharp edge with </a:t>
            </a:r>
          </a:p>
          <a:p>
            <a:r>
              <a:rPr lang="en-US" altLang="ja-JP" sz="2000" b="1"/>
              <a:t>1.9K smearing</a:t>
            </a:r>
          </a:p>
        </p:txBody>
      </p:sp>
      <p:sp>
        <p:nvSpPr>
          <p:cNvPr id="199733" name="Text Box 53"/>
          <p:cNvSpPr txBox="1">
            <a:spLocks noChangeArrowheads="1"/>
          </p:cNvSpPr>
          <p:nvPr/>
        </p:nvSpPr>
        <p:spPr bwMode="auto">
          <a:xfrm>
            <a:off x="5038725" y="3429000"/>
            <a:ext cx="18176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2000" b="1"/>
              <a:t>Red shift effect</a:t>
            </a:r>
          </a:p>
        </p:txBody>
      </p:sp>
      <p:sp>
        <p:nvSpPr>
          <p:cNvPr id="199736" name="Oval 56"/>
          <p:cNvSpPr>
            <a:spLocks noChangeArrowheads="1"/>
          </p:cNvSpPr>
          <p:nvPr/>
        </p:nvSpPr>
        <p:spPr bwMode="auto">
          <a:xfrm>
            <a:off x="684213" y="3716338"/>
            <a:ext cx="144462" cy="144462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9737" name="Line 57"/>
          <p:cNvSpPr>
            <a:spLocks noChangeShapeType="1"/>
          </p:cNvSpPr>
          <p:nvPr/>
        </p:nvSpPr>
        <p:spPr bwMode="auto">
          <a:xfrm flipH="1" flipV="1">
            <a:off x="827088" y="3860800"/>
            <a:ext cx="431800" cy="28892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199738" name="Text Box 58"/>
          <p:cNvSpPr txBox="1">
            <a:spLocks noChangeArrowheads="1"/>
          </p:cNvSpPr>
          <p:nvPr/>
        </p:nvSpPr>
        <p:spPr bwMode="auto">
          <a:xfrm>
            <a:off x="1166813" y="4106863"/>
            <a:ext cx="27781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800"/>
              <a:t> m</a:t>
            </a:r>
            <a:r>
              <a:rPr lang="en-US" altLang="ja-JP" sz="1800" baseline="-25000"/>
              <a:t>3 </a:t>
            </a:r>
            <a:r>
              <a:rPr lang="en-US" altLang="ja-JP" sz="1800"/>
              <a:t>= 50meV, m</a:t>
            </a:r>
            <a:r>
              <a:rPr lang="en-US" altLang="ja-JP" sz="1800" baseline="-25000"/>
              <a:t>2</a:t>
            </a:r>
            <a:r>
              <a:rPr lang="en-US" altLang="ja-JP" sz="1800"/>
              <a:t> = 10 meV,</a:t>
            </a:r>
          </a:p>
          <a:p>
            <a:r>
              <a:rPr lang="en-US" altLang="ja-JP" sz="1800"/>
              <a:t>E</a:t>
            </a:r>
            <a:r>
              <a:rPr lang="en-US" altLang="ja-JP" sz="1800" baseline="-25000"/>
              <a:t>γ</a:t>
            </a:r>
            <a:r>
              <a:rPr lang="en-US" altLang="ja-JP" sz="1800"/>
              <a:t> = 24meV</a:t>
            </a:r>
          </a:p>
        </p:txBody>
      </p:sp>
      <p:graphicFrame>
        <p:nvGraphicFramePr>
          <p:cNvPr id="199739" name="Object 59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4500563" y="5157788"/>
          <a:ext cx="4319587" cy="103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9" name="数式" r:id="rId9" imgW="2869920" imgH="685800" progId="Equation.3">
                  <p:embed/>
                </p:oleObj>
              </mc:Choice>
              <mc:Fallback>
                <p:oleObj name="数式" r:id="rId9" imgW="286992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5157788"/>
                        <a:ext cx="4319587" cy="1031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4410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485775"/>
            <a:ext cx="5556250" cy="325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6355" name="Rectangle 3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6553200" cy="5492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2800">
                <a:solidFill>
                  <a:srgbClr val="FF0000"/>
                </a:solidFill>
              </a:rPr>
              <a:t>Neutrino Decay Detection Sensitivity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323850" y="736600"/>
            <a:ext cx="3349625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 b="1">
              <a:solidFill>
                <a:schemeClr val="tx1"/>
              </a:solidFill>
              <a:latin typeface="Times" pitchFamily="18" charset="0"/>
              <a:ea typeface="Osaka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chemeClr val="tx1"/>
                </a:solidFill>
                <a:latin typeface="Times" pitchFamily="18" charset="0"/>
                <a:ea typeface="Osaka" charset="-128"/>
              </a:rPr>
              <a:t>10-hour running with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chemeClr val="tx1"/>
                </a:solidFill>
                <a:latin typeface="Times" pitchFamily="18" charset="0"/>
                <a:ea typeface="Osaka" charset="-128"/>
              </a:rPr>
              <a:t>a telescope with 20cm diameter,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chemeClr val="tx1"/>
                </a:solidFill>
                <a:latin typeface="Times" pitchFamily="18" charset="0"/>
                <a:ea typeface="Osaka" charset="-128"/>
              </a:rPr>
              <a:t>a viewing angle of 0.1 degrees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chemeClr val="tx1"/>
                </a:solidFill>
                <a:latin typeface="Times" pitchFamily="18" charset="0"/>
                <a:ea typeface="Osaka" charset="-128"/>
              </a:rPr>
              <a:t>and 100% detection efficiency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chemeClr val="tx1"/>
                </a:solidFill>
                <a:latin typeface="Times" pitchFamily="18" charset="0"/>
                <a:ea typeface="Osaka" charset="-128"/>
              </a:rPr>
              <a:t>( Satellite Experiment )</a:t>
            </a:r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76625"/>
            <a:ext cx="4716463" cy="33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5307013" y="3933825"/>
            <a:ext cx="2119312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dN/dE</a:t>
            </a:r>
            <a:r>
              <a:rPr lang="en-US" altLang="ja-JP" sz="2400" baseline="-250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γ</a:t>
            </a:r>
            <a:endParaRPr lang="en-US" altLang="ja-JP" sz="2400">
              <a:solidFill>
                <a:schemeClr val="tx1"/>
              </a:solidFill>
              <a:latin typeface="Times" pitchFamily="18" charset="0"/>
              <a:ea typeface="Osaka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ja-JP" sz="2400">
              <a:solidFill>
                <a:schemeClr val="tx1"/>
              </a:solidFill>
              <a:latin typeface="Times" pitchFamily="18" charset="0"/>
              <a:ea typeface="Osaka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　 </a:t>
            </a:r>
            <a:r>
              <a:rPr lang="en-US" altLang="ja-JP" sz="24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- d</a:t>
            </a:r>
            <a:r>
              <a:rPr lang="en-US" altLang="ja-JP" sz="2400" baseline="300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2</a:t>
            </a:r>
            <a:r>
              <a:rPr lang="en-US" altLang="ja-JP" sz="24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N</a:t>
            </a:r>
            <a:r>
              <a:rPr lang="en-US" altLang="ja-JP" sz="2400" baseline="-250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γ</a:t>
            </a:r>
            <a:r>
              <a:rPr lang="en-US" altLang="ja-JP" sz="24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/dE</a:t>
            </a:r>
            <a:r>
              <a:rPr lang="en-US" altLang="ja-JP" sz="2400" baseline="-250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γ</a:t>
            </a:r>
            <a:r>
              <a:rPr lang="en-US" altLang="ja-JP" sz="2400" baseline="300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2</a:t>
            </a:r>
            <a:r>
              <a:rPr lang="en-US" altLang="ja-JP" sz="24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 </a:t>
            </a:r>
            <a:r>
              <a:rPr lang="ja-JP" altLang="en-US" sz="24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　</a:t>
            </a:r>
          </a:p>
        </p:txBody>
      </p:sp>
      <p:sp>
        <p:nvSpPr>
          <p:cNvPr id="23559" name="Line 7"/>
          <p:cNvSpPr>
            <a:spLocks noChangeShapeType="1"/>
          </p:cNvSpPr>
          <p:nvPr/>
        </p:nvSpPr>
        <p:spPr bwMode="auto">
          <a:xfrm flipH="1" flipV="1">
            <a:off x="5867400" y="3644900"/>
            <a:ext cx="73025" cy="3603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 flipH="1" flipV="1">
            <a:off x="4859338" y="4724400"/>
            <a:ext cx="649287" cy="1444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4630738" y="5392738"/>
            <a:ext cx="4283075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●</a:t>
            </a:r>
            <a:r>
              <a:rPr lang="ja-JP" altLang="en-US" sz="18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　</a:t>
            </a:r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Osaka" charset="-128"/>
              </a:rPr>
              <a:t>Need the energy resolution better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Osaka" charset="-128"/>
              </a:rPr>
              <a:t>       than 2%.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Osaka" charset="-128"/>
              </a:rPr>
              <a:t>●</a:t>
            </a:r>
            <a:r>
              <a:rPr lang="ja-JP" altLang="en-US" sz="1800" b="1">
                <a:solidFill>
                  <a:schemeClr val="tx1"/>
                </a:solidFill>
                <a:latin typeface="Times New Roman" pitchFamily="18" charset="0"/>
                <a:ea typeface="Osaka" charset="-128"/>
              </a:rPr>
              <a:t>　</a:t>
            </a:r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Osaka" charset="-128"/>
              </a:rPr>
              <a:t>Can observe the ν</a:t>
            </a:r>
            <a:r>
              <a:rPr lang="en-US" altLang="ja-JP" sz="1800" b="1" baseline="-25000">
                <a:solidFill>
                  <a:schemeClr val="tx1"/>
                </a:solidFill>
                <a:latin typeface="Times New Roman" pitchFamily="18" charset="0"/>
                <a:ea typeface="Osaka" charset="-128"/>
              </a:rPr>
              <a:t>3</a:t>
            </a:r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Osaka" charset="-128"/>
              </a:rPr>
              <a:t> decay with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Osaka" charset="-128"/>
              </a:rPr>
              <a:t>       a mass of </a:t>
            </a:r>
            <a:r>
              <a:rPr lang="en-US" altLang="ja-JP" sz="1800" b="1">
                <a:solidFill>
                  <a:schemeClr val="tx1"/>
                </a:solidFill>
                <a:latin typeface="Times" pitchFamily="18" charset="0"/>
                <a:ea typeface="Osaka" charset="-128"/>
              </a:rPr>
              <a:t>50meV, and a lifetime of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chemeClr val="tx1"/>
                </a:solidFill>
                <a:latin typeface="Times" pitchFamily="18" charset="0"/>
                <a:ea typeface="Osaka" charset="-128"/>
              </a:rPr>
              <a:t>       1.5 x 10</a:t>
            </a:r>
            <a:r>
              <a:rPr lang="en-US" altLang="ja-JP" sz="1800" b="1" baseline="300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17</a:t>
            </a:r>
            <a:r>
              <a:rPr lang="en-US" altLang="ja-JP" sz="1800" b="1">
                <a:solidFill>
                  <a:schemeClr val="tx1"/>
                </a:solidFill>
                <a:latin typeface="Times" pitchFamily="18" charset="0"/>
                <a:ea typeface="Osaka" charset="-128"/>
              </a:rPr>
              <a:t>year at </a:t>
            </a:r>
            <a:r>
              <a:rPr lang="en-US" altLang="ja-JP" sz="1800" b="1">
                <a:solidFill>
                  <a:srgbClr val="FF0000"/>
                </a:solidFill>
                <a:latin typeface="Times New Roman" pitchFamily="18" charset="0"/>
                <a:ea typeface="Osaka" charset="-128"/>
              </a:rPr>
              <a:t>6.7σ.</a:t>
            </a:r>
          </a:p>
        </p:txBody>
      </p:sp>
      <p:sp>
        <p:nvSpPr>
          <p:cNvPr id="23562" name="Line 10"/>
          <p:cNvSpPr>
            <a:spLocks noChangeShapeType="1"/>
          </p:cNvSpPr>
          <p:nvPr/>
        </p:nvSpPr>
        <p:spPr bwMode="auto">
          <a:xfrm flipH="1">
            <a:off x="7308850" y="990600"/>
            <a:ext cx="358775" cy="1031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 flipH="1">
            <a:off x="6477000" y="2170113"/>
            <a:ext cx="111125" cy="32226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64" name="Text Box 4"/>
          <p:cNvSpPr txBox="1">
            <a:spLocks noChangeArrowheads="1"/>
          </p:cNvSpPr>
          <p:nvPr/>
        </p:nvSpPr>
        <p:spPr bwMode="auto">
          <a:xfrm>
            <a:off x="5651500" y="620713"/>
            <a:ext cx="3087688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chemeClr val="tx1"/>
                </a:solidFill>
                <a:latin typeface="Times" pitchFamily="18" charset="0"/>
                <a:ea typeface="Osaka" charset="-128"/>
              </a:rPr>
              <a:t>Cosmic Infrared Background</a:t>
            </a:r>
            <a:endParaRPr lang="ja-JP" altLang="en-US" sz="1800" b="1">
              <a:solidFill>
                <a:schemeClr val="tx1"/>
              </a:solidFill>
              <a:latin typeface="Times" pitchFamily="18" charset="0"/>
              <a:ea typeface="Osaka" charset="-128"/>
            </a:endParaRPr>
          </a:p>
        </p:txBody>
      </p:sp>
      <p:sp>
        <p:nvSpPr>
          <p:cNvPr id="23565" name="Text Box 4"/>
          <p:cNvSpPr txBox="1">
            <a:spLocks noChangeArrowheads="1"/>
          </p:cNvSpPr>
          <p:nvPr/>
        </p:nvSpPr>
        <p:spPr bwMode="auto">
          <a:xfrm>
            <a:off x="4645025" y="1268413"/>
            <a:ext cx="3887788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rgbClr val="FF0000"/>
                </a:solidFill>
                <a:latin typeface="Times" pitchFamily="18" charset="0"/>
                <a:ea typeface="Osaka" charset="-128"/>
              </a:rPr>
              <a:t>Neutrino Decay </a:t>
            </a:r>
            <a:r>
              <a:rPr lang="ja-JP" altLang="en-US" sz="1800" b="1">
                <a:solidFill>
                  <a:srgbClr val="FF0000"/>
                </a:solidFill>
                <a:latin typeface="Times" pitchFamily="18" charset="0"/>
                <a:ea typeface="Osaka" charset="-128"/>
              </a:rPr>
              <a:t>（</a:t>
            </a:r>
            <a:r>
              <a:rPr lang="en-US" altLang="ja-JP" sz="1800" b="1">
                <a:solidFill>
                  <a:srgbClr val="FF0000"/>
                </a:solidFill>
                <a:latin typeface="Times" pitchFamily="18" charset="0"/>
                <a:ea typeface="Osaka" charset="-128"/>
              </a:rPr>
              <a:t>τ</a:t>
            </a:r>
            <a:r>
              <a:rPr lang="ja-JP" altLang="en-US" sz="1800" b="1">
                <a:solidFill>
                  <a:srgbClr val="FF0000"/>
                </a:solidFill>
                <a:latin typeface="Times" pitchFamily="18" charset="0"/>
                <a:ea typeface="Osaka" charset="-128"/>
              </a:rPr>
              <a:t>＝</a:t>
            </a:r>
            <a:r>
              <a:rPr lang="en-US" altLang="ja-JP" sz="1800" b="1">
                <a:solidFill>
                  <a:srgbClr val="FF0000"/>
                </a:solidFill>
                <a:latin typeface="Times" pitchFamily="18" charset="0"/>
                <a:ea typeface="Osaka" charset="-128"/>
              </a:rPr>
              <a:t>1.5 x 10</a:t>
            </a:r>
            <a:r>
              <a:rPr lang="en-US" altLang="ja-JP" sz="1800" b="1" baseline="30000">
                <a:solidFill>
                  <a:srgbClr val="FF0000"/>
                </a:solidFill>
                <a:latin typeface="Times" pitchFamily="18" charset="0"/>
                <a:ea typeface="Osaka" charset="-128"/>
              </a:rPr>
              <a:t>17</a:t>
            </a:r>
            <a:r>
              <a:rPr lang="en-US" altLang="ja-JP" sz="1800" b="1">
                <a:solidFill>
                  <a:srgbClr val="FF0000"/>
                </a:solidFill>
                <a:latin typeface="Times" pitchFamily="18" charset="0"/>
                <a:ea typeface="Osaka" charset="-128"/>
              </a:rPr>
              <a:t>year</a:t>
            </a:r>
            <a:r>
              <a:rPr lang="ja-JP" altLang="en-US" sz="1800" b="1">
                <a:solidFill>
                  <a:srgbClr val="FF0000"/>
                </a:solidFill>
                <a:latin typeface="Times" pitchFamily="18" charset="0"/>
                <a:ea typeface="Osaka" charset="-128"/>
              </a:rPr>
              <a:t>）</a:t>
            </a:r>
            <a:endParaRPr lang="en-US" altLang="ja-JP" sz="1800" b="1">
              <a:solidFill>
                <a:srgbClr val="FF0000"/>
              </a:solidFill>
              <a:latin typeface="Times" pitchFamily="18" charset="0"/>
              <a:ea typeface="Osaka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rgbClr val="FF0000"/>
                </a:solidFill>
                <a:latin typeface="Times" pitchFamily="18" charset="0"/>
                <a:ea typeface="Osaka" charset="-128"/>
              </a:rPr>
              <a:t>Sharp edge with 1.9K smearing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rgbClr val="FF0000"/>
                </a:solidFill>
                <a:latin typeface="Times" pitchFamily="18" charset="0"/>
                <a:ea typeface="Osaka" charset="-128"/>
              </a:rPr>
              <a:t> with detector resolution of 0% to 5%</a:t>
            </a:r>
            <a:endParaRPr lang="ja-JP" altLang="en-US" sz="1800" b="1">
              <a:solidFill>
                <a:srgbClr val="FF0000"/>
              </a:solidFill>
              <a:latin typeface="Times" pitchFamily="18" charset="0"/>
              <a:ea typeface="Osaka" charset="-128"/>
            </a:endParaRPr>
          </a:p>
        </p:txBody>
      </p:sp>
      <p:sp>
        <p:nvSpPr>
          <p:cNvPr id="23566" name="Text Box 9"/>
          <p:cNvSpPr txBox="1">
            <a:spLocks noChangeArrowheads="1"/>
          </p:cNvSpPr>
          <p:nvPr/>
        </p:nvSpPr>
        <p:spPr bwMode="auto">
          <a:xfrm>
            <a:off x="1385888" y="5516563"/>
            <a:ext cx="75565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rgbClr val="FF0000"/>
                </a:solidFill>
                <a:latin typeface="Times New Roman" pitchFamily="18" charset="0"/>
                <a:ea typeface="Osaka" charset="-128"/>
              </a:rPr>
              <a:t>6.7σ</a:t>
            </a:r>
          </a:p>
        </p:txBody>
      </p:sp>
      <p:sp>
        <p:nvSpPr>
          <p:cNvPr id="23567" name="Line 11"/>
          <p:cNvSpPr>
            <a:spLocks noChangeShapeType="1"/>
          </p:cNvSpPr>
          <p:nvPr/>
        </p:nvSpPr>
        <p:spPr bwMode="auto">
          <a:xfrm flipV="1">
            <a:off x="4716463" y="2330450"/>
            <a:ext cx="142875" cy="2349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68" name="Text Box 4"/>
          <p:cNvSpPr txBox="1">
            <a:spLocks noChangeArrowheads="1"/>
          </p:cNvSpPr>
          <p:nvPr/>
        </p:nvSpPr>
        <p:spPr bwMode="auto">
          <a:xfrm>
            <a:off x="4319588" y="2482850"/>
            <a:ext cx="1671637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rgbClr val="FF0000"/>
                </a:solidFill>
                <a:latin typeface="Times" pitchFamily="18" charset="0"/>
                <a:ea typeface="Osaka" charset="-128"/>
              </a:rPr>
              <a:t>Red shift effect</a:t>
            </a:r>
            <a:endParaRPr lang="ja-JP" altLang="en-US" sz="1800" b="1">
              <a:solidFill>
                <a:srgbClr val="FF0000"/>
              </a:solidFill>
              <a:latin typeface="Times" pitchFamily="18" charset="0"/>
              <a:ea typeface="Osaka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71CE853-6874-49C1-B812-D7585CAC4CAC}" type="slidenum">
              <a:rPr lang="en-US" altLang="ja-JP" smtClean="0"/>
              <a:pPr>
                <a:defRPr/>
              </a:pPr>
              <a:t>22</a:t>
            </a:fld>
            <a:endParaRPr lang="en-US" altLang="ja-JP"/>
          </a:p>
        </p:txBody>
      </p:sp>
    </p:spTree>
  </p:cSld>
  <p:clrMapOvr>
    <a:masterClrMapping/>
  </p:clrMapOvr>
  <p:transition spd="slow" advTm="164547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765175"/>
            <a:ext cx="7056437" cy="472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7378" name="Rectangle 2"/>
          <p:cNvSpPr>
            <a:spLocks noGrp="1" noChangeArrowheads="1"/>
          </p:cNvSpPr>
          <p:nvPr>
            <p:ph type="title"/>
          </p:nvPr>
        </p:nvSpPr>
        <p:spPr>
          <a:xfrm>
            <a:off x="503040" y="260648"/>
            <a:ext cx="8640960" cy="659656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5σ </a:t>
            </a:r>
            <a:r>
              <a:rPr lang="en-US" altLang="ja-JP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observation sensitivity by 10-hour measurement with a telescope with </a:t>
            </a:r>
            <a:br>
              <a:rPr lang="en-US" altLang="ja-JP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ja-JP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 cm diameter, a viewing angle of 0.1 </a:t>
            </a:r>
            <a:r>
              <a:rPr lang="en-US" altLang="ja-JP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degree</a:t>
            </a:r>
            <a:endParaRPr lang="en-US" altLang="ja-JP" sz="2000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0" name="Text Box 5"/>
          <p:cNvSpPr txBox="1">
            <a:spLocks noChangeArrowheads="1"/>
          </p:cNvSpPr>
          <p:nvPr/>
        </p:nvSpPr>
        <p:spPr bwMode="auto">
          <a:xfrm>
            <a:off x="1692275" y="1412875"/>
            <a:ext cx="53292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SU(2)</a:t>
            </a:r>
            <a:r>
              <a:rPr lang="en-US" altLang="ja-JP" sz="2000" baseline="-250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L</a:t>
            </a:r>
            <a:r>
              <a:rPr lang="en-US" altLang="ja-JP" sz="20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 x SU(2)</a:t>
            </a:r>
            <a:r>
              <a:rPr lang="en-US" altLang="ja-JP" sz="2000" baseline="-250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R </a:t>
            </a:r>
            <a:r>
              <a:rPr lang="en-US" altLang="ja-JP" sz="20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x U(1) model  Lifetime Prediction</a:t>
            </a:r>
          </a:p>
        </p:txBody>
      </p:sp>
      <p:sp>
        <p:nvSpPr>
          <p:cNvPr id="24581" name="Line 6"/>
          <p:cNvSpPr>
            <a:spLocks noChangeShapeType="1"/>
          </p:cNvSpPr>
          <p:nvPr/>
        </p:nvSpPr>
        <p:spPr bwMode="auto">
          <a:xfrm>
            <a:off x="4572000" y="1916113"/>
            <a:ext cx="504825" cy="3603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582" name="Text Box 5"/>
          <p:cNvSpPr txBox="1">
            <a:spLocks noChangeArrowheads="1"/>
          </p:cNvSpPr>
          <p:nvPr/>
        </p:nvSpPr>
        <p:spPr bwMode="auto">
          <a:xfrm>
            <a:off x="250825" y="5516563"/>
            <a:ext cx="85693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400">
                <a:solidFill>
                  <a:srgbClr val="FF0000"/>
                </a:solidFill>
                <a:latin typeface="Times" pitchFamily="18" charset="0"/>
                <a:ea typeface="Osaka" charset="-128"/>
              </a:rPr>
              <a:t>Search Region:  λ</a:t>
            </a:r>
            <a:r>
              <a:rPr lang="ja-JP" altLang="en-US" sz="2400">
                <a:solidFill>
                  <a:srgbClr val="FF0000"/>
                </a:solidFill>
                <a:latin typeface="Times" pitchFamily="18" charset="0"/>
                <a:ea typeface="Osaka" charset="-128"/>
              </a:rPr>
              <a:t>＝　</a:t>
            </a:r>
            <a:r>
              <a:rPr lang="en-US" altLang="ja-JP" sz="2400">
                <a:solidFill>
                  <a:srgbClr val="FF0000"/>
                </a:solidFill>
                <a:latin typeface="Times" pitchFamily="18" charset="0"/>
                <a:ea typeface="Osaka" charset="-128"/>
              </a:rPr>
              <a:t>40</a:t>
            </a:r>
            <a:r>
              <a:rPr lang="ja-JP" altLang="en-US" sz="2400">
                <a:solidFill>
                  <a:srgbClr val="FF0000"/>
                </a:solidFill>
                <a:latin typeface="Times" pitchFamily="18" charset="0"/>
                <a:ea typeface="Osaka" charset="-128"/>
              </a:rPr>
              <a:t>～</a:t>
            </a:r>
            <a:r>
              <a:rPr lang="en-US" altLang="ja-JP" sz="2400">
                <a:solidFill>
                  <a:srgbClr val="FF0000"/>
                </a:solidFill>
                <a:latin typeface="Times" pitchFamily="18" charset="0"/>
                <a:ea typeface="Osaka" charset="-128"/>
              </a:rPr>
              <a:t>150μm</a:t>
            </a:r>
            <a:r>
              <a:rPr lang="ja-JP" altLang="en-US" sz="2400">
                <a:solidFill>
                  <a:srgbClr val="FF0000"/>
                </a:solidFill>
                <a:latin typeface="Times" pitchFamily="18" charset="0"/>
                <a:ea typeface="Osaka" charset="-128"/>
              </a:rPr>
              <a:t>　（</a:t>
            </a:r>
            <a:r>
              <a:rPr lang="en-US" altLang="ja-JP" sz="2400">
                <a:solidFill>
                  <a:srgbClr val="FF0000"/>
                </a:solidFill>
                <a:latin typeface="Times" pitchFamily="18" charset="0"/>
                <a:ea typeface="Osaka" charset="-128"/>
              </a:rPr>
              <a:t>E</a:t>
            </a:r>
            <a:r>
              <a:rPr lang="en-US" altLang="ja-JP" sz="2400" baseline="-25000">
                <a:solidFill>
                  <a:srgbClr val="FF0000"/>
                </a:solidFill>
                <a:latin typeface="Times" pitchFamily="18" charset="0"/>
                <a:ea typeface="Osaka" charset="-128"/>
              </a:rPr>
              <a:t>γ </a:t>
            </a:r>
            <a:r>
              <a:rPr lang="ja-JP" altLang="en-US" sz="2400">
                <a:solidFill>
                  <a:srgbClr val="FF0000"/>
                </a:solidFill>
                <a:latin typeface="Times" pitchFamily="18" charset="0"/>
                <a:ea typeface="Osaka" charset="-128"/>
              </a:rPr>
              <a:t>＝　</a:t>
            </a:r>
            <a:r>
              <a:rPr lang="en-US" altLang="ja-JP" sz="2400">
                <a:solidFill>
                  <a:srgbClr val="FF0000"/>
                </a:solidFill>
                <a:latin typeface="Times" pitchFamily="18" charset="0"/>
                <a:ea typeface="Osaka" charset="-128"/>
              </a:rPr>
              <a:t>8</a:t>
            </a:r>
            <a:r>
              <a:rPr lang="ja-JP" altLang="en-US" sz="2400">
                <a:solidFill>
                  <a:srgbClr val="FF0000"/>
                </a:solidFill>
                <a:latin typeface="Times" pitchFamily="18" charset="0"/>
                <a:ea typeface="Osaka" charset="-128"/>
              </a:rPr>
              <a:t>～</a:t>
            </a:r>
            <a:r>
              <a:rPr lang="en-US" altLang="ja-JP" sz="2400">
                <a:solidFill>
                  <a:srgbClr val="FF0000"/>
                </a:solidFill>
                <a:latin typeface="Times" pitchFamily="18" charset="0"/>
                <a:ea typeface="Osaka" charset="-128"/>
              </a:rPr>
              <a:t>30meV</a:t>
            </a:r>
            <a:r>
              <a:rPr lang="ja-JP" altLang="en-US" sz="2400">
                <a:solidFill>
                  <a:srgbClr val="FF0000"/>
                </a:solidFill>
                <a:latin typeface="Times" pitchFamily="18" charset="0"/>
                <a:ea typeface="Osaka" charset="-128"/>
              </a:rPr>
              <a:t>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40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In Rocket experiment, λ</a:t>
            </a:r>
            <a:r>
              <a:rPr lang="ja-JP" altLang="en-US" sz="240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＝　</a:t>
            </a:r>
            <a:r>
              <a:rPr lang="en-US" altLang="ja-JP" sz="240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40</a:t>
            </a:r>
            <a:r>
              <a:rPr lang="ja-JP" altLang="en-US" sz="240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～</a:t>
            </a:r>
            <a:r>
              <a:rPr lang="en-US" altLang="ja-JP" sz="240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80μm</a:t>
            </a:r>
            <a:r>
              <a:rPr lang="ja-JP" altLang="en-US" sz="240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　（</a:t>
            </a:r>
            <a:r>
              <a:rPr lang="en-US" altLang="ja-JP" sz="240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E</a:t>
            </a:r>
            <a:r>
              <a:rPr lang="en-US" altLang="ja-JP" sz="2400" baseline="-2500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γ</a:t>
            </a:r>
            <a:r>
              <a:rPr lang="en-US" altLang="ja-JP" sz="240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 </a:t>
            </a:r>
            <a:r>
              <a:rPr lang="ja-JP" altLang="en-US" sz="240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＝　</a:t>
            </a:r>
            <a:r>
              <a:rPr lang="en-US" altLang="ja-JP" sz="240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15</a:t>
            </a:r>
            <a:r>
              <a:rPr lang="ja-JP" altLang="en-US" sz="240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～</a:t>
            </a:r>
            <a:r>
              <a:rPr lang="en-US" altLang="ja-JP" sz="240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30meV</a:t>
            </a:r>
            <a:r>
              <a:rPr lang="ja-JP" altLang="en-US" sz="240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）</a:t>
            </a:r>
            <a:endParaRPr lang="en-US" altLang="ja-JP" sz="2400">
              <a:solidFill>
                <a:srgbClr val="FF3300"/>
              </a:solidFill>
              <a:latin typeface="Times" pitchFamily="18" charset="0"/>
              <a:ea typeface="Osaka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40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     </a:t>
            </a:r>
            <a:r>
              <a:rPr lang="en-US" altLang="ja-JP" sz="2400">
                <a:solidFill>
                  <a:srgbClr val="002060"/>
                </a:solidFill>
                <a:latin typeface="Times" pitchFamily="18" charset="0"/>
                <a:ea typeface="Osaka" charset="-128"/>
              </a:rPr>
              <a:t>Nb/Al-STJ sensisitive region &gt; 8meV ( N</a:t>
            </a:r>
            <a:r>
              <a:rPr lang="en-US" altLang="ja-JP" sz="2400" baseline="-25000">
                <a:solidFill>
                  <a:srgbClr val="002060"/>
                </a:solidFill>
                <a:latin typeface="Times" pitchFamily="18" charset="0"/>
                <a:ea typeface="Osaka" charset="-128"/>
              </a:rPr>
              <a:t>quasi-particles </a:t>
            </a:r>
            <a:r>
              <a:rPr lang="en-US" altLang="ja-JP" sz="2400">
                <a:solidFill>
                  <a:srgbClr val="002060"/>
                </a:solidFill>
                <a:latin typeface="Times" pitchFamily="18" charset="0"/>
                <a:ea typeface="Osaka" charset="-128"/>
              </a:rPr>
              <a:t>= 60 )</a:t>
            </a:r>
            <a:endParaRPr lang="ja-JP" altLang="en-US" sz="2400">
              <a:solidFill>
                <a:srgbClr val="002060"/>
              </a:solidFill>
              <a:latin typeface="Times" pitchFamily="18" charset="0"/>
              <a:ea typeface="Osaka" charset="-128"/>
            </a:endParaRPr>
          </a:p>
        </p:txBody>
      </p:sp>
      <p:sp>
        <p:nvSpPr>
          <p:cNvPr id="24583" name="Rectangle 7"/>
          <p:cNvSpPr>
            <a:spLocks noGrp="1" noChangeArrowheads="1"/>
          </p:cNvSpPr>
          <p:nvPr>
            <p:ph idx="1"/>
          </p:nvPr>
        </p:nvSpPr>
        <p:spPr>
          <a:xfrm>
            <a:off x="395288" y="5084763"/>
            <a:ext cx="7910512" cy="454025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altLang="ja-JP" sz="1800" b="1" smtClean="0">
                <a:solidFill>
                  <a:srgbClr val="002060"/>
                </a:solidFill>
              </a:rPr>
              <a:t>S.H. Kim, K. Takemasa, Y. Takeuchi and S. Matsuura     JPSJ 81, 024101 (2012)</a:t>
            </a:r>
          </a:p>
        </p:txBody>
      </p:sp>
      <p:sp>
        <p:nvSpPr>
          <p:cNvPr id="24584" name="Line 113"/>
          <p:cNvSpPr>
            <a:spLocks noChangeShapeType="1"/>
          </p:cNvSpPr>
          <p:nvPr/>
        </p:nvSpPr>
        <p:spPr bwMode="auto">
          <a:xfrm flipV="1">
            <a:off x="1763713" y="4365625"/>
            <a:ext cx="496887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585" name="テキスト ボックス 13"/>
          <p:cNvSpPr txBox="1">
            <a:spLocks noChangeArrowheads="1"/>
          </p:cNvSpPr>
          <p:nvPr/>
        </p:nvSpPr>
        <p:spPr bwMode="auto">
          <a:xfrm>
            <a:off x="2195513" y="4076700"/>
            <a:ext cx="35147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 b="1">
                <a:solidFill>
                  <a:srgbClr val="FF0000"/>
                </a:solidFill>
                <a:latin typeface="Times New Roman" pitchFamily="18" charset="0"/>
                <a:ea typeface="Arial Unicode MS" pitchFamily="50" charset="-128"/>
                <a:cs typeface="Times New Roman" pitchFamily="18" charset="0"/>
              </a:rPr>
              <a:t> Search Region ( Satellite Experiment)</a:t>
            </a:r>
            <a:endParaRPr lang="ja-JP" altLang="en-US" sz="1600" b="1">
              <a:solidFill>
                <a:srgbClr val="FF0000"/>
              </a:solidFill>
              <a:latin typeface="Times New Roman" pitchFamily="18" charset="0"/>
              <a:ea typeface="Arial Unicode MS" pitchFamily="50" charset="-128"/>
              <a:cs typeface="Times New Roman" pitchFamily="18" charset="0"/>
            </a:endParaRPr>
          </a:p>
        </p:txBody>
      </p:sp>
      <p:sp>
        <p:nvSpPr>
          <p:cNvPr id="24586" name="Line 114"/>
          <p:cNvSpPr>
            <a:spLocks noChangeShapeType="1"/>
          </p:cNvSpPr>
          <p:nvPr/>
        </p:nvSpPr>
        <p:spPr bwMode="auto">
          <a:xfrm>
            <a:off x="1763713" y="4508500"/>
            <a:ext cx="2232025" cy="0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587" name="Text Box 116"/>
          <p:cNvSpPr txBox="1">
            <a:spLocks noChangeArrowheads="1"/>
          </p:cNvSpPr>
          <p:nvPr/>
        </p:nvSpPr>
        <p:spPr bwMode="auto">
          <a:xfrm>
            <a:off x="2268538" y="4437063"/>
            <a:ext cx="18732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 b="1">
                <a:solidFill>
                  <a:srgbClr val="FF3300"/>
                </a:solidFill>
                <a:latin typeface="Times" pitchFamily="18" charset="0"/>
                <a:ea typeface="Osaka" charset="-128"/>
              </a:rPr>
              <a:t>Rocket Experiment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B5409E8-077F-411F-BBF8-801C1412F615}" type="slidenum">
              <a:rPr lang="en-US" altLang="ja-JP" smtClean="0"/>
              <a:pPr>
                <a:defRPr/>
              </a:pPr>
              <a:t>23</a:t>
            </a:fld>
            <a:endParaRPr lang="en-US" altLang="ja-JP"/>
          </a:p>
        </p:txBody>
      </p:sp>
    </p:spTree>
  </p:cSld>
  <p:clrMapOvr>
    <a:masterClrMapping/>
  </p:clrMapOvr>
  <p:transition spd="slow" advTm="79234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188913"/>
            <a:ext cx="6048375" cy="66675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altLang="ja-JP" sz="2800" dirty="0">
                <a:solidFill>
                  <a:srgbClr val="FF3300"/>
                </a:solidFill>
              </a:rPr>
              <a:t>Lifetime Calculation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23850" y="981075"/>
            <a:ext cx="79914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R. E. Schrock, Nucl. Phys. 28 (1982) 359.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　　　　　</a:t>
            </a:r>
            <a:r>
              <a:rPr lang="en-US" altLang="ja-JP" sz="20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Calculate the neutrino decay width in SU(2)</a:t>
            </a:r>
            <a:r>
              <a:rPr lang="en-US" altLang="ja-JP" sz="2000" baseline="-250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L </a:t>
            </a:r>
            <a:r>
              <a:rPr lang="ja-JP" altLang="en-US" sz="20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ｘ </a:t>
            </a:r>
            <a:r>
              <a:rPr lang="en-US" altLang="ja-JP" sz="20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SU(2)</a:t>
            </a:r>
            <a:r>
              <a:rPr lang="en-US" altLang="ja-JP" sz="2000" baseline="-250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R </a:t>
            </a:r>
            <a:r>
              <a:rPr lang="ja-JP" altLang="en-US" sz="20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ｘ </a:t>
            </a:r>
            <a:r>
              <a:rPr lang="en-US" altLang="ja-JP" sz="20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U(1) model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3238"/>
            <a:ext cx="8867775" cy="194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323850" y="4508500"/>
            <a:ext cx="8001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　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>
                <a:solidFill>
                  <a:schemeClr val="tx1"/>
                </a:solidFill>
                <a:latin typeface="Times" pitchFamily="18" charset="0"/>
                <a:ea typeface="Osaka" charset="-128"/>
              </a:rPr>
              <a:t>　　　　</a:t>
            </a:r>
          </a:p>
        </p:txBody>
      </p:sp>
      <p:graphicFrame>
        <p:nvGraphicFramePr>
          <p:cNvPr id="25606" name="Object 6"/>
          <p:cNvGraphicFramePr>
            <a:graphicFrameLocks noGrp="1" noChangeAspect="1"/>
          </p:cNvGraphicFramePr>
          <p:nvPr>
            <p:ph idx="1"/>
          </p:nvPr>
        </p:nvGraphicFramePr>
        <p:xfrm>
          <a:off x="971550" y="3644900"/>
          <a:ext cx="7272338" cy="304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1" name="数式" r:id="rId4" imgW="5435600" imgH="2273300" progId="Equation.3">
                  <p:embed/>
                </p:oleObj>
              </mc:Choice>
              <mc:Fallback>
                <p:oleObj name="数式" r:id="rId4" imgW="5435600" imgH="22733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3644900"/>
                        <a:ext cx="7272338" cy="304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スライド番号プレースホルダー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179B6A-1B2E-43EF-9279-89B25B7FC2FA}" type="slidenum">
              <a:rPr lang="en-US" altLang="ja-JP" smtClean="0"/>
              <a:pPr>
                <a:defRPr/>
              </a:pPr>
              <a:t>24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476250"/>
            <a:ext cx="7340600" cy="466725"/>
          </a:xfrm>
        </p:spPr>
        <p:txBody>
          <a:bodyPr/>
          <a:lstStyle/>
          <a:p>
            <a:pPr>
              <a:defRPr/>
            </a:pPr>
            <a:r>
              <a:rPr lang="en-US" altLang="ja-JP" sz="3200"/>
              <a:t>STJ Energy Resolution</a:t>
            </a:r>
          </a:p>
        </p:txBody>
      </p:sp>
      <p:sp>
        <p:nvSpPr>
          <p:cNvPr id="26627" name="Line 31"/>
          <p:cNvSpPr>
            <a:spLocks noChangeShapeType="1"/>
          </p:cNvSpPr>
          <p:nvPr/>
        </p:nvSpPr>
        <p:spPr bwMode="auto">
          <a:xfrm>
            <a:off x="6072188" y="1998663"/>
            <a:ext cx="1587" cy="140811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628" name="Rectangle 34"/>
          <p:cNvSpPr>
            <a:spLocks noChangeArrowheads="1"/>
          </p:cNvSpPr>
          <p:nvPr/>
        </p:nvSpPr>
        <p:spPr bwMode="auto">
          <a:xfrm>
            <a:off x="4932363" y="1700213"/>
            <a:ext cx="3924300" cy="1206500"/>
          </a:xfrm>
          <a:prstGeom prst="rect">
            <a:avLst/>
          </a:prstGeom>
          <a:noFill/>
          <a:ln w="9360">
            <a:solidFill>
              <a:srgbClr val="252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>
            <a:lvl1pPr algn="l" defTabSz="449263" eaLnBrk="0" hangingPunct="0">
              <a:spcBef>
                <a:spcPct val="20000"/>
              </a:spcBef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defTabSz="449263" eaLnBrk="0" hangingPunct="0">
              <a:spcBef>
                <a:spcPct val="20000"/>
              </a:spcBef>
              <a:buFont typeface="Arial" charset="0"/>
              <a:buChar char="˃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defTabSz="449263" eaLnBrk="0" hangingPunct="0">
              <a:spcBef>
                <a:spcPct val="20000"/>
              </a:spcBef>
              <a:buFont typeface="Calibri" pitchFamily="34" charset="0"/>
              <a:buChar char="+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defTabSz="449263" eaLnBrk="0" hangingPunct="0">
              <a:spcBef>
                <a:spcPct val="20000"/>
              </a:spcBef>
              <a:buFont typeface="Arial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defTabSz="449263" eaLnBrk="0" hangingPunct="0">
              <a:spcBef>
                <a:spcPct val="20000"/>
              </a:spcBef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lnSpc>
                <a:spcPct val="101000"/>
              </a:lnSpc>
              <a:spcBef>
                <a:spcPct val="0"/>
              </a:spcBef>
              <a:buClr>
                <a:srgbClr val="FFFFFF"/>
              </a:buClr>
              <a:buFont typeface="Tahoma" pitchFamily="34" charset="0"/>
              <a:buNone/>
            </a:pPr>
            <a:r>
              <a:rPr kumimoji="0" lang="en-GB" altLang="ja-JP" sz="2000">
                <a:solidFill>
                  <a:srgbClr val="000000"/>
                </a:solidFill>
                <a:latin typeface="Tahoma" pitchFamily="34" charset="0"/>
                <a:ea typeface="ＭＳ Ｐゴシック" pitchFamily="50" charset="-128"/>
              </a:rPr>
              <a:t>Δ</a:t>
            </a:r>
            <a:r>
              <a:rPr kumimoji="0" lang="en-GB" altLang="ja-JP" sz="2000">
                <a:solidFill>
                  <a:srgbClr val="000000"/>
                </a:solidFill>
                <a:latin typeface="Times" pitchFamily="18" charset="0"/>
                <a:ea typeface="ＭＳ Ｐゴシック" pitchFamily="50" charset="-128"/>
              </a:rPr>
              <a:t>:   </a:t>
            </a:r>
            <a:r>
              <a:rPr kumimoji="0" lang="en-GB" altLang="ja-JP" sz="2400">
                <a:solidFill>
                  <a:srgbClr val="000000"/>
                </a:solidFill>
                <a:latin typeface="Times" pitchFamily="18" charset="0"/>
                <a:ea typeface="ＭＳ Ｐゴシック" pitchFamily="50" charset="-128"/>
              </a:rPr>
              <a:t>Band gap energy</a:t>
            </a:r>
            <a:endParaRPr kumimoji="0" lang="ja-JP" altLang="en-GB" sz="2400">
              <a:solidFill>
                <a:srgbClr val="000000"/>
              </a:solidFill>
              <a:latin typeface="Times" pitchFamily="18" charset="0"/>
              <a:ea typeface="ＭＳ Ｐゴシック" pitchFamily="50" charset="-128"/>
            </a:endParaRPr>
          </a:p>
          <a:p>
            <a:pPr eaLnBrk="1" hangingPunct="1">
              <a:lnSpc>
                <a:spcPct val="101000"/>
              </a:lnSpc>
              <a:spcBef>
                <a:spcPct val="0"/>
              </a:spcBef>
              <a:buClr>
                <a:srgbClr val="FFFFFF"/>
              </a:buClr>
              <a:buFont typeface="Tahoma" pitchFamily="34" charset="0"/>
              <a:buNone/>
            </a:pPr>
            <a:r>
              <a:rPr kumimoji="0" lang="en-GB" altLang="ja-JP" sz="2400">
                <a:solidFill>
                  <a:srgbClr val="000000"/>
                </a:solidFill>
                <a:latin typeface="Times" pitchFamily="18" charset="0"/>
                <a:ea typeface="ＭＳ Ｐゴシック" pitchFamily="50" charset="-128"/>
              </a:rPr>
              <a:t>F:     Fano factor (= 0.2)</a:t>
            </a:r>
          </a:p>
          <a:p>
            <a:pPr eaLnBrk="1" hangingPunct="1">
              <a:lnSpc>
                <a:spcPct val="101000"/>
              </a:lnSpc>
              <a:spcBef>
                <a:spcPct val="0"/>
              </a:spcBef>
              <a:buClr>
                <a:srgbClr val="FFFFFF"/>
              </a:buClr>
              <a:buFont typeface="Tahoma" pitchFamily="34" charset="0"/>
              <a:buNone/>
            </a:pPr>
            <a:r>
              <a:rPr kumimoji="0" lang="en-GB" altLang="ja-JP" sz="2400">
                <a:solidFill>
                  <a:srgbClr val="000000"/>
                </a:solidFill>
                <a:latin typeface="Times" pitchFamily="18" charset="0"/>
                <a:ea typeface="ＭＳ Ｐゴシック" pitchFamily="50" charset="-128"/>
              </a:rPr>
              <a:t>E:     Incident particle energy</a:t>
            </a:r>
            <a:endParaRPr kumimoji="0" lang="ja-JP" altLang="en-GB" sz="2400">
              <a:solidFill>
                <a:srgbClr val="000000"/>
              </a:solidFill>
              <a:latin typeface="Times" pitchFamily="18" charset="0"/>
              <a:ea typeface="ＭＳ Ｐゴシック" pitchFamily="50" charset="-128"/>
            </a:endParaRPr>
          </a:p>
        </p:txBody>
      </p:sp>
      <p:sp>
        <p:nvSpPr>
          <p:cNvPr id="26629" name="Rectangle 42"/>
          <p:cNvSpPr>
            <a:spLocks noChangeArrowheads="1"/>
          </p:cNvSpPr>
          <p:nvPr/>
        </p:nvSpPr>
        <p:spPr bwMode="auto">
          <a:xfrm>
            <a:off x="4427538" y="3860800"/>
            <a:ext cx="4572000" cy="1303338"/>
          </a:xfrm>
          <a:prstGeom prst="rect">
            <a:avLst/>
          </a:prstGeom>
          <a:noFill/>
          <a:ln w="9360">
            <a:solidFill>
              <a:srgbClr val="252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>
            <a:lvl1pPr algn="l" defTabSz="449263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defTabSz="449263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defTabSz="449263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defTabSz="449263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defTabSz="449263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lnSpc>
                <a:spcPct val="103000"/>
              </a:lnSpc>
              <a:buClr>
                <a:srgbClr val="FFFFFF"/>
              </a:buClr>
              <a:buFontTx/>
              <a:buNone/>
            </a:pPr>
            <a:r>
              <a:rPr kumimoji="0" lang="en-GB" altLang="ja-JP" sz="2400" b="1">
                <a:solidFill>
                  <a:srgbClr val="000000"/>
                </a:solidFill>
                <a:latin typeface="Times" pitchFamily="18" charset="0"/>
                <a:ea typeface="ＭＳ Ｐゴシック" pitchFamily="50" charset="-128"/>
              </a:rPr>
              <a:t>Tc : Critical Temperature</a:t>
            </a:r>
            <a:endParaRPr kumimoji="0" lang="en-US" altLang="ja-JP" sz="2400" b="1">
              <a:solidFill>
                <a:srgbClr val="000000"/>
              </a:solidFill>
              <a:latin typeface="Times" pitchFamily="18" charset="0"/>
              <a:ea typeface="ＭＳ Ｐゴシック" pitchFamily="50" charset="-128"/>
            </a:endParaRPr>
          </a:p>
          <a:p>
            <a:pPr eaLnBrk="1" hangingPunct="1">
              <a:lnSpc>
                <a:spcPct val="103000"/>
              </a:lnSpc>
              <a:buClr>
                <a:srgbClr val="FFFFFF"/>
              </a:buClr>
              <a:buFontTx/>
              <a:buNone/>
            </a:pPr>
            <a:r>
              <a:rPr kumimoji="0" lang="en-US" altLang="ja-JP" sz="2400">
                <a:solidFill>
                  <a:srgbClr val="000000"/>
                </a:solidFill>
                <a:latin typeface="Times" pitchFamily="18" charset="0"/>
                <a:ea typeface="ＭＳ Ｐゴシック" pitchFamily="50" charset="-128"/>
              </a:rPr>
              <a:t>  Operation is done at a temperature around 1/10 of Tc</a:t>
            </a:r>
          </a:p>
        </p:txBody>
      </p:sp>
      <p:sp>
        <p:nvSpPr>
          <p:cNvPr id="26630" name="テキスト ボックス 54"/>
          <p:cNvSpPr txBox="1">
            <a:spLocks noChangeArrowheads="1"/>
          </p:cNvSpPr>
          <p:nvPr/>
        </p:nvSpPr>
        <p:spPr bwMode="auto">
          <a:xfrm>
            <a:off x="395288" y="1341438"/>
            <a:ext cx="3481387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449263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defTabSz="449263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defTabSz="449263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defTabSz="449263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defTabSz="449263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lnSpc>
                <a:spcPct val="103000"/>
              </a:lnSpc>
              <a:spcBef>
                <a:spcPct val="0"/>
              </a:spcBef>
              <a:buClr>
                <a:srgbClr val="FFFFFF"/>
              </a:buClr>
              <a:buFont typeface="Tahoma" pitchFamily="34" charset="0"/>
              <a:buNone/>
            </a:pPr>
            <a:r>
              <a:rPr lang="en-US" altLang="ja-JP">
                <a:solidFill>
                  <a:srgbClr val="000000"/>
                </a:solidFill>
                <a:latin typeface="Times" pitchFamily="18" charset="0"/>
                <a:ea typeface="ＭＳ Ｐゴシック" pitchFamily="50" charset="-128"/>
              </a:rPr>
              <a:t>STJ Energy Resolution</a:t>
            </a:r>
          </a:p>
        </p:txBody>
      </p:sp>
      <p:sp>
        <p:nvSpPr>
          <p:cNvPr id="5" name="円形吹き出し 4"/>
          <p:cNvSpPr>
            <a:spLocks noChangeArrowheads="1"/>
          </p:cNvSpPr>
          <p:nvPr/>
        </p:nvSpPr>
        <p:spPr bwMode="auto">
          <a:xfrm>
            <a:off x="1692275" y="5949950"/>
            <a:ext cx="7307263" cy="647700"/>
          </a:xfrm>
          <a:prstGeom prst="wedgeEllipseCallout">
            <a:avLst>
              <a:gd name="adj1" fmla="val -41741"/>
              <a:gd name="adj2" fmla="val -104903"/>
            </a:avLst>
          </a:prstGeom>
          <a:solidFill>
            <a:srgbClr val="FFFF00"/>
          </a:solidFill>
          <a:ln w="25400" algn="ctr">
            <a:solidFill>
              <a:srgbClr val="085091"/>
            </a:solidFill>
            <a:miter lim="800000"/>
            <a:headEnd/>
            <a:tailEnd/>
          </a:ln>
        </p:spPr>
        <p:txBody>
          <a:bodyPr anchor="ctr"/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000" b="1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We reported that Hf-STJ worked as a STJ in 2011. </a:t>
            </a:r>
          </a:p>
        </p:txBody>
      </p:sp>
      <p:graphicFrame>
        <p:nvGraphicFramePr>
          <p:cNvPr id="26632" name="Object 18"/>
          <p:cNvGraphicFramePr>
            <a:graphicFrameLocks noChangeAspect="1"/>
          </p:cNvGraphicFramePr>
          <p:nvPr/>
        </p:nvGraphicFramePr>
        <p:xfrm>
          <a:off x="742950" y="1989138"/>
          <a:ext cx="4203700" cy="1528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0" name="数式" r:id="rId3" imgW="1955800" imgH="711200" progId="Equation.3">
                  <p:embed/>
                </p:oleObj>
              </mc:Choice>
              <mc:Fallback>
                <p:oleObj name="数式" r:id="rId3" imgW="1955800" imgH="7112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950" y="1989138"/>
                        <a:ext cx="4203700" cy="1528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表 18"/>
          <p:cNvGraphicFramePr>
            <a:graphicFrameLocks noGrp="1"/>
          </p:cNvGraphicFramePr>
          <p:nvPr/>
        </p:nvGraphicFramePr>
        <p:xfrm>
          <a:off x="395289" y="3715826"/>
          <a:ext cx="3922224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6720"/>
                <a:gridCol w="1018635"/>
                <a:gridCol w="1316869"/>
              </a:tblGrid>
              <a:tr h="457200">
                <a:tc>
                  <a:txBody>
                    <a:bodyPr/>
                    <a:lstStyle/>
                    <a:p>
                      <a:r>
                        <a:rPr lang="ja-JP" altLang="en-US" sz="2400" b="0" dirty="0" smtClean="0"/>
                        <a:t>　</a:t>
                      </a:r>
                      <a:r>
                        <a:rPr lang="en-US" altLang="ja-JP" sz="2400" b="0" dirty="0" smtClean="0"/>
                        <a:t>Material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blipFill rotWithShape="1">
                      <a:blip r:embed="rId5"/>
                      <a:stretch>
                        <a:fillRect l="-155484" t="-9333" r="-129032" b="-330667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blipFill rotWithShape="1">
                      <a:blip r:embed="rId5"/>
                      <a:stretch>
                        <a:fillRect l="-198000" t="-9333" b="-330667"/>
                      </a:stretch>
                    </a:blip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Niobium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9.20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1.550</a:t>
                      </a:r>
                      <a:endParaRPr lang="en-US" sz="2400" b="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Aluminum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1.14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0.172</a:t>
                      </a:r>
                      <a:endParaRPr lang="en-US" sz="2400" b="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Hafnium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0.13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0.021</a:t>
                      </a:r>
                      <a:endParaRPr lang="en-US" sz="24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6634" name="正方形/長方形 55"/>
          <p:cNvSpPr>
            <a:spLocks noChangeArrowheads="1"/>
          </p:cNvSpPr>
          <p:nvPr/>
        </p:nvSpPr>
        <p:spPr bwMode="auto">
          <a:xfrm>
            <a:off x="395288" y="5084763"/>
            <a:ext cx="3889375" cy="431800"/>
          </a:xfrm>
          <a:prstGeom prst="rect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l" defTabSz="449263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defTabSz="449263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defTabSz="449263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defTabSz="449263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defTabSz="449263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lnSpc>
                <a:spcPct val="103000"/>
              </a:lnSpc>
              <a:spcBef>
                <a:spcPct val="0"/>
              </a:spcBef>
              <a:buClr>
                <a:srgbClr val="FFFFFF"/>
              </a:buClr>
              <a:buFont typeface="Tahoma" pitchFamily="34" charset="0"/>
              <a:buNone/>
            </a:pPr>
            <a:endParaRPr kumimoji="0" lang="ja-JP" altLang="ja-JP" sz="2000">
              <a:solidFill>
                <a:srgbClr val="FFFFFF"/>
              </a:solidFill>
              <a:latin typeface="Tahoma" pitchFamily="34" charset="0"/>
              <a:ea typeface="ＭＳ Ｐゴシック" pitchFamily="50" charset="-128"/>
            </a:endParaRPr>
          </a:p>
        </p:txBody>
      </p:sp>
      <p:sp>
        <p:nvSpPr>
          <p:cNvPr id="26635" name="正方形/長方形 55"/>
          <p:cNvSpPr>
            <a:spLocks noChangeArrowheads="1"/>
          </p:cNvSpPr>
          <p:nvPr/>
        </p:nvSpPr>
        <p:spPr bwMode="auto">
          <a:xfrm>
            <a:off x="323850" y="3068638"/>
            <a:ext cx="4824413" cy="431800"/>
          </a:xfrm>
          <a:prstGeom prst="rect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l" defTabSz="449263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defTabSz="449263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defTabSz="449263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defTabSz="449263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defTabSz="449263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lnSpc>
                <a:spcPct val="103000"/>
              </a:lnSpc>
              <a:spcBef>
                <a:spcPct val="0"/>
              </a:spcBef>
              <a:buClr>
                <a:srgbClr val="FFFFFF"/>
              </a:buClr>
              <a:buFont typeface="Tahoma" pitchFamily="34" charset="0"/>
              <a:buNone/>
            </a:pPr>
            <a:endParaRPr kumimoji="0" lang="ja-JP" altLang="ja-JP" sz="2000">
              <a:solidFill>
                <a:srgbClr val="FFFFFF"/>
              </a:solidFill>
              <a:latin typeface="Tahoma" pitchFamily="34" charset="0"/>
              <a:ea typeface="ＭＳ Ｐゴシック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B0DCC53-8C46-4248-963E-E59A05299DDC}" type="slidenum">
              <a:rPr lang="en-US" altLang="ja-JP" smtClean="0"/>
              <a:pPr>
                <a:defRPr/>
              </a:pPr>
              <a:t>25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直線コネクタ 104"/>
          <p:cNvCxnSpPr/>
          <p:nvPr/>
        </p:nvCxnSpPr>
        <p:spPr bwMode="auto">
          <a:xfrm>
            <a:off x="5045875" y="5661248"/>
            <a:ext cx="1692678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556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sz="3600" dirty="0" smtClean="0"/>
              <a:t>STJ back tunneling effect</a:t>
            </a:r>
            <a:endParaRPr lang="ja-JP" altLang="en-US" sz="3600" dirty="0" smtClean="0"/>
          </a:p>
        </p:txBody>
      </p:sp>
      <p:cxnSp>
        <p:nvCxnSpPr>
          <p:cNvPr id="18" name="直線コネクタ 17"/>
          <p:cNvCxnSpPr/>
          <p:nvPr/>
        </p:nvCxnSpPr>
        <p:spPr bwMode="auto">
          <a:xfrm>
            <a:off x="755576" y="5589240"/>
            <a:ext cx="1692678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正方形/長方形 9"/>
          <p:cNvSpPr/>
          <p:nvPr/>
        </p:nvSpPr>
        <p:spPr bwMode="auto">
          <a:xfrm>
            <a:off x="2448254" y="4307905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5" name="円/楕円 24"/>
          <p:cNvSpPr/>
          <p:nvPr/>
        </p:nvSpPr>
        <p:spPr bwMode="auto">
          <a:xfrm>
            <a:off x="2059299" y="4609790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1755794" y="5445224"/>
            <a:ext cx="448816" cy="288032"/>
            <a:chOff x="2483768" y="4725144"/>
            <a:chExt cx="448816" cy="288032"/>
          </a:xfrm>
        </p:grpSpPr>
        <p:sp>
          <p:nvSpPr>
            <p:cNvPr id="19" name="円/楕円 18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4" name="円/楕円 23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0" name="円/楕円 19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28" name="円/楕円 27"/>
          <p:cNvSpPr/>
          <p:nvPr/>
        </p:nvSpPr>
        <p:spPr bwMode="auto">
          <a:xfrm>
            <a:off x="1806696" y="4628931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23" name="直線矢印コネクタ 22"/>
          <p:cNvCxnSpPr>
            <a:stCxn id="24" idx="0"/>
            <a:endCxn id="25" idx="4"/>
          </p:cNvCxnSpPr>
          <p:nvPr/>
        </p:nvCxnSpPr>
        <p:spPr bwMode="auto">
          <a:xfrm flipV="1">
            <a:off x="2052210" y="4753806"/>
            <a:ext cx="79097" cy="76342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直線矢印コネクタ 31"/>
          <p:cNvCxnSpPr>
            <a:stCxn id="19" idx="0"/>
            <a:endCxn id="28" idx="4"/>
          </p:cNvCxnSpPr>
          <p:nvPr/>
        </p:nvCxnSpPr>
        <p:spPr bwMode="auto">
          <a:xfrm flipH="1" flipV="1">
            <a:off x="1878704" y="4772947"/>
            <a:ext cx="21106" cy="74428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直線コネクタ 35"/>
          <p:cNvCxnSpPr/>
          <p:nvPr/>
        </p:nvCxnSpPr>
        <p:spPr bwMode="auto">
          <a:xfrm flipV="1">
            <a:off x="2592270" y="5790454"/>
            <a:ext cx="1716034" cy="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8" name="グループ化 37"/>
          <p:cNvGrpSpPr/>
          <p:nvPr/>
        </p:nvGrpSpPr>
        <p:grpSpPr>
          <a:xfrm>
            <a:off x="3347864" y="5661248"/>
            <a:ext cx="448816" cy="288032"/>
            <a:chOff x="2483768" y="4725144"/>
            <a:chExt cx="448816" cy="288032"/>
          </a:xfrm>
        </p:grpSpPr>
        <p:sp>
          <p:nvSpPr>
            <p:cNvPr id="39" name="円/楕円 38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40" name="円/楕円 39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41" name="円/楕円 40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42" name="円/楕円 41"/>
          <p:cNvSpPr/>
          <p:nvPr/>
        </p:nvSpPr>
        <p:spPr bwMode="auto">
          <a:xfrm>
            <a:off x="3016057" y="5013072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48" name="直線矢印コネクタ 47"/>
          <p:cNvCxnSpPr>
            <a:stCxn id="25" idx="6"/>
            <a:endCxn id="42" idx="1"/>
          </p:cNvCxnSpPr>
          <p:nvPr/>
        </p:nvCxnSpPr>
        <p:spPr bwMode="auto">
          <a:xfrm>
            <a:off x="2203315" y="4681798"/>
            <a:ext cx="833833" cy="35236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3" name="正方形/長方形 52"/>
          <p:cNvSpPr/>
          <p:nvPr/>
        </p:nvSpPr>
        <p:spPr bwMode="auto">
          <a:xfrm>
            <a:off x="6732240" y="4365104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55" name="グループ化 54"/>
          <p:cNvGrpSpPr/>
          <p:nvPr/>
        </p:nvGrpSpPr>
        <p:grpSpPr>
          <a:xfrm>
            <a:off x="5923384" y="5517232"/>
            <a:ext cx="448816" cy="288032"/>
            <a:chOff x="2483768" y="4725144"/>
            <a:chExt cx="448816" cy="288032"/>
          </a:xfrm>
        </p:grpSpPr>
        <p:sp>
          <p:nvSpPr>
            <p:cNvPr id="56" name="円/楕円 55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57" name="円/楕円 56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58" name="円/楕円 57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59" name="円/楕円 58"/>
          <p:cNvSpPr/>
          <p:nvPr/>
        </p:nvSpPr>
        <p:spPr bwMode="auto">
          <a:xfrm>
            <a:off x="7304962" y="5085080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64" name="直線コネクタ 63"/>
          <p:cNvCxnSpPr/>
          <p:nvPr/>
        </p:nvCxnSpPr>
        <p:spPr bwMode="auto">
          <a:xfrm>
            <a:off x="6876256" y="5877272"/>
            <a:ext cx="171603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9" name="円/楕円 68"/>
          <p:cNvSpPr/>
          <p:nvPr/>
        </p:nvSpPr>
        <p:spPr bwMode="auto">
          <a:xfrm>
            <a:off x="6139408" y="4708861"/>
            <a:ext cx="144016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70" name="直線矢印コネクタ 69"/>
          <p:cNvCxnSpPr>
            <a:stCxn id="59" idx="3"/>
            <a:endCxn id="75" idx="7"/>
          </p:cNvCxnSpPr>
          <p:nvPr/>
        </p:nvCxnSpPr>
        <p:spPr bwMode="auto">
          <a:xfrm>
            <a:off x="7326053" y="5208005"/>
            <a:ext cx="126596" cy="61835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73" name="グループ化 72"/>
          <p:cNvGrpSpPr/>
          <p:nvPr/>
        </p:nvGrpSpPr>
        <p:grpSpPr>
          <a:xfrm>
            <a:off x="7105316" y="5733256"/>
            <a:ext cx="448816" cy="288032"/>
            <a:chOff x="2483768" y="4725144"/>
            <a:chExt cx="448816" cy="288032"/>
          </a:xfrm>
        </p:grpSpPr>
        <p:sp>
          <p:nvSpPr>
            <p:cNvPr id="74" name="円/楕円 73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75" name="円/楕円 74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76" name="円/楕円 75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cxnSp>
        <p:nvCxnSpPr>
          <p:cNvPr id="77" name="直線矢印コネクタ 76"/>
          <p:cNvCxnSpPr>
            <a:stCxn id="56" idx="0"/>
            <a:endCxn id="69" idx="4"/>
          </p:cNvCxnSpPr>
          <p:nvPr/>
        </p:nvCxnSpPr>
        <p:spPr bwMode="auto">
          <a:xfrm flipV="1">
            <a:off x="6067400" y="4852877"/>
            <a:ext cx="144016" cy="736363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直線矢印コネクタ 77"/>
          <p:cNvCxnSpPr>
            <a:stCxn id="57" idx="6"/>
            <a:endCxn id="74" idx="2"/>
          </p:cNvCxnSpPr>
          <p:nvPr/>
        </p:nvCxnSpPr>
        <p:spPr bwMode="auto">
          <a:xfrm>
            <a:off x="6291808" y="5661248"/>
            <a:ext cx="885516" cy="216024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9" name="正方形/長方形 88"/>
          <p:cNvSpPr/>
          <p:nvPr/>
        </p:nvSpPr>
        <p:spPr>
          <a:xfrm>
            <a:off x="667272" y="4053234"/>
            <a:ext cx="879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/>
              <a:t>P</a:t>
            </a:r>
            <a:r>
              <a:rPr lang="en-US" altLang="ja-JP" b="1" dirty="0" smtClean="0"/>
              <a:t>hoton</a:t>
            </a:r>
            <a:endParaRPr lang="ja-JP" altLang="en-US" sz="1800" dirty="0"/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240764" y="1268760"/>
            <a:ext cx="8649277" cy="1872208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sz="2400" dirty="0" smtClean="0"/>
              <a:t>Quasi-particles near the barrier can mediate Cooper pairs, resulting in true signal gain</a:t>
            </a:r>
            <a:endParaRPr kumimoji="1" lang="en-US" altLang="ja-JP" sz="2400" dirty="0" smtClean="0"/>
          </a:p>
          <a:p>
            <a:pPr lvl="1"/>
            <a:r>
              <a:rPr lang="en-US" altLang="ja-JP" sz="2000" dirty="0" smtClean="0"/>
              <a:t>Bi-layer fabricated with superconductors of different gaps </a:t>
            </a:r>
            <a:r>
              <a:rPr lang="en-US" altLang="ja-JP" sz="2000" dirty="0" smtClean="0">
                <a:sym typeface="Symbol"/>
              </a:rPr>
              <a:t></a:t>
            </a:r>
            <a:r>
              <a:rPr lang="en-US" altLang="ja-JP" sz="2000" baseline="-25000" dirty="0" err="1" smtClean="0">
                <a:sym typeface="Symbol"/>
              </a:rPr>
              <a:t>Nb</a:t>
            </a:r>
            <a:r>
              <a:rPr lang="en-US" altLang="ja-JP" sz="2000" dirty="0" smtClean="0">
                <a:sym typeface="Symbol"/>
              </a:rPr>
              <a:t>&gt;</a:t>
            </a:r>
            <a:r>
              <a:rPr lang="en-US" altLang="ja-JP" sz="2000" baseline="-25000" dirty="0" smtClean="0">
                <a:sym typeface="Symbol"/>
              </a:rPr>
              <a:t>Al</a:t>
            </a:r>
            <a:r>
              <a:rPr lang="en-US" altLang="ja-JP" sz="2000" dirty="0" smtClean="0">
                <a:sym typeface="Symbol"/>
              </a:rPr>
              <a:t> to enhance quasi-particle density near the barrier</a:t>
            </a:r>
            <a:endParaRPr lang="en-US" altLang="ja-JP" sz="2000" dirty="0" smtClean="0"/>
          </a:p>
          <a:p>
            <a:pPr lvl="1"/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/Al-STJ   </a:t>
            </a:r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(200nm)/Al(10nm)/</a:t>
            </a:r>
            <a:r>
              <a:rPr lang="en-US" altLang="ja-JP" sz="2000" dirty="0" err="1" smtClean="0">
                <a:sym typeface="Wingdings"/>
              </a:rPr>
              <a:t>AlOx</a:t>
            </a:r>
            <a:r>
              <a:rPr lang="en-US" altLang="ja-JP" sz="2000" dirty="0" smtClean="0">
                <a:sym typeface="Wingdings"/>
              </a:rPr>
              <a:t>/Al(10nm)/</a:t>
            </a:r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(100nm)</a:t>
            </a:r>
          </a:p>
          <a:p>
            <a:r>
              <a:rPr lang="en-US" altLang="ja-JP" sz="2400" dirty="0" smtClean="0"/>
              <a:t>Gain:</a:t>
            </a:r>
            <a:r>
              <a:rPr lang="ja-JP" altLang="en-US" sz="2400" dirty="0" smtClean="0"/>
              <a:t> </a:t>
            </a:r>
            <a:r>
              <a:rPr lang="en-US" altLang="ja-JP" sz="2400" dirty="0"/>
              <a:t>2</a:t>
            </a:r>
            <a:r>
              <a:rPr lang="ja-JP" altLang="en-US" sz="2400" dirty="0" smtClean="0"/>
              <a:t>～</a:t>
            </a:r>
            <a:r>
              <a:rPr lang="en-US" altLang="ja-JP" sz="2400" dirty="0" smtClean="0"/>
              <a:t>200</a:t>
            </a:r>
            <a:endParaRPr kumimoji="1" lang="en-US" altLang="ja-JP" sz="2400" dirty="0" smtClean="0"/>
          </a:p>
        </p:txBody>
      </p:sp>
      <p:grpSp>
        <p:nvGrpSpPr>
          <p:cNvPr id="83" name="グループ化 82"/>
          <p:cNvGrpSpPr/>
          <p:nvPr/>
        </p:nvGrpSpPr>
        <p:grpSpPr>
          <a:xfrm>
            <a:off x="1178576" y="5445224"/>
            <a:ext cx="448816" cy="288032"/>
            <a:chOff x="2483768" y="4725144"/>
            <a:chExt cx="448816" cy="288032"/>
          </a:xfrm>
        </p:grpSpPr>
        <p:sp>
          <p:nvSpPr>
            <p:cNvPr id="84" name="円/楕円 83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85" name="円/楕円 84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86" name="円/楕円 85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87" name="円/楕円 86"/>
          <p:cNvSpPr/>
          <p:nvPr/>
        </p:nvSpPr>
        <p:spPr bwMode="auto">
          <a:xfrm>
            <a:off x="6535241" y="4713964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92" name="グループ化 91"/>
          <p:cNvGrpSpPr/>
          <p:nvPr/>
        </p:nvGrpSpPr>
        <p:grpSpPr>
          <a:xfrm>
            <a:off x="7795592" y="5733256"/>
            <a:ext cx="448816" cy="288032"/>
            <a:chOff x="2483768" y="4725144"/>
            <a:chExt cx="448816" cy="288032"/>
          </a:xfrm>
        </p:grpSpPr>
        <p:sp>
          <p:nvSpPr>
            <p:cNvPr id="93" name="円/楕円 92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94" name="円/楕円 93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95" name="円/楕円 94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755576" y="4883969"/>
            <a:ext cx="1716034" cy="253716"/>
            <a:chOff x="755576" y="4883969"/>
            <a:chExt cx="1716034" cy="253716"/>
          </a:xfrm>
        </p:grpSpPr>
        <p:cxnSp>
          <p:nvCxnSpPr>
            <p:cNvPr id="9" name="直線コネクタ 8"/>
            <p:cNvCxnSpPr/>
            <p:nvPr/>
          </p:nvCxnSpPr>
          <p:spPr bwMode="auto">
            <a:xfrm>
              <a:off x="755576" y="48839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6" name="直線コネクタ 95"/>
            <p:cNvCxnSpPr/>
            <p:nvPr/>
          </p:nvCxnSpPr>
          <p:spPr bwMode="auto">
            <a:xfrm>
              <a:off x="1755794" y="48839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7" name="直線コネクタ 96"/>
            <p:cNvCxnSpPr/>
            <p:nvPr/>
          </p:nvCxnSpPr>
          <p:spPr bwMode="auto">
            <a:xfrm>
              <a:off x="1755794" y="5125220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4" name="グループ化 33"/>
          <p:cNvGrpSpPr/>
          <p:nvPr/>
        </p:nvGrpSpPr>
        <p:grpSpPr>
          <a:xfrm flipH="1">
            <a:off x="2592270" y="5085184"/>
            <a:ext cx="1716034" cy="253716"/>
            <a:chOff x="1169430" y="6177769"/>
            <a:chExt cx="1716034" cy="253716"/>
          </a:xfrm>
        </p:grpSpPr>
        <p:cxnSp>
          <p:nvCxnSpPr>
            <p:cNvPr id="98" name="直線コネクタ 97"/>
            <p:cNvCxnSpPr/>
            <p:nvPr/>
          </p:nvCxnSpPr>
          <p:spPr bwMode="auto">
            <a:xfrm flipH="1">
              <a:off x="1169430" y="61777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9" name="直線コネクタ 98"/>
            <p:cNvCxnSpPr/>
            <p:nvPr/>
          </p:nvCxnSpPr>
          <p:spPr bwMode="auto">
            <a:xfrm flipH="1">
              <a:off x="2169648" y="61777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0" name="直線コネクタ 99"/>
            <p:cNvCxnSpPr/>
            <p:nvPr/>
          </p:nvCxnSpPr>
          <p:spPr bwMode="auto">
            <a:xfrm flipH="1">
              <a:off x="2169648" y="6431485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71" name="稲妻 70"/>
          <p:cNvSpPr/>
          <p:nvPr/>
        </p:nvSpPr>
        <p:spPr bwMode="auto">
          <a:xfrm>
            <a:off x="974857" y="4458816"/>
            <a:ext cx="914400" cy="914400"/>
          </a:xfrm>
          <a:prstGeom prst="lightningBol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101" name="グループ化 100"/>
          <p:cNvGrpSpPr/>
          <p:nvPr/>
        </p:nvGrpSpPr>
        <p:grpSpPr>
          <a:xfrm>
            <a:off x="5012064" y="4946340"/>
            <a:ext cx="1716034" cy="253716"/>
            <a:chOff x="755576" y="4883969"/>
            <a:chExt cx="1716034" cy="253716"/>
          </a:xfrm>
        </p:grpSpPr>
        <p:cxnSp>
          <p:nvCxnSpPr>
            <p:cNvPr id="102" name="直線コネクタ 101"/>
            <p:cNvCxnSpPr/>
            <p:nvPr/>
          </p:nvCxnSpPr>
          <p:spPr bwMode="auto">
            <a:xfrm>
              <a:off x="755576" y="48839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3" name="直線コネクタ 102"/>
            <p:cNvCxnSpPr/>
            <p:nvPr/>
          </p:nvCxnSpPr>
          <p:spPr bwMode="auto">
            <a:xfrm>
              <a:off x="1755794" y="48839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4" name="直線コネクタ 103"/>
            <p:cNvCxnSpPr/>
            <p:nvPr/>
          </p:nvCxnSpPr>
          <p:spPr bwMode="auto">
            <a:xfrm>
              <a:off x="1755794" y="5125220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14" name="グループ化 113"/>
          <p:cNvGrpSpPr/>
          <p:nvPr/>
        </p:nvGrpSpPr>
        <p:grpSpPr>
          <a:xfrm flipH="1">
            <a:off x="6876256" y="5125220"/>
            <a:ext cx="1716034" cy="253716"/>
            <a:chOff x="1169430" y="6177769"/>
            <a:chExt cx="1716034" cy="253716"/>
          </a:xfrm>
        </p:grpSpPr>
        <p:cxnSp>
          <p:nvCxnSpPr>
            <p:cNvPr id="115" name="直線コネクタ 114"/>
            <p:cNvCxnSpPr/>
            <p:nvPr/>
          </p:nvCxnSpPr>
          <p:spPr bwMode="auto">
            <a:xfrm flipH="1">
              <a:off x="1169430" y="61777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6" name="直線コネクタ 115"/>
            <p:cNvCxnSpPr/>
            <p:nvPr/>
          </p:nvCxnSpPr>
          <p:spPr bwMode="auto">
            <a:xfrm flipH="1">
              <a:off x="2169648" y="61777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7" name="直線コネクタ 116"/>
            <p:cNvCxnSpPr/>
            <p:nvPr/>
          </p:nvCxnSpPr>
          <p:spPr bwMode="auto">
            <a:xfrm flipH="1">
              <a:off x="2169648" y="6431485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18" name="テキスト ボックス 117"/>
          <p:cNvSpPr txBox="1"/>
          <p:nvPr/>
        </p:nvSpPr>
        <p:spPr>
          <a:xfrm>
            <a:off x="827154" y="6021288"/>
            <a:ext cx="64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Nb</a:t>
            </a:r>
            <a:endParaRPr kumimoji="1" lang="ja-JP" altLang="en-US" dirty="0"/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1806696" y="6021288"/>
            <a:ext cx="503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Al</a:t>
            </a:r>
            <a:endParaRPr kumimoji="1" lang="ja-JP" altLang="en-US" dirty="0"/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3532486" y="6002124"/>
            <a:ext cx="64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Nb</a:t>
            </a:r>
            <a:endParaRPr kumimoji="1" lang="ja-JP" altLang="en-US" dirty="0"/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2764225" y="6010251"/>
            <a:ext cx="503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Al</a:t>
            </a:r>
            <a:endParaRPr kumimoji="1" lang="ja-JP" altLang="en-US" dirty="0"/>
          </a:p>
        </p:txBody>
      </p:sp>
      <p:sp>
        <p:nvSpPr>
          <p:cNvPr id="68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26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4757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/>
          <p:cNvSpPr>
            <a:spLocks noGrp="1" noChangeArrowheads="1"/>
          </p:cNvSpPr>
          <p:nvPr>
            <p:ph type="title"/>
          </p:nvPr>
        </p:nvSpPr>
        <p:spPr>
          <a:xfrm>
            <a:off x="747713" y="47625"/>
            <a:ext cx="7283450" cy="542925"/>
          </a:xfrm>
          <a:ln w="25400"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altLang="ja-JP" sz="2400" dirty="0" smtClean="0">
                <a:solidFill>
                  <a:srgbClr val="FF3300"/>
                </a:solidFill>
                <a:latin typeface="ＭＳ Ｐゴシック" pitchFamily="50" charset="-128"/>
              </a:rPr>
              <a:t>JAXA Rocket  Experiment for Neutrino Decay Search</a:t>
            </a:r>
            <a:endParaRPr lang="en-US" altLang="ja-JP" sz="2400" dirty="0" smtClean="0">
              <a:solidFill>
                <a:srgbClr val="FF3300"/>
              </a:solidFill>
            </a:endParaRPr>
          </a:p>
        </p:txBody>
      </p:sp>
      <p:sp>
        <p:nvSpPr>
          <p:cNvPr id="27651" name="Text Box 35"/>
          <p:cNvSpPr txBox="1">
            <a:spLocks noChangeArrowheads="1"/>
          </p:cNvSpPr>
          <p:nvPr/>
        </p:nvSpPr>
        <p:spPr bwMode="auto">
          <a:xfrm>
            <a:off x="2700338" y="844550"/>
            <a:ext cx="3600450" cy="461963"/>
          </a:xfrm>
          <a:prstGeom prst="rect">
            <a:avLst/>
          </a:prstGeom>
          <a:noFill/>
          <a:ln w="50800" algn="ctr">
            <a:solidFill>
              <a:srgbClr val="FF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Focal plane Instruments</a:t>
            </a:r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412875"/>
            <a:ext cx="6192838" cy="433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テキスト ボックス 10"/>
          <p:cNvSpPr txBox="1">
            <a:spLocks noChangeArrowheads="1"/>
          </p:cNvSpPr>
          <p:nvPr/>
        </p:nvSpPr>
        <p:spPr bwMode="auto">
          <a:xfrm>
            <a:off x="6516688" y="1916113"/>
            <a:ext cx="2519362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solidFill>
                  <a:srgbClr val="002060"/>
                </a:solidFill>
                <a:latin typeface="Times" pitchFamily="18" charset="0"/>
                <a:ea typeface="Osaka" charset="-128"/>
              </a:rPr>
              <a:t>Incident rays are made parallel through cylindrical mirrors 1, 2 and a parabolic mirror before diffracted by a grating, and are finally focused on the STJ detector array by a spherical mirror. </a:t>
            </a:r>
            <a:endParaRPr lang="ja-JP" altLang="en-US" sz="1800">
              <a:solidFill>
                <a:srgbClr val="002060"/>
              </a:solidFill>
              <a:latin typeface="Times" pitchFamily="18" charset="0"/>
              <a:ea typeface="Osaka" charset="-128"/>
            </a:endParaRPr>
          </a:p>
        </p:txBody>
      </p:sp>
      <p:sp>
        <p:nvSpPr>
          <p:cNvPr id="27654" name="Text Box 5"/>
          <p:cNvSpPr txBox="1">
            <a:spLocks noChangeArrowheads="1"/>
          </p:cNvSpPr>
          <p:nvPr/>
        </p:nvSpPr>
        <p:spPr bwMode="auto">
          <a:xfrm>
            <a:off x="395288" y="5748338"/>
            <a:ext cx="7672387" cy="95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b="1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Rate/50pixel-spectrometer =</a:t>
            </a:r>
            <a:r>
              <a:rPr lang="ja-JP" altLang="en-US" sz="1400" b="1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　</a:t>
            </a:r>
            <a:r>
              <a:rPr lang="en-US" altLang="ja-JP" sz="1400" b="1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15 kHz  ( 300Hz/pixel)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b="1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Measurements for 200 s </a:t>
            </a:r>
            <a:r>
              <a:rPr lang="ja-JP" altLang="en-US" sz="1400" b="1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→ </a:t>
            </a:r>
            <a:r>
              <a:rPr lang="en-US" altLang="ja-JP" sz="1400" b="1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3M events /50pixel-spectrometer. </a:t>
            </a:r>
            <a:r>
              <a:rPr lang="ja-JP" altLang="en-US" sz="1400" b="1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  </a:t>
            </a:r>
            <a:endParaRPr lang="en-US" altLang="ja-JP" sz="1400" b="1">
              <a:solidFill>
                <a:srgbClr val="FF3300"/>
              </a:solidFill>
              <a:latin typeface="HGS明朝E" pitchFamily="18" charset="-128"/>
              <a:ea typeface="HGS明朝E" pitchFamily="18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b="1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Using 8</a:t>
            </a:r>
            <a:r>
              <a:rPr lang="ja-JP" altLang="en-US" sz="1400" b="1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 </a:t>
            </a:r>
            <a:r>
              <a:rPr lang="en-US" altLang="ja-JP" sz="1400" b="1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x 50pixel-spectrometer,   σ/N=0.02%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b="1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 2σ = 0.04% x 0.5μW/m</a:t>
            </a:r>
            <a:r>
              <a:rPr lang="en-US" altLang="ja-JP" sz="1400" b="1" baseline="3000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2</a:t>
            </a:r>
            <a:r>
              <a:rPr lang="en-US" altLang="ja-JP" sz="1400" b="1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/sr = 0.2nW/m</a:t>
            </a:r>
            <a:r>
              <a:rPr lang="en-US" altLang="ja-JP" sz="1400" b="1" baseline="3000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2</a:t>
            </a:r>
            <a:r>
              <a:rPr lang="en-US" altLang="ja-JP" sz="1400" b="1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/sr </a:t>
            </a:r>
            <a:r>
              <a:rPr lang="ja-JP" altLang="en-US" sz="1400" b="1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　</a:t>
            </a:r>
            <a:r>
              <a:rPr lang="en-US" altLang="ja-JP" sz="1400" b="1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(0.4%  times present limit 50nW/m</a:t>
            </a:r>
            <a:r>
              <a:rPr lang="en-US" altLang="ja-JP" sz="1400" b="1" baseline="3000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2</a:t>
            </a:r>
            <a:r>
              <a:rPr lang="en-US" altLang="ja-JP" sz="1400" b="1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/sr </a:t>
            </a:r>
            <a:r>
              <a:rPr lang="ja-JP" altLang="en-US" sz="1400" b="1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）</a:t>
            </a:r>
            <a:endParaRPr lang="en-US" altLang="ja-JP" sz="1400" b="1">
              <a:solidFill>
                <a:srgbClr val="FF3300"/>
              </a:solidFill>
              <a:latin typeface="HGS明朝E" pitchFamily="18" charset="-128"/>
              <a:ea typeface="HGS明朝E" pitchFamily="18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9B98C9-20CC-4281-B092-FEA0C7B3271F}" type="slidenum">
              <a:rPr lang="en-US" altLang="ja-JP" smtClean="0"/>
              <a:pPr>
                <a:defRPr/>
              </a:pPr>
              <a:t>27</a:t>
            </a:fld>
            <a:endParaRPr lang="en-US" altLang="ja-JP"/>
          </a:p>
        </p:txBody>
      </p:sp>
    </p:spTree>
  </p:cSld>
  <p:clrMapOvr>
    <a:masterClrMapping/>
  </p:clrMapOvr>
  <p:transition advTm="39672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6632"/>
            <a:ext cx="8748712" cy="36006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2400" dirty="0">
                <a:solidFill>
                  <a:schemeClr val="accent2"/>
                </a:solidFill>
                <a:latin typeface="Times New Roman" pitchFamily="18" charset="0"/>
              </a:rPr>
              <a:t>Cosmic Infrared Background measured by COBE and AKARI</a:t>
            </a:r>
          </a:p>
        </p:txBody>
      </p:sp>
      <p:sp>
        <p:nvSpPr>
          <p:cNvPr id="28675" name="Rectangle 9"/>
          <p:cNvSpPr>
            <a:spLocks noChangeArrowheads="1"/>
          </p:cNvSpPr>
          <p:nvPr/>
        </p:nvSpPr>
        <p:spPr bwMode="auto">
          <a:xfrm>
            <a:off x="250825" y="549275"/>
            <a:ext cx="88931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609600" indent="-609600"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ja-JP" sz="1600" b="1">
                <a:solidFill>
                  <a:schemeClr val="tx1"/>
                </a:solidFill>
                <a:latin typeface="Times New Roman" pitchFamily="18" charset="0"/>
                <a:ea typeface="Osaka" charset="-128"/>
              </a:rPr>
              <a:t>COBE:  </a:t>
            </a:r>
            <a:r>
              <a:rPr lang="ja-JP" altLang="en-US" sz="1600" b="1">
                <a:solidFill>
                  <a:schemeClr val="tx1"/>
                </a:solidFill>
                <a:latin typeface="Times New Roman" pitchFamily="18" charset="0"/>
                <a:ea typeface="Osaka" charset="-128"/>
              </a:rPr>
              <a:t>　</a:t>
            </a:r>
            <a:r>
              <a:rPr lang="en-US" altLang="ja-JP" sz="1600" b="1">
                <a:solidFill>
                  <a:schemeClr val="tx1"/>
                </a:solidFill>
                <a:latin typeface="Times New Roman" pitchFamily="18" charset="0"/>
                <a:ea typeface="Osaka" charset="-128"/>
              </a:rPr>
              <a:t>M. G. Hauser </a:t>
            </a:r>
            <a:r>
              <a:rPr lang="en-US" altLang="ja-JP" sz="1600" b="1" i="1">
                <a:solidFill>
                  <a:schemeClr val="tx1"/>
                </a:solidFill>
                <a:latin typeface="Times New Roman" pitchFamily="18" charset="0"/>
                <a:ea typeface="Osaka" charset="-128"/>
              </a:rPr>
              <a:t>et al.</a:t>
            </a:r>
            <a:r>
              <a:rPr lang="en-US" altLang="ja-JP" sz="1600" b="1">
                <a:solidFill>
                  <a:schemeClr val="tx1"/>
                </a:solidFill>
                <a:latin typeface="Times New Roman" pitchFamily="18" charset="0"/>
                <a:ea typeface="Osaka" charset="-128"/>
              </a:rPr>
              <a:t>  ApJ  508 (1998) 25.    D. P. Finkbeiner </a:t>
            </a:r>
            <a:r>
              <a:rPr lang="en-US" altLang="ja-JP" sz="1600" b="1" i="1">
                <a:solidFill>
                  <a:schemeClr val="tx1"/>
                </a:solidFill>
                <a:latin typeface="Times New Roman" pitchFamily="18" charset="0"/>
                <a:ea typeface="Osaka" charset="-128"/>
              </a:rPr>
              <a:t>et al.</a:t>
            </a:r>
            <a:r>
              <a:rPr lang="en-US" altLang="ja-JP" sz="1600" b="1">
                <a:solidFill>
                  <a:schemeClr val="tx1"/>
                </a:solidFill>
                <a:latin typeface="Times New Roman" pitchFamily="18" charset="0"/>
                <a:ea typeface="Osaka" charset="-128"/>
              </a:rPr>
              <a:t> ApJ  544 (2000) 81. </a:t>
            </a:r>
          </a:p>
          <a:p>
            <a:pPr eaLnBrk="1" hangingPunct="1">
              <a:buFontTx/>
              <a:buNone/>
            </a:pPr>
            <a:r>
              <a:rPr lang="en-US" altLang="ja-JP" sz="1600" b="1">
                <a:solidFill>
                  <a:schemeClr val="tx1"/>
                </a:solidFill>
                <a:latin typeface="Times New Roman" pitchFamily="18" charset="0"/>
                <a:ea typeface="Osaka" charset="-128"/>
              </a:rPr>
              <a:t>AKARI:  S. Matsuura </a:t>
            </a:r>
            <a:r>
              <a:rPr lang="en-US" altLang="ja-JP" sz="1600" b="1" i="1">
                <a:solidFill>
                  <a:schemeClr val="tx1"/>
                </a:solidFill>
                <a:latin typeface="Times New Roman" pitchFamily="18" charset="0"/>
                <a:ea typeface="Osaka" charset="-128"/>
              </a:rPr>
              <a:t>et al.</a:t>
            </a:r>
            <a:r>
              <a:rPr lang="en-US" altLang="ja-JP" sz="1600" b="1">
                <a:solidFill>
                  <a:schemeClr val="tx1"/>
                </a:solidFill>
                <a:latin typeface="Times New Roman" pitchFamily="18" charset="0"/>
                <a:ea typeface="Osaka" charset="-128"/>
              </a:rPr>
              <a:t> ApJ.  737 (2011) 2. </a:t>
            </a:r>
          </a:p>
        </p:txBody>
      </p:sp>
      <p:sp>
        <p:nvSpPr>
          <p:cNvPr id="7172" name="Rectangle 7"/>
          <p:cNvSpPr>
            <a:spLocks noGrp="1" noChangeArrowheads="1"/>
          </p:cNvSpPr>
          <p:nvPr>
            <p:ph idx="1"/>
          </p:nvPr>
        </p:nvSpPr>
        <p:spPr>
          <a:xfrm>
            <a:off x="333375" y="5589588"/>
            <a:ext cx="8810625" cy="1123950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altLang="ja-JP" sz="1600" b="1" smtClean="0">
                <a:solidFill>
                  <a:srgbClr val="002060"/>
                </a:solidFill>
              </a:rPr>
              <a:t>A. Mirizzi, D. Montanino and P. Serpico</a:t>
            </a:r>
            <a:r>
              <a:rPr lang="ja-JP" altLang="en-US" sz="1600" b="1" smtClean="0">
                <a:solidFill>
                  <a:srgbClr val="002060"/>
                </a:solidFill>
              </a:rPr>
              <a:t>　</a:t>
            </a:r>
            <a:r>
              <a:rPr lang="en-US" altLang="ja-JP" sz="1600" b="1" smtClean="0">
                <a:solidFill>
                  <a:srgbClr val="002060"/>
                </a:solidFill>
              </a:rPr>
              <a:t>PRD76, 053007 (2007)</a:t>
            </a:r>
          </a:p>
          <a:p>
            <a:pPr marL="0" indent="0">
              <a:buFont typeface="Arial" charset="0"/>
              <a:buNone/>
              <a:defRPr/>
            </a:pPr>
            <a:r>
              <a:rPr lang="ja-JP" altLang="en-US" sz="1600" b="1" smtClean="0">
                <a:solidFill>
                  <a:srgbClr val="002060"/>
                </a:solidFill>
              </a:rPr>
              <a:t>　　　　</a:t>
            </a:r>
            <a:r>
              <a:rPr lang="en-US" altLang="ja-JP" sz="1600" b="1" smtClean="0">
                <a:solidFill>
                  <a:srgbClr val="002060"/>
                </a:solidFill>
              </a:rPr>
              <a:t>Neutrino lifetime τ </a:t>
            </a:r>
            <a:r>
              <a:rPr lang="ja-JP" altLang="en-US" sz="1600" b="1" smtClean="0">
                <a:solidFill>
                  <a:srgbClr val="002060"/>
                </a:solidFill>
              </a:rPr>
              <a:t> </a:t>
            </a:r>
            <a:r>
              <a:rPr lang="en-US" altLang="ja-JP" sz="1600" b="1" smtClean="0">
                <a:solidFill>
                  <a:srgbClr val="002060"/>
                </a:solidFill>
              </a:rPr>
              <a:t>&lt;  (1.6~3.1)x10</a:t>
            </a:r>
            <a:r>
              <a:rPr lang="en-US" altLang="ja-JP" sz="1600" b="1" baseline="30000" smtClean="0">
                <a:solidFill>
                  <a:srgbClr val="002060"/>
                </a:solidFill>
              </a:rPr>
              <a:t>12</a:t>
            </a:r>
            <a:r>
              <a:rPr lang="en-US" altLang="ja-JP" sz="1600" b="1" smtClean="0">
                <a:solidFill>
                  <a:srgbClr val="002060"/>
                </a:solidFill>
              </a:rPr>
              <a:t> year      from CIB results by COBE</a:t>
            </a:r>
          </a:p>
          <a:p>
            <a:pPr marL="0" indent="0">
              <a:buFont typeface="Arial" charset="0"/>
              <a:buNone/>
              <a:defRPr/>
            </a:pPr>
            <a:r>
              <a:rPr lang="en-US" altLang="ja-JP" sz="1600" b="1" smtClean="0">
                <a:solidFill>
                  <a:srgbClr val="002060"/>
                </a:solidFill>
              </a:rPr>
              <a:t>S.H. Kim, K. Takemasa, Y. Takeuchi and S. Matsuura     JPSJ 81, 024101 (2012)</a:t>
            </a:r>
          </a:p>
          <a:p>
            <a:pPr marL="0" indent="0">
              <a:buFont typeface="Arial" charset="0"/>
              <a:buNone/>
              <a:defRPr/>
            </a:pPr>
            <a:r>
              <a:rPr lang="en-US" altLang="ja-JP" sz="1600" b="1" smtClean="0">
                <a:solidFill>
                  <a:srgbClr val="002060"/>
                </a:solidFill>
              </a:rPr>
              <a:t>                 Neutrino lifetime τ </a:t>
            </a:r>
            <a:r>
              <a:rPr lang="ja-JP" altLang="en-US" sz="1600" b="1" smtClean="0">
                <a:solidFill>
                  <a:srgbClr val="002060"/>
                </a:solidFill>
              </a:rPr>
              <a:t> </a:t>
            </a:r>
            <a:r>
              <a:rPr lang="en-US" altLang="ja-JP" sz="1600" b="1" smtClean="0">
                <a:solidFill>
                  <a:srgbClr val="002060"/>
                </a:solidFill>
              </a:rPr>
              <a:t>&lt;  (3.1~3.8)x10</a:t>
            </a:r>
            <a:r>
              <a:rPr lang="en-US" altLang="ja-JP" sz="1600" b="1" baseline="30000" smtClean="0">
                <a:solidFill>
                  <a:srgbClr val="002060"/>
                </a:solidFill>
              </a:rPr>
              <a:t>12</a:t>
            </a:r>
            <a:r>
              <a:rPr lang="en-US" altLang="ja-JP" sz="1600" b="1" smtClean="0">
                <a:solidFill>
                  <a:srgbClr val="002060"/>
                </a:solidFill>
              </a:rPr>
              <a:t> year      from CIB results by AKARI and SPITZER</a:t>
            </a:r>
          </a:p>
        </p:txBody>
      </p:sp>
      <p:grpSp>
        <p:nvGrpSpPr>
          <p:cNvPr id="28677" name="グループ化 7"/>
          <p:cNvGrpSpPr>
            <a:grpSpLocks/>
          </p:cNvGrpSpPr>
          <p:nvPr/>
        </p:nvGrpSpPr>
        <p:grpSpPr bwMode="auto">
          <a:xfrm>
            <a:off x="276225" y="1196975"/>
            <a:ext cx="7743825" cy="4340225"/>
            <a:chOff x="-1263362" y="393450"/>
            <a:chExt cx="10563852" cy="6123539"/>
          </a:xfrm>
        </p:grpSpPr>
        <p:cxnSp>
          <p:nvCxnSpPr>
            <p:cNvPr id="9" name="直線コネクタ 8"/>
            <p:cNvCxnSpPr/>
            <p:nvPr/>
          </p:nvCxnSpPr>
          <p:spPr>
            <a:xfrm flipV="1">
              <a:off x="5328759" y="1728355"/>
              <a:ext cx="0" cy="4320523"/>
            </a:xfrm>
            <a:prstGeom prst="line">
              <a:avLst/>
            </a:prstGeom>
            <a:ln w="50800">
              <a:solidFill>
                <a:srgbClr val="FF0000"/>
              </a:solidFill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8684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4076" y="404666"/>
              <a:ext cx="7159775" cy="54531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685" name="テキスト ボックス 10"/>
            <p:cNvSpPr txBox="1">
              <a:spLocks noChangeArrowheads="1"/>
            </p:cNvSpPr>
            <p:nvPr/>
          </p:nvSpPr>
          <p:spPr bwMode="auto">
            <a:xfrm>
              <a:off x="2378992" y="402724"/>
              <a:ext cx="2124214" cy="505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600" b="1">
                  <a:solidFill>
                    <a:srgbClr val="002060"/>
                  </a:solidFill>
                  <a:latin typeface="Times New Roman" pitchFamily="18" charset="0"/>
                  <a:ea typeface="Arial Unicode MS" pitchFamily="50" charset="-128"/>
                  <a:cs typeface="Times New Roman" pitchFamily="18" charset="0"/>
                </a:rPr>
                <a:t>Zodiacal Light</a:t>
              </a:r>
              <a:endParaRPr lang="ja-JP" altLang="en-US" sz="1600" b="1">
                <a:solidFill>
                  <a:srgbClr val="002060"/>
                </a:solidFill>
                <a:latin typeface="Times New Roman" pitchFamily="18" charset="0"/>
                <a:ea typeface="Arial Unicode MS" pitchFamily="50" charset="-128"/>
                <a:cs typeface="Times New Roman" pitchFamily="18" charset="0"/>
              </a:endParaRPr>
            </a:p>
          </p:txBody>
        </p:sp>
        <p:sp>
          <p:nvSpPr>
            <p:cNvPr id="28686" name="テキスト ボックス 12"/>
            <p:cNvSpPr txBox="1">
              <a:spLocks noChangeArrowheads="1"/>
            </p:cNvSpPr>
            <p:nvPr/>
          </p:nvSpPr>
          <p:spPr bwMode="auto">
            <a:xfrm rot="-5400000">
              <a:off x="-848472" y="3645474"/>
              <a:ext cx="3423186" cy="503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800" b="1">
                  <a:solidFill>
                    <a:srgbClr val="002060"/>
                  </a:solidFill>
                  <a:latin typeface="Times New Roman" pitchFamily="18" charset="0"/>
                  <a:ea typeface="Osaka" charset="-128"/>
                  <a:cs typeface="Times New Roman" pitchFamily="18" charset="0"/>
                </a:rPr>
                <a:t>Surface </a:t>
              </a:r>
              <a:r>
                <a:rPr lang="en-US" altLang="ja-JP" sz="1800" b="1">
                  <a:solidFill>
                    <a:srgbClr val="002060"/>
                  </a:solidFill>
                  <a:latin typeface="Times New Roman" pitchFamily="18" charset="0"/>
                  <a:ea typeface="Arial Unicode MS" pitchFamily="50" charset="-128"/>
                  <a:cs typeface="Times New Roman" pitchFamily="18" charset="0"/>
                </a:rPr>
                <a:t>brightness </a:t>
              </a:r>
              <a:r>
                <a:rPr lang="en-US" altLang="ja-JP" sz="1800" b="1" i="1">
                  <a:solidFill>
                    <a:srgbClr val="002060"/>
                  </a:solidFill>
                  <a:latin typeface="Symbol" pitchFamily="18" charset="2"/>
                  <a:ea typeface="Arial Unicode MS" pitchFamily="50" charset="-128"/>
                  <a:cs typeface="Times New Roman" pitchFamily="18" charset="0"/>
                </a:rPr>
                <a:t>l</a:t>
              </a:r>
              <a:r>
                <a:rPr lang="en-US" altLang="ja-JP" sz="1800" b="1" i="1">
                  <a:solidFill>
                    <a:srgbClr val="002060"/>
                  </a:solidFill>
                  <a:latin typeface="Times New Roman" pitchFamily="18" charset="0"/>
                  <a:ea typeface="Arial Unicode MS" pitchFamily="50" charset="-128"/>
                  <a:cs typeface="Times New Roman" pitchFamily="18" charset="0"/>
                </a:rPr>
                <a:t>I</a:t>
              </a:r>
              <a:r>
                <a:rPr lang="en-US" altLang="ja-JP" sz="1800" b="1" i="1" baseline="-25000">
                  <a:solidFill>
                    <a:srgbClr val="002060"/>
                  </a:solidFill>
                  <a:latin typeface="Symbol" pitchFamily="18" charset="2"/>
                  <a:ea typeface="Arial Unicode MS" pitchFamily="50" charset="-128"/>
                  <a:cs typeface="Times New Roman" pitchFamily="18" charset="0"/>
                </a:rPr>
                <a:t>l</a:t>
              </a:r>
              <a:endParaRPr lang="ja-JP" altLang="en-US" sz="1800" b="1" i="1" baseline="-25000">
                <a:solidFill>
                  <a:srgbClr val="002060"/>
                </a:solidFill>
                <a:latin typeface="Times New Roman" pitchFamily="18" charset="0"/>
                <a:ea typeface="Osaka" charset="-128"/>
                <a:cs typeface="Times New Roman" pitchFamily="18" charset="0"/>
              </a:endParaRPr>
            </a:p>
          </p:txBody>
        </p:sp>
        <p:sp>
          <p:nvSpPr>
            <p:cNvPr id="28687" name="テキスト ボックス 13"/>
            <p:cNvSpPr txBox="1">
              <a:spLocks noChangeArrowheads="1"/>
            </p:cNvSpPr>
            <p:nvPr/>
          </p:nvSpPr>
          <p:spPr bwMode="auto">
            <a:xfrm>
              <a:off x="6212188" y="3409934"/>
              <a:ext cx="3088302" cy="505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600" b="1">
                  <a:solidFill>
                    <a:srgbClr val="002060"/>
                  </a:solidFill>
                  <a:latin typeface="Times New Roman" pitchFamily="18" charset="0"/>
                  <a:ea typeface="Arial Unicode MS" pitchFamily="50" charset="-128"/>
                  <a:cs typeface="Times New Roman" pitchFamily="18" charset="0"/>
                </a:rPr>
                <a:t>Galactic dust emission</a:t>
              </a:r>
              <a:endParaRPr lang="ja-JP" altLang="en-US" sz="1600" b="1">
                <a:solidFill>
                  <a:srgbClr val="002060"/>
                </a:solidFill>
                <a:latin typeface="Times New Roman" pitchFamily="18" charset="0"/>
                <a:ea typeface="Arial Unicode MS" pitchFamily="50" charset="-128"/>
                <a:cs typeface="Times New Roman" pitchFamily="18" charset="0"/>
              </a:endParaRPr>
            </a:p>
          </p:txBody>
        </p:sp>
        <p:sp>
          <p:nvSpPr>
            <p:cNvPr id="28688" name="テキスト ボックス 14"/>
            <p:cNvSpPr txBox="1">
              <a:spLocks noChangeArrowheads="1"/>
            </p:cNvSpPr>
            <p:nvPr/>
          </p:nvSpPr>
          <p:spPr bwMode="auto">
            <a:xfrm>
              <a:off x="6320748" y="5356026"/>
              <a:ext cx="2402627" cy="505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600" b="1">
                  <a:solidFill>
                    <a:srgbClr val="00206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Wavelength[</a:t>
              </a:r>
              <a:r>
                <a:rPr lang="en-US" altLang="ja-JP" sz="1600" b="1">
                  <a:solidFill>
                    <a:srgbClr val="00206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itchFamily="18" charset="2"/>
                </a:rPr>
                <a:t>m</a:t>
              </a:r>
              <a:r>
                <a:rPr lang="en-US" altLang="ja-JP" sz="1600" b="1">
                  <a:solidFill>
                    <a:srgbClr val="00206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]</a:t>
              </a:r>
              <a:endParaRPr lang="ja-JP" altLang="en-US" sz="1600" b="1">
                <a:solidFill>
                  <a:srgbClr val="00206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8689" name="テキスト ボックス 15"/>
            <p:cNvSpPr txBox="1">
              <a:spLocks noChangeArrowheads="1"/>
            </p:cNvSpPr>
            <p:nvPr/>
          </p:nvSpPr>
          <p:spPr bwMode="auto">
            <a:xfrm>
              <a:off x="4503206" y="4431892"/>
              <a:ext cx="4694349" cy="505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600" b="1">
                  <a:solidFill>
                    <a:srgbClr val="002060"/>
                  </a:solidFill>
                  <a:latin typeface="Times New Roman" pitchFamily="18" charset="0"/>
                  <a:ea typeface="Arial Unicode MS" pitchFamily="50" charset="-128"/>
                  <a:cs typeface="Times New Roman" pitchFamily="18" charset="0"/>
                </a:rPr>
                <a:t>Integrated flux from galaxy counts</a:t>
              </a:r>
              <a:endParaRPr lang="ja-JP" altLang="en-US" sz="1600" b="1">
                <a:solidFill>
                  <a:srgbClr val="002060"/>
                </a:solidFill>
                <a:latin typeface="Times New Roman" pitchFamily="18" charset="0"/>
                <a:ea typeface="Arial Unicode MS" pitchFamily="50" charset="-128"/>
                <a:cs typeface="Times New Roman" pitchFamily="18" charset="0"/>
              </a:endParaRPr>
            </a:p>
          </p:txBody>
        </p:sp>
        <p:sp>
          <p:nvSpPr>
            <p:cNvPr id="28690" name="テキスト ボックス 16"/>
            <p:cNvSpPr txBox="1">
              <a:spLocks noChangeArrowheads="1"/>
            </p:cNvSpPr>
            <p:nvPr/>
          </p:nvSpPr>
          <p:spPr bwMode="auto">
            <a:xfrm>
              <a:off x="2076148" y="2410982"/>
              <a:ext cx="3249368" cy="505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600" b="1">
                  <a:solidFill>
                    <a:srgbClr val="002060"/>
                  </a:solidFill>
                  <a:latin typeface="Times New Roman" pitchFamily="18" charset="0"/>
                  <a:ea typeface="Arial Unicode MS" pitchFamily="50" charset="-128"/>
                  <a:cs typeface="Times New Roman" pitchFamily="18" charset="0"/>
                </a:rPr>
                <a:t>Galaxy evolution model</a:t>
              </a:r>
              <a:endParaRPr lang="ja-JP" altLang="en-US" sz="1600" b="1">
                <a:solidFill>
                  <a:srgbClr val="002060"/>
                </a:solidFill>
                <a:latin typeface="Times New Roman" pitchFamily="18" charset="0"/>
                <a:ea typeface="Arial Unicode MS" pitchFamily="50" charset="-128"/>
                <a:cs typeface="Times New Roman" pitchFamily="18" charset="0"/>
              </a:endParaRPr>
            </a:p>
          </p:txBody>
        </p:sp>
        <p:pic>
          <p:nvPicPr>
            <p:cNvPr id="28691" name="Picture 2" descr="\\130.158.105.2\Linux\yuji\wShare\tmp\c1.gif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938" b="33437"/>
            <a:stretch>
              <a:fillRect/>
            </a:stretch>
          </p:blipFill>
          <p:spPr bwMode="auto">
            <a:xfrm>
              <a:off x="1475846" y="5857810"/>
              <a:ext cx="6984586" cy="659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92" name="テキスト ボックス 18"/>
            <p:cNvSpPr txBox="1">
              <a:spLocks noChangeArrowheads="1"/>
            </p:cNvSpPr>
            <p:nvPr/>
          </p:nvSpPr>
          <p:spPr bwMode="auto">
            <a:xfrm>
              <a:off x="-1263362" y="393450"/>
              <a:ext cx="3081981" cy="912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800" b="1">
                  <a:solidFill>
                    <a:srgbClr val="FF3300"/>
                  </a:solidFill>
                  <a:latin typeface="Times" pitchFamily="18" charset="0"/>
                  <a:ea typeface="Osaka" charset="-128"/>
                </a:rPr>
                <a:t>CIB measurements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800" b="1">
                  <a:solidFill>
                    <a:srgbClr val="FF3300"/>
                  </a:solidFill>
                  <a:latin typeface="Times" pitchFamily="18" charset="0"/>
                  <a:ea typeface="Osaka" charset="-128"/>
                </a:rPr>
                <a:t>(</a:t>
              </a:r>
              <a:r>
                <a:rPr lang="en-US" altLang="ja-JP" sz="1800" b="1">
                  <a:solidFill>
                    <a:srgbClr val="FF0000"/>
                  </a:solidFill>
                  <a:latin typeface="Times" pitchFamily="18" charset="0"/>
                  <a:ea typeface="Osaka" charset="-128"/>
                  <a:sym typeface="Symbol" pitchFamily="18" charset="2"/>
                </a:rPr>
                <a:t> AKARI</a:t>
              </a:r>
              <a:r>
                <a:rPr lang="en-US" altLang="ja-JP" sz="1800" b="1">
                  <a:solidFill>
                    <a:srgbClr val="FF3300"/>
                  </a:solidFill>
                  <a:latin typeface="Times" pitchFamily="18" charset="0"/>
                  <a:ea typeface="Osaka" charset="-128"/>
                  <a:sym typeface="Symbol" pitchFamily="18" charset="2"/>
                </a:rPr>
                <a:t>, </a:t>
              </a:r>
              <a:r>
                <a:rPr lang="en-US" altLang="ja-JP" sz="1800" b="1">
                  <a:solidFill>
                    <a:srgbClr val="0070C0"/>
                  </a:solidFill>
                  <a:latin typeface="Times" pitchFamily="18" charset="0"/>
                  <a:ea typeface="Osaka" charset="-128"/>
                  <a:sym typeface="Symbol" pitchFamily="18" charset="2"/>
                </a:rPr>
                <a:t> COBE</a:t>
              </a:r>
              <a:r>
                <a:rPr lang="en-US" altLang="ja-JP" sz="1800" b="1">
                  <a:solidFill>
                    <a:srgbClr val="FF3300"/>
                  </a:solidFill>
                  <a:latin typeface="Times" pitchFamily="18" charset="0"/>
                  <a:ea typeface="Osaka" charset="-128"/>
                </a:rPr>
                <a:t>)</a:t>
              </a:r>
              <a:endParaRPr lang="ja-JP" altLang="en-US" sz="1600" b="1">
                <a:solidFill>
                  <a:srgbClr val="FF3300"/>
                </a:solidFill>
                <a:latin typeface="Times" pitchFamily="18" charset="0"/>
                <a:ea typeface="Osaka" charset="-128"/>
              </a:endParaRPr>
            </a:p>
          </p:txBody>
        </p:sp>
        <p:sp>
          <p:nvSpPr>
            <p:cNvPr id="20" name="テキスト ボックス 19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4503206" y="1162647"/>
              <a:ext cx="2882249" cy="577174"/>
            </a:xfrm>
            <a:prstGeom prst="rect">
              <a:avLst/>
            </a:prstGeom>
            <a:blipFill rotWithShape="1">
              <a:blip r:embed="rId4"/>
              <a:stretch>
                <a:fillRect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ja-JP" altLang="en-US">
                  <a:noFill/>
                </a:rPr>
                <a:t> </a:t>
              </a:r>
            </a:p>
          </p:txBody>
        </p:sp>
      </p:grpSp>
      <p:sp>
        <p:nvSpPr>
          <p:cNvPr id="28678" name="Line 113"/>
          <p:cNvSpPr>
            <a:spLocks noChangeShapeType="1"/>
          </p:cNvSpPr>
          <p:nvPr/>
        </p:nvSpPr>
        <p:spPr bwMode="auto">
          <a:xfrm>
            <a:off x="4924425" y="1293813"/>
            <a:ext cx="83185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8679" name="テキスト ボックス 13"/>
          <p:cNvSpPr txBox="1">
            <a:spLocks noChangeArrowheads="1"/>
          </p:cNvSpPr>
          <p:nvPr/>
        </p:nvSpPr>
        <p:spPr bwMode="auto">
          <a:xfrm>
            <a:off x="4843463" y="957263"/>
            <a:ext cx="15033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 b="1">
                <a:solidFill>
                  <a:srgbClr val="FF0000"/>
                </a:solidFill>
                <a:latin typeface="Times New Roman" pitchFamily="18" charset="0"/>
                <a:ea typeface="Arial Unicode MS" pitchFamily="50" charset="-128"/>
                <a:cs typeface="Times New Roman" pitchFamily="18" charset="0"/>
              </a:rPr>
              <a:t> Search Region</a:t>
            </a:r>
            <a:endParaRPr lang="ja-JP" altLang="en-US" sz="1600" b="1">
              <a:solidFill>
                <a:srgbClr val="FF0000"/>
              </a:solidFill>
              <a:latin typeface="Times New Roman" pitchFamily="18" charset="0"/>
              <a:ea typeface="Arial Unicode MS" pitchFamily="50" charset="-128"/>
              <a:cs typeface="Times New Roman" pitchFamily="18" charset="0"/>
            </a:endParaRPr>
          </a:p>
        </p:txBody>
      </p:sp>
      <p:sp>
        <p:nvSpPr>
          <p:cNvPr id="28680" name="Line 114"/>
          <p:cNvSpPr>
            <a:spLocks noChangeShapeType="1"/>
          </p:cNvSpPr>
          <p:nvPr/>
        </p:nvSpPr>
        <p:spPr bwMode="auto">
          <a:xfrm>
            <a:off x="4941888" y="1452563"/>
            <a:ext cx="442912" cy="14287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8681" name="Text Box 116"/>
          <p:cNvSpPr txBox="1">
            <a:spLocks noChangeArrowheads="1"/>
          </p:cNvSpPr>
          <p:nvPr/>
        </p:nvSpPr>
        <p:spPr bwMode="auto">
          <a:xfrm>
            <a:off x="5454650" y="1290638"/>
            <a:ext cx="1890713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 b="1">
                <a:solidFill>
                  <a:srgbClr val="FF3300"/>
                </a:solidFill>
                <a:latin typeface="Times" pitchFamily="18" charset="0"/>
                <a:ea typeface="Osaka" charset="-128"/>
              </a:rPr>
              <a:t>Rocket Experiment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885B41-CAC9-4857-A0CF-F46257B36939}" type="slidenum">
              <a:rPr lang="en-US" altLang="ja-JP" smtClean="0"/>
              <a:pPr>
                <a:defRPr/>
              </a:pPr>
              <a:t>28</a:t>
            </a:fld>
            <a:endParaRPr lang="en-US" altLang="ja-JP"/>
          </a:p>
        </p:txBody>
      </p:sp>
    </p:spTree>
  </p:cSld>
  <p:clrMapOvr>
    <a:masterClrMapping/>
  </p:clrMapOvr>
  <p:transition spd="slow" advTm="102421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3204" y="-27384"/>
            <a:ext cx="8229600" cy="864096"/>
          </a:xfrm>
        </p:spPr>
        <p:txBody>
          <a:bodyPr>
            <a:normAutofit/>
          </a:bodyPr>
          <a:lstStyle/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Expected Photon rate per 1pixel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コンテンツ プレースホルダー 4"/>
              <p:cNvSpPr>
                <a:spLocks noGrp="1"/>
              </p:cNvSpPr>
              <p:nvPr>
                <p:ph idx="1"/>
              </p:nvPr>
            </p:nvSpPr>
            <p:spPr>
              <a:xfrm>
                <a:off x="5590650" y="978510"/>
                <a:ext cx="3491879" cy="2215651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Telescope</a:t>
                </a:r>
              </a:p>
              <a:p>
                <a14:m>
                  <m:oMath xmlns:m="http://schemas.openxmlformats.org/officeDocument/2006/math">
                    <m:r>
                      <a:rPr lang="en-US" altLang="ja-JP" sz="18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𝑆</m:t>
                    </m:r>
                    <m:r>
                      <a:rPr lang="en-US" altLang="ja-JP" sz="18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r>
                      <a:rPr lang="en-US" altLang="ja-JP" sz="18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𝜋</m:t>
                    </m:r>
                    <m:sSup>
                      <m:sSupPr>
                        <m:ctrlP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1800" b="0" i="1" smtClean="0">
                                <a:latin typeface="Cambria Math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ja-JP" sz="1800" b="0" i="1" smtClean="0">
                                    <a:latin typeface="Cambria Math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</a:rPr>
                                </m:ctrlPr>
                              </m:fPr>
                              <m:num>
                                <m:r>
                                  <a:rPr lang="en-US" altLang="ja-JP" sz="1800" b="0" i="1" smtClean="0">
                                    <a:latin typeface="Cambria Math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</a:rPr>
                                  <m:t>15</m:t>
                                </m:r>
                                <m:r>
                                  <a:rPr lang="en-US" altLang="ja-JP" sz="1800" b="0" i="1" smtClean="0">
                                    <a:latin typeface="Cambria Math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</a:rPr>
                                  <m:t>𝑐𝑚</m:t>
                                </m:r>
                              </m:num>
                              <m:den>
                                <m:r>
                                  <a:rPr lang="en-US" altLang="ja-JP" sz="1800" b="0" i="1" smtClean="0">
                                    <a:latin typeface="Cambria Math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2</m:t>
                        </m:r>
                      </m:sup>
                    </m:sSup>
                  </m:oMath>
                </a14:m>
                <a:endParaRPr lang="en-US" altLang="ja-JP" sz="1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14:m>
                  <m:oMath xmlns:m="http://schemas.openxmlformats.org/officeDocument/2006/math">
                    <m:r>
                      <m:rPr>
                        <m:lit/>
                      </m:rPr>
                      <a:rPr lang="en-US" altLang="ja-JP" sz="18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 </m:t>
                    </m:r>
                    <m:r>
                      <m:rPr>
                        <m:sty m:val="p"/>
                      </m:rPr>
                      <a:rPr lang="en-US" altLang="ja-JP" sz="1800" b="0" i="0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ΔΩ</m:t>
                    </m:r>
                    <m:r>
                      <a:rPr lang="en-US" altLang="ja-JP" sz="18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1800" b="0" i="1" smtClean="0">
                                <a:latin typeface="Cambria Math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ja-JP" sz="1800" b="0" i="1" smtClean="0">
                                    <a:latin typeface="Cambria Math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</a:rPr>
                                </m:ctrlPr>
                              </m:fPr>
                              <m:num>
                                <m:r>
                                  <a:rPr lang="en-US" altLang="ja-JP" sz="1800" b="0" i="1" smtClean="0">
                                    <a:latin typeface="Cambria Math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</a:rPr>
                                  <m:t>100</m:t>
                                </m:r>
                                <m:r>
                                  <a:rPr lang="en-US" altLang="ja-JP" sz="1800" b="0" i="1" smtClean="0">
                                    <a:latin typeface="Cambria Math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</a:rPr>
                                  <m:t>𝜇</m:t>
                                </m:r>
                                <m:r>
                                  <a:rPr lang="en-US" altLang="ja-JP" sz="1800" b="0" i="1" smtClean="0">
                                    <a:latin typeface="Cambria Math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</a:rPr>
                                  <m:t>𝑚</m:t>
                                </m:r>
                              </m:num>
                              <m:den>
                                <m:r>
                                  <a:rPr lang="en-US" altLang="ja-JP" sz="1800" b="0" i="1" smtClean="0">
                                    <a:latin typeface="Cambria Math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</a:rPr>
                                  <m:t>1</m:t>
                                </m:r>
                                <m:r>
                                  <a:rPr lang="en-US" altLang="ja-JP" sz="1800" b="0" i="1" smtClean="0">
                                    <a:latin typeface="Cambria Math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</a:rPr>
                                  <m:t>𝑚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2</m:t>
                        </m:r>
                      </m:sup>
                    </m:sSup>
                    <m:r>
                      <a:rPr lang="en-US" altLang="ja-JP" sz="18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=0.01</m:t>
                    </m:r>
                    <m:r>
                      <a:rPr lang="en-US" altLang="ja-JP" sz="18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18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 </m:t>
                    </m:r>
                    <m:r>
                      <a:rPr lang="en-US" altLang="ja-JP" sz="18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𝑠𝑟</m:t>
                    </m:r>
                  </m:oMath>
                </a14:m>
                <a:endParaRPr lang="en-US" altLang="ja-JP" sz="1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 b="0" i="0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Δ</m:t>
                    </m:r>
                    <m:r>
                      <a:rPr lang="en-US" altLang="ja-JP" sz="18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𝜆</m:t>
                    </m:r>
                    <m:r>
                      <a:rPr lang="en-US" altLang="ja-JP" sz="18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f>
                      <m:fPr>
                        <m:ctrlP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fPr>
                      <m:num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40</m:t>
                        </m:r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𝜇</m:t>
                        </m:r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𝑚</m:t>
                        </m:r>
                      </m:num>
                      <m:den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50</m:t>
                        </m:r>
                      </m:den>
                    </m:f>
                    <m:r>
                      <a:rPr lang="en-US" altLang="ja-JP" sz="18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=0.8</m:t>
                    </m:r>
                    <m:r>
                      <a:rPr lang="en-US" altLang="ja-JP" sz="18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18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endParaRPr lang="en-US" altLang="ja-JP" sz="1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5" name="コンテンツ プレースホルダー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90650" y="978510"/>
                <a:ext cx="3491879" cy="2215651"/>
              </a:xfrm>
              <a:blipFill rotWithShape="1">
                <a:blip r:embed="rId3"/>
                <a:stretch>
                  <a:fillRect l="-1745" t="-137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コンテンツ プレースホルダー 4"/>
              <p:cNvSpPr txBox="1">
                <a:spLocks/>
              </p:cNvSpPr>
              <p:nvPr/>
            </p:nvSpPr>
            <p:spPr>
              <a:xfrm>
                <a:off x="65619" y="3885754"/>
                <a:ext cx="8282061" cy="256703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lvl="1" indent="-342900">
                  <a:buFont typeface="Arial" pitchFamily="34" charset="0"/>
                  <a:buChar char="•"/>
                </a:pPr>
                <a:r>
                  <a:rPr lang="en-US" altLang="ja-JP" sz="22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Zodiacal emission </a:t>
                </a:r>
                <a14:m>
                  <m:oMath xmlns:m="http://schemas.openxmlformats.org/officeDocument/2006/math">
                    <m:r>
                      <a:rPr lang="en-US" altLang="ja-JP" sz="22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⇒</m:t>
                    </m:r>
                  </m:oMath>
                </a14:m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18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343Hz / pixel</a:t>
                </a:r>
                <a:endParaRPr lang="en-US" altLang="ja-JP" sz="18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 indent="-342900"/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200sec measurement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: </a:t>
                </a:r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0.55M</a:t>
                </a:r>
                <a:r>
                  <a:rPr lang="ja-JP" altLang="en-US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events / 8 pixels (at 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𝜆</m:t>
                    </m:r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=50</m:t>
                    </m:r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𝜇</m:t>
                    </m:r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lvl="1" indent="-342900"/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0.13% accuracy measurement for each wavelength</a:t>
                </a:r>
              </a:p>
              <a:p>
                <a:pPr marL="400050" lvl="1" indent="0">
                  <a:buNone/>
                </a:pPr>
                <a:r>
                  <a:rPr lang="en-US" altLang="ja-JP" sz="2000" b="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0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𝜹</m:t>
                    </m:r>
                    <m:d>
                      <m:d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dPr>
                      <m:e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𝝀</m:t>
                        </m:r>
                        <m:sSub>
                          <m:sSubPr>
                            <m:ctrlPr>
                              <a:rPr lang="en-US" altLang="ja-JP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bPr>
                          <m:e>
                            <m:r>
                              <a:rPr lang="en-US" altLang="ja-JP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ja-JP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𝝀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=0.6nW/m</a:t>
                </a:r>
                <a:r>
                  <a:rPr lang="en-US" altLang="ja-JP" sz="2000" b="1" baseline="30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/sr</a:t>
                </a:r>
              </a:p>
              <a:p>
                <a:r>
                  <a:rPr lang="en-US" altLang="ja-JP" sz="22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Neutrino decay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𝜏</m:t>
                        </m:r>
                      </m:e>
                      <m:sub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  <m:r>
                      <a:rPr lang="en-US" altLang="ja-JP" sz="22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=1×</m:t>
                    </m:r>
                    <m:sSup>
                      <m:sSupPr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10</m:t>
                        </m:r>
                      </m:e>
                      <m:sup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14</m:t>
                        </m:r>
                      </m:sup>
                    </m:sSup>
                  </m:oMath>
                </a14:m>
                <a:r>
                  <a:rPr lang="en-US" altLang="ja-JP" sz="2200" dirty="0" err="1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yr</a:t>
                </a:r>
                <a:r>
                  <a:rPr lang="en-US" altLang="ja-JP" sz="22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  <a:endParaRPr lang="en-US" altLang="ja-JP" sz="18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altLang="ja-JP" sz="20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  <a:sym typeface="Wingdings"/>
                      </a:rPr>
                      <m:t>𝝀</m:t>
                    </m:r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𝑰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𝝀</m:t>
                        </m:r>
                      </m:sub>
                    </m:sSub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=1.5nW/m</a:t>
                </a:r>
                <a:r>
                  <a:rPr lang="en-US" altLang="ja-JP" sz="2000" b="1" baseline="30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2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/sr</a:t>
                </a:r>
              </a:p>
              <a:p>
                <a:pPr lvl="1"/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2.3σ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 away from fluctuation 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in zodiacal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emission measurement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28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19" y="3885754"/>
                <a:ext cx="8282061" cy="2567033"/>
              </a:xfrm>
              <a:prstGeom prst="rect">
                <a:avLst/>
              </a:prstGeom>
              <a:blipFill rotWithShape="1">
                <a:blip r:embed="rId4"/>
                <a:stretch>
                  <a:fillRect l="-884" t="-1422" b="-758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29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179513" y="620688"/>
            <a:ext cx="4760820" cy="3342451"/>
            <a:chOff x="395536" y="836712"/>
            <a:chExt cx="5707151" cy="4006846"/>
          </a:xfrm>
        </p:grpSpPr>
        <p:sp>
          <p:nvSpPr>
            <p:cNvPr id="115" name="正方形/長方形 114"/>
            <p:cNvSpPr/>
            <p:nvPr/>
          </p:nvSpPr>
          <p:spPr>
            <a:xfrm>
              <a:off x="3847889" y="939200"/>
              <a:ext cx="671492" cy="3904358"/>
            </a:xfrm>
            <a:prstGeom prst="rect">
              <a:avLst/>
            </a:prstGeom>
            <a:gradFill flip="none" rotWithShape="1">
              <a:gsLst>
                <a:gs pos="37000">
                  <a:srgbClr val="A5BDE7">
                    <a:alpha val="25000"/>
                  </a:srgbClr>
                </a:gs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45" name="グループ化 44"/>
            <p:cNvGrpSpPr/>
            <p:nvPr/>
          </p:nvGrpSpPr>
          <p:grpSpPr>
            <a:xfrm>
              <a:off x="395536" y="836712"/>
              <a:ext cx="5707151" cy="3914079"/>
              <a:chOff x="176250" y="1245858"/>
              <a:chExt cx="6121825" cy="4198470"/>
            </a:xfrm>
          </p:grpSpPr>
          <p:pic>
            <p:nvPicPr>
              <p:cNvPr id="46" name="Picture 13" descr="CIB_all_nW_wide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250" y="1245858"/>
                <a:ext cx="6121825" cy="41984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2" name="テキスト ボックス 51"/>
              <p:cNvSpPr txBox="1"/>
              <p:nvPr/>
            </p:nvSpPr>
            <p:spPr>
              <a:xfrm>
                <a:off x="1365687" y="1732549"/>
                <a:ext cx="1313847" cy="3196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Zodiacal Light</a:t>
                </a:r>
                <a:endParaRPr kumimoji="1" lang="ja-JP" altLang="en-US" sz="12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53" name="テキスト ボックス 52"/>
              <p:cNvSpPr txBox="1"/>
              <p:nvPr/>
            </p:nvSpPr>
            <p:spPr>
              <a:xfrm>
                <a:off x="2983546" y="1439603"/>
                <a:ext cx="1648690" cy="3196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Zodiacal Emission</a:t>
                </a:r>
                <a:endParaRPr kumimoji="1" lang="ja-JP" altLang="en-US" sz="12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54" name="テキスト ボックス 53"/>
              <p:cNvSpPr txBox="1"/>
              <p:nvPr/>
            </p:nvSpPr>
            <p:spPr>
              <a:xfrm>
                <a:off x="2323745" y="2726298"/>
                <a:ext cx="2051984" cy="3196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 b="1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G</a:t>
                </a:r>
                <a:r>
                  <a:rPr lang="en-US" altLang="ja-JP" sz="12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alaxy evolution model</a:t>
                </a:r>
                <a:endParaRPr kumimoji="1" lang="ja-JP" altLang="en-US" sz="12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cxnSp>
            <p:nvCxnSpPr>
              <p:cNvPr id="55" name="直線矢印コネクタ 54"/>
              <p:cNvCxnSpPr/>
              <p:nvPr/>
            </p:nvCxnSpPr>
            <p:spPr>
              <a:xfrm>
                <a:off x="3297332" y="3019243"/>
                <a:ext cx="793311" cy="624705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テキスト ボックス 55"/>
              <p:cNvSpPr txBox="1"/>
              <p:nvPr/>
            </p:nvSpPr>
            <p:spPr>
              <a:xfrm>
                <a:off x="2979847" y="4216193"/>
                <a:ext cx="1985385" cy="3196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Galactic dust emission</a:t>
                </a:r>
                <a:endParaRPr kumimoji="1" lang="ja-JP" altLang="en-US" sz="12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cxnSp>
            <p:nvCxnSpPr>
              <p:cNvPr id="57" name="直線矢印コネクタ 56"/>
              <p:cNvCxnSpPr>
                <a:stCxn id="56" idx="0"/>
              </p:cNvCxnSpPr>
              <p:nvPr/>
            </p:nvCxnSpPr>
            <p:spPr>
              <a:xfrm flipH="1" flipV="1">
                <a:off x="3475244" y="3643953"/>
                <a:ext cx="497296" cy="57224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テキスト ボックス 57"/>
              <p:cNvSpPr txBox="1"/>
              <p:nvPr/>
            </p:nvSpPr>
            <p:spPr>
              <a:xfrm>
                <a:off x="1359231" y="4509136"/>
                <a:ext cx="2873369" cy="3196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Integrated flux from galaxy counts</a:t>
                </a:r>
                <a:endParaRPr kumimoji="1" lang="ja-JP" altLang="en-US" sz="12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cxnSp>
            <p:nvCxnSpPr>
              <p:cNvPr id="59" name="直線矢印コネクタ 58"/>
              <p:cNvCxnSpPr>
                <a:stCxn id="58" idx="0"/>
              </p:cNvCxnSpPr>
              <p:nvPr/>
            </p:nvCxnSpPr>
            <p:spPr>
              <a:xfrm flipH="1" flipV="1">
                <a:off x="1830332" y="3643950"/>
                <a:ext cx="965583" cy="86518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テキスト ボックス 59"/>
              <p:cNvSpPr txBox="1"/>
              <p:nvPr/>
            </p:nvSpPr>
            <p:spPr>
              <a:xfrm>
                <a:off x="5495922" y="2645770"/>
                <a:ext cx="607160" cy="3196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CMB</a:t>
                </a:r>
                <a:endParaRPr kumimoji="1" lang="ja-JP" altLang="en-US" sz="12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grpSp>
          <p:nvGrpSpPr>
            <p:cNvPr id="61" name="グループ化 60"/>
            <p:cNvGrpSpPr/>
            <p:nvPr/>
          </p:nvGrpSpPr>
          <p:grpSpPr>
            <a:xfrm>
              <a:off x="1266854" y="911793"/>
              <a:ext cx="4796865" cy="3291259"/>
              <a:chOff x="1692276" y="714376"/>
              <a:chExt cx="5759450" cy="3921126"/>
            </a:xfrm>
          </p:grpSpPr>
          <p:sp>
            <p:nvSpPr>
              <p:cNvPr id="62" name="Rectangle 9"/>
              <p:cNvSpPr>
                <a:spLocks noChangeArrowheads="1"/>
              </p:cNvSpPr>
              <p:nvPr/>
            </p:nvSpPr>
            <p:spPr bwMode="auto">
              <a:xfrm>
                <a:off x="1692276" y="714376"/>
                <a:ext cx="5759450" cy="3905250"/>
              </a:xfrm>
              <a:prstGeom prst="rect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63" name="Rectangle 11"/>
              <p:cNvSpPr>
                <a:spLocks noChangeArrowheads="1"/>
              </p:cNvSpPr>
              <p:nvPr/>
            </p:nvSpPr>
            <p:spPr bwMode="auto">
              <a:xfrm>
                <a:off x="1692276" y="714376"/>
                <a:ext cx="5759450" cy="3905250"/>
              </a:xfrm>
              <a:prstGeom prst="rect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64" name="Line 12"/>
              <p:cNvSpPr>
                <a:spLocks noChangeShapeType="1"/>
              </p:cNvSpPr>
              <p:nvPr/>
            </p:nvSpPr>
            <p:spPr bwMode="auto">
              <a:xfrm>
                <a:off x="1692276" y="4619626"/>
                <a:ext cx="5759450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65" name="Line 13"/>
              <p:cNvSpPr>
                <a:spLocks noChangeShapeType="1"/>
              </p:cNvSpPr>
              <p:nvPr/>
            </p:nvSpPr>
            <p:spPr bwMode="auto">
              <a:xfrm>
                <a:off x="1692276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66" name="Line 14"/>
              <p:cNvSpPr>
                <a:spLocks noChangeShapeType="1"/>
              </p:cNvSpPr>
              <p:nvPr/>
            </p:nvSpPr>
            <p:spPr bwMode="auto">
              <a:xfrm>
                <a:off x="1946276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67" name="Line 15"/>
              <p:cNvSpPr>
                <a:spLocks noChangeShapeType="1"/>
              </p:cNvSpPr>
              <p:nvPr/>
            </p:nvSpPr>
            <p:spPr bwMode="auto">
              <a:xfrm>
                <a:off x="2124076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68" name="Line 16"/>
              <p:cNvSpPr>
                <a:spLocks noChangeShapeType="1"/>
              </p:cNvSpPr>
              <p:nvPr/>
            </p:nvSpPr>
            <p:spPr bwMode="auto">
              <a:xfrm>
                <a:off x="2263776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69" name="Line 17"/>
              <p:cNvSpPr>
                <a:spLocks noChangeShapeType="1"/>
              </p:cNvSpPr>
              <p:nvPr/>
            </p:nvSpPr>
            <p:spPr bwMode="auto">
              <a:xfrm>
                <a:off x="2379663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70" name="Line 18"/>
              <p:cNvSpPr>
                <a:spLocks noChangeShapeType="1"/>
              </p:cNvSpPr>
              <p:nvPr/>
            </p:nvSpPr>
            <p:spPr bwMode="auto">
              <a:xfrm>
                <a:off x="2476501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71" name="Line 19"/>
              <p:cNvSpPr>
                <a:spLocks noChangeShapeType="1"/>
              </p:cNvSpPr>
              <p:nvPr/>
            </p:nvSpPr>
            <p:spPr bwMode="auto">
              <a:xfrm>
                <a:off x="2560638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72" name="Line 20"/>
              <p:cNvSpPr>
                <a:spLocks noChangeShapeType="1"/>
              </p:cNvSpPr>
              <p:nvPr/>
            </p:nvSpPr>
            <p:spPr bwMode="auto">
              <a:xfrm>
                <a:off x="2632076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73" name="Line 21"/>
              <p:cNvSpPr>
                <a:spLocks noChangeShapeType="1"/>
              </p:cNvSpPr>
              <p:nvPr/>
            </p:nvSpPr>
            <p:spPr bwMode="auto">
              <a:xfrm>
                <a:off x="2700338" y="4503739"/>
                <a:ext cx="0" cy="1158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74" name="Line 23"/>
              <p:cNvSpPr>
                <a:spLocks noChangeShapeType="1"/>
              </p:cNvSpPr>
              <p:nvPr/>
            </p:nvSpPr>
            <p:spPr bwMode="auto">
              <a:xfrm>
                <a:off x="3128963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75" name="Line 24"/>
              <p:cNvSpPr>
                <a:spLocks noChangeShapeType="1"/>
              </p:cNvSpPr>
              <p:nvPr/>
            </p:nvSpPr>
            <p:spPr bwMode="auto">
              <a:xfrm>
                <a:off x="3384551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76" name="Line 25"/>
              <p:cNvSpPr>
                <a:spLocks noChangeShapeType="1"/>
              </p:cNvSpPr>
              <p:nvPr/>
            </p:nvSpPr>
            <p:spPr bwMode="auto">
              <a:xfrm>
                <a:off x="3565526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77" name="Line 26"/>
              <p:cNvSpPr>
                <a:spLocks noChangeShapeType="1"/>
              </p:cNvSpPr>
              <p:nvPr/>
            </p:nvSpPr>
            <p:spPr bwMode="auto">
              <a:xfrm>
                <a:off x="3705226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78" name="Line 27"/>
              <p:cNvSpPr>
                <a:spLocks noChangeShapeType="1"/>
              </p:cNvSpPr>
              <p:nvPr/>
            </p:nvSpPr>
            <p:spPr bwMode="auto">
              <a:xfrm>
                <a:off x="3819526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79" name="Line 28"/>
              <p:cNvSpPr>
                <a:spLocks noChangeShapeType="1"/>
              </p:cNvSpPr>
              <p:nvPr/>
            </p:nvSpPr>
            <p:spPr bwMode="auto">
              <a:xfrm>
                <a:off x="3914776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0" name="Line 29"/>
              <p:cNvSpPr>
                <a:spLocks noChangeShapeType="1"/>
              </p:cNvSpPr>
              <p:nvPr/>
            </p:nvSpPr>
            <p:spPr bwMode="auto">
              <a:xfrm>
                <a:off x="3997326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1" name="Line 30"/>
              <p:cNvSpPr>
                <a:spLocks noChangeShapeType="1"/>
              </p:cNvSpPr>
              <p:nvPr/>
            </p:nvSpPr>
            <p:spPr bwMode="auto">
              <a:xfrm>
                <a:off x="4075113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2" name="Line 31"/>
              <p:cNvSpPr>
                <a:spLocks noChangeShapeType="1"/>
              </p:cNvSpPr>
              <p:nvPr/>
            </p:nvSpPr>
            <p:spPr bwMode="auto">
              <a:xfrm>
                <a:off x="4137026" y="4503739"/>
                <a:ext cx="0" cy="1158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3" name="Line 34"/>
              <p:cNvSpPr>
                <a:spLocks noChangeShapeType="1"/>
              </p:cNvSpPr>
              <p:nvPr/>
            </p:nvSpPr>
            <p:spPr bwMode="auto">
              <a:xfrm flipH="1">
                <a:off x="4570413" y="4562476"/>
                <a:ext cx="1588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4" name="Line 35"/>
              <p:cNvSpPr>
                <a:spLocks noChangeShapeType="1"/>
              </p:cNvSpPr>
              <p:nvPr/>
            </p:nvSpPr>
            <p:spPr bwMode="auto">
              <a:xfrm>
                <a:off x="4824413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5" name="Line 36"/>
              <p:cNvSpPr>
                <a:spLocks noChangeShapeType="1"/>
              </p:cNvSpPr>
              <p:nvPr/>
            </p:nvSpPr>
            <p:spPr bwMode="auto">
              <a:xfrm>
                <a:off x="5003801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6" name="Line 37"/>
              <p:cNvSpPr>
                <a:spLocks noChangeShapeType="1"/>
              </p:cNvSpPr>
              <p:nvPr/>
            </p:nvSpPr>
            <p:spPr bwMode="auto">
              <a:xfrm>
                <a:off x="5143501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7" name="Line 38"/>
              <p:cNvSpPr>
                <a:spLocks noChangeShapeType="1"/>
              </p:cNvSpPr>
              <p:nvPr/>
            </p:nvSpPr>
            <p:spPr bwMode="auto">
              <a:xfrm>
                <a:off x="5257801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8" name="Line 39"/>
              <p:cNvSpPr>
                <a:spLocks noChangeShapeType="1"/>
              </p:cNvSpPr>
              <p:nvPr/>
            </p:nvSpPr>
            <p:spPr bwMode="auto">
              <a:xfrm>
                <a:off x="5354638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9" name="Line 40"/>
              <p:cNvSpPr>
                <a:spLocks noChangeShapeType="1"/>
              </p:cNvSpPr>
              <p:nvPr/>
            </p:nvSpPr>
            <p:spPr bwMode="auto">
              <a:xfrm>
                <a:off x="5438776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0" name="Line 41"/>
              <p:cNvSpPr>
                <a:spLocks noChangeShapeType="1"/>
              </p:cNvSpPr>
              <p:nvPr/>
            </p:nvSpPr>
            <p:spPr bwMode="auto">
              <a:xfrm>
                <a:off x="5511801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1" name="Line 42"/>
              <p:cNvSpPr>
                <a:spLocks noChangeShapeType="1"/>
              </p:cNvSpPr>
              <p:nvPr/>
            </p:nvSpPr>
            <p:spPr bwMode="auto">
              <a:xfrm>
                <a:off x="5578476" y="4503739"/>
                <a:ext cx="0" cy="1158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2" name="Line 46"/>
              <p:cNvSpPr>
                <a:spLocks noChangeShapeType="1"/>
              </p:cNvSpPr>
              <p:nvPr/>
            </p:nvSpPr>
            <p:spPr bwMode="auto">
              <a:xfrm>
                <a:off x="6010276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3" name="Line 47"/>
              <p:cNvSpPr>
                <a:spLocks noChangeShapeType="1"/>
              </p:cNvSpPr>
              <p:nvPr/>
            </p:nvSpPr>
            <p:spPr bwMode="auto">
              <a:xfrm>
                <a:off x="6265863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4" name="Line 48"/>
              <p:cNvSpPr>
                <a:spLocks noChangeShapeType="1"/>
              </p:cNvSpPr>
              <p:nvPr/>
            </p:nvSpPr>
            <p:spPr bwMode="auto">
              <a:xfrm>
                <a:off x="6443663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5" name="Line 49"/>
              <p:cNvSpPr>
                <a:spLocks noChangeShapeType="1"/>
              </p:cNvSpPr>
              <p:nvPr/>
            </p:nvSpPr>
            <p:spPr bwMode="auto">
              <a:xfrm>
                <a:off x="6583363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6" name="Line 50"/>
              <p:cNvSpPr>
                <a:spLocks noChangeShapeType="1"/>
              </p:cNvSpPr>
              <p:nvPr/>
            </p:nvSpPr>
            <p:spPr bwMode="auto">
              <a:xfrm>
                <a:off x="6699251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7" name="Line 51"/>
              <p:cNvSpPr>
                <a:spLocks noChangeShapeType="1"/>
              </p:cNvSpPr>
              <p:nvPr/>
            </p:nvSpPr>
            <p:spPr bwMode="auto">
              <a:xfrm>
                <a:off x="6796088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8" name="Line 52"/>
              <p:cNvSpPr>
                <a:spLocks noChangeShapeType="1"/>
              </p:cNvSpPr>
              <p:nvPr/>
            </p:nvSpPr>
            <p:spPr bwMode="auto">
              <a:xfrm>
                <a:off x="6877051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9" name="Line 53"/>
              <p:cNvSpPr>
                <a:spLocks noChangeShapeType="1"/>
              </p:cNvSpPr>
              <p:nvPr/>
            </p:nvSpPr>
            <p:spPr bwMode="auto">
              <a:xfrm>
                <a:off x="6953251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0" name="Line 54"/>
              <p:cNvSpPr>
                <a:spLocks noChangeShapeType="1"/>
              </p:cNvSpPr>
              <p:nvPr/>
            </p:nvSpPr>
            <p:spPr bwMode="auto">
              <a:xfrm>
                <a:off x="7015163" y="4503739"/>
                <a:ext cx="0" cy="1158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1" name="Line 58"/>
              <p:cNvSpPr>
                <a:spLocks noChangeShapeType="1"/>
              </p:cNvSpPr>
              <p:nvPr/>
            </p:nvSpPr>
            <p:spPr bwMode="auto">
              <a:xfrm>
                <a:off x="7451726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2" name="Line 60"/>
              <p:cNvSpPr>
                <a:spLocks noChangeShapeType="1"/>
              </p:cNvSpPr>
              <p:nvPr/>
            </p:nvSpPr>
            <p:spPr bwMode="auto">
              <a:xfrm flipH="1">
                <a:off x="1692276" y="4619626"/>
                <a:ext cx="171450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3" name="Line 73"/>
              <p:cNvSpPr>
                <a:spLocks noChangeShapeType="1"/>
              </p:cNvSpPr>
              <p:nvPr/>
            </p:nvSpPr>
            <p:spPr bwMode="auto">
              <a:xfrm flipH="1">
                <a:off x="1692276" y="3838576"/>
                <a:ext cx="171450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4" name="Line 83"/>
              <p:cNvSpPr>
                <a:spLocks noChangeShapeType="1"/>
              </p:cNvSpPr>
              <p:nvPr/>
            </p:nvSpPr>
            <p:spPr bwMode="auto">
              <a:xfrm flipH="1">
                <a:off x="1692276" y="3059114"/>
                <a:ext cx="171450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5" name="Line 94"/>
              <p:cNvSpPr>
                <a:spLocks noChangeShapeType="1"/>
              </p:cNvSpPr>
              <p:nvPr/>
            </p:nvSpPr>
            <p:spPr bwMode="auto">
              <a:xfrm flipH="1">
                <a:off x="1692276" y="2276476"/>
                <a:ext cx="171450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6" name="Line 106"/>
              <p:cNvSpPr>
                <a:spLocks noChangeShapeType="1"/>
              </p:cNvSpPr>
              <p:nvPr/>
            </p:nvSpPr>
            <p:spPr bwMode="auto">
              <a:xfrm flipH="1">
                <a:off x="1692276" y="1495426"/>
                <a:ext cx="171450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7" name="Line 118"/>
              <p:cNvSpPr>
                <a:spLocks noChangeShapeType="1"/>
              </p:cNvSpPr>
              <p:nvPr/>
            </p:nvSpPr>
            <p:spPr bwMode="auto">
              <a:xfrm flipH="1">
                <a:off x="1692276" y="714376"/>
                <a:ext cx="171450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10" name="Rectangle 124"/>
              <p:cNvSpPr>
                <a:spLocks noChangeArrowheads="1"/>
              </p:cNvSpPr>
              <p:nvPr/>
            </p:nvSpPr>
            <p:spPr bwMode="auto">
              <a:xfrm>
                <a:off x="6988176" y="4606926"/>
                <a:ext cx="19050" cy="2857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11" name="Freeform 125"/>
              <p:cNvSpPr>
                <a:spLocks/>
              </p:cNvSpPr>
              <p:nvPr/>
            </p:nvSpPr>
            <p:spPr bwMode="auto">
              <a:xfrm>
                <a:off x="5016501" y="3678239"/>
                <a:ext cx="984250" cy="957263"/>
              </a:xfrm>
              <a:custGeom>
                <a:avLst/>
                <a:gdLst>
                  <a:gd name="T0" fmla="*/ 84 w 620"/>
                  <a:gd name="T1" fmla="*/ 603 h 603"/>
                  <a:gd name="T2" fmla="*/ 88 w 620"/>
                  <a:gd name="T3" fmla="*/ 21 h 603"/>
                  <a:gd name="T4" fmla="*/ 110 w 620"/>
                  <a:gd name="T5" fmla="*/ 50 h 603"/>
                  <a:gd name="T6" fmla="*/ 120 w 620"/>
                  <a:gd name="T7" fmla="*/ 58 h 603"/>
                  <a:gd name="T8" fmla="*/ 134 w 620"/>
                  <a:gd name="T9" fmla="*/ 72 h 603"/>
                  <a:gd name="T10" fmla="*/ 146 w 620"/>
                  <a:gd name="T11" fmla="*/ 80 h 603"/>
                  <a:gd name="T12" fmla="*/ 190 w 620"/>
                  <a:gd name="T13" fmla="*/ 109 h 603"/>
                  <a:gd name="T14" fmla="*/ 202 w 620"/>
                  <a:gd name="T15" fmla="*/ 121 h 603"/>
                  <a:gd name="T16" fmla="*/ 205 w 620"/>
                  <a:gd name="T17" fmla="*/ 138 h 603"/>
                  <a:gd name="T18" fmla="*/ 229 w 620"/>
                  <a:gd name="T19" fmla="*/ 145 h 603"/>
                  <a:gd name="T20" fmla="*/ 234 w 620"/>
                  <a:gd name="T21" fmla="*/ 168 h 603"/>
                  <a:gd name="T22" fmla="*/ 252 w 620"/>
                  <a:gd name="T23" fmla="*/ 171 h 603"/>
                  <a:gd name="T24" fmla="*/ 266 w 620"/>
                  <a:gd name="T25" fmla="*/ 186 h 603"/>
                  <a:gd name="T26" fmla="*/ 278 w 620"/>
                  <a:gd name="T27" fmla="*/ 213 h 603"/>
                  <a:gd name="T28" fmla="*/ 297 w 620"/>
                  <a:gd name="T29" fmla="*/ 233 h 603"/>
                  <a:gd name="T30" fmla="*/ 343 w 620"/>
                  <a:gd name="T31" fmla="*/ 270 h 603"/>
                  <a:gd name="T32" fmla="*/ 350 w 620"/>
                  <a:gd name="T33" fmla="*/ 295 h 603"/>
                  <a:gd name="T34" fmla="*/ 366 w 620"/>
                  <a:gd name="T35" fmla="*/ 299 h 603"/>
                  <a:gd name="T36" fmla="*/ 381 w 620"/>
                  <a:gd name="T37" fmla="*/ 330 h 603"/>
                  <a:gd name="T38" fmla="*/ 392 w 620"/>
                  <a:gd name="T39" fmla="*/ 329 h 603"/>
                  <a:gd name="T40" fmla="*/ 411 w 620"/>
                  <a:gd name="T41" fmla="*/ 367 h 603"/>
                  <a:gd name="T42" fmla="*/ 424 w 620"/>
                  <a:gd name="T43" fmla="*/ 383 h 603"/>
                  <a:gd name="T44" fmla="*/ 435 w 620"/>
                  <a:gd name="T45" fmla="*/ 399 h 603"/>
                  <a:gd name="T46" fmla="*/ 475 w 620"/>
                  <a:gd name="T47" fmla="*/ 447 h 603"/>
                  <a:gd name="T48" fmla="*/ 513 w 620"/>
                  <a:gd name="T49" fmla="*/ 495 h 603"/>
                  <a:gd name="T50" fmla="*/ 525 w 620"/>
                  <a:gd name="T51" fmla="*/ 510 h 603"/>
                  <a:gd name="T52" fmla="*/ 538 w 620"/>
                  <a:gd name="T53" fmla="*/ 530 h 603"/>
                  <a:gd name="T54" fmla="*/ 552 w 620"/>
                  <a:gd name="T55" fmla="*/ 545 h 603"/>
                  <a:gd name="T56" fmla="*/ 563 w 620"/>
                  <a:gd name="T57" fmla="*/ 561 h 603"/>
                  <a:gd name="T58" fmla="*/ 590 w 620"/>
                  <a:gd name="T59" fmla="*/ 596 h 603"/>
                  <a:gd name="T60" fmla="*/ 608 w 620"/>
                  <a:gd name="T61" fmla="*/ 603 h 603"/>
                  <a:gd name="T62" fmla="*/ 608 w 620"/>
                  <a:gd name="T63" fmla="*/ 585 h 603"/>
                  <a:gd name="T64" fmla="*/ 598 w 620"/>
                  <a:gd name="T65" fmla="*/ 581 h 603"/>
                  <a:gd name="T66" fmla="*/ 589 w 620"/>
                  <a:gd name="T67" fmla="*/ 565 h 603"/>
                  <a:gd name="T68" fmla="*/ 578 w 620"/>
                  <a:gd name="T69" fmla="*/ 552 h 603"/>
                  <a:gd name="T70" fmla="*/ 550 w 620"/>
                  <a:gd name="T71" fmla="*/ 517 h 603"/>
                  <a:gd name="T72" fmla="*/ 541 w 620"/>
                  <a:gd name="T73" fmla="*/ 501 h 603"/>
                  <a:gd name="T74" fmla="*/ 513 w 620"/>
                  <a:gd name="T75" fmla="*/ 468 h 603"/>
                  <a:gd name="T76" fmla="*/ 475 w 620"/>
                  <a:gd name="T77" fmla="*/ 420 h 603"/>
                  <a:gd name="T78" fmla="*/ 442 w 620"/>
                  <a:gd name="T79" fmla="*/ 394 h 603"/>
                  <a:gd name="T80" fmla="*/ 438 w 620"/>
                  <a:gd name="T81" fmla="*/ 372 h 603"/>
                  <a:gd name="T82" fmla="*/ 399 w 620"/>
                  <a:gd name="T83" fmla="*/ 323 h 603"/>
                  <a:gd name="T84" fmla="*/ 387 w 620"/>
                  <a:gd name="T85" fmla="*/ 310 h 603"/>
                  <a:gd name="T86" fmla="*/ 373 w 620"/>
                  <a:gd name="T87" fmla="*/ 293 h 603"/>
                  <a:gd name="T88" fmla="*/ 361 w 620"/>
                  <a:gd name="T89" fmla="*/ 279 h 603"/>
                  <a:gd name="T90" fmla="*/ 350 w 620"/>
                  <a:gd name="T91" fmla="*/ 264 h 603"/>
                  <a:gd name="T92" fmla="*/ 334 w 620"/>
                  <a:gd name="T93" fmla="*/ 249 h 603"/>
                  <a:gd name="T94" fmla="*/ 290 w 620"/>
                  <a:gd name="T95" fmla="*/ 213 h 603"/>
                  <a:gd name="T96" fmla="*/ 259 w 620"/>
                  <a:gd name="T97" fmla="*/ 165 h 603"/>
                  <a:gd name="T98" fmla="*/ 246 w 620"/>
                  <a:gd name="T99" fmla="*/ 153 h 603"/>
                  <a:gd name="T100" fmla="*/ 235 w 620"/>
                  <a:gd name="T101" fmla="*/ 139 h 603"/>
                  <a:gd name="T102" fmla="*/ 213 w 620"/>
                  <a:gd name="T103" fmla="*/ 134 h 603"/>
                  <a:gd name="T104" fmla="*/ 215 w 620"/>
                  <a:gd name="T105" fmla="*/ 121 h 603"/>
                  <a:gd name="T106" fmla="*/ 176 w 620"/>
                  <a:gd name="T107" fmla="*/ 98 h 603"/>
                  <a:gd name="T108" fmla="*/ 143 w 620"/>
                  <a:gd name="T109" fmla="*/ 57 h 603"/>
                  <a:gd name="T110" fmla="*/ 131 w 620"/>
                  <a:gd name="T111" fmla="*/ 44 h 603"/>
                  <a:gd name="T112" fmla="*/ 120 w 620"/>
                  <a:gd name="T113" fmla="*/ 35 h 603"/>
                  <a:gd name="T114" fmla="*/ 106 w 620"/>
                  <a:gd name="T115" fmla="*/ 26 h 603"/>
                  <a:gd name="T116" fmla="*/ 68 w 620"/>
                  <a:gd name="T117" fmla="*/ 593 h 603"/>
                  <a:gd name="T118" fmla="*/ 0 w 620"/>
                  <a:gd name="T119" fmla="*/ 585 h 6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20" h="603">
                    <a:moveTo>
                      <a:pt x="0" y="585"/>
                    </a:moveTo>
                    <a:lnTo>
                      <a:pt x="0" y="603"/>
                    </a:lnTo>
                    <a:lnTo>
                      <a:pt x="84" y="603"/>
                    </a:lnTo>
                    <a:lnTo>
                      <a:pt x="86" y="593"/>
                    </a:lnTo>
                    <a:lnTo>
                      <a:pt x="98" y="21"/>
                    </a:lnTo>
                    <a:lnTo>
                      <a:pt x="88" y="21"/>
                    </a:lnTo>
                    <a:lnTo>
                      <a:pt x="83" y="28"/>
                    </a:lnTo>
                    <a:lnTo>
                      <a:pt x="95" y="40"/>
                    </a:lnTo>
                    <a:lnTo>
                      <a:pt x="110" y="50"/>
                    </a:lnTo>
                    <a:lnTo>
                      <a:pt x="114" y="42"/>
                    </a:lnTo>
                    <a:lnTo>
                      <a:pt x="109" y="48"/>
                    </a:lnTo>
                    <a:lnTo>
                      <a:pt x="120" y="58"/>
                    </a:lnTo>
                    <a:lnTo>
                      <a:pt x="125" y="51"/>
                    </a:lnTo>
                    <a:lnTo>
                      <a:pt x="120" y="58"/>
                    </a:lnTo>
                    <a:lnTo>
                      <a:pt x="134" y="72"/>
                    </a:lnTo>
                    <a:lnTo>
                      <a:pt x="147" y="81"/>
                    </a:lnTo>
                    <a:lnTo>
                      <a:pt x="152" y="73"/>
                    </a:lnTo>
                    <a:lnTo>
                      <a:pt x="146" y="80"/>
                    </a:lnTo>
                    <a:lnTo>
                      <a:pt x="171" y="105"/>
                    </a:lnTo>
                    <a:lnTo>
                      <a:pt x="185" y="116"/>
                    </a:lnTo>
                    <a:lnTo>
                      <a:pt x="190" y="109"/>
                    </a:lnTo>
                    <a:lnTo>
                      <a:pt x="185" y="116"/>
                    </a:lnTo>
                    <a:lnTo>
                      <a:pt x="197" y="128"/>
                    </a:lnTo>
                    <a:lnTo>
                      <a:pt x="202" y="121"/>
                    </a:lnTo>
                    <a:lnTo>
                      <a:pt x="196" y="128"/>
                    </a:lnTo>
                    <a:lnTo>
                      <a:pt x="207" y="141"/>
                    </a:lnTo>
                    <a:lnTo>
                      <a:pt x="205" y="138"/>
                    </a:lnTo>
                    <a:lnTo>
                      <a:pt x="209" y="141"/>
                    </a:lnTo>
                    <a:lnTo>
                      <a:pt x="224" y="152"/>
                    </a:lnTo>
                    <a:lnTo>
                      <a:pt x="229" y="145"/>
                    </a:lnTo>
                    <a:lnTo>
                      <a:pt x="222" y="150"/>
                    </a:lnTo>
                    <a:lnTo>
                      <a:pt x="233" y="165"/>
                    </a:lnTo>
                    <a:lnTo>
                      <a:pt x="234" y="168"/>
                    </a:lnTo>
                    <a:lnTo>
                      <a:pt x="234" y="167"/>
                    </a:lnTo>
                    <a:lnTo>
                      <a:pt x="246" y="178"/>
                    </a:lnTo>
                    <a:lnTo>
                      <a:pt x="252" y="171"/>
                    </a:lnTo>
                    <a:lnTo>
                      <a:pt x="246" y="178"/>
                    </a:lnTo>
                    <a:lnTo>
                      <a:pt x="260" y="193"/>
                    </a:lnTo>
                    <a:lnTo>
                      <a:pt x="266" y="186"/>
                    </a:lnTo>
                    <a:lnTo>
                      <a:pt x="259" y="193"/>
                    </a:lnTo>
                    <a:lnTo>
                      <a:pt x="284" y="220"/>
                    </a:lnTo>
                    <a:lnTo>
                      <a:pt x="278" y="213"/>
                    </a:lnTo>
                    <a:lnTo>
                      <a:pt x="299" y="234"/>
                    </a:lnTo>
                    <a:lnTo>
                      <a:pt x="304" y="227"/>
                    </a:lnTo>
                    <a:lnTo>
                      <a:pt x="297" y="233"/>
                    </a:lnTo>
                    <a:lnTo>
                      <a:pt x="321" y="260"/>
                    </a:lnTo>
                    <a:lnTo>
                      <a:pt x="337" y="277"/>
                    </a:lnTo>
                    <a:lnTo>
                      <a:pt x="343" y="270"/>
                    </a:lnTo>
                    <a:lnTo>
                      <a:pt x="336" y="275"/>
                    </a:lnTo>
                    <a:lnTo>
                      <a:pt x="347" y="290"/>
                    </a:lnTo>
                    <a:lnTo>
                      <a:pt x="350" y="295"/>
                    </a:lnTo>
                    <a:lnTo>
                      <a:pt x="347" y="292"/>
                    </a:lnTo>
                    <a:lnTo>
                      <a:pt x="359" y="306"/>
                    </a:lnTo>
                    <a:lnTo>
                      <a:pt x="366" y="299"/>
                    </a:lnTo>
                    <a:lnTo>
                      <a:pt x="359" y="304"/>
                    </a:lnTo>
                    <a:lnTo>
                      <a:pt x="373" y="321"/>
                    </a:lnTo>
                    <a:lnTo>
                      <a:pt x="381" y="330"/>
                    </a:lnTo>
                    <a:lnTo>
                      <a:pt x="373" y="322"/>
                    </a:lnTo>
                    <a:lnTo>
                      <a:pt x="385" y="336"/>
                    </a:lnTo>
                    <a:lnTo>
                      <a:pt x="392" y="329"/>
                    </a:lnTo>
                    <a:lnTo>
                      <a:pt x="385" y="334"/>
                    </a:lnTo>
                    <a:lnTo>
                      <a:pt x="398" y="351"/>
                    </a:lnTo>
                    <a:lnTo>
                      <a:pt x="411" y="367"/>
                    </a:lnTo>
                    <a:lnTo>
                      <a:pt x="424" y="383"/>
                    </a:lnTo>
                    <a:lnTo>
                      <a:pt x="431" y="377"/>
                    </a:lnTo>
                    <a:lnTo>
                      <a:pt x="424" y="383"/>
                    </a:lnTo>
                    <a:lnTo>
                      <a:pt x="435" y="399"/>
                    </a:lnTo>
                    <a:lnTo>
                      <a:pt x="433" y="398"/>
                    </a:lnTo>
                    <a:lnTo>
                      <a:pt x="435" y="399"/>
                    </a:lnTo>
                    <a:lnTo>
                      <a:pt x="449" y="416"/>
                    </a:lnTo>
                    <a:lnTo>
                      <a:pt x="461" y="431"/>
                    </a:lnTo>
                    <a:lnTo>
                      <a:pt x="475" y="447"/>
                    </a:lnTo>
                    <a:lnTo>
                      <a:pt x="487" y="462"/>
                    </a:lnTo>
                    <a:lnTo>
                      <a:pt x="499" y="479"/>
                    </a:lnTo>
                    <a:lnTo>
                      <a:pt x="513" y="495"/>
                    </a:lnTo>
                    <a:lnTo>
                      <a:pt x="525" y="510"/>
                    </a:lnTo>
                    <a:lnTo>
                      <a:pt x="532" y="505"/>
                    </a:lnTo>
                    <a:lnTo>
                      <a:pt x="525" y="510"/>
                    </a:lnTo>
                    <a:lnTo>
                      <a:pt x="536" y="528"/>
                    </a:lnTo>
                    <a:lnTo>
                      <a:pt x="535" y="527"/>
                    </a:lnTo>
                    <a:lnTo>
                      <a:pt x="538" y="530"/>
                    </a:lnTo>
                    <a:lnTo>
                      <a:pt x="553" y="546"/>
                    </a:lnTo>
                    <a:lnTo>
                      <a:pt x="558" y="539"/>
                    </a:lnTo>
                    <a:lnTo>
                      <a:pt x="552" y="545"/>
                    </a:lnTo>
                    <a:lnTo>
                      <a:pt x="563" y="561"/>
                    </a:lnTo>
                    <a:lnTo>
                      <a:pt x="561" y="560"/>
                    </a:lnTo>
                    <a:lnTo>
                      <a:pt x="563" y="561"/>
                    </a:lnTo>
                    <a:lnTo>
                      <a:pt x="575" y="576"/>
                    </a:lnTo>
                    <a:lnTo>
                      <a:pt x="589" y="594"/>
                    </a:lnTo>
                    <a:lnTo>
                      <a:pt x="590" y="596"/>
                    </a:lnTo>
                    <a:lnTo>
                      <a:pt x="593" y="597"/>
                    </a:lnTo>
                    <a:lnTo>
                      <a:pt x="605" y="601"/>
                    </a:lnTo>
                    <a:lnTo>
                      <a:pt x="608" y="603"/>
                    </a:lnTo>
                    <a:lnTo>
                      <a:pt x="620" y="603"/>
                    </a:lnTo>
                    <a:lnTo>
                      <a:pt x="620" y="585"/>
                    </a:lnTo>
                    <a:lnTo>
                      <a:pt x="608" y="585"/>
                    </a:lnTo>
                    <a:lnTo>
                      <a:pt x="608" y="593"/>
                    </a:lnTo>
                    <a:lnTo>
                      <a:pt x="611" y="585"/>
                    </a:lnTo>
                    <a:lnTo>
                      <a:pt x="598" y="581"/>
                    </a:lnTo>
                    <a:lnTo>
                      <a:pt x="596" y="589"/>
                    </a:lnTo>
                    <a:lnTo>
                      <a:pt x="602" y="583"/>
                    </a:lnTo>
                    <a:lnTo>
                      <a:pt x="589" y="565"/>
                    </a:lnTo>
                    <a:lnTo>
                      <a:pt x="576" y="550"/>
                    </a:lnTo>
                    <a:lnTo>
                      <a:pt x="569" y="556"/>
                    </a:lnTo>
                    <a:lnTo>
                      <a:pt x="578" y="552"/>
                    </a:lnTo>
                    <a:lnTo>
                      <a:pt x="567" y="535"/>
                    </a:lnTo>
                    <a:lnTo>
                      <a:pt x="565" y="534"/>
                    </a:lnTo>
                    <a:lnTo>
                      <a:pt x="550" y="517"/>
                    </a:lnTo>
                    <a:lnTo>
                      <a:pt x="543" y="523"/>
                    </a:lnTo>
                    <a:lnTo>
                      <a:pt x="552" y="519"/>
                    </a:lnTo>
                    <a:lnTo>
                      <a:pt x="541" y="501"/>
                    </a:lnTo>
                    <a:lnTo>
                      <a:pt x="539" y="499"/>
                    </a:lnTo>
                    <a:lnTo>
                      <a:pt x="527" y="484"/>
                    </a:lnTo>
                    <a:lnTo>
                      <a:pt x="513" y="468"/>
                    </a:lnTo>
                    <a:lnTo>
                      <a:pt x="501" y="451"/>
                    </a:lnTo>
                    <a:lnTo>
                      <a:pt x="488" y="436"/>
                    </a:lnTo>
                    <a:lnTo>
                      <a:pt x="475" y="420"/>
                    </a:lnTo>
                    <a:lnTo>
                      <a:pt x="462" y="405"/>
                    </a:lnTo>
                    <a:lnTo>
                      <a:pt x="449" y="388"/>
                    </a:lnTo>
                    <a:lnTo>
                      <a:pt x="442" y="394"/>
                    </a:lnTo>
                    <a:lnTo>
                      <a:pt x="450" y="389"/>
                    </a:lnTo>
                    <a:lnTo>
                      <a:pt x="439" y="373"/>
                    </a:lnTo>
                    <a:lnTo>
                      <a:pt x="438" y="372"/>
                    </a:lnTo>
                    <a:lnTo>
                      <a:pt x="425" y="356"/>
                    </a:lnTo>
                    <a:lnTo>
                      <a:pt x="411" y="340"/>
                    </a:lnTo>
                    <a:lnTo>
                      <a:pt x="399" y="323"/>
                    </a:lnTo>
                    <a:lnTo>
                      <a:pt x="396" y="319"/>
                    </a:lnTo>
                    <a:lnTo>
                      <a:pt x="399" y="323"/>
                    </a:lnTo>
                    <a:lnTo>
                      <a:pt x="387" y="310"/>
                    </a:lnTo>
                    <a:lnTo>
                      <a:pt x="380" y="315"/>
                    </a:lnTo>
                    <a:lnTo>
                      <a:pt x="387" y="310"/>
                    </a:lnTo>
                    <a:lnTo>
                      <a:pt x="373" y="293"/>
                    </a:lnTo>
                    <a:lnTo>
                      <a:pt x="365" y="284"/>
                    </a:lnTo>
                    <a:lnTo>
                      <a:pt x="373" y="293"/>
                    </a:lnTo>
                    <a:lnTo>
                      <a:pt x="361" y="279"/>
                    </a:lnTo>
                    <a:lnTo>
                      <a:pt x="354" y="285"/>
                    </a:lnTo>
                    <a:lnTo>
                      <a:pt x="361" y="279"/>
                    </a:lnTo>
                    <a:lnTo>
                      <a:pt x="350" y="264"/>
                    </a:lnTo>
                    <a:lnTo>
                      <a:pt x="334" y="249"/>
                    </a:lnTo>
                    <a:lnTo>
                      <a:pt x="328" y="255"/>
                    </a:lnTo>
                    <a:lnTo>
                      <a:pt x="334" y="249"/>
                    </a:lnTo>
                    <a:lnTo>
                      <a:pt x="311" y="222"/>
                    </a:lnTo>
                    <a:lnTo>
                      <a:pt x="297" y="208"/>
                    </a:lnTo>
                    <a:lnTo>
                      <a:pt x="290" y="213"/>
                    </a:lnTo>
                    <a:lnTo>
                      <a:pt x="297" y="208"/>
                    </a:lnTo>
                    <a:lnTo>
                      <a:pt x="273" y="180"/>
                    </a:lnTo>
                    <a:lnTo>
                      <a:pt x="259" y="165"/>
                    </a:lnTo>
                    <a:lnTo>
                      <a:pt x="255" y="161"/>
                    </a:lnTo>
                    <a:lnTo>
                      <a:pt x="259" y="164"/>
                    </a:lnTo>
                    <a:lnTo>
                      <a:pt x="246" y="153"/>
                    </a:lnTo>
                    <a:lnTo>
                      <a:pt x="240" y="160"/>
                    </a:lnTo>
                    <a:lnTo>
                      <a:pt x="246" y="154"/>
                    </a:lnTo>
                    <a:lnTo>
                      <a:pt x="235" y="139"/>
                    </a:lnTo>
                    <a:lnTo>
                      <a:pt x="234" y="138"/>
                    </a:lnTo>
                    <a:lnTo>
                      <a:pt x="219" y="127"/>
                    </a:lnTo>
                    <a:lnTo>
                      <a:pt x="213" y="134"/>
                    </a:lnTo>
                    <a:lnTo>
                      <a:pt x="220" y="128"/>
                    </a:lnTo>
                    <a:lnTo>
                      <a:pt x="209" y="116"/>
                    </a:lnTo>
                    <a:lnTo>
                      <a:pt x="215" y="121"/>
                    </a:lnTo>
                    <a:lnTo>
                      <a:pt x="196" y="102"/>
                    </a:lnTo>
                    <a:lnTo>
                      <a:pt x="182" y="91"/>
                    </a:lnTo>
                    <a:lnTo>
                      <a:pt x="176" y="98"/>
                    </a:lnTo>
                    <a:lnTo>
                      <a:pt x="183" y="92"/>
                    </a:lnTo>
                    <a:lnTo>
                      <a:pt x="157" y="66"/>
                    </a:lnTo>
                    <a:lnTo>
                      <a:pt x="143" y="57"/>
                    </a:lnTo>
                    <a:lnTo>
                      <a:pt x="138" y="64"/>
                    </a:lnTo>
                    <a:lnTo>
                      <a:pt x="145" y="58"/>
                    </a:lnTo>
                    <a:lnTo>
                      <a:pt x="131" y="44"/>
                    </a:lnTo>
                    <a:lnTo>
                      <a:pt x="120" y="35"/>
                    </a:lnTo>
                    <a:lnTo>
                      <a:pt x="119" y="33"/>
                    </a:lnTo>
                    <a:lnTo>
                      <a:pt x="120" y="35"/>
                    </a:lnTo>
                    <a:lnTo>
                      <a:pt x="105" y="25"/>
                    </a:lnTo>
                    <a:lnTo>
                      <a:pt x="99" y="32"/>
                    </a:lnTo>
                    <a:lnTo>
                      <a:pt x="106" y="26"/>
                    </a:lnTo>
                    <a:lnTo>
                      <a:pt x="80" y="0"/>
                    </a:lnTo>
                    <a:lnTo>
                      <a:pt x="80" y="21"/>
                    </a:lnTo>
                    <a:lnTo>
                      <a:pt x="68" y="593"/>
                    </a:lnTo>
                    <a:lnTo>
                      <a:pt x="76" y="593"/>
                    </a:lnTo>
                    <a:lnTo>
                      <a:pt x="76" y="585"/>
                    </a:lnTo>
                    <a:lnTo>
                      <a:pt x="0" y="585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12" name="Rectangle 127"/>
              <p:cNvSpPr>
                <a:spLocks noChangeArrowheads="1"/>
              </p:cNvSpPr>
              <p:nvPr/>
            </p:nvSpPr>
            <p:spPr bwMode="auto">
              <a:xfrm>
                <a:off x="6988176" y="4606926"/>
                <a:ext cx="19050" cy="2857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</p:grpSp>
      <p:sp>
        <p:nvSpPr>
          <p:cNvPr id="116" name="Line 7"/>
          <p:cNvSpPr>
            <a:spLocks noChangeShapeType="1"/>
          </p:cNvSpPr>
          <p:nvPr/>
        </p:nvSpPr>
        <p:spPr bwMode="auto">
          <a:xfrm flipH="1">
            <a:off x="3851919" y="3179262"/>
            <a:ext cx="1368152" cy="10351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7" name="Text Box 6"/>
              <p:cNvSpPr txBox="1">
                <a:spLocks noChangeArrowheads="1"/>
              </p:cNvSpPr>
              <p:nvPr/>
            </p:nvSpPr>
            <p:spPr bwMode="auto">
              <a:xfrm>
                <a:off x="5015024" y="2961027"/>
                <a:ext cx="2653320" cy="3755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b="1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lang="en-US" altLang="ja-JP" sz="1800" b="1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𝝉</m:t>
                        </m:r>
                      </m:e>
                      <m:sub>
                        <m:r>
                          <a:rPr lang="en-US" altLang="ja-JP" sz="1800" b="1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𝝂</m:t>
                        </m:r>
                      </m:sub>
                    </m:sSub>
                    <m:r>
                      <a:rPr lang="en-US" altLang="ja-JP" sz="1800" b="1" i="1" smtClean="0">
                        <a:solidFill>
                          <a:schemeClr val="tx1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r>
                      <a:rPr lang="en-US" altLang="ja-JP" sz="1800" b="1" i="1" smtClean="0">
                        <a:solidFill>
                          <a:schemeClr val="tx1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𝟏</m:t>
                    </m:r>
                    <m:r>
                      <a:rPr lang="en-US" altLang="ja-JP" sz="1800" b="1" i="1" smtClean="0">
                        <a:solidFill>
                          <a:schemeClr val="tx1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×</m:t>
                    </m:r>
                    <m:sSup>
                      <m:sSupPr>
                        <m:ctrlPr>
                          <a:rPr lang="en-US" altLang="ja-JP" sz="1800" b="1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pPr>
                      <m:e>
                        <m:r>
                          <a:rPr lang="en-US" altLang="ja-JP" sz="1800" b="1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𝟏𝟎</m:t>
                        </m:r>
                      </m:e>
                      <m:sup>
                        <m:r>
                          <a:rPr lang="en-US" altLang="ja-JP" sz="1800" b="1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𝟏𝟒</m:t>
                        </m:r>
                      </m:sup>
                    </m:sSup>
                  </m:oMath>
                </a14:m>
                <a:r>
                  <a:rPr lang="en-US" altLang="ja-JP" sz="1800" b="1" dirty="0" smtClean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yr</a:t>
                </a:r>
              </a:p>
            </p:txBody>
          </p:sp>
        </mc:Choice>
        <mc:Fallback xmlns="">
          <p:sp>
            <p:nvSpPr>
              <p:cNvPr id="117" name="Text 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15024" y="2961027"/>
                <a:ext cx="2653320" cy="375552"/>
              </a:xfrm>
              <a:prstGeom prst="rect">
                <a:avLst/>
              </a:prstGeom>
              <a:blipFill rotWithShape="1">
                <a:blip r:embed="rId6"/>
                <a:stretch>
                  <a:fillRect t="-6557" b="-2623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9" name="Text Box 6"/>
              <p:cNvSpPr txBox="1">
                <a:spLocks noChangeArrowheads="1"/>
              </p:cNvSpPr>
              <p:nvPr/>
            </p:nvSpPr>
            <p:spPr bwMode="auto">
              <a:xfrm>
                <a:off x="3851919" y="5849808"/>
                <a:ext cx="5214117" cy="3755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800" b="1" dirty="0" smtClean="0">
                    <a:solidFill>
                      <a:schemeClr val="tx1"/>
                    </a:solidFill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b="1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lang="en-US" altLang="ja-JP" sz="1800" b="1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𝝉</m:t>
                        </m:r>
                      </m:e>
                      <m:sub>
                        <m:r>
                          <a:rPr lang="en-US" altLang="ja-JP" sz="1800" b="1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𝝂</m:t>
                        </m:r>
                      </m:sub>
                    </m:sSub>
                    <m:r>
                      <a:rPr lang="en-US" altLang="ja-JP" sz="1800" b="1" i="1" smtClean="0">
                        <a:solidFill>
                          <a:schemeClr val="tx1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r>
                      <a:rPr lang="en-US" altLang="ja-JP" sz="1800" b="1" i="1" smtClean="0">
                        <a:solidFill>
                          <a:schemeClr val="tx1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𝟏</m:t>
                    </m:r>
                    <m:r>
                      <a:rPr lang="en-US" altLang="ja-JP" sz="1800" b="1" i="1" smtClean="0">
                        <a:solidFill>
                          <a:schemeClr val="tx1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×</m:t>
                    </m:r>
                    <m:sSup>
                      <m:sSupPr>
                        <m:ctrlPr>
                          <a:rPr lang="en-US" altLang="ja-JP" sz="1800" b="1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pPr>
                      <m:e>
                        <m:r>
                          <a:rPr lang="en-US" altLang="ja-JP" sz="1800" b="1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𝟏𝟎</m:t>
                        </m:r>
                      </m:e>
                      <m:sup>
                        <m:r>
                          <a:rPr lang="en-US" altLang="ja-JP" sz="1800" b="1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𝟏𝟒</m:t>
                        </m:r>
                      </m:sup>
                    </m:sSup>
                  </m:oMath>
                </a14:m>
                <a:r>
                  <a:rPr lang="en-US" altLang="ja-JP" sz="1800" b="1" dirty="0" smtClean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1800" b="1" dirty="0" err="1" smtClean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yr</a:t>
                </a:r>
                <a:r>
                  <a:rPr lang="en-US" altLang="ja-JP" sz="1800" b="1" dirty="0" smtClean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is possible to detect!</a:t>
                </a:r>
              </a:p>
            </p:txBody>
          </p:sp>
        </mc:Choice>
        <mc:Fallback xmlns="">
          <p:sp>
            <p:nvSpPr>
              <p:cNvPr id="119" name="Text 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51919" y="5849808"/>
                <a:ext cx="5214117" cy="375552"/>
              </a:xfrm>
              <a:prstGeom prst="rect">
                <a:avLst/>
              </a:prstGeom>
              <a:blipFill rotWithShape="1">
                <a:blip r:embed="rId7"/>
                <a:stretch>
                  <a:fillRect t="-8197" b="-2623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80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正方形/長方形 1"/>
          <p:cNvSpPr>
            <a:spLocks noChangeArrowheads="1"/>
          </p:cNvSpPr>
          <p:nvPr/>
        </p:nvSpPr>
        <p:spPr bwMode="auto">
          <a:xfrm>
            <a:off x="4697413" y="1557338"/>
            <a:ext cx="227012" cy="3240087"/>
          </a:xfrm>
          <a:prstGeom prst="rect">
            <a:avLst/>
          </a:prstGeom>
          <a:noFill/>
          <a:ln w="9525" algn="ctr">
            <a:solidFill>
              <a:schemeClr val="bg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3200">
              <a:solidFill>
                <a:srgbClr val="FF3300"/>
              </a:solidFill>
              <a:latin typeface="Times" pitchFamily="18" charset="0"/>
              <a:ea typeface="Osaka" charset="-128"/>
            </a:endParaRPr>
          </a:p>
        </p:txBody>
      </p:sp>
      <p:sp>
        <p:nvSpPr>
          <p:cNvPr id="3686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2128" y="168062"/>
            <a:ext cx="7620000" cy="956682"/>
          </a:xfrm>
          <a:ln>
            <a:miter lim="800000"/>
            <a:headEnd/>
            <a:tailEnd/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3200" dirty="0">
                <a:solidFill>
                  <a:schemeClr val="accent2"/>
                </a:solidFill>
              </a:rPr>
              <a:t>Big-Bang Cosmology </a:t>
            </a:r>
            <a:br>
              <a:rPr lang="en-US" altLang="ja-JP" sz="3200" dirty="0">
                <a:solidFill>
                  <a:schemeClr val="accent2"/>
                </a:solidFill>
              </a:rPr>
            </a:br>
            <a:r>
              <a:rPr lang="en-US" altLang="ja-JP" sz="3200" dirty="0">
                <a:solidFill>
                  <a:schemeClr val="accent2"/>
                </a:solidFill>
              </a:rPr>
              <a:t>and </a:t>
            </a:r>
            <a:r>
              <a:rPr lang="en-US" altLang="ja-JP" sz="3200" dirty="0" smtClean="0">
                <a:solidFill>
                  <a:schemeClr val="accent2"/>
                </a:solidFill>
              </a:rPr>
              <a:t>Cosmic Background Neutrino (</a:t>
            </a:r>
            <a:r>
              <a:rPr lang="en-US" altLang="ja-JP" sz="3200" dirty="0" err="1" smtClean="0">
                <a:solidFill>
                  <a:schemeClr val="accent2"/>
                </a:solidFill>
              </a:rPr>
              <a:t>C</a:t>
            </a:r>
            <a:r>
              <a:rPr lang="en-US" altLang="ja-JP" sz="3200" dirty="0" err="1" smtClean="0">
                <a:solidFill>
                  <a:schemeClr val="accent2"/>
                </a:solidFill>
                <a:latin typeface="Symbol" pitchFamily="18" charset="2"/>
              </a:rPr>
              <a:t>n</a:t>
            </a:r>
            <a:r>
              <a:rPr lang="en-US" altLang="ja-JP" sz="3200" dirty="0" err="1" smtClean="0">
                <a:solidFill>
                  <a:schemeClr val="accent2"/>
                </a:solidFill>
                <a:latin typeface="+mn-lt"/>
              </a:rPr>
              <a:t>B</a:t>
            </a:r>
            <a:r>
              <a:rPr lang="en-US" altLang="ja-JP" sz="3200" dirty="0" smtClean="0">
                <a:solidFill>
                  <a:schemeClr val="accent2"/>
                </a:solidFill>
                <a:latin typeface="+mn-lt"/>
              </a:rPr>
              <a:t>)</a:t>
            </a:r>
            <a:endParaRPr lang="en-US" altLang="ja-JP" dirty="0"/>
          </a:p>
        </p:txBody>
      </p:sp>
      <p:pic>
        <p:nvPicPr>
          <p:cNvPr id="5124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" y="1557338"/>
            <a:ext cx="8936038" cy="471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571B81-831F-49FE-9625-2654717C5344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</p:cSld>
  <p:clrMapOvr>
    <a:masterClrMapping/>
  </p:clrMapOvr>
  <p:transition spd="slow" advTm="66468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3730625" y="1068388"/>
            <a:ext cx="598488" cy="38735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grpSp>
        <p:nvGrpSpPr>
          <p:cNvPr id="31747" name="グループ化 82"/>
          <p:cNvGrpSpPr>
            <a:grpSpLocks/>
          </p:cNvGrpSpPr>
          <p:nvPr/>
        </p:nvGrpSpPr>
        <p:grpSpPr bwMode="auto">
          <a:xfrm>
            <a:off x="488950" y="1003300"/>
            <a:ext cx="5568950" cy="4370388"/>
            <a:chOff x="280325" y="248640"/>
            <a:chExt cx="6120476" cy="4804176"/>
          </a:xfrm>
        </p:grpSpPr>
        <p:sp>
          <p:nvSpPr>
            <p:cNvPr id="31767" name="Line 7"/>
            <p:cNvSpPr>
              <a:spLocks noChangeShapeType="1"/>
            </p:cNvSpPr>
            <p:nvPr/>
          </p:nvSpPr>
          <p:spPr bwMode="auto">
            <a:xfrm flipV="1">
              <a:off x="1165225" y="311150"/>
              <a:ext cx="0" cy="37671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68" name="Line 8"/>
            <p:cNvSpPr>
              <a:spLocks noChangeShapeType="1"/>
            </p:cNvSpPr>
            <p:nvPr/>
          </p:nvSpPr>
          <p:spPr bwMode="auto">
            <a:xfrm>
              <a:off x="1165225" y="311150"/>
              <a:ext cx="51022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69" name="Line 9"/>
            <p:cNvSpPr>
              <a:spLocks noChangeShapeType="1"/>
            </p:cNvSpPr>
            <p:nvPr/>
          </p:nvSpPr>
          <p:spPr bwMode="auto">
            <a:xfrm>
              <a:off x="6267450" y="311150"/>
              <a:ext cx="0" cy="37671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70" name="Line 10"/>
            <p:cNvSpPr>
              <a:spLocks noChangeShapeType="1"/>
            </p:cNvSpPr>
            <p:nvPr/>
          </p:nvSpPr>
          <p:spPr bwMode="auto">
            <a:xfrm flipH="1">
              <a:off x="1165225" y="4078288"/>
              <a:ext cx="51022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71" name="Freeform 11"/>
            <p:cNvSpPr>
              <a:spLocks/>
            </p:cNvSpPr>
            <p:nvPr/>
          </p:nvSpPr>
          <p:spPr bwMode="auto">
            <a:xfrm>
              <a:off x="1425575" y="2439988"/>
              <a:ext cx="755650" cy="396875"/>
            </a:xfrm>
            <a:custGeom>
              <a:avLst/>
              <a:gdLst>
                <a:gd name="T0" fmla="*/ 2147483647 w 476"/>
                <a:gd name="T1" fmla="*/ 0 h 250"/>
                <a:gd name="T2" fmla="*/ 2147483647 w 476"/>
                <a:gd name="T3" fmla="*/ 2147483647 h 250"/>
                <a:gd name="T4" fmla="*/ 2147483647 w 476"/>
                <a:gd name="T5" fmla="*/ 2147483647 h 250"/>
                <a:gd name="T6" fmla="*/ 2147483647 w 476"/>
                <a:gd name="T7" fmla="*/ 2147483647 h 250"/>
                <a:gd name="T8" fmla="*/ 2147483647 w 476"/>
                <a:gd name="T9" fmla="*/ 2147483647 h 250"/>
                <a:gd name="T10" fmla="*/ 2147483647 w 476"/>
                <a:gd name="T11" fmla="*/ 2147483647 h 250"/>
                <a:gd name="T12" fmla="*/ 2147483647 w 476"/>
                <a:gd name="T13" fmla="*/ 2147483647 h 250"/>
                <a:gd name="T14" fmla="*/ 2147483647 w 476"/>
                <a:gd name="T15" fmla="*/ 2147483647 h 250"/>
                <a:gd name="T16" fmla="*/ 2147483647 w 476"/>
                <a:gd name="T17" fmla="*/ 2147483647 h 250"/>
                <a:gd name="T18" fmla="*/ 2147483647 w 476"/>
                <a:gd name="T19" fmla="*/ 2147483647 h 250"/>
                <a:gd name="T20" fmla="*/ 2147483647 w 476"/>
                <a:gd name="T21" fmla="*/ 2147483647 h 250"/>
                <a:gd name="T22" fmla="*/ 2147483647 w 476"/>
                <a:gd name="T23" fmla="*/ 2147483647 h 250"/>
                <a:gd name="T24" fmla="*/ 2147483647 w 476"/>
                <a:gd name="T25" fmla="*/ 2147483647 h 250"/>
                <a:gd name="T26" fmla="*/ 2147483647 w 476"/>
                <a:gd name="T27" fmla="*/ 2147483647 h 250"/>
                <a:gd name="T28" fmla="*/ 2147483647 w 476"/>
                <a:gd name="T29" fmla="*/ 2147483647 h 250"/>
                <a:gd name="T30" fmla="*/ 2147483647 w 476"/>
                <a:gd name="T31" fmla="*/ 2147483647 h 250"/>
                <a:gd name="T32" fmla="*/ 2147483647 w 476"/>
                <a:gd name="T33" fmla="*/ 2147483647 h 250"/>
                <a:gd name="T34" fmla="*/ 2147483647 w 476"/>
                <a:gd name="T35" fmla="*/ 2147483647 h 250"/>
                <a:gd name="T36" fmla="*/ 2147483647 w 476"/>
                <a:gd name="T37" fmla="*/ 2147483647 h 250"/>
                <a:gd name="T38" fmla="*/ 2147483647 w 476"/>
                <a:gd name="T39" fmla="*/ 2147483647 h 250"/>
                <a:gd name="T40" fmla="*/ 2147483647 w 476"/>
                <a:gd name="T41" fmla="*/ 2147483647 h 250"/>
                <a:gd name="T42" fmla="*/ 2147483647 w 476"/>
                <a:gd name="T43" fmla="*/ 2147483647 h 250"/>
                <a:gd name="T44" fmla="*/ 2147483647 w 476"/>
                <a:gd name="T45" fmla="*/ 2147483647 h 250"/>
                <a:gd name="T46" fmla="*/ 2147483647 w 476"/>
                <a:gd name="T47" fmla="*/ 2147483647 h 250"/>
                <a:gd name="T48" fmla="*/ 2147483647 w 476"/>
                <a:gd name="T49" fmla="*/ 2147483647 h 250"/>
                <a:gd name="T50" fmla="*/ 2147483647 w 476"/>
                <a:gd name="T51" fmla="*/ 2147483647 h 250"/>
                <a:gd name="T52" fmla="*/ 2147483647 w 476"/>
                <a:gd name="T53" fmla="*/ 2147483647 h 250"/>
                <a:gd name="T54" fmla="*/ 2147483647 w 476"/>
                <a:gd name="T55" fmla="*/ 2147483647 h 250"/>
                <a:gd name="T56" fmla="*/ 2147483647 w 476"/>
                <a:gd name="T57" fmla="*/ 2147483647 h 250"/>
                <a:gd name="T58" fmla="*/ 2147483647 w 476"/>
                <a:gd name="T59" fmla="*/ 2147483647 h 250"/>
                <a:gd name="T60" fmla="*/ 2147483647 w 476"/>
                <a:gd name="T61" fmla="*/ 2147483647 h 250"/>
                <a:gd name="T62" fmla="*/ 2147483647 w 476"/>
                <a:gd name="T63" fmla="*/ 2147483647 h 250"/>
                <a:gd name="T64" fmla="*/ 0 w 476"/>
                <a:gd name="T65" fmla="*/ 2147483647 h 250"/>
                <a:gd name="T66" fmla="*/ 0 w 476"/>
                <a:gd name="T67" fmla="*/ 2147483647 h 250"/>
                <a:gd name="T68" fmla="*/ 2147483647 w 476"/>
                <a:gd name="T69" fmla="*/ 0 h 2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76" h="250">
                  <a:moveTo>
                    <a:pt x="27" y="0"/>
                  </a:moveTo>
                  <a:lnTo>
                    <a:pt x="59" y="4"/>
                  </a:lnTo>
                  <a:lnTo>
                    <a:pt x="112" y="25"/>
                  </a:lnTo>
                  <a:lnTo>
                    <a:pt x="139" y="47"/>
                  </a:lnTo>
                  <a:lnTo>
                    <a:pt x="160" y="52"/>
                  </a:lnTo>
                  <a:lnTo>
                    <a:pt x="187" y="64"/>
                  </a:lnTo>
                  <a:lnTo>
                    <a:pt x="220" y="84"/>
                  </a:lnTo>
                  <a:lnTo>
                    <a:pt x="252" y="111"/>
                  </a:lnTo>
                  <a:lnTo>
                    <a:pt x="273" y="111"/>
                  </a:lnTo>
                  <a:lnTo>
                    <a:pt x="326" y="116"/>
                  </a:lnTo>
                  <a:lnTo>
                    <a:pt x="358" y="111"/>
                  </a:lnTo>
                  <a:lnTo>
                    <a:pt x="379" y="128"/>
                  </a:lnTo>
                  <a:lnTo>
                    <a:pt x="401" y="138"/>
                  </a:lnTo>
                  <a:lnTo>
                    <a:pt x="422" y="116"/>
                  </a:lnTo>
                  <a:lnTo>
                    <a:pt x="454" y="106"/>
                  </a:lnTo>
                  <a:lnTo>
                    <a:pt x="476" y="84"/>
                  </a:lnTo>
                  <a:lnTo>
                    <a:pt x="476" y="192"/>
                  </a:lnTo>
                  <a:lnTo>
                    <a:pt x="459" y="224"/>
                  </a:lnTo>
                  <a:lnTo>
                    <a:pt x="443" y="250"/>
                  </a:lnTo>
                  <a:lnTo>
                    <a:pt x="422" y="235"/>
                  </a:lnTo>
                  <a:lnTo>
                    <a:pt x="390" y="244"/>
                  </a:lnTo>
                  <a:lnTo>
                    <a:pt x="375" y="206"/>
                  </a:lnTo>
                  <a:lnTo>
                    <a:pt x="346" y="181"/>
                  </a:lnTo>
                  <a:lnTo>
                    <a:pt x="316" y="176"/>
                  </a:lnTo>
                  <a:lnTo>
                    <a:pt x="278" y="176"/>
                  </a:lnTo>
                  <a:lnTo>
                    <a:pt x="252" y="192"/>
                  </a:lnTo>
                  <a:lnTo>
                    <a:pt x="235" y="192"/>
                  </a:lnTo>
                  <a:lnTo>
                    <a:pt x="176" y="133"/>
                  </a:lnTo>
                  <a:lnTo>
                    <a:pt x="150" y="121"/>
                  </a:lnTo>
                  <a:lnTo>
                    <a:pt x="112" y="96"/>
                  </a:lnTo>
                  <a:lnTo>
                    <a:pt x="69" y="70"/>
                  </a:lnTo>
                  <a:lnTo>
                    <a:pt x="27" y="70"/>
                  </a:lnTo>
                  <a:lnTo>
                    <a:pt x="0" y="84"/>
                  </a:lnTo>
                  <a:lnTo>
                    <a:pt x="0" y="15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72" name="Freeform 12"/>
            <p:cNvSpPr>
              <a:spLocks/>
            </p:cNvSpPr>
            <p:nvPr/>
          </p:nvSpPr>
          <p:spPr bwMode="auto">
            <a:xfrm>
              <a:off x="4722813" y="1470025"/>
              <a:ext cx="1484313" cy="704850"/>
            </a:xfrm>
            <a:custGeom>
              <a:avLst/>
              <a:gdLst>
                <a:gd name="T0" fmla="*/ 2147483647 w 935"/>
                <a:gd name="T1" fmla="*/ 0 h 444"/>
                <a:gd name="T2" fmla="*/ 2147483647 w 935"/>
                <a:gd name="T3" fmla="*/ 2147483647 h 444"/>
                <a:gd name="T4" fmla="*/ 2147483647 w 935"/>
                <a:gd name="T5" fmla="*/ 2147483647 h 444"/>
                <a:gd name="T6" fmla="*/ 2147483647 w 935"/>
                <a:gd name="T7" fmla="*/ 2147483647 h 444"/>
                <a:gd name="T8" fmla="*/ 2147483647 w 935"/>
                <a:gd name="T9" fmla="*/ 2147483647 h 444"/>
                <a:gd name="T10" fmla="*/ 2147483647 w 935"/>
                <a:gd name="T11" fmla="*/ 2147483647 h 444"/>
                <a:gd name="T12" fmla="*/ 2147483647 w 935"/>
                <a:gd name="T13" fmla="*/ 2147483647 h 444"/>
                <a:gd name="T14" fmla="*/ 2147483647 w 935"/>
                <a:gd name="T15" fmla="*/ 2147483647 h 444"/>
                <a:gd name="T16" fmla="*/ 2147483647 w 935"/>
                <a:gd name="T17" fmla="*/ 2147483647 h 444"/>
                <a:gd name="T18" fmla="*/ 2147483647 w 935"/>
                <a:gd name="T19" fmla="*/ 2147483647 h 444"/>
                <a:gd name="T20" fmla="*/ 2147483647 w 935"/>
                <a:gd name="T21" fmla="*/ 2147483647 h 444"/>
                <a:gd name="T22" fmla="*/ 2147483647 w 935"/>
                <a:gd name="T23" fmla="*/ 2147483647 h 444"/>
                <a:gd name="T24" fmla="*/ 2147483647 w 935"/>
                <a:gd name="T25" fmla="*/ 2147483647 h 444"/>
                <a:gd name="T26" fmla="*/ 2147483647 w 935"/>
                <a:gd name="T27" fmla="*/ 2147483647 h 444"/>
                <a:gd name="T28" fmla="*/ 2147483647 w 935"/>
                <a:gd name="T29" fmla="*/ 2147483647 h 444"/>
                <a:gd name="T30" fmla="*/ 2147483647 w 935"/>
                <a:gd name="T31" fmla="*/ 2147483647 h 444"/>
                <a:gd name="T32" fmla="*/ 2147483647 w 935"/>
                <a:gd name="T33" fmla="*/ 2147483647 h 444"/>
                <a:gd name="T34" fmla="*/ 2147483647 w 935"/>
                <a:gd name="T35" fmla="*/ 2147483647 h 444"/>
                <a:gd name="T36" fmla="*/ 0 w 935"/>
                <a:gd name="T37" fmla="*/ 2147483647 h 444"/>
                <a:gd name="T38" fmla="*/ 2147483647 w 935"/>
                <a:gd name="T39" fmla="*/ 2147483647 h 444"/>
                <a:gd name="T40" fmla="*/ 2147483647 w 935"/>
                <a:gd name="T41" fmla="*/ 2147483647 h 444"/>
                <a:gd name="T42" fmla="*/ 2147483647 w 935"/>
                <a:gd name="T43" fmla="*/ 2147483647 h 444"/>
                <a:gd name="T44" fmla="*/ 2147483647 w 935"/>
                <a:gd name="T45" fmla="*/ 0 h 44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935" h="444">
                  <a:moveTo>
                    <a:pt x="225" y="0"/>
                  </a:moveTo>
                  <a:lnTo>
                    <a:pt x="300" y="7"/>
                  </a:lnTo>
                  <a:lnTo>
                    <a:pt x="370" y="33"/>
                  </a:lnTo>
                  <a:lnTo>
                    <a:pt x="439" y="54"/>
                  </a:lnTo>
                  <a:lnTo>
                    <a:pt x="525" y="96"/>
                  </a:lnTo>
                  <a:lnTo>
                    <a:pt x="621" y="157"/>
                  </a:lnTo>
                  <a:lnTo>
                    <a:pt x="733" y="232"/>
                  </a:lnTo>
                  <a:lnTo>
                    <a:pt x="844" y="322"/>
                  </a:lnTo>
                  <a:lnTo>
                    <a:pt x="930" y="380"/>
                  </a:lnTo>
                  <a:lnTo>
                    <a:pt x="935" y="444"/>
                  </a:lnTo>
                  <a:lnTo>
                    <a:pt x="803" y="348"/>
                  </a:lnTo>
                  <a:lnTo>
                    <a:pt x="663" y="269"/>
                  </a:lnTo>
                  <a:lnTo>
                    <a:pt x="557" y="215"/>
                  </a:lnTo>
                  <a:lnTo>
                    <a:pt x="448" y="173"/>
                  </a:lnTo>
                  <a:lnTo>
                    <a:pt x="338" y="161"/>
                  </a:lnTo>
                  <a:lnTo>
                    <a:pt x="236" y="167"/>
                  </a:lnTo>
                  <a:lnTo>
                    <a:pt x="129" y="215"/>
                  </a:lnTo>
                  <a:lnTo>
                    <a:pt x="6" y="315"/>
                  </a:lnTo>
                  <a:lnTo>
                    <a:pt x="0" y="81"/>
                  </a:lnTo>
                  <a:lnTo>
                    <a:pt x="38" y="64"/>
                  </a:lnTo>
                  <a:lnTo>
                    <a:pt x="96" y="33"/>
                  </a:lnTo>
                  <a:lnTo>
                    <a:pt x="151" y="13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73" name="Freeform 13"/>
            <p:cNvSpPr>
              <a:spLocks/>
            </p:cNvSpPr>
            <p:nvPr/>
          </p:nvSpPr>
          <p:spPr bwMode="auto">
            <a:xfrm>
              <a:off x="4722813" y="1598613"/>
              <a:ext cx="11113" cy="376238"/>
            </a:xfrm>
            <a:custGeom>
              <a:avLst/>
              <a:gdLst>
                <a:gd name="T0" fmla="*/ 0 w 7"/>
                <a:gd name="T1" fmla="*/ 0 h 237"/>
                <a:gd name="T2" fmla="*/ 2147483647 w 7"/>
                <a:gd name="T3" fmla="*/ 0 h 237"/>
                <a:gd name="T4" fmla="*/ 2147483647 w 7"/>
                <a:gd name="T5" fmla="*/ 2147483647 h 237"/>
                <a:gd name="T6" fmla="*/ 2147483647 w 7"/>
                <a:gd name="T7" fmla="*/ 2147483647 h 237"/>
                <a:gd name="T8" fmla="*/ 2147483647 w 7"/>
                <a:gd name="T9" fmla="*/ 2147483647 h 237"/>
                <a:gd name="T10" fmla="*/ 0 w 7"/>
                <a:gd name="T11" fmla="*/ 2147483647 h 237"/>
                <a:gd name="T12" fmla="*/ 0 w 7"/>
                <a:gd name="T13" fmla="*/ 0 h 2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237">
                  <a:moveTo>
                    <a:pt x="0" y="0"/>
                  </a:moveTo>
                  <a:lnTo>
                    <a:pt x="1" y="0"/>
                  </a:lnTo>
                  <a:lnTo>
                    <a:pt x="7" y="234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74" name="Freeform 14"/>
            <p:cNvSpPr>
              <a:spLocks/>
            </p:cNvSpPr>
            <p:nvPr/>
          </p:nvSpPr>
          <p:spPr bwMode="auto">
            <a:xfrm>
              <a:off x="4732338" y="1811338"/>
              <a:ext cx="196850" cy="163513"/>
            </a:xfrm>
            <a:custGeom>
              <a:avLst/>
              <a:gdLst>
                <a:gd name="T0" fmla="*/ 2147483647 w 124"/>
                <a:gd name="T1" fmla="*/ 0 h 103"/>
                <a:gd name="T2" fmla="*/ 2147483647 w 124"/>
                <a:gd name="T3" fmla="*/ 0 h 103"/>
                <a:gd name="T4" fmla="*/ 2147483647 w 124"/>
                <a:gd name="T5" fmla="*/ 2147483647 h 103"/>
                <a:gd name="T6" fmla="*/ 2147483647 w 124"/>
                <a:gd name="T7" fmla="*/ 2147483647 h 103"/>
                <a:gd name="T8" fmla="*/ 0 w 124"/>
                <a:gd name="T9" fmla="*/ 2147483647 h 103"/>
                <a:gd name="T10" fmla="*/ 0 w 124"/>
                <a:gd name="T11" fmla="*/ 2147483647 h 103"/>
                <a:gd name="T12" fmla="*/ 2147483647 w 124"/>
                <a:gd name="T13" fmla="*/ 0 h 10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4" h="103">
                  <a:moveTo>
                    <a:pt x="123" y="0"/>
                  </a:moveTo>
                  <a:lnTo>
                    <a:pt x="124" y="0"/>
                  </a:lnTo>
                  <a:lnTo>
                    <a:pt x="124" y="1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75" name="Freeform 15"/>
            <p:cNvSpPr>
              <a:spLocks/>
            </p:cNvSpPr>
            <p:nvPr/>
          </p:nvSpPr>
          <p:spPr bwMode="auto">
            <a:xfrm>
              <a:off x="4927600" y="1735138"/>
              <a:ext cx="171450" cy="77788"/>
            </a:xfrm>
            <a:custGeom>
              <a:avLst/>
              <a:gdLst>
                <a:gd name="T0" fmla="*/ 2147483647 w 108"/>
                <a:gd name="T1" fmla="*/ 0 h 49"/>
                <a:gd name="T2" fmla="*/ 2147483647 w 108"/>
                <a:gd name="T3" fmla="*/ 0 h 49"/>
                <a:gd name="T4" fmla="*/ 2147483647 w 108"/>
                <a:gd name="T5" fmla="*/ 2147483647 h 49"/>
                <a:gd name="T6" fmla="*/ 2147483647 w 108"/>
                <a:gd name="T7" fmla="*/ 2147483647 h 49"/>
                <a:gd name="T8" fmla="*/ 0 w 108"/>
                <a:gd name="T9" fmla="*/ 2147483647 h 49"/>
                <a:gd name="T10" fmla="*/ 0 w 108"/>
                <a:gd name="T11" fmla="*/ 2147483647 h 49"/>
                <a:gd name="T12" fmla="*/ 2147483647 w 108"/>
                <a:gd name="T13" fmla="*/ 0 h 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8" h="49">
                  <a:moveTo>
                    <a:pt x="107" y="0"/>
                  </a:moveTo>
                  <a:lnTo>
                    <a:pt x="108" y="0"/>
                  </a:lnTo>
                  <a:lnTo>
                    <a:pt x="108" y="1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76" name="Freeform 16"/>
            <p:cNvSpPr>
              <a:spLocks/>
            </p:cNvSpPr>
            <p:nvPr/>
          </p:nvSpPr>
          <p:spPr bwMode="auto">
            <a:xfrm>
              <a:off x="5097463" y="1725613"/>
              <a:ext cx="163513" cy="11113"/>
            </a:xfrm>
            <a:custGeom>
              <a:avLst/>
              <a:gdLst>
                <a:gd name="T0" fmla="*/ 2147483647 w 103"/>
                <a:gd name="T1" fmla="*/ 0 h 7"/>
                <a:gd name="T2" fmla="*/ 2147483647 w 103"/>
                <a:gd name="T3" fmla="*/ 0 h 7"/>
                <a:gd name="T4" fmla="*/ 2147483647 w 103"/>
                <a:gd name="T5" fmla="*/ 2147483647 h 7"/>
                <a:gd name="T6" fmla="*/ 2147483647 w 103"/>
                <a:gd name="T7" fmla="*/ 2147483647 h 7"/>
                <a:gd name="T8" fmla="*/ 0 w 103"/>
                <a:gd name="T9" fmla="*/ 2147483647 h 7"/>
                <a:gd name="T10" fmla="*/ 0 w 103"/>
                <a:gd name="T11" fmla="*/ 2147483647 h 7"/>
                <a:gd name="T12" fmla="*/ 2147483647 w 10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3" h="7">
                  <a:moveTo>
                    <a:pt x="102" y="0"/>
                  </a:moveTo>
                  <a:lnTo>
                    <a:pt x="103" y="0"/>
                  </a:lnTo>
                  <a:lnTo>
                    <a:pt x="103" y="3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77" name="Freeform 17"/>
            <p:cNvSpPr>
              <a:spLocks/>
            </p:cNvSpPr>
            <p:nvPr/>
          </p:nvSpPr>
          <p:spPr bwMode="auto">
            <a:xfrm>
              <a:off x="5259388" y="1725613"/>
              <a:ext cx="179388" cy="20638"/>
            </a:xfrm>
            <a:custGeom>
              <a:avLst/>
              <a:gdLst>
                <a:gd name="T0" fmla="*/ 0 w 113"/>
                <a:gd name="T1" fmla="*/ 0 h 13"/>
                <a:gd name="T2" fmla="*/ 2147483647 w 113"/>
                <a:gd name="T3" fmla="*/ 0 h 13"/>
                <a:gd name="T4" fmla="*/ 2147483647 w 113"/>
                <a:gd name="T5" fmla="*/ 2147483647 h 13"/>
                <a:gd name="T6" fmla="*/ 2147483647 w 113"/>
                <a:gd name="T7" fmla="*/ 2147483647 h 13"/>
                <a:gd name="T8" fmla="*/ 2147483647 w 113"/>
                <a:gd name="T9" fmla="*/ 2147483647 h 13"/>
                <a:gd name="T10" fmla="*/ 0 w 113"/>
                <a:gd name="T11" fmla="*/ 2147483647 h 13"/>
                <a:gd name="T12" fmla="*/ 0 w 113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13">
                  <a:moveTo>
                    <a:pt x="0" y="0"/>
                  </a:moveTo>
                  <a:lnTo>
                    <a:pt x="1" y="0"/>
                  </a:lnTo>
                  <a:lnTo>
                    <a:pt x="113" y="12"/>
                  </a:lnTo>
                  <a:lnTo>
                    <a:pt x="113" y="13"/>
                  </a:lnTo>
                  <a:lnTo>
                    <a:pt x="110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78" name="Freeform 18"/>
            <p:cNvSpPr>
              <a:spLocks/>
            </p:cNvSpPr>
            <p:nvPr/>
          </p:nvSpPr>
          <p:spPr bwMode="auto">
            <a:xfrm>
              <a:off x="5434013" y="1744663"/>
              <a:ext cx="174625" cy="68263"/>
            </a:xfrm>
            <a:custGeom>
              <a:avLst/>
              <a:gdLst>
                <a:gd name="T0" fmla="*/ 0 w 110"/>
                <a:gd name="T1" fmla="*/ 0 h 43"/>
                <a:gd name="T2" fmla="*/ 2147483647 w 110"/>
                <a:gd name="T3" fmla="*/ 0 h 43"/>
                <a:gd name="T4" fmla="*/ 2147483647 w 110"/>
                <a:gd name="T5" fmla="*/ 2147483647 h 43"/>
                <a:gd name="T6" fmla="*/ 2147483647 w 110"/>
                <a:gd name="T7" fmla="*/ 2147483647 h 43"/>
                <a:gd name="T8" fmla="*/ 2147483647 w 110"/>
                <a:gd name="T9" fmla="*/ 2147483647 h 43"/>
                <a:gd name="T10" fmla="*/ 0 w 110"/>
                <a:gd name="T11" fmla="*/ 2147483647 h 43"/>
                <a:gd name="T12" fmla="*/ 0 w 110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0" h="43">
                  <a:moveTo>
                    <a:pt x="0" y="0"/>
                  </a:moveTo>
                  <a:lnTo>
                    <a:pt x="3" y="0"/>
                  </a:lnTo>
                  <a:lnTo>
                    <a:pt x="110" y="42"/>
                  </a:lnTo>
                  <a:lnTo>
                    <a:pt x="110" y="43"/>
                  </a:lnTo>
                  <a:lnTo>
                    <a:pt x="109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79" name="Freeform 19"/>
            <p:cNvSpPr>
              <a:spLocks/>
            </p:cNvSpPr>
            <p:nvPr/>
          </p:nvSpPr>
          <p:spPr bwMode="auto">
            <a:xfrm>
              <a:off x="5607050" y="1811338"/>
              <a:ext cx="169863" cy="87313"/>
            </a:xfrm>
            <a:custGeom>
              <a:avLst/>
              <a:gdLst>
                <a:gd name="T0" fmla="*/ 0 w 107"/>
                <a:gd name="T1" fmla="*/ 0 h 55"/>
                <a:gd name="T2" fmla="*/ 2147483647 w 107"/>
                <a:gd name="T3" fmla="*/ 0 h 55"/>
                <a:gd name="T4" fmla="*/ 2147483647 w 107"/>
                <a:gd name="T5" fmla="*/ 2147483647 h 55"/>
                <a:gd name="T6" fmla="*/ 2147483647 w 107"/>
                <a:gd name="T7" fmla="*/ 2147483647 h 55"/>
                <a:gd name="T8" fmla="*/ 2147483647 w 107"/>
                <a:gd name="T9" fmla="*/ 2147483647 h 55"/>
                <a:gd name="T10" fmla="*/ 0 w 107"/>
                <a:gd name="T11" fmla="*/ 2147483647 h 55"/>
                <a:gd name="T12" fmla="*/ 0 w 107"/>
                <a:gd name="T13" fmla="*/ 0 h 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55">
                  <a:moveTo>
                    <a:pt x="0" y="0"/>
                  </a:moveTo>
                  <a:lnTo>
                    <a:pt x="1" y="0"/>
                  </a:lnTo>
                  <a:lnTo>
                    <a:pt x="107" y="54"/>
                  </a:lnTo>
                  <a:lnTo>
                    <a:pt x="107" y="55"/>
                  </a:lnTo>
                  <a:lnTo>
                    <a:pt x="106" y="5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0" name="Freeform 20"/>
            <p:cNvSpPr>
              <a:spLocks/>
            </p:cNvSpPr>
            <p:nvPr/>
          </p:nvSpPr>
          <p:spPr bwMode="auto">
            <a:xfrm>
              <a:off x="5775325" y="1897063"/>
              <a:ext cx="222250" cy="128588"/>
            </a:xfrm>
            <a:custGeom>
              <a:avLst/>
              <a:gdLst>
                <a:gd name="T0" fmla="*/ 0 w 140"/>
                <a:gd name="T1" fmla="*/ 0 h 81"/>
                <a:gd name="T2" fmla="*/ 2147483647 w 140"/>
                <a:gd name="T3" fmla="*/ 0 h 81"/>
                <a:gd name="T4" fmla="*/ 2147483647 w 140"/>
                <a:gd name="T5" fmla="*/ 2147483647 h 81"/>
                <a:gd name="T6" fmla="*/ 2147483647 w 140"/>
                <a:gd name="T7" fmla="*/ 2147483647 h 81"/>
                <a:gd name="T8" fmla="*/ 2147483647 w 140"/>
                <a:gd name="T9" fmla="*/ 2147483647 h 81"/>
                <a:gd name="T10" fmla="*/ 0 w 140"/>
                <a:gd name="T11" fmla="*/ 2147483647 h 81"/>
                <a:gd name="T12" fmla="*/ 0 w 140"/>
                <a:gd name="T13" fmla="*/ 0 h 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0" h="81">
                  <a:moveTo>
                    <a:pt x="0" y="0"/>
                  </a:moveTo>
                  <a:lnTo>
                    <a:pt x="1" y="0"/>
                  </a:lnTo>
                  <a:lnTo>
                    <a:pt x="140" y="79"/>
                  </a:lnTo>
                  <a:lnTo>
                    <a:pt x="140" y="8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1" name="Freeform 21"/>
            <p:cNvSpPr>
              <a:spLocks/>
            </p:cNvSpPr>
            <p:nvPr/>
          </p:nvSpPr>
          <p:spPr bwMode="auto">
            <a:xfrm>
              <a:off x="5997575" y="2022475"/>
              <a:ext cx="211138" cy="153988"/>
            </a:xfrm>
            <a:custGeom>
              <a:avLst/>
              <a:gdLst>
                <a:gd name="T0" fmla="*/ 0 w 133"/>
                <a:gd name="T1" fmla="*/ 0 h 97"/>
                <a:gd name="T2" fmla="*/ 0 w 133"/>
                <a:gd name="T3" fmla="*/ 0 h 97"/>
                <a:gd name="T4" fmla="*/ 2147483647 w 133"/>
                <a:gd name="T5" fmla="*/ 2147483647 h 97"/>
                <a:gd name="T6" fmla="*/ 2147483647 w 133"/>
                <a:gd name="T7" fmla="*/ 2147483647 h 97"/>
                <a:gd name="T8" fmla="*/ 2147483647 w 133"/>
                <a:gd name="T9" fmla="*/ 2147483647 h 97"/>
                <a:gd name="T10" fmla="*/ 0 w 133"/>
                <a:gd name="T11" fmla="*/ 2147483647 h 97"/>
                <a:gd name="T12" fmla="*/ 0 w 133"/>
                <a:gd name="T13" fmla="*/ 0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3" h="97">
                  <a:moveTo>
                    <a:pt x="0" y="0"/>
                  </a:moveTo>
                  <a:lnTo>
                    <a:pt x="0" y="0"/>
                  </a:lnTo>
                  <a:lnTo>
                    <a:pt x="133" y="96"/>
                  </a:lnTo>
                  <a:lnTo>
                    <a:pt x="133" y="97"/>
                  </a:lnTo>
                  <a:lnTo>
                    <a:pt x="132" y="9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2" name="Freeform 22"/>
            <p:cNvSpPr>
              <a:spLocks/>
            </p:cNvSpPr>
            <p:nvPr/>
          </p:nvSpPr>
          <p:spPr bwMode="auto">
            <a:xfrm>
              <a:off x="6199188" y="2073275"/>
              <a:ext cx="9525" cy="103188"/>
            </a:xfrm>
            <a:custGeom>
              <a:avLst/>
              <a:gdLst>
                <a:gd name="T0" fmla="*/ 0 w 6"/>
                <a:gd name="T1" fmla="*/ 0 h 65"/>
                <a:gd name="T2" fmla="*/ 2147483647 w 6"/>
                <a:gd name="T3" fmla="*/ 0 h 65"/>
                <a:gd name="T4" fmla="*/ 2147483647 w 6"/>
                <a:gd name="T5" fmla="*/ 2147483647 h 65"/>
                <a:gd name="T6" fmla="*/ 2147483647 w 6"/>
                <a:gd name="T7" fmla="*/ 2147483647 h 65"/>
                <a:gd name="T8" fmla="*/ 2147483647 w 6"/>
                <a:gd name="T9" fmla="*/ 2147483647 h 65"/>
                <a:gd name="T10" fmla="*/ 0 w 6"/>
                <a:gd name="T11" fmla="*/ 2147483647 h 65"/>
                <a:gd name="T12" fmla="*/ 0 w 6"/>
                <a:gd name="T13" fmla="*/ 0 h 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65">
                  <a:moveTo>
                    <a:pt x="0" y="0"/>
                  </a:moveTo>
                  <a:lnTo>
                    <a:pt x="1" y="0"/>
                  </a:lnTo>
                  <a:lnTo>
                    <a:pt x="6" y="64"/>
                  </a:lnTo>
                  <a:lnTo>
                    <a:pt x="6" y="65"/>
                  </a:lnTo>
                  <a:lnTo>
                    <a:pt x="5" y="6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3" name="Freeform 23"/>
            <p:cNvSpPr>
              <a:spLocks/>
            </p:cNvSpPr>
            <p:nvPr/>
          </p:nvSpPr>
          <p:spPr bwMode="auto">
            <a:xfrm>
              <a:off x="6062663" y="1981200"/>
              <a:ext cx="138113" cy="95250"/>
            </a:xfrm>
            <a:custGeom>
              <a:avLst/>
              <a:gdLst>
                <a:gd name="T0" fmla="*/ 0 w 87"/>
                <a:gd name="T1" fmla="*/ 0 h 60"/>
                <a:gd name="T2" fmla="*/ 2147483647 w 87"/>
                <a:gd name="T3" fmla="*/ 0 h 60"/>
                <a:gd name="T4" fmla="*/ 2147483647 w 87"/>
                <a:gd name="T5" fmla="*/ 2147483647 h 60"/>
                <a:gd name="T6" fmla="*/ 2147483647 w 87"/>
                <a:gd name="T7" fmla="*/ 2147483647 h 60"/>
                <a:gd name="T8" fmla="*/ 2147483647 w 87"/>
                <a:gd name="T9" fmla="*/ 2147483647 h 60"/>
                <a:gd name="T10" fmla="*/ 0 w 87"/>
                <a:gd name="T11" fmla="*/ 2147483647 h 60"/>
                <a:gd name="T12" fmla="*/ 0 w 87"/>
                <a:gd name="T13" fmla="*/ 0 h 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60">
                  <a:moveTo>
                    <a:pt x="0" y="0"/>
                  </a:moveTo>
                  <a:lnTo>
                    <a:pt x="3" y="0"/>
                  </a:lnTo>
                  <a:lnTo>
                    <a:pt x="87" y="58"/>
                  </a:lnTo>
                  <a:lnTo>
                    <a:pt x="87" y="60"/>
                  </a:lnTo>
                  <a:lnTo>
                    <a:pt x="86" y="6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4" name="Freeform 24"/>
            <p:cNvSpPr>
              <a:spLocks/>
            </p:cNvSpPr>
            <p:nvPr/>
          </p:nvSpPr>
          <p:spPr bwMode="auto">
            <a:xfrm>
              <a:off x="5886450" y="1838325"/>
              <a:ext cx="180975" cy="146050"/>
            </a:xfrm>
            <a:custGeom>
              <a:avLst/>
              <a:gdLst>
                <a:gd name="T0" fmla="*/ 0 w 114"/>
                <a:gd name="T1" fmla="*/ 0 h 92"/>
                <a:gd name="T2" fmla="*/ 2147483647 w 114"/>
                <a:gd name="T3" fmla="*/ 0 h 92"/>
                <a:gd name="T4" fmla="*/ 2147483647 w 114"/>
                <a:gd name="T5" fmla="*/ 2147483647 h 92"/>
                <a:gd name="T6" fmla="*/ 2147483647 w 114"/>
                <a:gd name="T7" fmla="*/ 2147483647 h 92"/>
                <a:gd name="T8" fmla="*/ 2147483647 w 114"/>
                <a:gd name="T9" fmla="*/ 2147483647 h 92"/>
                <a:gd name="T10" fmla="*/ 0 w 114"/>
                <a:gd name="T11" fmla="*/ 0 h 92"/>
                <a:gd name="T12" fmla="*/ 0 w 114"/>
                <a:gd name="T13" fmla="*/ 0 h 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4" h="92">
                  <a:moveTo>
                    <a:pt x="0" y="0"/>
                  </a:moveTo>
                  <a:lnTo>
                    <a:pt x="1" y="0"/>
                  </a:lnTo>
                  <a:lnTo>
                    <a:pt x="114" y="90"/>
                  </a:lnTo>
                  <a:lnTo>
                    <a:pt x="114" y="92"/>
                  </a:lnTo>
                  <a:lnTo>
                    <a:pt x="111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5" name="Freeform 25"/>
            <p:cNvSpPr>
              <a:spLocks/>
            </p:cNvSpPr>
            <p:nvPr/>
          </p:nvSpPr>
          <p:spPr bwMode="auto">
            <a:xfrm>
              <a:off x="5708650" y="1719263"/>
              <a:ext cx="179388" cy="119063"/>
            </a:xfrm>
            <a:custGeom>
              <a:avLst/>
              <a:gdLst>
                <a:gd name="T0" fmla="*/ 0 w 113"/>
                <a:gd name="T1" fmla="*/ 0 h 75"/>
                <a:gd name="T2" fmla="*/ 2147483647 w 113"/>
                <a:gd name="T3" fmla="*/ 0 h 75"/>
                <a:gd name="T4" fmla="*/ 2147483647 w 113"/>
                <a:gd name="T5" fmla="*/ 2147483647 h 75"/>
                <a:gd name="T6" fmla="*/ 2147483647 w 113"/>
                <a:gd name="T7" fmla="*/ 2147483647 h 75"/>
                <a:gd name="T8" fmla="*/ 2147483647 w 113"/>
                <a:gd name="T9" fmla="*/ 2147483647 h 75"/>
                <a:gd name="T10" fmla="*/ 0 w 113"/>
                <a:gd name="T11" fmla="*/ 0 h 75"/>
                <a:gd name="T12" fmla="*/ 0 w 113"/>
                <a:gd name="T13" fmla="*/ 0 h 7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75">
                  <a:moveTo>
                    <a:pt x="0" y="0"/>
                  </a:moveTo>
                  <a:lnTo>
                    <a:pt x="1" y="0"/>
                  </a:lnTo>
                  <a:lnTo>
                    <a:pt x="113" y="75"/>
                  </a:lnTo>
                  <a:lnTo>
                    <a:pt x="112" y="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6" name="Freeform 26"/>
            <p:cNvSpPr>
              <a:spLocks/>
            </p:cNvSpPr>
            <p:nvPr/>
          </p:nvSpPr>
          <p:spPr bwMode="auto">
            <a:xfrm>
              <a:off x="5556250" y="1622425"/>
              <a:ext cx="153988" cy="96838"/>
            </a:xfrm>
            <a:custGeom>
              <a:avLst/>
              <a:gdLst>
                <a:gd name="T0" fmla="*/ 0 w 97"/>
                <a:gd name="T1" fmla="*/ 0 h 61"/>
                <a:gd name="T2" fmla="*/ 2147483647 w 97"/>
                <a:gd name="T3" fmla="*/ 0 h 61"/>
                <a:gd name="T4" fmla="*/ 2147483647 w 97"/>
                <a:gd name="T5" fmla="*/ 2147483647 h 61"/>
                <a:gd name="T6" fmla="*/ 2147483647 w 97"/>
                <a:gd name="T7" fmla="*/ 2147483647 h 61"/>
                <a:gd name="T8" fmla="*/ 2147483647 w 97"/>
                <a:gd name="T9" fmla="*/ 2147483647 h 61"/>
                <a:gd name="T10" fmla="*/ 0 w 97"/>
                <a:gd name="T11" fmla="*/ 2147483647 h 61"/>
                <a:gd name="T12" fmla="*/ 0 w 97"/>
                <a:gd name="T13" fmla="*/ 0 h 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7" h="61">
                  <a:moveTo>
                    <a:pt x="0" y="0"/>
                  </a:moveTo>
                  <a:lnTo>
                    <a:pt x="1" y="0"/>
                  </a:lnTo>
                  <a:lnTo>
                    <a:pt x="97" y="61"/>
                  </a:lnTo>
                  <a:lnTo>
                    <a:pt x="96" y="6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7" name="Freeform 27"/>
            <p:cNvSpPr>
              <a:spLocks/>
            </p:cNvSpPr>
            <p:nvPr/>
          </p:nvSpPr>
          <p:spPr bwMode="auto">
            <a:xfrm>
              <a:off x="5419725" y="1555750"/>
              <a:ext cx="138113" cy="71438"/>
            </a:xfrm>
            <a:custGeom>
              <a:avLst/>
              <a:gdLst>
                <a:gd name="T0" fmla="*/ 0 w 87"/>
                <a:gd name="T1" fmla="*/ 0 h 45"/>
                <a:gd name="T2" fmla="*/ 2147483647 w 87"/>
                <a:gd name="T3" fmla="*/ 0 h 45"/>
                <a:gd name="T4" fmla="*/ 2147483647 w 87"/>
                <a:gd name="T5" fmla="*/ 2147483647 h 45"/>
                <a:gd name="T6" fmla="*/ 2147483647 w 87"/>
                <a:gd name="T7" fmla="*/ 2147483647 h 45"/>
                <a:gd name="T8" fmla="*/ 2147483647 w 87"/>
                <a:gd name="T9" fmla="*/ 2147483647 h 45"/>
                <a:gd name="T10" fmla="*/ 0 w 87"/>
                <a:gd name="T11" fmla="*/ 2147483647 h 45"/>
                <a:gd name="T12" fmla="*/ 0 w 87"/>
                <a:gd name="T13" fmla="*/ 0 h 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45">
                  <a:moveTo>
                    <a:pt x="0" y="0"/>
                  </a:moveTo>
                  <a:lnTo>
                    <a:pt x="2" y="0"/>
                  </a:lnTo>
                  <a:lnTo>
                    <a:pt x="87" y="42"/>
                  </a:lnTo>
                  <a:lnTo>
                    <a:pt x="87" y="45"/>
                  </a:lnTo>
                  <a:lnTo>
                    <a:pt x="86" y="4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8" name="Freeform 28"/>
            <p:cNvSpPr>
              <a:spLocks/>
            </p:cNvSpPr>
            <p:nvPr/>
          </p:nvSpPr>
          <p:spPr bwMode="auto">
            <a:xfrm>
              <a:off x="5310188" y="1522413"/>
              <a:ext cx="112713" cy="34925"/>
            </a:xfrm>
            <a:custGeom>
              <a:avLst/>
              <a:gdLst>
                <a:gd name="T0" fmla="*/ 0 w 71"/>
                <a:gd name="T1" fmla="*/ 0 h 22"/>
                <a:gd name="T2" fmla="*/ 2147483647 w 71"/>
                <a:gd name="T3" fmla="*/ 0 h 22"/>
                <a:gd name="T4" fmla="*/ 2147483647 w 71"/>
                <a:gd name="T5" fmla="*/ 2147483647 h 22"/>
                <a:gd name="T6" fmla="*/ 2147483647 w 71"/>
                <a:gd name="T7" fmla="*/ 2147483647 h 22"/>
                <a:gd name="T8" fmla="*/ 2147483647 w 71"/>
                <a:gd name="T9" fmla="*/ 2147483647 h 22"/>
                <a:gd name="T10" fmla="*/ 0 w 71"/>
                <a:gd name="T11" fmla="*/ 0 h 22"/>
                <a:gd name="T12" fmla="*/ 0 w 71"/>
                <a:gd name="T13" fmla="*/ 0 h 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1" h="22">
                  <a:moveTo>
                    <a:pt x="0" y="0"/>
                  </a:moveTo>
                  <a:lnTo>
                    <a:pt x="1" y="0"/>
                  </a:lnTo>
                  <a:lnTo>
                    <a:pt x="71" y="21"/>
                  </a:lnTo>
                  <a:lnTo>
                    <a:pt x="71" y="22"/>
                  </a:lnTo>
                  <a:lnTo>
                    <a:pt x="69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9" name="Freeform 29"/>
            <p:cNvSpPr>
              <a:spLocks/>
            </p:cNvSpPr>
            <p:nvPr/>
          </p:nvSpPr>
          <p:spPr bwMode="auto">
            <a:xfrm>
              <a:off x="5199063" y="1481138"/>
              <a:ext cx="112713" cy="41275"/>
            </a:xfrm>
            <a:custGeom>
              <a:avLst/>
              <a:gdLst>
                <a:gd name="T0" fmla="*/ 0 w 71"/>
                <a:gd name="T1" fmla="*/ 0 h 26"/>
                <a:gd name="T2" fmla="*/ 2147483647 w 71"/>
                <a:gd name="T3" fmla="*/ 0 h 26"/>
                <a:gd name="T4" fmla="*/ 2147483647 w 71"/>
                <a:gd name="T5" fmla="*/ 2147483647 h 26"/>
                <a:gd name="T6" fmla="*/ 2147483647 w 71"/>
                <a:gd name="T7" fmla="*/ 2147483647 h 26"/>
                <a:gd name="T8" fmla="*/ 2147483647 w 71"/>
                <a:gd name="T9" fmla="*/ 2147483647 h 26"/>
                <a:gd name="T10" fmla="*/ 0 w 71"/>
                <a:gd name="T11" fmla="*/ 0 h 26"/>
                <a:gd name="T12" fmla="*/ 0 w 71"/>
                <a:gd name="T13" fmla="*/ 0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1" h="26">
                  <a:moveTo>
                    <a:pt x="0" y="0"/>
                  </a:moveTo>
                  <a:lnTo>
                    <a:pt x="1" y="0"/>
                  </a:lnTo>
                  <a:lnTo>
                    <a:pt x="71" y="26"/>
                  </a:lnTo>
                  <a:lnTo>
                    <a:pt x="70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0" name="Freeform 30"/>
            <p:cNvSpPr>
              <a:spLocks/>
            </p:cNvSpPr>
            <p:nvPr/>
          </p:nvSpPr>
          <p:spPr bwMode="auto">
            <a:xfrm>
              <a:off x="5080000" y="1470025"/>
              <a:ext cx="120650" cy="11113"/>
            </a:xfrm>
            <a:custGeom>
              <a:avLst/>
              <a:gdLst>
                <a:gd name="T0" fmla="*/ 0 w 76"/>
                <a:gd name="T1" fmla="*/ 0 h 7"/>
                <a:gd name="T2" fmla="*/ 2147483647 w 76"/>
                <a:gd name="T3" fmla="*/ 0 h 7"/>
                <a:gd name="T4" fmla="*/ 2147483647 w 76"/>
                <a:gd name="T5" fmla="*/ 2147483647 h 7"/>
                <a:gd name="T6" fmla="*/ 2147483647 w 76"/>
                <a:gd name="T7" fmla="*/ 2147483647 h 7"/>
                <a:gd name="T8" fmla="*/ 2147483647 w 76"/>
                <a:gd name="T9" fmla="*/ 2147483647 h 7"/>
                <a:gd name="T10" fmla="*/ 0 w 76"/>
                <a:gd name="T11" fmla="*/ 2147483647 h 7"/>
                <a:gd name="T12" fmla="*/ 0 w 7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6" h="7">
                  <a:moveTo>
                    <a:pt x="0" y="0"/>
                  </a:moveTo>
                  <a:lnTo>
                    <a:pt x="1" y="0"/>
                  </a:lnTo>
                  <a:lnTo>
                    <a:pt x="76" y="7"/>
                  </a:lnTo>
                  <a:lnTo>
                    <a:pt x="7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1" name="Freeform 31"/>
            <p:cNvSpPr>
              <a:spLocks/>
            </p:cNvSpPr>
            <p:nvPr/>
          </p:nvSpPr>
          <p:spPr bwMode="auto">
            <a:xfrm>
              <a:off x="4962525" y="1470025"/>
              <a:ext cx="119063" cy="22225"/>
            </a:xfrm>
            <a:custGeom>
              <a:avLst/>
              <a:gdLst>
                <a:gd name="T0" fmla="*/ 2147483647 w 75"/>
                <a:gd name="T1" fmla="*/ 0 h 14"/>
                <a:gd name="T2" fmla="*/ 2147483647 w 75"/>
                <a:gd name="T3" fmla="*/ 0 h 14"/>
                <a:gd name="T4" fmla="*/ 2147483647 w 75"/>
                <a:gd name="T5" fmla="*/ 2147483647 h 14"/>
                <a:gd name="T6" fmla="*/ 2147483647 w 75"/>
                <a:gd name="T7" fmla="*/ 2147483647 h 14"/>
                <a:gd name="T8" fmla="*/ 0 w 75"/>
                <a:gd name="T9" fmla="*/ 2147483647 h 14"/>
                <a:gd name="T10" fmla="*/ 0 w 75"/>
                <a:gd name="T11" fmla="*/ 2147483647 h 14"/>
                <a:gd name="T12" fmla="*/ 2147483647 w 75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5" h="14">
                  <a:moveTo>
                    <a:pt x="74" y="0"/>
                  </a:moveTo>
                  <a:lnTo>
                    <a:pt x="75" y="0"/>
                  </a:lnTo>
                  <a:lnTo>
                    <a:pt x="75" y="3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2" name="Freeform 32"/>
            <p:cNvSpPr>
              <a:spLocks/>
            </p:cNvSpPr>
            <p:nvPr/>
          </p:nvSpPr>
          <p:spPr bwMode="auto">
            <a:xfrm>
              <a:off x="4875213" y="1490663"/>
              <a:ext cx="88900" cy="31750"/>
            </a:xfrm>
            <a:custGeom>
              <a:avLst/>
              <a:gdLst>
                <a:gd name="T0" fmla="*/ 2147483647 w 56"/>
                <a:gd name="T1" fmla="*/ 0 h 20"/>
                <a:gd name="T2" fmla="*/ 2147483647 w 56"/>
                <a:gd name="T3" fmla="*/ 0 h 20"/>
                <a:gd name="T4" fmla="*/ 2147483647 w 56"/>
                <a:gd name="T5" fmla="*/ 2147483647 h 20"/>
                <a:gd name="T6" fmla="*/ 2147483647 w 56"/>
                <a:gd name="T7" fmla="*/ 2147483647 h 20"/>
                <a:gd name="T8" fmla="*/ 0 w 56"/>
                <a:gd name="T9" fmla="*/ 2147483647 h 20"/>
                <a:gd name="T10" fmla="*/ 0 w 56"/>
                <a:gd name="T11" fmla="*/ 2147483647 h 20"/>
                <a:gd name="T12" fmla="*/ 2147483647 w 56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6" h="20">
                  <a:moveTo>
                    <a:pt x="55" y="0"/>
                  </a:moveTo>
                  <a:lnTo>
                    <a:pt x="56" y="0"/>
                  </a:lnTo>
                  <a:lnTo>
                    <a:pt x="56" y="1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3" name="Freeform 33"/>
            <p:cNvSpPr>
              <a:spLocks/>
            </p:cNvSpPr>
            <p:nvPr/>
          </p:nvSpPr>
          <p:spPr bwMode="auto">
            <a:xfrm>
              <a:off x="4783138" y="1522413"/>
              <a:ext cx="95250" cy="53975"/>
            </a:xfrm>
            <a:custGeom>
              <a:avLst/>
              <a:gdLst>
                <a:gd name="T0" fmla="*/ 2147483647 w 60"/>
                <a:gd name="T1" fmla="*/ 0 h 34"/>
                <a:gd name="T2" fmla="*/ 2147483647 w 60"/>
                <a:gd name="T3" fmla="*/ 0 h 34"/>
                <a:gd name="T4" fmla="*/ 2147483647 w 60"/>
                <a:gd name="T5" fmla="*/ 0 h 34"/>
                <a:gd name="T6" fmla="*/ 0 w 60"/>
                <a:gd name="T7" fmla="*/ 2147483647 h 34"/>
                <a:gd name="T8" fmla="*/ 0 w 60"/>
                <a:gd name="T9" fmla="*/ 2147483647 h 34"/>
                <a:gd name="T10" fmla="*/ 0 w 60"/>
                <a:gd name="T11" fmla="*/ 2147483647 h 34"/>
                <a:gd name="T12" fmla="*/ 2147483647 w 60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34">
                  <a:moveTo>
                    <a:pt x="58" y="0"/>
                  </a:moveTo>
                  <a:lnTo>
                    <a:pt x="60" y="0"/>
                  </a:lnTo>
                  <a:lnTo>
                    <a:pt x="0" y="34"/>
                  </a:lnTo>
                  <a:lnTo>
                    <a:pt x="0" y="31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4" name="Freeform 34"/>
            <p:cNvSpPr>
              <a:spLocks/>
            </p:cNvSpPr>
            <p:nvPr/>
          </p:nvSpPr>
          <p:spPr bwMode="auto">
            <a:xfrm>
              <a:off x="4722813" y="1571625"/>
              <a:ext cx="60325" cy="30163"/>
            </a:xfrm>
            <a:custGeom>
              <a:avLst/>
              <a:gdLst>
                <a:gd name="T0" fmla="*/ 2147483647 w 38"/>
                <a:gd name="T1" fmla="*/ 0 h 19"/>
                <a:gd name="T2" fmla="*/ 2147483647 w 38"/>
                <a:gd name="T3" fmla="*/ 0 h 19"/>
                <a:gd name="T4" fmla="*/ 2147483647 w 38"/>
                <a:gd name="T5" fmla="*/ 2147483647 h 19"/>
                <a:gd name="T6" fmla="*/ 2147483647 w 38"/>
                <a:gd name="T7" fmla="*/ 2147483647 h 19"/>
                <a:gd name="T8" fmla="*/ 0 w 38"/>
                <a:gd name="T9" fmla="*/ 2147483647 h 19"/>
                <a:gd name="T10" fmla="*/ 0 w 38"/>
                <a:gd name="T11" fmla="*/ 2147483647 h 19"/>
                <a:gd name="T12" fmla="*/ 2147483647 w 38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8" h="19">
                  <a:moveTo>
                    <a:pt x="38" y="0"/>
                  </a:moveTo>
                  <a:lnTo>
                    <a:pt x="38" y="0"/>
                  </a:lnTo>
                  <a:lnTo>
                    <a:pt x="38" y="3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5" name="Freeform 35"/>
            <p:cNvSpPr>
              <a:spLocks/>
            </p:cNvSpPr>
            <p:nvPr/>
          </p:nvSpPr>
          <p:spPr bwMode="auto">
            <a:xfrm>
              <a:off x="2236788" y="3941763"/>
              <a:ext cx="34925" cy="136525"/>
            </a:xfrm>
            <a:custGeom>
              <a:avLst/>
              <a:gdLst>
                <a:gd name="T0" fmla="*/ 2147483647 w 22"/>
                <a:gd name="T1" fmla="*/ 0 h 86"/>
                <a:gd name="T2" fmla="*/ 2147483647 w 22"/>
                <a:gd name="T3" fmla="*/ 0 h 86"/>
                <a:gd name="T4" fmla="*/ 2147483647 w 22"/>
                <a:gd name="T5" fmla="*/ 2147483647 h 86"/>
                <a:gd name="T6" fmla="*/ 2147483647 w 22"/>
                <a:gd name="T7" fmla="*/ 2147483647 h 86"/>
                <a:gd name="T8" fmla="*/ 0 w 22"/>
                <a:gd name="T9" fmla="*/ 2147483647 h 86"/>
                <a:gd name="T10" fmla="*/ 0 w 22"/>
                <a:gd name="T11" fmla="*/ 2147483647 h 86"/>
                <a:gd name="T12" fmla="*/ 2147483647 w 22"/>
                <a:gd name="T13" fmla="*/ 0 h 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" h="86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86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6" name="Freeform 36"/>
            <p:cNvSpPr>
              <a:spLocks/>
            </p:cNvSpPr>
            <p:nvPr/>
          </p:nvSpPr>
          <p:spPr bwMode="auto">
            <a:xfrm>
              <a:off x="2287588" y="3859213"/>
              <a:ext cx="9525" cy="26988"/>
            </a:xfrm>
            <a:custGeom>
              <a:avLst/>
              <a:gdLst>
                <a:gd name="T0" fmla="*/ 2147483647 w 6"/>
                <a:gd name="T1" fmla="*/ 0 h 17"/>
                <a:gd name="T2" fmla="*/ 2147483647 w 6"/>
                <a:gd name="T3" fmla="*/ 0 h 17"/>
                <a:gd name="T4" fmla="*/ 2147483647 w 6"/>
                <a:gd name="T5" fmla="*/ 2147483647 h 17"/>
                <a:gd name="T6" fmla="*/ 2147483647 w 6"/>
                <a:gd name="T7" fmla="*/ 2147483647 h 17"/>
                <a:gd name="T8" fmla="*/ 0 w 6"/>
                <a:gd name="T9" fmla="*/ 2147483647 h 17"/>
                <a:gd name="T10" fmla="*/ 0 w 6"/>
                <a:gd name="T11" fmla="*/ 2147483647 h 17"/>
                <a:gd name="T12" fmla="*/ 2147483647 w 6"/>
                <a:gd name="T13" fmla="*/ 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17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7" name="Freeform 37"/>
            <p:cNvSpPr>
              <a:spLocks/>
            </p:cNvSpPr>
            <p:nvPr/>
          </p:nvSpPr>
          <p:spPr bwMode="auto">
            <a:xfrm>
              <a:off x="2314575" y="3702050"/>
              <a:ext cx="39688" cy="106363"/>
            </a:xfrm>
            <a:custGeom>
              <a:avLst/>
              <a:gdLst>
                <a:gd name="T0" fmla="*/ 2147483647 w 25"/>
                <a:gd name="T1" fmla="*/ 0 h 67"/>
                <a:gd name="T2" fmla="*/ 2147483647 w 25"/>
                <a:gd name="T3" fmla="*/ 0 h 67"/>
                <a:gd name="T4" fmla="*/ 2147483647 w 25"/>
                <a:gd name="T5" fmla="*/ 2147483647 h 67"/>
                <a:gd name="T6" fmla="*/ 2147483647 w 25"/>
                <a:gd name="T7" fmla="*/ 2147483647 h 67"/>
                <a:gd name="T8" fmla="*/ 0 w 25"/>
                <a:gd name="T9" fmla="*/ 2147483647 h 67"/>
                <a:gd name="T10" fmla="*/ 0 w 25"/>
                <a:gd name="T11" fmla="*/ 2147483647 h 67"/>
                <a:gd name="T12" fmla="*/ 2147483647 w 25"/>
                <a:gd name="T13" fmla="*/ 0 h 6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" h="67">
                  <a:moveTo>
                    <a:pt x="23" y="0"/>
                  </a:moveTo>
                  <a:lnTo>
                    <a:pt x="25" y="0"/>
                  </a:lnTo>
                  <a:lnTo>
                    <a:pt x="25" y="3"/>
                  </a:lnTo>
                  <a:lnTo>
                    <a:pt x="3" y="67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8" name="Freeform 38"/>
            <p:cNvSpPr>
              <a:spLocks/>
            </p:cNvSpPr>
            <p:nvPr/>
          </p:nvSpPr>
          <p:spPr bwMode="auto">
            <a:xfrm>
              <a:off x="2351088" y="3670300"/>
              <a:ext cx="17463" cy="36513"/>
            </a:xfrm>
            <a:custGeom>
              <a:avLst/>
              <a:gdLst>
                <a:gd name="T0" fmla="*/ 2147483647 w 11"/>
                <a:gd name="T1" fmla="*/ 0 h 23"/>
                <a:gd name="T2" fmla="*/ 2147483647 w 11"/>
                <a:gd name="T3" fmla="*/ 0 h 23"/>
                <a:gd name="T4" fmla="*/ 2147483647 w 11"/>
                <a:gd name="T5" fmla="*/ 2147483647 h 23"/>
                <a:gd name="T6" fmla="*/ 2147483647 w 11"/>
                <a:gd name="T7" fmla="*/ 2147483647 h 23"/>
                <a:gd name="T8" fmla="*/ 0 w 11"/>
                <a:gd name="T9" fmla="*/ 2147483647 h 23"/>
                <a:gd name="T10" fmla="*/ 0 w 11"/>
                <a:gd name="T11" fmla="*/ 2147483647 h 23"/>
                <a:gd name="T12" fmla="*/ 2147483647 w 11"/>
                <a:gd name="T13" fmla="*/ 0 h 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" h="23">
                  <a:moveTo>
                    <a:pt x="8" y="0"/>
                  </a:moveTo>
                  <a:lnTo>
                    <a:pt x="11" y="0"/>
                  </a:lnTo>
                  <a:lnTo>
                    <a:pt x="11" y="2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9" name="Freeform 39"/>
            <p:cNvSpPr>
              <a:spLocks/>
            </p:cNvSpPr>
            <p:nvPr/>
          </p:nvSpPr>
          <p:spPr bwMode="auto">
            <a:xfrm>
              <a:off x="2390775" y="3587750"/>
              <a:ext cx="14288" cy="30163"/>
            </a:xfrm>
            <a:custGeom>
              <a:avLst/>
              <a:gdLst>
                <a:gd name="T0" fmla="*/ 2147483647 w 9"/>
                <a:gd name="T1" fmla="*/ 0 h 19"/>
                <a:gd name="T2" fmla="*/ 2147483647 w 9"/>
                <a:gd name="T3" fmla="*/ 0 h 19"/>
                <a:gd name="T4" fmla="*/ 2147483647 w 9"/>
                <a:gd name="T5" fmla="*/ 2147483647 h 19"/>
                <a:gd name="T6" fmla="*/ 2147483647 w 9"/>
                <a:gd name="T7" fmla="*/ 2147483647 h 19"/>
                <a:gd name="T8" fmla="*/ 0 w 9"/>
                <a:gd name="T9" fmla="*/ 2147483647 h 19"/>
                <a:gd name="T10" fmla="*/ 0 w 9"/>
                <a:gd name="T11" fmla="*/ 2147483647 h 19"/>
                <a:gd name="T12" fmla="*/ 2147483647 w 9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" h="19">
                  <a:moveTo>
                    <a:pt x="5" y="0"/>
                  </a:moveTo>
                  <a:lnTo>
                    <a:pt x="9" y="0"/>
                  </a:lnTo>
                  <a:lnTo>
                    <a:pt x="9" y="3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00" name="Freeform 40"/>
            <p:cNvSpPr>
              <a:spLocks/>
            </p:cNvSpPr>
            <p:nvPr/>
          </p:nvSpPr>
          <p:spPr bwMode="auto">
            <a:xfrm>
              <a:off x="2425700" y="3403600"/>
              <a:ext cx="63500" cy="131763"/>
            </a:xfrm>
            <a:custGeom>
              <a:avLst/>
              <a:gdLst>
                <a:gd name="T0" fmla="*/ 2147483647 w 40"/>
                <a:gd name="T1" fmla="*/ 0 h 83"/>
                <a:gd name="T2" fmla="*/ 2147483647 w 40"/>
                <a:gd name="T3" fmla="*/ 0 h 83"/>
                <a:gd name="T4" fmla="*/ 2147483647 w 40"/>
                <a:gd name="T5" fmla="*/ 2147483647 h 83"/>
                <a:gd name="T6" fmla="*/ 2147483647 w 40"/>
                <a:gd name="T7" fmla="*/ 2147483647 h 83"/>
                <a:gd name="T8" fmla="*/ 0 w 40"/>
                <a:gd name="T9" fmla="*/ 2147483647 h 83"/>
                <a:gd name="T10" fmla="*/ 0 w 40"/>
                <a:gd name="T11" fmla="*/ 2147483647 h 83"/>
                <a:gd name="T12" fmla="*/ 2147483647 w 40"/>
                <a:gd name="T13" fmla="*/ 0 h 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83">
                  <a:moveTo>
                    <a:pt x="38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4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01" name="Freeform 41"/>
            <p:cNvSpPr>
              <a:spLocks/>
            </p:cNvSpPr>
            <p:nvPr/>
          </p:nvSpPr>
          <p:spPr bwMode="auto">
            <a:xfrm>
              <a:off x="2495550" y="3316288"/>
              <a:ext cx="6350" cy="31750"/>
            </a:xfrm>
            <a:custGeom>
              <a:avLst/>
              <a:gdLst>
                <a:gd name="T0" fmla="*/ 2147483647 w 4"/>
                <a:gd name="T1" fmla="*/ 0 h 20"/>
                <a:gd name="T2" fmla="*/ 2147483647 w 4"/>
                <a:gd name="T3" fmla="*/ 0 h 20"/>
                <a:gd name="T4" fmla="*/ 2147483647 w 4"/>
                <a:gd name="T5" fmla="*/ 2147483647 h 20"/>
                <a:gd name="T6" fmla="*/ 2147483647 w 4"/>
                <a:gd name="T7" fmla="*/ 2147483647 h 20"/>
                <a:gd name="T8" fmla="*/ 0 w 4"/>
                <a:gd name="T9" fmla="*/ 2147483647 h 20"/>
                <a:gd name="T10" fmla="*/ 0 w 4"/>
                <a:gd name="T11" fmla="*/ 2147483647 h 20"/>
                <a:gd name="T12" fmla="*/ 2147483647 w 4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02" name="Freeform 42"/>
            <p:cNvSpPr>
              <a:spLocks/>
            </p:cNvSpPr>
            <p:nvPr/>
          </p:nvSpPr>
          <p:spPr bwMode="auto">
            <a:xfrm>
              <a:off x="2500313" y="3135313"/>
              <a:ext cx="6350" cy="130175"/>
            </a:xfrm>
            <a:custGeom>
              <a:avLst/>
              <a:gdLst>
                <a:gd name="T0" fmla="*/ 2147483647 w 4"/>
                <a:gd name="T1" fmla="*/ 0 h 82"/>
                <a:gd name="T2" fmla="*/ 2147483647 w 4"/>
                <a:gd name="T3" fmla="*/ 0 h 82"/>
                <a:gd name="T4" fmla="*/ 2147483647 w 4"/>
                <a:gd name="T5" fmla="*/ 2147483647 h 82"/>
                <a:gd name="T6" fmla="*/ 2147483647 w 4"/>
                <a:gd name="T7" fmla="*/ 2147483647 h 82"/>
                <a:gd name="T8" fmla="*/ 0 w 4"/>
                <a:gd name="T9" fmla="*/ 2147483647 h 82"/>
                <a:gd name="T10" fmla="*/ 0 w 4"/>
                <a:gd name="T11" fmla="*/ 2147483647 h 82"/>
                <a:gd name="T12" fmla="*/ 2147483647 w 4"/>
                <a:gd name="T13" fmla="*/ 0 h 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" h="82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03" name="Line 43"/>
            <p:cNvSpPr>
              <a:spLocks noChangeShapeType="1"/>
            </p:cNvSpPr>
            <p:nvPr/>
          </p:nvSpPr>
          <p:spPr bwMode="auto">
            <a:xfrm>
              <a:off x="2506663" y="3051175"/>
              <a:ext cx="0" cy="301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04" name="Freeform 44"/>
            <p:cNvSpPr>
              <a:spLocks/>
            </p:cNvSpPr>
            <p:nvPr/>
          </p:nvSpPr>
          <p:spPr bwMode="auto">
            <a:xfrm>
              <a:off x="2506663" y="2862263"/>
              <a:ext cx="6350" cy="131763"/>
            </a:xfrm>
            <a:custGeom>
              <a:avLst/>
              <a:gdLst>
                <a:gd name="T0" fmla="*/ 2147483647 w 4"/>
                <a:gd name="T1" fmla="*/ 0 h 83"/>
                <a:gd name="T2" fmla="*/ 2147483647 w 4"/>
                <a:gd name="T3" fmla="*/ 0 h 83"/>
                <a:gd name="T4" fmla="*/ 2147483647 w 4"/>
                <a:gd name="T5" fmla="*/ 2147483647 h 83"/>
                <a:gd name="T6" fmla="*/ 2147483647 w 4"/>
                <a:gd name="T7" fmla="*/ 2147483647 h 83"/>
                <a:gd name="T8" fmla="*/ 0 w 4"/>
                <a:gd name="T9" fmla="*/ 2147483647 h 83"/>
                <a:gd name="T10" fmla="*/ 0 w 4"/>
                <a:gd name="T11" fmla="*/ 2147483647 h 83"/>
                <a:gd name="T12" fmla="*/ 2147483647 w 4"/>
                <a:gd name="T13" fmla="*/ 0 h 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" h="83">
                  <a:moveTo>
                    <a:pt x="2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2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05" name="Line 45"/>
            <p:cNvSpPr>
              <a:spLocks noChangeShapeType="1"/>
            </p:cNvSpPr>
            <p:nvPr/>
          </p:nvSpPr>
          <p:spPr bwMode="auto">
            <a:xfrm>
              <a:off x="2513013" y="2852738"/>
              <a:ext cx="0" cy="285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06" name="Freeform 46"/>
            <p:cNvSpPr>
              <a:spLocks/>
            </p:cNvSpPr>
            <p:nvPr/>
          </p:nvSpPr>
          <p:spPr bwMode="auto">
            <a:xfrm>
              <a:off x="2513013" y="2936875"/>
              <a:ext cx="6350" cy="130175"/>
            </a:xfrm>
            <a:custGeom>
              <a:avLst/>
              <a:gdLst>
                <a:gd name="T0" fmla="*/ 0 w 4"/>
                <a:gd name="T1" fmla="*/ 0 h 82"/>
                <a:gd name="T2" fmla="*/ 2147483647 w 4"/>
                <a:gd name="T3" fmla="*/ 0 h 82"/>
                <a:gd name="T4" fmla="*/ 2147483647 w 4"/>
                <a:gd name="T5" fmla="*/ 2147483647 h 82"/>
                <a:gd name="T6" fmla="*/ 2147483647 w 4"/>
                <a:gd name="T7" fmla="*/ 2147483647 h 82"/>
                <a:gd name="T8" fmla="*/ 0 w 4"/>
                <a:gd name="T9" fmla="*/ 2147483647 h 82"/>
                <a:gd name="T10" fmla="*/ 0 w 4"/>
                <a:gd name="T11" fmla="*/ 2147483647 h 82"/>
                <a:gd name="T12" fmla="*/ 0 w 4"/>
                <a:gd name="T13" fmla="*/ 0 h 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" h="82">
                  <a:moveTo>
                    <a:pt x="0" y="0"/>
                  </a:moveTo>
                  <a:lnTo>
                    <a:pt x="2" y="0"/>
                  </a:lnTo>
                  <a:lnTo>
                    <a:pt x="4" y="80"/>
                  </a:lnTo>
                  <a:lnTo>
                    <a:pt x="4" y="82"/>
                  </a:lnTo>
                  <a:lnTo>
                    <a:pt x="0" y="8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07" name="Line 47"/>
            <p:cNvSpPr>
              <a:spLocks noChangeShapeType="1"/>
            </p:cNvSpPr>
            <p:nvPr/>
          </p:nvSpPr>
          <p:spPr bwMode="auto">
            <a:xfrm>
              <a:off x="2519363" y="3121025"/>
              <a:ext cx="0" cy="301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08" name="Freeform 48"/>
            <p:cNvSpPr>
              <a:spLocks/>
            </p:cNvSpPr>
            <p:nvPr/>
          </p:nvSpPr>
          <p:spPr bwMode="auto">
            <a:xfrm>
              <a:off x="2519363" y="3206750"/>
              <a:ext cx="4763" cy="136525"/>
            </a:xfrm>
            <a:custGeom>
              <a:avLst/>
              <a:gdLst>
                <a:gd name="T0" fmla="*/ 0 w 3"/>
                <a:gd name="T1" fmla="*/ 0 h 86"/>
                <a:gd name="T2" fmla="*/ 2147483647 w 3"/>
                <a:gd name="T3" fmla="*/ 0 h 86"/>
                <a:gd name="T4" fmla="*/ 2147483647 w 3"/>
                <a:gd name="T5" fmla="*/ 2147483647 h 86"/>
                <a:gd name="T6" fmla="*/ 2147483647 w 3"/>
                <a:gd name="T7" fmla="*/ 2147483647 h 86"/>
                <a:gd name="T8" fmla="*/ 2147483647 w 3"/>
                <a:gd name="T9" fmla="*/ 2147483647 h 86"/>
                <a:gd name="T10" fmla="*/ 0 w 3"/>
                <a:gd name="T11" fmla="*/ 2147483647 h 86"/>
                <a:gd name="T12" fmla="*/ 0 w 3"/>
                <a:gd name="T13" fmla="*/ 0 h 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" h="86">
                  <a:moveTo>
                    <a:pt x="0" y="0"/>
                  </a:moveTo>
                  <a:lnTo>
                    <a:pt x="2" y="0"/>
                  </a:lnTo>
                  <a:lnTo>
                    <a:pt x="3" y="85"/>
                  </a:lnTo>
                  <a:lnTo>
                    <a:pt x="3" y="86"/>
                  </a:lnTo>
                  <a:lnTo>
                    <a:pt x="1" y="8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09" name="Freeform 49"/>
            <p:cNvSpPr>
              <a:spLocks/>
            </p:cNvSpPr>
            <p:nvPr/>
          </p:nvSpPr>
          <p:spPr bwMode="auto">
            <a:xfrm>
              <a:off x="2562225" y="3260725"/>
              <a:ext cx="23813" cy="26988"/>
            </a:xfrm>
            <a:custGeom>
              <a:avLst/>
              <a:gdLst>
                <a:gd name="T0" fmla="*/ 2147483647 w 15"/>
                <a:gd name="T1" fmla="*/ 0 h 17"/>
                <a:gd name="T2" fmla="*/ 2147483647 w 15"/>
                <a:gd name="T3" fmla="*/ 0 h 17"/>
                <a:gd name="T4" fmla="*/ 2147483647 w 15"/>
                <a:gd name="T5" fmla="*/ 2147483647 h 17"/>
                <a:gd name="T6" fmla="*/ 2147483647 w 15"/>
                <a:gd name="T7" fmla="*/ 2147483647 h 17"/>
                <a:gd name="T8" fmla="*/ 0 w 15"/>
                <a:gd name="T9" fmla="*/ 2147483647 h 17"/>
                <a:gd name="T10" fmla="*/ 0 w 15"/>
                <a:gd name="T11" fmla="*/ 2147483647 h 17"/>
                <a:gd name="T12" fmla="*/ 2147483647 w 15"/>
                <a:gd name="T13" fmla="*/ 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" h="17">
                  <a:moveTo>
                    <a:pt x="13" y="0"/>
                  </a:moveTo>
                  <a:lnTo>
                    <a:pt x="15" y="0"/>
                  </a:lnTo>
                  <a:lnTo>
                    <a:pt x="15" y="1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10" name="Freeform 50"/>
            <p:cNvSpPr>
              <a:spLocks/>
            </p:cNvSpPr>
            <p:nvPr/>
          </p:nvSpPr>
          <p:spPr bwMode="auto">
            <a:xfrm>
              <a:off x="2620963" y="3157538"/>
              <a:ext cx="33338" cy="50800"/>
            </a:xfrm>
            <a:custGeom>
              <a:avLst/>
              <a:gdLst>
                <a:gd name="T0" fmla="*/ 2147483647 w 21"/>
                <a:gd name="T1" fmla="*/ 0 h 32"/>
                <a:gd name="T2" fmla="*/ 2147483647 w 21"/>
                <a:gd name="T3" fmla="*/ 0 h 32"/>
                <a:gd name="T4" fmla="*/ 2147483647 w 21"/>
                <a:gd name="T5" fmla="*/ 2147483647 h 32"/>
                <a:gd name="T6" fmla="*/ 2147483647 w 21"/>
                <a:gd name="T7" fmla="*/ 2147483647 h 32"/>
                <a:gd name="T8" fmla="*/ 0 w 21"/>
                <a:gd name="T9" fmla="*/ 2147483647 h 32"/>
                <a:gd name="T10" fmla="*/ 0 w 21"/>
                <a:gd name="T11" fmla="*/ 2147483647 h 32"/>
                <a:gd name="T12" fmla="*/ 2147483647 w 21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32">
                  <a:moveTo>
                    <a:pt x="19" y="0"/>
                  </a:moveTo>
                  <a:lnTo>
                    <a:pt x="21" y="0"/>
                  </a:lnTo>
                  <a:lnTo>
                    <a:pt x="21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11" name="Freeform 52"/>
            <p:cNvSpPr>
              <a:spLocks/>
            </p:cNvSpPr>
            <p:nvPr/>
          </p:nvSpPr>
          <p:spPr bwMode="auto">
            <a:xfrm>
              <a:off x="4035425" y="2570163"/>
              <a:ext cx="2241550" cy="1508125"/>
            </a:xfrm>
            <a:custGeom>
              <a:avLst/>
              <a:gdLst>
                <a:gd name="T0" fmla="*/ 2147483647 w 1412"/>
                <a:gd name="T1" fmla="*/ 2147483647 h 950"/>
                <a:gd name="T2" fmla="*/ 2147483647 w 1412"/>
                <a:gd name="T3" fmla="*/ 2147483647 h 950"/>
                <a:gd name="T4" fmla="*/ 2147483647 w 1412"/>
                <a:gd name="T5" fmla="*/ 2147483647 h 950"/>
                <a:gd name="T6" fmla="*/ 2147483647 w 1412"/>
                <a:gd name="T7" fmla="*/ 2147483647 h 950"/>
                <a:gd name="T8" fmla="*/ 2147483647 w 1412"/>
                <a:gd name="T9" fmla="*/ 2147483647 h 950"/>
                <a:gd name="T10" fmla="*/ 2147483647 w 1412"/>
                <a:gd name="T11" fmla="*/ 2147483647 h 950"/>
                <a:gd name="T12" fmla="*/ 2147483647 w 1412"/>
                <a:gd name="T13" fmla="*/ 2147483647 h 950"/>
                <a:gd name="T14" fmla="*/ 2147483647 w 1412"/>
                <a:gd name="T15" fmla="*/ 2147483647 h 950"/>
                <a:gd name="T16" fmla="*/ 2147483647 w 1412"/>
                <a:gd name="T17" fmla="*/ 2147483647 h 950"/>
                <a:gd name="T18" fmla="*/ 2147483647 w 1412"/>
                <a:gd name="T19" fmla="*/ 2147483647 h 950"/>
                <a:gd name="T20" fmla="*/ 2147483647 w 1412"/>
                <a:gd name="T21" fmla="*/ 2147483647 h 950"/>
                <a:gd name="T22" fmla="*/ 2147483647 w 1412"/>
                <a:gd name="T23" fmla="*/ 2147483647 h 950"/>
                <a:gd name="T24" fmla="*/ 2147483647 w 1412"/>
                <a:gd name="T25" fmla="*/ 2147483647 h 950"/>
                <a:gd name="T26" fmla="*/ 2147483647 w 1412"/>
                <a:gd name="T27" fmla="*/ 2147483647 h 950"/>
                <a:gd name="T28" fmla="*/ 2147483647 w 1412"/>
                <a:gd name="T29" fmla="*/ 2147483647 h 950"/>
                <a:gd name="T30" fmla="*/ 2147483647 w 1412"/>
                <a:gd name="T31" fmla="*/ 2147483647 h 950"/>
                <a:gd name="T32" fmla="*/ 2147483647 w 1412"/>
                <a:gd name="T33" fmla="*/ 2147483647 h 950"/>
                <a:gd name="T34" fmla="*/ 2147483647 w 1412"/>
                <a:gd name="T35" fmla="*/ 2147483647 h 950"/>
                <a:gd name="T36" fmla="*/ 2147483647 w 1412"/>
                <a:gd name="T37" fmla="*/ 2147483647 h 950"/>
                <a:gd name="T38" fmla="*/ 2147483647 w 1412"/>
                <a:gd name="T39" fmla="*/ 2147483647 h 950"/>
                <a:gd name="T40" fmla="*/ 2147483647 w 1412"/>
                <a:gd name="T41" fmla="*/ 2147483647 h 950"/>
                <a:gd name="T42" fmla="*/ 2147483647 w 1412"/>
                <a:gd name="T43" fmla="*/ 2147483647 h 950"/>
                <a:gd name="T44" fmla="*/ 2147483647 w 1412"/>
                <a:gd name="T45" fmla="*/ 2147483647 h 950"/>
                <a:gd name="T46" fmla="*/ 2147483647 w 1412"/>
                <a:gd name="T47" fmla="*/ 2147483647 h 950"/>
                <a:gd name="T48" fmla="*/ 2147483647 w 1412"/>
                <a:gd name="T49" fmla="*/ 2147483647 h 950"/>
                <a:gd name="T50" fmla="*/ 2147483647 w 1412"/>
                <a:gd name="T51" fmla="*/ 2147483647 h 950"/>
                <a:gd name="T52" fmla="*/ 2147483647 w 1412"/>
                <a:gd name="T53" fmla="*/ 2147483647 h 950"/>
                <a:gd name="T54" fmla="*/ 2147483647 w 1412"/>
                <a:gd name="T55" fmla="*/ 2147483647 h 950"/>
                <a:gd name="T56" fmla="*/ 2147483647 w 1412"/>
                <a:gd name="T57" fmla="*/ 2147483647 h 950"/>
                <a:gd name="T58" fmla="*/ 2147483647 w 1412"/>
                <a:gd name="T59" fmla="*/ 2147483647 h 950"/>
                <a:gd name="T60" fmla="*/ 2147483647 w 1412"/>
                <a:gd name="T61" fmla="*/ 2147483647 h 950"/>
                <a:gd name="T62" fmla="*/ 2147483647 w 1412"/>
                <a:gd name="T63" fmla="*/ 2147483647 h 950"/>
                <a:gd name="T64" fmla="*/ 2147483647 w 1412"/>
                <a:gd name="T65" fmla="*/ 2147483647 h 950"/>
                <a:gd name="T66" fmla="*/ 2147483647 w 1412"/>
                <a:gd name="T67" fmla="*/ 2147483647 h 950"/>
                <a:gd name="T68" fmla="*/ 2147483647 w 1412"/>
                <a:gd name="T69" fmla="*/ 2147483647 h 950"/>
                <a:gd name="T70" fmla="*/ 2147483647 w 1412"/>
                <a:gd name="T71" fmla="*/ 2147483647 h 950"/>
                <a:gd name="T72" fmla="*/ 2147483647 w 1412"/>
                <a:gd name="T73" fmla="*/ 2147483647 h 950"/>
                <a:gd name="T74" fmla="*/ 2147483647 w 1412"/>
                <a:gd name="T75" fmla="*/ 2147483647 h 950"/>
                <a:gd name="T76" fmla="*/ 2147483647 w 1412"/>
                <a:gd name="T77" fmla="*/ 2147483647 h 950"/>
                <a:gd name="T78" fmla="*/ 2147483647 w 1412"/>
                <a:gd name="T79" fmla="*/ 2147483647 h 950"/>
                <a:gd name="T80" fmla="*/ 2147483647 w 1412"/>
                <a:gd name="T81" fmla="*/ 2147483647 h 950"/>
                <a:gd name="T82" fmla="*/ 2147483647 w 1412"/>
                <a:gd name="T83" fmla="*/ 2147483647 h 950"/>
                <a:gd name="T84" fmla="*/ 2147483647 w 1412"/>
                <a:gd name="T85" fmla="*/ 2147483647 h 950"/>
                <a:gd name="T86" fmla="*/ 2147483647 w 1412"/>
                <a:gd name="T87" fmla="*/ 2147483647 h 950"/>
                <a:gd name="T88" fmla="*/ 2147483647 w 1412"/>
                <a:gd name="T89" fmla="*/ 2147483647 h 950"/>
                <a:gd name="T90" fmla="*/ 2147483647 w 1412"/>
                <a:gd name="T91" fmla="*/ 2147483647 h 950"/>
                <a:gd name="T92" fmla="*/ 2147483647 w 1412"/>
                <a:gd name="T93" fmla="*/ 2147483647 h 950"/>
                <a:gd name="T94" fmla="*/ 2147483647 w 1412"/>
                <a:gd name="T95" fmla="*/ 2147483647 h 950"/>
                <a:gd name="T96" fmla="*/ 2147483647 w 1412"/>
                <a:gd name="T97" fmla="*/ 2147483647 h 950"/>
                <a:gd name="T98" fmla="*/ 2147483647 w 1412"/>
                <a:gd name="T99" fmla="*/ 2147483647 h 950"/>
                <a:gd name="T100" fmla="*/ 2147483647 w 1412"/>
                <a:gd name="T101" fmla="*/ 2147483647 h 950"/>
                <a:gd name="T102" fmla="*/ 2147483647 w 1412"/>
                <a:gd name="T103" fmla="*/ 2147483647 h 950"/>
                <a:gd name="T104" fmla="*/ 2147483647 w 1412"/>
                <a:gd name="T105" fmla="*/ 2147483647 h 950"/>
                <a:gd name="T106" fmla="*/ 2147483647 w 1412"/>
                <a:gd name="T107" fmla="*/ 2147483647 h 950"/>
                <a:gd name="T108" fmla="*/ 2147483647 w 1412"/>
                <a:gd name="T109" fmla="*/ 2147483647 h 950"/>
                <a:gd name="T110" fmla="*/ 2147483647 w 1412"/>
                <a:gd name="T111" fmla="*/ 2147483647 h 950"/>
                <a:gd name="T112" fmla="*/ 2147483647 w 1412"/>
                <a:gd name="T113" fmla="*/ 2147483647 h 950"/>
                <a:gd name="T114" fmla="*/ 2147483647 w 1412"/>
                <a:gd name="T115" fmla="*/ 2147483647 h 950"/>
                <a:gd name="T116" fmla="*/ 2147483647 w 1412"/>
                <a:gd name="T117" fmla="*/ 2147483647 h 950"/>
                <a:gd name="T118" fmla="*/ 2147483647 w 1412"/>
                <a:gd name="T119" fmla="*/ 2147483647 h 950"/>
                <a:gd name="T120" fmla="*/ 2147483647 w 1412"/>
                <a:gd name="T121" fmla="*/ 2147483647 h 950"/>
                <a:gd name="T122" fmla="*/ 2147483647 w 1412"/>
                <a:gd name="T123" fmla="*/ 2147483647 h 95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412" h="950">
                  <a:moveTo>
                    <a:pt x="28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61" y="2"/>
                  </a:lnTo>
                  <a:lnTo>
                    <a:pt x="61" y="4"/>
                  </a:lnTo>
                  <a:lnTo>
                    <a:pt x="73" y="4"/>
                  </a:lnTo>
                  <a:lnTo>
                    <a:pt x="73" y="6"/>
                  </a:lnTo>
                  <a:lnTo>
                    <a:pt x="83" y="6"/>
                  </a:lnTo>
                  <a:lnTo>
                    <a:pt x="83" y="8"/>
                  </a:lnTo>
                  <a:lnTo>
                    <a:pt x="92" y="8"/>
                  </a:lnTo>
                  <a:lnTo>
                    <a:pt x="92" y="10"/>
                  </a:lnTo>
                  <a:lnTo>
                    <a:pt x="99" y="10"/>
                  </a:lnTo>
                  <a:lnTo>
                    <a:pt x="99" y="12"/>
                  </a:lnTo>
                  <a:lnTo>
                    <a:pt x="109" y="12"/>
                  </a:lnTo>
                  <a:lnTo>
                    <a:pt x="109" y="14"/>
                  </a:lnTo>
                  <a:lnTo>
                    <a:pt x="118" y="14"/>
                  </a:lnTo>
                  <a:lnTo>
                    <a:pt x="118" y="15"/>
                  </a:lnTo>
                  <a:lnTo>
                    <a:pt x="124" y="15"/>
                  </a:lnTo>
                  <a:lnTo>
                    <a:pt x="124" y="17"/>
                  </a:lnTo>
                  <a:lnTo>
                    <a:pt x="134" y="17"/>
                  </a:lnTo>
                  <a:lnTo>
                    <a:pt x="134" y="20"/>
                  </a:lnTo>
                  <a:lnTo>
                    <a:pt x="139" y="20"/>
                  </a:lnTo>
                  <a:lnTo>
                    <a:pt x="139" y="22"/>
                  </a:lnTo>
                  <a:lnTo>
                    <a:pt x="147" y="22"/>
                  </a:lnTo>
                  <a:lnTo>
                    <a:pt x="147" y="23"/>
                  </a:lnTo>
                  <a:lnTo>
                    <a:pt x="156" y="23"/>
                  </a:lnTo>
                  <a:lnTo>
                    <a:pt x="156" y="25"/>
                  </a:lnTo>
                  <a:lnTo>
                    <a:pt x="159" y="25"/>
                  </a:lnTo>
                  <a:lnTo>
                    <a:pt x="159" y="27"/>
                  </a:lnTo>
                  <a:lnTo>
                    <a:pt x="170" y="27"/>
                  </a:lnTo>
                  <a:lnTo>
                    <a:pt x="170" y="29"/>
                  </a:lnTo>
                  <a:lnTo>
                    <a:pt x="175" y="29"/>
                  </a:lnTo>
                  <a:lnTo>
                    <a:pt x="175" y="31"/>
                  </a:lnTo>
                  <a:lnTo>
                    <a:pt x="182" y="31"/>
                  </a:lnTo>
                  <a:lnTo>
                    <a:pt x="182" y="33"/>
                  </a:lnTo>
                  <a:lnTo>
                    <a:pt x="188" y="33"/>
                  </a:lnTo>
                  <a:lnTo>
                    <a:pt x="188" y="35"/>
                  </a:lnTo>
                  <a:lnTo>
                    <a:pt x="195" y="35"/>
                  </a:lnTo>
                  <a:lnTo>
                    <a:pt x="195" y="37"/>
                  </a:lnTo>
                  <a:lnTo>
                    <a:pt x="200" y="37"/>
                  </a:lnTo>
                  <a:lnTo>
                    <a:pt x="200" y="39"/>
                  </a:lnTo>
                  <a:lnTo>
                    <a:pt x="205" y="39"/>
                  </a:lnTo>
                  <a:lnTo>
                    <a:pt x="205" y="40"/>
                  </a:lnTo>
                  <a:lnTo>
                    <a:pt x="212" y="40"/>
                  </a:lnTo>
                  <a:lnTo>
                    <a:pt x="212" y="42"/>
                  </a:lnTo>
                  <a:lnTo>
                    <a:pt x="220" y="42"/>
                  </a:lnTo>
                  <a:lnTo>
                    <a:pt x="220" y="45"/>
                  </a:lnTo>
                  <a:lnTo>
                    <a:pt x="224" y="45"/>
                  </a:lnTo>
                  <a:lnTo>
                    <a:pt x="224" y="47"/>
                  </a:lnTo>
                  <a:lnTo>
                    <a:pt x="230" y="47"/>
                  </a:lnTo>
                  <a:lnTo>
                    <a:pt x="230" y="48"/>
                  </a:lnTo>
                  <a:lnTo>
                    <a:pt x="237" y="48"/>
                  </a:lnTo>
                  <a:lnTo>
                    <a:pt x="237" y="50"/>
                  </a:lnTo>
                  <a:lnTo>
                    <a:pt x="243" y="50"/>
                  </a:lnTo>
                  <a:lnTo>
                    <a:pt x="243" y="53"/>
                  </a:lnTo>
                  <a:lnTo>
                    <a:pt x="248" y="53"/>
                  </a:lnTo>
                  <a:lnTo>
                    <a:pt x="248" y="54"/>
                  </a:lnTo>
                  <a:lnTo>
                    <a:pt x="253" y="54"/>
                  </a:lnTo>
                  <a:lnTo>
                    <a:pt x="253" y="56"/>
                  </a:lnTo>
                  <a:lnTo>
                    <a:pt x="259" y="56"/>
                  </a:lnTo>
                  <a:lnTo>
                    <a:pt x="259" y="58"/>
                  </a:lnTo>
                  <a:lnTo>
                    <a:pt x="263" y="58"/>
                  </a:lnTo>
                  <a:lnTo>
                    <a:pt x="263" y="61"/>
                  </a:lnTo>
                  <a:lnTo>
                    <a:pt x="267" y="61"/>
                  </a:lnTo>
                  <a:lnTo>
                    <a:pt x="267" y="62"/>
                  </a:lnTo>
                  <a:lnTo>
                    <a:pt x="272" y="62"/>
                  </a:lnTo>
                  <a:lnTo>
                    <a:pt x="272" y="64"/>
                  </a:lnTo>
                  <a:lnTo>
                    <a:pt x="278" y="64"/>
                  </a:lnTo>
                  <a:lnTo>
                    <a:pt x="278" y="65"/>
                  </a:lnTo>
                  <a:lnTo>
                    <a:pt x="284" y="65"/>
                  </a:lnTo>
                  <a:lnTo>
                    <a:pt x="284" y="67"/>
                  </a:lnTo>
                  <a:lnTo>
                    <a:pt x="288" y="67"/>
                  </a:lnTo>
                  <a:lnTo>
                    <a:pt x="288" y="70"/>
                  </a:lnTo>
                  <a:lnTo>
                    <a:pt x="294" y="70"/>
                  </a:lnTo>
                  <a:lnTo>
                    <a:pt x="294" y="71"/>
                  </a:lnTo>
                  <a:lnTo>
                    <a:pt x="298" y="71"/>
                  </a:lnTo>
                  <a:lnTo>
                    <a:pt x="298" y="73"/>
                  </a:lnTo>
                  <a:lnTo>
                    <a:pt x="303" y="73"/>
                  </a:lnTo>
                  <a:lnTo>
                    <a:pt x="303" y="75"/>
                  </a:lnTo>
                  <a:lnTo>
                    <a:pt x="308" y="75"/>
                  </a:lnTo>
                  <a:lnTo>
                    <a:pt x="308" y="77"/>
                  </a:lnTo>
                  <a:lnTo>
                    <a:pt x="313" y="77"/>
                  </a:lnTo>
                  <a:lnTo>
                    <a:pt x="313" y="79"/>
                  </a:lnTo>
                  <a:lnTo>
                    <a:pt x="319" y="79"/>
                  </a:lnTo>
                  <a:lnTo>
                    <a:pt x="319" y="81"/>
                  </a:lnTo>
                  <a:lnTo>
                    <a:pt x="322" y="81"/>
                  </a:lnTo>
                  <a:lnTo>
                    <a:pt x="322" y="83"/>
                  </a:lnTo>
                  <a:lnTo>
                    <a:pt x="327" y="83"/>
                  </a:lnTo>
                  <a:lnTo>
                    <a:pt x="327" y="85"/>
                  </a:lnTo>
                  <a:lnTo>
                    <a:pt x="330" y="85"/>
                  </a:lnTo>
                  <a:lnTo>
                    <a:pt x="330" y="87"/>
                  </a:lnTo>
                  <a:lnTo>
                    <a:pt x="336" y="87"/>
                  </a:lnTo>
                  <a:lnTo>
                    <a:pt x="336" y="89"/>
                  </a:lnTo>
                  <a:lnTo>
                    <a:pt x="342" y="89"/>
                  </a:lnTo>
                  <a:lnTo>
                    <a:pt x="342" y="91"/>
                  </a:lnTo>
                  <a:lnTo>
                    <a:pt x="345" y="91"/>
                  </a:lnTo>
                  <a:lnTo>
                    <a:pt x="345" y="93"/>
                  </a:lnTo>
                  <a:lnTo>
                    <a:pt x="351" y="93"/>
                  </a:lnTo>
                  <a:lnTo>
                    <a:pt x="351" y="95"/>
                  </a:lnTo>
                  <a:lnTo>
                    <a:pt x="354" y="95"/>
                  </a:lnTo>
                  <a:lnTo>
                    <a:pt x="354" y="96"/>
                  </a:lnTo>
                  <a:lnTo>
                    <a:pt x="359" y="96"/>
                  </a:lnTo>
                  <a:lnTo>
                    <a:pt x="359" y="98"/>
                  </a:lnTo>
                  <a:lnTo>
                    <a:pt x="365" y="98"/>
                  </a:lnTo>
                  <a:lnTo>
                    <a:pt x="365" y="101"/>
                  </a:lnTo>
                  <a:lnTo>
                    <a:pt x="368" y="101"/>
                  </a:lnTo>
                  <a:lnTo>
                    <a:pt x="368" y="103"/>
                  </a:lnTo>
                  <a:lnTo>
                    <a:pt x="372" y="103"/>
                  </a:lnTo>
                  <a:lnTo>
                    <a:pt x="372" y="104"/>
                  </a:lnTo>
                  <a:lnTo>
                    <a:pt x="377" y="104"/>
                  </a:lnTo>
                  <a:lnTo>
                    <a:pt x="377" y="106"/>
                  </a:lnTo>
                  <a:lnTo>
                    <a:pt x="381" y="106"/>
                  </a:lnTo>
                  <a:lnTo>
                    <a:pt x="381" y="109"/>
                  </a:lnTo>
                  <a:lnTo>
                    <a:pt x="386" y="109"/>
                  </a:lnTo>
                  <a:lnTo>
                    <a:pt x="386" y="110"/>
                  </a:lnTo>
                  <a:lnTo>
                    <a:pt x="390" y="110"/>
                  </a:lnTo>
                  <a:lnTo>
                    <a:pt x="390" y="112"/>
                  </a:lnTo>
                  <a:lnTo>
                    <a:pt x="394" y="112"/>
                  </a:lnTo>
                  <a:lnTo>
                    <a:pt x="394" y="114"/>
                  </a:lnTo>
                  <a:lnTo>
                    <a:pt x="399" y="114"/>
                  </a:lnTo>
                  <a:lnTo>
                    <a:pt x="399" y="117"/>
                  </a:lnTo>
                  <a:lnTo>
                    <a:pt x="402" y="117"/>
                  </a:lnTo>
                  <a:lnTo>
                    <a:pt x="402" y="118"/>
                  </a:lnTo>
                  <a:lnTo>
                    <a:pt x="408" y="118"/>
                  </a:lnTo>
                  <a:lnTo>
                    <a:pt x="408" y="120"/>
                  </a:lnTo>
                  <a:lnTo>
                    <a:pt x="410" y="120"/>
                  </a:lnTo>
                  <a:lnTo>
                    <a:pt x="410" y="121"/>
                  </a:lnTo>
                  <a:lnTo>
                    <a:pt x="414" y="121"/>
                  </a:lnTo>
                  <a:lnTo>
                    <a:pt x="414" y="123"/>
                  </a:lnTo>
                  <a:lnTo>
                    <a:pt x="419" y="123"/>
                  </a:lnTo>
                  <a:lnTo>
                    <a:pt x="419" y="126"/>
                  </a:lnTo>
                  <a:lnTo>
                    <a:pt x="423" y="126"/>
                  </a:lnTo>
                  <a:lnTo>
                    <a:pt x="423" y="128"/>
                  </a:lnTo>
                  <a:lnTo>
                    <a:pt x="426" y="128"/>
                  </a:lnTo>
                  <a:lnTo>
                    <a:pt x="426" y="129"/>
                  </a:lnTo>
                  <a:lnTo>
                    <a:pt x="432" y="129"/>
                  </a:lnTo>
                  <a:lnTo>
                    <a:pt x="432" y="131"/>
                  </a:lnTo>
                  <a:lnTo>
                    <a:pt x="435" y="131"/>
                  </a:lnTo>
                  <a:lnTo>
                    <a:pt x="435" y="132"/>
                  </a:lnTo>
                  <a:lnTo>
                    <a:pt x="441" y="132"/>
                  </a:lnTo>
                  <a:lnTo>
                    <a:pt x="441" y="135"/>
                  </a:lnTo>
                  <a:lnTo>
                    <a:pt x="445" y="135"/>
                  </a:lnTo>
                  <a:lnTo>
                    <a:pt x="445" y="137"/>
                  </a:lnTo>
                  <a:lnTo>
                    <a:pt x="448" y="137"/>
                  </a:lnTo>
                  <a:lnTo>
                    <a:pt x="448" y="139"/>
                  </a:lnTo>
                  <a:lnTo>
                    <a:pt x="451" y="139"/>
                  </a:lnTo>
                  <a:lnTo>
                    <a:pt x="451" y="140"/>
                  </a:lnTo>
                  <a:lnTo>
                    <a:pt x="455" y="140"/>
                  </a:lnTo>
                  <a:lnTo>
                    <a:pt x="455" y="143"/>
                  </a:lnTo>
                  <a:lnTo>
                    <a:pt x="460" y="143"/>
                  </a:lnTo>
                  <a:lnTo>
                    <a:pt x="460" y="145"/>
                  </a:lnTo>
                  <a:lnTo>
                    <a:pt x="464" y="145"/>
                  </a:lnTo>
                  <a:lnTo>
                    <a:pt x="464" y="146"/>
                  </a:lnTo>
                  <a:lnTo>
                    <a:pt x="467" y="146"/>
                  </a:lnTo>
                  <a:lnTo>
                    <a:pt x="467" y="148"/>
                  </a:lnTo>
                  <a:lnTo>
                    <a:pt x="471" y="148"/>
                  </a:lnTo>
                  <a:lnTo>
                    <a:pt x="471" y="151"/>
                  </a:lnTo>
                  <a:lnTo>
                    <a:pt x="474" y="151"/>
                  </a:lnTo>
                  <a:lnTo>
                    <a:pt x="474" y="152"/>
                  </a:lnTo>
                  <a:lnTo>
                    <a:pt x="480" y="152"/>
                  </a:lnTo>
                  <a:lnTo>
                    <a:pt x="480" y="154"/>
                  </a:lnTo>
                  <a:lnTo>
                    <a:pt x="483" y="154"/>
                  </a:lnTo>
                  <a:lnTo>
                    <a:pt x="483" y="156"/>
                  </a:lnTo>
                  <a:lnTo>
                    <a:pt x="487" y="156"/>
                  </a:lnTo>
                  <a:lnTo>
                    <a:pt x="487" y="158"/>
                  </a:lnTo>
                  <a:lnTo>
                    <a:pt x="492" y="158"/>
                  </a:lnTo>
                  <a:lnTo>
                    <a:pt x="492" y="160"/>
                  </a:lnTo>
                  <a:lnTo>
                    <a:pt x="495" y="160"/>
                  </a:lnTo>
                  <a:lnTo>
                    <a:pt x="495" y="162"/>
                  </a:lnTo>
                  <a:lnTo>
                    <a:pt x="499" y="162"/>
                  </a:lnTo>
                  <a:lnTo>
                    <a:pt x="499" y="164"/>
                  </a:lnTo>
                  <a:lnTo>
                    <a:pt x="503" y="164"/>
                  </a:lnTo>
                  <a:lnTo>
                    <a:pt x="503" y="166"/>
                  </a:lnTo>
                  <a:lnTo>
                    <a:pt x="506" y="166"/>
                  </a:lnTo>
                  <a:lnTo>
                    <a:pt x="506" y="168"/>
                  </a:lnTo>
                  <a:lnTo>
                    <a:pt x="512" y="168"/>
                  </a:lnTo>
                  <a:lnTo>
                    <a:pt x="512" y="170"/>
                  </a:lnTo>
                  <a:lnTo>
                    <a:pt x="515" y="170"/>
                  </a:lnTo>
                  <a:lnTo>
                    <a:pt x="515" y="172"/>
                  </a:lnTo>
                  <a:lnTo>
                    <a:pt x="519" y="172"/>
                  </a:lnTo>
                  <a:lnTo>
                    <a:pt x="519" y="174"/>
                  </a:lnTo>
                  <a:lnTo>
                    <a:pt x="522" y="174"/>
                  </a:lnTo>
                  <a:lnTo>
                    <a:pt x="522" y="176"/>
                  </a:lnTo>
                  <a:lnTo>
                    <a:pt x="527" y="176"/>
                  </a:lnTo>
                  <a:lnTo>
                    <a:pt x="527" y="177"/>
                  </a:lnTo>
                  <a:lnTo>
                    <a:pt x="529" y="177"/>
                  </a:lnTo>
                  <a:lnTo>
                    <a:pt x="529" y="179"/>
                  </a:lnTo>
                  <a:lnTo>
                    <a:pt x="532" y="179"/>
                  </a:lnTo>
                  <a:lnTo>
                    <a:pt x="532" y="182"/>
                  </a:lnTo>
                  <a:lnTo>
                    <a:pt x="537" y="182"/>
                  </a:lnTo>
                  <a:lnTo>
                    <a:pt x="537" y="184"/>
                  </a:lnTo>
                  <a:lnTo>
                    <a:pt x="541" y="184"/>
                  </a:lnTo>
                  <a:lnTo>
                    <a:pt x="541" y="185"/>
                  </a:lnTo>
                  <a:lnTo>
                    <a:pt x="545" y="185"/>
                  </a:lnTo>
                  <a:lnTo>
                    <a:pt x="545" y="187"/>
                  </a:lnTo>
                  <a:lnTo>
                    <a:pt x="549" y="187"/>
                  </a:lnTo>
                  <a:lnTo>
                    <a:pt x="549" y="190"/>
                  </a:lnTo>
                  <a:lnTo>
                    <a:pt x="553" y="190"/>
                  </a:lnTo>
                  <a:lnTo>
                    <a:pt x="553" y="191"/>
                  </a:lnTo>
                  <a:lnTo>
                    <a:pt x="556" y="191"/>
                  </a:lnTo>
                  <a:lnTo>
                    <a:pt x="556" y="193"/>
                  </a:lnTo>
                  <a:lnTo>
                    <a:pt x="560" y="193"/>
                  </a:lnTo>
                  <a:lnTo>
                    <a:pt x="560" y="195"/>
                  </a:lnTo>
                  <a:lnTo>
                    <a:pt x="563" y="195"/>
                  </a:lnTo>
                  <a:lnTo>
                    <a:pt x="563" y="198"/>
                  </a:lnTo>
                  <a:lnTo>
                    <a:pt x="569" y="198"/>
                  </a:lnTo>
                  <a:lnTo>
                    <a:pt x="569" y="199"/>
                  </a:lnTo>
                  <a:lnTo>
                    <a:pt x="572" y="199"/>
                  </a:lnTo>
                  <a:lnTo>
                    <a:pt x="572" y="201"/>
                  </a:lnTo>
                  <a:lnTo>
                    <a:pt x="576" y="201"/>
                  </a:lnTo>
                  <a:lnTo>
                    <a:pt x="576" y="202"/>
                  </a:lnTo>
                  <a:lnTo>
                    <a:pt x="578" y="202"/>
                  </a:lnTo>
                  <a:lnTo>
                    <a:pt x="578" y="204"/>
                  </a:lnTo>
                  <a:lnTo>
                    <a:pt x="583" y="204"/>
                  </a:lnTo>
                  <a:lnTo>
                    <a:pt x="583" y="207"/>
                  </a:lnTo>
                  <a:lnTo>
                    <a:pt x="586" y="207"/>
                  </a:lnTo>
                  <a:lnTo>
                    <a:pt x="586" y="208"/>
                  </a:lnTo>
                  <a:lnTo>
                    <a:pt x="589" y="208"/>
                  </a:lnTo>
                  <a:lnTo>
                    <a:pt x="589" y="210"/>
                  </a:lnTo>
                  <a:lnTo>
                    <a:pt x="593" y="210"/>
                  </a:lnTo>
                  <a:lnTo>
                    <a:pt x="593" y="212"/>
                  </a:lnTo>
                  <a:lnTo>
                    <a:pt x="596" y="212"/>
                  </a:lnTo>
                  <a:lnTo>
                    <a:pt x="596" y="214"/>
                  </a:lnTo>
                  <a:lnTo>
                    <a:pt x="601" y="214"/>
                  </a:lnTo>
                  <a:lnTo>
                    <a:pt x="601" y="216"/>
                  </a:lnTo>
                  <a:lnTo>
                    <a:pt x="604" y="216"/>
                  </a:lnTo>
                  <a:lnTo>
                    <a:pt x="604" y="218"/>
                  </a:lnTo>
                  <a:lnTo>
                    <a:pt x="608" y="218"/>
                  </a:lnTo>
                  <a:lnTo>
                    <a:pt x="608" y="220"/>
                  </a:lnTo>
                  <a:lnTo>
                    <a:pt x="611" y="220"/>
                  </a:lnTo>
                  <a:lnTo>
                    <a:pt x="611" y="222"/>
                  </a:lnTo>
                  <a:lnTo>
                    <a:pt x="616" y="222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8" y="226"/>
                  </a:lnTo>
                  <a:lnTo>
                    <a:pt x="624" y="226"/>
                  </a:lnTo>
                  <a:lnTo>
                    <a:pt x="624" y="227"/>
                  </a:lnTo>
                  <a:lnTo>
                    <a:pt x="627" y="227"/>
                  </a:lnTo>
                  <a:lnTo>
                    <a:pt x="627" y="229"/>
                  </a:lnTo>
                  <a:lnTo>
                    <a:pt x="630" y="229"/>
                  </a:lnTo>
                  <a:lnTo>
                    <a:pt x="630" y="232"/>
                  </a:lnTo>
                  <a:lnTo>
                    <a:pt x="634" y="232"/>
                  </a:lnTo>
                  <a:lnTo>
                    <a:pt x="634" y="233"/>
                  </a:lnTo>
                  <a:lnTo>
                    <a:pt x="637" y="233"/>
                  </a:lnTo>
                  <a:lnTo>
                    <a:pt x="637" y="235"/>
                  </a:lnTo>
                  <a:lnTo>
                    <a:pt x="642" y="235"/>
                  </a:lnTo>
                  <a:lnTo>
                    <a:pt x="642" y="237"/>
                  </a:lnTo>
                  <a:lnTo>
                    <a:pt x="645" y="237"/>
                  </a:lnTo>
                  <a:lnTo>
                    <a:pt x="645" y="239"/>
                  </a:lnTo>
                  <a:lnTo>
                    <a:pt x="648" y="239"/>
                  </a:lnTo>
                  <a:lnTo>
                    <a:pt x="648" y="241"/>
                  </a:lnTo>
                  <a:lnTo>
                    <a:pt x="652" y="241"/>
                  </a:lnTo>
                  <a:lnTo>
                    <a:pt x="652" y="243"/>
                  </a:lnTo>
                  <a:lnTo>
                    <a:pt x="656" y="243"/>
                  </a:lnTo>
                  <a:lnTo>
                    <a:pt x="656" y="245"/>
                  </a:lnTo>
                  <a:lnTo>
                    <a:pt x="659" y="245"/>
                  </a:lnTo>
                  <a:lnTo>
                    <a:pt x="659" y="247"/>
                  </a:lnTo>
                  <a:lnTo>
                    <a:pt x="662" y="247"/>
                  </a:lnTo>
                  <a:lnTo>
                    <a:pt x="662" y="249"/>
                  </a:lnTo>
                  <a:lnTo>
                    <a:pt x="666" y="249"/>
                  </a:lnTo>
                  <a:lnTo>
                    <a:pt x="666" y="251"/>
                  </a:lnTo>
                  <a:lnTo>
                    <a:pt x="672" y="251"/>
                  </a:lnTo>
                  <a:lnTo>
                    <a:pt x="672" y="253"/>
                  </a:lnTo>
                  <a:lnTo>
                    <a:pt x="673" y="253"/>
                  </a:lnTo>
                  <a:lnTo>
                    <a:pt x="673" y="255"/>
                  </a:lnTo>
                  <a:lnTo>
                    <a:pt x="676" y="255"/>
                  </a:lnTo>
                  <a:lnTo>
                    <a:pt x="676" y="257"/>
                  </a:lnTo>
                  <a:lnTo>
                    <a:pt x="682" y="257"/>
                  </a:lnTo>
                  <a:lnTo>
                    <a:pt x="682" y="258"/>
                  </a:lnTo>
                  <a:lnTo>
                    <a:pt x="685" y="258"/>
                  </a:lnTo>
                  <a:lnTo>
                    <a:pt x="685" y="260"/>
                  </a:lnTo>
                  <a:lnTo>
                    <a:pt x="689" y="260"/>
                  </a:lnTo>
                  <a:lnTo>
                    <a:pt x="689" y="261"/>
                  </a:lnTo>
                  <a:lnTo>
                    <a:pt x="692" y="261"/>
                  </a:lnTo>
                  <a:lnTo>
                    <a:pt x="692" y="265"/>
                  </a:lnTo>
                  <a:lnTo>
                    <a:pt x="696" y="265"/>
                  </a:lnTo>
                  <a:lnTo>
                    <a:pt x="696" y="266"/>
                  </a:lnTo>
                  <a:lnTo>
                    <a:pt x="699" y="266"/>
                  </a:lnTo>
                  <a:lnTo>
                    <a:pt x="699" y="268"/>
                  </a:lnTo>
                  <a:lnTo>
                    <a:pt x="704" y="268"/>
                  </a:lnTo>
                  <a:lnTo>
                    <a:pt x="704" y="271"/>
                  </a:lnTo>
                  <a:lnTo>
                    <a:pt x="707" y="271"/>
                  </a:lnTo>
                  <a:lnTo>
                    <a:pt x="707" y="272"/>
                  </a:lnTo>
                  <a:lnTo>
                    <a:pt x="708" y="272"/>
                  </a:lnTo>
                  <a:lnTo>
                    <a:pt x="708" y="274"/>
                  </a:lnTo>
                  <a:lnTo>
                    <a:pt x="714" y="274"/>
                  </a:lnTo>
                  <a:lnTo>
                    <a:pt x="714" y="276"/>
                  </a:lnTo>
                  <a:lnTo>
                    <a:pt x="717" y="276"/>
                  </a:lnTo>
                  <a:lnTo>
                    <a:pt x="717" y="279"/>
                  </a:lnTo>
                  <a:lnTo>
                    <a:pt x="721" y="279"/>
                  </a:lnTo>
                  <a:lnTo>
                    <a:pt x="721" y="280"/>
                  </a:lnTo>
                  <a:lnTo>
                    <a:pt x="724" y="280"/>
                  </a:lnTo>
                  <a:lnTo>
                    <a:pt x="724" y="282"/>
                  </a:lnTo>
                  <a:lnTo>
                    <a:pt x="729" y="282"/>
                  </a:lnTo>
                  <a:lnTo>
                    <a:pt x="729" y="283"/>
                  </a:lnTo>
                  <a:lnTo>
                    <a:pt x="731" y="283"/>
                  </a:lnTo>
                  <a:lnTo>
                    <a:pt x="731" y="285"/>
                  </a:lnTo>
                  <a:lnTo>
                    <a:pt x="734" y="285"/>
                  </a:lnTo>
                  <a:lnTo>
                    <a:pt x="734" y="288"/>
                  </a:lnTo>
                  <a:lnTo>
                    <a:pt x="739" y="288"/>
                  </a:lnTo>
                  <a:lnTo>
                    <a:pt x="739" y="289"/>
                  </a:lnTo>
                  <a:lnTo>
                    <a:pt x="742" y="289"/>
                  </a:lnTo>
                  <a:lnTo>
                    <a:pt x="742" y="291"/>
                  </a:lnTo>
                  <a:lnTo>
                    <a:pt x="746" y="291"/>
                  </a:lnTo>
                  <a:lnTo>
                    <a:pt x="746" y="293"/>
                  </a:lnTo>
                  <a:lnTo>
                    <a:pt x="749" y="293"/>
                  </a:lnTo>
                  <a:lnTo>
                    <a:pt x="749" y="295"/>
                  </a:lnTo>
                  <a:lnTo>
                    <a:pt x="753" y="295"/>
                  </a:lnTo>
                  <a:lnTo>
                    <a:pt x="753" y="297"/>
                  </a:lnTo>
                  <a:lnTo>
                    <a:pt x="756" y="297"/>
                  </a:lnTo>
                  <a:lnTo>
                    <a:pt x="756" y="299"/>
                  </a:lnTo>
                  <a:lnTo>
                    <a:pt x="761" y="299"/>
                  </a:lnTo>
                  <a:lnTo>
                    <a:pt x="761" y="301"/>
                  </a:lnTo>
                  <a:lnTo>
                    <a:pt x="763" y="301"/>
                  </a:lnTo>
                  <a:lnTo>
                    <a:pt x="763" y="303"/>
                  </a:lnTo>
                  <a:lnTo>
                    <a:pt x="766" y="303"/>
                  </a:lnTo>
                  <a:lnTo>
                    <a:pt x="766" y="305"/>
                  </a:lnTo>
                  <a:lnTo>
                    <a:pt x="771" y="305"/>
                  </a:lnTo>
                  <a:lnTo>
                    <a:pt x="771" y="307"/>
                  </a:lnTo>
                  <a:lnTo>
                    <a:pt x="774" y="307"/>
                  </a:lnTo>
                  <a:lnTo>
                    <a:pt x="774" y="308"/>
                  </a:lnTo>
                  <a:lnTo>
                    <a:pt x="778" y="308"/>
                  </a:lnTo>
                  <a:lnTo>
                    <a:pt x="778" y="311"/>
                  </a:lnTo>
                  <a:lnTo>
                    <a:pt x="781" y="311"/>
                  </a:lnTo>
                  <a:lnTo>
                    <a:pt x="781" y="313"/>
                  </a:lnTo>
                  <a:lnTo>
                    <a:pt x="785" y="313"/>
                  </a:lnTo>
                  <a:lnTo>
                    <a:pt x="785" y="314"/>
                  </a:lnTo>
                  <a:lnTo>
                    <a:pt x="788" y="314"/>
                  </a:lnTo>
                  <a:lnTo>
                    <a:pt x="788" y="316"/>
                  </a:lnTo>
                  <a:lnTo>
                    <a:pt x="791" y="316"/>
                  </a:lnTo>
                  <a:lnTo>
                    <a:pt x="791" y="319"/>
                  </a:lnTo>
                  <a:lnTo>
                    <a:pt x="796" y="319"/>
                  </a:lnTo>
                  <a:lnTo>
                    <a:pt x="796" y="320"/>
                  </a:lnTo>
                  <a:lnTo>
                    <a:pt x="798" y="320"/>
                  </a:lnTo>
                  <a:lnTo>
                    <a:pt x="798" y="322"/>
                  </a:lnTo>
                  <a:lnTo>
                    <a:pt x="803" y="322"/>
                  </a:lnTo>
                  <a:lnTo>
                    <a:pt x="803" y="324"/>
                  </a:lnTo>
                  <a:lnTo>
                    <a:pt x="806" y="324"/>
                  </a:lnTo>
                  <a:lnTo>
                    <a:pt x="806" y="326"/>
                  </a:lnTo>
                  <a:lnTo>
                    <a:pt x="810" y="326"/>
                  </a:lnTo>
                  <a:lnTo>
                    <a:pt x="810" y="328"/>
                  </a:lnTo>
                  <a:lnTo>
                    <a:pt x="813" y="328"/>
                  </a:lnTo>
                  <a:lnTo>
                    <a:pt x="813" y="330"/>
                  </a:lnTo>
                  <a:lnTo>
                    <a:pt x="816" y="330"/>
                  </a:lnTo>
                  <a:lnTo>
                    <a:pt x="816" y="332"/>
                  </a:lnTo>
                  <a:lnTo>
                    <a:pt x="820" y="332"/>
                  </a:lnTo>
                  <a:lnTo>
                    <a:pt x="820" y="334"/>
                  </a:lnTo>
                  <a:lnTo>
                    <a:pt x="823" y="334"/>
                  </a:lnTo>
                  <a:lnTo>
                    <a:pt x="823" y="336"/>
                  </a:lnTo>
                  <a:lnTo>
                    <a:pt x="827" y="336"/>
                  </a:lnTo>
                  <a:lnTo>
                    <a:pt x="827" y="338"/>
                  </a:lnTo>
                  <a:lnTo>
                    <a:pt x="830" y="338"/>
                  </a:lnTo>
                  <a:lnTo>
                    <a:pt x="830" y="339"/>
                  </a:lnTo>
                  <a:lnTo>
                    <a:pt x="835" y="339"/>
                  </a:lnTo>
                  <a:lnTo>
                    <a:pt x="835" y="341"/>
                  </a:lnTo>
                  <a:lnTo>
                    <a:pt x="838" y="341"/>
                  </a:lnTo>
                  <a:lnTo>
                    <a:pt x="838" y="344"/>
                  </a:lnTo>
                  <a:lnTo>
                    <a:pt x="842" y="344"/>
                  </a:lnTo>
                  <a:lnTo>
                    <a:pt x="842" y="346"/>
                  </a:lnTo>
                  <a:lnTo>
                    <a:pt x="845" y="346"/>
                  </a:lnTo>
                  <a:lnTo>
                    <a:pt x="845" y="347"/>
                  </a:lnTo>
                  <a:lnTo>
                    <a:pt x="848" y="347"/>
                  </a:lnTo>
                  <a:lnTo>
                    <a:pt x="848" y="349"/>
                  </a:lnTo>
                  <a:lnTo>
                    <a:pt x="852" y="349"/>
                  </a:lnTo>
                  <a:lnTo>
                    <a:pt x="852" y="350"/>
                  </a:lnTo>
                  <a:lnTo>
                    <a:pt x="855" y="350"/>
                  </a:lnTo>
                  <a:lnTo>
                    <a:pt x="855" y="353"/>
                  </a:lnTo>
                  <a:lnTo>
                    <a:pt x="859" y="353"/>
                  </a:lnTo>
                  <a:lnTo>
                    <a:pt x="859" y="355"/>
                  </a:lnTo>
                  <a:lnTo>
                    <a:pt x="862" y="355"/>
                  </a:lnTo>
                  <a:lnTo>
                    <a:pt x="862" y="357"/>
                  </a:lnTo>
                  <a:lnTo>
                    <a:pt x="867" y="357"/>
                  </a:lnTo>
                  <a:lnTo>
                    <a:pt x="867" y="358"/>
                  </a:lnTo>
                  <a:lnTo>
                    <a:pt x="870" y="358"/>
                  </a:lnTo>
                  <a:lnTo>
                    <a:pt x="870" y="361"/>
                  </a:lnTo>
                  <a:lnTo>
                    <a:pt x="874" y="361"/>
                  </a:lnTo>
                  <a:lnTo>
                    <a:pt x="874" y="363"/>
                  </a:lnTo>
                  <a:lnTo>
                    <a:pt x="877" y="363"/>
                  </a:lnTo>
                  <a:lnTo>
                    <a:pt x="877" y="364"/>
                  </a:lnTo>
                  <a:lnTo>
                    <a:pt x="880" y="364"/>
                  </a:lnTo>
                  <a:lnTo>
                    <a:pt x="880" y="366"/>
                  </a:lnTo>
                  <a:lnTo>
                    <a:pt x="884" y="366"/>
                  </a:lnTo>
                  <a:lnTo>
                    <a:pt x="884" y="369"/>
                  </a:lnTo>
                  <a:lnTo>
                    <a:pt x="887" y="369"/>
                  </a:lnTo>
                  <a:lnTo>
                    <a:pt x="887" y="370"/>
                  </a:lnTo>
                  <a:lnTo>
                    <a:pt x="891" y="370"/>
                  </a:lnTo>
                  <a:lnTo>
                    <a:pt x="891" y="372"/>
                  </a:lnTo>
                  <a:lnTo>
                    <a:pt x="894" y="372"/>
                  </a:lnTo>
                  <a:lnTo>
                    <a:pt x="894" y="374"/>
                  </a:lnTo>
                  <a:lnTo>
                    <a:pt x="897" y="374"/>
                  </a:lnTo>
                  <a:lnTo>
                    <a:pt x="897" y="376"/>
                  </a:lnTo>
                  <a:lnTo>
                    <a:pt x="902" y="376"/>
                  </a:lnTo>
                  <a:lnTo>
                    <a:pt x="902" y="378"/>
                  </a:lnTo>
                  <a:lnTo>
                    <a:pt x="905" y="378"/>
                  </a:lnTo>
                  <a:lnTo>
                    <a:pt x="905" y="380"/>
                  </a:lnTo>
                  <a:lnTo>
                    <a:pt x="909" y="380"/>
                  </a:lnTo>
                  <a:lnTo>
                    <a:pt x="909" y="382"/>
                  </a:lnTo>
                  <a:lnTo>
                    <a:pt x="912" y="382"/>
                  </a:lnTo>
                  <a:lnTo>
                    <a:pt x="912" y="384"/>
                  </a:lnTo>
                  <a:lnTo>
                    <a:pt x="916" y="384"/>
                  </a:lnTo>
                  <a:lnTo>
                    <a:pt x="916" y="386"/>
                  </a:lnTo>
                  <a:lnTo>
                    <a:pt x="919" y="386"/>
                  </a:lnTo>
                  <a:lnTo>
                    <a:pt x="919" y="388"/>
                  </a:lnTo>
                  <a:lnTo>
                    <a:pt x="921" y="388"/>
                  </a:lnTo>
                  <a:lnTo>
                    <a:pt x="921" y="389"/>
                  </a:lnTo>
                  <a:lnTo>
                    <a:pt x="926" y="389"/>
                  </a:lnTo>
                  <a:lnTo>
                    <a:pt x="926" y="392"/>
                  </a:lnTo>
                  <a:lnTo>
                    <a:pt x="929" y="392"/>
                  </a:lnTo>
                  <a:lnTo>
                    <a:pt x="929" y="394"/>
                  </a:lnTo>
                  <a:lnTo>
                    <a:pt x="933" y="394"/>
                  </a:lnTo>
                  <a:lnTo>
                    <a:pt x="933" y="395"/>
                  </a:lnTo>
                  <a:lnTo>
                    <a:pt x="935" y="395"/>
                  </a:lnTo>
                  <a:lnTo>
                    <a:pt x="935" y="397"/>
                  </a:lnTo>
                  <a:lnTo>
                    <a:pt x="939" y="397"/>
                  </a:lnTo>
                  <a:lnTo>
                    <a:pt x="939" y="400"/>
                  </a:lnTo>
                  <a:lnTo>
                    <a:pt x="944" y="400"/>
                  </a:lnTo>
                  <a:lnTo>
                    <a:pt x="944" y="401"/>
                  </a:lnTo>
                  <a:lnTo>
                    <a:pt x="945" y="401"/>
                  </a:lnTo>
                  <a:lnTo>
                    <a:pt x="945" y="403"/>
                  </a:lnTo>
                  <a:lnTo>
                    <a:pt x="950" y="403"/>
                  </a:lnTo>
                  <a:lnTo>
                    <a:pt x="950" y="405"/>
                  </a:lnTo>
                  <a:lnTo>
                    <a:pt x="953" y="405"/>
                  </a:lnTo>
                  <a:lnTo>
                    <a:pt x="953" y="408"/>
                  </a:lnTo>
                  <a:lnTo>
                    <a:pt x="957" y="408"/>
                  </a:lnTo>
                  <a:lnTo>
                    <a:pt x="957" y="409"/>
                  </a:lnTo>
                  <a:lnTo>
                    <a:pt x="960" y="409"/>
                  </a:lnTo>
                  <a:lnTo>
                    <a:pt x="960" y="411"/>
                  </a:lnTo>
                  <a:lnTo>
                    <a:pt x="964" y="411"/>
                  </a:lnTo>
                  <a:lnTo>
                    <a:pt x="964" y="412"/>
                  </a:lnTo>
                  <a:lnTo>
                    <a:pt x="967" y="412"/>
                  </a:lnTo>
                  <a:lnTo>
                    <a:pt x="967" y="416"/>
                  </a:lnTo>
                  <a:lnTo>
                    <a:pt x="970" y="416"/>
                  </a:lnTo>
                  <a:lnTo>
                    <a:pt x="970" y="417"/>
                  </a:lnTo>
                  <a:lnTo>
                    <a:pt x="974" y="417"/>
                  </a:lnTo>
                  <a:lnTo>
                    <a:pt x="974" y="419"/>
                  </a:lnTo>
                  <a:lnTo>
                    <a:pt x="977" y="419"/>
                  </a:lnTo>
                  <a:lnTo>
                    <a:pt x="977" y="420"/>
                  </a:lnTo>
                  <a:lnTo>
                    <a:pt x="982" y="420"/>
                  </a:lnTo>
                  <a:lnTo>
                    <a:pt x="982" y="422"/>
                  </a:lnTo>
                  <a:lnTo>
                    <a:pt x="985" y="422"/>
                  </a:lnTo>
                  <a:lnTo>
                    <a:pt x="985" y="425"/>
                  </a:lnTo>
                  <a:lnTo>
                    <a:pt x="989" y="425"/>
                  </a:lnTo>
                  <a:lnTo>
                    <a:pt x="989" y="426"/>
                  </a:lnTo>
                  <a:lnTo>
                    <a:pt x="992" y="426"/>
                  </a:lnTo>
                  <a:lnTo>
                    <a:pt x="992" y="428"/>
                  </a:lnTo>
                  <a:lnTo>
                    <a:pt x="996" y="428"/>
                  </a:lnTo>
                  <a:lnTo>
                    <a:pt x="996" y="430"/>
                  </a:lnTo>
                  <a:lnTo>
                    <a:pt x="999" y="430"/>
                  </a:lnTo>
                  <a:lnTo>
                    <a:pt x="999" y="431"/>
                  </a:lnTo>
                  <a:lnTo>
                    <a:pt x="1002" y="431"/>
                  </a:lnTo>
                  <a:lnTo>
                    <a:pt x="1002" y="434"/>
                  </a:lnTo>
                  <a:lnTo>
                    <a:pt x="1006" y="434"/>
                  </a:lnTo>
                  <a:lnTo>
                    <a:pt x="1006" y="436"/>
                  </a:lnTo>
                  <a:lnTo>
                    <a:pt x="1009" y="436"/>
                  </a:lnTo>
                  <a:lnTo>
                    <a:pt x="1009" y="438"/>
                  </a:lnTo>
                  <a:lnTo>
                    <a:pt x="1013" y="438"/>
                  </a:lnTo>
                  <a:lnTo>
                    <a:pt x="1013" y="439"/>
                  </a:lnTo>
                  <a:lnTo>
                    <a:pt x="1017" y="439"/>
                  </a:lnTo>
                  <a:lnTo>
                    <a:pt x="1017" y="442"/>
                  </a:lnTo>
                  <a:lnTo>
                    <a:pt x="1021" y="442"/>
                  </a:lnTo>
                  <a:lnTo>
                    <a:pt x="1021" y="444"/>
                  </a:lnTo>
                  <a:lnTo>
                    <a:pt x="1024" y="444"/>
                  </a:lnTo>
                  <a:lnTo>
                    <a:pt x="1024" y="445"/>
                  </a:lnTo>
                  <a:lnTo>
                    <a:pt x="1028" y="445"/>
                  </a:lnTo>
                  <a:lnTo>
                    <a:pt x="1028" y="447"/>
                  </a:lnTo>
                  <a:lnTo>
                    <a:pt x="1031" y="447"/>
                  </a:lnTo>
                  <a:lnTo>
                    <a:pt x="1031" y="450"/>
                  </a:lnTo>
                  <a:lnTo>
                    <a:pt x="1034" y="450"/>
                  </a:lnTo>
                  <a:lnTo>
                    <a:pt x="1034" y="451"/>
                  </a:lnTo>
                  <a:lnTo>
                    <a:pt x="1038" y="451"/>
                  </a:lnTo>
                  <a:lnTo>
                    <a:pt x="1038" y="453"/>
                  </a:lnTo>
                  <a:lnTo>
                    <a:pt x="1041" y="453"/>
                  </a:lnTo>
                  <a:lnTo>
                    <a:pt x="1041" y="455"/>
                  </a:lnTo>
                  <a:lnTo>
                    <a:pt x="1046" y="455"/>
                  </a:lnTo>
                  <a:lnTo>
                    <a:pt x="1046" y="457"/>
                  </a:lnTo>
                  <a:lnTo>
                    <a:pt x="1048" y="457"/>
                  </a:lnTo>
                  <a:lnTo>
                    <a:pt x="1048" y="459"/>
                  </a:lnTo>
                  <a:lnTo>
                    <a:pt x="1053" y="459"/>
                  </a:lnTo>
                  <a:lnTo>
                    <a:pt x="1053" y="461"/>
                  </a:lnTo>
                  <a:lnTo>
                    <a:pt x="1056" y="461"/>
                  </a:lnTo>
                  <a:lnTo>
                    <a:pt x="1056" y="463"/>
                  </a:lnTo>
                  <a:lnTo>
                    <a:pt x="1059" y="463"/>
                  </a:lnTo>
                  <a:lnTo>
                    <a:pt x="1059" y="465"/>
                  </a:lnTo>
                  <a:lnTo>
                    <a:pt x="1061" y="465"/>
                  </a:lnTo>
                  <a:lnTo>
                    <a:pt x="1061" y="467"/>
                  </a:lnTo>
                  <a:lnTo>
                    <a:pt x="1066" y="467"/>
                  </a:lnTo>
                  <a:lnTo>
                    <a:pt x="1066" y="469"/>
                  </a:lnTo>
                  <a:lnTo>
                    <a:pt x="1070" y="469"/>
                  </a:lnTo>
                  <a:lnTo>
                    <a:pt x="1070" y="470"/>
                  </a:lnTo>
                  <a:lnTo>
                    <a:pt x="1073" y="470"/>
                  </a:lnTo>
                  <a:lnTo>
                    <a:pt x="1073" y="473"/>
                  </a:lnTo>
                  <a:lnTo>
                    <a:pt x="1078" y="473"/>
                  </a:lnTo>
                  <a:lnTo>
                    <a:pt x="1078" y="475"/>
                  </a:lnTo>
                  <a:lnTo>
                    <a:pt x="1080" y="475"/>
                  </a:lnTo>
                  <a:lnTo>
                    <a:pt x="1080" y="476"/>
                  </a:lnTo>
                  <a:lnTo>
                    <a:pt x="1082" y="476"/>
                  </a:lnTo>
                  <a:lnTo>
                    <a:pt x="1082" y="478"/>
                  </a:lnTo>
                  <a:lnTo>
                    <a:pt x="1088" y="478"/>
                  </a:lnTo>
                  <a:lnTo>
                    <a:pt x="1088" y="481"/>
                  </a:lnTo>
                  <a:lnTo>
                    <a:pt x="1091" y="481"/>
                  </a:lnTo>
                  <a:lnTo>
                    <a:pt x="1091" y="482"/>
                  </a:lnTo>
                  <a:lnTo>
                    <a:pt x="1095" y="482"/>
                  </a:lnTo>
                  <a:lnTo>
                    <a:pt x="1095" y="484"/>
                  </a:lnTo>
                  <a:lnTo>
                    <a:pt x="1096" y="484"/>
                  </a:lnTo>
                  <a:lnTo>
                    <a:pt x="1096" y="486"/>
                  </a:lnTo>
                  <a:lnTo>
                    <a:pt x="1101" y="486"/>
                  </a:lnTo>
                  <a:lnTo>
                    <a:pt x="1101" y="487"/>
                  </a:lnTo>
                  <a:lnTo>
                    <a:pt x="1105" y="487"/>
                  </a:lnTo>
                  <a:lnTo>
                    <a:pt x="1105" y="490"/>
                  </a:lnTo>
                  <a:lnTo>
                    <a:pt x="1110" y="490"/>
                  </a:lnTo>
                  <a:lnTo>
                    <a:pt x="1110" y="492"/>
                  </a:lnTo>
                  <a:lnTo>
                    <a:pt x="1113" y="492"/>
                  </a:lnTo>
                  <a:lnTo>
                    <a:pt x="1113" y="493"/>
                  </a:lnTo>
                  <a:lnTo>
                    <a:pt x="1114" y="493"/>
                  </a:lnTo>
                  <a:lnTo>
                    <a:pt x="1114" y="497"/>
                  </a:lnTo>
                  <a:lnTo>
                    <a:pt x="1118" y="497"/>
                  </a:lnTo>
                  <a:lnTo>
                    <a:pt x="1118" y="498"/>
                  </a:lnTo>
                  <a:lnTo>
                    <a:pt x="1121" y="498"/>
                  </a:lnTo>
                  <a:lnTo>
                    <a:pt x="1121" y="500"/>
                  </a:lnTo>
                  <a:lnTo>
                    <a:pt x="1125" y="500"/>
                  </a:lnTo>
                  <a:lnTo>
                    <a:pt x="1125" y="501"/>
                  </a:lnTo>
                  <a:lnTo>
                    <a:pt x="1128" y="501"/>
                  </a:lnTo>
                  <a:lnTo>
                    <a:pt x="1128" y="503"/>
                  </a:lnTo>
                  <a:lnTo>
                    <a:pt x="1131" y="503"/>
                  </a:lnTo>
                  <a:lnTo>
                    <a:pt x="1131" y="506"/>
                  </a:lnTo>
                  <a:lnTo>
                    <a:pt x="1136" y="506"/>
                  </a:lnTo>
                  <a:lnTo>
                    <a:pt x="1136" y="507"/>
                  </a:lnTo>
                  <a:lnTo>
                    <a:pt x="1139" y="507"/>
                  </a:lnTo>
                  <a:lnTo>
                    <a:pt x="1139" y="509"/>
                  </a:lnTo>
                  <a:lnTo>
                    <a:pt x="1143" y="509"/>
                  </a:lnTo>
                  <a:lnTo>
                    <a:pt x="1143" y="511"/>
                  </a:lnTo>
                  <a:lnTo>
                    <a:pt x="1146" y="511"/>
                  </a:lnTo>
                  <a:lnTo>
                    <a:pt x="1146" y="513"/>
                  </a:lnTo>
                  <a:lnTo>
                    <a:pt x="1150" y="513"/>
                  </a:lnTo>
                  <a:lnTo>
                    <a:pt x="1150" y="515"/>
                  </a:lnTo>
                  <a:lnTo>
                    <a:pt x="1153" y="515"/>
                  </a:lnTo>
                  <a:lnTo>
                    <a:pt x="1153" y="517"/>
                  </a:lnTo>
                  <a:lnTo>
                    <a:pt x="1156" y="517"/>
                  </a:lnTo>
                  <a:lnTo>
                    <a:pt x="1156" y="519"/>
                  </a:lnTo>
                  <a:lnTo>
                    <a:pt x="1160" y="519"/>
                  </a:lnTo>
                  <a:lnTo>
                    <a:pt x="1160" y="521"/>
                  </a:lnTo>
                  <a:lnTo>
                    <a:pt x="1163" y="521"/>
                  </a:lnTo>
                  <a:lnTo>
                    <a:pt x="1163" y="523"/>
                  </a:lnTo>
                  <a:lnTo>
                    <a:pt x="1166" y="523"/>
                  </a:lnTo>
                  <a:lnTo>
                    <a:pt x="1166" y="525"/>
                  </a:lnTo>
                  <a:lnTo>
                    <a:pt x="1171" y="525"/>
                  </a:lnTo>
                  <a:lnTo>
                    <a:pt x="1171" y="526"/>
                  </a:lnTo>
                  <a:lnTo>
                    <a:pt x="1175" y="526"/>
                  </a:lnTo>
                  <a:lnTo>
                    <a:pt x="1175" y="528"/>
                  </a:lnTo>
                  <a:lnTo>
                    <a:pt x="1178" y="528"/>
                  </a:lnTo>
                  <a:lnTo>
                    <a:pt x="1178" y="531"/>
                  </a:lnTo>
                  <a:lnTo>
                    <a:pt x="1182" y="531"/>
                  </a:lnTo>
                  <a:lnTo>
                    <a:pt x="1182" y="532"/>
                  </a:lnTo>
                  <a:lnTo>
                    <a:pt x="1185" y="532"/>
                  </a:lnTo>
                  <a:lnTo>
                    <a:pt x="1185" y="534"/>
                  </a:lnTo>
                  <a:lnTo>
                    <a:pt x="1188" y="534"/>
                  </a:lnTo>
                  <a:lnTo>
                    <a:pt x="1188" y="536"/>
                  </a:lnTo>
                  <a:lnTo>
                    <a:pt x="1192" y="536"/>
                  </a:lnTo>
                  <a:lnTo>
                    <a:pt x="1192" y="538"/>
                  </a:lnTo>
                  <a:lnTo>
                    <a:pt x="1196" y="538"/>
                  </a:lnTo>
                  <a:lnTo>
                    <a:pt x="1196" y="540"/>
                  </a:lnTo>
                  <a:lnTo>
                    <a:pt x="1199" y="540"/>
                  </a:lnTo>
                  <a:lnTo>
                    <a:pt x="1199" y="542"/>
                  </a:lnTo>
                  <a:lnTo>
                    <a:pt x="1201" y="542"/>
                  </a:lnTo>
                  <a:lnTo>
                    <a:pt x="1201" y="544"/>
                  </a:lnTo>
                  <a:lnTo>
                    <a:pt x="1204" y="544"/>
                  </a:lnTo>
                  <a:lnTo>
                    <a:pt x="1204" y="546"/>
                  </a:lnTo>
                  <a:lnTo>
                    <a:pt x="1210" y="546"/>
                  </a:lnTo>
                  <a:lnTo>
                    <a:pt x="1210" y="548"/>
                  </a:lnTo>
                  <a:lnTo>
                    <a:pt x="1213" y="548"/>
                  </a:lnTo>
                  <a:lnTo>
                    <a:pt x="1213" y="550"/>
                  </a:lnTo>
                  <a:lnTo>
                    <a:pt x="1216" y="550"/>
                  </a:lnTo>
                  <a:lnTo>
                    <a:pt x="1216" y="551"/>
                  </a:lnTo>
                  <a:lnTo>
                    <a:pt x="1219" y="551"/>
                  </a:lnTo>
                  <a:lnTo>
                    <a:pt x="1219" y="554"/>
                  </a:lnTo>
                  <a:lnTo>
                    <a:pt x="1224" y="554"/>
                  </a:lnTo>
                  <a:lnTo>
                    <a:pt x="1224" y="556"/>
                  </a:lnTo>
                  <a:lnTo>
                    <a:pt x="1226" y="556"/>
                  </a:lnTo>
                  <a:lnTo>
                    <a:pt x="1226" y="557"/>
                  </a:lnTo>
                  <a:lnTo>
                    <a:pt x="1229" y="557"/>
                  </a:lnTo>
                  <a:lnTo>
                    <a:pt x="1229" y="559"/>
                  </a:lnTo>
                  <a:lnTo>
                    <a:pt x="1234" y="559"/>
                  </a:lnTo>
                  <a:lnTo>
                    <a:pt x="1234" y="562"/>
                  </a:lnTo>
                  <a:lnTo>
                    <a:pt x="1239" y="562"/>
                  </a:lnTo>
                  <a:lnTo>
                    <a:pt x="1239" y="563"/>
                  </a:lnTo>
                  <a:lnTo>
                    <a:pt x="1240" y="563"/>
                  </a:lnTo>
                  <a:lnTo>
                    <a:pt x="1240" y="565"/>
                  </a:lnTo>
                  <a:lnTo>
                    <a:pt x="1243" y="565"/>
                  </a:lnTo>
                  <a:lnTo>
                    <a:pt x="1243" y="567"/>
                  </a:lnTo>
                  <a:lnTo>
                    <a:pt x="1248" y="567"/>
                  </a:lnTo>
                  <a:lnTo>
                    <a:pt x="1248" y="568"/>
                  </a:lnTo>
                  <a:lnTo>
                    <a:pt x="1251" y="568"/>
                  </a:lnTo>
                  <a:lnTo>
                    <a:pt x="1251" y="571"/>
                  </a:lnTo>
                  <a:lnTo>
                    <a:pt x="1255" y="571"/>
                  </a:lnTo>
                  <a:lnTo>
                    <a:pt x="1255" y="573"/>
                  </a:lnTo>
                  <a:lnTo>
                    <a:pt x="1258" y="573"/>
                  </a:lnTo>
                  <a:lnTo>
                    <a:pt x="1258" y="574"/>
                  </a:lnTo>
                  <a:lnTo>
                    <a:pt x="1261" y="574"/>
                  </a:lnTo>
                  <a:lnTo>
                    <a:pt x="1261" y="576"/>
                  </a:lnTo>
                  <a:lnTo>
                    <a:pt x="1265" y="576"/>
                  </a:lnTo>
                  <a:lnTo>
                    <a:pt x="1265" y="579"/>
                  </a:lnTo>
                  <a:lnTo>
                    <a:pt x="1268" y="579"/>
                  </a:lnTo>
                  <a:lnTo>
                    <a:pt x="1268" y="581"/>
                  </a:lnTo>
                  <a:lnTo>
                    <a:pt x="1272" y="581"/>
                  </a:lnTo>
                  <a:lnTo>
                    <a:pt x="1272" y="582"/>
                  </a:lnTo>
                  <a:lnTo>
                    <a:pt x="1274" y="582"/>
                  </a:lnTo>
                  <a:lnTo>
                    <a:pt x="1274" y="584"/>
                  </a:lnTo>
                  <a:lnTo>
                    <a:pt x="1280" y="584"/>
                  </a:lnTo>
                  <a:lnTo>
                    <a:pt x="1280" y="587"/>
                  </a:lnTo>
                  <a:lnTo>
                    <a:pt x="1281" y="587"/>
                  </a:lnTo>
                  <a:lnTo>
                    <a:pt x="1281" y="588"/>
                  </a:lnTo>
                  <a:lnTo>
                    <a:pt x="1284" y="588"/>
                  </a:lnTo>
                  <a:lnTo>
                    <a:pt x="1284" y="590"/>
                  </a:lnTo>
                  <a:lnTo>
                    <a:pt x="1288" y="590"/>
                  </a:lnTo>
                  <a:lnTo>
                    <a:pt x="1288" y="592"/>
                  </a:lnTo>
                  <a:lnTo>
                    <a:pt x="1291" y="592"/>
                  </a:lnTo>
                  <a:lnTo>
                    <a:pt x="1291" y="594"/>
                  </a:lnTo>
                  <a:lnTo>
                    <a:pt x="1297" y="594"/>
                  </a:lnTo>
                  <a:lnTo>
                    <a:pt x="1297" y="596"/>
                  </a:lnTo>
                  <a:lnTo>
                    <a:pt x="1300" y="596"/>
                  </a:lnTo>
                  <a:lnTo>
                    <a:pt x="1300" y="598"/>
                  </a:lnTo>
                  <a:lnTo>
                    <a:pt x="1302" y="598"/>
                  </a:lnTo>
                  <a:lnTo>
                    <a:pt x="1302" y="600"/>
                  </a:lnTo>
                  <a:lnTo>
                    <a:pt x="1306" y="600"/>
                  </a:lnTo>
                  <a:lnTo>
                    <a:pt x="1306" y="602"/>
                  </a:lnTo>
                  <a:lnTo>
                    <a:pt x="1309" y="602"/>
                  </a:lnTo>
                  <a:lnTo>
                    <a:pt x="1309" y="604"/>
                  </a:lnTo>
                  <a:lnTo>
                    <a:pt x="1313" y="604"/>
                  </a:lnTo>
                  <a:lnTo>
                    <a:pt x="1313" y="606"/>
                  </a:lnTo>
                  <a:lnTo>
                    <a:pt x="1316" y="606"/>
                  </a:lnTo>
                  <a:lnTo>
                    <a:pt x="1316" y="607"/>
                  </a:lnTo>
                  <a:lnTo>
                    <a:pt x="1320" y="607"/>
                  </a:lnTo>
                  <a:lnTo>
                    <a:pt x="1320" y="610"/>
                  </a:lnTo>
                  <a:lnTo>
                    <a:pt x="1323" y="610"/>
                  </a:lnTo>
                  <a:lnTo>
                    <a:pt x="1323" y="612"/>
                  </a:lnTo>
                  <a:lnTo>
                    <a:pt x="1326" y="612"/>
                  </a:lnTo>
                  <a:lnTo>
                    <a:pt x="1326" y="613"/>
                  </a:lnTo>
                  <a:lnTo>
                    <a:pt x="1330" y="613"/>
                  </a:lnTo>
                  <a:lnTo>
                    <a:pt x="1330" y="615"/>
                  </a:lnTo>
                  <a:lnTo>
                    <a:pt x="1334" y="615"/>
                  </a:lnTo>
                  <a:lnTo>
                    <a:pt x="1334" y="618"/>
                  </a:lnTo>
                  <a:lnTo>
                    <a:pt x="1338" y="618"/>
                  </a:lnTo>
                  <a:lnTo>
                    <a:pt x="1338" y="619"/>
                  </a:lnTo>
                  <a:lnTo>
                    <a:pt x="1341" y="619"/>
                  </a:lnTo>
                  <a:lnTo>
                    <a:pt x="1341" y="621"/>
                  </a:lnTo>
                  <a:lnTo>
                    <a:pt x="1345" y="621"/>
                  </a:lnTo>
                  <a:lnTo>
                    <a:pt x="1345" y="623"/>
                  </a:lnTo>
                  <a:lnTo>
                    <a:pt x="1348" y="623"/>
                  </a:lnTo>
                  <a:lnTo>
                    <a:pt x="1348" y="626"/>
                  </a:lnTo>
                  <a:lnTo>
                    <a:pt x="1352" y="626"/>
                  </a:lnTo>
                  <a:lnTo>
                    <a:pt x="1352" y="627"/>
                  </a:lnTo>
                  <a:lnTo>
                    <a:pt x="1354" y="627"/>
                  </a:lnTo>
                  <a:lnTo>
                    <a:pt x="1354" y="629"/>
                  </a:lnTo>
                  <a:lnTo>
                    <a:pt x="1357" y="629"/>
                  </a:lnTo>
                  <a:lnTo>
                    <a:pt x="1357" y="630"/>
                  </a:lnTo>
                  <a:lnTo>
                    <a:pt x="1361" y="630"/>
                  </a:lnTo>
                  <a:lnTo>
                    <a:pt x="1361" y="632"/>
                  </a:lnTo>
                  <a:lnTo>
                    <a:pt x="1364" y="632"/>
                  </a:lnTo>
                  <a:lnTo>
                    <a:pt x="1364" y="635"/>
                  </a:lnTo>
                  <a:lnTo>
                    <a:pt x="1368" y="635"/>
                  </a:lnTo>
                  <a:lnTo>
                    <a:pt x="1368" y="637"/>
                  </a:lnTo>
                  <a:lnTo>
                    <a:pt x="1371" y="637"/>
                  </a:lnTo>
                  <a:lnTo>
                    <a:pt x="1371" y="638"/>
                  </a:lnTo>
                  <a:lnTo>
                    <a:pt x="1374" y="638"/>
                  </a:lnTo>
                  <a:lnTo>
                    <a:pt x="1374" y="640"/>
                  </a:lnTo>
                  <a:lnTo>
                    <a:pt x="1378" y="640"/>
                  </a:lnTo>
                  <a:lnTo>
                    <a:pt x="1378" y="643"/>
                  </a:lnTo>
                  <a:lnTo>
                    <a:pt x="1381" y="643"/>
                  </a:lnTo>
                  <a:lnTo>
                    <a:pt x="1381" y="644"/>
                  </a:lnTo>
                  <a:lnTo>
                    <a:pt x="1386" y="644"/>
                  </a:lnTo>
                  <a:lnTo>
                    <a:pt x="1386" y="646"/>
                  </a:lnTo>
                  <a:lnTo>
                    <a:pt x="1389" y="646"/>
                  </a:lnTo>
                  <a:lnTo>
                    <a:pt x="1389" y="648"/>
                  </a:lnTo>
                  <a:lnTo>
                    <a:pt x="1393" y="648"/>
                  </a:lnTo>
                  <a:lnTo>
                    <a:pt x="1393" y="649"/>
                  </a:lnTo>
                  <a:lnTo>
                    <a:pt x="1394" y="649"/>
                  </a:lnTo>
                  <a:lnTo>
                    <a:pt x="1394" y="652"/>
                  </a:lnTo>
                  <a:lnTo>
                    <a:pt x="1398" y="652"/>
                  </a:lnTo>
                  <a:lnTo>
                    <a:pt x="1398" y="654"/>
                  </a:lnTo>
                  <a:lnTo>
                    <a:pt x="1401" y="654"/>
                  </a:lnTo>
                  <a:lnTo>
                    <a:pt x="1401" y="655"/>
                  </a:lnTo>
                  <a:lnTo>
                    <a:pt x="1405" y="655"/>
                  </a:lnTo>
                  <a:lnTo>
                    <a:pt x="1405" y="657"/>
                  </a:lnTo>
                  <a:lnTo>
                    <a:pt x="1409" y="657"/>
                  </a:lnTo>
                  <a:lnTo>
                    <a:pt x="1409" y="660"/>
                  </a:lnTo>
                  <a:lnTo>
                    <a:pt x="1412" y="660"/>
                  </a:lnTo>
                  <a:lnTo>
                    <a:pt x="1412" y="667"/>
                  </a:lnTo>
                  <a:lnTo>
                    <a:pt x="1406" y="667"/>
                  </a:lnTo>
                  <a:lnTo>
                    <a:pt x="1406" y="670"/>
                  </a:lnTo>
                  <a:lnTo>
                    <a:pt x="1398" y="670"/>
                  </a:lnTo>
                  <a:lnTo>
                    <a:pt x="1398" y="668"/>
                  </a:lnTo>
                  <a:lnTo>
                    <a:pt x="1395" y="668"/>
                  </a:lnTo>
                  <a:lnTo>
                    <a:pt x="1395" y="665"/>
                  </a:lnTo>
                  <a:lnTo>
                    <a:pt x="1390" y="665"/>
                  </a:lnTo>
                  <a:lnTo>
                    <a:pt x="1390" y="664"/>
                  </a:lnTo>
                  <a:lnTo>
                    <a:pt x="1388" y="664"/>
                  </a:lnTo>
                  <a:lnTo>
                    <a:pt x="1388" y="662"/>
                  </a:lnTo>
                  <a:lnTo>
                    <a:pt x="1383" y="662"/>
                  </a:lnTo>
                  <a:lnTo>
                    <a:pt x="1383" y="660"/>
                  </a:lnTo>
                  <a:lnTo>
                    <a:pt x="1382" y="660"/>
                  </a:lnTo>
                  <a:lnTo>
                    <a:pt x="1382" y="659"/>
                  </a:lnTo>
                  <a:lnTo>
                    <a:pt x="1379" y="659"/>
                  </a:lnTo>
                  <a:lnTo>
                    <a:pt x="1379" y="656"/>
                  </a:lnTo>
                  <a:lnTo>
                    <a:pt x="1376" y="656"/>
                  </a:lnTo>
                  <a:lnTo>
                    <a:pt x="1376" y="654"/>
                  </a:lnTo>
                  <a:lnTo>
                    <a:pt x="1371" y="654"/>
                  </a:lnTo>
                  <a:lnTo>
                    <a:pt x="1371" y="653"/>
                  </a:lnTo>
                  <a:lnTo>
                    <a:pt x="1368" y="653"/>
                  </a:lnTo>
                  <a:lnTo>
                    <a:pt x="1368" y="651"/>
                  </a:lnTo>
                  <a:lnTo>
                    <a:pt x="1364" y="651"/>
                  </a:lnTo>
                  <a:lnTo>
                    <a:pt x="1364" y="648"/>
                  </a:lnTo>
                  <a:lnTo>
                    <a:pt x="1361" y="648"/>
                  </a:lnTo>
                  <a:lnTo>
                    <a:pt x="1361" y="647"/>
                  </a:lnTo>
                  <a:lnTo>
                    <a:pt x="1357" y="647"/>
                  </a:lnTo>
                  <a:lnTo>
                    <a:pt x="1357" y="645"/>
                  </a:lnTo>
                  <a:lnTo>
                    <a:pt x="1354" y="645"/>
                  </a:lnTo>
                  <a:lnTo>
                    <a:pt x="1354" y="643"/>
                  </a:lnTo>
                  <a:lnTo>
                    <a:pt x="1350" y="643"/>
                  </a:lnTo>
                  <a:lnTo>
                    <a:pt x="1350" y="640"/>
                  </a:lnTo>
                  <a:lnTo>
                    <a:pt x="1347" y="640"/>
                  </a:lnTo>
                  <a:lnTo>
                    <a:pt x="1347" y="639"/>
                  </a:lnTo>
                  <a:lnTo>
                    <a:pt x="1344" y="639"/>
                  </a:lnTo>
                  <a:lnTo>
                    <a:pt x="1344" y="637"/>
                  </a:lnTo>
                  <a:lnTo>
                    <a:pt x="1341" y="637"/>
                  </a:lnTo>
                  <a:lnTo>
                    <a:pt x="1341" y="636"/>
                  </a:lnTo>
                  <a:lnTo>
                    <a:pt x="1338" y="636"/>
                  </a:lnTo>
                  <a:lnTo>
                    <a:pt x="1338" y="633"/>
                  </a:lnTo>
                  <a:lnTo>
                    <a:pt x="1334" y="633"/>
                  </a:lnTo>
                  <a:lnTo>
                    <a:pt x="1334" y="631"/>
                  </a:lnTo>
                  <a:lnTo>
                    <a:pt x="1331" y="631"/>
                  </a:lnTo>
                  <a:lnTo>
                    <a:pt x="1331" y="629"/>
                  </a:lnTo>
                  <a:lnTo>
                    <a:pt x="1328" y="629"/>
                  </a:lnTo>
                  <a:lnTo>
                    <a:pt x="1328" y="628"/>
                  </a:lnTo>
                  <a:lnTo>
                    <a:pt x="1324" y="628"/>
                  </a:lnTo>
                  <a:lnTo>
                    <a:pt x="1324" y="626"/>
                  </a:lnTo>
                  <a:lnTo>
                    <a:pt x="1320" y="626"/>
                  </a:lnTo>
                  <a:lnTo>
                    <a:pt x="1320" y="623"/>
                  </a:lnTo>
                  <a:lnTo>
                    <a:pt x="1316" y="623"/>
                  </a:lnTo>
                  <a:lnTo>
                    <a:pt x="1316" y="622"/>
                  </a:lnTo>
                  <a:lnTo>
                    <a:pt x="1313" y="622"/>
                  </a:lnTo>
                  <a:lnTo>
                    <a:pt x="1313" y="620"/>
                  </a:lnTo>
                  <a:lnTo>
                    <a:pt x="1309" y="620"/>
                  </a:lnTo>
                  <a:lnTo>
                    <a:pt x="1309" y="618"/>
                  </a:lnTo>
                  <a:lnTo>
                    <a:pt x="1306" y="618"/>
                  </a:lnTo>
                  <a:lnTo>
                    <a:pt x="1306" y="616"/>
                  </a:lnTo>
                  <a:lnTo>
                    <a:pt x="1302" y="616"/>
                  </a:lnTo>
                  <a:lnTo>
                    <a:pt x="1302" y="614"/>
                  </a:lnTo>
                  <a:lnTo>
                    <a:pt x="1299" y="614"/>
                  </a:lnTo>
                  <a:lnTo>
                    <a:pt x="1299" y="612"/>
                  </a:lnTo>
                  <a:lnTo>
                    <a:pt x="1296" y="612"/>
                  </a:lnTo>
                  <a:lnTo>
                    <a:pt x="1296" y="611"/>
                  </a:lnTo>
                  <a:lnTo>
                    <a:pt x="1292" y="611"/>
                  </a:lnTo>
                  <a:lnTo>
                    <a:pt x="1292" y="608"/>
                  </a:lnTo>
                  <a:lnTo>
                    <a:pt x="1290" y="608"/>
                  </a:lnTo>
                  <a:lnTo>
                    <a:pt x="1290" y="606"/>
                  </a:lnTo>
                  <a:lnTo>
                    <a:pt x="1287" y="606"/>
                  </a:lnTo>
                  <a:lnTo>
                    <a:pt x="1287" y="604"/>
                  </a:lnTo>
                  <a:lnTo>
                    <a:pt x="1281" y="604"/>
                  </a:lnTo>
                  <a:lnTo>
                    <a:pt x="1281" y="603"/>
                  </a:lnTo>
                  <a:lnTo>
                    <a:pt x="1277" y="603"/>
                  </a:lnTo>
                  <a:lnTo>
                    <a:pt x="1277" y="600"/>
                  </a:lnTo>
                  <a:lnTo>
                    <a:pt x="1274" y="600"/>
                  </a:lnTo>
                  <a:lnTo>
                    <a:pt x="1274" y="598"/>
                  </a:lnTo>
                  <a:lnTo>
                    <a:pt x="1271" y="598"/>
                  </a:lnTo>
                  <a:lnTo>
                    <a:pt x="1271" y="597"/>
                  </a:lnTo>
                  <a:lnTo>
                    <a:pt x="1269" y="597"/>
                  </a:lnTo>
                  <a:lnTo>
                    <a:pt x="1269" y="595"/>
                  </a:lnTo>
                  <a:lnTo>
                    <a:pt x="1264" y="595"/>
                  </a:lnTo>
                  <a:lnTo>
                    <a:pt x="1264" y="592"/>
                  </a:lnTo>
                  <a:lnTo>
                    <a:pt x="1261" y="592"/>
                  </a:lnTo>
                  <a:lnTo>
                    <a:pt x="1261" y="591"/>
                  </a:lnTo>
                  <a:lnTo>
                    <a:pt x="1258" y="591"/>
                  </a:lnTo>
                  <a:lnTo>
                    <a:pt x="1258" y="589"/>
                  </a:lnTo>
                  <a:lnTo>
                    <a:pt x="1255" y="589"/>
                  </a:lnTo>
                  <a:lnTo>
                    <a:pt x="1255" y="587"/>
                  </a:lnTo>
                  <a:lnTo>
                    <a:pt x="1251" y="587"/>
                  </a:lnTo>
                  <a:lnTo>
                    <a:pt x="1251" y="584"/>
                  </a:lnTo>
                  <a:lnTo>
                    <a:pt x="1248" y="584"/>
                  </a:lnTo>
                  <a:lnTo>
                    <a:pt x="1248" y="583"/>
                  </a:lnTo>
                  <a:lnTo>
                    <a:pt x="1244" y="583"/>
                  </a:lnTo>
                  <a:lnTo>
                    <a:pt x="1244" y="581"/>
                  </a:lnTo>
                  <a:lnTo>
                    <a:pt x="1241" y="581"/>
                  </a:lnTo>
                  <a:lnTo>
                    <a:pt x="1241" y="579"/>
                  </a:lnTo>
                  <a:lnTo>
                    <a:pt x="1237" y="579"/>
                  </a:lnTo>
                  <a:lnTo>
                    <a:pt x="1237" y="578"/>
                  </a:lnTo>
                  <a:lnTo>
                    <a:pt x="1233" y="578"/>
                  </a:lnTo>
                  <a:lnTo>
                    <a:pt x="1233" y="575"/>
                  </a:lnTo>
                  <a:lnTo>
                    <a:pt x="1229" y="575"/>
                  </a:lnTo>
                  <a:lnTo>
                    <a:pt x="1229" y="573"/>
                  </a:lnTo>
                  <a:lnTo>
                    <a:pt x="1228" y="573"/>
                  </a:lnTo>
                  <a:lnTo>
                    <a:pt x="1228" y="572"/>
                  </a:lnTo>
                  <a:lnTo>
                    <a:pt x="1224" y="572"/>
                  </a:lnTo>
                  <a:lnTo>
                    <a:pt x="1224" y="570"/>
                  </a:lnTo>
                  <a:lnTo>
                    <a:pt x="1219" y="570"/>
                  </a:lnTo>
                  <a:lnTo>
                    <a:pt x="1219" y="567"/>
                  </a:lnTo>
                  <a:lnTo>
                    <a:pt x="1216" y="567"/>
                  </a:lnTo>
                  <a:lnTo>
                    <a:pt x="1216" y="566"/>
                  </a:lnTo>
                  <a:lnTo>
                    <a:pt x="1213" y="566"/>
                  </a:lnTo>
                  <a:lnTo>
                    <a:pt x="1213" y="564"/>
                  </a:lnTo>
                  <a:lnTo>
                    <a:pt x="1209" y="564"/>
                  </a:lnTo>
                  <a:lnTo>
                    <a:pt x="1209" y="562"/>
                  </a:lnTo>
                  <a:lnTo>
                    <a:pt x="1206" y="562"/>
                  </a:lnTo>
                  <a:lnTo>
                    <a:pt x="1206" y="560"/>
                  </a:lnTo>
                  <a:lnTo>
                    <a:pt x="1203" y="560"/>
                  </a:lnTo>
                  <a:lnTo>
                    <a:pt x="1203" y="558"/>
                  </a:lnTo>
                  <a:lnTo>
                    <a:pt x="1200" y="558"/>
                  </a:lnTo>
                  <a:lnTo>
                    <a:pt x="1200" y="556"/>
                  </a:lnTo>
                  <a:lnTo>
                    <a:pt x="1194" y="556"/>
                  </a:lnTo>
                  <a:lnTo>
                    <a:pt x="1194" y="555"/>
                  </a:lnTo>
                  <a:lnTo>
                    <a:pt x="1191" y="555"/>
                  </a:lnTo>
                  <a:lnTo>
                    <a:pt x="1191" y="552"/>
                  </a:lnTo>
                  <a:lnTo>
                    <a:pt x="1188" y="552"/>
                  </a:lnTo>
                  <a:lnTo>
                    <a:pt x="1188" y="550"/>
                  </a:lnTo>
                  <a:lnTo>
                    <a:pt x="1186" y="550"/>
                  </a:lnTo>
                  <a:lnTo>
                    <a:pt x="1186" y="548"/>
                  </a:lnTo>
                  <a:lnTo>
                    <a:pt x="1182" y="548"/>
                  </a:lnTo>
                  <a:lnTo>
                    <a:pt x="1182" y="547"/>
                  </a:lnTo>
                  <a:lnTo>
                    <a:pt x="1178" y="547"/>
                  </a:lnTo>
                  <a:lnTo>
                    <a:pt x="1178" y="544"/>
                  </a:lnTo>
                  <a:lnTo>
                    <a:pt x="1175" y="544"/>
                  </a:lnTo>
                  <a:lnTo>
                    <a:pt x="1175" y="542"/>
                  </a:lnTo>
                  <a:lnTo>
                    <a:pt x="1171" y="542"/>
                  </a:lnTo>
                  <a:lnTo>
                    <a:pt x="1171" y="541"/>
                  </a:lnTo>
                  <a:lnTo>
                    <a:pt x="1168" y="541"/>
                  </a:lnTo>
                  <a:lnTo>
                    <a:pt x="1168" y="539"/>
                  </a:lnTo>
                  <a:lnTo>
                    <a:pt x="1164" y="539"/>
                  </a:lnTo>
                  <a:lnTo>
                    <a:pt x="1164" y="536"/>
                  </a:lnTo>
                  <a:lnTo>
                    <a:pt x="1161" y="536"/>
                  </a:lnTo>
                  <a:lnTo>
                    <a:pt x="1161" y="535"/>
                  </a:lnTo>
                  <a:lnTo>
                    <a:pt x="1155" y="535"/>
                  </a:lnTo>
                  <a:lnTo>
                    <a:pt x="1155" y="533"/>
                  </a:lnTo>
                  <a:lnTo>
                    <a:pt x="1153" y="533"/>
                  </a:lnTo>
                  <a:lnTo>
                    <a:pt x="1153" y="531"/>
                  </a:lnTo>
                  <a:lnTo>
                    <a:pt x="1150" y="531"/>
                  </a:lnTo>
                  <a:lnTo>
                    <a:pt x="1150" y="530"/>
                  </a:lnTo>
                  <a:lnTo>
                    <a:pt x="1146" y="530"/>
                  </a:lnTo>
                  <a:lnTo>
                    <a:pt x="1146" y="527"/>
                  </a:lnTo>
                  <a:lnTo>
                    <a:pt x="1143" y="527"/>
                  </a:lnTo>
                  <a:lnTo>
                    <a:pt x="1143" y="525"/>
                  </a:lnTo>
                  <a:lnTo>
                    <a:pt x="1139" y="525"/>
                  </a:lnTo>
                  <a:lnTo>
                    <a:pt x="1139" y="523"/>
                  </a:lnTo>
                  <a:lnTo>
                    <a:pt x="1136" y="523"/>
                  </a:lnTo>
                  <a:lnTo>
                    <a:pt x="1136" y="522"/>
                  </a:lnTo>
                  <a:lnTo>
                    <a:pt x="1132" y="522"/>
                  </a:lnTo>
                  <a:lnTo>
                    <a:pt x="1132" y="519"/>
                  </a:lnTo>
                  <a:lnTo>
                    <a:pt x="1129" y="519"/>
                  </a:lnTo>
                  <a:lnTo>
                    <a:pt x="1129" y="517"/>
                  </a:lnTo>
                  <a:lnTo>
                    <a:pt x="1126" y="517"/>
                  </a:lnTo>
                  <a:lnTo>
                    <a:pt x="1126" y="516"/>
                  </a:lnTo>
                  <a:lnTo>
                    <a:pt x="1121" y="516"/>
                  </a:lnTo>
                  <a:lnTo>
                    <a:pt x="1121" y="514"/>
                  </a:lnTo>
                  <a:lnTo>
                    <a:pt x="1118" y="514"/>
                  </a:lnTo>
                  <a:lnTo>
                    <a:pt x="1118" y="511"/>
                  </a:lnTo>
                  <a:lnTo>
                    <a:pt x="1114" y="511"/>
                  </a:lnTo>
                  <a:lnTo>
                    <a:pt x="1114" y="510"/>
                  </a:lnTo>
                  <a:lnTo>
                    <a:pt x="1111" y="510"/>
                  </a:lnTo>
                  <a:lnTo>
                    <a:pt x="1111" y="508"/>
                  </a:lnTo>
                  <a:lnTo>
                    <a:pt x="1107" y="508"/>
                  </a:lnTo>
                  <a:lnTo>
                    <a:pt x="1107" y="507"/>
                  </a:lnTo>
                  <a:lnTo>
                    <a:pt x="1104" y="507"/>
                  </a:lnTo>
                  <a:lnTo>
                    <a:pt x="1104" y="503"/>
                  </a:lnTo>
                  <a:lnTo>
                    <a:pt x="1103" y="503"/>
                  </a:lnTo>
                  <a:lnTo>
                    <a:pt x="1103" y="502"/>
                  </a:lnTo>
                  <a:lnTo>
                    <a:pt x="1099" y="502"/>
                  </a:lnTo>
                  <a:lnTo>
                    <a:pt x="1099" y="500"/>
                  </a:lnTo>
                  <a:lnTo>
                    <a:pt x="1095" y="500"/>
                  </a:lnTo>
                  <a:lnTo>
                    <a:pt x="1095" y="498"/>
                  </a:lnTo>
                  <a:lnTo>
                    <a:pt x="1090" y="498"/>
                  </a:lnTo>
                  <a:lnTo>
                    <a:pt x="1090" y="497"/>
                  </a:lnTo>
                  <a:lnTo>
                    <a:pt x="1086" y="497"/>
                  </a:lnTo>
                  <a:lnTo>
                    <a:pt x="1086" y="494"/>
                  </a:lnTo>
                  <a:lnTo>
                    <a:pt x="1085" y="494"/>
                  </a:lnTo>
                  <a:lnTo>
                    <a:pt x="1085" y="492"/>
                  </a:lnTo>
                  <a:lnTo>
                    <a:pt x="1081" y="492"/>
                  </a:lnTo>
                  <a:lnTo>
                    <a:pt x="1081" y="491"/>
                  </a:lnTo>
                  <a:lnTo>
                    <a:pt x="1078" y="491"/>
                  </a:lnTo>
                  <a:lnTo>
                    <a:pt x="1078" y="489"/>
                  </a:lnTo>
                  <a:lnTo>
                    <a:pt x="1072" y="489"/>
                  </a:lnTo>
                  <a:lnTo>
                    <a:pt x="1072" y="486"/>
                  </a:lnTo>
                  <a:lnTo>
                    <a:pt x="1070" y="486"/>
                  </a:lnTo>
                  <a:lnTo>
                    <a:pt x="1070" y="485"/>
                  </a:lnTo>
                  <a:lnTo>
                    <a:pt x="1067" y="485"/>
                  </a:lnTo>
                  <a:lnTo>
                    <a:pt x="1067" y="483"/>
                  </a:lnTo>
                  <a:lnTo>
                    <a:pt x="1063" y="483"/>
                  </a:lnTo>
                  <a:lnTo>
                    <a:pt x="1063" y="481"/>
                  </a:lnTo>
                  <a:lnTo>
                    <a:pt x="1059" y="481"/>
                  </a:lnTo>
                  <a:lnTo>
                    <a:pt x="1059" y="479"/>
                  </a:lnTo>
                  <a:lnTo>
                    <a:pt x="1056" y="479"/>
                  </a:lnTo>
                  <a:lnTo>
                    <a:pt x="1056" y="477"/>
                  </a:lnTo>
                  <a:lnTo>
                    <a:pt x="1050" y="477"/>
                  </a:lnTo>
                  <a:lnTo>
                    <a:pt x="1050" y="475"/>
                  </a:lnTo>
                  <a:lnTo>
                    <a:pt x="1049" y="475"/>
                  </a:lnTo>
                  <a:lnTo>
                    <a:pt x="1049" y="474"/>
                  </a:lnTo>
                  <a:lnTo>
                    <a:pt x="1046" y="474"/>
                  </a:lnTo>
                  <a:lnTo>
                    <a:pt x="1046" y="471"/>
                  </a:lnTo>
                  <a:lnTo>
                    <a:pt x="1042" y="471"/>
                  </a:lnTo>
                  <a:lnTo>
                    <a:pt x="1042" y="469"/>
                  </a:lnTo>
                  <a:lnTo>
                    <a:pt x="1038" y="469"/>
                  </a:lnTo>
                  <a:lnTo>
                    <a:pt x="1038" y="467"/>
                  </a:lnTo>
                  <a:lnTo>
                    <a:pt x="1036" y="467"/>
                  </a:lnTo>
                  <a:lnTo>
                    <a:pt x="1036" y="466"/>
                  </a:lnTo>
                  <a:lnTo>
                    <a:pt x="1031" y="466"/>
                  </a:lnTo>
                  <a:lnTo>
                    <a:pt x="1031" y="463"/>
                  </a:lnTo>
                  <a:lnTo>
                    <a:pt x="1028" y="463"/>
                  </a:lnTo>
                  <a:lnTo>
                    <a:pt x="1028" y="461"/>
                  </a:lnTo>
                  <a:lnTo>
                    <a:pt x="1024" y="461"/>
                  </a:lnTo>
                  <a:lnTo>
                    <a:pt x="1024" y="460"/>
                  </a:lnTo>
                  <a:lnTo>
                    <a:pt x="1021" y="460"/>
                  </a:lnTo>
                  <a:lnTo>
                    <a:pt x="1021" y="458"/>
                  </a:lnTo>
                  <a:lnTo>
                    <a:pt x="1017" y="458"/>
                  </a:lnTo>
                  <a:lnTo>
                    <a:pt x="1017" y="455"/>
                  </a:lnTo>
                  <a:lnTo>
                    <a:pt x="1014" y="455"/>
                  </a:lnTo>
                  <a:lnTo>
                    <a:pt x="1014" y="454"/>
                  </a:lnTo>
                  <a:lnTo>
                    <a:pt x="1010" y="454"/>
                  </a:lnTo>
                  <a:lnTo>
                    <a:pt x="1010" y="452"/>
                  </a:lnTo>
                  <a:lnTo>
                    <a:pt x="1007" y="452"/>
                  </a:lnTo>
                  <a:lnTo>
                    <a:pt x="1007" y="450"/>
                  </a:lnTo>
                  <a:lnTo>
                    <a:pt x="1002" y="450"/>
                  </a:lnTo>
                  <a:lnTo>
                    <a:pt x="1002" y="449"/>
                  </a:lnTo>
                  <a:lnTo>
                    <a:pt x="999" y="449"/>
                  </a:lnTo>
                  <a:lnTo>
                    <a:pt x="999" y="446"/>
                  </a:lnTo>
                  <a:lnTo>
                    <a:pt x="996" y="446"/>
                  </a:lnTo>
                  <a:lnTo>
                    <a:pt x="996" y="444"/>
                  </a:lnTo>
                  <a:lnTo>
                    <a:pt x="992" y="444"/>
                  </a:lnTo>
                  <a:lnTo>
                    <a:pt x="992" y="442"/>
                  </a:lnTo>
                  <a:lnTo>
                    <a:pt x="989" y="442"/>
                  </a:lnTo>
                  <a:lnTo>
                    <a:pt x="989" y="441"/>
                  </a:lnTo>
                  <a:lnTo>
                    <a:pt x="985" y="441"/>
                  </a:lnTo>
                  <a:lnTo>
                    <a:pt x="985" y="438"/>
                  </a:lnTo>
                  <a:lnTo>
                    <a:pt x="982" y="438"/>
                  </a:lnTo>
                  <a:lnTo>
                    <a:pt x="982" y="436"/>
                  </a:lnTo>
                  <a:lnTo>
                    <a:pt x="978" y="436"/>
                  </a:lnTo>
                  <a:lnTo>
                    <a:pt x="978" y="435"/>
                  </a:lnTo>
                  <a:lnTo>
                    <a:pt x="975" y="435"/>
                  </a:lnTo>
                  <a:lnTo>
                    <a:pt x="975" y="433"/>
                  </a:lnTo>
                  <a:lnTo>
                    <a:pt x="972" y="433"/>
                  </a:lnTo>
                  <a:lnTo>
                    <a:pt x="972" y="430"/>
                  </a:lnTo>
                  <a:lnTo>
                    <a:pt x="967" y="430"/>
                  </a:lnTo>
                  <a:lnTo>
                    <a:pt x="967" y="429"/>
                  </a:lnTo>
                  <a:lnTo>
                    <a:pt x="964" y="429"/>
                  </a:lnTo>
                  <a:lnTo>
                    <a:pt x="964" y="427"/>
                  </a:lnTo>
                  <a:lnTo>
                    <a:pt x="960" y="427"/>
                  </a:lnTo>
                  <a:lnTo>
                    <a:pt x="960" y="426"/>
                  </a:lnTo>
                  <a:lnTo>
                    <a:pt x="957" y="426"/>
                  </a:lnTo>
                  <a:lnTo>
                    <a:pt x="957" y="422"/>
                  </a:lnTo>
                  <a:lnTo>
                    <a:pt x="953" y="422"/>
                  </a:lnTo>
                  <a:lnTo>
                    <a:pt x="953" y="421"/>
                  </a:lnTo>
                  <a:lnTo>
                    <a:pt x="950" y="421"/>
                  </a:lnTo>
                  <a:lnTo>
                    <a:pt x="950" y="419"/>
                  </a:lnTo>
                  <a:lnTo>
                    <a:pt x="947" y="419"/>
                  </a:lnTo>
                  <a:lnTo>
                    <a:pt x="947" y="418"/>
                  </a:lnTo>
                  <a:lnTo>
                    <a:pt x="943" y="418"/>
                  </a:lnTo>
                  <a:lnTo>
                    <a:pt x="943" y="416"/>
                  </a:lnTo>
                  <a:lnTo>
                    <a:pt x="940" y="416"/>
                  </a:lnTo>
                  <a:lnTo>
                    <a:pt x="940" y="413"/>
                  </a:lnTo>
                  <a:lnTo>
                    <a:pt x="935" y="413"/>
                  </a:lnTo>
                  <a:lnTo>
                    <a:pt x="935" y="411"/>
                  </a:lnTo>
                  <a:lnTo>
                    <a:pt x="934" y="411"/>
                  </a:lnTo>
                  <a:lnTo>
                    <a:pt x="934" y="410"/>
                  </a:lnTo>
                  <a:lnTo>
                    <a:pt x="928" y="410"/>
                  </a:lnTo>
                  <a:lnTo>
                    <a:pt x="928" y="408"/>
                  </a:lnTo>
                  <a:lnTo>
                    <a:pt x="925" y="408"/>
                  </a:lnTo>
                  <a:lnTo>
                    <a:pt x="925" y="405"/>
                  </a:lnTo>
                  <a:lnTo>
                    <a:pt x="923" y="405"/>
                  </a:lnTo>
                  <a:lnTo>
                    <a:pt x="923" y="404"/>
                  </a:lnTo>
                  <a:lnTo>
                    <a:pt x="919" y="404"/>
                  </a:lnTo>
                  <a:lnTo>
                    <a:pt x="919" y="402"/>
                  </a:lnTo>
                  <a:lnTo>
                    <a:pt x="916" y="402"/>
                  </a:lnTo>
                  <a:lnTo>
                    <a:pt x="916" y="400"/>
                  </a:lnTo>
                  <a:lnTo>
                    <a:pt x="911" y="400"/>
                  </a:lnTo>
                  <a:lnTo>
                    <a:pt x="911" y="398"/>
                  </a:lnTo>
                  <a:lnTo>
                    <a:pt x="909" y="398"/>
                  </a:lnTo>
                  <a:lnTo>
                    <a:pt x="909" y="396"/>
                  </a:lnTo>
                  <a:lnTo>
                    <a:pt x="905" y="396"/>
                  </a:lnTo>
                  <a:lnTo>
                    <a:pt x="905" y="394"/>
                  </a:lnTo>
                  <a:lnTo>
                    <a:pt x="902" y="394"/>
                  </a:lnTo>
                  <a:lnTo>
                    <a:pt x="902" y="393"/>
                  </a:lnTo>
                  <a:lnTo>
                    <a:pt x="899" y="393"/>
                  </a:lnTo>
                  <a:lnTo>
                    <a:pt x="899" y="390"/>
                  </a:lnTo>
                  <a:lnTo>
                    <a:pt x="895" y="390"/>
                  </a:lnTo>
                  <a:lnTo>
                    <a:pt x="895" y="388"/>
                  </a:lnTo>
                  <a:lnTo>
                    <a:pt x="892" y="388"/>
                  </a:lnTo>
                  <a:lnTo>
                    <a:pt x="892" y="386"/>
                  </a:lnTo>
                  <a:lnTo>
                    <a:pt x="887" y="386"/>
                  </a:lnTo>
                  <a:lnTo>
                    <a:pt x="887" y="385"/>
                  </a:lnTo>
                  <a:lnTo>
                    <a:pt x="884" y="385"/>
                  </a:lnTo>
                  <a:lnTo>
                    <a:pt x="884" y="382"/>
                  </a:lnTo>
                  <a:lnTo>
                    <a:pt x="880" y="382"/>
                  </a:lnTo>
                  <a:lnTo>
                    <a:pt x="880" y="380"/>
                  </a:lnTo>
                  <a:lnTo>
                    <a:pt x="877" y="380"/>
                  </a:lnTo>
                  <a:lnTo>
                    <a:pt x="877" y="379"/>
                  </a:lnTo>
                  <a:lnTo>
                    <a:pt x="874" y="379"/>
                  </a:lnTo>
                  <a:lnTo>
                    <a:pt x="874" y="377"/>
                  </a:lnTo>
                  <a:lnTo>
                    <a:pt x="870" y="377"/>
                  </a:lnTo>
                  <a:lnTo>
                    <a:pt x="870" y="374"/>
                  </a:lnTo>
                  <a:lnTo>
                    <a:pt x="867" y="374"/>
                  </a:lnTo>
                  <a:lnTo>
                    <a:pt x="867" y="373"/>
                  </a:lnTo>
                  <a:lnTo>
                    <a:pt x="863" y="373"/>
                  </a:lnTo>
                  <a:lnTo>
                    <a:pt x="863" y="371"/>
                  </a:lnTo>
                  <a:lnTo>
                    <a:pt x="860" y="371"/>
                  </a:lnTo>
                  <a:lnTo>
                    <a:pt x="860" y="369"/>
                  </a:lnTo>
                  <a:lnTo>
                    <a:pt x="856" y="369"/>
                  </a:lnTo>
                  <a:lnTo>
                    <a:pt x="856" y="368"/>
                  </a:lnTo>
                  <a:lnTo>
                    <a:pt x="852" y="368"/>
                  </a:lnTo>
                  <a:lnTo>
                    <a:pt x="852" y="365"/>
                  </a:lnTo>
                  <a:lnTo>
                    <a:pt x="848" y="365"/>
                  </a:lnTo>
                  <a:lnTo>
                    <a:pt x="848" y="363"/>
                  </a:lnTo>
                  <a:lnTo>
                    <a:pt x="845" y="363"/>
                  </a:lnTo>
                  <a:lnTo>
                    <a:pt x="845" y="361"/>
                  </a:lnTo>
                  <a:lnTo>
                    <a:pt x="842" y="361"/>
                  </a:lnTo>
                  <a:lnTo>
                    <a:pt x="842" y="360"/>
                  </a:lnTo>
                  <a:lnTo>
                    <a:pt x="838" y="360"/>
                  </a:lnTo>
                  <a:lnTo>
                    <a:pt x="838" y="357"/>
                  </a:lnTo>
                  <a:lnTo>
                    <a:pt x="835" y="357"/>
                  </a:lnTo>
                  <a:lnTo>
                    <a:pt x="835" y="356"/>
                  </a:lnTo>
                  <a:lnTo>
                    <a:pt x="831" y="356"/>
                  </a:lnTo>
                  <a:lnTo>
                    <a:pt x="831" y="354"/>
                  </a:lnTo>
                  <a:lnTo>
                    <a:pt x="828" y="354"/>
                  </a:lnTo>
                  <a:lnTo>
                    <a:pt x="828" y="352"/>
                  </a:lnTo>
                  <a:lnTo>
                    <a:pt x="824" y="352"/>
                  </a:lnTo>
                  <a:lnTo>
                    <a:pt x="824" y="349"/>
                  </a:lnTo>
                  <a:lnTo>
                    <a:pt x="820" y="349"/>
                  </a:lnTo>
                  <a:lnTo>
                    <a:pt x="820" y="348"/>
                  </a:lnTo>
                  <a:lnTo>
                    <a:pt x="816" y="348"/>
                  </a:lnTo>
                  <a:lnTo>
                    <a:pt x="816" y="346"/>
                  </a:lnTo>
                  <a:lnTo>
                    <a:pt x="813" y="346"/>
                  </a:lnTo>
                  <a:lnTo>
                    <a:pt x="813" y="345"/>
                  </a:lnTo>
                  <a:lnTo>
                    <a:pt x="810" y="345"/>
                  </a:lnTo>
                  <a:lnTo>
                    <a:pt x="810" y="342"/>
                  </a:lnTo>
                  <a:lnTo>
                    <a:pt x="806" y="342"/>
                  </a:lnTo>
                  <a:lnTo>
                    <a:pt x="806" y="340"/>
                  </a:lnTo>
                  <a:lnTo>
                    <a:pt x="803" y="340"/>
                  </a:lnTo>
                  <a:lnTo>
                    <a:pt x="803" y="338"/>
                  </a:lnTo>
                  <a:lnTo>
                    <a:pt x="799" y="338"/>
                  </a:lnTo>
                  <a:lnTo>
                    <a:pt x="799" y="337"/>
                  </a:lnTo>
                  <a:lnTo>
                    <a:pt x="796" y="337"/>
                  </a:lnTo>
                  <a:lnTo>
                    <a:pt x="796" y="334"/>
                  </a:lnTo>
                  <a:lnTo>
                    <a:pt x="792" y="334"/>
                  </a:lnTo>
                  <a:lnTo>
                    <a:pt x="792" y="332"/>
                  </a:lnTo>
                  <a:lnTo>
                    <a:pt x="788" y="332"/>
                  </a:lnTo>
                  <a:lnTo>
                    <a:pt x="788" y="330"/>
                  </a:lnTo>
                  <a:lnTo>
                    <a:pt x="786" y="330"/>
                  </a:lnTo>
                  <a:lnTo>
                    <a:pt x="786" y="329"/>
                  </a:lnTo>
                  <a:lnTo>
                    <a:pt x="781" y="329"/>
                  </a:lnTo>
                  <a:lnTo>
                    <a:pt x="781" y="326"/>
                  </a:lnTo>
                  <a:lnTo>
                    <a:pt x="778" y="326"/>
                  </a:lnTo>
                  <a:lnTo>
                    <a:pt x="778" y="324"/>
                  </a:lnTo>
                  <a:lnTo>
                    <a:pt x="774" y="324"/>
                  </a:lnTo>
                  <a:lnTo>
                    <a:pt x="774" y="323"/>
                  </a:lnTo>
                  <a:lnTo>
                    <a:pt x="771" y="323"/>
                  </a:lnTo>
                  <a:lnTo>
                    <a:pt x="771" y="321"/>
                  </a:lnTo>
                  <a:lnTo>
                    <a:pt x="767" y="321"/>
                  </a:lnTo>
                  <a:lnTo>
                    <a:pt x="767" y="319"/>
                  </a:lnTo>
                  <a:lnTo>
                    <a:pt x="764" y="319"/>
                  </a:lnTo>
                  <a:lnTo>
                    <a:pt x="764" y="317"/>
                  </a:lnTo>
                  <a:lnTo>
                    <a:pt x="761" y="317"/>
                  </a:lnTo>
                  <a:lnTo>
                    <a:pt x="761" y="315"/>
                  </a:lnTo>
                  <a:lnTo>
                    <a:pt x="756" y="315"/>
                  </a:lnTo>
                  <a:lnTo>
                    <a:pt x="756" y="313"/>
                  </a:lnTo>
                  <a:lnTo>
                    <a:pt x="753" y="313"/>
                  </a:lnTo>
                  <a:lnTo>
                    <a:pt x="753" y="312"/>
                  </a:lnTo>
                  <a:lnTo>
                    <a:pt x="750" y="312"/>
                  </a:lnTo>
                  <a:lnTo>
                    <a:pt x="750" y="309"/>
                  </a:lnTo>
                  <a:lnTo>
                    <a:pt x="746" y="309"/>
                  </a:lnTo>
                  <a:lnTo>
                    <a:pt x="746" y="307"/>
                  </a:lnTo>
                  <a:lnTo>
                    <a:pt x="742" y="307"/>
                  </a:lnTo>
                  <a:lnTo>
                    <a:pt x="742" y="305"/>
                  </a:lnTo>
                  <a:lnTo>
                    <a:pt x="739" y="305"/>
                  </a:lnTo>
                  <a:lnTo>
                    <a:pt x="739" y="304"/>
                  </a:lnTo>
                  <a:lnTo>
                    <a:pt x="735" y="304"/>
                  </a:lnTo>
                  <a:lnTo>
                    <a:pt x="735" y="301"/>
                  </a:lnTo>
                  <a:lnTo>
                    <a:pt x="732" y="301"/>
                  </a:lnTo>
                  <a:lnTo>
                    <a:pt x="732" y="299"/>
                  </a:lnTo>
                  <a:lnTo>
                    <a:pt x="729" y="299"/>
                  </a:lnTo>
                  <a:lnTo>
                    <a:pt x="729" y="298"/>
                  </a:lnTo>
                  <a:lnTo>
                    <a:pt x="724" y="298"/>
                  </a:lnTo>
                  <a:lnTo>
                    <a:pt x="724" y="296"/>
                  </a:lnTo>
                  <a:lnTo>
                    <a:pt x="721" y="296"/>
                  </a:lnTo>
                  <a:lnTo>
                    <a:pt x="721" y="293"/>
                  </a:lnTo>
                  <a:lnTo>
                    <a:pt x="718" y="293"/>
                  </a:lnTo>
                  <a:lnTo>
                    <a:pt x="718" y="292"/>
                  </a:lnTo>
                  <a:lnTo>
                    <a:pt x="714" y="292"/>
                  </a:lnTo>
                  <a:lnTo>
                    <a:pt x="714" y="290"/>
                  </a:lnTo>
                  <a:lnTo>
                    <a:pt x="710" y="290"/>
                  </a:lnTo>
                  <a:lnTo>
                    <a:pt x="710" y="289"/>
                  </a:lnTo>
                  <a:lnTo>
                    <a:pt x="707" y="289"/>
                  </a:lnTo>
                  <a:lnTo>
                    <a:pt x="707" y="287"/>
                  </a:lnTo>
                  <a:lnTo>
                    <a:pt x="704" y="287"/>
                  </a:lnTo>
                  <a:lnTo>
                    <a:pt x="704" y="284"/>
                  </a:lnTo>
                  <a:lnTo>
                    <a:pt x="698" y="284"/>
                  </a:lnTo>
                  <a:lnTo>
                    <a:pt x="698" y="282"/>
                  </a:lnTo>
                  <a:lnTo>
                    <a:pt x="697" y="282"/>
                  </a:lnTo>
                  <a:lnTo>
                    <a:pt x="697" y="281"/>
                  </a:lnTo>
                  <a:lnTo>
                    <a:pt x="693" y="281"/>
                  </a:lnTo>
                  <a:lnTo>
                    <a:pt x="693" y="279"/>
                  </a:lnTo>
                  <a:lnTo>
                    <a:pt x="689" y="279"/>
                  </a:lnTo>
                  <a:lnTo>
                    <a:pt x="689" y="276"/>
                  </a:lnTo>
                  <a:lnTo>
                    <a:pt x="685" y="276"/>
                  </a:lnTo>
                  <a:lnTo>
                    <a:pt x="685" y="275"/>
                  </a:lnTo>
                  <a:lnTo>
                    <a:pt x="682" y="275"/>
                  </a:lnTo>
                  <a:lnTo>
                    <a:pt x="682" y="272"/>
                  </a:lnTo>
                  <a:lnTo>
                    <a:pt x="678" y="272"/>
                  </a:lnTo>
                  <a:lnTo>
                    <a:pt x="678" y="271"/>
                  </a:lnTo>
                  <a:lnTo>
                    <a:pt x="675" y="271"/>
                  </a:lnTo>
                  <a:lnTo>
                    <a:pt x="675" y="268"/>
                  </a:lnTo>
                  <a:lnTo>
                    <a:pt x="672" y="268"/>
                  </a:lnTo>
                  <a:lnTo>
                    <a:pt x="672" y="267"/>
                  </a:lnTo>
                  <a:lnTo>
                    <a:pt x="666" y="267"/>
                  </a:lnTo>
                  <a:lnTo>
                    <a:pt x="666" y="265"/>
                  </a:lnTo>
                  <a:lnTo>
                    <a:pt x="662" y="265"/>
                  </a:lnTo>
                  <a:lnTo>
                    <a:pt x="662" y="264"/>
                  </a:lnTo>
                  <a:lnTo>
                    <a:pt x="661" y="264"/>
                  </a:lnTo>
                  <a:lnTo>
                    <a:pt x="661" y="261"/>
                  </a:lnTo>
                  <a:lnTo>
                    <a:pt x="656" y="261"/>
                  </a:lnTo>
                  <a:lnTo>
                    <a:pt x="656" y="259"/>
                  </a:lnTo>
                  <a:lnTo>
                    <a:pt x="652" y="259"/>
                  </a:lnTo>
                  <a:lnTo>
                    <a:pt x="652" y="257"/>
                  </a:lnTo>
                  <a:lnTo>
                    <a:pt x="649" y="257"/>
                  </a:lnTo>
                  <a:lnTo>
                    <a:pt x="649" y="256"/>
                  </a:lnTo>
                  <a:lnTo>
                    <a:pt x="645" y="256"/>
                  </a:lnTo>
                  <a:lnTo>
                    <a:pt x="645" y="253"/>
                  </a:lnTo>
                  <a:lnTo>
                    <a:pt x="642" y="253"/>
                  </a:lnTo>
                  <a:lnTo>
                    <a:pt x="642" y="251"/>
                  </a:lnTo>
                  <a:lnTo>
                    <a:pt x="637" y="251"/>
                  </a:lnTo>
                  <a:lnTo>
                    <a:pt x="637" y="249"/>
                  </a:lnTo>
                  <a:lnTo>
                    <a:pt x="635" y="249"/>
                  </a:lnTo>
                  <a:lnTo>
                    <a:pt x="635" y="248"/>
                  </a:lnTo>
                  <a:lnTo>
                    <a:pt x="632" y="248"/>
                  </a:lnTo>
                  <a:lnTo>
                    <a:pt x="632" y="245"/>
                  </a:lnTo>
                  <a:lnTo>
                    <a:pt x="627" y="245"/>
                  </a:lnTo>
                  <a:lnTo>
                    <a:pt x="627" y="243"/>
                  </a:lnTo>
                  <a:lnTo>
                    <a:pt x="624" y="243"/>
                  </a:lnTo>
                  <a:lnTo>
                    <a:pt x="624" y="242"/>
                  </a:lnTo>
                  <a:lnTo>
                    <a:pt x="620" y="242"/>
                  </a:lnTo>
                  <a:lnTo>
                    <a:pt x="620" y="240"/>
                  </a:lnTo>
                  <a:lnTo>
                    <a:pt x="617" y="240"/>
                  </a:lnTo>
                  <a:lnTo>
                    <a:pt x="617" y="237"/>
                  </a:lnTo>
                  <a:lnTo>
                    <a:pt x="613" y="237"/>
                  </a:lnTo>
                  <a:lnTo>
                    <a:pt x="613" y="236"/>
                  </a:lnTo>
                  <a:lnTo>
                    <a:pt x="608" y="236"/>
                  </a:lnTo>
                  <a:lnTo>
                    <a:pt x="608" y="234"/>
                  </a:lnTo>
                  <a:lnTo>
                    <a:pt x="605" y="234"/>
                  </a:lnTo>
                  <a:lnTo>
                    <a:pt x="605" y="232"/>
                  </a:lnTo>
                  <a:lnTo>
                    <a:pt x="601" y="232"/>
                  </a:lnTo>
                  <a:lnTo>
                    <a:pt x="601" y="231"/>
                  </a:lnTo>
                  <a:lnTo>
                    <a:pt x="597" y="231"/>
                  </a:lnTo>
                  <a:lnTo>
                    <a:pt x="597" y="228"/>
                  </a:lnTo>
                  <a:lnTo>
                    <a:pt x="594" y="228"/>
                  </a:lnTo>
                  <a:lnTo>
                    <a:pt x="594" y="226"/>
                  </a:lnTo>
                  <a:lnTo>
                    <a:pt x="591" y="226"/>
                  </a:lnTo>
                  <a:lnTo>
                    <a:pt x="591" y="224"/>
                  </a:lnTo>
                  <a:lnTo>
                    <a:pt x="586" y="224"/>
                  </a:lnTo>
                  <a:lnTo>
                    <a:pt x="586" y="223"/>
                  </a:lnTo>
                  <a:lnTo>
                    <a:pt x="583" y="223"/>
                  </a:lnTo>
                  <a:lnTo>
                    <a:pt x="583" y="220"/>
                  </a:lnTo>
                  <a:lnTo>
                    <a:pt x="579" y="220"/>
                  </a:lnTo>
                  <a:lnTo>
                    <a:pt x="579" y="218"/>
                  </a:lnTo>
                  <a:lnTo>
                    <a:pt x="576" y="218"/>
                  </a:lnTo>
                  <a:lnTo>
                    <a:pt x="576" y="217"/>
                  </a:lnTo>
                  <a:lnTo>
                    <a:pt x="572" y="217"/>
                  </a:lnTo>
                  <a:lnTo>
                    <a:pt x="572" y="215"/>
                  </a:lnTo>
                  <a:lnTo>
                    <a:pt x="568" y="215"/>
                  </a:lnTo>
                  <a:lnTo>
                    <a:pt x="568" y="212"/>
                  </a:lnTo>
                  <a:lnTo>
                    <a:pt x="565" y="212"/>
                  </a:lnTo>
                  <a:lnTo>
                    <a:pt x="565" y="211"/>
                  </a:lnTo>
                  <a:lnTo>
                    <a:pt x="562" y="211"/>
                  </a:lnTo>
                  <a:lnTo>
                    <a:pt x="562" y="209"/>
                  </a:lnTo>
                  <a:lnTo>
                    <a:pt x="559" y="209"/>
                  </a:lnTo>
                  <a:lnTo>
                    <a:pt x="559" y="208"/>
                  </a:lnTo>
                  <a:lnTo>
                    <a:pt x="553" y="208"/>
                  </a:lnTo>
                  <a:lnTo>
                    <a:pt x="553" y="206"/>
                  </a:lnTo>
                  <a:lnTo>
                    <a:pt x="549" y="206"/>
                  </a:lnTo>
                  <a:lnTo>
                    <a:pt x="549" y="203"/>
                  </a:lnTo>
                  <a:lnTo>
                    <a:pt x="546" y="203"/>
                  </a:lnTo>
                  <a:lnTo>
                    <a:pt x="546" y="201"/>
                  </a:lnTo>
                  <a:lnTo>
                    <a:pt x="543" y="201"/>
                  </a:lnTo>
                  <a:lnTo>
                    <a:pt x="543" y="200"/>
                  </a:lnTo>
                  <a:lnTo>
                    <a:pt x="539" y="200"/>
                  </a:lnTo>
                  <a:lnTo>
                    <a:pt x="539" y="198"/>
                  </a:lnTo>
                  <a:lnTo>
                    <a:pt x="535" y="198"/>
                  </a:lnTo>
                  <a:lnTo>
                    <a:pt x="535" y="195"/>
                  </a:lnTo>
                  <a:lnTo>
                    <a:pt x="531" y="195"/>
                  </a:lnTo>
                  <a:lnTo>
                    <a:pt x="531" y="194"/>
                  </a:lnTo>
                  <a:lnTo>
                    <a:pt x="527" y="194"/>
                  </a:lnTo>
                  <a:lnTo>
                    <a:pt x="527" y="192"/>
                  </a:lnTo>
                  <a:lnTo>
                    <a:pt x="522" y="192"/>
                  </a:lnTo>
                  <a:lnTo>
                    <a:pt x="522" y="190"/>
                  </a:lnTo>
                  <a:lnTo>
                    <a:pt x="519" y="190"/>
                  </a:lnTo>
                  <a:lnTo>
                    <a:pt x="519" y="187"/>
                  </a:lnTo>
                  <a:lnTo>
                    <a:pt x="516" y="187"/>
                  </a:lnTo>
                  <a:lnTo>
                    <a:pt x="516" y="186"/>
                  </a:lnTo>
                  <a:lnTo>
                    <a:pt x="512" y="186"/>
                  </a:lnTo>
                  <a:lnTo>
                    <a:pt x="512" y="184"/>
                  </a:lnTo>
                  <a:lnTo>
                    <a:pt x="508" y="184"/>
                  </a:lnTo>
                  <a:lnTo>
                    <a:pt x="508" y="183"/>
                  </a:lnTo>
                  <a:lnTo>
                    <a:pt x="505" y="183"/>
                  </a:lnTo>
                  <a:lnTo>
                    <a:pt x="505" y="180"/>
                  </a:lnTo>
                  <a:lnTo>
                    <a:pt x="502" y="180"/>
                  </a:lnTo>
                  <a:lnTo>
                    <a:pt x="502" y="178"/>
                  </a:lnTo>
                  <a:lnTo>
                    <a:pt x="496" y="178"/>
                  </a:lnTo>
                  <a:lnTo>
                    <a:pt x="496" y="176"/>
                  </a:lnTo>
                  <a:lnTo>
                    <a:pt x="492" y="176"/>
                  </a:lnTo>
                  <a:lnTo>
                    <a:pt x="492" y="175"/>
                  </a:lnTo>
                  <a:lnTo>
                    <a:pt x="489" y="175"/>
                  </a:lnTo>
                  <a:lnTo>
                    <a:pt x="489" y="172"/>
                  </a:lnTo>
                  <a:lnTo>
                    <a:pt x="484" y="172"/>
                  </a:lnTo>
                  <a:lnTo>
                    <a:pt x="484" y="170"/>
                  </a:lnTo>
                  <a:lnTo>
                    <a:pt x="482" y="170"/>
                  </a:lnTo>
                  <a:lnTo>
                    <a:pt x="482" y="168"/>
                  </a:lnTo>
                  <a:lnTo>
                    <a:pt x="476" y="168"/>
                  </a:lnTo>
                  <a:lnTo>
                    <a:pt x="476" y="167"/>
                  </a:lnTo>
                  <a:lnTo>
                    <a:pt x="473" y="167"/>
                  </a:lnTo>
                  <a:lnTo>
                    <a:pt x="473" y="164"/>
                  </a:lnTo>
                  <a:lnTo>
                    <a:pt x="470" y="164"/>
                  </a:lnTo>
                  <a:lnTo>
                    <a:pt x="470" y="162"/>
                  </a:lnTo>
                  <a:lnTo>
                    <a:pt x="464" y="162"/>
                  </a:lnTo>
                  <a:lnTo>
                    <a:pt x="464" y="161"/>
                  </a:lnTo>
                  <a:lnTo>
                    <a:pt x="460" y="161"/>
                  </a:lnTo>
                  <a:lnTo>
                    <a:pt x="460" y="159"/>
                  </a:lnTo>
                  <a:lnTo>
                    <a:pt x="457" y="159"/>
                  </a:lnTo>
                  <a:lnTo>
                    <a:pt x="457" y="156"/>
                  </a:lnTo>
                  <a:lnTo>
                    <a:pt x="454" y="156"/>
                  </a:lnTo>
                  <a:lnTo>
                    <a:pt x="454" y="155"/>
                  </a:lnTo>
                  <a:lnTo>
                    <a:pt x="450" y="155"/>
                  </a:lnTo>
                  <a:lnTo>
                    <a:pt x="450" y="153"/>
                  </a:lnTo>
                  <a:lnTo>
                    <a:pt x="445" y="153"/>
                  </a:lnTo>
                  <a:lnTo>
                    <a:pt x="445" y="151"/>
                  </a:lnTo>
                  <a:lnTo>
                    <a:pt x="441" y="151"/>
                  </a:lnTo>
                  <a:lnTo>
                    <a:pt x="441" y="150"/>
                  </a:lnTo>
                  <a:lnTo>
                    <a:pt x="438" y="150"/>
                  </a:lnTo>
                  <a:lnTo>
                    <a:pt x="438" y="147"/>
                  </a:lnTo>
                  <a:lnTo>
                    <a:pt x="434" y="147"/>
                  </a:lnTo>
                  <a:lnTo>
                    <a:pt x="434" y="145"/>
                  </a:lnTo>
                  <a:lnTo>
                    <a:pt x="431" y="145"/>
                  </a:lnTo>
                  <a:lnTo>
                    <a:pt x="431" y="143"/>
                  </a:lnTo>
                  <a:lnTo>
                    <a:pt x="425" y="143"/>
                  </a:lnTo>
                  <a:lnTo>
                    <a:pt x="425" y="142"/>
                  </a:lnTo>
                  <a:lnTo>
                    <a:pt x="422" y="142"/>
                  </a:lnTo>
                  <a:lnTo>
                    <a:pt x="422" y="139"/>
                  </a:lnTo>
                  <a:lnTo>
                    <a:pt x="416" y="139"/>
                  </a:lnTo>
                  <a:lnTo>
                    <a:pt x="416" y="138"/>
                  </a:lnTo>
                  <a:lnTo>
                    <a:pt x="413" y="138"/>
                  </a:lnTo>
                  <a:lnTo>
                    <a:pt x="413" y="136"/>
                  </a:lnTo>
                  <a:lnTo>
                    <a:pt x="409" y="136"/>
                  </a:lnTo>
                  <a:lnTo>
                    <a:pt x="409" y="134"/>
                  </a:lnTo>
                  <a:lnTo>
                    <a:pt x="403" y="134"/>
                  </a:lnTo>
                  <a:lnTo>
                    <a:pt x="403" y="131"/>
                  </a:lnTo>
                  <a:lnTo>
                    <a:pt x="400" y="131"/>
                  </a:lnTo>
                  <a:lnTo>
                    <a:pt x="400" y="130"/>
                  </a:lnTo>
                  <a:lnTo>
                    <a:pt x="398" y="130"/>
                  </a:lnTo>
                  <a:lnTo>
                    <a:pt x="398" y="128"/>
                  </a:lnTo>
                  <a:lnTo>
                    <a:pt x="392" y="128"/>
                  </a:lnTo>
                  <a:lnTo>
                    <a:pt x="392" y="127"/>
                  </a:lnTo>
                  <a:lnTo>
                    <a:pt x="389" y="127"/>
                  </a:lnTo>
                  <a:lnTo>
                    <a:pt x="389" y="124"/>
                  </a:lnTo>
                  <a:lnTo>
                    <a:pt x="384" y="124"/>
                  </a:lnTo>
                  <a:lnTo>
                    <a:pt x="384" y="122"/>
                  </a:lnTo>
                  <a:lnTo>
                    <a:pt x="379" y="122"/>
                  </a:lnTo>
                  <a:lnTo>
                    <a:pt x="379" y="120"/>
                  </a:lnTo>
                  <a:lnTo>
                    <a:pt x="376" y="120"/>
                  </a:lnTo>
                  <a:lnTo>
                    <a:pt x="376" y="119"/>
                  </a:lnTo>
                  <a:lnTo>
                    <a:pt x="370" y="119"/>
                  </a:lnTo>
                  <a:lnTo>
                    <a:pt x="370" y="117"/>
                  </a:lnTo>
                  <a:lnTo>
                    <a:pt x="367" y="117"/>
                  </a:lnTo>
                  <a:lnTo>
                    <a:pt x="367" y="114"/>
                  </a:lnTo>
                  <a:lnTo>
                    <a:pt x="361" y="114"/>
                  </a:lnTo>
                  <a:lnTo>
                    <a:pt x="361" y="113"/>
                  </a:lnTo>
                  <a:lnTo>
                    <a:pt x="358" y="113"/>
                  </a:lnTo>
                  <a:lnTo>
                    <a:pt x="358" y="111"/>
                  </a:lnTo>
                  <a:lnTo>
                    <a:pt x="354" y="111"/>
                  </a:lnTo>
                  <a:lnTo>
                    <a:pt x="354" y="109"/>
                  </a:lnTo>
                  <a:lnTo>
                    <a:pt x="349" y="109"/>
                  </a:lnTo>
                  <a:lnTo>
                    <a:pt x="349" y="106"/>
                  </a:lnTo>
                  <a:lnTo>
                    <a:pt x="344" y="106"/>
                  </a:lnTo>
                  <a:lnTo>
                    <a:pt x="344" y="105"/>
                  </a:lnTo>
                  <a:lnTo>
                    <a:pt x="341" y="105"/>
                  </a:lnTo>
                  <a:lnTo>
                    <a:pt x="341" y="103"/>
                  </a:lnTo>
                  <a:lnTo>
                    <a:pt x="335" y="103"/>
                  </a:lnTo>
                  <a:lnTo>
                    <a:pt x="335" y="102"/>
                  </a:lnTo>
                  <a:lnTo>
                    <a:pt x="332" y="102"/>
                  </a:lnTo>
                  <a:lnTo>
                    <a:pt x="332" y="99"/>
                  </a:lnTo>
                  <a:lnTo>
                    <a:pt x="326" y="99"/>
                  </a:lnTo>
                  <a:lnTo>
                    <a:pt x="326" y="97"/>
                  </a:lnTo>
                  <a:lnTo>
                    <a:pt x="320" y="97"/>
                  </a:lnTo>
                  <a:lnTo>
                    <a:pt x="320" y="95"/>
                  </a:lnTo>
                  <a:lnTo>
                    <a:pt x="317" y="95"/>
                  </a:lnTo>
                  <a:lnTo>
                    <a:pt x="317" y="94"/>
                  </a:lnTo>
                  <a:lnTo>
                    <a:pt x="312" y="94"/>
                  </a:lnTo>
                  <a:lnTo>
                    <a:pt x="312" y="91"/>
                  </a:lnTo>
                  <a:lnTo>
                    <a:pt x="309" y="91"/>
                  </a:lnTo>
                  <a:lnTo>
                    <a:pt x="309" y="89"/>
                  </a:lnTo>
                  <a:lnTo>
                    <a:pt x="303" y="89"/>
                  </a:lnTo>
                  <a:lnTo>
                    <a:pt x="303" y="87"/>
                  </a:lnTo>
                  <a:lnTo>
                    <a:pt x="297" y="87"/>
                  </a:lnTo>
                  <a:lnTo>
                    <a:pt x="297" y="86"/>
                  </a:lnTo>
                  <a:lnTo>
                    <a:pt x="293" y="86"/>
                  </a:lnTo>
                  <a:lnTo>
                    <a:pt x="293" y="83"/>
                  </a:lnTo>
                  <a:lnTo>
                    <a:pt x="288" y="83"/>
                  </a:lnTo>
                  <a:lnTo>
                    <a:pt x="288" y="81"/>
                  </a:lnTo>
                  <a:lnTo>
                    <a:pt x="284" y="81"/>
                  </a:lnTo>
                  <a:lnTo>
                    <a:pt x="284" y="80"/>
                  </a:lnTo>
                  <a:lnTo>
                    <a:pt x="278" y="80"/>
                  </a:lnTo>
                  <a:lnTo>
                    <a:pt x="278" y="78"/>
                  </a:lnTo>
                  <a:lnTo>
                    <a:pt x="273" y="78"/>
                  </a:lnTo>
                  <a:lnTo>
                    <a:pt x="273" y="75"/>
                  </a:lnTo>
                  <a:lnTo>
                    <a:pt x="268" y="75"/>
                  </a:lnTo>
                  <a:lnTo>
                    <a:pt x="268" y="74"/>
                  </a:lnTo>
                  <a:lnTo>
                    <a:pt x="262" y="74"/>
                  </a:lnTo>
                  <a:lnTo>
                    <a:pt x="262" y="72"/>
                  </a:lnTo>
                  <a:lnTo>
                    <a:pt x="256" y="72"/>
                  </a:lnTo>
                  <a:lnTo>
                    <a:pt x="256" y="71"/>
                  </a:lnTo>
                  <a:lnTo>
                    <a:pt x="253" y="71"/>
                  </a:lnTo>
                  <a:lnTo>
                    <a:pt x="253" y="69"/>
                  </a:lnTo>
                  <a:lnTo>
                    <a:pt x="248" y="69"/>
                  </a:lnTo>
                  <a:lnTo>
                    <a:pt x="248" y="66"/>
                  </a:lnTo>
                  <a:lnTo>
                    <a:pt x="243" y="66"/>
                  </a:lnTo>
                  <a:lnTo>
                    <a:pt x="243" y="64"/>
                  </a:lnTo>
                  <a:lnTo>
                    <a:pt x="238" y="64"/>
                  </a:lnTo>
                  <a:lnTo>
                    <a:pt x="238" y="63"/>
                  </a:lnTo>
                  <a:lnTo>
                    <a:pt x="232" y="63"/>
                  </a:lnTo>
                  <a:lnTo>
                    <a:pt x="232" y="61"/>
                  </a:lnTo>
                  <a:lnTo>
                    <a:pt x="227" y="61"/>
                  </a:lnTo>
                  <a:lnTo>
                    <a:pt x="227" y="58"/>
                  </a:lnTo>
                  <a:lnTo>
                    <a:pt x="220" y="58"/>
                  </a:lnTo>
                  <a:lnTo>
                    <a:pt x="220" y="57"/>
                  </a:lnTo>
                  <a:lnTo>
                    <a:pt x="214" y="57"/>
                  </a:lnTo>
                  <a:lnTo>
                    <a:pt x="214" y="55"/>
                  </a:lnTo>
                  <a:lnTo>
                    <a:pt x="209" y="55"/>
                  </a:lnTo>
                  <a:lnTo>
                    <a:pt x="209" y="53"/>
                  </a:lnTo>
                  <a:lnTo>
                    <a:pt x="202" y="53"/>
                  </a:lnTo>
                  <a:lnTo>
                    <a:pt x="202" y="50"/>
                  </a:lnTo>
                  <a:lnTo>
                    <a:pt x="195" y="50"/>
                  </a:lnTo>
                  <a:lnTo>
                    <a:pt x="195" y="49"/>
                  </a:lnTo>
                  <a:lnTo>
                    <a:pt x="190" y="49"/>
                  </a:lnTo>
                  <a:lnTo>
                    <a:pt x="190" y="47"/>
                  </a:lnTo>
                  <a:lnTo>
                    <a:pt x="184" y="47"/>
                  </a:lnTo>
                  <a:lnTo>
                    <a:pt x="184" y="46"/>
                  </a:lnTo>
                  <a:lnTo>
                    <a:pt x="178" y="46"/>
                  </a:lnTo>
                  <a:lnTo>
                    <a:pt x="178" y="43"/>
                  </a:lnTo>
                  <a:lnTo>
                    <a:pt x="172" y="43"/>
                  </a:lnTo>
                  <a:lnTo>
                    <a:pt x="172" y="41"/>
                  </a:lnTo>
                  <a:lnTo>
                    <a:pt x="165" y="41"/>
                  </a:lnTo>
                  <a:lnTo>
                    <a:pt x="165" y="39"/>
                  </a:lnTo>
                  <a:lnTo>
                    <a:pt x="159" y="39"/>
                  </a:lnTo>
                  <a:lnTo>
                    <a:pt x="159" y="38"/>
                  </a:lnTo>
                  <a:lnTo>
                    <a:pt x="149" y="38"/>
                  </a:lnTo>
                  <a:lnTo>
                    <a:pt x="149" y="35"/>
                  </a:lnTo>
                  <a:lnTo>
                    <a:pt x="146" y="35"/>
                  </a:lnTo>
                  <a:lnTo>
                    <a:pt x="146" y="33"/>
                  </a:lnTo>
                  <a:lnTo>
                    <a:pt x="136" y="33"/>
                  </a:lnTo>
                  <a:lnTo>
                    <a:pt x="136" y="32"/>
                  </a:lnTo>
                  <a:lnTo>
                    <a:pt x="128" y="32"/>
                  </a:lnTo>
                  <a:lnTo>
                    <a:pt x="128" y="30"/>
                  </a:lnTo>
                  <a:lnTo>
                    <a:pt x="124" y="30"/>
                  </a:lnTo>
                  <a:lnTo>
                    <a:pt x="124" y="27"/>
                  </a:lnTo>
                  <a:lnTo>
                    <a:pt x="114" y="27"/>
                  </a:lnTo>
                  <a:lnTo>
                    <a:pt x="114" y="25"/>
                  </a:lnTo>
                  <a:lnTo>
                    <a:pt x="108" y="25"/>
                  </a:lnTo>
                  <a:lnTo>
                    <a:pt x="108" y="24"/>
                  </a:lnTo>
                  <a:lnTo>
                    <a:pt x="99" y="24"/>
                  </a:lnTo>
                  <a:lnTo>
                    <a:pt x="99" y="22"/>
                  </a:lnTo>
                  <a:lnTo>
                    <a:pt x="89" y="22"/>
                  </a:lnTo>
                  <a:lnTo>
                    <a:pt x="89" y="21"/>
                  </a:lnTo>
                  <a:lnTo>
                    <a:pt x="82" y="21"/>
                  </a:lnTo>
                  <a:lnTo>
                    <a:pt x="82" y="18"/>
                  </a:lnTo>
                  <a:lnTo>
                    <a:pt x="73" y="18"/>
                  </a:lnTo>
                  <a:lnTo>
                    <a:pt x="73" y="16"/>
                  </a:lnTo>
                  <a:lnTo>
                    <a:pt x="62" y="16"/>
                  </a:lnTo>
                  <a:lnTo>
                    <a:pt x="62" y="14"/>
                  </a:lnTo>
                  <a:lnTo>
                    <a:pt x="51" y="14"/>
                  </a:lnTo>
                  <a:lnTo>
                    <a:pt x="51" y="13"/>
                  </a:lnTo>
                  <a:lnTo>
                    <a:pt x="39" y="13"/>
                  </a:lnTo>
                  <a:lnTo>
                    <a:pt x="39" y="10"/>
                  </a:lnTo>
                  <a:lnTo>
                    <a:pt x="38" y="10"/>
                  </a:lnTo>
                  <a:lnTo>
                    <a:pt x="38" y="13"/>
                  </a:lnTo>
                  <a:lnTo>
                    <a:pt x="37" y="13"/>
                  </a:lnTo>
                  <a:lnTo>
                    <a:pt x="37" y="18"/>
                  </a:lnTo>
                  <a:lnTo>
                    <a:pt x="35" y="18"/>
                  </a:lnTo>
                  <a:lnTo>
                    <a:pt x="35" y="32"/>
                  </a:lnTo>
                  <a:lnTo>
                    <a:pt x="33" y="32"/>
                  </a:lnTo>
                  <a:lnTo>
                    <a:pt x="33" y="58"/>
                  </a:lnTo>
                  <a:lnTo>
                    <a:pt x="32" y="58"/>
                  </a:lnTo>
                  <a:lnTo>
                    <a:pt x="32" y="103"/>
                  </a:lnTo>
                  <a:lnTo>
                    <a:pt x="29" y="103"/>
                  </a:lnTo>
                  <a:lnTo>
                    <a:pt x="29" y="150"/>
                  </a:lnTo>
                  <a:lnTo>
                    <a:pt x="28" y="150"/>
                  </a:lnTo>
                  <a:lnTo>
                    <a:pt x="28" y="178"/>
                  </a:lnTo>
                  <a:lnTo>
                    <a:pt x="26" y="178"/>
                  </a:lnTo>
                  <a:lnTo>
                    <a:pt x="26" y="195"/>
                  </a:lnTo>
                  <a:lnTo>
                    <a:pt x="25" y="195"/>
                  </a:lnTo>
                  <a:lnTo>
                    <a:pt x="25" y="203"/>
                  </a:lnTo>
                  <a:lnTo>
                    <a:pt x="22" y="203"/>
                  </a:lnTo>
                  <a:lnTo>
                    <a:pt x="22" y="215"/>
                  </a:lnTo>
                  <a:lnTo>
                    <a:pt x="21" y="215"/>
                  </a:lnTo>
                  <a:lnTo>
                    <a:pt x="21" y="234"/>
                  </a:lnTo>
                  <a:lnTo>
                    <a:pt x="19" y="234"/>
                  </a:lnTo>
                  <a:lnTo>
                    <a:pt x="19" y="282"/>
                  </a:lnTo>
                  <a:lnTo>
                    <a:pt x="18" y="282"/>
                  </a:lnTo>
                  <a:lnTo>
                    <a:pt x="18" y="374"/>
                  </a:lnTo>
                  <a:lnTo>
                    <a:pt x="16" y="374"/>
                  </a:lnTo>
                  <a:lnTo>
                    <a:pt x="16" y="511"/>
                  </a:lnTo>
                  <a:lnTo>
                    <a:pt x="14" y="511"/>
                  </a:lnTo>
                  <a:lnTo>
                    <a:pt x="14" y="668"/>
                  </a:lnTo>
                  <a:lnTo>
                    <a:pt x="12" y="668"/>
                  </a:lnTo>
                  <a:lnTo>
                    <a:pt x="12" y="843"/>
                  </a:lnTo>
                  <a:lnTo>
                    <a:pt x="10" y="843"/>
                  </a:lnTo>
                  <a:lnTo>
                    <a:pt x="10" y="950"/>
                  </a:lnTo>
                  <a:lnTo>
                    <a:pt x="0" y="950"/>
                  </a:lnTo>
                  <a:lnTo>
                    <a:pt x="0" y="833"/>
                  </a:lnTo>
                  <a:lnTo>
                    <a:pt x="2" y="833"/>
                  </a:lnTo>
                  <a:lnTo>
                    <a:pt x="2" y="657"/>
                  </a:lnTo>
                  <a:lnTo>
                    <a:pt x="4" y="657"/>
                  </a:lnTo>
                  <a:lnTo>
                    <a:pt x="4" y="501"/>
                  </a:lnTo>
                  <a:lnTo>
                    <a:pt x="5" y="501"/>
                  </a:lnTo>
                  <a:lnTo>
                    <a:pt x="5" y="364"/>
                  </a:lnTo>
                  <a:lnTo>
                    <a:pt x="8" y="364"/>
                  </a:lnTo>
                  <a:lnTo>
                    <a:pt x="8" y="272"/>
                  </a:lnTo>
                  <a:lnTo>
                    <a:pt x="9" y="272"/>
                  </a:lnTo>
                  <a:lnTo>
                    <a:pt x="9" y="224"/>
                  </a:lnTo>
                  <a:lnTo>
                    <a:pt x="11" y="224"/>
                  </a:lnTo>
                  <a:lnTo>
                    <a:pt x="11" y="204"/>
                  </a:lnTo>
                  <a:lnTo>
                    <a:pt x="12" y="204"/>
                  </a:lnTo>
                  <a:lnTo>
                    <a:pt x="12" y="193"/>
                  </a:lnTo>
                  <a:lnTo>
                    <a:pt x="14" y="193"/>
                  </a:lnTo>
                  <a:lnTo>
                    <a:pt x="14" y="185"/>
                  </a:lnTo>
                  <a:lnTo>
                    <a:pt x="16" y="185"/>
                  </a:lnTo>
                  <a:lnTo>
                    <a:pt x="16" y="168"/>
                  </a:lnTo>
                  <a:lnTo>
                    <a:pt x="18" y="168"/>
                  </a:lnTo>
                  <a:lnTo>
                    <a:pt x="18" y="139"/>
                  </a:lnTo>
                  <a:lnTo>
                    <a:pt x="19" y="139"/>
                  </a:lnTo>
                  <a:lnTo>
                    <a:pt x="19" y="93"/>
                  </a:lnTo>
                  <a:lnTo>
                    <a:pt x="21" y="93"/>
                  </a:lnTo>
                  <a:lnTo>
                    <a:pt x="21" y="48"/>
                  </a:lnTo>
                  <a:lnTo>
                    <a:pt x="22" y="48"/>
                  </a:lnTo>
                  <a:lnTo>
                    <a:pt x="22" y="22"/>
                  </a:lnTo>
                  <a:lnTo>
                    <a:pt x="25" y="22"/>
                  </a:lnTo>
                  <a:lnTo>
                    <a:pt x="25" y="8"/>
                  </a:lnTo>
                  <a:lnTo>
                    <a:pt x="27" y="8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33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12" name="Freeform 53"/>
            <p:cNvSpPr>
              <a:spLocks/>
            </p:cNvSpPr>
            <p:nvPr/>
          </p:nvSpPr>
          <p:spPr bwMode="auto">
            <a:xfrm>
              <a:off x="2651125" y="3076575"/>
              <a:ext cx="9525" cy="82550"/>
            </a:xfrm>
            <a:custGeom>
              <a:avLst/>
              <a:gdLst>
                <a:gd name="T0" fmla="*/ 2147483647 w 6"/>
                <a:gd name="T1" fmla="*/ 0 h 52"/>
                <a:gd name="T2" fmla="*/ 2147483647 w 6"/>
                <a:gd name="T3" fmla="*/ 0 h 52"/>
                <a:gd name="T4" fmla="*/ 2147483647 w 6"/>
                <a:gd name="T5" fmla="*/ 2147483647 h 52"/>
                <a:gd name="T6" fmla="*/ 2147483647 w 6"/>
                <a:gd name="T7" fmla="*/ 2147483647 h 52"/>
                <a:gd name="T8" fmla="*/ 0 w 6"/>
                <a:gd name="T9" fmla="*/ 2147483647 h 52"/>
                <a:gd name="T10" fmla="*/ 0 w 6"/>
                <a:gd name="T11" fmla="*/ 2147483647 h 52"/>
                <a:gd name="T12" fmla="*/ 2147483647 w 6"/>
                <a:gd name="T13" fmla="*/ 0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52">
                  <a:moveTo>
                    <a:pt x="2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13" name="Freeform 54"/>
            <p:cNvSpPr>
              <a:spLocks/>
            </p:cNvSpPr>
            <p:nvPr/>
          </p:nvSpPr>
          <p:spPr bwMode="auto">
            <a:xfrm>
              <a:off x="2657475" y="2994025"/>
              <a:ext cx="6350" cy="26988"/>
            </a:xfrm>
            <a:custGeom>
              <a:avLst/>
              <a:gdLst>
                <a:gd name="T0" fmla="*/ 2147483647 w 4"/>
                <a:gd name="T1" fmla="*/ 0 h 17"/>
                <a:gd name="T2" fmla="*/ 2147483647 w 4"/>
                <a:gd name="T3" fmla="*/ 0 h 17"/>
                <a:gd name="T4" fmla="*/ 2147483647 w 4"/>
                <a:gd name="T5" fmla="*/ 2147483647 h 17"/>
                <a:gd name="T6" fmla="*/ 2147483647 w 4"/>
                <a:gd name="T7" fmla="*/ 2147483647 h 17"/>
                <a:gd name="T8" fmla="*/ 0 w 4"/>
                <a:gd name="T9" fmla="*/ 2147483647 h 17"/>
                <a:gd name="T10" fmla="*/ 0 w 4"/>
                <a:gd name="T11" fmla="*/ 2147483647 h 17"/>
                <a:gd name="T12" fmla="*/ 2147483647 w 4"/>
                <a:gd name="T13" fmla="*/ 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" h="17">
                  <a:moveTo>
                    <a:pt x="2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14" name="Freeform 55"/>
            <p:cNvSpPr>
              <a:spLocks/>
            </p:cNvSpPr>
            <p:nvPr/>
          </p:nvSpPr>
          <p:spPr bwMode="auto">
            <a:xfrm>
              <a:off x="2660650" y="2803525"/>
              <a:ext cx="9525" cy="134938"/>
            </a:xfrm>
            <a:custGeom>
              <a:avLst/>
              <a:gdLst>
                <a:gd name="T0" fmla="*/ 2147483647 w 6"/>
                <a:gd name="T1" fmla="*/ 0 h 85"/>
                <a:gd name="T2" fmla="*/ 2147483647 w 6"/>
                <a:gd name="T3" fmla="*/ 0 h 85"/>
                <a:gd name="T4" fmla="*/ 2147483647 w 6"/>
                <a:gd name="T5" fmla="*/ 2147483647 h 85"/>
                <a:gd name="T6" fmla="*/ 2147483647 w 6"/>
                <a:gd name="T7" fmla="*/ 2147483647 h 85"/>
                <a:gd name="T8" fmla="*/ 0 w 6"/>
                <a:gd name="T9" fmla="*/ 2147483647 h 85"/>
                <a:gd name="T10" fmla="*/ 0 w 6"/>
                <a:gd name="T11" fmla="*/ 2147483647 h 85"/>
                <a:gd name="T12" fmla="*/ 2147483647 w 6"/>
                <a:gd name="T13" fmla="*/ 0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85">
                  <a:moveTo>
                    <a:pt x="4" y="0"/>
                  </a:moveTo>
                  <a:lnTo>
                    <a:pt x="6" y="0"/>
                  </a:lnTo>
                  <a:lnTo>
                    <a:pt x="6" y="4"/>
                  </a:lnTo>
                  <a:lnTo>
                    <a:pt x="3" y="85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15" name="Freeform 56"/>
            <p:cNvSpPr>
              <a:spLocks/>
            </p:cNvSpPr>
            <p:nvPr/>
          </p:nvSpPr>
          <p:spPr bwMode="auto">
            <a:xfrm>
              <a:off x="2670175" y="2792413"/>
              <a:ext cx="6350" cy="30163"/>
            </a:xfrm>
            <a:custGeom>
              <a:avLst/>
              <a:gdLst>
                <a:gd name="T0" fmla="*/ 0 w 4"/>
                <a:gd name="T1" fmla="*/ 0 h 19"/>
                <a:gd name="T2" fmla="*/ 2147483647 w 4"/>
                <a:gd name="T3" fmla="*/ 0 h 19"/>
                <a:gd name="T4" fmla="*/ 2147483647 w 4"/>
                <a:gd name="T5" fmla="*/ 2147483647 h 19"/>
                <a:gd name="T6" fmla="*/ 2147483647 w 4"/>
                <a:gd name="T7" fmla="*/ 2147483647 h 19"/>
                <a:gd name="T8" fmla="*/ 2147483647 w 4"/>
                <a:gd name="T9" fmla="*/ 2147483647 h 19"/>
                <a:gd name="T10" fmla="*/ 0 w 4"/>
                <a:gd name="T11" fmla="*/ 2147483647 h 19"/>
                <a:gd name="T12" fmla="*/ 0 w 4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" h="19">
                  <a:moveTo>
                    <a:pt x="0" y="0"/>
                  </a:moveTo>
                  <a:lnTo>
                    <a:pt x="4" y="0"/>
                  </a:lnTo>
                  <a:lnTo>
                    <a:pt x="4" y="16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16" name="Freeform 57"/>
            <p:cNvSpPr>
              <a:spLocks/>
            </p:cNvSpPr>
            <p:nvPr/>
          </p:nvSpPr>
          <p:spPr bwMode="auto">
            <a:xfrm>
              <a:off x="2676525" y="2874963"/>
              <a:ext cx="15875" cy="134938"/>
            </a:xfrm>
            <a:custGeom>
              <a:avLst/>
              <a:gdLst>
                <a:gd name="T0" fmla="*/ 0 w 10"/>
                <a:gd name="T1" fmla="*/ 0 h 85"/>
                <a:gd name="T2" fmla="*/ 2147483647 w 10"/>
                <a:gd name="T3" fmla="*/ 0 h 85"/>
                <a:gd name="T4" fmla="*/ 2147483647 w 10"/>
                <a:gd name="T5" fmla="*/ 2147483647 h 85"/>
                <a:gd name="T6" fmla="*/ 2147483647 w 10"/>
                <a:gd name="T7" fmla="*/ 2147483647 h 85"/>
                <a:gd name="T8" fmla="*/ 2147483647 w 10"/>
                <a:gd name="T9" fmla="*/ 2147483647 h 85"/>
                <a:gd name="T10" fmla="*/ 0 w 10"/>
                <a:gd name="T11" fmla="*/ 2147483647 h 85"/>
                <a:gd name="T12" fmla="*/ 0 w 10"/>
                <a:gd name="T13" fmla="*/ 0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85">
                  <a:moveTo>
                    <a:pt x="0" y="0"/>
                  </a:moveTo>
                  <a:lnTo>
                    <a:pt x="3" y="0"/>
                  </a:lnTo>
                  <a:lnTo>
                    <a:pt x="10" y="82"/>
                  </a:lnTo>
                  <a:lnTo>
                    <a:pt x="10" y="85"/>
                  </a:lnTo>
                  <a:lnTo>
                    <a:pt x="8" y="8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17" name="Freeform 58"/>
            <p:cNvSpPr>
              <a:spLocks/>
            </p:cNvSpPr>
            <p:nvPr/>
          </p:nvSpPr>
          <p:spPr bwMode="auto">
            <a:xfrm>
              <a:off x="2692400" y="3067050"/>
              <a:ext cx="7938" cy="30163"/>
            </a:xfrm>
            <a:custGeom>
              <a:avLst/>
              <a:gdLst>
                <a:gd name="T0" fmla="*/ 0 w 5"/>
                <a:gd name="T1" fmla="*/ 0 h 19"/>
                <a:gd name="T2" fmla="*/ 2147483647 w 5"/>
                <a:gd name="T3" fmla="*/ 0 h 19"/>
                <a:gd name="T4" fmla="*/ 2147483647 w 5"/>
                <a:gd name="T5" fmla="*/ 2147483647 h 19"/>
                <a:gd name="T6" fmla="*/ 2147483647 w 5"/>
                <a:gd name="T7" fmla="*/ 2147483647 h 19"/>
                <a:gd name="T8" fmla="*/ 2147483647 w 5"/>
                <a:gd name="T9" fmla="*/ 2147483647 h 19"/>
                <a:gd name="T10" fmla="*/ 0 w 5"/>
                <a:gd name="T11" fmla="*/ 2147483647 h 19"/>
                <a:gd name="T12" fmla="*/ 0 w 5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" h="19">
                  <a:moveTo>
                    <a:pt x="0" y="0"/>
                  </a:moveTo>
                  <a:lnTo>
                    <a:pt x="4" y="0"/>
                  </a:lnTo>
                  <a:lnTo>
                    <a:pt x="5" y="16"/>
                  </a:lnTo>
                  <a:lnTo>
                    <a:pt x="5" y="19"/>
                  </a:lnTo>
                  <a:lnTo>
                    <a:pt x="1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18" name="Freeform 59"/>
            <p:cNvSpPr>
              <a:spLocks/>
            </p:cNvSpPr>
            <p:nvPr/>
          </p:nvSpPr>
          <p:spPr bwMode="auto">
            <a:xfrm>
              <a:off x="2732088" y="3000375"/>
              <a:ext cx="134938" cy="92075"/>
            </a:xfrm>
            <a:custGeom>
              <a:avLst/>
              <a:gdLst>
                <a:gd name="T0" fmla="*/ 2147483647 w 85"/>
                <a:gd name="T1" fmla="*/ 0 h 58"/>
                <a:gd name="T2" fmla="*/ 2147483647 w 85"/>
                <a:gd name="T3" fmla="*/ 0 h 58"/>
                <a:gd name="T4" fmla="*/ 2147483647 w 85"/>
                <a:gd name="T5" fmla="*/ 2147483647 h 58"/>
                <a:gd name="T6" fmla="*/ 2147483647 w 85"/>
                <a:gd name="T7" fmla="*/ 2147483647 h 58"/>
                <a:gd name="T8" fmla="*/ 0 w 85"/>
                <a:gd name="T9" fmla="*/ 2147483647 h 58"/>
                <a:gd name="T10" fmla="*/ 0 w 85"/>
                <a:gd name="T11" fmla="*/ 2147483647 h 58"/>
                <a:gd name="T12" fmla="*/ 2147483647 w 85"/>
                <a:gd name="T13" fmla="*/ 0 h 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58">
                  <a:moveTo>
                    <a:pt x="81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3" y="58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19" name="Freeform 60"/>
            <p:cNvSpPr>
              <a:spLocks/>
            </p:cNvSpPr>
            <p:nvPr/>
          </p:nvSpPr>
          <p:spPr bwMode="auto">
            <a:xfrm>
              <a:off x="2924175" y="2971800"/>
              <a:ext cx="11113" cy="9525"/>
            </a:xfrm>
            <a:custGeom>
              <a:avLst/>
              <a:gdLst>
                <a:gd name="T0" fmla="*/ 2147483647 w 7"/>
                <a:gd name="T1" fmla="*/ 0 h 6"/>
                <a:gd name="T2" fmla="*/ 2147483647 w 7"/>
                <a:gd name="T3" fmla="*/ 0 h 6"/>
                <a:gd name="T4" fmla="*/ 2147483647 w 7"/>
                <a:gd name="T5" fmla="*/ 2147483647 h 6"/>
                <a:gd name="T6" fmla="*/ 2147483647 w 7"/>
                <a:gd name="T7" fmla="*/ 2147483647 h 6"/>
                <a:gd name="T8" fmla="*/ 0 w 7"/>
                <a:gd name="T9" fmla="*/ 2147483647 h 6"/>
                <a:gd name="T10" fmla="*/ 0 w 7"/>
                <a:gd name="T11" fmla="*/ 2147483647 h 6"/>
                <a:gd name="T12" fmla="*/ 2147483647 w 7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6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20" name="Line 61"/>
            <p:cNvSpPr>
              <a:spLocks noChangeShapeType="1"/>
            </p:cNvSpPr>
            <p:nvPr/>
          </p:nvSpPr>
          <p:spPr bwMode="auto">
            <a:xfrm>
              <a:off x="2933700" y="2955925"/>
              <a:ext cx="0" cy="206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21" name="Freeform 62"/>
            <p:cNvSpPr>
              <a:spLocks/>
            </p:cNvSpPr>
            <p:nvPr/>
          </p:nvSpPr>
          <p:spPr bwMode="auto">
            <a:xfrm>
              <a:off x="2935288" y="2774950"/>
              <a:ext cx="9525" cy="130175"/>
            </a:xfrm>
            <a:custGeom>
              <a:avLst/>
              <a:gdLst>
                <a:gd name="T0" fmla="*/ 2147483647 w 6"/>
                <a:gd name="T1" fmla="*/ 0 h 82"/>
                <a:gd name="T2" fmla="*/ 2147483647 w 6"/>
                <a:gd name="T3" fmla="*/ 0 h 82"/>
                <a:gd name="T4" fmla="*/ 2147483647 w 6"/>
                <a:gd name="T5" fmla="*/ 2147483647 h 82"/>
                <a:gd name="T6" fmla="*/ 2147483647 w 6"/>
                <a:gd name="T7" fmla="*/ 2147483647 h 82"/>
                <a:gd name="T8" fmla="*/ 0 w 6"/>
                <a:gd name="T9" fmla="*/ 2147483647 h 82"/>
                <a:gd name="T10" fmla="*/ 0 w 6"/>
                <a:gd name="T11" fmla="*/ 2147483647 h 82"/>
                <a:gd name="T12" fmla="*/ 2147483647 w 6"/>
                <a:gd name="T13" fmla="*/ 0 h 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82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22" name="Freeform 63"/>
            <p:cNvSpPr>
              <a:spLocks/>
            </p:cNvSpPr>
            <p:nvPr/>
          </p:nvSpPr>
          <p:spPr bwMode="auto">
            <a:xfrm>
              <a:off x="2943225" y="2689225"/>
              <a:ext cx="6350" cy="31750"/>
            </a:xfrm>
            <a:custGeom>
              <a:avLst/>
              <a:gdLst>
                <a:gd name="T0" fmla="*/ 2147483647 w 4"/>
                <a:gd name="T1" fmla="*/ 0 h 20"/>
                <a:gd name="T2" fmla="*/ 2147483647 w 4"/>
                <a:gd name="T3" fmla="*/ 0 h 20"/>
                <a:gd name="T4" fmla="*/ 2147483647 w 4"/>
                <a:gd name="T5" fmla="*/ 2147483647 h 20"/>
                <a:gd name="T6" fmla="*/ 2147483647 w 4"/>
                <a:gd name="T7" fmla="*/ 2147483647 h 20"/>
                <a:gd name="T8" fmla="*/ 0 w 4"/>
                <a:gd name="T9" fmla="*/ 2147483647 h 20"/>
                <a:gd name="T10" fmla="*/ 0 w 4"/>
                <a:gd name="T11" fmla="*/ 2147483647 h 20"/>
                <a:gd name="T12" fmla="*/ 2147483647 w 4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23" name="Freeform 64"/>
            <p:cNvSpPr>
              <a:spLocks/>
            </p:cNvSpPr>
            <p:nvPr/>
          </p:nvSpPr>
          <p:spPr bwMode="auto">
            <a:xfrm>
              <a:off x="2947988" y="2527300"/>
              <a:ext cx="7938" cy="107950"/>
            </a:xfrm>
            <a:custGeom>
              <a:avLst/>
              <a:gdLst>
                <a:gd name="T0" fmla="*/ 2147483647 w 5"/>
                <a:gd name="T1" fmla="*/ 0 h 68"/>
                <a:gd name="T2" fmla="*/ 2147483647 w 5"/>
                <a:gd name="T3" fmla="*/ 0 h 68"/>
                <a:gd name="T4" fmla="*/ 2147483647 w 5"/>
                <a:gd name="T5" fmla="*/ 2147483647 h 68"/>
                <a:gd name="T6" fmla="*/ 2147483647 w 5"/>
                <a:gd name="T7" fmla="*/ 2147483647 h 68"/>
                <a:gd name="T8" fmla="*/ 0 w 5"/>
                <a:gd name="T9" fmla="*/ 2147483647 h 68"/>
                <a:gd name="T10" fmla="*/ 0 w 5"/>
                <a:gd name="T11" fmla="*/ 2147483647 h 68"/>
                <a:gd name="T12" fmla="*/ 2147483647 w 5"/>
                <a:gd name="T13" fmla="*/ 0 h 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" h="68">
                  <a:moveTo>
                    <a:pt x="1" y="0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1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24" name="Freeform 65"/>
            <p:cNvSpPr>
              <a:spLocks/>
            </p:cNvSpPr>
            <p:nvPr/>
          </p:nvSpPr>
          <p:spPr bwMode="auto">
            <a:xfrm>
              <a:off x="2949575" y="2527300"/>
              <a:ext cx="9525" cy="28575"/>
            </a:xfrm>
            <a:custGeom>
              <a:avLst/>
              <a:gdLst>
                <a:gd name="T0" fmla="*/ 0 w 6"/>
                <a:gd name="T1" fmla="*/ 0 h 18"/>
                <a:gd name="T2" fmla="*/ 2147483647 w 6"/>
                <a:gd name="T3" fmla="*/ 0 h 18"/>
                <a:gd name="T4" fmla="*/ 2147483647 w 6"/>
                <a:gd name="T5" fmla="*/ 2147483647 h 18"/>
                <a:gd name="T6" fmla="*/ 2147483647 w 6"/>
                <a:gd name="T7" fmla="*/ 2147483647 h 18"/>
                <a:gd name="T8" fmla="*/ 2147483647 w 6"/>
                <a:gd name="T9" fmla="*/ 2147483647 h 18"/>
                <a:gd name="T10" fmla="*/ 0 w 6"/>
                <a:gd name="T11" fmla="*/ 2147483647 h 18"/>
                <a:gd name="T12" fmla="*/ 0 w 6"/>
                <a:gd name="T13" fmla="*/ 0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18">
                  <a:moveTo>
                    <a:pt x="0" y="0"/>
                  </a:moveTo>
                  <a:lnTo>
                    <a:pt x="4" y="0"/>
                  </a:lnTo>
                  <a:lnTo>
                    <a:pt x="6" y="15"/>
                  </a:lnTo>
                  <a:lnTo>
                    <a:pt x="6" y="18"/>
                  </a:lnTo>
                  <a:lnTo>
                    <a:pt x="2" y="1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25" name="Freeform 66"/>
            <p:cNvSpPr>
              <a:spLocks/>
            </p:cNvSpPr>
            <p:nvPr/>
          </p:nvSpPr>
          <p:spPr bwMode="auto">
            <a:xfrm>
              <a:off x="2955925" y="2609850"/>
              <a:ext cx="6350" cy="28575"/>
            </a:xfrm>
            <a:custGeom>
              <a:avLst/>
              <a:gdLst>
                <a:gd name="T0" fmla="*/ 0 w 4"/>
                <a:gd name="T1" fmla="*/ 0 h 18"/>
                <a:gd name="T2" fmla="*/ 2147483647 w 4"/>
                <a:gd name="T3" fmla="*/ 0 h 18"/>
                <a:gd name="T4" fmla="*/ 2147483647 w 4"/>
                <a:gd name="T5" fmla="*/ 2147483647 h 18"/>
                <a:gd name="T6" fmla="*/ 2147483647 w 4"/>
                <a:gd name="T7" fmla="*/ 2147483647 h 18"/>
                <a:gd name="T8" fmla="*/ 2147483647 w 4"/>
                <a:gd name="T9" fmla="*/ 2147483647 h 18"/>
                <a:gd name="T10" fmla="*/ 0 w 4"/>
                <a:gd name="T11" fmla="*/ 2147483647 h 18"/>
                <a:gd name="T12" fmla="*/ 0 w 4"/>
                <a:gd name="T13" fmla="*/ 0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" h="18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26" name="Freeform 67"/>
            <p:cNvSpPr>
              <a:spLocks/>
            </p:cNvSpPr>
            <p:nvPr/>
          </p:nvSpPr>
          <p:spPr bwMode="auto">
            <a:xfrm>
              <a:off x="2959100" y="2693988"/>
              <a:ext cx="11113" cy="131763"/>
            </a:xfrm>
            <a:custGeom>
              <a:avLst/>
              <a:gdLst>
                <a:gd name="T0" fmla="*/ 0 w 7"/>
                <a:gd name="T1" fmla="*/ 0 h 83"/>
                <a:gd name="T2" fmla="*/ 2147483647 w 7"/>
                <a:gd name="T3" fmla="*/ 0 h 83"/>
                <a:gd name="T4" fmla="*/ 2147483647 w 7"/>
                <a:gd name="T5" fmla="*/ 2147483647 h 83"/>
                <a:gd name="T6" fmla="*/ 2147483647 w 7"/>
                <a:gd name="T7" fmla="*/ 2147483647 h 83"/>
                <a:gd name="T8" fmla="*/ 2147483647 w 7"/>
                <a:gd name="T9" fmla="*/ 2147483647 h 83"/>
                <a:gd name="T10" fmla="*/ 0 w 7"/>
                <a:gd name="T11" fmla="*/ 2147483647 h 83"/>
                <a:gd name="T12" fmla="*/ 0 w 7"/>
                <a:gd name="T13" fmla="*/ 0 h 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83">
                  <a:moveTo>
                    <a:pt x="0" y="0"/>
                  </a:moveTo>
                  <a:lnTo>
                    <a:pt x="3" y="0"/>
                  </a:lnTo>
                  <a:lnTo>
                    <a:pt x="7" y="81"/>
                  </a:lnTo>
                  <a:lnTo>
                    <a:pt x="7" y="83"/>
                  </a:lnTo>
                  <a:lnTo>
                    <a:pt x="4" y="8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27" name="Freeform 68"/>
            <p:cNvSpPr>
              <a:spLocks/>
            </p:cNvSpPr>
            <p:nvPr/>
          </p:nvSpPr>
          <p:spPr bwMode="auto">
            <a:xfrm>
              <a:off x="2968625" y="2881313"/>
              <a:ext cx="6350" cy="31750"/>
            </a:xfrm>
            <a:custGeom>
              <a:avLst/>
              <a:gdLst>
                <a:gd name="T0" fmla="*/ 0 w 4"/>
                <a:gd name="T1" fmla="*/ 0 h 20"/>
                <a:gd name="T2" fmla="*/ 2147483647 w 4"/>
                <a:gd name="T3" fmla="*/ 0 h 20"/>
                <a:gd name="T4" fmla="*/ 2147483647 w 4"/>
                <a:gd name="T5" fmla="*/ 2147483647 h 20"/>
                <a:gd name="T6" fmla="*/ 2147483647 w 4"/>
                <a:gd name="T7" fmla="*/ 2147483647 h 20"/>
                <a:gd name="T8" fmla="*/ 2147483647 w 4"/>
                <a:gd name="T9" fmla="*/ 2147483647 h 20"/>
                <a:gd name="T10" fmla="*/ 0 w 4"/>
                <a:gd name="T11" fmla="*/ 2147483647 h 20"/>
                <a:gd name="T12" fmla="*/ 0 w 4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" h="20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28" name="Freeform 69"/>
            <p:cNvSpPr>
              <a:spLocks/>
            </p:cNvSpPr>
            <p:nvPr/>
          </p:nvSpPr>
          <p:spPr bwMode="auto">
            <a:xfrm>
              <a:off x="2978150" y="2949575"/>
              <a:ext cx="22225" cy="9525"/>
            </a:xfrm>
            <a:custGeom>
              <a:avLst/>
              <a:gdLst>
                <a:gd name="T0" fmla="*/ 2147483647 w 14"/>
                <a:gd name="T1" fmla="*/ 0 h 6"/>
                <a:gd name="T2" fmla="*/ 2147483647 w 14"/>
                <a:gd name="T3" fmla="*/ 0 h 6"/>
                <a:gd name="T4" fmla="*/ 2147483647 w 14"/>
                <a:gd name="T5" fmla="*/ 2147483647 h 6"/>
                <a:gd name="T6" fmla="*/ 2147483647 w 14"/>
                <a:gd name="T7" fmla="*/ 2147483647 h 6"/>
                <a:gd name="T8" fmla="*/ 0 w 14"/>
                <a:gd name="T9" fmla="*/ 2147483647 h 6"/>
                <a:gd name="T10" fmla="*/ 0 w 14"/>
                <a:gd name="T11" fmla="*/ 2147483647 h 6"/>
                <a:gd name="T12" fmla="*/ 2147483647 w 14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6">
                  <a:moveTo>
                    <a:pt x="12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29" name="Line 70"/>
            <p:cNvSpPr>
              <a:spLocks noChangeShapeType="1"/>
            </p:cNvSpPr>
            <p:nvPr/>
          </p:nvSpPr>
          <p:spPr bwMode="auto">
            <a:xfrm>
              <a:off x="2997200" y="2951163"/>
              <a:ext cx="1143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30" name="Line 71"/>
            <p:cNvSpPr>
              <a:spLocks noChangeShapeType="1"/>
            </p:cNvSpPr>
            <p:nvPr/>
          </p:nvSpPr>
          <p:spPr bwMode="auto">
            <a:xfrm>
              <a:off x="3167063" y="2951163"/>
              <a:ext cx="301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31" name="Freeform 72"/>
            <p:cNvSpPr>
              <a:spLocks/>
            </p:cNvSpPr>
            <p:nvPr/>
          </p:nvSpPr>
          <p:spPr bwMode="auto">
            <a:xfrm>
              <a:off x="3248025" y="2928938"/>
              <a:ext cx="131763" cy="20638"/>
            </a:xfrm>
            <a:custGeom>
              <a:avLst/>
              <a:gdLst>
                <a:gd name="T0" fmla="*/ 2147483647 w 83"/>
                <a:gd name="T1" fmla="*/ 0 h 13"/>
                <a:gd name="T2" fmla="*/ 2147483647 w 83"/>
                <a:gd name="T3" fmla="*/ 0 h 13"/>
                <a:gd name="T4" fmla="*/ 2147483647 w 83"/>
                <a:gd name="T5" fmla="*/ 2147483647 h 13"/>
                <a:gd name="T6" fmla="*/ 2147483647 w 83"/>
                <a:gd name="T7" fmla="*/ 2147483647 h 13"/>
                <a:gd name="T8" fmla="*/ 0 w 83"/>
                <a:gd name="T9" fmla="*/ 2147483647 h 13"/>
                <a:gd name="T10" fmla="*/ 0 w 83"/>
                <a:gd name="T11" fmla="*/ 2147483647 h 13"/>
                <a:gd name="T12" fmla="*/ 2147483647 w 83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3" h="13">
                  <a:moveTo>
                    <a:pt x="80" y="0"/>
                  </a:moveTo>
                  <a:lnTo>
                    <a:pt x="83" y="0"/>
                  </a:lnTo>
                  <a:lnTo>
                    <a:pt x="83" y="1"/>
                  </a:lnTo>
                  <a:lnTo>
                    <a:pt x="3" y="13"/>
                  </a:lnTo>
                  <a:lnTo>
                    <a:pt x="0" y="13"/>
                  </a:lnTo>
                  <a:lnTo>
                    <a:pt x="0" y="9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32" name="Freeform 73"/>
            <p:cNvSpPr>
              <a:spLocks/>
            </p:cNvSpPr>
            <p:nvPr/>
          </p:nvSpPr>
          <p:spPr bwMode="auto">
            <a:xfrm>
              <a:off x="3375025" y="2925763"/>
              <a:ext cx="11113" cy="4763"/>
            </a:xfrm>
            <a:custGeom>
              <a:avLst/>
              <a:gdLst>
                <a:gd name="T0" fmla="*/ 2147483647 w 7"/>
                <a:gd name="T1" fmla="*/ 0 h 3"/>
                <a:gd name="T2" fmla="*/ 2147483647 w 7"/>
                <a:gd name="T3" fmla="*/ 0 h 3"/>
                <a:gd name="T4" fmla="*/ 2147483647 w 7"/>
                <a:gd name="T5" fmla="*/ 2147483647 h 3"/>
                <a:gd name="T6" fmla="*/ 2147483647 w 7"/>
                <a:gd name="T7" fmla="*/ 2147483647 h 3"/>
                <a:gd name="T8" fmla="*/ 0 w 7"/>
                <a:gd name="T9" fmla="*/ 2147483647 h 3"/>
                <a:gd name="T10" fmla="*/ 0 w 7"/>
                <a:gd name="T11" fmla="*/ 2147483647 h 3"/>
                <a:gd name="T12" fmla="*/ 2147483647 w 7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3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33" name="Freeform 74"/>
            <p:cNvSpPr>
              <a:spLocks/>
            </p:cNvSpPr>
            <p:nvPr/>
          </p:nvSpPr>
          <p:spPr bwMode="auto">
            <a:xfrm>
              <a:off x="3438525" y="2905125"/>
              <a:ext cx="28575" cy="9525"/>
            </a:xfrm>
            <a:custGeom>
              <a:avLst/>
              <a:gdLst>
                <a:gd name="T0" fmla="*/ 2147483647 w 18"/>
                <a:gd name="T1" fmla="*/ 0 h 6"/>
                <a:gd name="T2" fmla="*/ 2147483647 w 18"/>
                <a:gd name="T3" fmla="*/ 0 h 6"/>
                <a:gd name="T4" fmla="*/ 2147483647 w 18"/>
                <a:gd name="T5" fmla="*/ 2147483647 h 6"/>
                <a:gd name="T6" fmla="*/ 2147483647 w 18"/>
                <a:gd name="T7" fmla="*/ 2147483647 h 6"/>
                <a:gd name="T8" fmla="*/ 0 w 18"/>
                <a:gd name="T9" fmla="*/ 2147483647 h 6"/>
                <a:gd name="T10" fmla="*/ 0 w 18"/>
                <a:gd name="T11" fmla="*/ 2147483647 h 6"/>
                <a:gd name="T12" fmla="*/ 2147483647 w 18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34" name="Freeform 75"/>
            <p:cNvSpPr>
              <a:spLocks/>
            </p:cNvSpPr>
            <p:nvPr/>
          </p:nvSpPr>
          <p:spPr bwMode="auto">
            <a:xfrm>
              <a:off x="3517900" y="2887663"/>
              <a:ext cx="25400" cy="6350"/>
            </a:xfrm>
            <a:custGeom>
              <a:avLst/>
              <a:gdLst>
                <a:gd name="T0" fmla="*/ 2147483647 w 16"/>
                <a:gd name="T1" fmla="*/ 0 h 4"/>
                <a:gd name="T2" fmla="*/ 2147483647 w 16"/>
                <a:gd name="T3" fmla="*/ 0 h 4"/>
                <a:gd name="T4" fmla="*/ 2147483647 w 16"/>
                <a:gd name="T5" fmla="*/ 2147483647 h 4"/>
                <a:gd name="T6" fmla="*/ 2147483647 w 16"/>
                <a:gd name="T7" fmla="*/ 2147483647 h 4"/>
                <a:gd name="T8" fmla="*/ 0 w 16"/>
                <a:gd name="T9" fmla="*/ 2147483647 h 4"/>
                <a:gd name="T10" fmla="*/ 0 w 16"/>
                <a:gd name="T11" fmla="*/ 2147483647 h 4"/>
                <a:gd name="T12" fmla="*/ 2147483647 w 1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35" name="Freeform 76"/>
            <p:cNvSpPr>
              <a:spLocks/>
            </p:cNvSpPr>
            <p:nvPr/>
          </p:nvSpPr>
          <p:spPr bwMode="auto">
            <a:xfrm>
              <a:off x="3540125" y="2830513"/>
              <a:ext cx="112713" cy="60325"/>
            </a:xfrm>
            <a:custGeom>
              <a:avLst/>
              <a:gdLst>
                <a:gd name="T0" fmla="*/ 2147483647 w 71"/>
                <a:gd name="T1" fmla="*/ 0 h 38"/>
                <a:gd name="T2" fmla="*/ 2147483647 w 71"/>
                <a:gd name="T3" fmla="*/ 0 h 38"/>
                <a:gd name="T4" fmla="*/ 2147483647 w 71"/>
                <a:gd name="T5" fmla="*/ 2147483647 h 38"/>
                <a:gd name="T6" fmla="*/ 2147483647 w 71"/>
                <a:gd name="T7" fmla="*/ 2147483647 h 38"/>
                <a:gd name="T8" fmla="*/ 0 w 71"/>
                <a:gd name="T9" fmla="*/ 2147483647 h 38"/>
                <a:gd name="T10" fmla="*/ 0 w 71"/>
                <a:gd name="T11" fmla="*/ 2147483647 h 38"/>
                <a:gd name="T12" fmla="*/ 2147483647 w 71"/>
                <a:gd name="T13" fmla="*/ 0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1" h="38">
                  <a:moveTo>
                    <a:pt x="69" y="0"/>
                  </a:moveTo>
                  <a:lnTo>
                    <a:pt x="71" y="0"/>
                  </a:lnTo>
                  <a:lnTo>
                    <a:pt x="71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36" name="Freeform 77"/>
            <p:cNvSpPr>
              <a:spLocks/>
            </p:cNvSpPr>
            <p:nvPr/>
          </p:nvSpPr>
          <p:spPr bwMode="auto">
            <a:xfrm>
              <a:off x="3706813" y="2789238"/>
              <a:ext cx="26988" cy="15875"/>
            </a:xfrm>
            <a:custGeom>
              <a:avLst/>
              <a:gdLst>
                <a:gd name="T0" fmla="*/ 2147483647 w 17"/>
                <a:gd name="T1" fmla="*/ 0 h 10"/>
                <a:gd name="T2" fmla="*/ 2147483647 w 17"/>
                <a:gd name="T3" fmla="*/ 0 h 10"/>
                <a:gd name="T4" fmla="*/ 2147483647 w 17"/>
                <a:gd name="T5" fmla="*/ 2147483647 h 10"/>
                <a:gd name="T6" fmla="*/ 2147483647 w 17"/>
                <a:gd name="T7" fmla="*/ 2147483647 h 10"/>
                <a:gd name="T8" fmla="*/ 0 w 17"/>
                <a:gd name="T9" fmla="*/ 2147483647 h 10"/>
                <a:gd name="T10" fmla="*/ 0 w 17"/>
                <a:gd name="T11" fmla="*/ 2147483647 h 10"/>
                <a:gd name="T12" fmla="*/ 2147483647 w 17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10">
                  <a:moveTo>
                    <a:pt x="15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37" name="Freeform 78"/>
            <p:cNvSpPr>
              <a:spLocks/>
            </p:cNvSpPr>
            <p:nvPr/>
          </p:nvSpPr>
          <p:spPr bwMode="auto">
            <a:xfrm>
              <a:off x="3790950" y="2719388"/>
              <a:ext cx="98425" cy="47625"/>
            </a:xfrm>
            <a:custGeom>
              <a:avLst/>
              <a:gdLst>
                <a:gd name="T0" fmla="*/ 2147483647 w 62"/>
                <a:gd name="T1" fmla="*/ 0 h 30"/>
                <a:gd name="T2" fmla="*/ 2147483647 w 62"/>
                <a:gd name="T3" fmla="*/ 0 h 30"/>
                <a:gd name="T4" fmla="*/ 2147483647 w 62"/>
                <a:gd name="T5" fmla="*/ 2147483647 h 30"/>
                <a:gd name="T6" fmla="*/ 2147483647 w 62"/>
                <a:gd name="T7" fmla="*/ 2147483647 h 30"/>
                <a:gd name="T8" fmla="*/ 0 w 62"/>
                <a:gd name="T9" fmla="*/ 2147483647 h 30"/>
                <a:gd name="T10" fmla="*/ 0 w 62"/>
                <a:gd name="T11" fmla="*/ 2147483647 h 30"/>
                <a:gd name="T12" fmla="*/ 2147483647 w 62"/>
                <a:gd name="T13" fmla="*/ 0 h 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2" h="30">
                  <a:moveTo>
                    <a:pt x="60" y="0"/>
                  </a:moveTo>
                  <a:lnTo>
                    <a:pt x="62" y="0"/>
                  </a:lnTo>
                  <a:lnTo>
                    <a:pt x="62" y="2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38" name="Freeform 79"/>
            <p:cNvSpPr>
              <a:spLocks/>
            </p:cNvSpPr>
            <p:nvPr/>
          </p:nvSpPr>
          <p:spPr bwMode="auto">
            <a:xfrm>
              <a:off x="3886200" y="2701925"/>
              <a:ext cx="38100" cy="20638"/>
            </a:xfrm>
            <a:custGeom>
              <a:avLst/>
              <a:gdLst>
                <a:gd name="T0" fmla="*/ 2147483647 w 24"/>
                <a:gd name="T1" fmla="*/ 0 h 13"/>
                <a:gd name="T2" fmla="*/ 2147483647 w 24"/>
                <a:gd name="T3" fmla="*/ 0 h 13"/>
                <a:gd name="T4" fmla="*/ 2147483647 w 24"/>
                <a:gd name="T5" fmla="*/ 2147483647 h 13"/>
                <a:gd name="T6" fmla="*/ 2147483647 w 24"/>
                <a:gd name="T7" fmla="*/ 2147483647 h 13"/>
                <a:gd name="T8" fmla="*/ 0 w 24"/>
                <a:gd name="T9" fmla="*/ 2147483647 h 13"/>
                <a:gd name="T10" fmla="*/ 0 w 24"/>
                <a:gd name="T11" fmla="*/ 2147483647 h 13"/>
                <a:gd name="T12" fmla="*/ 2147483647 w 24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" h="13">
                  <a:moveTo>
                    <a:pt x="22" y="0"/>
                  </a:moveTo>
                  <a:lnTo>
                    <a:pt x="24" y="0"/>
                  </a:lnTo>
                  <a:lnTo>
                    <a:pt x="24" y="3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39" name="Freeform 80"/>
            <p:cNvSpPr>
              <a:spLocks/>
            </p:cNvSpPr>
            <p:nvPr/>
          </p:nvSpPr>
          <p:spPr bwMode="auto">
            <a:xfrm>
              <a:off x="3979863" y="2659063"/>
              <a:ext cx="31750" cy="15875"/>
            </a:xfrm>
            <a:custGeom>
              <a:avLst/>
              <a:gdLst>
                <a:gd name="T0" fmla="*/ 2147483647 w 20"/>
                <a:gd name="T1" fmla="*/ 0 h 10"/>
                <a:gd name="T2" fmla="*/ 2147483647 w 20"/>
                <a:gd name="T3" fmla="*/ 0 h 10"/>
                <a:gd name="T4" fmla="*/ 2147483647 w 20"/>
                <a:gd name="T5" fmla="*/ 2147483647 h 10"/>
                <a:gd name="T6" fmla="*/ 2147483647 w 20"/>
                <a:gd name="T7" fmla="*/ 2147483647 h 10"/>
                <a:gd name="T8" fmla="*/ 0 w 20"/>
                <a:gd name="T9" fmla="*/ 2147483647 h 10"/>
                <a:gd name="T10" fmla="*/ 0 w 20"/>
                <a:gd name="T11" fmla="*/ 2147483647 h 10"/>
                <a:gd name="T12" fmla="*/ 2147483647 w 20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" h="10">
                  <a:moveTo>
                    <a:pt x="17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40" name="Freeform 81"/>
            <p:cNvSpPr>
              <a:spLocks/>
            </p:cNvSpPr>
            <p:nvPr/>
          </p:nvSpPr>
          <p:spPr bwMode="auto">
            <a:xfrm>
              <a:off x="4060825" y="2509838"/>
              <a:ext cx="128588" cy="120650"/>
            </a:xfrm>
            <a:custGeom>
              <a:avLst/>
              <a:gdLst>
                <a:gd name="T0" fmla="*/ 2147483647 w 81"/>
                <a:gd name="T1" fmla="*/ 0 h 76"/>
                <a:gd name="T2" fmla="*/ 2147483647 w 81"/>
                <a:gd name="T3" fmla="*/ 0 h 76"/>
                <a:gd name="T4" fmla="*/ 2147483647 w 81"/>
                <a:gd name="T5" fmla="*/ 2147483647 h 76"/>
                <a:gd name="T6" fmla="*/ 2147483647 w 81"/>
                <a:gd name="T7" fmla="*/ 2147483647 h 76"/>
                <a:gd name="T8" fmla="*/ 0 w 81"/>
                <a:gd name="T9" fmla="*/ 2147483647 h 76"/>
                <a:gd name="T10" fmla="*/ 0 w 81"/>
                <a:gd name="T11" fmla="*/ 2147483647 h 76"/>
                <a:gd name="T12" fmla="*/ 2147483647 w 81"/>
                <a:gd name="T13" fmla="*/ 0 h 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1" h="76">
                  <a:moveTo>
                    <a:pt x="78" y="0"/>
                  </a:moveTo>
                  <a:lnTo>
                    <a:pt x="81" y="0"/>
                  </a:lnTo>
                  <a:lnTo>
                    <a:pt x="81" y="3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3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41" name="Freeform 82"/>
            <p:cNvSpPr>
              <a:spLocks/>
            </p:cNvSpPr>
            <p:nvPr/>
          </p:nvSpPr>
          <p:spPr bwMode="auto">
            <a:xfrm>
              <a:off x="4184650" y="2501900"/>
              <a:ext cx="11113" cy="12700"/>
            </a:xfrm>
            <a:custGeom>
              <a:avLst/>
              <a:gdLst>
                <a:gd name="T0" fmla="*/ 2147483647 w 7"/>
                <a:gd name="T1" fmla="*/ 0 h 8"/>
                <a:gd name="T2" fmla="*/ 2147483647 w 7"/>
                <a:gd name="T3" fmla="*/ 0 h 8"/>
                <a:gd name="T4" fmla="*/ 2147483647 w 7"/>
                <a:gd name="T5" fmla="*/ 2147483647 h 8"/>
                <a:gd name="T6" fmla="*/ 2147483647 w 7"/>
                <a:gd name="T7" fmla="*/ 2147483647 h 8"/>
                <a:gd name="T8" fmla="*/ 0 w 7"/>
                <a:gd name="T9" fmla="*/ 2147483647 h 8"/>
                <a:gd name="T10" fmla="*/ 0 w 7"/>
                <a:gd name="T11" fmla="*/ 2147483647 h 8"/>
                <a:gd name="T12" fmla="*/ 2147483647 w 7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8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42" name="Freeform 83"/>
            <p:cNvSpPr>
              <a:spLocks/>
            </p:cNvSpPr>
            <p:nvPr/>
          </p:nvSpPr>
          <p:spPr bwMode="auto">
            <a:xfrm>
              <a:off x="4249738" y="2428875"/>
              <a:ext cx="26988" cy="25400"/>
            </a:xfrm>
            <a:custGeom>
              <a:avLst/>
              <a:gdLst>
                <a:gd name="T0" fmla="*/ 2147483647 w 17"/>
                <a:gd name="T1" fmla="*/ 0 h 16"/>
                <a:gd name="T2" fmla="*/ 2147483647 w 17"/>
                <a:gd name="T3" fmla="*/ 0 h 16"/>
                <a:gd name="T4" fmla="*/ 2147483647 w 17"/>
                <a:gd name="T5" fmla="*/ 2147483647 h 16"/>
                <a:gd name="T6" fmla="*/ 2147483647 w 17"/>
                <a:gd name="T7" fmla="*/ 2147483647 h 16"/>
                <a:gd name="T8" fmla="*/ 0 w 17"/>
                <a:gd name="T9" fmla="*/ 2147483647 h 16"/>
                <a:gd name="T10" fmla="*/ 0 w 17"/>
                <a:gd name="T11" fmla="*/ 2147483647 h 16"/>
                <a:gd name="T12" fmla="*/ 2147483647 w 17"/>
                <a:gd name="T13" fmla="*/ 0 h 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16">
                  <a:moveTo>
                    <a:pt x="15" y="0"/>
                  </a:moveTo>
                  <a:lnTo>
                    <a:pt x="17" y="0"/>
                  </a:lnTo>
                  <a:lnTo>
                    <a:pt x="17" y="4"/>
                  </a:lnTo>
                  <a:lnTo>
                    <a:pt x="3" y="16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43" name="Freeform 84"/>
            <p:cNvSpPr>
              <a:spLocks/>
            </p:cNvSpPr>
            <p:nvPr/>
          </p:nvSpPr>
          <p:spPr bwMode="auto">
            <a:xfrm>
              <a:off x="4332288" y="2322513"/>
              <a:ext cx="69850" cy="61913"/>
            </a:xfrm>
            <a:custGeom>
              <a:avLst/>
              <a:gdLst>
                <a:gd name="T0" fmla="*/ 2147483647 w 44"/>
                <a:gd name="T1" fmla="*/ 0 h 39"/>
                <a:gd name="T2" fmla="*/ 2147483647 w 44"/>
                <a:gd name="T3" fmla="*/ 0 h 39"/>
                <a:gd name="T4" fmla="*/ 2147483647 w 44"/>
                <a:gd name="T5" fmla="*/ 2147483647 h 39"/>
                <a:gd name="T6" fmla="*/ 2147483647 w 44"/>
                <a:gd name="T7" fmla="*/ 2147483647 h 39"/>
                <a:gd name="T8" fmla="*/ 0 w 44"/>
                <a:gd name="T9" fmla="*/ 2147483647 h 39"/>
                <a:gd name="T10" fmla="*/ 0 w 44"/>
                <a:gd name="T11" fmla="*/ 2147483647 h 39"/>
                <a:gd name="T12" fmla="*/ 2147483647 w 44"/>
                <a:gd name="T13" fmla="*/ 0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4" h="39">
                  <a:moveTo>
                    <a:pt x="41" y="0"/>
                  </a:moveTo>
                  <a:lnTo>
                    <a:pt x="44" y="0"/>
                  </a:lnTo>
                  <a:lnTo>
                    <a:pt x="44" y="2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44" name="Freeform 85"/>
            <p:cNvSpPr>
              <a:spLocks/>
            </p:cNvSpPr>
            <p:nvPr/>
          </p:nvSpPr>
          <p:spPr bwMode="auto">
            <a:xfrm>
              <a:off x="4397375" y="2257425"/>
              <a:ext cx="41275" cy="68263"/>
            </a:xfrm>
            <a:custGeom>
              <a:avLst/>
              <a:gdLst>
                <a:gd name="T0" fmla="*/ 2147483647 w 26"/>
                <a:gd name="T1" fmla="*/ 0 h 43"/>
                <a:gd name="T2" fmla="*/ 2147483647 w 26"/>
                <a:gd name="T3" fmla="*/ 0 h 43"/>
                <a:gd name="T4" fmla="*/ 2147483647 w 26"/>
                <a:gd name="T5" fmla="*/ 2147483647 h 43"/>
                <a:gd name="T6" fmla="*/ 2147483647 w 26"/>
                <a:gd name="T7" fmla="*/ 2147483647 h 43"/>
                <a:gd name="T8" fmla="*/ 0 w 26"/>
                <a:gd name="T9" fmla="*/ 2147483647 h 43"/>
                <a:gd name="T10" fmla="*/ 0 w 26"/>
                <a:gd name="T11" fmla="*/ 2147483647 h 43"/>
                <a:gd name="T12" fmla="*/ 2147483647 w 26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3">
                  <a:moveTo>
                    <a:pt x="24" y="0"/>
                  </a:moveTo>
                  <a:lnTo>
                    <a:pt x="26" y="0"/>
                  </a:lnTo>
                  <a:lnTo>
                    <a:pt x="26" y="2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45" name="Freeform 86"/>
            <p:cNvSpPr>
              <a:spLocks/>
            </p:cNvSpPr>
            <p:nvPr/>
          </p:nvSpPr>
          <p:spPr bwMode="auto">
            <a:xfrm>
              <a:off x="4467225" y="2174875"/>
              <a:ext cx="19050" cy="26988"/>
            </a:xfrm>
            <a:custGeom>
              <a:avLst/>
              <a:gdLst>
                <a:gd name="T0" fmla="*/ 2147483647 w 12"/>
                <a:gd name="T1" fmla="*/ 0 h 17"/>
                <a:gd name="T2" fmla="*/ 2147483647 w 12"/>
                <a:gd name="T3" fmla="*/ 0 h 17"/>
                <a:gd name="T4" fmla="*/ 2147483647 w 12"/>
                <a:gd name="T5" fmla="*/ 2147483647 h 17"/>
                <a:gd name="T6" fmla="*/ 2147483647 w 12"/>
                <a:gd name="T7" fmla="*/ 2147483647 h 17"/>
                <a:gd name="T8" fmla="*/ 0 w 12"/>
                <a:gd name="T9" fmla="*/ 2147483647 h 17"/>
                <a:gd name="T10" fmla="*/ 0 w 12"/>
                <a:gd name="T11" fmla="*/ 2147483647 h 17"/>
                <a:gd name="T12" fmla="*/ 2147483647 w 12"/>
                <a:gd name="T13" fmla="*/ 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7">
                  <a:moveTo>
                    <a:pt x="9" y="0"/>
                  </a:moveTo>
                  <a:lnTo>
                    <a:pt x="12" y="0"/>
                  </a:lnTo>
                  <a:lnTo>
                    <a:pt x="12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46" name="Freeform 87"/>
            <p:cNvSpPr>
              <a:spLocks/>
            </p:cNvSpPr>
            <p:nvPr/>
          </p:nvSpPr>
          <p:spPr bwMode="auto">
            <a:xfrm>
              <a:off x="4514850" y="2030413"/>
              <a:ext cx="52388" cy="90488"/>
            </a:xfrm>
            <a:custGeom>
              <a:avLst/>
              <a:gdLst>
                <a:gd name="T0" fmla="*/ 2147483647 w 33"/>
                <a:gd name="T1" fmla="*/ 0 h 57"/>
                <a:gd name="T2" fmla="*/ 2147483647 w 33"/>
                <a:gd name="T3" fmla="*/ 0 h 57"/>
                <a:gd name="T4" fmla="*/ 2147483647 w 33"/>
                <a:gd name="T5" fmla="*/ 2147483647 h 57"/>
                <a:gd name="T6" fmla="*/ 2147483647 w 33"/>
                <a:gd name="T7" fmla="*/ 2147483647 h 57"/>
                <a:gd name="T8" fmla="*/ 0 w 33"/>
                <a:gd name="T9" fmla="*/ 2147483647 h 57"/>
                <a:gd name="T10" fmla="*/ 0 w 33"/>
                <a:gd name="T11" fmla="*/ 2147483647 h 57"/>
                <a:gd name="T12" fmla="*/ 2147483647 w 33"/>
                <a:gd name="T13" fmla="*/ 0 h 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57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2" y="57"/>
                  </a:lnTo>
                  <a:lnTo>
                    <a:pt x="0" y="57"/>
                  </a:lnTo>
                  <a:lnTo>
                    <a:pt x="0" y="5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47" name="Freeform 88"/>
            <p:cNvSpPr>
              <a:spLocks/>
            </p:cNvSpPr>
            <p:nvPr/>
          </p:nvSpPr>
          <p:spPr bwMode="auto">
            <a:xfrm>
              <a:off x="4564063" y="1989138"/>
              <a:ext cx="44450" cy="44450"/>
            </a:xfrm>
            <a:custGeom>
              <a:avLst/>
              <a:gdLst>
                <a:gd name="T0" fmla="*/ 2147483647 w 28"/>
                <a:gd name="T1" fmla="*/ 0 h 28"/>
                <a:gd name="T2" fmla="*/ 2147483647 w 28"/>
                <a:gd name="T3" fmla="*/ 0 h 28"/>
                <a:gd name="T4" fmla="*/ 2147483647 w 28"/>
                <a:gd name="T5" fmla="*/ 2147483647 h 28"/>
                <a:gd name="T6" fmla="*/ 2147483647 w 28"/>
                <a:gd name="T7" fmla="*/ 2147483647 h 28"/>
                <a:gd name="T8" fmla="*/ 0 w 28"/>
                <a:gd name="T9" fmla="*/ 2147483647 h 28"/>
                <a:gd name="T10" fmla="*/ 0 w 28"/>
                <a:gd name="T11" fmla="*/ 2147483647 h 28"/>
                <a:gd name="T12" fmla="*/ 2147483647 w 28"/>
                <a:gd name="T13" fmla="*/ 0 h 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28">
                  <a:moveTo>
                    <a:pt x="26" y="0"/>
                  </a:moveTo>
                  <a:lnTo>
                    <a:pt x="28" y="0"/>
                  </a:lnTo>
                  <a:lnTo>
                    <a:pt x="28" y="2"/>
                  </a:lnTo>
                  <a:lnTo>
                    <a:pt x="2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48" name="Freeform 89"/>
            <p:cNvSpPr>
              <a:spLocks/>
            </p:cNvSpPr>
            <p:nvPr/>
          </p:nvSpPr>
          <p:spPr bwMode="auto">
            <a:xfrm>
              <a:off x="4665663" y="1903413"/>
              <a:ext cx="30163" cy="31750"/>
            </a:xfrm>
            <a:custGeom>
              <a:avLst/>
              <a:gdLst>
                <a:gd name="T0" fmla="*/ 2147483647 w 19"/>
                <a:gd name="T1" fmla="*/ 0 h 20"/>
                <a:gd name="T2" fmla="*/ 2147483647 w 19"/>
                <a:gd name="T3" fmla="*/ 0 h 20"/>
                <a:gd name="T4" fmla="*/ 2147483647 w 19"/>
                <a:gd name="T5" fmla="*/ 2147483647 h 20"/>
                <a:gd name="T6" fmla="*/ 2147483647 w 19"/>
                <a:gd name="T7" fmla="*/ 2147483647 h 20"/>
                <a:gd name="T8" fmla="*/ 0 w 19"/>
                <a:gd name="T9" fmla="*/ 2147483647 h 20"/>
                <a:gd name="T10" fmla="*/ 0 w 19"/>
                <a:gd name="T11" fmla="*/ 2147483647 h 20"/>
                <a:gd name="T12" fmla="*/ 2147483647 w 19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" h="20">
                  <a:moveTo>
                    <a:pt x="18" y="0"/>
                  </a:moveTo>
                  <a:lnTo>
                    <a:pt x="19" y="0"/>
                  </a:lnTo>
                  <a:lnTo>
                    <a:pt x="19" y="4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49" name="Freeform 90"/>
            <p:cNvSpPr>
              <a:spLocks/>
            </p:cNvSpPr>
            <p:nvPr/>
          </p:nvSpPr>
          <p:spPr bwMode="auto">
            <a:xfrm>
              <a:off x="4746625" y="1866900"/>
              <a:ext cx="133350" cy="9525"/>
            </a:xfrm>
            <a:custGeom>
              <a:avLst/>
              <a:gdLst>
                <a:gd name="T0" fmla="*/ 2147483647 w 84"/>
                <a:gd name="T1" fmla="*/ 0 h 6"/>
                <a:gd name="T2" fmla="*/ 2147483647 w 84"/>
                <a:gd name="T3" fmla="*/ 0 h 6"/>
                <a:gd name="T4" fmla="*/ 2147483647 w 84"/>
                <a:gd name="T5" fmla="*/ 2147483647 h 6"/>
                <a:gd name="T6" fmla="*/ 2147483647 w 84"/>
                <a:gd name="T7" fmla="*/ 2147483647 h 6"/>
                <a:gd name="T8" fmla="*/ 0 w 84"/>
                <a:gd name="T9" fmla="*/ 2147483647 h 6"/>
                <a:gd name="T10" fmla="*/ 0 w 84"/>
                <a:gd name="T11" fmla="*/ 2147483647 h 6"/>
                <a:gd name="T12" fmla="*/ 2147483647 w 84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4" h="6">
                  <a:moveTo>
                    <a:pt x="81" y="0"/>
                  </a:moveTo>
                  <a:lnTo>
                    <a:pt x="84" y="0"/>
                  </a:lnTo>
                  <a:lnTo>
                    <a:pt x="84" y="3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50" name="Freeform 91"/>
            <p:cNvSpPr>
              <a:spLocks/>
            </p:cNvSpPr>
            <p:nvPr/>
          </p:nvSpPr>
          <p:spPr bwMode="auto">
            <a:xfrm>
              <a:off x="4935538" y="1858963"/>
              <a:ext cx="28575" cy="6350"/>
            </a:xfrm>
            <a:custGeom>
              <a:avLst/>
              <a:gdLst>
                <a:gd name="T0" fmla="*/ 2147483647 w 18"/>
                <a:gd name="T1" fmla="*/ 0 h 4"/>
                <a:gd name="T2" fmla="*/ 2147483647 w 18"/>
                <a:gd name="T3" fmla="*/ 0 h 4"/>
                <a:gd name="T4" fmla="*/ 2147483647 w 18"/>
                <a:gd name="T5" fmla="*/ 2147483647 h 4"/>
                <a:gd name="T6" fmla="*/ 2147483647 w 18"/>
                <a:gd name="T7" fmla="*/ 2147483647 h 4"/>
                <a:gd name="T8" fmla="*/ 0 w 18"/>
                <a:gd name="T9" fmla="*/ 2147483647 h 4"/>
                <a:gd name="T10" fmla="*/ 0 w 18"/>
                <a:gd name="T11" fmla="*/ 2147483647 h 4"/>
                <a:gd name="T12" fmla="*/ 2147483647 w 18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4">
                  <a:moveTo>
                    <a:pt x="16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51" name="Freeform 92"/>
            <p:cNvSpPr>
              <a:spLocks/>
            </p:cNvSpPr>
            <p:nvPr/>
          </p:nvSpPr>
          <p:spPr bwMode="auto">
            <a:xfrm>
              <a:off x="5016500" y="1839913"/>
              <a:ext cx="63500" cy="12700"/>
            </a:xfrm>
            <a:custGeom>
              <a:avLst/>
              <a:gdLst>
                <a:gd name="T0" fmla="*/ 2147483647 w 40"/>
                <a:gd name="T1" fmla="*/ 0 h 8"/>
                <a:gd name="T2" fmla="*/ 2147483647 w 40"/>
                <a:gd name="T3" fmla="*/ 0 h 8"/>
                <a:gd name="T4" fmla="*/ 2147483647 w 40"/>
                <a:gd name="T5" fmla="*/ 2147483647 h 8"/>
                <a:gd name="T6" fmla="*/ 2147483647 w 40"/>
                <a:gd name="T7" fmla="*/ 2147483647 h 8"/>
                <a:gd name="T8" fmla="*/ 0 w 40"/>
                <a:gd name="T9" fmla="*/ 2147483647 h 8"/>
                <a:gd name="T10" fmla="*/ 0 w 40"/>
                <a:gd name="T11" fmla="*/ 2147483647 h 8"/>
                <a:gd name="T12" fmla="*/ 2147483647 w 4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8">
                  <a:moveTo>
                    <a:pt x="36" y="0"/>
                  </a:moveTo>
                  <a:lnTo>
                    <a:pt x="40" y="0"/>
                  </a:lnTo>
                  <a:lnTo>
                    <a:pt x="40" y="4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52" name="Freeform 93"/>
            <p:cNvSpPr>
              <a:spLocks/>
            </p:cNvSpPr>
            <p:nvPr/>
          </p:nvSpPr>
          <p:spPr bwMode="auto">
            <a:xfrm>
              <a:off x="5073650" y="1839913"/>
              <a:ext cx="79375" cy="36513"/>
            </a:xfrm>
            <a:custGeom>
              <a:avLst/>
              <a:gdLst>
                <a:gd name="T0" fmla="*/ 0 w 50"/>
                <a:gd name="T1" fmla="*/ 0 h 23"/>
                <a:gd name="T2" fmla="*/ 2147483647 w 50"/>
                <a:gd name="T3" fmla="*/ 0 h 23"/>
                <a:gd name="T4" fmla="*/ 2147483647 w 50"/>
                <a:gd name="T5" fmla="*/ 2147483647 h 23"/>
                <a:gd name="T6" fmla="*/ 2147483647 w 50"/>
                <a:gd name="T7" fmla="*/ 2147483647 h 23"/>
                <a:gd name="T8" fmla="*/ 2147483647 w 50"/>
                <a:gd name="T9" fmla="*/ 2147483647 h 23"/>
                <a:gd name="T10" fmla="*/ 0 w 50"/>
                <a:gd name="T11" fmla="*/ 2147483647 h 23"/>
                <a:gd name="T12" fmla="*/ 0 w 50"/>
                <a:gd name="T13" fmla="*/ 0 h 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23">
                  <a:moveTo>
                    <a:pt x="0" y="0"/>
                  </a:moveTo>
                  <a:lnTo>
                    <a:pt x="4" y="0"/>
                  </a:lnTo>
                  <a:lnTo>
                    <a:pt x="50" y="20"/>
                  </a:lnTo>
                  <a:lnTo>
                    <a:pt x="50" y="23"/>
                  </a:lnTo>
                  <a:lnTo>
                    <a:pt x="47" y="23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53" name="Freeform 94"/>
            <p:cNvSpPr>
              <a:spLocks/>
            </p:cNvSpPr>
            <p:nvPr/>
          </p:nvSpPr>
          <p:spPr bwMode="auto">
            <a:xfrm>
              <a:off x="5205413" y="1893888"/>
              <a:ext cx="28575" cy="15875"/>
            </a:xfrm>
            <a:custGeom>
              <a:avLst/>
              <a:gdLst>
                <a:gd name="T0" fmla="*/ 0 w 18"/>
                <a:gd name="T1" fmla="*/ 0 h 10"/>
                <a:gd name="T2" fmla="*/ 2147483647 w 18"/>
                <a:gd name="T3" fmla="*/ 0 h 10"/>
                <a:gd name="T4" fmla="*/ 2147483647 w 18"/>
                <a:gd name="T5" fmla="*/ 2147483647 h 10"/>
                <a:gd name="T6" fmla="*/ 2147483647 w 18"/>
                <a:gd name="T7" fmla="*/ 2147483647 h 10"/>
                <a:gd name="T8" fmla="*/ 2147483647 w 18"/>
                <a:gd name="T9" fmla="*/ 2147483647 h 10"/>
                <a:gd name="T10" fmla="*/ 0 w 18"/>
                <a:gd name="T11" fmla="*/ 2147483647 h 10"/>
                <a:gd name="T12" fmla="*/ 0 w 1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3" y="0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54" name="Freeform 95"/>
            <p:cNvSpPr>
              <a:spLocks/>
            </p:cNvSpPr>
            <p:nvPr/>
          </p:nvSpPr>
          <p:spPr bwMode="auto">
            <a:xfrm>
              <a:off x="5286375" y="1927225"/>
              <a:ext cx="92075" cy="38100"/>
            </a:xfrm>
            <a:custGeom>
              <a:avLst/>
              <a:gdLst>
                <a:gd name="T0" fmla="*/ 0 w 58"/>
                <a:gd name="T1" fmla="*/ 0 h 24"/>
                <a:gd name="T2" fmla="*/ 2147483647 w 58"/>
                <a:gd name="T3" fmla="*/ 0 h 24"/>
                <a:gd name="T4" fmla="*/ 2147483647 w 58"/>
                <a:gd name="T5" fmla="*/ 2147483647 h 24"/>
                <a:gd name="T6" fmla="*/ 2147483647 w 58"/>
                <a:gd name="T7" fmla="*/ 2147483647 h 24"/>
                <a:gd name="T8" fmla="*/ 2147483647 w 58"/>
                <a:gd name="T9" fmla="*/ 2147483647 h 24"/>
                <a:gd name="T10" fmla="*/ 0 w 58"/>
                <a:gd name="T11" fmla="*/ 2147483647 h 24"/>
                <a:gd name="T12" fmla="*/ 0 w 58"/>
                <a:gd name="T13" fmla="*/ 0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8" h="24">
                  <a:moveTo>
                    <a:pt x="0" y="0"/>
                  </a:moveTo>
                  <a:lnTo>
                    <a:pt x="3" y="0"/>
                  </a:lnTo>
                  <a:lnTo>
                    <a:pt x="58" y="22"/>
                  </a:lnTo>
                  <a:lnTo>
                    <a:pt x="58" y="24"/>
                  </a:lnTo>
                  <a:lnTo>
                    <a:pt x="56" y="2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55" name="Freeform 96"/>
            <p:cNvSpPr>
              <a:spLocks/>
            </p:cNvSpPr>
            <p:nvPr/>
          </p:nvSpPr>
          <p:spPr bwMode="auto">
            <a:xfrm>
              <a:off x="5375275" y="1962150"/>
              <a:ext cx="44450" cy="22225"/>
            </a:xfrm>
            <a:custGeom>
              <a:avLst/>
              <a:gdLst>
                <a:gd name="T0" fmla="*/ 0 w 28"/>
                <a:gd name="T1" fmla="*/ 0 h 14"/>
                <a:gd name="T2" fmla="*/ 2147483647 w 28"/>
                <a:gd name="T3" fmla="*/ 0 h 14"/>
                <a:gd name="T4" fmla="*/ 2147483647 w 28"/>
                <a:gd name="T5" fmla="*/ 2147483647 h 14"/>
                <a:gd name="T6" fmla="*/ 2147483647 w 28"/>
                <a:gd name="T7" fmla="*/ 2147483647 h 14"/>
                <a:gd name="T8" fmla="*/ 2147483647 w 28"/>
                <a:gd name="T9" fmla="*/ 2147483647 h 14"/>
                <a:gd name="T10" fmla="*/ 0 w 28"/>
                <a:gd name="T11" fmla="*/ 2147483647 h 14"/>
                <a:gd name="T12" fmla="*/ 0 w 28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14">
                  <a:moveTo>
                    <a:pt x="0" y="0"/>
                  </a:moveTo>
                  <a:lnTo>
                    <a:pt x="2" y="0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5" y="1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56" name="Freeform 97"/>
            <p:cNvSpPr>
              <a:spLocks/>
            </p:cNvSpPr>
            <p:nvPr/>
          </p:nvSpPr>
          <p:spPr bwMode="auto">
            <a:xfrm>
              <a:off x="5475288" y="2012950"/>
              <a:ext cx="28575" cy="15875"/>
            </a:xfrm>
            <a:custGeom>
              <a:avLst/>
              <a:gdLst>
                <a:gd name="T0" fmla="*/ 0 w 18"/>
                <a:gd name="T1" fmla="*/ 0 h 10"/>
                <a:gd name="T2" fmla="*/ 2147483647 w 18"/>
                <a:gd name="T3" fmla="*/ 0 h 10"/>
                <a:gd name="T4" fmla="*/ 2147483647 w 18"/>
                <a:gd name="T5" fmla="*/ 2147483647 h 10"/>
                <a:gd name="T6" fmla="*/ 2147483647 w 18"/>
                <a:gd name="T7" fmla="*/ 2147483647 h 10"/>
                <a:gd name="T8" fmla="*/ 2147483647 w 18"/>
                <a:gd name="T9" fmla="*/ 2147483647 h 10"/>
                <a:gd name="T10" fmla="*/ 0 w 18"/>
                <a:gd name="T11" fmla="*/ 2147483647 h 10"/>
                <a:gd name="T12" fmla="*/ 0 w 1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2" y="0"/>
                  </a:lnTo>
                  <a:lnTo>
                    <a:pt x="18" y="8"/>
                  </a:lnTo>
                  <a:lnTo>
                    <a:pt x="18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57" name="Freeform 98"/>
            <p:cNvSpPr>
              <a:spLocks/>
            </p:cNvSpPr>
            <p:nvPr/>
          </p:nvSpPr>
          <p:spPr bwMode="auto">
            <a:xfrm>
              <a:off x="5557838" y="2055813"/>
              <a:ext cx="34925" cy="20638"/>
            </a:xfrm>
            <a:custGeom>
              <a:avLst/>
              <a:gdLst>
                <a:gd name="T0" fmla="*/ 0 w 22"/>
                <a:gd name="T1" fmla="*/ 0 h 13"/>
                <a:gd name="T2" fmla="*/ 2147483647 w 22"/>
                <a:gd name="T3" fmla="*/ 0 h 13"/>
                <a:gd name="T4" fmla="*/ 2147483647 w 22"/>
                <a:gd name="T5" fmla="*/ 2147483647 h 13"/>
                <a:gd name="T6" fmla="*/ 2147483647 w 22"/>
                <a:gd name="T7" fmla="*/ 2147483647 h 13"/>
                <a:gd name="T8" fmla="*/ 2147483647 w 22"/>
                <a:gd name="T9" fmla="*/ 2147483647 h 13"/>
                <a:gd name="T10" fmla="*/ 0 w 22"/>
                <a:gd name="T11" fmla="*/ 2147483647 h 13"/>
                <a:gd name="T12" fmla="*/ 0 w 22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" h="13">
                  <a:moveTo>
                    <a:pt x="0" y="0"/>
                  </a:moveTo>
                  <a:lnTo>
                    <a:pt x="2" y="0"/>
                  </a:lnTo>
                  <a:lnTo>
                    <a:pt x="22" y="9"/>
                  </a:lnTo>
                  <a:lnTo>
                    <a:pt x="22" y="13"/>
                  </a:lnTo>
                  <a:lnTo>
                    <a:pt x="19" y="1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58" name="Freeform 99"/>
            <p:cNvSpPr>
              <a:spLocks/>
            </p:cNvSpPr>
            <p:nvPr/>
          </p:nvSpPr>
          <p:spPr bwMode="auto">
            <a:xfrm>
              <a:off x="5588000" y="2070100"/>
              <a:ext cx="103188" cy="50800"/>
            </a:xfrm>
            <a:custGeom>
              <a:avLst/>
              <a:gdLst>
                <a:gd name="T0" fmla="*/ 0 w 65"/>
                <a:gd name="T1" fmla="*/ 0 h 32"/>
                <a:gd name="T2" fmla="*/ 2147483647 w 65"/>
                <a:gd name="T3" fmla="*/ 0 h 32"/>
                <a:gd name="T4" fmla="*/ 2147483647 w 65"/>
                <a:gd name="T5" fmla="*/ 2147483647 h 32"/>
                <a:gd name="T6" fmla="*/ 2147483647 w 65"/>
                <a:gd name="T7" fmla="*/ 2147483647 h 32"/>
                <a:gd name="T8" fmla="*/ 2147483647 w 65"/>
                <a:gd name="T9" fmla="*/ 2147483647 h 32"/>
                <a:gd name="T10" fmla="*/ 0 w 65"/>
                <a:gd name="T11" fmla="*/ 2147483647 h 32"/>
                <a:gd name="T12" fmla="*/ 0 w 65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5" h="32">
                  <a:moveTo>
                    <a:pt x="0" y="0"/>
                  </a:moveTo>
                  <a:lnTo>
                    <a:pt x="3" y="0"/>
                  </a:lnTo>
                  <a:lnTo>
                    <a:pt x="65" y="30"/>
                  </a:lnTo>
                  <a:lnTo>
                    <a:pt x="65" y="32"/>
                  </a:lnTo>
                  <a:lnTo>
                    <a:pt x="63" y="3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59" name="Freeform 100"/>
            <p:cNvSpPr>
              <a:spLocks/>
            </p:cNvSpPr>
            <p:nvPr/>
          </p:nvSpPr>
          <p:spPr bwMode="auto">
            <a:xfrm>
              <a:off x="5746750" y="2144713"/>
              <a:ext cx="26988" cy="15875"/>
            </a:xfrm>
            <a:custGeom>
              <a:avLst/>
              <a:gdLst>
                <a:gd name="T0" fmla="*/ 0 w 17"/>
                <a:gd name="T1" fmla="*/ 0 h 10"/>
                <a:gd name="T2" fmla="*/ 2147483647 w 17"/>
                <a:gd name="T3" fmla="*/ 0 h 10"/>
                <a:gd name="T4" fmla="*/ 2147483647 w 17"/>
                <a:gd name="T5" fmla="*/ 2147483647 h 10"/>
                <a:gd name="T6" fmla="*/ 2147483647 w 17"/>
                <a:gd name="T7" fmla="*/ 2147483647 h 10"/>
                <a:gd name="T8" fmla="*/ 2147483647 w 17"/>
                <a:gd name="T9" fmla="*/ 2147483647 h 10"/>
                <a:gd name="T10" fmla="*/ 0 w 17"/>
                <a:gd name="T11" fmla="*/ 2147483647 h 10"/>
                <a:gd name="T12" fmla="*/ 0 w 17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1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60" name="Freeform 101"/>
            <p:cNvSpPr>
              <a:spLocks/>
            </p:cNvSpPr>
            <p:nvPr/>
          </p:nvSpPr>
          <p:spPr bwMode="auto">
            <a:xfrm>
              <a:off x="5827713" y="2184400"/>
              <a:ext cx="63500" cy="28575"/>
            </a:xfrm>
            <a:custGeom>
              <a:avLst/>
              <a:gdLst>
                <a:gd name="T0" fmla="*/ 0 w 40"/>
                <a:gd name="T1" fmla="*/ 0 h 18"/>
                <a:gd name="T2" fmla="*/ 2147483647 w 40"/>
                <a:gd name="T3" fmla="*/ 0 h 18"/>
                <a:gd name="T4" fmla="*/ 2147483647 w 40"/>
                <a:gd name="T5" fmla="*/ 2147483647 h 18"/>
                <a:gd name="T6" fmla="*/ 2147483647 w 40"/>
                <a:gd name="T7" fmla="*/ 2147483647 h 18"/>
                <a:gd name="T8" fmla="*/ 2147483647 w 40"/>
                <a:gd name="T9" fmla="*/ 2147483647 h 18"/>
                <a:gd name="T10" fmla="*/ 0 w 40"/>
                <a:gd name="T11" fmla="*/ 2147483647 h 18"/>
                <a:gd name="T12" fmla="*/ 0 w 40"/>
                <a:gd name="T13" fmla="*/ 0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8">
                  <a:moveTo>
                    <a:pt x="0" y="0"/>
                  </a:moveTo>
                  <a:lnTo>
                    <a:pt x="3" y="0"/>
                  </a:lnTo>
                  <a:lnTo>
                    <a:pt x="40" y="16"/>
                  </a:lnTo>
                  <a:lnTo>
                    <a:pt x="40" y="18"/>
                  </a:lnTo>
                  <a:lnTo>
                    <a:pt x="38" y="1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61" name="Freeform 102"/>
            <p:cNvSpPr>
              <a:spLocks/>
            </p:cNvSpPr>
            <p:nvPr/>
          </p:nvSpPr>
          <p:spPr bwMode="auto">
            <a:xfrm>
              <a:off x="1858963" y="3379788"/>
              <a:ext cx="117475" cy="698500"/>
            </a:xfrm>
            <a:custGeom>
              <a:avLst/>
              <a:gdLst>
                <a:gd name="T0" fmla="*/ 2147483647 w 74"/>
                <a:gd name="T1" fmla="*/ 0 h 440"/>
                <a:gd name="T2" fmla="*/ 2147483647 w 74"/>
                <a:gd name="T3" fmla="*/ 0 h 440"/>
                <a:gd name="T4" fmla="*/ 2147483647 w 74"/>
                <a:gd name="T5" fmla="*/ 2147483647 h 440"/>
                <a:gd name="T6" fmla="*/ 2147483647 w 74"/>
                <a:gd name="T7" fmla="*/ 2147483647 h 440"/>
                <a:gd name="T8" fmla="*/ 0 w 74"/>
                <a:gd name="T9" fmla="*/ 2147483647 h 440"/>
                <a:gd name="T10" fmla="*/ 0 w 74"/>
                <a:gd name="T11" fmla="*/ 2147483647 h 440"/>
                <a:gd name="T12" fmla="*/ 2147483647 w 74"/>
                <a:gd name="T13" fmla="*/ 0 h 4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4" h="440">
                  <a:moveTo>
                    <a:pt x="71" y="0"/>
                  </a:moveTo>
                  <a:lnTo>
                    <a:pt x="74" y="0"/>
                  </a:lnTo>
                  <a:lnTo>
                    <a:pt x="74" y="3"/>
                  </a:lnTo>
                  <a:lnTo>
                    <a:pt x="3" y="440"/>
                  </a:lnTo>
                  <a:lnTo>
                    <a:pt x="0" y="440"/>
                  </a:lnTo>
                  <a:lnTo>
                    <a:pt x="0" y="43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62" name="Freeform 103"/>
            <p:cNvSpPr>
              <a:spLocks/>
            </p:cNvSpPr>
            <p:nvPr/>
          </p:nvSpPr>
          <p:spPr bwMode="auto">
            <a:xfrm>
              <a:off x="1971675" y="3130550"/>
              <a:ext cx="52388" cy="254000"/>
            </a:xfrm>
            <a:custGeom>
              <a:avLst/>
              <a:gdLst>
                <a:gd name="T0" fmla="*/ 2147483647 w 33"/>
                <a:gd name="T1" fmla="*/ 0 h 160"/>
                <a:gd name="T2" fmla="*/ 2147483647 w 33"/>
                <a:gd name="T3" fmla="*/ 0 h 160"/>
                <a:gd name="T4" fmla="*/ 2147483647 w 33"/>
                <a:gd name="T5" fmla="*/ 2147483647 h 160"/>
                <a:gd name="T6" fmla="*/ 2147483647 w 33"/>
                <a:gd name="T7" fmla="*/ 2147483647 h 160"/>
                <a:gd name="T8" fmla="*/ 0 w 33"/>
                <a:gd name="T9" fmla="*/ 2147483647 h 160"/>
                <a:gd name="T10" fmla="*/ 0 w 33"/>
                <a:gd name="T11" fmla="*/ 2147483647 h 160"/>
                <a:gd name="T12" fmla="*/ 2147483647 w 33"/>
                <a:gd name="T13" fmla="*/ 0 h 1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160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3" y="160"/>
                  </a:lnTo>
                  <a:lnTo>
                    <a:pt x="0" y="160"/>
                  </a:lnTo>
                  <a:lnTo>
                    <a:pt x="0" y="15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63" name="Freeform 104"/>
            <p:cNvSpPr>
              <a:spLocks/>
            </p:cNvSpPr>
            <p:nvPr/>
          </p:nvSpPr>
          <p:spPr bwMode="auto">
            <a:xfrm>
              <a:off x="2020888" y="2720975"/>
              <a:ext cx="90488" cy="412750"/>
            </a:xfrm>
            <a:custGeom>
              <a:avLst/>
              <a:gdLst>
                <a:gd name="T0" fmla="*/ 2147483647 w 57"/>
                <a:gd name="T1" fmla="*/ 0 h 260"/>
                <a:gd name="T2" fmla="*/ 2147483647 w 57"/>
                <a:gd name="T3" fmla="*/ 0 h 260"/>
                <a:gd name="T4" fmla="*/ 2147483647 w 57"/>
                <a:gd name="T5" fmla="*/ 2147483647 h 260"/>
                <a:gd name="T6" fmla="*/ 2147483647 w 57"/>
                <a:gd name="T7" fmla="*/ 2147483647 h 260"/>
                <a:gd name="T8" fmla="*/ 0 w 57"/>
                <a:gd name="T9" fmla="*/ 2147483647 h 260"/>
                <a:gd name="T10" fmla="*/ 0 w 57"/>
                <a:gd name="T11" fmla="*/ 2147483647 h 260"/>
                <a:gd name="T12" fmla="*/ 2147483647 w 57"/>
                <a:gd name="T13" fmla="*/ 0 h 2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7" h="260">
                  <a:moveTo>
                    <a:pt x="55" y="0"/>
                  </a:moveTo>
                  <a:lnTo>
                    <a:pt x="57" y="0"/>
                  </a:lnTo>
                  <a:lnTo>
                    <a:pt x="57" y="2"/>
                  </a:lnTo>
                  <a:lnTo>
                    <a:pt x="2" y="260"/>
                  </a:lnTo>
                  <a:lnTo>
                    <a:pt x="0" y="260"/>
                  </a:lnTo>
                  <a:lnTo>
                    <a:pt x="0" y="258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64" name="Freeform 105"/>
            <p:cNvSpPr>
              <a:spLocks/>
            </p:cNvSpPr>
            <p:nvPr/>
          </p:nvSpPr>
          <p:spPr bwMode="auto">
            <a:xfrm>
              <a:off x="2108200" y="2403475"/>
              <a:ext cx="80963" cy="320675"/>
            </a:xfrm>
            <a:custGeom>
              <a:avLst/>
              <a:gdLst>
                <a:gd name="T0" fmla="*/ 2147483647 w 51"/>
                <a:gd name="T1" fmla="*/ 0 h 202"/>
                <a:gd name="T2" fmla="*/ 2147483647 w 51"/>
                <a:gd name="T3" fmla="*/ 0 h 202"/>
                <a:gd name="T4" fmla="*/ 2147483647 w 51"/>
                <a:gd name="T5" fmla="*/ 2147483647 h 202"/>
                <a:gd name="T6" fmla="*/ 2147483647 w 51"/>
                <a:gd name="T7" fmla="*/ 2147483647 h 202"/>
                <a:gd name="T8" fmla="*/ 0 w 51"/>
                <a:gd name="T9" fmla="*/ 2147483647 h 202"/>
                <a:gd name="T10" fmla="*/ 0 w 51"/>
                <a:gd name="T11" fmla="*/ 2147483647 h 202"/>
                <a:gd name="T12" fmla="*/ 2147483647 w 51"/>
                <a:gd name="T13" fmla="*/ 0 h 20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1" h="202">
                  <a:moveTo>
                    <a:pt x="49" y="0"/>
                  </a:moveTo>
                  <a:lnTo>
                    <a:pt x="51" y="0"/>
                  </a:lnTo>
                  <a:lnTo>
                    <a:pt x="51" y="2"/>
                  </a:lnTo>
                  <a:lnTo>
                    <a:pt x="2" y="202"/>
                  </a:lnTo>
                  <a:lnTo>
                    <a:pt x="0" y="202"/>
                  </a:lnTo>
                  <a:lnTo>
                    <a:pt x="0" y="20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65" name="Freeform 106"/>
            <p:cNvSpPr>
              <a:spLocks/>
            </p:cNvSpPr>
            <p:nvPr/>
          </p:nvSpPr>
          <p:spPr bwMode="auto">
            <a:xfrm>
              <a:off x="2185988" y="1860550"/>
              <a:ext cx="168275" cy="546100"/>
            </a:xfrm>
            <a:custGeom>
              <a:avLst/>
              <a:gdLst>
                <a:gd name="T0" fmla="*/ 2147483647 w 106"/>
                <a:gd name="T1" fmla="*/ 0 h 344"/>
                <a:gd name="T2" fmla="*/ 2147483647 w 106"/>
                <a:gd name="T3" fmla="*/ 0 h 344"/>
                <a:gd name="T4" fmla="*/ 2147483647 w 106"/>
                <a:gd name="T5" fmla="*/ 2147483647 h 344"/>
                <a:gd name="T6" fmla="*/ 2147483647 w 106"/>
                <a:gd name="T7" fmla="*/ 2147483647 h 344"/>
                <a:gd name="T8" fmla="*/ 0 w 106"/>
                <a:gd name="T9" fmla="*/ 2147483647 h 344"/>
                <a:gd name="T10" fmla="*/ 0 w 106"/>
                <a:gd name="T11" fmla="*/ 2147483647 h 344"/>
                <a:gd name="T12" fmla="*/ 2147483647 w 106"/>
                <a:gd name="T13" fmla="*/ 0 h 34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6" h="344">
                  <a:moveTo>
                    <a:pt x="104" y="0"/>
                  </a:moveTo>
                  <a:lnTo>
                    <a:pt x="106" y="0"/>
                  </a:lnTo>
                  <a:lnTo>
                    <a:pt x="106" y="2"/>
                  </a:lnTo>
                  <a:lnTo>
                    <a:pt x="2" y="344"/>
                  </a:lnTo>
                  <a:lnTo>
                    <a:pt x="0" y="344"/>
                  </a:lnTo>
                  <a:lnTo>
                    <a:pt x="0" y="342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66" name="Freeform 107"/>
            <p:cNvSpPr>
              <a:spLocks/>
            </p:cNvSpPr>
            <p:nvPr/>
          </p:nvSpPr>
          <p:spPr bwMode="auto">
            <a:xfrm>
              <a:off x="2351088" y="1522413"/>
              <a:ext cx="138113" cy="341313"/>
            </a:xfrm>
            <a:custGeom>
              <a:avLst/>
              <a:gdLst>
                <a:gd name="T0" fmla="*/ 2147483647 w 87"/>
                <a:gd name="T1" fmla="*/ 0 h 215"/>
                <a:gd name="T2" fmla="*/ 2147483647 w 87"/>
                <a:gd name="T3" fmla="*/ 0 h 215"/>
                <a:gd name="T4" fmla="*/ 2147483647 w 87"/>
                <a:gd name="T5" fmla="*/ 2147483647 h 215"/>
                <a:gd name="T6" fmla="*/ 2147483647 w 87"/>
                <a:gd name="T7" fmla="*/ 2147483647 h 215"/>
                <a:gd name="T8" fmla="*/ 0 w 87"/>
                <a:gd name="T9" fmla="*/ 2147483647 h 215"/>
                <a:gd name="T10" fmla="*/ 0 w 87"/>
                <a:gd name="T11" fmla="*/ 2147483647 h 215"/>
                <a:gd name="T12" fmla="*/ 2147483647 w 87"/>
                <a:gd name="T13" fmla="*/ 0 h 2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215">
                  <a:moveTo>
                    <a:pt x="85" y="0"/>
                  </a:moveTo>
                  <a:lnTo>
                    <a:pt x="87" y="0"/>
                  </a:lnTo>
                  <a:lnTo>
                    <a:pt x="87" y="4"/>
                  </a:lnTo>
                  <a:lnTo>
                    <a:pt x="2" y="215"/>
                  </a:lnTo>
                  <a:lnTo>
                    <a:pt x="0" y="215"/>
                  </a:lnTo>
                  <a:lnTo>
                    <a:pt x="0" y="21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67" name="Freeform 108"/>
            <p:cNvSpPr>
              <a:spLocks/>
            </p:cNvSpPr>
            <p:nvPr/>
          </p:nvSpPr>
          <p:spPr bwMode="auto">
            <a:xfrm>
              <a:off x="2486025" y="1150938"/>
              <a:ext cx="215900" cy="377825"/>
            </a:xfrm>
            <a:custGeom>
              <a:avLst/>
              <a:gdLst>
                <a:gd name="T0" fmla="*/ 2147483647 w 136"/>
                <a:gd name="T1" fmla="*/ 0 h 238"/>
                <a:gd name="T2" fmla="*/ 2147483647 w 136"/>
                <a:gd name="T3" fmla="*/ 0 h 238"/>
                <a:gd name="T4" fmla="*/ 2147483647 w 136"/>
                <a:gd name="T5" fmla="*/ 2147483647 h 238"/>
                <a:gd name="T6" fmla="*/ 2147483647 w 136"/>
                <a:gd name="T7" fmla="*/ 2147483647 h 238"/>
                <a:gd name="T8" fmla="*/ 0 w 136"/>
                <a:gd name="T9" fmla="*/ 2147483647 h 238"/>
                <a:gd name="T10" fmla="*/ 0 w 136"/>
                <a:gd name="T11" fmla="*/ 2147483647 h 238"/>
                <a:gd name="T12" fmla="*/ 2147483647 w 136"/>
                <a:gd name="T13" fmla="*/ 0 h 2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" h="238">
                  <a:moveTo>
                    <a:pt x="134" y="0"/>
                  </a:moveTo>
                  <a:lnTo>
                    <a:pt x="136" y="0"/>
                  </a:lnTo>
                  <a:lnTo>
                    <a:pt x="136" y="3"/>
                  </a:lnTo>
                  <a:lnTo>
                    <a:pt x="2" y="238"/>
                  </a:lnTo>
                  <a:lnTo>
                    <a:pt x="0" y="238"/>
                  </a:lnTo>
                  <a:lnTo>
                    <a:pt x="0" y="234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68" name="Freeform 109"/>
            <p:cNvSpPr>
              <a:spLocks/>
            </p:cNvSpPr>
            <p:nvPr/>
          </p:nvSpPr>
          <p:spPr bwMode="auto">
            <a:xfrm>
              <a:off x="2698750" y="969963"/>
              <a:ext cx="168275" cy="185738"/>
            </a:xfrm>
            <a:custGeom>
              <a:avLst/>
              <a:gdLst>
                <a:gd name="T0" fmla="*/ 2147483647 w 106"/>
                <a:gd name="T1" fmla="*/ 0 h 117"/>
                <a:gd name="T2" fmla="*/ 2147483647 w 106"/>
                <a:gd name="T3" fmla="*/ 0 h 117"/>
                <a:gd name="T4" fmla="*/ 2147483647 w 106"/>
                <a:gd name="T5" fmla="*/ 2147483647 h 117"/>
                <a:gd name="T6" fmla="*/ 2147483647 w 106"/>
                <a:gd name="T7" fmla="*/ 2147483647 h 117"/>
                <a:gd name="T8" fmla="*/ 0 w 106"/>
                <a:gd name="T9" fmla="*/ 2147483647 h 117"/>
                <a:gd name="T10" fmla="*/ 0 w 106"/>
                <a:gd name="T11" fmla="*/ 2147483647 h 117"/>
                <a:gd name="T12" fmla="*/ 2147483647 w 106"/>
                <a:gd name="T13" fmla="*/ 0 h 1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6" h="117">
                  <a:moveTo>
                    <a:pt x="102" y="0"/>
                  </a:moveTo>
                  <a:lnTo>
                    <a:pt x="106" y="0"/>
                  </a:lnTo>
                  <a:lnTo>
                    <a:pt x="106" y="3"/>
                  </a:lnTo>
                  <a:lnTo>
                    <a:pt x="2" y="117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69" name="Freeform 110"/>
            <p:cNvSpPr>
              <a:spLocks/>
            </p:cNvSpPr>
            <p:nvPr/>
          </p:nvSpPr>
          <p:spPr bwMode="auto">
            <a:xfrm>
              <a:off x="2860675" y="874713"/>
              <a:ext cx="139700" cy="100013"/>
            </a:xfrm>
            <a:custGeom>
              <a:avLst/>
              <a:gdLst>
                <a:gd name="T0" fmla="*/ 2147483647 w 88"/>
                <a:gd name="T1" fmla="*/ 0 h 63"/>
                <a:gd name="T2" fmla="*/ 2147483647 w 88"/>
                <a:gd name="T3" fmla="*/ 0 h 63"/>
                <a:gd name="T4" fmla="*/ 2147483647 w 88"/>
                <a:gd name="T5" fmla="*/ 2147483647 h 63"/>
                <a:gd name="T6" fmla="*/ 2147483647 w 88"/>
                <a:gd name="T7" fmla="*/ 2147483647 h 63"/>
                <a:gd name="T8" fmla="*/ 0 w 88"/>
                <a:gd name="T9" fmla="*/ 2147483647 h 63"/>
                <a:gd name="T10" fmla="*/ 0 w 88"/>
                <a:gd name="T11" fmla="*/ 2147483647 h 63"/>
                <a:gd name="T12" fmla="*/ 2147483647 w 88"/>
                <a:gd name="T13" fmla="*/ 0 h 6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8" h="63">
                  <a:moveTo>
                    <a:pt x="86" y="0"/>
                  </a:moveTo>
                  <a:lnTo>
                    <a:pt x="88" y="0"/>
                  </a:lnTo>
                  <a:lnTo>
                    <a:pt x="88" y="2"/>
                  </a:lnTo>
                  <a:lnTo>
                    <a:pt x="4" y="63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70" name="Freeform 111"/>
            <p:cNvSpPr>
              <a:spLocks/>
            </p:cNvSpPr>
            <p:nvPr/>
          </p:nvSpPr>
          <p:spPr bwMode="auto">
            <a:xfrm>
              <a:off x="2997200" y="801688"/>
              <a:ext cx="217488" cy="76200"/>
            </a:xfrm>
            <a:custGeom>
              <a:avLst/>
              <a:gdLst>
                <a:gd name="T0" fmla="*/ 2147483647 w 137"/>
                <a:gd name="T1" fmla="*/ 0 h 48"/>
                <a:gd name="T2" fmla="*/ 2147483647 w 137"/>
                <a:gd name="T3" fmla="*/ 0 h 48"/>
                <a:gd name="T4" fmla="*/ 2147483647 w 137"/>
                <a:gd name="T5" fmla="*/ 2147483647 h 48"/>
                <a:gd name="T6" fmla="*/ 2147483647 w 137"/>
                <a:gd name="T7" fmla="*/ 2147483647 h 48"/>
                <a:gd name="T8" fmla="*/ 0 w 137"/>
                <a:gd name="T9" fmla="*/ 2147483647 h 48"/>
                <a:gd name="T10" fmla="*/ 0 w 137"/>
                <a:gd name="T11" fmla="*/ 2147483647 h 48"/>
                <a:gd name="T12" fmla="*/ 2147483647 w 137"/>
                <a:gd name="T13" fmla="*/ 0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7" h="48">
                  <a:moveTo>
                    <a:pt x="134" y="0"/>
                  </a:moveTo>
                  <a:lnTo>
                    <a:pt x="137" y="0"/>
                  </a:lnTo>
                  <a:lnTo>
                    <a:pt x="137" y="3"/>
                  </a:lnTo>
                  <a:lnTo>
                    <a:pt x="2" y="48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71" name="Freeform 112"/>
            <p:cNvSpPr>
              <a:spLocks/>
            </p:cNvSpPr>
            <p:nvPr/>
          </p:nvSpPr>
          <p:spPr bwMode="auto">
            <a:xfrm>
              <a:off x="3209925" y="790575"/>
              <a:ext cx="169863" cy="15875"/>
            </a:xfrm>
            <a:custGeom>
              <a:avLst/>
              <a:gdLst>
                <a:gd name="T0" fmla="*/ 2147483647 w 107"/>
                <a:gd name="T1" fmla="*/ 0 h 10"/>
                <a:gd name="T2" fmla="*/ 2147483647 w 107"/>
                <a:gd name="T3" fmla="*/ 0 h 10"/>
                <a:gd name="T4" fmla="*/ 2147483647 w 107"/>
                <a:gd name="T5" fmla="*/ 2147483647 h 10"/>
                <a:gd name="T6" fmla="*/ 2147483647 w 107"/>
                <a:gd name="T7" fmla="*/ 2147483647 h 10"/>
                <a:gd name="T8" fmla="*/ 0 w 107"/>
                <a:gd name="T9" fmla="*/ 2147483647 h 10"/>
                <a:gd name="T10" fmla="*/ 0 w 107"/>
                <a:gd name="T11" fmla="*/ 2147483647 h 10"/>
                <a:gd name="T12" fmla="*/ 2147483647 w 107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10">
                  <a:moveTo>
                    <a:pt x="104" y="0"/>
                  </a:moveTo>
                  <a:lnTo>
                    <a:pt x="107" y="0"/>
                  </a:lnTo>
                  <a:lnTo>
                    <a:pt x="107" y="4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72" name="Freeform 113"/>
            <p:cNvSpPr>
              <a:spLocks/>
            </p:cNvSpPr>
            <p:nvPr/>
          </p:nvSpPr>
          <p:spPr bwMode="auto">
            <a:xfrm>
              <a:off x="3375025" y="790575"/>
              <a:ext cx="168275" cy="28575"/>
            </a:xfrm>
            <a:custGeom>
              <a:avLst/>
              <a:gdLst>
                <a:gd name="T0" fmla="*/ 0 w 106"/>
                <a:gd name="T1" fmla="*/ 0 h 18"/>
                <a:gd name="T2" fmla="*/ 2147483647 w 106"/>
                <a:gd name="T3" fmla="*/ 0 h 18"/>
                <a:gd name="T4" fmla="*/ 2147483647 w 106"/>
                <a:gd name="T5" fmla="*/ 2147483647 h 18"/>
                <a:gd name="T6" fmla="*/ 2147483647 w 106"/>
                <a:gd name="T7" fmla="*/ 2147483647 h 18"/>
                <a:gd name="T8" fmla="*/ 2147483647 w 106"/>
                <a:gd name="T9" fmla="*/ 2147483647 h 18"/>
                <a:gd name="T10" fmla="*/ 0 w 106"/>
                <a:gd name="T11" fmla="*/ 2147483647 h 18"/>
                <a:gd name="T12" fmla="*/ 0 w 106"/>
                <a:gd name="T13" fmla="*/ 0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6" h="18">
                  <a:moveTo>
                    <a:pt x="0" y="0"/>
                  </a:moveTo>
                  <a:lnTo>
                    <a:pt x="3" y="0"/>
                  </a:lnTo>
                  <a:lnTo>
                    <a:pt x="106" y="14"/>
                  </a:lnTo>
                  <a:lnTo>
                    <a:pt x="106" y="18"/>
                  </a:lnTo>
                  <a:lnTo>
                    <a:pt x="104" y="1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73" name="Freeform 114"/>
            <p:cNvSpPr>
              <a:spLocks/>
            </p:cNvSpPr>
            <p:nvPr/>
          </p:nvSpPr>
          <p:spPr bwMode="auto">
            <a:xfrm>
              <a:off x="3540125" y="812800"/>
              <a:ext cx="138113" cy="41275"/>
            </a:xfrm>
            <a:custGeom>
              <a:avLst/>
              <a:gdLst>
                <a:gd name="T0" fmla="*/ 0 w 87"/>
                <a:gd name="T1" fmla="*/ 0 h 26"/>
                <a:gd name="T2" fmla="*/ 2147483647 w 87"/>
                <a:gd name="T3" fmla="*/ 0 h 26"/>
                <a:gd name="T4" fmla="*/ 2147483647 w 87"/>
                <a:gd name="T5" fmla="*/ 2147483647 h 26"/>
                <a:gd name="T6" fmla="*/ 2147483647 w 87"/>
                <a:gd name="T7" fmla="*/ 2147483647 h 26"/>
                <a:gd name="T8" fmla="*/ 2147483647 w 87"/>
                <a:gd name="T9" fmla="*/ 2147483647 h 26"/>
                <a:gd name="T10" fmla="*/ 0 w 87"/>
                <a:gd name="T11" fmla="*/ 2147483647 h 26"/>
                <a:gd name="T12" fmla="*/ 0 w 87"/>
                <a:gd name="T13" fmla="*/ 0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26">
                  <a:moveTo>
                    <a:pt x="0" y="0"/>
                  </a:moveTo>
                  <a:lnTo>
                    <a:pt x="2" y="0"/>
                  </a:lnTo>
                  <a:lnTo>
                    <a:pt x="87" y="24"/>
                  </a:lnTo>
                  <a:lnTo>
                    <a:pt x="87" y="26"/>
                  </a:lnTo>
                  <a:lnTo>
                    <a:pt x="85" y="2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74" name="Freeform 115"/>
            <p:cNvSpPr>
              <a:spLocks/>
            </p:cNvSpPr>
            <p:nvPr/>
          </p:nvSpPr>
          <p:spPr bwMode="auto">
            <a:xfrm>
              <a:off x="3675063" y="850900"/>
              <a:ext cx="214313" cy="84138"/>
            </a:xfrm>
            <a:custGeom>
              <a:avLst/>
              <a:gdLst>
                <a:gd name="T0" fmla="*/ 0 w 135"/>
                <a:gd name="T1" fmla="*/ 0 h 53"/>
                <a:gd name="T2" fmla="*/ 2147483647 w 135"/>
                <a:gd name="T3" fmla="*/ 0 h 53"/>
                <a:gd name="T4" fmla="*/ 2147483647 w 135"/>
                <a:gd name="T5" fmla="*/ 2147483647 h 53"/>
                <a:gd name="T6" fmla="*/ 2147483647 w 135"/>
                <a:gd name="T7" fmla="*/ 2147483647 h 53"/>
                <a:gd name="T8" fmla="*/ 2147483647 w 135"/>
                <a:gd name="T9" fmla="*/ 2147483647 h 53"/>
                <a:gd name="T10" fmla="*/ 0 w 135"/>
                <a:gd name="T11" fmla="*/ 2147483647 h 53"/>
                <a:gd name="T12" fmla="*/ 0 w 135"/>
                <a:gd name="T13" fmla="*/ 0 h 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5" h="53">
                  <a:moveTo>
                    <a:pt x="0" y="0"/>
                  </a:moveTo>
                  <a:lnTo>
                    <a:pt x="2" y="0"/>
                  </a:lnTo>
                  <a:lnTo>
                    <a:pt x="135" y="51"/>
                  </a:lnTo>
                  <a:lnTo>
                    <a:pt x="135" y="53"/>
                  </a:lnTo>
                  <a:lnTo>
                    <a:pt x="133" y="5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75" name="Line 116"/>
            <p:cNvSpPr>
              <a:spLocks noChangeShapeType="1"/>
            </p:cNvSpPr>
            <p:nvPr/>
          </p:nvSpPr>
          <p:spPr bwMode="auto">
            <a:xfrm>
              <a:off x="1163638" y="4578350"/>
              <a:ext cx="510222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76" name="Freeform 117"/>
            <p:cNvSpPr>
              <a:spLocks/>
            </p:cNvSpPr>
            <p:nvPr/>
          </p:nvSpPr>
          <p:spPr bwMode="auto">
            <a:xfrm>
              <a:off x="3886200" y="931863"/>
              <a:ext cx="168275" cy="82550"/>
            </a:xfrm>
            <a:custGeom>
              <a:avLst/>
              <a:gdLst>
                <a:gd name="T0" fmla="*/ 0 w 106"/>
                <a:gd name="T1" fmla="*/ 0 h 52"/>
                <a:gd name="T2" fmla="*/ 2147483647 w 106"/>
                <a:gd name="T3" fmla="*/ 0 h 52"/>
                <a:gd name="T4" fmla="*/ 2147483647 w 106"/>
                <a:gd name="T5" fmla="*/ 2147483647 h 52"/>
                <a:gd name="T6" fmla="*/ 2147483647 w 106"/>
                <a:gd name="T7" fmla="*/ 2147483647 h 52"/>
                <a:gd name="T8" fmla="*/ 2147483647 w 106"/>
                <a:gd name="T9" fmla="*/ 2147483647 h 52"/>
                <a:gd name="T10" fmla="*/ 0 w 106"/>
                <a:gd name="T11" fmla="*/ 2147483647 h 52"/>
                <a:gd name="T12" fmla="*/ 0 w 106"/>
                <a:gd name="T13" fmla="*/ 0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6" h="52">
                  <a:moveTo>
                    <a:pt x="0" y="0"/>
                  </a:moveTo>
                  <a:lnTo>
                    <a:pt x="2" y="0"/>
                  </a:lnTo>
                  <a:lnTo>
                    <a:pt x="106" y="48"/>
                  </a:lnTo>
                  <a:lnTo>
                    <a:pt x="106" y="52"/>
                  </a:lnTo>
                  <a:lnTo>
                    <a:pt x="103" y="5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77" name="Freeform 132"/>
            <p:cNvSpPr>
              <a:spLocks/>
            </p:cNvSpPr>
            <p:nvPr/>
          </p:nvSpPr>
          <p:spPr bwMode="auto">
            <a:xfrm>
              <a:off x="4049713" y="1008063"/>
              <a:ext cx="139700" cy="76200"/>
            </a:xfrm>
            <a:custGeom>
              <a:avLst/>
              <a:gdLst>
                <a:gd name="T0" fmla="*/ 0 w 88"/>
                <a:gd name="T1" fmla="*/ 0 h 48"/>
                <a:gd name="T2" fmla="*/ 2147483647 w 88"/>
                <a:gd name="T3" fmla="*/ 0 h 48"/>
                <a:gd name="T4" fmla="*/ 2147483647 w 88"/>
                <a:gd name="T5" fmla="*/ 2147483647 h 48"/>
                <a:gd name="T6" fmla="*/ 2147483647 w 88"/>
                <a:gd name="T7" fmla="*/ 2147483647 h 48"/>
                <a:gd name="T8" fmla="*/ 2147483647 w 88"/>
                <a:gd name="T9" fmla="*/ 2147483647 h 48"/>
                <a:gd name="T10" fmla="*/ 0 w 88"/>
                <a:gd name="T11" fmla="*/ 2147483647 h 48"/>
                <a:gd name="T12" fmla="*/ 0 w 88"/>
                <a:gd name="T13" fmla="*/ 0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78" name="Line 133"/>
            <p:cNvSpPr>
              <a:spLocks noChangeShapeType="1"/>
            </p:cNvSpPr>
            <p:nvPr/>
          </p:nvSpPr>
          <p:spPr bwMode="auto">
            <a:xfrm flipV="1">
              <a:off x="11890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79" name="Line 134"/>
            <p:cNvSpPr>
              <a:spLocks noChangeShapeType="1"/>
            </p:cNvSpPr>
            <p:nvPr/>
          </p:nvSpPr>
          <p:spPr bwMode="auto">
            <a:xfrm flipV="1">
              <a:off x="12541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80" name="Freeform 135"/>
            <p:cNvSpPr>
              <a:spLocks/>
            </p:cNvSpPr>
            <p:nvPr/>
          </p:nvSpPr>
          <p:spPr bwMode="auto">
            <a:xfrm>
              <a:off x="4184650" y="1079500"/>
              <a:ext cx="217488" cy="127000"/>
            </a:xfrm>
            <a:custGeom>
              <a:avLst/>
              <a:gdLst>
                <a:gd name="T0" fmla="*/ 0 w 137"/>
                <a:gd name="T1" fmla="*/ 0 h 80"/>
                <a:gd name="T2" fmla="*/ 2147483647 w 137"/>
                <a:gd name="T3" fmla="*/ 0 h 80"/>
                <a:gd name="T4" fmla="*/ 2147483647 w 137"/>
                <a:gd name="T5" fmla="*/ 2147483647 h 80"/>
                <a:gd name="T6" fmla="*/ 2147483647 w 137"/>
                <a:gd name="T7" fmla="*/ 2147483647 h 80"/>
                <a:gd name="T8" fmla="*/ 2147483647 w 137"/>
                <a:gd name="T9" fmla="*/ 2147483647 h 80"/>
                <a:gd name="T10" fmla="*/ 0 w 137"/>
                <a:gd name="T11" fmla="*/ 2147483647 h 80"/>
                <a:gd name="T12" fmla="*/ 0 w 137"/>
                <a:gd name="T13" fmla="*/ 0 h 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7" h="80">
                  <a:moveTo>
                    <a:pt x="0" y="0"/>
                  </a:moveTo>
                  <a:lnTo>
                    <a:pt x="3" y="0"/>
                  </a:lnTo>
                  <a:lnTo>
                    <a:pt x="137" y="77"/>
                  </a:lnTo>
                  <a:lnTo>
                    <a:pt x="137" y="80"/>
                  </a:lnTo>
                  <a:lnTo>
                    <a:pt x="134" y="8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81" name="Line 136"/>
            <p:cNvSpPr>
              <a:spLocks noChangeShapeType="1"/>
            </p:cNvSpPr>
            <p:nvPr/>
          </p:nvSpPr>
          <p:spPr bwMode="auto">
            <a:xfrm flipV="1">
              <a:off x="1323975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82" name="Freeform 137"/>
            <p:cNvSpPr>
              <a:spLocks/>
            </p:cNvSpPr>
            <p:nvPr/>
          </p:nvSpPr>
          <p:spPr bwMode="auto">
            <a:xfrm>
              <a:off x="4397375" y="1201738"/>
              <a:ext cx="169863" cy="109538"/>
            </a:xfrm>
            <a:custGeom>
              <a:avLst/>
              <a:gdLst>
                <a:gd name="T0" fmla="*/ 0 w 107"/>
                <a:gd name="T1" fmla="*/ 0 h 69"/>
                <a:gd name="T2" fmla="*/ 2147483647 w 107"/>
                <a:gd name="T3" fmla="*/ 0 h 69"/>
                <a:gd name="T4" fmla="*/ 2147483647 w 107"/>
                <a:gd name="T5" fmla="*/ 2147483647 h 69"/>
                <a:gd name="T6" fmla="*/ 2147483647 w 107"/>
                <a:gd name="T7" fmla="*/ 2147483647 h 69"/>
                <a:gd name="T8" fmla="*/ 2147483647 w 107"/>
                <a:gd name="T9" fmla="*/ 2147483647 h 69"/>
                <a:gd name="T10" fmla="*/ 0 w 107"/>
                <a:gd name="T11" fmla="*/ 2147483647 h 69"/>
                <a:gd name="T12" fmla="*/ 0 w 107"/>
                <a:gd name="T13" fmla="*/ 0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69">
                  <a:moveTo>
                    <a:pt x="0" y="0"/>
                  </a:moveTo>
                  <a:lnTo>
                    <a:pt x="3" y="0"/>
                  </a:lnTo>
                  <a:lnTo>
                    <a:pt x="107" y="66"/>
                  </a:lnTo>
                  <a:lnTo>
                    <a:pt x="107" y="69"/>
                  </a:lnTo>
                  <a:lnTo>
                    <a:pt x="105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83" name="Freeform 138"/>
            <p:cNvSpPr>
              <a:spLocks/>
            </p:cNvSpPr>
            <p:nvPr/>
          </p:nvSpPr>
          <p:spPr bwMode="auto">
            <a:xfrm>
              <a:off x="1163638" y="4629150"/>
              <a:ext cx="41275" cy="112713"/>
            </a:xfrm>
            <a:custGeom>
              <a:avLst/>
              <a:gdLst>
                <a:gd name="T0" fmla="*/ 2147483647 w 26"/>
                <a:gd name="T1" fmla="*/ 0 h 71"/>
                <a:gd name="T2" fmla="*/ 2147483647 w 26"/>
                <a:gd name="T3" fmla="*/ 0 h 71"/>
                <a:gd name="T4" fmla="*/ 2147483647 w 26"/>
                <a:gd name="T5" fmla="*/ 2147483647 h 71"/>
                <a:gd name="T6" fmla="*/ 2147483647 w 26"/>
                <a:gd name="T7" fmla="*/ 2147483647 h 71"/>
                <a:gd name="T8" fmla="*/ 2147483647 w 26"/>
                <a:gd name="T9" fmla="*/ 2147483647 h 71"/>
                <a:gd name="T10" fmla="*/ 2147483647 w 26"/>
                <a:gd name="T11" fmla="*/ 2147483647 h 71"/>
                <a:gd name="T12" fmla="*/ 2147483647 w 26"/>
                <a:gd name="T13" fmla="*/ 2147483647 h 71"/>
                <a:gd name="T14" fmla="*/ 2147483647 w 26"/>
                <a:gd name="T15" fmla="*/ 2147483647 h 71"/>
                <a:gd name="T16" fmla="*/ 0 w 26"/>
                <a:gd name="T17" fmla="*/ 2147483647 h 71"/>
                <a:gd name="T18" fmla="*/ 0 w 26"/>
                <a:gd name="T19" fmla="*/ 2147483647 h 71"/>
                <a:gd name="T20" fmla="*/ 2147483647 w 26"/>
                <a:gd name="T21" fmla="*/ 2147483647 h 71"/>
                <a:gd name="T22" fmla="*/ 2147483647 w 26"/>
                <a:gd name="T23" fmla="*/ 2147483647 h 71"/>
                <a:gd name="T24" fmla="*/ 2147483647 w 26"/>
                <a:gd name="T25" fmla="*/ 2147483647 h 71"/>
                <a:gd name="T26" fmla="*/ 2147483647 w 26"/>
                <a:gd name="T27" fmla="*/ 0 h 7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" h="71">
                  <a:moveTo>
                    <a:pt x="21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6"/>
                  </a:lnTo>
                  <a:lnTo>
                    <a:pt x="14" y="19"/>
                  </a:lnTo>
                  <a:lnTo>
                    <a:pt x="9" y="21"/>
                  </a:lnTo>
                  <a:lnTo>
                    <a:pt x="5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3" y="10"/>
                  </a:lnTo>
                  <a:lnTo>
                    <a:pt x="17" y="4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84" name="Freeform 139"/>
            <p:cNvSpPr>
              <a:spLocks noEditPoints="1"/>
            </p:cNvSpPr>
            <p:nvPr/>
          </p:nvSpPr>
          <p:spPr bwMode="auto">
            <a:xfrm>
              <a:off x="1241425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2147483647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20" y="9"/>
                  </a:lnTo>
                  <a:lnTo>
                    <a:pt x="17" y="11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9" y="36"/>
                  </a:lnTo>
                  <a:lnTo>
                    <a:pt x="11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20" y="63"/>
                  </a:lnTo>
                  <a:lnTo>
                    <a:pt x="24" y="65"/>
                  </a:lnTo>
                  <a:lnTo>
                    <a:pt x="28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5" y="13"/>
                  </a:lnTo>
                  <a:lnTo>
                    <a:pt x="31" y="11"/>
                  </a:lnTo>
                  <a:lnTo>
                    <a:pt x="28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5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6" y="19"/>
                  </a:lnTo>
                  <a:lnTo>
                    <a:pt x="47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7" y="47"/>
                  </a:lnTo>
                  <a:lnTo>
                    <a:pt x="45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1"/>
                  </a:lnTo>
                  <a:lnTo>
                    <a:pt x="11" y="69"/>
                  </a:lnTo>
                  <a:lnTo>
                    <a:pt x="7" y="66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1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85" name="Freeform 140"/>
            <p:cNvSpPr>
              <a:spLocks noEditPoints="1"/>
            </p:cNvSpPr>
            <p:nvPr/>
          </p:nvSpPr>
          <p:spPr bwMode="auto">
            <a:xfrm>
              <a:off x="1330325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0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20" y="9"/>
                  </a:lnTo>
                  <a:lnTo>
                    <a:pt x="16" y="11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2"/>
                  </a:lnTo>
                  <a:lnTo>
                    <a:pt x="20" y="63"/>
                  </a:lnTo>
                  <a:lnTo>
                    <a:pt x="23" y="65"/>
                  </a:lnTo>
                  <a:lnTo>
                    <a:pt x="26" y="63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7" y="36"/>
                  </a:lnTo>
                  <a:lnTo>
                    <a:pt x="37" y="22"/>
                  </a:lnTo>
                  <a:lnTo>
                    <a:pt x="33" y="13"/>
                  </a:lnTo>
                  <a:lnTo>
                    <a:pt x="30" y="11"/>
                  </a:lnTo>
                  <a:lnTo>
                    <a:pt x="26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5" y="19"/>
                  </a:lnTo>
                  <a:lnTo>
                    <a:pt x="46" y="25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4" y="57"/>
                  </a:lnTo>
                  <a:lnTo>
                    <a:pt x="42" y="62"/>
                  </a:lnTo>
                  <a:lnTo>
                    <a:pt x="39" y="66"/>
                  </a:lnTo>
                  <a:lnTo>
                    <a:pt x="37" y="69"/>
                  </a:lnTo>
                  <a:lnTo>
                    <a:pt x="32" y="71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86" name="Freeform 141"/>
            <p:cNvSpPr>
              <a:spLocks noEditPoints="1"/>
            </p:cNvSpPr>
            <p:nvPr/>
          </p:nvSpPr>
          <p:spPr bwMode="auto">
            <a:xfrm>
              <a:off x="1417638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0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5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8" y="1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6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4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87" name="Freeform 142"/>
            <p:cNvSpPr>
              <a:spLocks/>
            </p:cNvSpPr>
            <p:nvPr/>
          </p:nvSpPr>
          <p:spPr bwMode="auto">
            <a:xfrm>
              <a:off x="4564063" y="1306513"/>
              <a:ext cx="168275" cy="109538"/>
            </a:xfrm>
            <a:custGeom>
              <a:avLst/>
              <a:gdLst>
                <a:gd name="T0" fmla="*/ 0 w 106"/>
                <a:gd name="T1" fmla="*/ 0 h 69"/>
                <a:gd name="T2" fmla="*/ 2147483647 w 106"/>
                <a:gd name="T3" fmla="*/ 0 h 69"/>
                <a:gd name="T4" fmla="*/ 2147483647 w 106"/>
                <a:gd name="T5" fmla="*/ 2147483647 h 69"/>
                <a:gd name="T6" fmla="*/ 2147483647 w 106"/>
                <a:gd name="T7" fmla="*/ 2147483647 h 69"/>
                <a:gd name="T8" fmla="*/ 2147483647 w 106"/>
                <a:gd name="T9" fmla="*/ 2147483647 h 69"/>
                <a:gd name="T10" fmla="*/ 0 w 106"/>
                <a:gd name="T11" fmla="*/ 2147483647 h 69"/>
                <a:gd name="T12" fmla="*/ 0 w 106"/>
                <a:gd name="T13" fmla="*/ 0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6" h="69">
                  <a:moveTo>
                    <a:pt x="0" y="0"/>
                  </a:moveTo>
                  <a:lnTo>
                    <a:pt x="2" y="0"/>
                  </a:lnTo>
                  <a:lnTo>
                    <a:pt x="106" y="67"/>
                  </a:lnTo>
                  <a:lnTo>
                    <a:pt x="106" y="69"/>
                  </a:lnTo>
                  <a:lnTo>
                    <a:pt x="104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88" name="Line 143"/>
            <p:cNvSpPr>
              <a:spLocks noChangeShapeType="1"/>
            </p:cNvSpPr>
            <p:nvPr/>
          </p:nvSpPr>
          <p:spPr bwMode="auto">
            <a:xfrm flipV="1">
              <a:off x="140176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89" name="Line 144"/>
            <p:cNvSpPr>
              <a:spLocks noChangeShapeType="1"/>
            </p:cNvSpPr>
            <p:nvPr/>
          </p:nvSpPr>
          <p:spPr bwMode="auto">
            <a:xfrm flipV="1">
              <a:off x="14874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90" name="Freeform 145"/>
            <p:cNvSpPr>
              <a:spLocks/>
            </p:cNvSpPr>
            <p:nvPr/>
          </p:nvSpPr>
          <p:spPr bwMode="auto">
            <a:xfrm>
              <a:off x="4729163" y="1412875"/>
              <a:ext cx="185738" cy="122238"/>
            </a:xfrm>
            <a:custGeom>
              <a:avLst/>
              <a:gdLst>
                <a:gd name="T0" fmla="*/ 0 w 117"/>
                <a:gd name="T1" fmla="*/ 0 h 77"/>
                <a:gd name="T2" fmla="*/ 2147483647 w 117"/>
                <a:gd name="T3" fmla="*/ 0 h 77"/>
                <a:gd name="T4" fmla="*/ 2147483647 w 117"/>
                <a:gd name="T5" fmla="*/ 2147483647 h 77"/>
                <a:gd name="T6" fmla="*/ 2147483647 w 117"/>
                <a:gd name="T7" fmla="*/ 2147483647 h 77"/>
                <a:gd name="T8" fmla="*/ 2147483647 w 117"/>
                <a:gd name="T9" fmla="*/ 2147483647 h 77"/>
                <a:gd name="T10" fmla="*/ 0 w 117"/>
                <a:gd name="T11" fmla="*/ 2147483647 h 77"/>
                <a:gd name="T12" fmla="*/ 0 w 117"/>
                <a:gd name="T13" fmla="*/ 0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7" h="77">
                  <a:moveTo>
                    <a:pt x="0" y="0"/>
                  </a:moveTo>
                  <a:lnTo>
                    <a:pt x="2" y="0"/>
                  </a:lnTo>
                  <a:lnTo>
                    <a:pt x="117" y="75"/>
                  </a:lnTo>
                  <a:lnTo>
                    <a:pt x="117" y="77"/>
                  </a:lnTo>
                  <a:lnTo>
                    <a:pt x="114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91" name="Line 146"/>
            <p:cNvSpPr>
              <a:spLocks noChangeShapeType="1"/>
            </p:cNvSpPr>
            <p:nvPr/>
          </p:nvSpPr>
          <p:spPr bwMode="auto">
            <a:xfrm flipV="1">
              <a:off x="158591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92" name="Line 147"/>
            <p:cNvSpPr>
              <a:spLocks noChangeShapeType="1"/>
            </p:cNvSpPr>
            <p:nvPr/>
          </p:nvSpPr>
          <p:spPr bwMode="auto">
            <a:xfrm flipV="1">
              <a:off x="170180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93" name="Freeform 148"/>
            <p:cNvSpPr>
              <a:spLocks/>
            </p:cNvSpPr>
            <p:nvPr/>
          </p:nvSpPr>
          <p:spPr bwMode="auto">
            <a:xfrm>
              <a:off x="4910138" y="1531938"/>
              <a:ext cx="169863" cy="115888"/>
            </a:xfrm>
            <a:custGeom>
              <a:avLst/>
              <a:gdLst>
                <a:gd name="T0" fmla="*/ 0 w 107"/>
                <a:gd name="T1" fmla="*/ 0 h 73"/>
                <a:gd name="T2" fmla="*/ 2147483647 w 107"/>
                <a:gd name="T3" fmla="*/ 0 h 73"/>
                <a:gd name="T4" fmla="*/ 2147483647 w 107"/>
                <a:gd name="T5" fmla="*/ 2147483647 h 73"/>
                <a:gd name="T6" fmla="*/ 2147483647 w 107"/>
                <a:gd name="T7" fmla="*/ 2147483647 h 73"/>
                <a:gd name="T8" fmla="*/ 2147483647 w 107"/>
                <a:gd name="T9" fmla="*/ 2147483647 h 73"/>
                <a:gd name="T10" fmla="*/ 0 w 107"/>
                <a:gd name="T11" fmla="*/ 2147483647 h 73"/>
                <a:gd name="T12" fmla="*/ 0 w 107"/>
                <a:gd name="T13" fmla="*/ 0 h 7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73">
                  <a:moveTo>
                    <a:pt x="0" y="0"/>
                  </a:moveTo>
                  <a:lnTo>
                    <a:pt x="3" y="0"/>
                  </a:lnTo>
                  <a:lnTo>
                    <a:pt x="107" y="71"/>
                  </a:lnTo>
                  <a:lnTo>
                    <a:pt x="107" y="73"/>
                  </a:lnTo>
                  <a:lnTo>
                    <a:pt x="103" y="7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94" name="Line 149"/>
            <p:cNvSpPr>
              <a:spLocks noChangeShapeType="1"/>
            </p:cNvSpPr>
            <p:nvPr/>
          </p:nvSpPr>
          <p:spPr bwMode="auto">
            <a:xfrm flipV="1">
              <a:off x="1833563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95" name="Freeform 150"/>
            <p:cNvSpPr>
              <a:spLocks/>
            </p:cNvSpPr>
            <p:nvPr/>
          </p:nvSpPr>
          <p:spPr bwMode="auto">
            <a:xfrm>
              <a:off x="5073650" y="1644650"/>
              <a:ext cx="304800" cy="214313"/>
            </a:xfrm>
            <a:custGeom>
              <a:avLst/>
              <a:gdLst>
                <a:gd name="T0" fmla="*/ 0 w 192"/>
                <a:gd name="T1" fmla="*/ 0 h 135"/>
                <a:gd name="T2" fmla="*/ 2147483647 w 192"/>
                <a:gd name="T3" fmla="*/ 0 h 135"/>
                <a:gd name="T4" fmla="*/ 2147483647 w 192"/>
                <a:gd name="T5" fmla="*/ 2147483647 h 135"/>
                <a:gd name="T6" fmla="*/ 2147483647 w 192"/>
                <a:gd name="T7" fmla="*/ 2147483647 h 135"/>
                <a:gd name="T8" fmla="*/ 2147483647 w 192"/>
                <a:gd name="T9" fmla="*/ 2147483647 h 135"/>
                <a:gd name="T10" fmla="*/ 0 w 192"/>
                <a:gd name="T11" fmla="*/ 2147483647 h 135"/>
                <a:gd name="T12" fmla="*/ 0 w 192"/>
                <a:gd name="T13" fmla="*/ 0 h 1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2" h="135">
                  <a:moveTo>
                    <a:pt x="0" y="0"/>
                  </a:moveTo>
                  <a:lnTo>
                    <a:pt x="4" y="0"/>
                  </a:lnTo>
                  <a:lnTo>
                    <a:pt x="192" y="131"/>
                  </a:lnTo>
                  <a:lnTo>
                    <a:pt x="192" y="135"/>
                  </a:lnTo>
                  <a:lnTo>
                    <a:pt x="190" y="1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96" name="Freeform 151"/>
            <p:cNvSpPr>
              <a:spLocks/>
            </p:cNvSpPr>
            <p:nvPr/>
          </p:nvSpPr>
          <p:spPr bwMode="auto">
            <a:xfrm>
              <a:off x="1709738" y="4630738"/>
              <a:ext cx="73025" cy="114300"/>
            </a:xfrm>
            <a:custGeom>
              <a:avLst/>
              <a:gdLst>
                <a:gd name="T0" fmla="*/ 2147483647 w 46"/>
                <a:gd name="T1" fmla="*/ 0 h 72"/>
                <a:gd name="T2" fmla="*/ 2147483647 w 46"/>
                <a:gd name="T3" fmla="*/ 0 h 72"/>
                <a:gd name="T4" fmla="*/ 2147483647 w 46"/>
                <a:gd name="T5" fmla="*/ 2147483647 h 72"/>
                <a:gd name="T6" fmla="*/ 2147483647 w 46"/>
                <a:gd name="T7" fmla="*/ 2147483647 h 72"/>
                <a:gd name="T8" fmla="*/ 2147483647 w 46"/>
                <a:gd name="T9" fmla="*/ 2147483647 h 72"/>
                <a:gd name="T10" fmla="*/ 2147483647 w 46"/>
                <a:gd name="T11" fmla="*/ 2147483647 h 72"/>
                <a:gd name="T12" fmla="*/ 2147483647 w 46"/>
                <a:gd name="T13" fmla="*/ 2147483647 h 72"/>
                <a:gd name="T14" fmla="*/ 2147483647 w 46"/>
                <a:gd name="T15" fmla="*/ 2147483647 h 72"/>
                <a:gd name="T16" fmla="*/ 2147483647 w 46"/>
                <a:gd name="T17" fmla="*/ 2147483647 h 72"/>
                <a:gd name="T18" fmla="*/ 2147483647 w 46"/>
                <a:gd name="T19" fmla="*/ 2147483647 h 72"/>
                <a:gd name="T20" fmla="*/ 2147483647 w 46"/>
                <a:gd name="T21" fmla="*/ 2147483647 h 72"/>
                <a:gd name="T22" fmla="*/ 2147483647 w 46"/>
                <a:gd name="T23" fmla="*/ 2147483647 h 72"/>
                <a:gd name="T24" fmla="*/ 2147483647 w 46"/>
                <a:gd name="T25" fmla="*/ 2147483647 h 72"/>
                <a:gd name="T26" fmla="*/ 2147483647 w 46"/>
                <a:gd name="T27" fmla="*/ 2147483647 h 72"/>
                <a:gd name="T28" fmla="*/ 2147483647 w 46"/>
                <a:gd name="T29" fmla="*/ 2147483647 h 72"/>
                <a:gd name="T30" fmla="*/ 2147483647 w 46"/>
                <a:gd name="T31" fmla="*/ 2147483647 h 72"/>
                <a:gd name="T32" fmla="*/ 2147483647 w 46"/>
                <a:gd name="T33" fmla="*/ 2147483647 h 72"/>
                <a:gd name="T34" fmla="*/ 2147483647 w 46"/>
                <a:gd name="T35" fmla="*/ 2147483647 h 72"/>
                <a:gd name="T36" fmla="*/ 2147483647 w 46"/>
                <a:gd name="T37" fmla="*/ 2147483647 h 72"/>
                <a:gd name="T38" fmla="*/ 2147483647 w 46"/>
                <a:gd name="T39" fmla="*/ 2147483647 h 72"/>
                <a:gd name="T40" fmla="*/ 2147483647 w 46"/>
                <a:gd name="T41" fmla="*/ 2147483647 h 72"/>
                <a:gd name="T42" fmla="*/ 2147483647 w 46"/>
                <a:gd name="T43" fmla="*/ 2147483647 h 72"/>
                <a:gd name="T44" fmla="*/ 2147483647 w 46"/>
                <a:gd name="T45" fmla="*/ 2147483647 h 72"/>
                <a:gd name="T46" fmla="*/ 2147483647 w 46"/>
                <a:gd name="T47" fmla="*/ 2147483647 h 72"/>
                <a:gd name="T48" fmla="*/ 0 w 46"/>
                <a:gd name="T49" fmla="*/ 2147483647 h 72"/>
                <a:gd name="T50" fmla="*/ 2147483647 w 46"/>
                <a:gd name="T51" fmla="*/ 2147483647 h 72"/>
                <a:gd name="T52" fmla="*/ 2147483647 w 46"/>
                <a:gd name="T53" fmla="*/ 2147483647 h 72"/>
                <a:gd name="T54" fmla="*/ 2147483647 w 46"/>
                <a:gd name="T55" fmla="*/ 2147483647 h 72"/>
                <a:gd name="T56" fmla="*/ 2147483647 w 46"/>
                <a:gd name="T57" fmla="*/ 2147483647 h 72"/>
                <a:gd name="T58" fmla="*/ 2147483647 w 46"/>
                <a:gd name="T59" fmla="*/ 2147483647 h 72"/>
                <a:gd name="T60" fmla="*/ 2147483647 w 46"/>
                <a:gd name="T61" fmla="*/ 2147483647 h 72"/>
                <a:gd name="T62" fmla="*/ 2147483647 w 46"/>
                <a:gd name="T63" fmla="*/ 2147483647 h 72"/>
                <a:gd name="T64" fmla="*/ 2147483647 w 46"/>
                <a:gd name="T65" fmla="*/ 2147483647 h 72"/>
                <a:gd name="T66" fmla="*/ 2147483647 w 46"/>
                <a:gd name="T67" fmla="*/ 2147483647 h 72"/>
                <a:gd name="T68" fmla="*/ 2147483647 w 46"/>
                <a:gd name="T69" fmla="*/ 2147483647 h 72"/>
                <a:gd name="T70" fmla="*/ 2147483647 w 46"/>
                <a:gd name="T71" fmla="*/ 2147483647 h 72"/>
                <a:gd name="T72" fmla="*/ 2147483647 w 46"/>
                <a:gd name="T73" fmla="*/ 2147483647 h 72"/>
                <a:gd name="T74" fmla="*/ 2147483647 w 46"/>
                <a:gd name="T75" fmla="*/ 2147483647 h 72"/>
                <a:gd name="T76" fmla="*/ 2147483647 w 46"/>
                <a:gd name="T77" fmla="*/ 2147483647 h 72"/>
                <a:gd name="T78" fmla="*/ 2147483647 w 46"/>
                <a:gd name="T79" fmla="*/ 2147483647 h 72"/>
                <a:gd name="T80" fmla="*/ 2147483647 w 46"/>
                <a:gd name="T81" fmla="*/ 2147483647 h 72"/>
                <a:gd name="T82" fmla="*/ 2147483647 w 46"/>
                <a:gd name="T83" fmla="*/ 2147483647 h 72"/>
                <a:gd name="T84" fmla="*/ 2147483647 w 46"/>
                <a:gd name="T85" fmla="*/ 2147483647 h 72"/>
                <a:gd name="T86" fmla="*/ 2147483647 w 46"/>
                <a:gd name="T87" fmla="*/ 2147483647 h 72"/>
                <a:gd name="T88" fmla="*/ 2147483647 w 46"/>
                <a:gd name="T89" fmla="*/ 2147483647 h 72"/>
                <a:gd name="T90" fmla="*/ 2147483647 w 46"/>
                <a:gd name="T91" fmla="*/ 2147483647 h 72"/>
                <a:gd name="T92" fmla="*/ 2147483647 w 46"/>
                <a:gd name="T93" fmla="*/ 2147483647 h 72"/>
                <a:gd name="T94" fmla="*/ 2147483647 w 46"/>
                <a:gd name="T95" fmla="*/ 2147483647 h 72"/>
                <a:gd name="T96" fmla="*/ 2147483647 w 46"/>
                <a:gd name="T97" fmla="*/ 2147483647 h 72"/>
                <a:gd name="T98" fmla="*/ 2147483647 w 46"/>
                <a:gd name="T99" fmla="*/ 0 h 7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6" h="72">
                  <a:moveTo>
                    <a:pt x="8" y="0"/>
                  </a:moveTo>
                  <a:lnTo>
                    <a:pt x="42" y="0"/>
                  </a:lnTo>
                  <a:lnTo>
                    <a:pt x="42" y="9"/>
                  </a:lnTo>
                  <a:lnTo>
                    <a:pt x="16" y="9"/>
                  </a:lnTo>
                  <a:lnTo>
                    <a:pt x="12" y="27"/>
                  </a:lnTo>
                  <a:lnTo>
                    <a:pt x="16" y="25"/>
                  </a:lnTo>
                  <a:lnTo>
                    <a:pt x="20" y="24"/>
                  </a:lnTo>
                  <a:lnTo>
                    <a:pt x="25" y="23"/>
                  </a:lnTo>
                  <a:lnTo>
                    <a:pt x="30" y="24"/>
                  </a:lnTo>
                  <a:lnTo>
                    <a:pt x="36" y="26"/>
                  </a:lnTo>
                  <a:lnTo>
                    <a:pt x="40" y="29"/>
                  </a:lnTo>
                  <a:lnTo>
                    <a:pt x="44" y="34"/>
                  </a:lnTo>
                  <a:lnTo>
                    <a:pt x="45" y="40"/>
                  </a:lnTo>
                  <a:lnTo>
                    <a:pt x="46" y="46"/>
                  </a:lnTo>
                  <a:lnTo>
                    <a:pt x="45" y="52"/>
                  </a:lnTo>
                  <a:lnTo>
                    <a:pt x="44" y="58"/>
                  </a:lnTo>
                  <a:lnTo>
                    <a:pt x="41" y="64"/>
                  </a:lnTo>
                  <a:lnTo>
                    <a:pt x="33" y="69"/>
                  </a:lnTo>
                  <a:lnTo>
                    <a:pt x="22" y="72"/>
                  </a:lnTo>
                  <a:lnTo>
                    <a:pt x="16" y="72"/>
                  </a:lnTo>
                  <a:lnTo>
                    <a:pt x="11" y="69"/>
                  </a:lnTo>
                  <a:lnTo>
                    <a:pt x="6" y="66"/>
                  </a:lnTo>
                  <a:lnTo>
                    <a:pt x="3" y="62"/>
                  </a:lnTo>
                  <a:lnTo>
                    <a:pt x="1" y="58"/>
                  </a:lnTo>
                  <a:lnTo>
                    <a:pt x="0" y="52"/>
                  </a:lnTo>
                  <a:lnTo>
                    <a:pt x="9" y="51"/>
                  </a:lnTo>
                  <a:lnTo>
                    <a:pt x="10" y="54"/>
                  </a:lnTo>
                  <a:lnTo>
                    <a:pt x="11" y="58"/>
                  </a:lnTo>
                  <a:lnTo>
                    <a:pt x="13" y="60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2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5" y="56"/>
                  </a:lnTo>
                  <a:lnTo>
                    <a:pt x="36" y="51"/>
                  </a:lnTo>
                  <a:lnTo>
                    <a:pt x="37" y="46"/>
                  </a:lnTo>
                  <a:lnTo>
                    <a:pt x="36" y="42"/>
                  </a:lnTo>
                  <a:lnTo>
                    <a:pt x="35" y="39"/>
                  </a:lnTo>
                  <a:lnTo>
                    <a:pt x="34" y="35"/>
                  </a:lnTo>
                  <a:lnTo>
                    <a:pt x="30" y="33"/>
                  </a:lnTo>
                  <a:lnTo>
                    <a:pt x="27" y="32"/>
                  </a:lnTo>
                  <a:lnTo>
                    <a:pt x="22" y="32"/>
                  </a:lnTo>
                  <a:lnTo>
                    <a:pt x="18" y="32"/>
                  </a:lnTo>
                  <a:lnTo>
                    <a:pt x="14" y="33"/>
                  </a:lnTo>
                  <a:lnTo>
                    <a:pt x="12" y="35"/>
                  </a:lnTo>
                  <a:lnTo>
                    <a:pt x="10" y="37"/>
                  </a:lnTo>
                  <a:lnTo>
                    <a:pt x="1" y="3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97" name="Freeform 152"/>
            <p:cNvSpPr>
              <a:spLocks noEditPoints="1"/>
            </p:cNvSpPr>
            <p:nvPr/>
          </p:nvSpPr>
          <p:spPr bwMode="auto">
            <a:xfrm>
              <a:off x="1795463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2147483647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20" y="9"/>
                  </a:lnTo>
                  <a:lnTo>
                    <a:pt x="18" y="11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10" y="36"/>
                  </a:lnTo>
                  <a:lnTo>
                    <a:pt x="11" y="51"/>
                  </a:lnTo>
                  <a:lnTo>
                    <a:pt x="14" y="59"/>
                  </a:lnTo>
                  <a:lnTo>
                    <a:pt x="18" y="62"/>
                  </a:lnTo>
                  <a:lnTo>
                    <a:pt x="20" y="63"/>
                  </a:lnTo>
                  <a:lnTo>
                    <a:pt x="24" y="65"/>
                  </a:lnTo>
                  <a:lnTo>
                    <a:pt x="28" y="63"/>
                  </a:lnTo>
                  <a:lnTo>
                    <a:pt x="31" y="62"/>
                  </a:lnTo>
                  <a:lnTo>
                    <a:pt x="35" y="59"/>
                  </a:lnTo>
                  <a:lnTo>
                    <a:pt x="37" y="51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5" y="13"/>
                  </a:lnTo>
                  <a:lnTo>
                    <a:pt x="31" y="11"/>
                  </a:lnTo>
                  <a:lnTo>
                    <a:pt x="28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5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6" y="19"/>
                  </a:lnTo>
                  <a:lnTo>
                    <a:pt x="47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7" y="47"/>
                  </a:lnTo>
                  <a:lnTo>
                    <a:pt x="45" y="57"/>
                  </a:lnTo>
                  <a:lnTo>
                    <a:pt x="43" y="62"/>
                  </a:lnTo>
                  <a:lnTo>
                    <a:pt x="40" y="66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1"/>
                  </a:lnTo>
                  <a:lnTo>
                    <a:pt x="11" y="69"/>
                  </a:lnTo>
                  <a:lnTo>
                    <a:pt x="7" y="66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4" y="16"/>
                  </a:lnTo>
                  <a:lnTo>
                    <a:pt x="5" y="11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98" name="Freeform 153"/>
            <p:cNvSpPr>
              <a:spLocks noEditPoints="1"/>
            </p:cNvSpPr>
            <p:nvPr/>
          </p:nvSpPr>
          <p:spPr bwMode="auto">
            <a:xfrm>
              <a:off x="1884363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0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20" y="9"/>
                  </a:lnTo>
                  <a:lnTo>
                    <a:pt x="16" y="11"/>
                  </a:lnTo>
                  <a:lnTo>
                    <a:pt x="13" y="13"/>
                  </a:lnTo>
                  <a:lnTo>
                    <a:pt x="11" y="22"/>
                  </a:lnTo>
                  <a:lnTo>
                    <a:pt x="9" y="36"/>
                  </a:lnTo>
                  <a:lnTo>
                    <a:pt x="11" y="51"/>
                  </a:lnTo>
                  <a:lnTo>
                    <a:pt x="13" y="59"/>
                  </a:lnTo>
                  <a:lnTo>
                    <a:pt x="16" y="62"/>
                  </a:lnTo>
                  <a:lnTo>
                    <a:pt x="20" y="63"/>
                  </a:lnTo>
                  <a:lnTo>
                    <a:pt x="23" y="65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7" y="36"/>
                  </a:lnTo>
                  <a:lnTo>
                    <a:pt x="37" y="22"/>
                  </a:lnTo>
                  <a:lnTo>
                    <a:pt x="33" y="13"/>
                  </a:lnTo>
                  <a:lnTo>
                    <a:pt x="30" y="11"/>
                  </a:lnTo>
                  <a:lnTo>
                    <a:pt x="28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5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4" y="57"/>
                  </a:lnTo>
                  <a:lnTo>
                    <a:pt x="43" y="62"/>
                  </a:lnTo>
                  <a:lnTo>
                    <a:pt x="39" y="66"/>
                  </a:lnTo>
                  <a:lnTo>
                    <a:pt x="37" y="69"/>
                  </a:lnTo>
                  <a:lnTo>
                    <a:pt x="32" y="71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9" y="73"/>
                  </a:lnTo>
                  <a:lnTo>
                    <a:pt x="14" y="71"/>
                  </a:lnTo>
                  <a:lnTo>
                    <a:pt x="11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3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1" y="4"/>
                  </a:lnTo>
                  <a:lnTo>
                    <a:pt x="14" y="2"/>
                  </a:lnTo>
                  <a:lnTo>
                    <a:pt x="19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99" name="Freeform 154"/>
            <p:cNvSpPr>
              <a:spLocks/>
            </p:cNvSpPr>
            <p:nvPr/>
          </p:nvSpPr>
          <p:spPr bwMode="auto">
            <a:xfrm>
              <a:off x="5375275" y="1852613"/>
              <a:ext cx="217488" cy="153988"/>
            </a:xfrm>
            <a:custGeom>
              <a:avLst/>
              <a:gdLst>
                <a:gd name="T0" fmla="*/ 0 w 137"/>
                <a:gd name="T1" fmla="*/ 0 h 97"/>
                <a:gd name="T2" fmla="*/ 2147483647 w 137"/>
                <a:gd name="T3" fmla="*/ 0 h 97"/>
                <a:gd name="T4" fmla="*/ 2147483647 w 137"/>
                <a:gd name="T5" fmla="*/ 2147483647 h 97"/>
                <a:gd name="T6" fmla="*/ 2147483647 w 137"/>
                <a:gd name="T7" fmla="*/ 2147483647 h 97"/>
                <a:gd name="T8" fmla="*/ 2147483647 w 137"/>
                <a:gd name="T9" fmla="*/ 2147483647 h 97"/>
                <a:gd name="T10" fmla="*/ 0 w 137"/>
                <a:gd name="T11" fmla="*/ 2147483647 h 97"/>
                <a:gd name="T12" fmla="*/ 0 w 137"/>
                <a:gd name="T13" fmla="*/ 0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7" h="97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7"/>
                  </a:lnTo>
                  <a:lnTo>
                    <a:pt x="134" y="9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00" name="Line 155"/>
            <p:cNvSpPr>
              <a:spLocks noChangeShapeType="1"/>
            </p:cNvSpPr>
            <p:nvPr/>
          </p:nvSpPr>
          <p:spPr bwMode="auto">
            <a:xfrm flipV="1">
              <a:off x="199866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01" name="Line 156"/>
            <p:cNvSpPr>
              <a:spLocks noChangeShapeType="1"/>
            </p:cNvSpPr>
            <p:nvPr/>
          </p:nvSpPr>
          <p:spPr bwMode="auto">
            <a:xfrm flipV="1">
              <a:off x="22113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02" name="Freeform 157"/>
            <p:cNvSpPr>
              <a:spLocks/>
            </p:cNvSpPr>
            <p:nvPr/>
          </p:nvSpPr>
          <p:spPr bwMode="auto">
            <a:xfrm>
              <a:off x="5588000" y="2001838"/>
              <a:ext cx="303213" cy="219075"/>
            </a:xfrm>
            <a:custGeom>
              <a:avLst/>
              <a:gdLst>
                <a:gd name="T0" fmla="*/ 0 w 191"/>
                <a:gd name="T1" fmla="*/ 0 h 138"/>
                <a:gd name="T2" fmla="*/ 2147483647 w 191"/>
                <a:gd name="T3" fmla="*/ 0 h 138"/>
                <a:gd name="T4" fmla="*/ 2147483647 w 191"/>
                <a:gd name="T5" fmla="*/ 2147483647 h 138"/>
                <a:gd name="T6" fmla="*/ 2147483647 w 191"/>
                <a:gd name="T7" fmla="*/ 2147483647 h 138"/>
                <a:gd name="T8" fmla="*/ 2147483647 w 191"/>
                <a:gd name="T9" fmla="*/ 2147483647 h 138"/>
                <a:gd name="T10" fmla="*/ 0 w 191"/>
                <a:gd name="T11" fmla="*/ 2147483647 h 138"/>
                <a:gd name="T12" fmla="*/ 0 w 191"/>
                <a:gd name="T13" fmla="*/ 0 h 1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1" h="138">
                  <a:moveTo>
                    <a:pt x="0" y="0"/>
                  </a:moveTo>
                  <a:lnTo>
                    <a:pt x="3" y="0"/>
                  </a:lnTo>
                  <a:lnTo>
                    <a:pt x="191" y="137"/>
                  </a:lnTo>
                  <a:lnTo>
                    <a:pt x="191" y="138"/>
                  </a:lnTo>
                  <a:lnTo>
                    <a:pt x="189" y="13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03" name="Line 158"/>
            <p:cNvSpPr>
              <a:spLocks noChangeShapeType="1"/>
            </p:cNvSpPr>
            <p:nvPr/>
          </p:nvSpPr>
          <p:spPr bwMode="auto">
            <a:xfrm flipV="1">
              <a:off x="2511425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04" name="Freeform 159"/>
            <p:cNvSpPr>
              <a:spLocks/>
            </p:cNvSpPr>
            <p:nvPr/>
          </p:nvSpPr>
          <p:spPr bwMode="auto">
            <a:xfrm>
              <a:off x="5888038" y="2219325"/>
              <a:ext cx="214313" cy="157163"/>
            </a:xfrm>
            <a:custGeom>
              <a:avLst/>
              <a:gdLst>
                <a:gd name="T0" fmla="*/ 0 w 135"/>
                <a:gd name="T1" fmla="*/ 0 h 99"/>
                <a:gd name="T2" fmla="*/ 2147483647 w 135"/>
                <a:gd name="T3" fmla="*/ 0 h 99"/>
                <a:gd name="T4" fmla="*/ 2147483647 w 135"/>
                <a:gd name="T5" fmla="*/ 2147483647 h 99"/>
                <a:gd name="T6" fmla="*/ 2147483647 w 135"/>
                <a:gd name="T7" fmla="*/ 2147483647 h 99"/>
                <a:gd name="T8" fmla="*/ 2147483647 w 135"/>
                <a:gd name="T9" fmla="*/ 2147483647 h 99"/>
                <a:gd name="T10" fmla="*/ 0 w 135"/>
                <a:gd name="T11" fmla="*/ 2147483647 h 99"/>
                <a:gd name="T12" fmla="*/ 0 w 135"/>
                <a:gd name="T13" fmla="*/ 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7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05" name="Freeform 160"/>
            <p:cNvSpPr>
              <a:spLocks/>
            </p:cNvSpPr>
            <p:nvPr/>
          </p:nvSpPr>
          <p:spPr bwMode="auto">
            <a:xfrm>
              <a:off x="2382838" y="4629150"/>
              <a:ext cx="76200" cy="112713"/>
            </a:xfrm>
            <a:custGeom>
              <a:avLst/>
              <a:gdLst>
                <a:gd name="T0" fmla="*/ 2147483647 w 48"/>
                <a:gd name="T1" fmla="*/ 0 h 71"/>
                <a:gd name="T2" fmla="*/ 2147483647 w 48"/>
                <a:gd name="T3" fmla="*/ 2147483647 h 71"/>
                <a:gd name="T4" fmla="*/ 2147483647 w 48"/>
                <a:gd name="T5" fmla="*/ 2147483647 h 71"/>
                <a:gd name="T6" fmla="*/ 2147483647 w 48"/>
                <a:gd name="T7" fmla="*/ 2147483647 h 71"/>
                <a:gd name="T8" fmla="*/ 2147483647 w 48"/>
                <a:gd name="T9" fmla="*/ 2147483647 h 71"/>
                <a:gd name="T10" fmla="*/ 2147483647 w 48"/>
                <a:gd name="T11" fmla="*/ 2147483647 h 71"/>
                <a:gd name="T12" fmla="*/ 2147483647 w 48"/>
                <a:gd name="T13" fmla="*/ 2147483647 h 71"/>
                <a:gd name="T14" fmla="*/ 2147483647 w 48"/>
                <a:gd name="T15" fmla="*/ 2147483647 h 71"/>
                <a:gd name="T16" fmla="*/ 2147483647 w 48"/>
                <a:gd name="T17" fmla="*/ 2147483647 h 71"/>
                <a:gd name="T18" fmla="*/ 2147483647 w 48"/>
                <a:gd name="T19" fmla="*/ 2147483647 h 71"/>
                <a:gd name="T20" fmla="*/ 2147483647 w 48"/>
                <a:gd name="T21" fmla="*/ 2147483647 h 71"/>
                <a:gd name="T22" fmla="*/ 2147483647 w 48"/>
                <a:gd name="T23" fmla="*/ 2147483647 h 71"/>
                <a:gd name="T24" fmla="*/ 2147483647 w 48"/>
                <a:gd name="T25" fmla="*/ 2147483647 h 71"/>
                <a:gd name="T26" fmla="*/ 2147483647 w 48"/>
                <a:gd name="T27" fmla="*/ 2147483647 h 71"/>
                <a:gd name="T28" fmla="*/ 2147483647 w 48"/>
                <a:gd name="T29" fmla="*/ 2147483647 h 71"/>
                <a:gd name="T30" fmla="*/ 2147483647 w 48"/>
                <a:gd name="T31" fmla="*/ 2147483647 h 71"/>
                <a:gd name="T32" fmla="*/ 2147483647 w 48"/>
                <a:gd name="T33" fmla="*/ 2147483647 h 71"/>
                <a:gd name="T34" fmla="*/ 2147483647 w 48"/>
                <a:gd name="T35" fmla="*/ 2147483647 h 71"/>
                <a:gd name="T36" fmla="*/ 2147483647 w 48"/>
                <a:gd name="T37" fmla="*/ 2147483647 h 71"/>
                <a:gd name="T38" fmla="*/ 2147483647 w 48"/>
                <a:gd name="T39" fmla="*/ 2147483647 h 71"/>
                <a:gd name="T40" fmla="*/ 0 w 48"/>
                <a:gd name="T41" fmla="*/ 2147483647 h 71"/>
                <a:gd name="T42" fmla="*/ 2147483647 w 48"/>
                <a:gd name="T43" fmla="*/ 2147483647 h 71"/>
                <a:gd name="T44" fmla="*/ 2147483647 w 48"/>
                <a:gd name="T45" fmla="*/ 2147483647 h 71"/>
                <a:gd name="T46" fmla="*/ 2147483647 w 48"/>
                <a:gd name="T47" fmla="*/ 2147483647 h 71"/>
                <a:gd name="T48" fmla="*/ 2147483647 w 48"/>
                <a:gd name="T49" fmla="*/ 2147483647 h 71"/>
                <a:gd name="T50" fmla="*/ 2147483647 w 48"/>
                <a:gd name="T51" fmla="*/ 2147483647 h 71"/>
                <a:gd name="T52" fmla="*/ 2147483647 w 48"/>
                <a:gd name="T53" fmla="*/ 2147483647 h 71"/>
                <a:gd name="T54" fmla="*/ 2147483647 w 48"/>
                <a:gd name="T55" fmla="*/ 2147483647 h 71"/>
                <a:gd name="T56" fmla="*/ 2147483647 w 48"/>
                <a:gd name="T57" fmla="*/ 2147483647 h 71"/>
                <a:gd name="T58" fmla="*/ 2147483647 w 48"/>
                <a:gd name="T59" fmla="*/ 2147483647 h 71"/>
                <a:gd name="T60" fmla="*/ 2147483647 w 48"/>
                <a:gd name="T61" fmla="*/ 2147483647 h 71"/>
                <a:gd name="T62" fmla="*/ 2147483647 w 48"/>
                <a:gd name="T63" fmla="*/ 2147483647 h 71"/>
                <a:gd name="T64" fmla="*/ 2147483647 w 48"/>
                <a:gd name="T65" fmla="*/ 2147483647 h 71"/>
                <a:gd name="T66" fmla="*/ 2147483647 w 48"/>
                <a:gd name="T67" fmla="*/ 2147483647 h 71"/>
                <a:gd name="T68" fmla="*/ 2147483647 w 48"/>
                <a:gd name="T69" fmla="*/ 2147483647 h 71"/>
                <a:gd name="T70" fmla="*/ 2147483647 w 48"/>
                <a:gd name="T71" fmla="*/ 2147483647 h 71"/>
                <a:gd name="T72" fmla="*/ 2147483647 w 48"/>
                <a:gd name="T73" fmla="*/ 2147483647 h 71"/>
                <a:gd name="T74" fmla="*/ 2147483647 w 48"/>
                <a:gd name="T75" fmla="*/ 2147483647 h 71"/>
                <a:gd name="T76" fmla="*/ 2147483647 w 48"/>
                <a:gd name="T77" fmla="*/ 2147483647 h 71"/>
                <a:gd name="T78" fmla="*/ 2147483647 w 48"/>
                <a:gd name="T79" fmla="*/ 2147483647 h 71"/>
                <a:gd name="T80" fmla="*/ 2147483647 w 48"/>
                <a:gd name="T81" fmla="*/ 2147483647 h 71"/>
                <a:gd name="T82" fmla="*/ 2147483647 w 48"/>
                <a:gd name="T83" fmla="*/ 2147483647 h 71"/>
                <a:gd name="T84" fmla="*/ 2147483647 w 48"/>
                <a:gd name="T85" fmla="*/ 2147483647 h 71"/>
                <a:gd name="T86" fmla="*/ 2147483647 w 48"/>
                <a:gd name="T87" fmla="*/ 2147483647 h 71"/>
                <a:gd name="T88" fmla="*/ 2147483647 w 48"/>
                <a:gd name="T89" fmla="*/ 2147483647 h 71"/>
                <a:gd name="T90" fmla="*/ 2147483647 w 48"/>
                <a:gd name="T91" fmla="*/ 2147483647 h 71"/>
                <a:gd name="T92" fmla="*/ 2147483647 w 48"/>
                <a:gd name="T93" fmla="*/ 2147483647 h 71"/>
                <a:gd name="T94" fmla="*/ 2147483647 w 48"/>
                <a:gd name="T95" fmla="*/ 2147483647 h 71"/>
                <a:gd name="T96" fmla="*/ 2147483647 w 48"/>
                <a:gd name="T97" fmla="*/ 2147483647 h 71"/>
                <a:gd name="T98" fmla="*/ 2147483647 w 48"/>
                <a:gd name="T99" fmla="*/ 2147483647 h 71"/>
                <a:gd name="T100" fmla="*/ 2147483647 w 48"/>
                <a:gd name="T101" fmla="*/ 2147483647 h 71"/>
                <a:gd name="T102" fmla="*/ 2147483647 w 48"/>
                <a:gd name="T103" fmla="*/ 2147483647 h 71"/>
                <a:gd name="T104" fmla="*/ 2147483647 w 48"/>
                <a:gd name="T105" fmla="*/ 0 h 7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8" h="71">
                  <a:moveTo>
                    <a:pt x="24" y="0"/>
                  </a:moveTo>
                  <a:lnTo>
                    <a:pt x="31" y="1"/>
                  </a:lnTo>
                  <a:lnTo>
                    <a:pt x="37" y="3"/>
                  </a:lnTo>
                  <a:lnTo>
                    <a:pt x="40" y="5"/>
                  </a:lnTo>
                  <a:lnTo>
                    <a:pt x="43" y="10"/>
                  </a:lnTo>
                  <a:lnTo>
                    <a:pt x="46" y="14"/>
                  </a:lnTo>
                  <a:lnTo>
                    <a:pt x="47" y="20"/>
                  </a:lnTo>
                  <a:lnTo>
                    <a:pt x="46" y="24"/>
                  </a:lnTo>
                  <a:lnTo>
                    <a:pt x="45" y="28"/>
                  </a:lnTo>
                  <a:lnTo>
                    <a:pt x="42" y="33"/>
                  </a:lnTo>
                  <a:lnTo>
                    <a:pt x="40" y="37"/>
                  </a:lnTo>
                  <a:lnTo>
                    <a:pt x="37" y="41"/>
                  </a:lnTo>
                  <a:lnTo>
                    <a:pt x="32" y="44"/>
                  </a:lnTo>
                  <a:lnTo>
                    <a:pt x="26" y="49"/>
                  </a:lnTo>
                  <a:lnTo>
                    <a:pt x="22" y="53"/>
                  </a:lnTo>
                  <a:lnTo>
                    <a:pt x="18" y="55"/>
                  </a:lnTo>
                  <a:lnTo>
                    <a:pt x="16" y="58"/>
                  </a:lnTo>
                  <a:lnTo>
                    <a:pt x="13" y="62"/>
                  </a:lnTo>
                  <a:lnTo>
                    <a:pt x="48" y="62"/>
                  </a:lnTo>
                  <a:lnTo>
                    <a:pt x="48" y="71"/>
                  </a:lnTo>
                  <a:lnTo>
                    <a:pt x="0" y="71"/>
                  </a:lnTo>
                  <a:lnTo>
                    <a:pt x="1" y="68"/>
                  </a:lnTo>
                  <a:lnTo>
                    <a:pt x="1" y="66"/>
                  </a:lnTo>
                  <a:lnTo>
                    <a:pt x="3" y="60"/>
                  </a:lnTo>
                  <a:lnTo>
                    <a:pt x="7" y="55"/>
                  </a:lnTo>
                  <a:lnTo>
                    <a:pt x="9" y="52"/>
                  </a:lnTo>
                  <a:lnTo>
                    <a:pt x="14" y="49"/>
                  </a:lnTo>
                  <a:lnTo>
                    <a:pt x="18" y="45"/>
                  </a:lnTo>
                  <a:lnTo>
                    <a:pt x="23" y="41"/>
                  </a:lnTo>
                  <a:lnTo>
                    <a:pt x="27" y="36"/>
                  </a:lnTo>
                  <a:lnTo>
                    <a:pt x="31" y="33"/>
                  </a:lnTo>
                  <a:lnTo>
                    <a:pt x="33" y="30"/>
                  </a:lnTo>
                  <a:lnTo>
                    <a:pt x="37" y="25"/>
                  </a:lnTo>
                  <a:lnTo>
                    <a:pt x="37" y="20"/>
                  </a:lnTo>
                  <a:lnTo>
                    <a:pt x="37" y="17"/>
                  </a:lnTo>
                  <a:lnTo>
                    <a:pt x="35" y="14"/>
                  </a:lnTo>
                  <a:lnTo>
                    <a:pt x="33" y="12"/>
                  </a:lnTo>
                  <a:lnTo>
                    <a:pt x="31" y="10"/>
                  </a:lnTo>
                  <a:lnTo>
                    <a:pt x="27" y="9"/>
                  </a:lnTo>
                  <a:lnTo>
                    <a:pt x="24" y="9"/>
                  </a:lnTo>
                  <a:lnTo>
                    <a:pt x="21" y="9"/>
                  </a:lnTo>
                  <a:lnTo>
                    <a:pt x="17" y="10"/>
                  </a:lnTo>
                  <a:lnTo>
                    <a:pt x="15" y="11"/>
                  </a:lnTo>
                  <a:lnTo>
                    <a:pt x="13" y="14"/>
                  </a:lnTo>
                  <a:lnTo>
                    <a:pt x="11" y="17"/>
                  </a:lnTo>
                  <a:lnTo>
                    <a:pt x="11" y="21"/>
                  </a:lnTo>
                  <a:lnTo>
                    <a:pt x="1" y="20"/>
                  </a:lnTo>
                  <a:lnTo>
                    <a:pt x="2" y="13"/>
                  </a:lnTo>
                  <a:lnTo>
                    <a:pt x="5" y="9"/>
                  </a:lnTo>
                  <a:lnTo>
                    <a:pt x="8" y="5"/>
                  </a:lnTo>
                  <a:lnTo>
                    <a:pt x="13" y="2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06" name="Freeform 161"/>
            <p:cNvSpPr>
              <a:spLocks noEditPoints="1"/>
            </p:cNvSpPr>
            <p:nvPr/>
          </p:nvSpPr>
          <p:spPr bwMode="auto">
            <a:xfrm>
              <a:off x="2473325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0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5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5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5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7" y="69"/>
                  </a:lnTo>
                  <a:lnTo>
                    <a:pt x="32" y="71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07" name="Freeform 162"/>
            <p:cNvSpPr>
              <a:spLocks noEditPoints="1"/>
            </p:cNvSpPr>
            <p:nvPr/>
          </p:nvSpPr>
          <p:spPr bwMode="auto">
            <a:xfrm>
              <a:off x="2560638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2147483647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4" y="65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28" y="1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6" y="19"/>
                  </a:lnTo>
                  <a:lnTo>
                    <a:pt x="47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7" y="47"/>
                  </a:lnTo>
                  <a:lnTo>
                    <a:pt x="44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8" y="73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08" name="Freeform 163"/>
            <p:cNvSpPr>
              <a:spLocks/>
            </p:cNvSpPr>
            <p:nvPr/>
          </p:nvSpPr>
          <p:spPr bwMode="auto">
            <a:xfrm>
              <a:off x="6099175" y="2373313"/>
              <a:ext cx="169863" cy="122238"/>
            </a:xfrm>
            <a:custGeom>
              <a:avLst/>
              <a:gdLst>
                <a:gd name="T0" fmla="*/ 0 w 107"/>
                <a:gd name="T1" fmla="*/ 0 h 77"/>
                <a:gd name="T2" fmla="*/ 2147483647 w 107"/>
                <a:gd name="T3" fmla="*/ 0 h 77"/>
                <a:gd name="T4" fmla="*/ 2147483647 w 107"/>
                <a:gd name="T5" fmla="*/ 2147483647 h 77"/>
                <a:gd name="T6" fmla="*/ 2147483647 w 107"/>
                <a:gd name="T7" fmla="*/ 2147483647 h 77"/>
                <a:gd name="T8" fmla="*/ 2147483647 w 107"/>
                <a:gd name="T9" fmla="*/ 2147483647 h 77"/>
                <a:gd name="T10" fmla="*/ 0 w 107"/>
                <a:gd name="T11" fmla="*/ 2147483647 h 77"/>
                <a:gd name="T12" fmla="*/ 0 w 107"/>
                <a:gd name="T13" fmla="*/ 0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77">
                  <a:moveTo>
                    <a:pt x="0" y="0"/>
                  </a:moveTo>
                  <a:lnTo>
                    <a:pt x="2" y="0"/>
                  </a:lnTo>
                  <a:lnTo>
                    <a:pt x="107" y="75"/>
                  </a:lnTo>
                  <a:lnTo>
                    <a:pt x="107" y="77"/>
                  </a:lnTo>
                  <a:lnTo>
                    <a:pt x="105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09" name="Line 164"/>
            <p:cNvSpPr>
              <a:spLocks noChangeShapeType="1"/>
            </p:cNvSpPr>
            <p:nvPr/>
          </p:nvSpPr>
          <p:spPr bwMode="auto">
            <a:xfrm flipV="1">
              <a:off x="25495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10" name="Line 165"/>
            <p:cNvSpPr>
              <a:spLocks noChangeShapeType="1"/>
            </p:cNvSpPr>
            <p:nvPr/>
          </p:nvSpPr>
          <p:spPr bwMode="auto">
            <a:xfrm>
              <a:off x="1328738" y="2492375"/>
              <a:ext cx="0" cy="7937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11" name="Line 166"/>
            <p:cNvSpPr>
              <a:spLocks noChangeShapeType="1"/>
            </p:cNvSpPr>
            <p:nvPr/>
          </p:nvSpPr>
          <p:spPr bwMode="auto">
            <a:xfrm flipV="1">
              <a:off x="259080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12" name="Line 167"/>
            <p:cNvSpPr>
              <a:spLocks noChangeShapeType="1"/>
            </p:cNvSpPr>
            <p:nvPr/>
          </p:nvSpPr>
          <p:spPr bwMode="auto">
            <a:xfrm flipV="1">
              <a:off x="263366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13" name="Line 168"/>
            <p:cNvSpPr>
              <a:spLocks noChangeShapeType="1"/>
            </p:cNvSpPr>
            <p:nvPr/>
          </p:nvSpPr>
          <p:spPr bwMode="auto">
            <a:xfrm>
              <a:off x="1312863" y="2493963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14" name="Line 169"/>
            <p:cNvSpPr>
              <a:spLocks noChangeShapeType="1"/>
            </p:cNvSpPr>
            <p:nvPr/>
          </p:nvSpPr>
          <p:spPr bwMode="auto">
            <a:xfrm flipV="1">
              <a:off x="26765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15" name="Line 170"/>
            <p:cNvSpPr>
              <a:spLocks noChangeShapeType="1"/>
            </p:cNvSpPr>
            <p:nvPr/>
          </p:nvSpPr>
          <p:spPr bwMode="auto">
            <a:xfrm>
              <a:off x="1328738" y="2570163"/>
              <a:ext cx="0" cy="1143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16" name="Line 171"/>
            <p:cNvSpPr>
              <a:spLocks noChangeShapeType="1"/>
            </p:cNvSpPr>
            <p:nvPr/>
          </p:nvSpPr>
          <p:spPr bwMode="auto">
            <a:xfrm flipV="1">
              <a:off x="27257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17" name="Line 172"/>
            <p:cNvSpPr>
              <a:spLocks noChangeShapeType="1"/>
            </p:cNvSpPr>
            <p:nvPr/>
          </p:nvSpPr>
          <p:spPr bwMode="auto">
            <a:xfrm flipV="1">
              <a:off x="27765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18" name="Line 173"/>
            <p:cNvSpPr>
              <a:spLocks noChangeShapeType="1"/>
            </p:cNvSpPr>
            <p:nvPr/>
          </p:nvSpPr>
          <p:spPr bwMode="auto">
            <a:xfrm>
              <a:off x="1312863" y="2682875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19" name="Line 174"/>
            <p:cNvSpPr>
              <a:spLocks noChangeShapeType="1"/>
            </p:cNvSpPr>
            <p:nvPr/>
          </p:nvSpPr>
          <p:spPr bwMode="auto">
            <a:xfrm flipV="1">
              <a:off x="283051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20" name="Line 175"/>
            <p:cNvSpPr>
              <a:spLocks noChangeShapeType="1"/>
            </p:cNvSpPr>
            <p:nvPr/>
          </p:nvSpPr>
          <p:spPr bwMode="auto">
            <a:xfrm>
              <a:off x="1744663" y="2616200"/>
              <a:ext cx="0" cy="635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21" name="Line 176"/>
            <p:cNvSpPr>
              <a:spLocks noChangeShapeType="1"/>
            </p:cNvSpPr>
            <p:nvPr/>
          </p:nvSpPr>
          <p:spPr bwMode="auto">
            <a:xfrm flipV="1">
              <a:off x="28908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22" name="Line 177"/>
            <p:cNvSpPr>
              <a:spLocks noChangeShapeType="1"/>
            </p:cNvSpPr>
            <p:nvPr/>
          </p:nvSpPr>
          <p:spPr bwMode="auto">
            <a:xfrm flipV="1">
              <a:off x="295275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23" name="Line 178"/>
            <p:cNvSpPr>
              <a:spLocks noChangeShapeType="1"/>
            </p:cNvSpPr>
            <p:nvPr/>
          </p:nvSpPr>
          <p:spPr bwMode="auto">
            <a:xfrm>
              <a:off x="1727200" y="2617788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24" name="Line 179"/>
            <p:cNvSpPr>
              <a:spLocks noChangeShapeType="1"/>
            </p:cNvSpPr>
            <p:nvPr/>
          </p:nvSpPr>
          <p:spPr bwMode="auto">
            <a:xfrm flipV="1">
              <a:off x="3024188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25" name="Line 180"/>
            <p:cNvSpPr>
              <a:spLocks noChangeShapeType="1"/>
            </p:cNvSpPr>
            <p:nvPr/>
          </p:nvSpPr>
          <p:spPr bwMode="auto">
            <a:xfrm>
              <a:off x="1744663" y="2676525"/>
              <a:ext cx="0" cy="8255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26" name="Freeform 181"/>
            <p:cNvSpPr>
              <a:spLocks/>
            </p:cNvSpPr>
            <p:nvPr/>
          </p:nvSpPr>
          <p:spPr bwMode="auto">
            <a:xfrm>
              <a:off x="2908300" y="4629150"/>
              <a:ext cx="41275" cy="112713"/>
            </a:xfrm>
            <a:custGeom>
              <a:avLst/>
              <a:gdLst>
                <a:gd name="T0" fmla="*/ 2147483647 w 26"/>
                <a:gd name="T1" fmla="*/ 0 h 71"/>
                <a:gd name="T2" fmla="*/ 2147483647 w 26"/>
                <a:gd name="T3" fmla="*/ 0 h 71"/>
                <a:gd name="T4" fmla="*/ 2147483647 w 26"/>
                <a:gd name="T5" fmla="*/ 2147483647 h 71"/>
                <a:gd name="T6" fmla="*/ 2147483647 w 26"/>
                <a:gd name="T7" fmla="*/ 2147483647 h 71"/>
                <a:gd name="T8" fmla="*/ 2147483647 w 26"/>
                <a:gd name="T9" fmla="*/ 2147483647 h 71"/>
                <a:gd name="T10" fmla="*/ 2147483647 w 26"/>
                <a:gd name="T11" fmla="*/ 2147483647 h 71"/>
                <a:gd name="T12" fmla="*/ 2147483647 w 26"/>
                <a:gd name="T13" fmla="*/ 2147483647 h 71"/>
                <a:gd name="T14" fmla="*/ 2147483647 w 26"/>
                <a:gd name="T15" fmla="*/ 2147483647 h 71"/>
                <a:gd name="T16" fmla="*/ 0 w 26"/>
                <a:gd name="T17" fmla="*/ 2147483647 h 71"/>
                <a:gd name="T18" fmla="*/ 0 w 26"/>
                <a:gd name="T19" fmla="*/ 2147483647 h 71"/>
                <a:gd name="T20" fmla="*/ 2147483647 w 26"/>
                <a:gd name="T21" fmla="*/ 2147483647 h 71"/>
                <a:gd name="T22" fmla="*/ 2147483647 w 26"/>
                <a:gd name="T23" fmla="*/ 2147483647 h 71"/>
                <a:gd name="T24" fmla="*/ 2147483647 w 26"/>
                <a:gd name="T25" fmla="*/ 2147483647 h 71"/>
                <a:gd name="T26" fmla="*/ 2147483647 w 26"/>
                <a:gd name="T27" fmla="*/ 0 h 7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" h="71">
                  <a:moveTo>
                    <a:pt x="20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6"/>
                  </a:lnTo>
                  <a:lnTo>
                    <a:pt x="14" y="19"/>
                  </a:lnTo>
                  <a:lnTo>
                    <a:pt x="9" y="21"/>
                  </a:lnTo>
                  <a:lnTo>
                    <a:pt x="4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2" y="10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27" name="Freeform 182"/>
            <p:cNvSpPr>
              <a:spLocks noEditPoints="1"/>
            </p:cNvSpPr>
            <p:nvPr/>
          </p:nvSpPr>
          <p:spPr bwMode="auto">
            <a:xfrm>
              <a:off x="2986088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2147483647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7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10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7" y="62"/>
                  </a:lnTo>
                  <a:lnTo>
                    <a:pt x="21" y="63"/>
                  </a:lnTo>
                  <a:lnTo>
                    <a:pt x="24" y="65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4" y="59"/>
                  </a:lnTo>
                  <a:lnTo>
                    <a:pt x="36" y="51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4" y="2"/>
                  </a:lnTo>
                  <a:lnTo>
                    <a:pt x="39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6" y="19"/>
                  </a:lnTo>
                  <a:lnTo>
                    <a:pt x="47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7" y="47"/>
                  </a:lnTo>
                  <a:lnTo>
                    <a:pt x="44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9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8" y="66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1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28" name="Freeform 183"/>
            <p:cNvSpPr>
              <a:spLocks noEditPoints="1"/>
            </p:cNvSpPr>
            <p:nvPr/>
          </p:nvSpPr>
          <p:spPr bwMode="auto">
            <a:xfrm>
              <a:off x="3074988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0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2" y="59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5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8" y="1"/>
                  </a:lnTo>
                  <a:lnTo>
                    <a:pt x="33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4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3" y="57"/>
                  </a:lnTo>
                  <a:lnTo>
                    <a:pt x="42" y="62"/>
                  </a:lnTo>
                  <a:lnTo>
                    <a:pt x="39" y="66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29" name="Line 184"/>
            <p:cNvSpPr>
              <a:spLocks noChangeShapeType="1"/>
            </p:cNvSpPr>
            <p:nvPr/>
          </p:nvSpPr>
          <p:spPr bwMode="auto">
            <a:xfrm>
              <a:off x="1727200" y="2759075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30" name="Line 185"/>
            <p:cNvSpPr>
              <a:spLocks noChangeShapeType="1"/>
            </p:cNvSpPr>
            <p:nvPr/>
          </p:nvSpPr>
          <p:spPr bwMode="auto">
            <a:xfrm>
              <a:off x="2089150" y="2657475"/>
              <a:ext cx="0" cy="650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31" name="Line 186"/>
            <p:cNvSpPr>
              <a:spLocks noChangeShapeType="1"/>
            </p:cNvSpPr>
            <p:nvPr/>
          </p:nvSpPr>
          <p:spPr bwMode="auto">
            <a:xfrm flipV="1">
              <a:off x="310356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32" name="Line 187"/>
            <p:cNvSpPr>
              <a:spLocks noChangeShapeType="1"/>
            </p:cNvSpPr>
            <p:nvPr/>
          </p:nvSpPr>
          <p:spPr bwMode="auto">
            <a:xfrm flipV="1">
              <a:off x="31892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33" name="Line 188"/>
            <p:cNvSpPr>
              <a:spLocks noChangeShapeType="1"/>
            </p:cNvSpPr>
            <p:nvPr/>
          </p:nvSpPr>
          <p:spPr bwMode="auto">
            <a:xfrm>
              <a:off x="2070100" y="2659063"/>
              <a:ext cx="3810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34" name="Line 189"/>
            <p:cNvSpPr>
              <a:spLocks noChangeShapeType="1"/>
            </p:cNvSpPr>
            <p:nvPr/>
          </p:nvSpPr>
          <p:spPr bwMode="auto">
            <a:xfrm flipV="1">
              <a:off x="32861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35" name="Line 190"/>
            <p:cNvSpPr>
              <a:spLocks noChangeShapeType="1"/>
            </p:cNvSpPr>
            <p:nvPr/>
          </p:nvSpPr>
          <p:spPr bwMode="auto">
            <a:xfrm>
              <a:off x="2089150" y="2720975"/>
              <a:ext cx="0" cy="8255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36" name="Line 191"/>
            <p:cNvSpPr>
              <a:spLocks noChangeShapeType="1"/>
            </p:cNvSpPr>
            <p:nvPr/>
          </p:nvSpPr>
          <p:spPr bwMode="auto">
            <a:xfrm flipV="1">
              <a:off x="33988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37" name="Line 192"/>
            <p:cNvSpPr>
              <a:spLocks noChangeShapeType="1"/>
            </p:cNvSpPr>
            <p:nvPr/>
          </p:nvSpPr>
          <p:spPr bwMode="auto">
            <a:xfrm flipV="1">
              <a:off x="3535363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38" name="Line 193"/>
            <p:cNvSpPr>
              <a:spLocks noChangeShapeType="1"/>
            </p:cNvSpPr>
            <p:nvPr/>
          </p:nvSpPr>
          <p:spPr bwMode="auto">
            <a:xfrm>
              <a:off x="2070100" y="2801938"/>
              <a:ext cx="3810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39" name="Line 194"/>
            <p:cNvSpPr>
              <a:spLocks noChangeShapeType="1"/>
            </p:cNvSpPr>
            <p:nvPr/>
          </p:nvSpPr>
          <p:spPr bwMode="auto">
            <a:xfrm>
              <a:off x="4814888" y="1457325"/>
              <a:ext cx="0" cy="6985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40" name="Freeform 195"/>
            <p:cNvSpPr>
              <a:spLocks/>
            </p:cNvSpPr>
            <p:nvPr/>
          </p:nvSpPr>
          <p:spPr bwMode="auto">
            <a:xfrm>
              <a:off x="3454400" y="4630738"/>
              <a:ext cx="74613" cy="114300"/>
            </a:xfrm>
            <a:custGeom>
              <a:avLst/>
              <a:gdLst>
                <a:gd name="T0" fmla="*/ 2147483647 w 47"/>
                <a:gd name="T1" fmla="*/ 0 h 72"/>
                <a:gd name="T2" fmla="*/ 2147483647 w 47"/>
                <a:gd name="T3" fmla="*/ 0 h 72"/>
                <a:gd name="T4" fmla="*/ 2147483647 w 47"/>
                <a:gd name="T5" fmla="*/ 2147483647 h 72"/>
                <a:gd name="T6" fmla="*/ 2147483647 w 47"/>
                <a:gd name="T7" fmla="*/ 2147483647 h 72"/>
                <a:gd name="T8" fmla="*/ 2147483647 w 47"/>
                <a:gd name="T9" fmla="*/ 2147483647 h 72"/>
                <a:gd name="T10" fmla="*/ 2147483647 w 47"/>
                <a:gd name="T11" fmla="*/ 2147483647 h 72"/>
                <a:gd name="T12" fmla="*/ 2147483647 w 47"/>
                <a:gd name="T13" fmla="*/ 2147483647 h 72"/>
                <a:gd name="T14" fmla="*/ 2147483647 w 47"/>
                <a:gd name="T15" fmla="*/ 2147483647 h 72"/>
                <a:gd name="T16" fmla="*/ 2147483647 w 47"/>
                <a:gd name="T17" fmla="*/ 2147483647 h 72"/>
                <a:gd name="T18" fmla="*/ 2147483647 w 47"/>
                <a:gd name="T19" fmla="*/ 2147483647 h 72"/>
                <a:gd name="T20" fmla="*/ 2147483647 w 47"/>
                <a:gd name="T21" fmla="*/ 2147483647 h 72"/>
                <a:gd name="T22" fmla="*/ 2147483647 w 47"/>
                <a:gd name="T23" fmla="*/ 2147483647 h 72"/>
                <a:gd name="T24" fmla="*/ 2147483647 w 47"/>
                <a:gd name="T25" fmla="*/ 2147483647 h 72"/>
                <a:gd name="T26" fmla="*/ 2147483647 w 47"/>
                <a:gd name="T27" fmla="*/ 2147483647 h 72"/>
                <a:gd name="T28" fmla="*/ 2147483647 w 47"/>
                <a:gd name="T29" fmla="*/ 2147483647 h 72"/>
                <a:gd name="T30" fmla="*/ 2147483647 w 47"/>
                <a:gd name="T31" fmla="*/ 2147483647 h 72"/>
                <a:gd name="T32" fmla="*/ 2147483647 w 47"/>
                <a:gd name="T33" fmla="*/ 2147483647 h 72"/>
                <a:gd name="T34" fmla="*/ 2147483647 w 47"/>
                <a:gd name="T35" fmla="*/ 2147483647 h 72"/>
                <a:gd name="T36" fmla="*/ 2147483647 w 47"/>
                <a:gd name="T37" fmla="*/ 2147483647 h 72"/>
                <a:gd name="T38" fmla="*/ 2147483647 w 47"/>
                <a:gd name="T39" fmla="*/ 2147483647 h 72"/>
                <a:gd name="T40" fmla="*/ 2147483647 w 47"/>
                <a:gd name="T41" fmla="*/ 2147483647 h 72"/>
                <a:gd name="T42" fmla="*/ 2147483647 w 47"/>
                <a:gd name="T43" fmla="*/ 2147483647 h 72"/>
                <a:gd name="T44" fmla="*/ 2147483647 w 47"/>
                <a:gd name="T45" fmla="*/ 2147483647 h 72"/>
                <a:gd name="T46" fmla="*/ 2147483647 w 47"/>
                <a:gd name="T47" fmla="*/ 2147483647 h 72"/>
                <a:gd name="T48" fmla="*/ 0 w 47"/>
                <a:gd name="T49" fmla="*/ 2147483647 h 72"/>
                <a:gd name="T50" fmla="*/ 2147483647 w 47"/>
                <a:gd name="T51" fmla="*/ 2147483647 h 72"/>
                <a:gd name="T52" fmla="*/ 2147483647 w 47"/>
                <a:gd name="T53" fmla="*/ 2147483647 h 72"/>
                <a:gd name="T54" fmla="*/ 2147483647 w 47"/>
                <a:gd name="T55" fmla="*/ 2147483647 h 72"/>
                <a:gd name="T56" fmla="*/ 2147483647 w 47"/>
                <a:gd name="T57" fmla="*/ 2147483647 h 72"/>
                <a:gd name="T58" fmla="*/ 2147483647 w 47"/>
                <a:gd name="T59" fmla="*/ 2147483647 h 72"/>
                <a:gd name="T60" fmla="*/ 2147483647 w 47"/>
                <a:gd name="T61" fmla="*/ 2147483647 h 72"/>
                <a:gd name="T62" fmla="*/ 2147483647 w 47"/>
                <a:gd name="T63" fmla="*/ 2147483647 h 72"/>
                <a:gd name="T64" fmla="*/ 2147483647 w 47"/>
                <a:gd name="T65" fmla="*/ 2147483647 h 72"/>
                <a:gd name="T66" fmla="*/ 2147483647 w 47"/>
                <a:gd name="T67" fmla="*/ 2147483647 h 72"/>
                <a:gd name="T68" fmla="*/ 2147483647 w 47"/>
                <a:gd name="T69" fmla="*/ 2147483647 h 72"/>
                <a:gd name="T70" fmla="*/ 2147483647 w 47"/>
                <a:gd name="T71" fmla="*/ 2147483647 h 72"/>
                <a:gd name="T72" fmla="*/ 2147483647 w 47"/>
                <a:gd name="T73" fmla="*/ 2147483647 h 72"/>
                <a:gd name="T74" fmla="*/ 2147483647 w 47"/>
                <a:gd name="T75" fmla="*/ 2147483647 h 72"/>
                <a:gd name="T76" fmla="*/ 2147483647 w 47"/>
                <a:gd name="T77" fmla="*/ 2147483647 h 72"/>
                <a:gd name="T78" fmla="*/ 2147483647 w 47"/>
                <a:gd name="T79" fmla="*/ 2147483647 h 72"/>
                <a:gd name="T80" fmla="*/ 2147483647 w 47"/>
                <a:gd name="T81" fmla="*/ 2147483647 h 72"/>
                <a:gd name="T82" fmla="*/ 2147483647 w 47"/>
                <a:gd name="T83" fmla="*/ 2147483647 h 72"/>
                <a:gd name="T84" fmla="*/ 2147483647 w 47"/>
                <a:gd name="T85" fmla="*/ 2147483647 h 72"/>
                <a:gd name="T86" fmla="*/ 2147483647 w 47"/>
                <a:gd name="T87" fmla="*/ 2147483647 h 72"/>
                <a:gd name="T88" fmla="*/ 2147483647 w 47"/>
                <a:gd name="T89" fmla="*/ 2147483647 h 72"/>
                <a:gd name="T90" fmla="*/ 2147483647 w 47"/>
                <a:gd name="T91" fmla="*/ 2147483647 h 72"/>
                <a:gd name="T92" fmla="*/ 2147483647 w 47"/>
                <a:gd name="T93" fmla="*/ 2147483647 h 72"/>
                <a:gd name="T94" fmla="*/ 2147483647 w 47"/>
                <a:gd name="T95" fmla="*/ 2147483647 h 72"/>
                <a:gd name="T96" fmla="*/ 0 w 47"/>
                <a:gd name="T97" fmla="*/ 2147483647 h 72"/>
                <a:gd name="T98" fmla="*/ 2147483647 w 47"/>
                <a:gd name="T99" fmla="*/ 0 h 7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7" h="72">
                  <a:moveTo>
                    <a:pt x="8" y="0"/>
                  </a:moveTo>
                  <a:lnTo>
                    <a:pt x="43" y="0"/>
                  </a:lnTo>
                  <a:lnTo>
                    <a:pt x="43" y="9"/>
                  </a:lnTo>
                  <a:lnTo>
                    <a:pt x="16" y="9"/>
                  </a:lnTo>
                  <a:lnTo>
                    <a:pt x="12" y="27"/>
                  </a:lnTo>
                  <a:lnTo>
                    <a:pt x="16" y="25"/>
                  </a:lnTo>
                  <a:lnTo>
                    <a:pt x="21" y="24"/>
                  </a:lnTo>
                  <a:lnTo>
                    <a:pt x="26" y="23"/>
                  </a:lnTo>
                  <a:lnTo>
                    <a:pt x="31" y="24"/>
                  </a:lnTo>
                  <a:lnTo>
                    <a:pt x="36" y="26"/>
                  </a:lnTo>
                  <a:lnTo>
                    <a:pt x="40" y="29"/>
                  </a:lnTo>
                  <a:lnTo>
                    <a:pt x="44" y="34"/>
                  </a:lnTo>
                  <a:lnTo>
                    <a:pt x="46" y="40"/>
                  </a:lnTo>
                  <a:lnTo>
                    <a:pt x="47" y="46"/>
                  </a:lnTo>
                  <a:lnTo>
                    <a:pt x="46" y="52"/>
                  </a:lnTo>
                  <a:lnTo>
                    <a:pt x="44" y="58"/>
                  </a:lnTo>
                  <a:lnTo>
                    <a:pt x="42" y="64"/>
                  </a:lnTo>
                  <a:lnTo>
                    <a:pt x="34" y="69"/>
                  </a:lnTo>
                  <a:lnTo>
                    <a:pt x="22" y="72"/>
                  </a:lnTo>
                  <a:lnTo>
                    <a:pt x="16" y="72"/>
                  </a:lnTo>
                  <a:lnTo>
                    <a:pt x="12" y="69"/>
                  </a:lnTo>
                  <a:lnTo>
                    <a:pt x="7" y="66"/>
                  </a:lnTo>
                  <a:lnTo>
                    <a:pt x="4" y="62"/>
                  </a:lnTo>
                  <a:lnTo>
                    <a:pt x="2" y="58"/>
                  </a:lnTo>
                  <a:lnTo>
                    <a:pt x="0" y="52"/>
                  </a:lnTo>
                  <a:lnTo>
                    <a:pt x="10" y="51"/>
                  </a:lnTo>
                  <a:lnTo>
                    <a:pt x="11" y="54"/>
                  </a:lnTo>
                  <a:lnTo>
                    <a:pt x="12" y="58"/>
                  </a:lnTo>
                  <a:lnTo>
                    <a:pt x="14" y="60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2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6" y="56"/>
                  </a:lnTo>
                  <a:lnTo>
                    <a:pt x="37" y="51"/>
                  </a:lnTo>
                  <a:lnTo>
                    <a:pt x="37" y="46"/>
                  </a:lnTo>
                  <a:lnTo>
                    <a:pt x="37" y="42"/>
                  </a:lnTo>
                  <a:lnTo>
                    <a:pt x="36" y="39"/>
                  </a:lnTo>
                  <a:lnTo>
                    <a:pt x="34" y="35"/>
                  </a:lnTo>
                  <a:lnTo>
                    <a:pt x="31" y="33"/>
                  </a:lnTo>
                  <a:lnTo>
                    <a:pt x="28" y="32"/>
                  </a:lnTo>
                  <a:lnTo>
                    <a:pt x="23" y="32"/>
                  </a:lnTo>
                  <a:lnTo>
                    <a:pt x="19" y="32"/>
                  </a:lnTo>
                  <a:lnTo>
                    <a:pt x="15" y="33"/>
                  </a:lnTo>
                  <a:lnTo>
                    <a:pt x="13" y="35"/>
                  </a:lnTo>
                  <a:lnTo>
                    <a:pt x="11" y="37"/>
                  </a:lnTo>
                  <a:lnTo>
                    <a:pt x="0" y="3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41" name="Freeform 196"/>
            <p:cNvSpPr>
              <a:spLocks noEditPoints="1"/>
            </p:cNvSpPr>
            <p:nvPr/>
          </p:nvSpPr>
          <p:spPr bwMode="auto">
            <a:xfrm>
              <a:off x="3541713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2147483647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20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9" y="36"/>
                  </a:lnTo>
                  <a:lnTo>
                    <a:pt x="11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20" y="63"/>
                  </a:lnTo>
                  <a:lnTo>
                    <a:pt x="23" y="65"/>
                  </a:lnTo>
                  <a:lnTo>
                    <a:pt x="28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8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6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5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1" y="69"/>
                  </a:lnTo>
                  <a:lnTo>
                    <a:pt x="7" y="66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1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42" name="Line 197"/>
            <p:cNvSpPr>
              <a:spLocks noChangeShapeType="1"/>
            </p:cNvSpPr>
            <p:nvPr/>
          </p:nvSpPr>
          <p:spPr bwMode="auto">
            <a:xfrm>
              <a:off x="4797425" y="1457325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43" name="Line 198"/>
            <p:cNvSpPr>
              <a:spLocks noChangeShapeType="1"/>
            </p:cNvSpPr>
            <p:nvPr/>
          </p:nvSpPr>
          <p:spPr bwMode="auto">
            <a:xfrm flipV="1">
              <a:off x="370205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44" name="Line 199"/>
            <p:cNvSpPr>
              <a:spLocks noChangeShapeType="1"/>
            </p:cNvSpPr>
            <p:nvPr/>
          </p:nvSpPr>
          <p:spPr bwMode="auto">
            <a:xfrm>
              <a:off x="4814888" y="1522413"/>
              <a:ext cx="0" cy="9366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45" name="Line 200"/>
            <p:cNvSpPr>
              <a:spLocks noChangeShapeType="1"/>
            </p:cNvSpPr>
            <p:nvPr/>
          </p:nvSpPr>
          <p:spPr bwMode="auto">
            <a:xfrm flipV="1">
              <a:off x="39131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46" name="Line 201"/>
            <p:cNvSpPr>
              <a:spLocks noChangeShapeType="1"/>
            </p:cNvSpPr>
            <p:nvPr/>
          </p:nvSpPr>
          <p:spPr bwMode="auto">
            <a:xfrm flipV="1">
              <a:off x="4214813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47" name="Line 202"/>
            <p:cNvSpPr>
              <a:spLocks noChangeShapeType="1"/>
            </p:cNvSpPr>
            <p:nvPr/>
          </p:nvSpPr>
          <p:spPr bwMode="auto">
            <a:xfrm>
              <a:off x="4797425" y="1614488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48" name="Line 203"/>
            <p:cNvSpPr>
              <a:spLocks noChangeShapeType="1"/>
            </p:cNvSpPr>
            <p:nvPr/>
          </p:nvSpPr>
          <p:spPr bwMode="auto">
            <a:xfrm>
              <a:off x="5213350" y="1481138"/>
              <a:ext cx="0" cy="5397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49" name="Freeform 204"/>
            <p:cNvSpPr>
              <a:spLocks/>
            </p:cNvSpPr>
            <p:nvPr/>
          </p:nvSpPr>
          <p:spPr bwMode="auto">
            <a:xfrm>
              <a:off x="4132263" y="4629150"/>
              <a:ext cx="74613" cy="112713"/>
            </a:xfrm>
            <a:custGeom>
              <a:avLst/>
              <a:gdLst>
                <a:gd name="T0" fmla="*/ 2147483647 w 47"/>
                <a:gd name="T1" fmla="*/ 0 h 71"/>
                <a:gd name="T2" fmla="*/ 2147483647 w 47"/>
                <a:gd name="T3" fmla="*/ 2147483647 h 71"/>
                <a:gd name="T4" fmla="*/ 2147483647 w 47"/>
                <a:gd name="T5" fmla="*/ 2147483647 h 71"/>
                <a:gd name="T6" fmla="*/ 2147483647 w 47"/>
                <a:gd name="T7" fmla="*/ 2147483647 h 71"/>
                <a:gd name="T8" fmla="*/ 2147483647 w 47"/>
                <a:gd name="T9" fmla="*/ 2147483647 h 71"/>
                <a:gd name="T10" fmla="*/ 2147483647 w 47"/>
                <a:gd name="T11" fmla="*/ 2147483647 h 71"/>
                <a:gd name="T12" fmla="*/ 2147483647 w 47"/>
                <a:gd name="T13" fmla="*/ 2147483647 h 71"/>
                <a:gd name="T14" fmla="*/ 2147483647 w 47"/>
                <a:gd name="T15" fmla="*/ 2147483647 h 71"/>
                <a:gd name="T16" fmla="*/ 2147483647 w 47"/>
                <a:gd name="T17" fmla="*/ 2147483647 h 71"/>
                <a:gd name="T18" fmla="*/ 2147483647 w 47"/>
                <a:gd name="T19" fmla="*/ 2147483647 h 71"/>
                <a:gd name="T20" fmla="*/ 2147483647 w 47"/>
                <a:gd name="T21" fmla="*/ 2147483647 h 71"/>
                <a:gd name="T22" fmla="*/ 2147483647 w 47"/>
                <a:gd name="T23" fmla="*/ 2147483647 h 71"/>
                <a:gd name="T24" fmla="*/ 2147483647 w 47"/>
                <a:gd name="T25" fmla="*/ 2147483647 h 71"/>
                <a:gd name="T26" fmla="*/ 2147483647 w 47"/>
                <a:gd name="T27" fmla="*/ 2147483647 h 71"/>
                <a:gd name="T28" fmla="*/ 2147483647 w 47"/>
                <a:gd name="T29" fmla="*/ 2147483647 h 71"/>
                <a:gd name="T30" fmla="*/ 2147483647 w 47"/>
                <a:gd name="T31" fmla="*/ 2147483647 h 71"/>
                <a:gd name="T32" fmla="*/ 2147483647 w 47"/>
                <a:gd name="T33" fmla="*/ 2147483647 h 71"/>
                <a:gd name="T34" fmla="*/ 2147483647 w 47"/>
                <a:gd name="T35" fmla="*/ 2147483647 h 71"/>
                <a:gd name="T36" fmla="*/ 2147483647 w 47"/>
                <a:gd name="T37" fmla="*/ 2147483647 h 71"/>
                <a:gd name="T38" fmla="*/ 2147483647 w 47"/>
                <a:gd name="T39" fmla="*/ 2147483647 h 71"/>
                <a:gd name="T40" fmla="*/ 0 w 47"/>
                <a:gd name="T41" fmla="*/ 2147483647 h 71"/>
                <a:gd name="T42" fmla="*/ 0 w 47"/>
                <a:gd name="T43" fmla="*/ 2147483647 h 71"/>
                <a:gd name="T44" fmla="*/ 0 w 47"/>
                <a:gd name="T45" fmla="*/ 2147483647 h 71"/>
                <a:gd name="T46" fmla="*/ 2147483647 w 47"/>
                <a:gd name="T47" fmla="*/ 2147483647 h 71"/>
                <a:gd name="T48" fmla="*/ 2147483647 w 47"/>
                <a:gd name="T49" fmla="*/ 2147483647 h 71"/>
                <a:gd name="T50" fmla="*/ 2147483647 w 47"/>
                <a:gd name="T51" fmla="*/ 2147483647 h 71"/>
                <a:gd name="T52" fmla="*/ 2147483647 w 47"/>
                <a:gd name="T53" fmla="*/ 2147483647 h 71"/>
                <a:gd name="T54" fmla="*/ 2147483647 w 47"/>
                <a:gd name="T55" fmla="*/ 2147483647 h 71"/>
                <a:gd name="T56" fmla="*/ 2147483647 w 47"/>
                <a:gd name="T57" fmla="*/ 2147483647 h 71"/>
                <a:gd name="T58" fmla="*/ 2147483647 w 47"/>
                <a:gd name="T59" fmla="*/ 2147483647 h 71"/>
                <a:gd name="T60" fmla="*/ 2147483647 w 47"/>
                <a:gd name="T61" fmla="*/ 2147483647 h 71"/>
                <a:gd name="T62" fmla="*/ 2147483647 w 47"/>
                <a:gd name="T63" fmla="*/ 2147483647 h 71"/>
                <a:gd name="T64" fmla="*/ 2147483647 w 47"/>
                <a:gd name="T65" fmla="*/ 2147483647 h 71"/>
                <a:gd name="T66" fmla="*/ 2147483647 w 47"/>
                <a:gd name="T67" fmla="*/ 2147483647 h 71"/>
                <a:gd name="T68" fmla="*/ 2147483647 w 47"/>
                <a:gd name="T69" fmla="*/ 2147483647 h 71"/>
                <a:gd name="T70" fmla="*/ 2147483647 w 47"/>
                <a:gd name="T71" fmla="*/ 2147483647 h 71"/>
                <a:gd name="T72" fmla="*/ 2147483647 w 47"/>
                <a:gd name="T73" fmla="*/ 2147483647 h 71"/>
                <a:gd name="T74" fmla="*/ 2147483647 w 47"/>
                <a:gd name="T75" fmla="*/ 2147483647 h 71"/>
                <a:gd name="T76" fmla="*/ 2147483647 w 47"/>
                <a:gd name="T77" fmla="*/ 2147483647 h 71"/>
                <a:gd name="T78" fmla="*/ 2147483647 w 47"/>
                <a:gd name="T79" fmla="*/ 2147483647 h 71"/>
                <a:gd name="T80" fmla="*/ 2147483647 w 47"/>
                <a:gd name="T81" fmla="*/ 2147483647 h 71"/>
                <a:gd name="T82" fmla="*/ 2147483647 w 47"/>
                <a:gd name="T83" fmla="*/ 2147483647 h 71"/>
                <a:gd name="T84" fmla="*/ 2147483647 w 47"/>
                <a:gd name="T85" fmla="*/ 2147483647 h 71"/>
                <a:gd name="T86" fmla="*/ 2147483647 w 47"/>
                <a:gd name="T87" fmla="*/ 2147483647 h 71"/>
                <a:gd name="T88" fmla="*/ 2147483647 w 47"/>
                <a:gd name="T89" fmla="*/ 2147483647 h 71"/>
                <a:gd name="T90" fmla="*/ 2147483647 w 47"/>
                <a:gd name="T91" fmla="*/ 2147483647 h 71"/>
                <a:gd name="T92" fmla="*/ 2147483647 w 47"/>
                <a:gd name="T93" fmla="*/ 2147483647 h 71"/>
                <a:gd name="T94" fmla="*/ 2147483647 w 47"/>
                <a:gd name="T95" fmla="*/ 2147483647 h 71"/>
                <a:gd name="T96" fmla="*/ 2147483647 w 47"/>
                <a:gd name="T97" fmla="*/ 2147483647 h 71"/>
                <a:gd name="T98" fmla="*/ 2147483647 w 47"/>
                <a:gd name="T99" fmla="*/ 2147483647 h 71"/>
                <a:gd name="T100" fmla="*/ 2147483647 w 47"/>
                <a:gd name="T101" fmla="*/ 2147483647 h 71"/>
                <a:gd name="T102" fmla="*/ 2147483647 w 47"/>
                <a:gd name="T103" fmla="*/ 2147483647 h 71"/>
                <a:gd name="T104" fmla="*/ 2147483647 w 47"/>
                <a:gd name="T105" fmla="*/ 0 h 7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1">
                  <a:moveTo>
                    <a:pt x="24" y="0"/>
                  </a:moveTo>
                  <a:lnTo>
                    <a:pt x="30" y="1"/>
                  </a:lnTo>
                  <a:lnTo>
                    <a:pt x="36" y="3"/>
                  </a:lnTo>
                  <a:lnTo>
                    <a:pt x="40" y="5"/>
                  </a:lnTo>
                  <a:lnTo>
                    <a:pt x="42" y="10"/>
                  </a:lnTo>
                  <a:lnTo>
                    <a:pt x="45" y="14"/>
                  </a:lnTo>
                  <a:lnTo>
                    <a:pt x="46" y="20"/>
                  </a:lnTo>
                  <a:lnTo>
                    <a:pt x="45" y="24"/>
                  </a:lnTo>
                  <a:lnTo>
                    <a:pt x="44" y="28"/>
                  </a:lnTo>
                  <a:lnTo>
                    <a:pt x="42" y="33"/>
                  </a:lnTo>
                  <a:lnTo>
                    <a:pt x="39" y="37"/>
                  </a:lnTo>
                  <a:lnTo>
                    <a:pt x="36" y="41"/>
                  </a:lnTo>
                  <a:lnTo>
                    <a:pt x="31" y="44"/>
                  </a:lnTo>
                  <a:lnTo>
                    <a:pt x="25" y="49"/>
                  </a:lnTo>
                  <a:lnTo>
                    <a:pt x="21" y="53"/>
                  </a:lnTo>
                  <a:lnTo>
                    <a:pt x="17" y="55"/>
                  </a:lnTo>
                  <a:lnTo>
                    <a:pt x="16" y="58"/>
                  </a:lnTo>
                  <a:lnTo>
                    <a:pt x="12" y="62"/>
                  </a:lnTo>
                  <a:lnTo>
                    <a:pt x="47" y="62"/>
                  </a:lnTo>
                  <a:lnTo>
                    <a:pt x="47" y="71"/>
                  </a:lnTo>
                  <a:lnTo>
                    <a:pt x="0" y="71"/>
                  </a:lnTo>
                  <a:lnTo>
                    <a:pt x="0" y="68"/>
                  </a:lnTo>
                  <a:lnTo>
                    <a:pt x="0" y="66"/>
                  </a:lnTo>
                  <a:lnTo>
                    <a:pt x="2" y="60"/>
                  </a:lnTo>
                  <a:lnTo>
                    <a:pt x="6" y="55"/>
                  </a:lnTo>
                  <a:lnTo>
                    <a:pt x="9" y="52"/>
                  </a:lnTo>
                  <a:lnTo>
                    <a:pt x="13" y="49"/>
                  </a:lnTo>
                  <a:lnTo>
                    <a:pt x="17" y="45"/>
                  </a:lnTo>
                  <a:lnTo>
                    <a:pt x="22" y="41"/>
                  </a:lnTo>
                  <a:lnTo>
                    <a:pt x="26" y="36"/>
                  </a:lnTo>
                  <a:lnTo>
                    <a:pt x="30" y="33"/>
                  </a:lnTo>
                  <a:lnTo>
                    <a:pt x="32" y="30"/>
                  </a:lnTo>
                  <a:lnTo>
                    <a:pt x="36" y="25"/>
                  </a:lnTo>
                  <a:lnTo>
                    <a:pt x="37" y="20"/>
                  </a:lnTo>
                  <a:lnTo>
                    <a:pt x="36" y="17"/>
                  </a:lnTo>
                  <a:lnTo>
                    <a:pt x="34" y="14"/>
                  </a:lnTo>
                  <a:lnTo>
                    <a:pt x="32" y="12"/>
                  </a:lnTo>
                  <a:lnTo>
                    <a:pt x="30" y="10"/>
                  </a:lnTo>
                  <a:lnTo>
                    <a:pt x="28" y="9"/>
                  </a:lnTo>
                  <a:lnTo>
                    <a:pt x="23" y="9"/>
                  </a:lnTo>
                  <a:lnTo>
                    <a:pt x="20" y="9"/>
                  </a:lnTo>
                  <a:lnTo>
                    <a:pt x="16" y="10"/>
                  </a:lnTo>
                  <a:lnTo>
                    <a:pt x="14" y="11"/>
                  </a:lnTo>
                  <a:lnTo>
                    <a:pt x="12" y="14"/>
                  </a:lnTo>
                  <a:lnTo>
                    <a:pt x="10" y="17"/>
                  </a:lnTo>
                  <a:lnTo>
                    <a:pt x="10" y="21"/>
                  </a:lnTo>
                  <a:lnTo>
                    <a:pt x="1" y="20"/>
                  </a:lnTo>
                  <a:lnTo>
                    <a:pt x="2" y="13"/>
                  </a:lnTo>
                  <a:lnTo>
                    <a:pt x="5" y="9"/>
                  </a:lnTo>
                  <a:lnTo>
                    <a:pt x="8" y="5"/>
                  </a:lnTo>
                  <a:lnTo>
                    <a:pt x="12" y="2"/>
                  </a:lnTo>
                  <a:lnTo>
                    <a:pt x="17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50" name="Freeform 205"/>
            <p:cNvSpPr>
              <a:spLocks noEditPoints="1"/>
            </p:cNvSpPr>
            <p:nvPr/>
          </p:nvSpPr>
          <p:spPr bwMode="auto">
            <a:xfrm>
              <a:off x="4221163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0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5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6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5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51" name="Line 207"/>
            <p:cNvSpPr>
              <a:spLocks noChangeShapeType="1"/>
            </p:cNvSpPr>
            <p:nvPr/>
          </p:nvSpPr>
          <p:spPr bwMode="auto">
            <a:xfrm>
              <a:off x="5195888" y="1481138"/>
              <a:ext cx="34925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52" name="Line 208"/>
            <p:cNvSpPr>
              <a:spLocks noChangeShapeType="1"/>
            </p:cNvSpPr>
            <p:nvPr/>
          </p:nvSpPr>
          <p:spPr bwMode="auto">
            <a:xfrm flipV="1">
              <a:off x="42497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53" name="Line 209"/>
            <p:cNvSpPr>
              <a:spLocks noChangeShapeType="1"/>
            </p:cNvSpPr>
            <p:nvPr/>
          </p:nvSpPr>
          <p:spPr bwMode="auto">
            <a:xfrm>
              <a:off x="5213350" y="1533526"/>
              <a:ext cx="0" cy="7143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54" name="Line 210"/>
            <p:cNvSpPr>
              <a:spLocks noChangeShapeType="1"/>
            </p:cNvSpPr>
            <p:nvPr/>
          </p:nvSpPr>
          <p:spPr bwMode="auto">
            <a:xfrm flipV="1">
              <a:off x="42894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55" name="Line 211"/>
            <p:cNvSpPr>
              <a:spLocks noChangeShapeType="1"/>
            </p:cNvSpPr>
            <p:nvPr/>
          </p:nvSpPr>
          <p:spPr bwMode="auto">
            <a:xfrm flipV="1">
              <a:off x="43322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56" name="Line 212"/>
            <p:cNvSpPr>
              <a:spLocks noChangeShapeType="1"/>
            </p:cNvSpPr>
            <p:nvPr/>
          </p:nvSpPr>
          <p:spPr bwMode="auto">
            <a:xfrm>
              <a:off x="5195888" y="1603376"/>
              <a:ext cx="34925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57" name="Line 213"/>
            <p:cNvSpPr>
              <a:spLocks noChangeShapeType="1"/>
            </p:cNvSpPr>
            <p:nvPr/>
          </p:nvSpPr>
          <p:spPr bwMode="auto">
            <a:xfrm flipV="1">
              <a:off x="43783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58" name="Line 214"/>
            <p:cNvSpPr>
              <a:spLocks noChangeShapeType="1"/>
            </p:cNvSpPr>
            <p:nvPr/>
          </p:nvSpPr>
          <p:spPr bwMode="auto">
            <a:xfrm>
              <a:off x="4567238" y="1522413"/>
              <a:ext cx="0" cy="984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59" name="Line 215"/>
            <p:cNvSpPr>
              <a:spLocks noChangeShapeType="1"/>
            </p:cNvSpPr>
            <p:nvPr/>
          </p:nvSpPr>
          <p:spPr bwMode="auto">
            <a:xfrm flipV="1">
              <a:off x="442595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60" name="Line 216"/>
            <p:cNvSpPr>
              <a:spLocks noChangeShapeType="1"/>
            </p:cNvSpPr>
            <p:nvPr/>
          </p:nvSpPr>
          <p:spPr bwMode="auto">
            <a:xfrm flipV="1">
              <a:off x="44783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61" name="Line 217"/>
            <p:cNvSpPr>
              <a:spLocks noChangeShapeType="1"/>
            </p:cNvSpPr>
            <p:nvPr/>
          </p:nvSpPr>
          <p:spPr bwMode="auto">
            <a:xfrm>
              <a:off x="4549775" y="1522413"/>
              <a:ext cx="34925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62" name="Line 218"/>
            <p:cNvSpPr>
              <a:spLocks noChangeShapeType="1"/>
            </p:cNvSpPr>
            <p:nvPr/>
          </p:nvSpPr>
          <p:spPr bwMode="auto">
            <a:xfrm flipV="1">
              <a:off x="45307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63" name="Line 219"/>
            <p:cNvSpPr>
              <a:spLocks noChangeShapeType="1"/>
            </p:cNvSpPr>
            <p:nvPr/>
          </p:nvSpPr>
          <p:spPr bwMode="auto">
            <a:xfrm>
              <a:off x="4567238" y="1620838"/>
              <a:ext cx="0" cy="1524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64" name="Line 220"/>
            <p:cNvSpPr>
              <a:spLocks noChangeShapeType="1"/>
            </p:cNvSpPr>
            <p:nvPr/>
          </p:nvSpPr>
          <p:spPr bwMode="auto">
            <a:xfrm flipV="1">
              <a:off x="45926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65" name="Line 221"/>
            <p:cNvSpPr>
              <a:spLocks noChangeShapeType="1"/>
            </p:cNvSpPr>
            <p:nvPr/>
          </p:nvSpPr>
          <p:spPr bwMode="auto">
            <a:xfrm flipV="1">
              <a:off x="46561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66" name="Line 222"/>
            <p:cNvSpPr>
              <a:spLocks noChangeShapeType="1"/>
            </p:cNvSpPr>
            <p:nvPr/>
          </p:nvSpPr>
          <p:spPr bwMode="auto">
            <a:xfrm>
              <a:off x="4549775" y="1773238"/>
              <a:ext cx="34925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67" name="Line 223"/>
            <p:cNvSpPr>
              <a:spLocks noChangeShapeType="1"/>
            </p:cNvSpPr>
            <p:nvPr/>
          </p:nvSpPr>
          <p:spPr bwMode="auto">
            <a:xfrm flipV="1">
              <a:off x="4724400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68" name="Line 224"/>
            <p:cNvSpPr>
              <a:spLocks noChangeShapeType="1"/>
            </p:cNvSpPr>
            <p:nvPr/>
          </p:nvSpPr>
          <p:spPr bwMode="auto">
            <a:xfrm>
              <a:off x="4186238" y="1657351"/>
              <a:ext cx="0" cy="6667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69" name="Freeform 225"/>
            <p:cNvSpPr>
              <a:spLocks/>
            </p:cNvSpPr>
            <p:nvPr/>
          </p:nvSpPr>
          <p:spPr bwMode="auto">
            <a:xfrm>
              <a:off x="4656138" y="4629151"/>
              <a:ext cx="41275" cy="112713"/>
            </a:xfrm>
            <a:custGeom>
              <a:avLst/>
              <a:gdLst>
                <a:gd name="T0" fmla="*/ 2147483647 w 26"/>
                <a:gd name="T1" fmla="*/ 0 h 71"/>
                <a:gd name="T2" fmla="*/ 2147483647 w 26"/>
                <a:gd name="T3" fmla="*/ 0 h 71"/>
                <a:gd name="T4" fmla="*/ 2147483647 w 26"/>
                <a:gd name="T5" fmla="*/ 2147483647 h 71"/>
                <a:gd name="T6" fmla="*/ 2147483647 w 26"/>
                <a:gd name="T7" fmla="*/ 2147483647 h 71"/>
                <a:gd name="T8" fmla="*/ 2147483647 w 26"/>
                <a:gd name="T9" fmla="*/ 2147483647 h 71"/>
                <a:gd name="T10" fmla="*/ 2147483647 w 26"/>
                <a:gd name="T11" fmla="*/ 2147483647 h 71"/>
                <a:gd name="T12" fmla="*/ 2147483647 w 26"/>
                <a:gd name="T13" fmla="*/ 2147483647 h 71"/>
                <a:gd name="T14" fmla="*/ 2147483647 w 26"/>
                <a:gd name="T15" fmla="*/ 2147483647 h 71"/>
                <a:gd name="T16" fmla="*/ 0 w 26"/>
                <a:gd name="T17" fmla="*/ 2147483647 h 71"/>
                <a:gd name="T18" fmla="*/ 0 w 26"/>
                <a:gd name="T19" fmla="*/ 2147483647 h 71"/>
                <a:gd name="T20" fmla="*/ 2147483647 w 26"/>
                <a:gd name="T21" fmla="*/ 2147483647 h 71"/>
                <a:gd name="T22" fmla="*/ 2147483647 w 26"/>
                <a:gd name="T23" fmla="*/ 2147483647 h 71"/>
                <a:gd name="T24" fmla="*/ 2147483647 w 26"/>
                <a:gd name="T25" fmla="*/ 2147483647 h 71"/>
                <a:gd name="T26" fmla="*/ 2147483647 w 26"/>
                <a:gd name="T27" fmla="*/ 0 h 7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" h="71">
                  <a:moveTo>
                    <a:pt x="20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6"/>
                  </a:lnTo>
                  <a:lnTo>
                    <a:pt x="14" y="19"/>
                  </a:lnTo>
                  <a:lnTo>
                    <a:pt x="9" y="21"/>
                  </a:lnTo>
                  <a:lnTo>
                    <a:pt x="4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2" y="10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70" name="Freeform 226"/>
            <p:cNvSpPr>
              <a:spLocks noEditPoints="1"/>
            </p:cNvSpPr>
            <p:nvPr/>
          </p:nvSpPr>
          <p:spPr bwMode="auto">
            <a:xfrm>
              <a:off x="4733925" y="4629151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2147483647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7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7" y="62"/>
                  </a:lnTo>
                  <a:lnTo>
                    <a:pt x="19" y="63"/>
                  </a:lnTo>
                  <a:lnTo>
                    <a:pt x="24" y="65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6" y="19"/>
                  </a:lnTo>
                  <a:lnTo>
                    <a:pt x="47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7" y="47"/>
                  </a:lnTo>
                  <a:lnTo>
                    <a:pt x="44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8" y="73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71" name="Line 227"/>
            <p:cNvSpPr>
              <a:spLocks noChangeShapeType="1"/>
            </p:cNvSpPr>
            <p:nvPr/>
          </p:nvSpPr>
          <p:spPr bwMode="auto">
            <a:xfrm>
              <a:off x="4170363" y="1657351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72" name="Line 228"/>
            <p:cNvSpPr>
              <a:spLocks noChangeShapeType="1"/>
            </p:cNvSpPr>
            <p:nvPr/>
          </p:nvSpPr>
          <p:spPr bwMode="auto">
            <a:xfrm>
              <a:off x="4186238" y="1724026"/>
              <a:ext cx="0" cy="889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73" name="Line 229"/>
            <p:cNvSpPr>
              <a:spLocks noChangeShapeType="1"/>
            </p:cNvSpPr>
            <p:nvPr/>
          </p:nvSpPr>
          <p:spPr bwMode="auto">
            <a:xfrm flipV="1">
              <a:off x="48021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74" name="Line 230"/>
            <p:cNvSpPr>
              <a:spLocks noChangeShapeType="1"/>
            </p:cNvSpPr>
            <p:nvPr/>
          </p:nvSpPr>
          <p:spPr bwMode="auto">
            <a:xfrm flipV="1">
              <a:off x="488950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75" name="Line 231"/>
            <p:cNvSpPr>
              <a:spLocks noChangeShapeType="1"/>
            </p:cNvSpPr>
            <p:nvPr/>
          </p:nvSpPr>
          <p:spPr bwMode="auto">
            <a:xfrm>
              <a:off x="4170363" y="1812926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76" name="Line 232"/>
            <p:cNvSpPr>
              <a:spLocks noChangeShapeType="1"/>
            </p:cNvSpPr>
            <p:nvPr/>
          </p:nvSpPr>
          <p:spPr bwMode="auto">
            <a:xfrm flipV="1">
              <a:off x="49879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77" name="Freeform 233"/>
            <p:cNvSpPr>
              <a:spLocks/>
            </p:cNvSpPr>
            <p:nvPr/>
          </p:nvSpPr>
          <p:spPr bwMode="auto">
            <a:xfrm>
              <a:off x="3157538" y="2746376"/>
              <a:ext cx="19050" cy="19050"/>
            </a:xfrm>
            <a:custGeom>
              <a:avLst/>
              <a:gdLst>
                <a:gd name="T0" fmla="*/ 2147483647 w 12"/>
                <a:gd name="T1" fmla="*/ 0 h 12"/>
                <a:gd name="T2" fmla="*/ 2147483647 w 12"/>
                <a:gd name="T3" fmla="*/ 0 h 12"/>
                <a:gd name="T4" fmla="*/ 2147483647 w 12"/>
                <a:gd name="T5" fmla="*/ 2147483647 h 12"/>
                <a:gd name="T6" fmla="*/ 2147483647 w 12"/>
                <a:gd name="T7" fmla="*/ 2147483647 h 12"/>
                <a:gd name="T8" fmla="*/ 0 w 12"/>
                <a:gd name="T9" fmla="*/ 2147483647 h 12"/>
                <a:gd name="T10" fmla="*/ 0 w 12"/>
                <a:gd name="T11" fmla="*/ 2147483647 h 12"/>
                <a:gd name="T12" fmla="*/ 2147483647 w 12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78" name="Line 234"/>
            <p:cNvSpPr>
              <a:spLocks noChangeShapeType="1"/>
            </p:cNvSpPr>
            <p:nvPr/>
          </p:nvSpPr>
          <p:spPr bwMode="auto">
            <a:xfrm flipV="1">
              <a:off x="509905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79" name="Line 235"/>
            <p:cNvSpPr>
              <a:spLocks noChangeShapeType="1"/>
            </p:cNvSpPr>
            <p:nvPr/>
          </p:nvSpPr>
          <p:spPr bwMode="auto">
            <a:xfrm flipV="1">
              <a:off x="5235575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80" name="Freeform 236"/>
            <p:cNvSpPr>
              <a:spLocks/>
            </p:cNvSpPr>
            <p:nvPr/>
          </p:nvSpPr>
          <p:spPr bwMode="auto">
            <a:xfrm>
              <a:off x="3189288" y="2727326"/>
              <a:ext cx="20638" cy="17463"/>
            </a:xfrm>
            <a:custGeom>
              <a:avLst/>
              <a:gdLst>
                <a:gd name="T0" fmla="*/ 2147483647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0 w 13"/>
                <a:gd name="T9" fmla="*/ 2147483647 h 11"/>
                <a:gd name="T10" fmla="*/ 0 w 13"/>
                <a:gd name="T11" fmla="*/ 2147483647 h 11"/>
                <a:gd name="T12" fmla="*/ 2147483647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81" name="Freeform 237"/>
            <p:cNvSpPr>
              <a:spLocks/>
            </p:cNvSpPr>
            <p:nvPr/>
          </p:nvSpPr>
          <p:spPr bwMode="auto">
            <a:xfrm>
              <a:off x="3225800" y="2706688"/>
              <a:ext cx="19050" cy="17463"/>
            </a:xfrm>
            <a:custGeom>
              <a:avLst/>
              <a:gdLst>
                <a:gd name="T0" fmla="*/ 2147483647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0 w 12"/>
                <a:gd name="T9" fmla="*/ 2147483647 h 11"/>
                <a:gd name="T10" fmla="*/ 0 w 12"/>
                <a:gd name="T11" fmla="*/ 2147483647 h 11"/>
                <a:gd name="T12" fmla="*/ 2147483647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82" name="Freeform 238"/>
            <p:cNvSpPr>
              <a:spLocks/>
            </p:cNvSpPr>
            <p:nvPr/>
          </p:nvSpPr>
          <p:spPr bwMode="auto">
            <a:xfrm>
              <a:off x="5199063" y="4630738"/>
              <a:ext cx="74613" cy="114300"/>
            </a:xfrm>
            <a:custGeom>
              <a:avLst/>
              <a:gdLst>
                <a:gd name="T0" fmla="*/ 2147483647 w 47"/>
                <a:gd name="T1" fmla="*/ 0 h 72"/>
                <a:gd name="T2" fmla="*/ 2147483647 w 47"/>
                <a:gd name="T3" fmla="*/ 0 h 72"/>
                <a:gd name="T4" fmla="*/ 2147483647 w 47"/>
                <a:gd name="T5" fmla="*/ 2147483647 h 72"/>
                <a:gd name="T6" fmla="*/ 2147483647 w 47"/>
                <a:gd name="T7" fmla="*/ 2147483647 h 72"/>
                <a:gd name="T8" fmla="*/ 2147483647 w 47"/>
                <a:gd name="T9" fmla="*/ 2147483647 h 72"/>
                <a:gd name="T10" fmla="*/ 2147483647 w 47"/>
                <a:gd name="T11" fmla="*/ 2147483647 h 72"/>
                <a:gd name="T12" fmla="*/ 2147483647 w 47"/>
                <a:gd name="T13" fmla="*/ 2147483647 h 72"/>
                <a:gd name="T14" fmla="*/ 2147483647 w 47"/>
                <a:gd name="T15" fmla="*/ 2147483647 h 72"/>
                <a:gd name="T16" fmla="*/ 2147483647 w 47"/>
                <a:gd name="T17" fmla="*/ 2147483647 h 72"/>
                <a:gd name="T18" fmla="*/ 2147483647 w 47"/>
                <a:gd name="T19" fmla="*/ 2147483647 h 72"/>
                <a:gd name="T20" fmla="*/ 2147483647 w 47"/>
                <a:gd name="T21" fmla="*/ 2147483647 h 72"/>
                <a:gd name="T22" fmla="*/ 2147483647 w 47"/>
                <a:gd name="T23" fmla="*/ 2147483647 h 72"/>
                <a:gd name="T24" fmla="*/ 2147483647 w 47"/>
                <a:gd name="T25" fmla="*/ 2147483647 h 72"/>
                <a:gd name="T26" fmla="*/ 2147483647 w 47"/>
                <a:gd name="T27" fmla="*/ 2147483647 h 72"/>
                <a:gd name="T28" fmla="*/ 2147483647 w 47"/>
                <a:gd name="T29" fmla="*/ 2147483647 h 72"/>
                <a:gd name="T30" fmla="*/ 2147483647 w 47"/>
                <a:gd name="T31" fmla="*/ 2147483647 h 72"/>
                <a:gd name="T32" fmla="*/ 2147483647 w 47"/>
                <a:gd name="T33" fmla="*/ 2147483647 h 72"/>
                <a:gd name="T34" fmla="*/ 2147483647 w 47"/>
                <a:gd name="T35" fmla="*/ 2147483647 h 72"/>
                <a:gd name="T36" fmla="*/ 2147483647 w 47"/>
                <a:gd name="T37" fmla="*/ 2147483647 h 72"/>
                <a:gd name="T38" fmla="*/ 2147483647 w 47"/>
                <a:gd name="T39" fmla="*/ 2147483647 h 72"/>
                <a:gd name="T40" fmla="*/ 2147483647 w 47"/>
                <a:gd name="T41" fmla="*/ 2147483647 h 72"/>
                <a:gd name="T42" fmla="*/ 2147483647 w 47"/>
                <a:gd name="T43" fmla="*/ 2147483647 h 72"/>
                <a:gd name="T44" fmla="*/ 2147483647 w 47"/>
                <a:gd name="T45" fmla="*/ 2147483647 h 72"/>
                <a:gd name="T46" fmla="*/ 2147483647 w 47"/>
                <a:gd name="T47" fmla="*/ 2147483647 h 72"/>
                <a:gd name="T48" fmla="*/ 0 w 47"/>
                <a:gd name="T49" fmla="*/ 2147483647 h 72"/>
                <a:gd name="T50" fmla="*/ 2147483647 w 47"/>
                <a:gd name="T51" fmla="*/ 2147483647 h 72"/>
                <a:gd name="T52" fmla="*/ 2147483647 w 47"/>
                <a:gd name="T53" fmla="*/ 2147483647 h 72"/>
                <a:gd name="T54" fmla="*/ 2147483647 w 47"/>
                <a:gd name="T55" fmla="*/ 2147483647 h 72"/>
                <a:gd name="T56" fmla="*/ 2147483647 w 47"/>
                <a:gd name="T57" fmla="*/ 2147483647 h 72"/>
                <a:gd name="T58" fmla="*/ 2147483647 w 47"/>
                <a:gd name="T59" fmla="*/ 2147483647 h 72"/>
                <a:gd name="T60" fmla="*/ 2147483647 w 47"/>
                <a:gd name="T61" fmla="*/ 2147483647 h 72"/>
                <a:gd name="T62" fmla="*/ 2147483647 w 47"/>
                <a:gd name="T63" fmla="*/ 2147483647 h 72"/>
                <a:gd name="T64" fmla="*/ 2147483647 w 47"/>
                <a:gd name="T65" fmla="*/ 2147483647 h 72"/>
                <a:gd name="T66" fmla="*/ 2147483647 w 47"/>
                <a:gd name="T67" fmla="*/ 2147483647 h 72"/>
                <a:gd name="T68" fmla="*/ 2147483647 w 47"/>
                <a:gd name="T69" fmla="*/ 2147483647 h 72"/>
                <a:gd name="T70" fmla="*/ 2147483647 w 47"/>
                <a:gd name="T71" fmla="*/ 2147483647 h 72"/>
                <a:gd name="T72" fmla="*/ 2147483647 w 47"/>
                <a:gd name="T73" fmla="*/ 2147483647 h 72"/>
                <a:gd name="T74" fmla="*/ 2147483647 w 47"/>
                <a:gd name="T75" fmla="*/ 2147483647 h 72"/>
                <a:gd name="T76" fmla="*/ 2147483647 w 47"/>
                <a:gd name="T77" fmla="*/ 2147483647 h 72"/>
                <a:gd name="T78" fmla="*/ 2147483647 w 47"/>
                <a:gd name="T79" fmla="*/ 2147483647 h 72"/>
                <a:gd name="T80" fmla="*/ 2147483647 w 47"/>
                <a:gd name="T81" fmla="*/ 2147483647 h 72"/>
                <a:gd name="T82" fmla="*/ 2147483647 w 47"/>
                <a:gd name="T83" fmla="*/ 2147483647 h 72"/>
                <a:gd name="T84" fmla="*/ 2147483647 w 47"/>
                <a:gd name="T85" fmla="*/ 2147483647 h 72"/>
                <a:gd name="T86" fmla="*/ 2147483647 w 47"/>
                <a:gd name="T87" fmla="*/ 2147483647 h 72"/>
                <a:gd name="T88" fmla="*/ 2147483647 w 47"/>
                <a:gd name="T89" fmla="*/ 2147483647 h 72"/>
                <a:gd name="T90" fmla="*/ 2147483647 w 47"/>
                <a:gd name="T91" fmla="*/ 2147483647 h 72"/>
                <a:gd name="T92" fmla="*/ 2147483647 w 47"/>
                <a:gd name="T93" fmla="*/ 2147483647 h 72"/>
                <a:gd name="T94" fmla="*/ 2147483647 w 47"/>
                <a:gd name="T95" fmla="*/ 2147483647 h 72"/>
                <a:gd name="T96" fmla="*/ 2147483647 w 47"/>
                <a:gd name="T97" fmla="*/ 2147483647 h 72"/>
                <a:gd name="T98" fmla="*/ 2147483647 w 47"/>
                <a:gd name="T99" fmla="*/ 0 h 7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7" h="72">
                  <a:moveTo>
                    <a:pt x="8" y="0"/>
                  </a:moveTo>
                  <a:lnTo>
                    <a:pt x="42" y="0"/>
                  </a:lnTo>
                  <a:lnTo>
                    <a:pt x="42" y="9"/>
                  </a:lnTo>
                  <a:lnTo>
                    <a:pt x="16" y="9"/>
                  </a:lnTo>
                  <a:lnTo>
                    <a:pt x="13" y="27"/>
                  </a:lnTo>
                  <a:lnTo>
                    <a:pt x="17" y="25"/>
                  </a:lnTo>
                  <a:lnTo>
                    <a:pt x="21" y="24"/>
                  </a:lnTo>
                  <a:lnTo>
                    <a:pt x="25" y="23"/>
                  </a:lnTo>
                  <a:lnTo>
                    <a:pt x="31" y="24"/>
                  </a:lnTo>
                  <a:lnTo>
                    <a:pt x="37" y="26"/>
                  </a:lnTo>
                  <a:lnTo>
                    <a:pt x="41" y="29"/>
                  </a:lnTo>
                  <a:lnTo>
                    <a:pt x="45" y="34"/>
                  </a:lnTo>
                  <a:lnTo>
                    <a:pt x="46" y="40"/>
                  </a:lnTo>
                  <a:lnTo>
                    <a:pt x="47" y="46"/>
                  </a:lnTo>
                  <a:lnTo>
                    <a:pt x="47" y="52"/>
                  </a:lnTo>
                  <a:lnTo>
                    <a:pt x="45" y="58"/>
                  </a:lnTo>
                  <a:lnTo>
                    <a:pt x="41" y="64"/>
                  </a:lnTo>
                  <a:lnTo>
                    <a:pt x="33" y="69"/>
                  </a:lnTo>
                  <a:lnTo>
                    <a:pt x="23" y="72"/>
                  </a:lnTo>
                  <a:lnTo>
                    <a:pt x="17" y="72"/>
                  </a:lnTo>
                  <a:lnTo>
                    <a:pt x="12" y="69"/>
                  </a:lnTo>
                  <a:lnTo>
                    <a:pt x="7" y="66"/>
                  </a:lnTo>
                  <a:lnTo>
                    <a:pt x="4" y="62"/>
                  </a:lnTo>
                  <a:lnTo>
                    <a:pt x="1" y="58"/>
                  </a:lnTo>
                  <a:lnTo>
                    <a:pt x="0" y="52"/>
                  </a:lnTo>
                  <a:lnTo>
                    <a:pt x="9" y="51"/>
                  </a:lnTo>
                  <a:lnTo>
                    <a:pt x="10" y="54"/>
                  </a:lnTo>
                  <a:lnTo>
                    <a:pt x="12" y="58"/>
                  </a:lnTo>
                  <a:lnTo>
                    <a:pt x="14" y="60"/>
                  </a:lnTo>
                  <a:lnTo>
                    <a:pt x="16" y="62"/>
                  </a:lnTo>
                  <a:lnTo>
                    <a:pt x="20" y="64"/>
                  </a:lnTo>
                  <a:lnTo>
                    <a:pt x="23" y="64"/>
                  </a:lnTo>
                  <a:lnTo>
                    <a:pt x="28" y="62"/>
                  </a:lnTo>
                  <a:lnTo>
                    <a:pt x="31" y="61"/>
                  </a:lnTo>
                  <a:lnTo>
                    <a:pt x="33" y="59"/>
                  </a:lnTo>
                  <a:lnTo>
                    <a:pt x="36" y="56"/>
                  </a:lnTo>
                  <a:lnTo>
                    <a:pt x="37" y="51"/>
                  </a:lnTo>
                  <a:lnTo>
                    <a:pt x="38" y="46"/>
                  </a:lnTo>
                  <a:lnTo>
                    <a:pt x="38" y="42"/>
                  </a:lnTo>
                  <a:lnTo>
                    <a:pt x="36" y="39"/>
                  </a:lnTo>
                  <a:lnTo>
                    <a:pt x="34" y="35"/>
                  </a:lnTo>
                  <a:lnTo>
                    <a:pt x="31" y="33"/>
                  </a:lnTo>
                  <a:lnTo>
                    <a:pt x="28" y="32"/>
                  </a:lnTo>
                  <a:lnTo>
                    <a:pt x="23" y="32"/>
                  </a:lnTo>
                  <a:lnTo>
                    <a:pt x="18" y="32"/>
                  </a:lnTo>
                  <a:lnTo>
                    <a:pt x="15" y="33"/>
                  </a:lnTo>
                  <a:lnTo>
                    <a:pt x="13" y="35"/>
                  </a:lnTo>
                  <a:lnTo>
                    <a:pt x="10" y="37"/>
                  </a:lnTo>
                  <a:lnTo>
                    <a:pt x="1" y="3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83" name="Freeform 239"/>
            <p:cNvSpPr>
              <a:spLocks/>
            </p:cNvSpPr>
            <p:nvPr/>
          </p:nvSpPr>
          <p:spPr bwMode="auto">
            <a:xfrm>
              <a:off x="3257550" y="2686051"/>
              <a:ext cx="22225" cy="19050"/>
            </a:xfrm>
            <a:custGeom>
              <a:avLst/>
              <a:gdLst>
                <a:gd name="T0" fmla="*/ 2147483647 w 14"/>
                <a:gd name="T1" fmla="*/ 0 h 12"/>
                <a:gd name="T2" fmla="*/ 2147483647 w 14"/>
                <a:gd name="T3" fmla="*/ 0 h 12"/>
                <a:gd name="T4" fmla="*/ 2147483647 w 14"/>
                <a:gd name="T5" fmla="*/ 2147483647 h 12"/>
                <a:gd name="T6" fmla="*/ 2147483647 w 14"/>
                <a:gd name="T7" fmla="*/ 2147483647 h 12"/>
                <a:gd name="T8" fmla="*/ 0 w 14"/>
                <a:gd name="T9" fmla="*/ 2147483647 h 12"/>
                <a:gd name="T10" fmla="*/ 0 w 14"/>
                <a:gd name="T11" fmla="*/ 2147483647 h 12"/>
                <a:gd name="T12" fmla="*/ 2147483647 w 14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84" name="Line 240"/>
            <p:cNvSpPr>
              <a:spLocks noChangeShapeType="1"/>
            </p:cNvSpPr>
            <p:nvPr/>
          </p:nvSpPr>
          <p:spPr bwMode="auto">
            <a:xfrm flipV="1">
              <a:off x="540067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85" name="Freeform 241"/>
            <p:cNvSpPr>
              <a:spLocks/>
            </p:cNvSpPr>
            <p:nvPr/>
          </p:nvSpPr>
          <p:spPr bwMode="auto">
            <a:xfrm>
              <a:off x="3290888" y="2663826"/>
              <a:ext cx="20638" cy="20638"/>
            </a:xfrm>
            <a:custGeom>
              <a:avLst/>
              <a:gdLst>
                <a:gd name="T0" fmla="*/ 2147483647 w 13"/>
                <a:gd name="T1" fmla="*/ 0 h 13"/>
                <a:gd name="T2" fmla="*/ 2147483647 w 13"/>
                <a:gd name="T3" fmla="*/ 0 h 13"/>
                <a:gd name="T4" fmla="*/ 2147483647 w 13"/>
                <a:gd name="T5" fmla="*/ 2147483647 h 13"/>
                <a:gd name="T6" fmla="*/ 2147483647 w 13"/>
                <a:gd name="T7" fmla="*/ 2147483647 h 13"/>
                <a:gd name="T8" fmla="*/ 0 w 13"/>
                <a:gd name="T9" fmla="*/ 2147483647 h 13"/>
                <a:gd name="T10" fmla="*/ 0 w 13"/>
                <a:gd name="T11" fmla="*/ 2147483647 h 13"/>
                <a:gd name="T12" fmla="*/ 2147483647 w 13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86" name="Line 242"/>
            <p:cNvSpPr>
              <a:spLocks noChangeShapeType="1"/>
            </p:cNvSpPr>
            <p:nvPr/>
          </p:nvSpPr>
          <p:spPr bwMode="auto">
            <a:xfrm flipV="1">
              <a:off x="561340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87" name="Freeform 243"/>
            <p:cNvSpPr>
              <a:spLocks/>
            </p:cNvSpPr>
            <p:nvPr/>
          </p:nvSpPr>
          <p:spPr bwMode="auto">
            <a:xfrm>
              <a:off x="3325813" y="2646363"/>
              <a:ext cx="20638" cy="15875"/>
            </a:xfrm>
            <a:custGeom>
              <a:avLst/>
              <a:gdLst>
                <a:gd name="T0" fmla="*/ 2147483647 w 13"/>
                <a:gd name="T1" fmla="*/ 0 h 10"/>
                <a:gd name="T2" fmla="*/ 2147483647 w 13"/>
                <a:gd name="T3" fmla="*/ 0 h 10"/>
                <a:gd name="T4" fmla="*/ 2147483647 w 13"/>
                <a:gd name="T5" fmla="*/ 2147483647 h 10"/>
                <a:gd name="T6" fmla="*/ 2147483647 w 13"/>
                <a:gd name="T7" fmla="*/ 2147483647 h 10"/>
                <a:gd name="T8" fmla="*/ 0 w 13"/>
                <a:gd name="T9" fmla="*/ 2147483647 h 10"/>
                <a:gd name="T10" fmla="*/ 0 w 13"/>
                <a:gd name="T11" fmla="*/ 2147483647 h 10"/>
                <a:gd name="T12" fmla="*/ 2147483647 w 13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88" name="Line 244"/>
            <p:cNvSpPr>
              <a:spLocks noChangeShapeType="1"/>
            </p:cNvSpPr>
            <p:nvPr/>
          </p:nvSpPr>
          <p:spPr bwMode="auto">
            <a:xfrm flipV="1">
              <a:off x="5915025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89" name="Freeform 245"/>
            <p:cNvSpPr>
              <a:spLocks/>
            </p:cNvSpPr>
            <p:nvPr/>
          </p:nvSpPr>
          <p:spPr bwMode="auto">
            <a:xfrm>
              <a:off x="3360738" y="2624138"/>
              <a:ext cx="20638" cy="19050"/>
            </a:xfrm>
            <a:custGeom>
              <a:avLst/>
              <a:gdLst>
                <a:gd name="T0" fmla="*/ 2147483647 w 13"/>
                <a:gd name="T1" fmla="*/ 0 h 12"/>
                <a:gd name="T2" fmla="*/ 2147483647 w 13"/>
                <a:gd name="T3" fmla="*/ 0 h 12"/>
                <a:gd name="T4" fmla="*/ 2147483647 w 13"/>
                <a:gd name="T5" fmla="*/ 2147483647 h 12"/>
                <a:gd name="T6" fmla="*/ 2147483647 w 13"/>
                <a:gd name="T7" fmla="*/ 2147483647 h 12"/>
                <a:gd name="T8" fmla="*/ 0 w 13"/>
                <a:gd name="T9" fmla="*/ 2147483647 h 12"/>
                <a:gd name="T10" fmla="*/ 0 w 13"/>
                <a:gd name="T11" fmla="*/ 2147483647 h 12"/>
                <a:gd name="T12" fmla="*/ 2147483647 w 13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90" name="Freeform 246"/>
            <p:cNvSpPr>
              <a:spLocks/>
            </p:cNvSpPr>
            <p:nvPr/>
          </p:nvSpPr>
          <p:spPr bwMode="auto">
            <a:xfrm>
              <a:off x="3394075" y="2605088"/>
              <a:ext cx="19050" cy="17463"/>
            </a:xfrm>
            <a:custGeom>
              <a:avLst/>
              <a:gdLst>
                <a:gd name="T0" fmla="*/ 2147483647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0 w 12"/>
                <a:gd name="T9" fmla="*/ 2147483647 h 11"/>
                <a:gd name="T10" fmla="*/ 0 w 12"/>
                <a:gd name="T11" fmla="*/ 2147483647 h 11"/>
                <a:gd name="T12" fmla="*/ 2147483647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91" name="Freeform 247"/>
            <p:cNvSpPr>
              <a:spLocks/>
            </p:cNvSpPr>
            <p:nvPr/>
          </p:nvSpPr>
          <p:spPr bwMode="auto">
            <a:xfrm>
              <a:off x="5875338" y="4629151"/>
              <a:ext cx="76200" cy="112713"/>
            </a:xfrm>
            <a:custGeom>
              <a:avLst/>
              <a:gdLst>
                <a:gd name="T0" fmla="*/ 2147483647 w 48"/>
                <a:gd name="T1" fmla="*/ 0 h 71"/>
                <a:gd name="T2" fmla="*/ 2147483647 w 48"/>
                <a:gd name="T3" fmla="*/ 2147483647 h 71"/>
                <a:gd name="T4" fmla="*/ 2147483647 w 48"/>
                <a:gd name="T5" fmla="*/ 2147483647 h 71"/>
                <a:gd name="T6" fmla="*/ 2147483647 w 48"/>
                <a:gd name="T7" fmla="*/ 2147483647 h 71"/>
                <a:gd name="T8" fmla="*/ 2147483647 w 48"/>
                <a:gd name="T9" fmla="*/ 2147483647 h 71"/>
                <a:gd name="T10" fmla="*/ 2147483647 w 48"/>
                <a:gd name="T11" fmla="*/ 2147483647 h 71"/>
                <a:gd name="T12" fmla="*/ 2147483647 w 48"/>
                <a:gd name="T13" fmla="*/ 2147483647 h 71"/>
                <a:gd name="T14" fmla="*/ 2147483647 w 48"/>
                <a:gd name="T15" fmla="*/ 2147483647 h 71"/>
                <a:gd name="T16" fmla="*/ 2147483647 w 48"/>
                <a:gd name="T17" fmla="*/ 2147483647 h 71"/>
                <a:gd name="T18" fmla="*/ 2147483647 w 48"/>
                <a:gd name="T19" fmla="*/ 2147483647 h 71"/>
                <a:gd name="T20" fmla="*/ 2147483647 w 48"/>
                <a:gd name="T21" fmla="*/ 2147483647 h 71"/>
                <a:gd name="T22" fmla="*/ 2147483647 w 48"/>
                <a:gd name="T23" fmla="*/ 2147483647 h 71"/>
                <a:gd name="T24" fmla="*/ 2147483647 w 48"/>
                <a:gd name="T25" fmla="*/ 2147483647 h 71"/>
                <a:gd name="T26" fmla="*/ 2147483647 w 48"/>
                <a:gd name="T27" fmla="*/ 2147483647 h 71"/>
                <a:gd name="T28" fmla="*/ 2147483647 w 48"/>
                <a:gd name="T29" fmla="*/ 2147483647 h 71"/>
                <a:gd name="T30" fmla="*/ 2147483647 w 48"/>
                <a:gd name="T31" fmla="*/ 2147483647 h 71"/>
                <a:gd name="T32" fmla="*/ 2147483647 w 48"/>
                <a:gd name="T33" fmla="*/ 2147483647 h 71"/>
                <a:gd name="T34" fmla="*/ 2147483647 w 48"/>
                <a:gd name="T35" fmla="*/ 2147483647 h 71"/>
                <a:gd name="T36" fmla="*/ 2147483647 w 48"/>
                <a:gd name="T37" fmla="*/ 2147483647 h 71"/>
                <a:gd name="T38" fmla="*/ 2147483647 w 48"/>
                <a:gd name="T39" fmla="*/ 2147483647 h 71"/>
                <a:gd name="T40" fmla="*/ 0 w 48"/>
                <a:gd name="T41" fmla="*/ 2147483647 h 71"/>
                <a:gd name="T42" fmla="*/ 2147483647 w 48"/>
                <a:gd name="T43" fmla="*/ 2147483647 h 71"/>
                <a:gd name="T44" fmla="*/ 2147483647 w 48"/>
                <a:gd name="T45" fmla="*/ 2147483647 h 71"/>
                <a:gd name="T46" fmla="*/ 2147483647 w 48"/>
                <a:gd name="T47" fmla="*/ 2147483647 h 71"/>
                <a:gd name="T48" fmla="*/ 2147483647 w 48"/>
                <a:gd name="T49" fmla="*/ 2147483647 h 71"/>
                <a:gd name="T50" fmla="*/ 2147483647 w 48"/>
                <a:gd name="T51" fmla="*/ 2147483647 h 71"/>
                <a:gd name="T52" fmla="*/ 2147483647 w 48"/>
                <a:gd name="T53" fmla="*/ 2147483647 h 71"/>
                <a:gd name="T54" fmla="*/ 2147483647 w 48"/>
                <a:gd name="T55" fmla="*/ 2147483647 h 71"/>
                <a:gd name="T56" fmla="*/ 2147483647 w 48"/>
                <a:gd name="T57" fmla="*/ 2147483647 h 71"/>
                <a:gd name="T58" fmla="*/ 2147483647 w 48"/>
                <a:gd name="T59" fmla="*/ 2147483647 h 71"/>
                <a:gd name="T60" fmla="*/ 2147483647 w 48"/>
                <a:gd name="T61" fmla="*/ 2147483647 h 71"/>
                <a:gd name="T62" fmla="*/ 2147483647 w 48"/>
                <a:gd name="T63" fmla="*/ 2147483647 h 71"/>
                <a:gd name="T64" fmla="*/ 2147483647 w 48"/>
                <a:gd name="T65" fmla="*/ 2147483647 h 71"/>
                <a:gd name="T66" fmla="*/ 2147483647 w 48"/>
                <a:gd name="T67" fmla="*/ 2147483647 h 71"/>
                <a:gd name="T68" fmla="*/ 2147483647 w 48"/>
                <a:gd name="T69" fmla="*/ 2147483647 h 71"/>
                <a:gd name="T70" fmla="*/ 2147483647 w 48"/>
                <a:gd name="T71" fmla="*/ 2147483647 h 71"/>
                <a:gd name="T72" fmla="*/ 2147483647 w 48"/>
                <a:gd name="T73" fmla="*/ 2147483647 h 71"/>
                <a:gd name="T74" fmla="*/ 2147483647 w 48"/>
                <a:gd name="T75" fmla="*/ 2147483647 h 71"/>
                <a:gd name="T76" fmla="*/ 2147483647 w 48"/>
                <a:gd name="T77" fmla="*/ 2147483647 h 71"/>
                <a:gd name="T78" fmla="*/ 2147483647 w 48"/>
                <a:gd name="T79" fmla="*/ 2147483647 h 71"/>
                <a:gd name="T80" fmla="*/ 2147483647 w 48"/>
                <a:gd name="T81" fmla="*/ 2147483647 h 71"/>
                <a:gd name="T82" fmla="*/ 2147483647 w 48"/>
                <a:gd name="T83" fmla="*/ 2147483647 h 71"/>
                <a:gd name="T84" fmla="*/ 2147483647 w 48"/>
                <a:gd name="T85" fmla="*/ 2147483647 h 71"/>
                <a:gd name="T86" fmla="*/ 2147483647 w 48"/>
                <a:gd name="T87" fmla="*/ 2147483647 h 71"/>
                <a:gd name="T88" fmla="*/ 2147483647 w 48"/>
                <a:gd name="T89" fmla="*/ 2147483647 h 71"/>
                <a:gd name="T90" fmla="*/ 2147483647 w 48"/>
                <a:gd name="T91" fmla="*/ 2147483647 h 71"/>
                <a:gd name="T92" fmla="*/ 2147483647 w 48"/>
                <a:gd name="T93" fmla="*/ 2147483647 h 71"/>
                <a:gd name="T94" fmla="*/ 2147483647 w 48"/>
                <a:gd name="T95" fmla="*/ 2147483647 h 71"/>
                <a:gd name="T96" fmla="*/ 2147483647 w 48"/>
                <a:gd name="T97" fmla="*/ 2147483647 h 71"/>
                <a:gd name="T98" fmla="*/ 2147483647 w 48"/>
                <a:gd name="T99" fmla="*/ 2147483647 h 71"/>
                <a:gd name="T100" fmla="*/ 2147483647 w 48"/>
                <a:gd name="T101" fmla="*/ 2147483647 h 71"/>
                <a:gd name="T102" fmla="*/ 2147483647 w 48"/>
                <a:gd name="T103" fmla="*/ 2147483647 h 71"/>
                <a:gd name="T104" fmla="*/ 2147483647 w 48"/>
                <a:gd name="T105" fmla="*/ 0 h 7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8" h="71">
                  <a:moveTo>
                    <a:pt x="24" y="0"/>
                  </a:moveTo>
                  <a:lnTo>
                    <a:pt x="31" y="1"/>
                  </a:lnTo>
                  <a:lnTo>
                    <a:pt x="36" y="3"/>
                  </a:lnTo>
                  <a:lnTo>
                    <a:pt x="40" y="5"/>
                  </a:lnTo>
                  <a:lnTo>
                    <a:pt x="43" y="10"/>
                  </a:lnTo>
                  <a:lnTo>
                    <a:pt x="45" y="14"/>
                  </a:lnTo>
                  <a:lnTo>
                    <a:pt x="47" y="20"/>
                  </a:lnTo>
                  <a:lnTo>
                    <a:pt x="45" y="24"/>
                  </a:lnTo>
                  <a:lnTo>
                    <a:pt x="44" y="28"/>
                  </a:lnTo>
                  <a:lnTo>
                    <a:pt x="42" y="33"/>
                  </a:lnTo>
                  <a:lnTo>
                    <a:pt x="40" y="37"/>
                  </a:lnTo>
                  <a:lnTo>
                    <a:pt x="36" y="41"/>
                  </a:lnTo>
                  <a:lnTo>
                    <a:pt x="32" y="44"/>
                  </a:lnTo>
                  <a:lnTo>
                    <a:pt x="26" y="49"/>
                  </a:lnTo>
                  <a:lnTo>
                    <a:pt x="21" y="53"/>
                  </a:lnTo>
                  <a:lnTo>
                    <a:pt x="18" y="55"/>
                  </a:lnTo>
                  <a:lnTo>
                    <a:pt x="16" y="58"/>
                  </a:lnTo>
                  <a:lnTo>
                    <a:pt x="12" y="62"/>
                  </a:lnTo>
                  <a:lnTo>
                    <a:pt x="48" y="62"/>
                  </a:lnTo>
                  <a:lnTo>
                    <a:pt x="48" y="71"/>
                  </a:lnTo>
                  <a:lnTo>
                    <a:pt x="0" y="71"/>
                  </a:lnTo>
                  <a:lnTo>
                    <a:pt x="1" y="68"/>
                  </a:lnTo>
                  <a:lnTo>
                    <a:pt x="1" y="66"/>
                  </a:lnTo>
                  <a:lnTo>
                    <a:pt x="3" y="60"/>
                  </a:lnTo>
                  <a:lnTo>
                    <a:pt x="7" y="55"/>
                  </a:lnTo>
                  <a:lnTo>
                    <a:pt x="9" y="52"/>
                  </a:lnTo>
                  <a:lnTo>
                    <a:pt x="13" y="49"/>
                  </a:lnTo>
                  <a:lnTo>
                    <a:pt x="18" y="45"/>
                  </a:lnTo>
                  <a:lnTo>
                    <a:pt x="23" y="41"/>
                  </a:lnTo>
                  <a:lnTo>
                    <a:pt x="27" y="36"/>
                  </a:lnTo>
                  <a:lnTo>
                    <a:pt x="31" y="33"/>
                  </a:lnTo>
                  <a:lnTo>
                    <a:pt x="33" y="30"/>
                  </a:lnTo>
                  <a:lnTo>
                    <a:pt x="36" y="25"/>
                  </a:lnTo>
                  <a:lnTo>
                    <a:pt x="36" y="20"/>
                  </a:lnTo>
                  <a:lnTo>
                    <a:pt x="36" y="17"/>
                  </a:lnTo>
                  <a:lnTo>
                    <a:pt x="35" y="14"/>
                  </a:lnTo>
                  <a:lnTo>
                    <a:pt x="33" y="12"/>
                  </a:lnTo>
                  <a:lnTo>
                    <a:pt x="31" y="10"/>
                  </a:lnTo>
                  <a:lnTo>
                    <a:pt x="27" y="9"/>
                  </a:lnTo>
                  <a:lnTo>
                    <a:pt x="24" y="9"/>
                  </a:lnTo>
                  <a:lnTo>
                    <a:pt x="20" y="9"/>
                  </a:lnTo>
                  <a:lnTo>
                    <a:pt x="17" y="10"/>
                  </a:lnTo>
                  <a:lnTo>
                    <a:pt x="15" y="11"/>
                  </a:lnTo>
                  <a:lnTo>
                    <a:pt x="12" y="14"/>
                  </a:lnTo>
                  <a:lnTo>
                    <a:pt x="11" y="17"/>
                  </a:lnTo>
                  <a:lnTo>
                    <a:pt x="11" y="21"/>
                  </a:lnTo>
                  <a:lnTo>
                    <a:pt x="1" y="20"/>
                  </a:lnTo>
                  <a:lnTo>
                    <a:pt x="2" y="13"/>
                  </a:lnTo>
                  <a:lnTo>
                    <a:pt x="4" y="9"/>
                  </a:lnTo>
                  <a:lnTo>
                    <a:pt x="8" y="5"/>
                  </a:lnTo>
                  <a:lnTo>
                    <a:pt x="12" y="2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92" name="Freeform 248"/>
            <p:cNvSpPr>
              <a:spLocks/>
            </p:cNvSpPr>
            <p:nvPr/>
          </p:nvSpPr>
          <p:spPr bwMode="auto">
            <a:xfrm>
              <a:off x="3427413" y="2582863"/>
              <a:ext cx="20638" cy="20638"/>
            </a:xfrm>
            <a:custGeom>
              <a:avLst/>
              <a:gdLst>
                <a:gd name="T0" fmla="*/ 2147483647 w 13"/>
                <a:gd name="T1" fmla="*/ 0 h 13"/>
                <a:gd name="T2" fmla="*/ 2147483647 w 13"/>
                <a:gd name="T3" fmla="*/ 0 h 13"/>
                <a:gd name="T4" fmla="*/ 2147483647 w 13"/>
                <a:gd name="T5" fmla="*/ 2147483647 h 13"/>
                <a:gd name="T6" fmla="*/ 2147483647 w 13"/>
                <a:gd name="T7" fmla="*/ 2147483647 h 13"/>
                <a:gd name="T8" fmla="*/ 0 w 13"/>
                <a:gd name="T9" fmla="*/ 2147483647 h 13"/>
                <a:gd name="T10" fmla="*/ 0 w 13"/>
                <a:gd name="T11" fmla="*/ 2147483647 h 13"/>
                <a:gd name="T12" fmla="*/ 2147483647 w 13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93" name="Freeform 249"/>
            <p:cNvSpPr>
              <a:spLocks/>
            </p:cNvSpPr>
            <p:nvPr/>
          </p:nvSpPr>
          <p:spPr bwMode="auto">
            <a:xfrm>
              <a:off x="3460750" y="2565401"/>
              <a:ext cx="19050" cy="17463"/>
            </a:xfrm>
            <a:custGeom>
              <a:avLst/>
              <a:gdLst>
                <a:gd name="T0" fmla="*/ 2147483647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0 w 12"/>
                <a:gd name="T9" fmla="*/ 2147483647 h 11"/>
                <a:gd name="T10" fmla="*/ 0 w 12"/>
                <a:gd name="T11" fmla="*/ 2147483647 h 11"/>
                <a:gd name="T12" fmla="*/ 2147483647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94" name="Freeform 250"/>
            <p:cNvSpPr>
              <a:spLocks/>
            </p:cNvSpPr>
            <p:nvPr/>
          </p:nvSpPr>
          <p:spPr bwMode="auto">
            <a:xfrm>
              <a:off x="3495675" y="2543176"/>
              <a:ext cx="19050" cy="17463"/>
            </a:xfrm>
            <a:custGeom>
              <a:avLst/>
              <a:gdLst>
                <a:gd name="T0" fmla="*/ 2147483647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0 w 12"/>
                <a:gd name="T9" fmla="*/ 2147483647 h 11"/>
                <a:gd name="T10" fmla="*/ 0 w 12"/>
                <a:gd name="T11" fmla="*/ 2147483647 h 11"/>
                <a:gd name="T12" fmla="*/ 2147483647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95" name="Freeform 251"/>
            <p:cNvSpPr>
              <a:spLocks/>
            </p:cNvSpPr>
            <p:nvPr/>
          </p:nvSpPr>
          <p:spPr bwMode="auto">
            <a:xfrm>
              <a:off x="3529013" y="2522538"/>
              <a:ext cx="20638" cy="19050"/>
            </a:xfrm>
            <a:custGeom>
              <a:avLst/>
              <a:gdLst>
                <a:gd name="T0" fmla="*/ 2147483647 w 13"/>
                <a:gd name="T1" fmla="*/ 0 h 12"/>
                <a:gd name="T2" fmla="*/ 2147483647 w 13"/>
                <a:gd name="T3" fmla="*/ 0 h 12"/>
                <a:gd name="T4" fmla="*/ 2147483647 w 13"/>
                <a:gd name="T5" fmla="*/ 2147483647 h 12"/>
                <a:gd name="T6" fmla="*/ 2147483647 w 13"/>
                <a:gd name="T7" fmla="*/ 2147483647 h 12"/>
                <a:gd name="T8" fmla="*/ 0 w 13"/>
                <a:gd name="T9" fmla="*/ 2147483647 h 12"/>
                <a:gd name="T10" fmla="*/ 0 w 13"/>
                <a:gd name="T11" fmla="*/ 2147483647 h 12"/>
                <a:gd name="T12" fmla="*/ 2147483647 w 13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96" name="Freeform 252"/>
            <p:cNvSpPr>
              <a:spLocks/>
            </p:cNvSpPr>
            <p:nvPr/>
          </p:nvSpPr>
          <p:spPr bwMode="auto">
            <a:xfrm>
              <a:off x="3562350" y="2501901"/>
              <a:ext cx="19050" cy="19050"/>
            </a:xfrm>
            <a:custGeom>
              <a:avLst/>
              <a:gdLst>
                <a:gd name="T0" fmla="*/ 2147483647 w 12"/>
                <a:gd name="T1" fmla="*/ 0 h 12"/>
                <a:gd name="T2" fmla="*/ 2147483647 w 12"/>
                <a:gd name="T3" fmla="*/ 0 h 12"/>
                <a:gd name="T4" fmla="*/ 2147483647 w 12"/>
                <a:gd name="T5" fmla="*/ 2147483647 h 12"/>
                <a:gd name="T6" fmla="*/ 2147483647 w 12"/>
                <a:gd name="T7" fmla="*/ 2147483647 h 12"/>
                <a:gd name="T8" fmla="*/ 0 w 12"/>
                <a:gd name="T9" fmla="*/ 2147483647 h 12"/>
                <a:gd name="T10" fmla="*/ 0 w 12"/>
                <a:gd name="T11" fmla="*/ 2147483647 h 12"/>
                <a:gd name="T12" fmla="*/ 2147483647 w 12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97" name="Freeform 253"/>
            <p:cNvSpPr>
              <a:spLocks/>
            </p:cNvSpPr>
            <p:nvPr/>
          </p:nvSpPr>
          <p:spPr bwMode="auto">
            <a:xfrm>
              <a:off x="3595688" y="2482851"/>
              <a:ext cx="20638" cy="19050"/>
            </a:xfrm>
            <a:custGeom>
              <a:avLst/>
              <a:gdLst>
                <a:gd name="T0" fmla="*/ 2147483647 w 13"/>
                <a:gd name="T1" fmla="*/ 0 h 12"/>
                <a:gd name="T2" fmla="*/ 2147483647 w 13"/>
                <a:gd name="T3" fmla="*/ 0 h 12"/>
                <a:gd name="T4" fmla="*/ 2147483647 w 13"/>
                <a:gd name="T5" fmla="*/ 2147483647 h 12"/>
                <a:gd name="T6" fmla="*/ 2147483647 w 13"/>
                <a:gd name="T7" fmla="*/ 2147483647 h 12"/>
                <a:gd name="T8" fmla="*/ 0 w 13"/>
                <a:gd name="T9" fmla="*/ 2147483647 h 12"/>
                <a:gd name="T10" fmla="*/ 0 w 13"/>
                <a:gd name="T11" fmla="*/ 2147483647 h 12"/>
                <a:gd name="T12" fmla="*/ 2147483647 w 13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98" name="Freeform 254"/>
            <p:cNvSpPr>
              <a:spLocks/>
            </p:cNvSpPr>
            <p:nvPr/>
          </p:nvSpPr>
          <p:spPr bwMode="auto">
            <a:xfrm>
              <a:off x="3630613" y="2462213"/>
              <a:ext cx="22225" cy="17463"/>
            </a:xfrm>
            <a:custGeom>
              <a:avLst/>
              <a:gdLst>
                <a:gd name="T0" fmla="*/ 2147483647 w 14"/>
                <a:gd name="T1" fmla="*/ 0 h 11"/>
                <a:gd name="T2" fmla="*/ 2147483647 w 14"/>
                <a:gd name="T3" fmla="*/ 0 h 11"/>
                <a:gd name="T4" fmla="*/ 2147483647 w 14"/>
                <a:gd name="T5" fmla="*/ 2147483647 h 11"/>
                <a:gd name="T6" fmla="*/ 2147483647 w 14"/>
                <a:gd name="T7" fmla="*/ 2147483647 h 11"/>
                <a:gd name="T8" fmla="*/ 0 w 14"/>
                <a:gd name="T9" fmla="*/ 2147483647 h 11"/>
                <a:gd name="T10" fmla="*/ 0 w 14"/>
                <a:gd name="T11" fmla="*/ 2147483647 h 11"/>
                <a:gd name="T12" fmla="*/ 2147483647 w 14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99" name="Freeform 255"/>
            <p:cNvSpPr>
              <a:spLocks/>
            </p:cNvSpPr>
            <p:nvPr/>
          </p:nvSpPr>
          <p:spPr bwMode="auto">
            <a:xfrm>
              <a:off x="3663950" y="2441576"/>
              <a:ext cx="19050" cy="17463"/>
            </a:xfrm>
            <a:custGeom>
              <a:avLst/>
              <a:gdLst>
                <a:gd name="T0" fmla="*/ 2147483647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0 w 12"/>
                <a:gd name="T9" fmla="*/ 2147483647 h 11"/>
                <a:gd name="T10" fmla="*/ 0 w 12"/>
                <a:gd name="T11" fmla="*/ 2147483647 h 11"/>
                <a:gd name="T12" fmla="*/ 2147483647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00" name="Freeform 256"/>
            <p:cNvSpPr>
              <a:spLocks/>
            </p:cNvSpPr>
            <p:nvPr/>
          </p:nvSpPr>
          <p:spPr bwMode="auto">
            <a:xfrm>
              <a:off x="3697288" y="2419351"/>
              <a:ext cx="20638" cy="20638"/>
            </a:xfrm>
            <a:custGeom>
              <a:avLst/>
              <a:gdLst>
                <a:gd name="T0" fmla="*/ 2147483647 w 13"/>
                <a:gd name="T1" fmla="*/ 0 h 13"/>
                <a:gd name="T2" fmla="*/ 2147483647 w 13"/>
                <a:gd name="T3" fmla="*/ 0 h 13"/>
                <a:gd name="T4" fmla="*/ 2147483647 w 13"/>
                <a:gd name="T5" fmla="*/ 2147483647 h 13"/>
                <a:gd name="T6" fmla="*/ 2147483647 w 13"/>
                <a:gd name="T7" fmla="*/ 2147483647 h 13"/>
                <a:gd name="T8" fmla="*/ 0 w 13"/>
                <a:gd name="T9" fmla="*/ 2147483647 h 13"/>
                <a:gd name="T10" fmla="*/ 0 w 13"/>
                <a:gd name="T11" fmla="*/ 2147483647 h 13"/>
                <a:gd name="T12" fmla="*/ 2147483647 w 13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10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01" name="Freeform 257"/>
            <p:cNvSpPr>
              <a:spLocks/>
            </p:cNvSpPr>
            <p:nvPr/>
          </p:nvSpPr>
          <p:spPr bwMode="auto">
            <a:xfrm>
              <a:off x="3730625" y="2401888"/>
              <a:ext cx="19050" cy="17463"/>
            </a:xfrm>
            <a:custGeom>
              <a:avLst/>
              <a:gdLst>
                <a:gd name="T0" fmla="*/ 2147483647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0 w 12"/>
                <a:gd name="T9" fmla="*/ 2147483647 h 11"/>
                <a:gd name="T10" fmla="*/ 0 w 12"/>
                <a:gd name="T11" fmla="*/ 2147483647 h 11"/>
                <a:gd name="T12" fmla="*/ 2147483647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02" name="Freeform 258"/>
            <p:cNvSpPr>
              <a:spLocks/>
            </p:cNvSpPr>
            <p:nvPr/>
          </p:nvSpPr>
          <p:spPr bwMode="auto">
            <a:xfrm>
              <a:off x="3765550" y="2381251"/>
              <a:ext cx="20638" cy="17463"/>
            </a:xfrm>
            <a:custGeom>
              <a:avLst/>
              <a:gdLst>
                <a:gd name="T0" fmla="*/ 2147483647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0 w 13"/>
                <a:gd name="T9" fmla="*/ 2147483647 h 11"/>
                <a:gd name="T10" fmla="*/ 0 w 13"/>
                <a:gd name="T11" fmla="*/ 2147483647 h 11"/>
                <a:gd name="T12" fmla="*/ 2147483647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03" name="Freeform 259"/>
            <p:cNvSpPr>
              <a:spLocks/>
            </p:cNvSpPr>
            <p:nvPr/>
          </p:nvSpPr>
          <p:spPr bwMode="auto">
            <a:xfrm>
              <a:off x="3798888" y="2360613"/>
              <a:ext cx="22225" cy="17463"/>
            </a:xfrm>
            <a:custGeom>
              <a:avLst/>
              <a:gdLst>
                <a:gd name="T0" fmla="*/ 2147483647 w 14"/>
                <a:gd name="T1" fmla="*/ 0 h 11"/>
                <a:gd name="T2" fmla="*/ 2147483647 w 14"/>
                <a:gd name="T3" fmla="*/ 0 h 11"/>
                <a:gd name="T4" fmla="*/ 2147483647 w 14"/>
                <a:gd name="T5" fmla="*/ 2147483647 h 11"/>
                <a:gd name="T6" fmla="*/ 2147483647 w 14"/>
                <a:gd name="T7" fmla="*/ 2147483647 h 11"/>
                <a:gd name="T8" fmla="*/ 0 w 14"/>
                <a:gd name="T9" fmla="*/ 2147483647 h 11"/>
                <a:gd name="T10" fmla="*/ 0 w 14"/>
                <a:gd name="T11" fmla="*/ 2147483647 h 11"/>
                <a:gd name="T12" fmla="*/ 2147483647 w 14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04" name="Freeform 260"/>
            <p:cNvSpPr>
              <a:spLocks/>
            </p:cNvSpPr>
            <p:nvPr/>
          </p:nvSpPr>
          <p:spPr bwMode="auto">
            <a:xfrm>
              <a:off x="3832225" y="2338388"/>
              <a:ext cx="20638" cy="20638"/>
            </a:xfrm>
            <a:custGeom>
              <a:avLst/>
              <a:gdLst>
                <a:gd name="T0" fmla="*/ 2147483647 w 13"/>
                <a:gd name="T1" fmla="*/ 0 h 13"/>
                <a:gd name="T2" fmla="*/ 2147483647 w 13"/>
                <a:gd name="T3" fmla="*/ 0 h 13"/>
                <a:gd name="T4" fmla="*/ 2147483647 w 13"/>
                <a:gd name="T5" fmla="*/ 2147483647 h 13"/>
                <a:gd name="T6" fmla="*/ 2147483647 w 13"/>
                <a:gd name="T7" fmla="*/ 2147483647 h 13"/>
                <a:gd name="T8" fmla="*/ 0 w 13"/>
                <a:gd name="T9" fmla="*/ 2147483647 h 13"/>
                <a:gd name="T10" fmla="*/ 0 w 13"/>
                <a:gd name="T11" fmla="*/ 2147483647 h 13"/>
                <a:gd name="T12" fmla="*/ 2147483647 w 13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05" name="Freeform 261"/>
            <p:cNvSpPr>
              <a:spLocks/>
            </p:cNvSpPr>
            <p:nvPr/>
          </p:nvSpPr>
          <p:spPr bwMode="auto">
            <a:xfrm>
              <a:off x="3868738" y="2320926"/>
              <a:ext cx="17463" cy="17463"/>
            </a:xfrm>
            <a:custGeom>
              <a:avLst/>
              <a:gdLst>
                <a:gd name="T0" fmla="*/ 2147483647 w 11"/>
                <a:gd name="T1" fmla="*/ 0 h 11"/>
                <a:gd name="T2" fmla="*/ 2147483647 w 11"/>
                <a:gd name="T3" fmla="*/ 0 h 11"/>
                <a:gd name="T4" fmla="*/ 2147483647 w 11"/>
                <a:gd name="T5" fmla="*/ 2147483647 h 11"/>
                <a:gd name="T6" fmla="*/ 2147483647 w 11"/>
                <a:gd name="T7" fmla="*/ 2147483647 h 11"/>
                <a:gd name="T8" fmla="*/ 0 w 11"/>
                <a:gd name="T9" fmla="*/ 2147483647 h 11"/>
                <a:gd name="T10" fmla="*/ 0 w 11"/>
                <a:gd name="T11" fmla="*/ 2147483647 h 11"/>
                <a:gd name="T12" fmla="*/ 2147483647 w 11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06" name="Freeform 262"/>
            <p:cNvSpPr>
              <a:spLocks/>
            </p:cNvSpPr>
            <p:nvPr/>
          </p:nvSpPr>
          <p:spPr bwMode="auto">
            <a:xfrm>
              <a:off x="3902075" y="2300288"/>
              <a:ext cx="20638" cy="15875"/>
            </a:xfrm>
            <a:custGeom>
              <a:avLst/>
              <a:gdLst>
                <a:gd name="T0" fmla="*/ 2147483647 w 13"/>
                <a:gd name="T1" fmla="*/ 0 h 10"/>
                <a:gd name="T2" fmla="*/ 2147483647 w 13"/>
                <a:gd name="T3" fmla="*/ 0 h 10"/>
                <a:gd name="T4" fmla="*/ 2147483647 w 13"/>
                <a:gd name="T5" fmla="*/ 2147483647 h 10"/>
                <a:gd name="T6" fmla="*/ 2147483647 w 13"/>
                <a:gd name="T7" fmla="*/ 2147483647 h 10"/>
                <a:gd name="T8" fmla="*/ 0 w 13"/>
                <a:gd name="T9" fmla="*/ 2147483647 h 10"/>
                <a:gd name="T10" fmla="*/ 0 w 13"/>
                <a:gd name="T11" fmla="*/ 2147483647 h 10"/>
                <a:gd name="T12" fmla="*/ 2147483647 w 13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07" name="Freeform 263"/>
            <p:cNvSpPr>
              <a:spLocks/>
            </p:cNvSpPr>
            <p:nvPr/>
          </p:nvSpPr>
          <p:spPr bwMode="auto">
            <a:xfrm>
              <a:off x="3935413" y="2278063"/>
              <a:ext cx="19050" cy="19050"/>
            </a:xfrm>
            <a:custGeom>
              <a:avLst/>
              <a:gdLst>
                <a:gd name="T0" fmla="*/ 2147483647 w 12"/>
                <a:gd name="T1" fmla="*/ 0 h 12"/>
                <a:gd name="T2" fmla="*/ 2147483647 w 12"/>
                <a:gd name="T3" fmla="*/ 0 h 12"/>
                <a:gd name="T4" fmla="*/ 2147483647 w 12"/>
                <a:gd name="T5" fmla="*/ 2147483647 h 12"/>
                <a:gd name="T6" fmla="*/ 2147483647 w 12"/>
                <a:gd name="T7" fmla="*/ 2147483647 h 12"/>
                <a:gd name="T8" fmla="*/ 0 w 12"/>
                <a:gd name="T9" fmla="*/ 2147483647 h 12"/>
                <a:gd name="T10" fmla="*/ 0 w 12"/>
                <a:gd name="T11" fmla="*/ 2147483647 h 12"/>
                <a:gd name="T12" fmla="*/ 2147483647 w 12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08" name="Freeform 264"/>
            <p:cNvSpPr>
              <a:spLocks/>
            </p:cNvSpPr>
            <p:nvPr/>
          </p:nvSpPr>
          <p:spPr bwMode="auto">
            <a:xfrm>
              <a:off x="3967163" y="2259013"/>
              <a:ext cx="22225" cy="17463"/>
            </a:xfrm>
            <a:custGeom>
              <a:avLst/>
              <a:gdLst>
                <a:gd name="T0" fmla="*/ 2147483647 w 14"/>
                <a:gd name="T1" fmla="*/ 0 h 11"/>
                <a:gd name="T2" fmla="*/ 2147483647 w 14"/>
                <a:gd name="T3" fmla="*/ 0 h 11"/>
                <a:gd name="T4" fmla="*/ 2147483647 w 14"/>
                <a:gd name="T5" fmla="*/ 2147483647 h 11"/>
                <a:gd name="T6" fmla="*/ 2147483647 w 14"/>
                <a:gd name="T7" fmla="*/ 2147483647 h 11"/>
                <a:gd name="T8" fmla="*/ 0 w 14"/>
                <a:gd name="T9" fmla="*/ 2147483647 h 11"/>
                <a:gd name="T10" fmla="*/ 0 w 14"/>
                <a:gd name="T11" fmla="*/ 2147483647 h 11"/>
                <a:gd name="T12" fmla="*/ 2147483647 w 14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09" name="Freeform 265"/>
            <p:cNvSpPr>
              <a:spLocks/>
            </p:cNvSpPr>
            <p:nvPr/>
          </p:nvSpPr>
          <p:spPr bwMode="auto">
            <a:xfrm>
              <a:off x="4003675" y="2238376"/>
              <a:ext cx="20638" cy="17463"/>
            </a:xfrm>
            <a:custGeom>
              <a:avLst/>
              <a:gdLst>
                <a:gd name="T0" fmla="*/ 2147483647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0 w 13"/>
                <a:gd name="T9" fmla="*/ 2147483647 h 11"/>
                <a:gd name="T10" fmla="*/ 0 w 13"/>
                <a:gd name="T11" fmla="*/ 2147483647 h 11"/>
                <a:gd name="T12" fmla="*/ 2147483647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10" name="Freeform 266"/>
            <p:cNvSpPr>
              <a:spLocks/>
            </p:cNvSpPr>
            <p:nvPr/>
          </p:nvSpPr>
          <p:spPr bwMode="auto">
            <a:xfrm>
              <a:off x="4037013" y="2219326"/>
              <a:ext cx="19050" cy="14288"/>
            </a:xfrm>
            <a:custGeom>
              <a:avLst/>
              <a:gdLst>
                <a:gd name="T0" fmla="*/ 2147483647 w 12"/>
                <a:gd name="T1" fmla="*/ 0 h 9"/>
                <a:gd name="T2" fmla="*/ 2147483647 w 12"/>
                <a:gd name="T3" fmla="*/ 0 h 9"/>
                <a:gd name="T4" fmla="*/ 2147483647 w 12"/>
                <a:gd name="T5" fmla="*/ 2147483647 h 9"/>
                <a:gd name="T6" fmla="*/ 2147483647 w 12"/>
                <a:gd name="T7" fmla="*/ 2147483647 h 9"/>
                <a:gd name="T8" fmla="*/ 0 w 12"/>
                <a:gd name="T9" fmla="*/ 2147483647 h 9"/>
                <a:gd name="T10" fmla="*/ 0 w 12"/>
                <a:gd name="T11" fmla="*/ 2147483647 h 9"/>
                <a:gd name="T12" fmla="*/ 2147483647 w 12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9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11" name="Freeform 267"/>
            <p:cNvSpPr>
              <a:spLocks/>
            </p:cNvSpPr>
            <p:nvPr/>
          </p:nvSpPr>
          <p:spPr bwMode="auto">
            <a:xfrm>
              <a:off x="4070350" y="2197101"/>
              <a:ext cx="20638" cy="15875"/>
            </a:xfrm>
            <a:custGeom>
              <a:avLst/>
              <a:gdLst>
                <a:gd name="T0" fmla="*/ 2147483647 w 13"/>
                <a:gd name="T1" fmla="*/ 0 h 10"/>
                <a:gd name="T2" fmla="*/ 2147483647 w 13"/>
                <a:gd name="T3" fmla="*/ 0 h 10"/>
                <a:gd name="T4" fmla="*/ 2147483647 w 13"/>
                <a:gd name="T5" fmla="*/ 2147483647 h 10"/>
                <a:gd name="T6" fmla="*/ 2147483647 w 13"/>
                <a:gd name="T7" fmla="*/ 2147483647 h 10"/>
                <a:gd name="T8" fmla="*/ 0 w 13"/>
                <a:gd name="T9" fmla="*/ 2147483647 h 10"/>
                <a:gd name="T10" fmla="*/ 0 w 13"/>
                <a:gd name="T11" fmla="*/ 2147483647 h 10"/>
                <a:gd name="T12" fmla="*/ 2147483647 w 13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12" name="Freeform 268"/>
            <p:cNvSpPr>
              <a:spLocks/>
            </p:cNvSpPr>
            <p:nvPr/>
          </p:nvSpPr>
          <p:spPr bwMode="auto">
            <a:xfrm>
              <a:off x="4105275" y="2176463"/>
              <a:ext cx="20638" cy="17463"/>
            </a:xfrm>
            <a:custGeom>
              <a:avLst/>
              <a:gdLst>
                <a:gd name="T0" fmla="*/ 2147483647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0 w 13"/>
                <a:gd name="T9" fmla="*/ 2147483647 h 11"/>
                <a:gd name="T10" fmla="*/ 0 w 13"/>
                <a:gd name="T11" fmla="*/ 2147483647 h 11"/>
                <a:gd name="T12" fmla="*/ 2147483647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13" name="Freeform 269"/>
            <p:cNvSpPr>
              <a:spLocks/>
            </p:cNvSpPr>
            <p:nvPr/>
          </p:nvSpPr>
          <p:spPr bwMode="auto">
            <a:xfrm>
              <a:off x="4138613" y="2157413"/>
              <a:ext cx="19050" cy="15875"/>
            </a:xfrm>
            <a:custGeom>
              <a:avLst/>
              <a:gdLst>
                <a:gd name="T0" fmla="*/ 2147483647 w 12"/>
                <a:gd name="T1" fmla="*/ 0 h 10"/>
                <a:gd name="T2" fmla="*/ 2147483647 w 12"/>
                <a:gd name="T3" fmla="*/ 0 h 10"/>
                <a:gd name="T4" fmla="*/ 2147483647 w 12"/>
                <a:gd name="T5" fmla="*/ 2147483647 h 10"/>
                <a:gd name="T6" fmla="*/ 2147483647 w 12"/>
                <a:gd name="T7" fmla="*/ 2147483647 h 10"/>
                <a:gd name="T8" fmla="*/ 0 w 12"/>
                <a:gd name="T9" fmla="*/ 2147483647 h 10"/>
                <a:gd name="T10" fmla="*/ 0 w 12"/>
                <a:gd name="T11" fmla="*/ 2147483647 h 10"/>
                <a:gd name="T12" fmla="*/ 2147483647 w 12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14" name="Freeform 270"/>
            <p:cNvSpPr>
              <a:spLocks/>
            </p:cNvSpPr>
            <p:nvPr/>
          </p:nvSpPr>
          <p:spPr bwMode="auto">
            <a:xfrm>
              <a:off x="4171950" y="2136776"/>
              <a:ext cx="20638" cy="14288"/>
            </a:xfrm>
            <a:custGeom>
              <a:avLst/>
              <a:gdLst>
                <a:gd name="T0" fmla="*/ 2147483647 w 13"/>
                <a:gd name="T1" fmla="*/ 0 h 9"/>
                <a:gd name="T2" fmla="*/ 2147483647 w 13"/>
                <a:gd name="T3" fmla="*/ 0 h 9"/>
                <a:gd name="T4" fmla="*/ 2147483647 w 13"/>
                <a:gd name="T5" fmla="*/ 2147483647 h 9"/>
                <a:gd name="T6" fmla="*/ 2147483647 w 13"/>
                <a:gd name="T7" fmla="*/ 2147483647 h 9"/>
                <a:gd name="T8" fmla="*/ 0 w 13"/>
                <a:gd name="T9" fmla="*/ 2147483647 h 9"/>
                <a:gd name="T10" fmla="*/ 0 w 13"/>
                <a:gd name="T11" fmla="*/ 2147483647 h 9"/>
                <a:gd name="T12" fmla="*/ 2147483647 w 1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15" name="Freeform 271"/>
            <p:cNvSpPr>
              <a:spLocks/>
            </p:cNvSpPr>
            <p:nvPr/>
          </p:nvSpPr>
          <p:spPr bwMode="auto">
            <a:xfrm>
              <a:off x="4205288" y="2111376"/>
              <a:ext cx="19050" cy="19050"/>
            </a:xfrm>
            <a:custGeom>
              <a:avLst/>
              <a:gdLst>
                <a:gd name="T0" fmla="*/ 2147483647 w 12"/>
                <a:gd name="T1" fmla="*/ 0 h 12"/>
                <a:gd name="T2" fmla="*/ 2147483647 w 12"/>
                <a:gd name="T3" fmla="*/ 0 h 12"/>
                <a:gd name="T4" fmla="*/ 2147483647 w 12"/>
                <a:gd name="T5" fmla="*/ 2147483647 h 12"/>
                <a:gd name="T6" fmla="*/ 2147483647 w 12"/>
                <a:gd name="T7" fmla="*/ 2147483647 h 12"/>
                <a:gd name="T8" fmla="*/ 0 w 12"/>
                <a:gd name="T9" fmla="*/ 2147483647 h 12"/>
                <a:gd name="T10" fmla="*/ 0 w 12"/>
                <a:gd name="T11" fmla="*/ 2147483647 h 12"/>
                <a:gd name="T12" fmla="*/ 2147483647 w 12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16" name="Freeform 272"/>
            <p:cNvSpPr>
              <a:spLocks/>
            </p:cNvSpPr>
            <p:nvPr/>
          </p:nvSpPr>
          <p:spPr bwMode="auto">
            <a:xfrm>
              <a:off x="4238625" y="2084388"/>
              <a:ext cx="20638" cy="20638"/>
            </a:xfrm>
            <a:custGeom>
              <a:avLst/>
              <a:gdLst>
                <a:gd name="T0" fmla="*/ 2147483647 w 13"/>
                <a:gd name="T1" fmla="*/ 0 h 13"/>
                <a:gd name="T2" fmla="*/ 2147483647 w 13"/>
                <a:gd name="T3" fmla="*/ 0 h 13"/>
                <a:gd name="T4" fmla="*/ 2147483647 w 13"/>
                <a:gd name="T5" fmla="*/ 2147483647 h 13"/>
                <a:gd name="T6" fmla="*/ 2147483647 w 13"/>
                <a:gd name="T7" fmla="*/ 2147483647 h 13"/>
                <a:gd name="T8" fmla="*/ 0 w 13"/>
                <a:gd name="T9" fmla="*/ 2147483647 h 13"/>
                <a:gd name="T10" fmla="*/ 0 w 13"/>
                <a:gd name="T11" fmla="*/ 2147483647 h 13"/>
                <a:gd name="T12" fmla="*/ 2147483647 w 13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17" name="Freeform 273"/>
            <p:cNvSpPr>
              <a:spLocks/>
            </p:cNvSpPr>
            <p:nvPr/>
          </p:nvSpPr>
          <p:spPr bwMode="auto">
            <a:xfrm>
              <a:off x="4271963" y="2057401"/>
              <a:ext cx="20638" cy="20638"/>
            </a:xfrm>
            <a:custGeom>
              <a:avLst/>
              <a:gdLst>
                <a:gd name="T0" fmla="*/ 2147483647 w 13"/>
                <a:gd name="T1" fmla="*/ 0 h 13"/>
                <a:gd name="T2" fmla="*/ 2147483647 w 13"/>
                <a:gd name="T3" fmla="*/ 0 h 13"/>
                <a:gd name="T4" fmla="*/ 2147483647 w 13"/>
                <a:gd name="T5" fmla="*/ 2147483647 h 13"/>
                <a:gd name="T6" fmla="*/ 2147483647 w 13"/>
                <a:gd name="T7" fmla="*/ 2147483647 h 13"/>
                <a:gd name="T8" fmla="*/ 0 w 13"/>
                <a:gd name="T9" fmla="*/ 2147483647 h 13"/>
                <a:gd name="T10" fmla="*/ 0 w 13"/>
                <a:gd name="T11" fmla="*/ 2147483647 h 13"/>
                <a:gd name="T12" fmla="*/ 2147483647 w 13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18" name="Freeform 274"/>
            <p:cNvSpPr>
              <a:spLocks/>
            </p:cNvSpPr>
            <p:nvPr/>
          </p:nvSpPr>
          <p:spPr bwMode="auto">
            <a:xfrm>
              <a:off x="4306888" y="2032001"/>
              <a:ext cx="20638" cy="19050"/>
            </a:xfrm>
            <a:custGeom>
              <a:avLst/>
              <a:gdLst>
                <a:gd name="T0" fmla="*/ 2147483647 w 13"/>
                <a:gd name="T1" fmla="*/ 0 h 12"/>
                <a:gd name="T2" fmla="*/ 2147483647 w 13"/>
                <a:gd name="T3" fmla="*/ 0 h 12"/>
                <a:gd name="T4" fmla="*/ 2147483647 w 13"/>
                <a:gd name="T5" fmla="*/ 2147483647 h 12"/>
                <a:gd name="T6" fmla="*/ 2147483647 w 13"/>
                <a:gd name="T7" fmla="*/ 2147483647 h 12"/>
                <a:gd name="T8" fmla="*/ 0 w 13"/>
                <a:gd name="T9" fmla="*/ 2147483647 h 12"/>
                <a:gd name="T10" fmla="*/ 0 w 13"/>
                <a:gd name="T11" fmla="*/ 2147483647 h 12"/>
                <a:gd name="T12" fmla="*/ 2147483647 w 13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19" name="Freeform 275"/>
            <p:cNvSpPr>
              <a:spLocks/>
            </p:cNvSpPr>
            <p:nvPr/>
          </p:nvSpPr>
          <p:spPr bwMode="auto">
            <a:xfrm>
              <a:off x="4340225" y="2006601"/>
              <a:ext cx="22225" cy="19050"/>
            </a:xfrm>
            <a:custGeom>
              <a:avLst/>
              <a:gdLst>
                <a:gd name="T0" fmla="*/ 2147483647 w 14"/>
                <a:gd name="T1" fmla="*/ 0 h 12"/>
                <a:gd name="T2" fmla="*/ 2147483647 w 14"/>
                <a:gd name="T3" fmla="*/ 0 h 12"/>
                <a:gd name="T4" fmla="*/ 2147483647 w 14"/>
                <a:gd name="T5" fmla="*/ 2147483647 h 12"/>
                <a:gd name="T6" fmla="*/ 2147483647 w 14"/>
                <a:gd name="T7" fmla="*/ 2147483647 h 12"/>
                <a:gd name="T8" fmla="*/ 0 w 14"/>
                <a:gd name="T9" fmla="*/ 2147483647 h 12"/>
                <a:gd name="T10" fmla="*/ 0 w 14"/>
                <a:gd name="T11" fmla="*/ 2147483647 h 12"/>
                <a:gd name="T12" fmla="*/ 2147483647 w 14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20" name="Freeform 276"/>
            <p:cNvSpPr>
              <a:spLocks/>
            </p:cNvSpPr>
            <p:nvPr/>
          </p:nvSpPr>
          <p:spPr bwMode="auto">
            <a:xfrm>
              <a:off x="4373563" y="1979613"/>
              <a:ext cx="19050" cy="17463"/>
            </a:xfrm>
            <a:custGeom>
              <a:avLst/>
              <a:gdLst>
                <a:gd name="T0" fmla="*/ 2147483647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0 w 12"/>
                <a:gd name="T9" fmla="*/ 2147483647 h 11"/>
                <a:gd name="T10" fmla="*/ 0 w 12"/>
                <a:gd name="T11" fmla="*/ 2147483647 h 11"/>
                <a:gd name="T12" fmla="*/ 2147483647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21" name="Freeform 277"/>
            <p:cNvSpPr>
              <a:spLocks/>
            </p:cNvSpPr>
            <p:nvPr/>
          </p:nvSpPr>
          <p:spPr bwMode="auto">
            <a:xfrm>
              <a:off x="4410075" y="1952626"/>
              <a:ext cx="19050" cy="17463"/>
            </a:xfrm>
            <a:custGeom>
              <a:avLst/>
              <a:gdLst>
                <a:gd name="T0" fmla="*/ 2147483647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0 w 12"/>
                <a:gd name="T9" fmla="*/ 2147483647 h 11"/>
                <a:gd name="T10" fmla="*/ 0 w 12"/>
                <a:gd name="T11" fmla="*/ 2147483647 h 11"/>
                <a:gd name="T12" fmla="*/ 2147483647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22" name="Freeform 278"/>
            <p:cNvSpPr>
              <a:spLocks/>
            </p:cNvSpPr>
            <p:nvPr/>
          </p:nvSpPr>
          <p:spPr bwMode="auto">
            <a:xfrm>
              <a:off x="4443413" y="1927226"/>
              <a:ext cx="19050" cy="17463"/>
            </a:xfrm>
            <a:custGeom>
              <a:avLst/>
              <a:gdLst>
                <a:gd name="T0" fmla="*/ 2147483647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0 w 12"/>
                <a:gd name="T9" fmla="*/ 2147483647 h 11"/>
                <a:gd name="T10" fmla="*/ 0 w 12"/>
                <a:gd name="T11" fmla="*/ 2147483647 h 11"/>
                <a:gd name="T12" fmla="*/ 2147483647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23" name="Freeform 279"/>
            <p:cNvSpPr>
              <a:spLocks/>
            </p:cNvSpPr>
            <p:nvPr/>
          </p:nvSpPr>
          <p:spPr bwMode="auto">
            <a:xfrm>
              <a:off x="4475163" y="1903413"/>
              <a:ext cx="19050" cy="15875"/>
            </a:xfrm>
            <a:custGeom>
              <a:avLst/>
              <a:gdLst>
                <a:gd name="T0" fmla="*/ 2147483647 w 12"/>
                <a:gd name="T1" fmla="*/ 0 h 10"/>
                <a:gd name="T2" fmla="*/ 2147483647 w 12"/>
                <a:gd name="T3" fmla="*/ 0 h 10"/>
                <a:gd name="T4" fmla="*/ 2147483647 w 12"/>
                <a:gd name="T5" fmla="*/ 2147483647 h 10"/>
                <a:gd name="T6" fmla="*/ 2147483647 w 12"/>
                <a:gd name="T7" fmla="*/ 2147483647 h 10"/>
                <a:gd name="T8" fmla="*/ 0 w 12"/>
                <a:gd name="T9" fmla="*/ 2147483647 h 10"/>
                <a:gd name="T10" fmla="*/ 0 w 12"/>
                <a:gd name="T11" fmla="*/ 2147483647 h 10"/>
                <a:gd name="T12" fmla="*/ 2147483647 w 12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24" name="Freeform 280"/>
            <p:cNvSpPr>
              <a:spLocks/>
            </p:cNvSpPr>
            <p:nvPr/>
          </p:nvSpPr>
          <p:spPr bwMode="auto">
            <a:xfrm>
              <a:off x="4508500" y="1874838"/>
              <a:ext cx="23813" cy="19050"/>
            </a:xfrm>
            <a:custGeom>
              <a:avLst/>
              <a:gdLst>
                <a:gd name="T0" fmla="*/ 2147483647 w 15"/>
                <a:gd name="T1" fmla="*/ 0 h 12"/>
                <a:gd name="T2" fmla="*/ 2147483647 w 15"/>
                <a:gd name="T3" fmla="*/ 0 h 12"/>
                <a:gd name="T4" fmla="*/ 2147483647 w 15"/>
                <a:gd name="T5" fmla="*/ 2147483647 h 12"/>
                <a:gd name="T6" fmla="*/ 2147483647 w 15"/>
                <a:gd name="T7" fmla="*/ 2147483647 h 12"/>
                <a:gd name="T8" fmla="*/ 0 w 15"/>
                <a:gd name="T9" fmla="*/ 2147483647 h 12"/>
                <a:gd name="T10" fmla="*/ 0 w 15"/>
                <a:gd name="T11" fmla="*/ 2147483647 h 12"/>
                <a:gd name="T12" fmla="*/ 2147483647 w 15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" h="12">
                  <a:moveTo>
                    <a:pt x="7" y="0"/>
                  </a:moveTo>
                  <a:lnTo>
                    <a:pt x="15" y="0"/>
                  </a:lnTo>
                  <a:lnTo>
                    <a:pt x="15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25" name="Freeform 281"/>
            <p:cNvSpPr>
              <a:spLocks/>
            </p:cNvSpPr>
            <p:nvPr/>
          </p:nvSpPr>
          <p:spPr bwMode="auto">
            <a:xfrm>
              <a:off x="4549775" y="1846263"/>
              <a:ext cx="22225" cy="17463"/>
            </a:xfrm>
            <a:custGeom>
              <a:avLst/>
              <a:gdLst>
                <a:gd name="T0" fmla="*/ 2147483647 w 14"/>
                <a:gd name="T1" fmla="*/ 0 h 11"/>
                <a:gd name="T2" fmla="*/ 2147483647 w 14"/>
                <a:gd name="T3" fmla="*/ 0 h 11"/>
                <a:gd name="T4" fmla="*/ 2147483647 w 14"/>
                <a:gd name="T5" fmla="*/ 2147483647 h 11"/>
                <a:gd name="T6" fmla="*/ 2147483647 w 14"/>
                <a:gd name="T7" fmla="*/ 2147483647 h 11"/>
                <a:gd name="T8" fmla="*/ 0 w 14"/>
                <a:gd name="T9" fmla="*/ 2147483647 h 11"/>
                <a:gd name="T10" fmla="*/ 0 w 14"/>
                <a:gd name="T11" fmla="*/ 2147483647 h 11"/>
                <a:gd name="T12" fmla="*/ 2147483647 w 14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1">
                  <a:moveTo>
                    <a:pt x="5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26" name="Freeform 282"/>
            <p:cNvSpPr>
              <a:spLocks/>
            </p:cNvSpPr>
            <p:nvPr/>
          </p:nvSpPr>
          <p:spPr bwMode="auto">
            <a:xfrm>
              <a:off x="4583113" y="1827213"/>
              <a:ext cx="20638" cy="15875"/>
            </a:xfrm>
            <a:custGeom>
              <a:avLst/>
              <a:gdLst>
                <a:gd name="T0" fmla="*/ 2147483647 w 13"/>
                <a:gd name="T1" fmla="*/ 0 h 10"/>
                <a:gd name="T2" fmla="*/ 2147483647 w 13"/>
                <a:gd name="T3" fmla="*/ 0 h 10"/>
                <a:gd name="T4" fmla="*/ 2147483647 w 13"/>
                <a:gd name="T5" fmla="*/ 2147483647 h 10"/>
                <a:gd name="T6" fmla="*/ 2147483647 w 13"/>
                <a:gd name="T7" fmla="*/ 2147483647 h 10"/>
                <a:gd name="T8" fmla="*/ 0 w 13"/>
                <a:gd name="T9" fmla="*/ 2147483647 h 10"/>
                <a:gd name="T10" fmla="*/ 0 w 13"/>
                <a:gd name="T11" fmla="*/ 2147483647 h 10"/>
                <a:gd name="T12" fmla="*/ 2147483647 w 13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27" name="Freeform 283"/>
            <p:cNvSpPr>
              <a:spLocks/>
            </p:cNvSpPr>
            <p:nvPr/>
          </p:nvSpPr>
          <p:spPr bwMode="auto">
            <a:xfrm>
              <a:off x="4614863" y="1808163"/>
              <a:ext cx="20638" cy="17463"/>
            </a:xfrm>
            <a:custGeom>
              <a:avLst/>
              <a:gdLst>
                <a:gd name="T0" fmla="*/ 2147483647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0 w 13"/>
                <a:gd name="T9" fmla="*/ 2147483647 h 11"/>
                <a:gd name="T10" fmla="*/ 0 w 13"/>
                <a:gd name="T11" fmla="*/ 2147483647 h 11"/>
                <a:gd name="T12" fmla="*/ 2147483647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9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28" name="Freeform 284"/>
            <p:cNvSpPr>
              <a:spLocks/>
            </p:cNvSpPr>
            <p:nvPr/>
          </p:nvSpPr>
          <p:spPr bwMode="auto">
            <a:xfrm>
              <a:off x="4648200" y="1793876"/>
              <a:ext cx="20638" cy="14288"/>
            </a:xfrm>
            <a:custGeom>
              <a:avLst/>
              <a:gdLst>
                <a:gd name="T0" fmla="*/ 2147483647 w 13"/>
                <a:gd name="T1" fmla="*/ 0 h 9"/>
                <a:gd name="T2" fmla="*/ 2147483647 w 13"/>
                <a:gd name="T3" fmla="*/ 0 h 9"/>
                <a:gd name="T4" fmla="*/ 2147483647 w 13"/>
                <a:gd name="T5" fmla="*/ 2147483647 h 9"/>
                <a:gd name="T6" fmla="*/ 2147483647 w 13"/>
                <a:gd name="T7" fmla="*/ 2147483647 h 9"/>
                <a:gd name="T8" fmla="*/ 0 w 13"/>
                <a:gd name="T9" fmla="*/ 2147483647 h 9"/>
                <a:gd name="T10" fmla="*/ 0 w 13"/>
                <a:gd name="T11" fmla="*/ 2147483647 h 9"/>
                <a:gd name="T12" fmla="*/ 2147483647 w 1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29" name="Freeform 285"/>
            <p:cNvSpPr>
              <a:spLocks/>
            </p:cNvSpPr>
            <p:nvPr/>
          </p:nvSpPr>
          <p:spPr bwMode="auto">
            <a:xfrm>
              <a:off x="4681538" y="1773238"/>
              <a:ext cx="19050" cy="15875"/>
            </a:xfrm>
            <a:custGeom>
              <a:avLst/>
              <a:gdLst>
                <a:gd name="T0" fmla="*/ 2147483647 w 12"/>
                <a:gd name="T1" fmla="*/ 0 h 10"/>
                <a:gd name="T2" fmla="*/ 2147483647 w 12"/>
                <a:gd name="T3" fmla="*/ 0 h 10"/>
                <a:gd name="T4" fmla="*/ 2147483647 w 12"/>
                <a:gd name="T5" fmla="*/ 2147483647 h 10"/>
                <a:gd name="T6" fmla="*/ 2147483647 w 12"/>
                <a:gd name="T7" fmla="*/ 2147483647 h 10"/>
                <a:gd name="T8" fmla="*/ 0 w 12"/>
                <a:gd name="T9" fmla="*/ 2147483647 h 10"/>
                <a:gd name="T10" fmla="*/ 0 w 12"/>
                <a:gd name="T11" fmla="*/ 2147483647 h 10"/>
                <a:gd name="T12" fmla="*/ 2147483647 w 12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30" name="Freeform 286"/>
            <p:cNvSpPr>
              <a:spLocks/>
            </p:cNvSpPr>
            <p:nvPr/>
          </p:nvSpPr>
          <p:spPr bwMode="auto">
            <a:xfrm>
              <a:off x="4711700" y="1757363"/>
              <a:ext cx="22225" cy="14288"/>
            </a:xfrm>
            <a:custGeom>
              <a:avLst/>
              <a:gdLst>
                <a:gd name="T0" fmla="*/ 2147483647 w 14"/>
                <a:gd name="T1" fmla="*/ 0 h 9"/>
                <a:gd name="T2" fmla="*/ 2147483647 w 14"/>
                <a:gd name="T3" fmla="*/ 0 h 9"/>
                <a:gd name="T4" fmla="*/ 2147483647 w 14"/>
                <a:gd name="T5" fmla="*/ 2147483647 h 9"/>
                <a:gd name="T6" fmla="*/ 2147483647 w 14"/>
                <a:gd name="T7" fmla="*/ 2147483647 h 9"/>
                <a:gd name="T8" fmla="*/ 0 w 14"/>
                <a:gd name="T9" fmla="*/ 2147483647 h 9"/>
                <a:gd name="T10" fmla="*/ 0 w 14"/>
                <a:gd name="T11" fmla="*/ 2147483647 h 9"/>
                <a:gd name="T12" fmla="*/ 2147483647 w 14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9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31" name="Freeform 287"/>
            <p:cNvSpPr>
              <a:spLocks/>
            </p:cNvSpPr>
            <p:nvPr/>
          </p:nvSpPr>
          <p:spPr bwMode="auto">
            <a:xfrm>
              <a:off x="4746625" y="1739901"/>
              <a:ext cx="19050" cy="17463"/>
            </a:xfrm>
            <a:custGeom>
              <a:avLst/>
              <a:gdLst>
                <a:gd name="T0" fmla="*/ 2147483647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0 w 12"/>
                <a:gd name="T9" fmla="*/ 2147483647 h 11"/>
                <a:gd name="T10" fmla="*/ 0 w 12"/>
                <a:gd name="T11" fmla="*/ 2147483647 h 11"/>
                <a:gd name="T12" fmla="*/ 2147483647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32" name="Freeform 288"/>
            <p:cNvSpPr>
              <a:spLocks/>
            </p:cNvSpPr>
            <p:nvPr/>
          </p:nvSpPr>
          <p:spPr bwMode="auto">
            <a:xfrm>
              <a:off x="4781550" y="1720851"/>
              <a:ext cx="19050" cy="15875"/>
            </a:xfrm>
            <a:custGeom>
              <a:avLst/>
              <a:gdLst>
                <a:gd name="T0" fmla="*/ 2147483647 w 12"/>
                <a:gd name="T1" fmla="*/ 0 h 10"/>
                <a:gd name="T2" fmla="*/ 2147483647 w 12"/>
                <a:gd name="T3" fmla="*/ 0 h 10"/>
                <a:gd name="T4" fmla="*/ 2147483647 w 12"/>
                <a:gd name="T5" fmla="*/ 2147483647 h 10"/>
                <a:gd name="T6" fmla="*/ 2147483647 w 12"/>
                <a:gd name="T7" fmla="*/ 2147483647 h 10"/>
                <a:gd name="T8" fmla="*/ 0 w 12"/>
                <a:gd name="T9" fmla="*/ 2147483647 h 10"/>
                <a:gd name="T10" fmla="*/ 0 w 12"/>
                <a:gd name="T11" fmla="*/ 2147483647 h 10"/>
                <a:gd name="T12" fmla="*/ 2147483647 w 12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33" name="Freeform 289"/>
            <p:cNvSpPr>
              <a:spLocks/>
            </p:cNvSpPr>
            <p:nvPr/>
          </p:nvSpPr>
          <p:spPr bwMode="auto">
            <a:xfrm>
              <a:off x="4814888" y="1701801"/>
              <a:ext cx="20638" cy="17463"/>
            </a:xfrm>
            <a:custGeom>
              <a:avLst/>
              <a:gdLst>
                <a:gd name="T0" fmla="*/ 2147483647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0 w 13"/>
                <a:gd name="T9" fmla="*/ 2147483647 h 11"/>
                <a:gd name="T10" fmla="*/ 0 w 13"/>
                <a:gd name="T11" fmla="*/ 2147483647 h 11"/>
                <a:gd name="T12" fmla="*/ 2147483647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34" name="Freeform 290"/>
            <p:cNvSpPr>
              <a:spLocks/>
            </p:cNvSpPr>
            <p:nvPr/>
          </p:nvSpPr>
          <p:spPr bwMode="auto">
            <a:xfrm>
              <a:off x="4849813" y="1685926"/>
              <a:ext cx="20638" cy="15875"/>
            </a:xfrm>
            <a:custGeom>
              <a:avLst/>
              <a:gdLst>
                <a:gd name="T0" fmla="*/ 2147483647 w 13"/>
                <a:gd name="T1" fmla="*/ 0 h 10"/>
                <a:gd name="T2" fmla="*/ 2147483647 w 13"/>
                <a:gd name="T3" fmla="*/ 0 h 10"/>
                <a:gd name="T4" fmla="*/ 2147483647 w 13"/>
                <a:gd name="T5" fmla="*/ 2147483647 h 10"/>
                <a:gd name="T6" fmla="*/ 2147483647 w 13"/>
                <a:gd name="T7" fmla="*/ 2147483647 h 10"/>
                <a:gd name="T8" fmla="*/ 0 w 13"/>
                <a:gd name="T9" fmla="*/ 2147483647 h 10"/>
                <a:gd name="T10" fmla="*/ 0 w 13"/>
                <a:gd name="T11" fmla="*/ 2147483647 h 10"/>
                <a:gd name="T12" fmla="*/ 2147483647 w 13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35" name="Freeform 291"/>
            <p:cNvSpPr>
              <a:spLocks/>
            </p:cNvSpPr>
            <p:nvPr/>
          </p:nvSpPr>
          <p:spPr bwMode="auto">
            <a:xfrm>
              <a:off x="4884738" y="1666876"/>
              <a:ext cx="19050" cy="15875"/>
            </a:xfrm>
            <a:custGeom>
              <a:avLst/>
              <a:gdLst>
                <a:gd name="T0" fmla="*/ 2147483647 w 12"/>
                <a:gd name="T1" fmla="*/ 0 h 10"/>
                <a:gd name="T2" fmla="*/ 2147483647 w 12"/>
                <a:gd name="T3" fmla="*/ 0 h 10"/>
                <a:gd name="T4" fmla="*/ 2147483647 w 12"/>
                <a:gd name="T5" fmla="*/ 2147483647 h 10"/>
                <a:gd name="T6" fmla="*/ 2147483647 w 12"/>
                <a:gd name="T7" fmla="*/ 2147483647 h 10"/>
                <a:gd name="T8" fmla="*/ 0 w 12"/>
                <a:gd name="T9" fmla="*/ 2147483647 h 10"/>
                <a:gd name="T10" fmla="*/ 0 w 12"/>
                <a:gd name="T11" fmla="*/ 2147483647 h 10"/>
                <a:gd name="T12" fmla="*/ 2147483647 w 12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36" name="Freeform 292"/>
            <p:cNvSpPr>
              <a:spLocks/>
            </p:cNvSpPr>
            <p:nvPr/>
          </p:nvSpPr>
          <p:spPr bwMode="auto">
            <a:xfrm>
              <a:off x="4916488" y="1647826"/>
              <a:ext cx="22225" cy="15875"/>
            </a:xfrm>
            <a:custGeom>
              <a:avLst/>
              <a:gdLst>
                <a:gd name="T0" fmla="*/ 2147483647 w 14"/>
                <a:gd name="T1" fmla="*/ 0 h 10"/>
                <a:gd name="T2" fmla="*/ 2147483647 w 14"/>
                <a:gd name="T3" fmla="*/ 0 h 10"/>
                <a:gd name="T4" fmla="*/ 2147483647 w 14"/>
                <a:gd name="T5" fmla="*/ 2147483647 h 10"/>
                <a:gd name="T6" fmla="*/ 2147483647 w 14"/>
                <a:gd name="T7" fmla="*/ 2147483647 h 10"/>
                <a:gd name="T8" fmla="*/ 0 w 14"/>
                <a:gd name="T9" fmla="*/ 2147483647 h 10"/>
                <a:gd name="T10" fmla="*/ 0 w 14"/>
                <a:gd name="T11" fmla="*/ 2147483647 h 10"/>
                <a:gd name="T12" fmla="*/ 2147483647 w 14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0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37" name="Line 293"/>
            <p:cNvSpPr>
              <a:spLocks noChangeShapeType="1"/>
            </p:cNvSpPr>
            <p:nvPr/>
          </p:nvSpPr>
          <p:spPr bwMode="auto">
            <a:xfrm>
              <a:off x="4951413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38" name="Line 294"/>
            <p:cNvSpPr>
              <a:spLocks noChangeShapeType="1"/>
            </p:cNvSpPr>
            <p:nvPr/>
          </p:nvSpPr>
          <p:spPr bwMode="auto">
            <a:xfrm>
              <a:off x="4983163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39" name="Line 295"/>
            <p:cNvSpPr>
              <a:spLocks noChangeShapeType="1"/>
            </p:cNvSpPr>
            <p:nvPr/>
          </p:nvSpPr>
          <p:spPr bwMode="auto">
            <a:xfrm>
              <a:off x="5016500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40" name="Line 296"/>
            <p:cNvSpPr>
              <a:spLocks noChangeShapeType="1"/>
            </p:cNvSpPr>
            <p:nvPr/>
          </p:nvSpPr>
          <p:spPr bwMode="auto">
            <a:xfrm>
              <a:off x="5051425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41" name="Line 297"/>
            <p:cNvSpPr>
              <a:spLocks noChangeShapeType="1"/>
            </p:cNvSpPr>
            <p:nvPr/>
          </p:nvSpPr>
          <p:spPr bwMode="auto">
            <a:xfrm>
              <a:off x="5083175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42" name="Line 298"/>
            <p:cNvSpPr>
              <a:spLocks noChangeShapeType="1"/>
            </p:cNvSpPr>
            <p:nvPr/>
          </p:nvSpPr>
          <p:spPr bwMode="auto">
            <a:xfrm>
              <a:off x="5118100" y="1638301"/>
              <a:ext cx="2222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43" name="Line 299"/>
            <p:cNvSpPr>
              <a:spLocks noChangeShapeType="1"/>
            </p:cNvSpPr>
            <p:nvPr/>
          </p:nvSpPr>
          <p:spPr bwMode="auto">
            <a:xfrm>
              <a:off x="5153025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44" name="Line 300"/>
            <p:cNvSpPr>
              <a:spLocks noChangeShapeType="1"/>
            </p:cNvSpPr>
            <p:nvPr/>
          </p:nvSpPr>
          <p:spPr bwMode="auto">
            <a:xfrm>
              <a:off x="5184775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45" name="Line 301"/>
            <p:cNvSpPr>
              <a:spLocks noChangeShapeType="1"/>
            </p:cNvSpPr>
            <p:nvPr/>
          </p:nvSpPr>
          <p:spPr bwMode="auto">
            <a:xfrm>
              <a:off x="5221288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46" name="Line 302"/>
            <p:cNvSpPr>
              <a:spLocks noChangeShapeType="1"/>
            </p:cNvSpPr>
            <p:nvPr/>
          </p:nvSpPr>
          <p:spPr bwMode="auto">
            <a:xfrm>
              <a:off x="5253038" y="1638301"/>
              <a:ext cx="2222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47" name="Line 303"/>
            <p:cNvSpPr>
              <a:spLocks noChangeShapeType="1"/>
            </p:cNvSpPr>
            <p:nvPr/>
          </p:nvSpPr>
          <p:spPr bwMode="auto">
            <a:xfrm>
              <a:off x="5286375" y="1638301"/>
              <a:ext cx="2222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48" name="Line 304"/>
            <p:cNvSpPr>
              <a:spLocks noChangeShapeType="1"/>
            </p:cNvSpPr>
            <p:nvPr/>
          </p:nvSpPr>
          <p:spPr bwMode="auto">
            <a:xfrm>
              <a:off x="5322888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49" name="Line 305"/>
            <p:cNvSpPr>
              <a:spLocks noChangeShapeType="1"/>
            </p:cNvSpPr>
            <p:nvPr/>
          </p:nvSpPr>
          <p:spPr bwMode="auto">
            <a:xfrm>
              <a:off x="5356225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50" name="Line 306"/>
            <p:cNvSpPr>
              <a:spLocks noChangeShapeType="1"/>
            </p:cNvSpPr>
            <p:nvPr/>
          </p:nvSpPr>
          <p:spPr bwMode="auto">
            <a:xfrm>
              <a:off x="5391150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51" name="Line 307"/>
            <p:cNvSpPr>
              <a:spLocks noChangeShapeType="1"/>
            </p:cNvSpPr>
            <p:nvPr/>
          </p:nvSpPr>
          <p:spPr bwMode="auto">
            <a:xfrm>
              <a:off x="5426075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52" name="Line 308"/>
            <p:cNvSpPr>
              <a:spLocks noChangeShapeType="1"/>
            </p:cNvSpPr>
            <p:nvPr/>
          </p:nvSpPr>
          <p:spPr bwMode="auto">
            <a:xfrm>
              <a:off x="5459413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53" name="Freeform 309"/>
            <p:cNvSpPr>
              <a:spLocks/>
            </p:cNvSpPr>
            <p:nvPr/>
          </p:nvSpPr>
          <p:spPr bwMode="auto">
            <a:xfrm>
              <a:off x="5492750" y="1636713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2147483647 w 13"/>
                <a:gd name="T9" fmla="*/ 2147483647 h 11"/>
                <a:gd name="T10" fmla="*/ 0 w 13"/>
                <a:gd name="T11" fmla="*/ 2147483647 h 11"/>
                <a:gd name="T12" fmla="*/ 0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54" name="Freeform 310"/>
            <p:cNvSpPr>
              <a:spLocks/>
            </p:cNvSpPr>
            <p:nvPr/>
          </p:nvSpPr>
          <p:spPr bwMode="auto">
            <a:xfrm>
              <a:off x="5526088" y="1657351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2147483647 w 12"/>
                <a:gd name="T3" fmla="*/ 0 h 10"/>
                <a:gd name="T4" fmla="*/ 2147483647 w 12"/>
                <a:gd name="T5" fmla="*/ 2147483647 h 10"/>
                <a:gd name="T6" fmla="*/ 2147483647 w 12"/>
                <a:gd name="T7" fmla="*/ 2147483647 h 10"/>
                <a:gd name="T8" fmla="*/ 2147483647 w 12"/>
                <a:gd name="T9" fmla="*/ 2147483647 h 10"/>
                <a:gd name="T10" fmla="*/ 0 w 12"/>
                <a:gd name="T11" fmla="*/ 2147483647 h 10"/>
                <a:gd name="T12" fmla="*/ 0 w 12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6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4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55" name="Freeform 311"/>
            <p:cNvSpPr>
              <a:spLocks/>
            </p:cNvSpPr>
            <p:nvPr/>
          </p:nvSpPr>
          <p:spPr bwMode="auto">
            <a:xfrm>
              <a:off x="5557838" y="1674813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2147483647 w 13"/>
                <a:gd name="T9" fmla="*/ 2147483647 h 11"/>
                <a:gd name="T10" fmla="*/ 0 w 13"/>
                <a:gd name="T11" fmla="*/ 2147483647 h 11"/>
                <a:gd name="T12" fmla="*/ 0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1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56" name="Freeform 312"/>
            <p:cNvSpPr>
              <a:spLocks/>
            </p:cNvSpPr>
            <p:nvPr/>
          </p:nvSpPr>
          <p:spPr bwMode="auto">
            <a:xfrm>
              <a:off x="5592763" y="1693863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2147483647 w 12"/>
                <a:gd name="T3" fmla="*/ 0 h 10"/>
                <a:gd name="T4" fmla="*/ 2147483647 w 12"/>
                <a:gd name="T5" fmla="*/ 2147483647 h 10"/>
                <a:gd name="T6" fmla="*/ 2147483647 w 12"/>
                <a:gd name="T7" fmla="*/ 2147483647 h 10"/>
                <a:gd name="T8" fmla="*/ 2147483647 w 12"/>
                <a:gd name="T9" fmla="*/ 2147483647 h 10"/>
                <a:gd name="T10" fmla="*/ 0 w 12"/>
                <a:gd name="T11" fmla="*/ 2147483647 h 10"/>
                <a:gd name="T12" fmla="*/ 0 w 12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57" name="Freeform 313"/>
            <p:cNvSpPr>
              <a:spLocks/>
            </p:cNvSpPr>
            <p:nvPr/>
          </p:nvSpPr>
          <p:spPr bwMode="auto">
            <a:xfrm>
              <a:off x="5624513" y="1711326"/>
              <a:ext cx="20638" cy="14288"/>
            </a:xfrm>
            <a:custGeom>
              <a:avLst/>
              <a:gdLst>
                <a:gd name="T0" fmla="*/ 0 w 13"/>
                <a:gd name="T1" fmla="*/ 0 h 9"/>
                <a:gd name="T2" fmla="*/ 2147483647 w 13"/>
                <a:gd name="T3" fmla="*/ 0 h 9"/>
                <a:gd name="T4" fmla="*/ 2147483647 w 13"/>
                <a:gd name="T5" fmla="*/ 2147483647 h 9"/>
                <a:gd name="T6" fmla="*/ 2147483647 w 13"/>
                <a:gd name="T7" fmla="*/ 2147483647 h 9"/>
                <a:gd name="T8" fmla="*/ 2147483647 w 13"/>
                <a:gd name="T9" fmla="*/ 2147483647 h 9"/>
                <a:gd name="T10" fmla="*/ 0 w 13"/>
                <a:gd name="T11" fmla="*/ 2147483647 h 9"/>
                <a:gd name="T12" fmla="*/ 0 w 1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9"/>
                  </a:lnTo>
                  <a:lnTo>
                    <a:pt x="6" y="9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58" name="Freeform 314"/>
            <p:cNvSpPr>
              <a:spLocks/>
            </p:cNvSpPr>
            <p:nvPr/>
          </p:nvSpPr>
          <p:spPr bwMode="auto">
            <a:xfrm>
              <a:off x="5659438" y="1730376"/>
              <a:ext cx="20638" cy="15875"/>
            </a:xfrm>
            <a:custGeom>
              <a:avLst/>
              <a:gdLst>
                <a:gd name="T0" fmla="*/ 0 w 13"/>
                <a:gd name="T1" fmla="*/ 0 h 10"/>
                <a:gd name="T2" fmla="*/ 2147483647 w 13"/>
                <a:gd name="T3" fmla="*/ 0 h 10"/>
                <a:gd name="T4" fmla="*/ 2147483647 w 13"/>
                <a:gd name="T5" fmla="*/ 2147483647 h 10"/>
                <a:gd name="T6" fmla="*/ 2147483647 w 13"/>
                <a:gd name="T7" fmla="*/ 2147483647 h 10"/>
                <a:gd name="T8" fmla="*/ 2147483647 w 13"/>
                <a:gd name="T9" fmla="*/ 2147483647 h 10"/>
                <a:gd name="T10" fmla="*/ 0 w 13"/>
                <a:gd name="T11" fmla="*/ 2147483647 h 10"/>
                <a:gd name="T12" fmla="*/ 0 w 13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59" name="Freeform 315"/>
            <p:cNvSpPr>
              <a:spLocks/>
            </p:cNvSpPr>
            <p:nvPr/>
          </p:nvSpPr>
          <p:spPr bwMode="auto">
            <a:xfrm>
              <a:off x="5694363" y="1747838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2147483647 w 12"/>
                <a:gd name="T3" fmla="*/ 0 h 10"/>
                <a:gd name="T4" fmla="*/ 2147483647 w 12"/>
                <a:gd name="T5" fmla="*/ 2147483647 h 10"/>
                <a:gd name="T6" fmla="*/ 2147483647 w 12"/>
                <a:gd name="T7" fmla="*/ 2147483647 h 10"/>
                <a:gd name="T8" fmla="*/ 2147483647 w 12"/>
                <a:gd name="T9" fmla="*/ 2147483647 h 10"/>
                <a:gd name="T10" fmla="*/ 0 w 12"/>
                <a:gd name="T11" fmla="*/ 2147483647 h 10"/>
                <a:gd name="T12" fmla="*/ 0 w 12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60" name="Freeform 316"/>
            <p:cNvSpPr>
              <a:spLocks/>
            </p:cNvSpPr>
            <p:nvPr/>
          </p:nvSpPr>
          <p:spPr bwMode="auto">
            <a:xfrm>
              <a:off x="5726113" y="1768476"/>
              <a:ext cx="20638" cy="15875"/>
            </a:xfrm>
            <a:custGeom>
              <a:avLst/>
              <a:gdLst>
                <a:gd name="T0" fmla="*/ 0 w 13"/>
                <a:gd name="T1" fmla="*/ 0 h 10"/>
                <a:gd name="T2" fmla="*/ 2147483647 w 13"/>
                <a:gd name="T3" fmla="*/ 0 h 10"/>
                <a:gd name="T4" fmla="*/ 2147483647 w 13"/>
                <a:gd name="T5" fmla="*/ 2147483647 h 10"/>
                <a:gd name="T6" fmla="*/ 2147483647 w 13"/>
                <a:gd name="T7" fmla="*/ 2147483647 h 10"/>
                <a:gd name="T8" fmla="*/ 2147483647 w 13"/>
                <a:gd name="T9" fmla="*/ 2147483647 h 10"/>
                <a:gd name="T10" fmla="*/ 0 w 13"/>
                <a:gd name="T11" fmla="*/ 2147483647 h 10"/>
                <a:gd name="T12" fmla="*/ 0 w 13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6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61" name="Freeform 317"/>
            <p:cNvSpPr>
              <a:spLocks/>
            </p:cNvSpPr>
            <p:nvPr/>
          </p:nvSpPr>
          <p:spPr bwMode="auto">
            <a:xfrm>
              <a:off x="5761038" y="1784351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2147483647 w 12"/>
                <a:gd name="T3" fmla="*/ 0 h 10"/>
                <a:gd name="T4" fmla="*/ 2147483647 w 12"/>
                <a:gd name="T5" fmla="*/ 2147483647 h 10"/>
                <a:gd name="T6" fmla="*/ 2147483647 w 12"/>
                <a:gd name="T7" fmla="*/ 2147483647 h 10"/>
                <a:gd name="T8" fmla="*/ 2147483647 w 12"/>
                <a:gd name="T9" fmla="*/ 2147483647 h 10"/>
                <a:gd name="T10" fmla="*/ 0 w 12"/>
                <a:gd name="T11" fmla="*/ 2147483647 h 10"/>
                <a:gd name="T12" fmla="*/ 0 w 12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62" name="Freeform 318"/>
            <p:cNvSpPr>
              <a:spLocks/>
            </p:cNvSpPr>
            <p:nvPr/>
          </p:nvSpPr>
          <p:spPr bwMode="auto">
            <a:xfrm>
              <a:off x="5795963" y="1801813"/>
              <a:ext cx="20638" cy="20638"/>
            </a:xfrm>
            <a:custGeom>
              <a:avLst/>
              <a:gdLst>
                <a:gd name="T0" fmla="*/ 0 w 13"/>
                <a:gd name="T1" fmla="*/ 0 h 13"/>
                <a:gd name="T2" fmla="*/ 2147483647 w 13"/>
                <a:gd name="T3" fmla="*/ 0 h 13"/>
                <a:gd name="T4" fmla="*/ 2147483647 w 13"/>
                <a:gd name="T5" fmla="*/ 2147483647 h 13"/>
                <a:gd name="T6" fmla="*/ 2147483647 w 13"/>
                <a:gd name="T7" fmla="*/ 2147483647 h 13"/>
                <a:gd name="T8" fmla="*/ 2147483647 w 13"/>
                <a:gd name="T9" fmla="*/ 2147483647 h 13"/>
                <a:gd name="T10" fmla="*/ 0 w 13"/>
                <a:gd name="T11" fmla="*/ 2147483647 h 13"/>
                <a:gd name="T12" fmla="*/ 0 w 13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3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63" name="Freeform 319"/>
            <p:cNvSpPr>
              <a:spLocks/>
            </p:cNvSpPr>
            <p:nvPr/>
          </p:nvSpPr>
          <p:spPr bwMode="auto">
            <a:xfrm>
              <a:off x="5827713" y="1822451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2147483647 w 13"/>
                <a:gd name="T9" fmla="*/ 2147483647 h 11"/>
                <a:gd name="T10" fmla="*/ 0 w 13"/>
                <a:gd name="T11" fmla="*/ 2147483647 h 11"/>
                <a:gd name="T12" fmla="*/ 0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64" name="Freeform 320"/>
            <p:cNvSpPr>
              <a:spLocks/>
            </p:cNvSpPr>
            <p:nvPr/>
          </p:nvSpPr>
          <p:spPr bwMode="auto">
            <a:xfrm>
              <a:off x="5862638" y="1843088"/>
              <a:ext cx="19050" cy="17463"/>
            </a:xfrm>
            <a:custGeom>
              <a:avLst/>
              <a:gdLst>
                <a:gd name="T0" fmla="*/ 0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2147483647 w 12"/>
                <a:gd name="T9" fmla="*/ 2147483647 h 11"/>
                <a:gd name="T10" fmla="*/ 0 w 12"/>
                <a:gd name="T11" fmla="*/ 2147483647 h 11"/>
                <a:gd name="T12" fmla="*/ 0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1"/>
                  </a:lnTo>
                  <a:lnTo>
                    <a:pt x="5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65" name="Freeform 321"/>
            <p:cNvSpPr>
              <a:spLocks/>
            </p:cNvSpPr>
            <p:nvPr/>
          </p:nvSpPr>
          <p:spPr bwMode="auto">
            <a:xfrm>
              <a:off x="5894388" y="1862138"/>
              <a:ext cx="22225" cy="15875"/>
            </a:xfrm>
            <a:custGeom>
              <a:avLst/>
              <a:gdLst>
                <a:gd name="T0" fmla="*/ 0 w 14"/>
                <a:gd name="T1" fmla="*/ 0 h 10"/>
                <a:gd name="T2" fmla="*/ 2147483647 w 14"/>
                <a:gd name="T3" fmla="*/ 0 h 10"/>
                <a:gd name="T4" fmla="*/ 2147483647 w 14"/>
                <a:gd name="T5" fmla="*/ 2147483647 h 10"/>
                <a:gd name="T6" fmla="*/ 2147483647 w 14"/>
                <a:gd name="T7" fmla="*/ 2147483647 h 10"/>
                <a:gd name="T8" fmla="*/ 2147483647 w 14"/>
                <a:gd name="T9" fmla="*/ 2147483647 h 10"/>
                <a:gd name="T10" fmla="*/ 0 w 14"/>
                <a:gd name="T11" fmla="*/ 2147483647 h 10"/>
                <a:gd name="T12" fmla="*/ 0 w 14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0">
                  <a:moveTo>
                    <a:pt x="0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4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66" name="Freeform 322"/>
            <p:cNvSpPr>
              <a:spLocks/>
            </p:cNvSpPr>
            <p:nvPr/>
          </p:nvSpPr>
          <p:spPr bwMode="auto">
            <a:xfrm>
              <a:off x="5929313" y="1879601"/>
              <a:ext cx="22225" cy="17463"/>
            </a:xfrm>
            <a:custGeom>
              <a:avLst/>
              <a:gdLst>
                <a:gd name="T0" fmla="*/ 0 w 14"/>
                <a:gd name="T1" fmla="*/ 0 h 11"/>
                <a:gd name="T2" fmla="*/ 2147483647 w 14"/>
                <a:gd name="T3" fmla="*/ 0 h 11"/>
                <a:gd name="T4" fmla="*/ 2147483647 w 14"/>
                <a:gd name="T5" fmla="*/ 2147483647 h 11"/>
                <a:gd name="T6" fmla="*/ 2147483647 w 14"/>
                <a:gd name="T7" fmla="*/ 2147483647 h 11"/>
                <a:gd name="T8" fmla="*/ 2147483647 w 14"/>
                <a:gd name="T9" fmla="*/ 2147483647 h 11"/>
                <a:gd name="T10" fmla="*/ 0 w 14"/>
                <a:gd name="T11" fmla="*/ 2147483647 h 11"/>
                <a:gd name="T12" fmla="*/ 0 w 14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4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67" name="Freeform 323"/>
            <p:cNvSpPr>
              <a:spLocks/>
            </p:cNvSpPr>
            <p:nvPr/>
          </p:nvSpPr>
          <p:spPr bwMode="auto">
            <a:xfrm>
              <a:off x="5964238" y="1898651"/>
              <a:ext cx="20638" cy="15875"/>
            </a:xfrm>
            <a:custGeom>
              <a:avLst/>
              <a:gdLst>
                <a:gd name="T0" fmla="*/ 0 w 13"/>
                <a:gd name="T1" fmla="*/ 0 h 10"/>
                <a:gd name="T2" fmla="*/ 2147483647 w 13"/>
                <a:gd name="T3" fmla="*/ 0 h 10"/>
                <a:gd name="T4" fmla="*/ 2147483647 w 13"/>
                <a:gd name="T5" fmla="*/ 2147483647 h 10"/>
                <a:gd name="T6" fmla="*/ 2147483647 w 13"/>
                <a:gd name="T7" fmla="*/ 2147483647 h 10"/>
                <a:gd name="T8" fmla="*/ 2147483647 w 13"/>
                <a:gd name="T9" fmla="*/ 2147483647 h 10"/>
                <a:gd name="T10" fmla="*/ 0 w 13"/>
                <a:gd name="T11" fmla="*/ 2147483647 h 10"/>
                <a:gd name="T12" fmla="*/ 0 w 13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68" name="Freeform 324"/>
            <p:cNvSpPr>
              <a:spLocks/>
            </p:cNvSpPr>
            <p:nvPr/>
          </p:nvSpPr>
          <p:spPr bwMode="auto">
            <a:xfrm>
              <a:off x="5997575" y="1916113"/>
              <a:ext cx="20638" cy="19050"/>
            </a:xfrm>
            <a:custGeom>
              <a:avLst/>
              <a:gdLst>
                <a:gd name="T0" fmla="*/ 0 w 13"/>
                <a:gd name="T1" fmla="*/ 0 h 12"/>
                <a:gd name="T2" fmla="*/ 2147483647 w 13"/>
                <a:gd name="T3" fmla="*/ 0 h 12"/>
                <a:gd name="T4" fmla="*/ 2147483647 w 13"/>
                <a:gd name="T5" fmla="*/ 2147483647 h 12"/>
                <a:gd name="T6" fmla="*/ 2147483647 w 13"/>
                <a:gd name="T7" fmla="*/ 2147483647 h 12"/>
                <a:gd name="T8" fmla="*/ 2147483647 w 13"/>
                <a:gd name="T9" fmla="*/ 2147483647 h 12"/>
                <a:gd name="T10" fmla="*/ 0 w 13"/>
                <a:gd name="T11" fmla="*/ 2147483647 h 12"/>
                <a:gd name="T12" fmla="*/ 0 w 13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2"/>
                  </a:lnTo>
                  <a:lnTo>
                    <a:pt x="5" y="12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69" name="Freeform 325"/>
            <p:cNvSpPr>
              <a:spLocks/>
            </p:cNvSpPr>
            <p:nvPr/>
          </p:nvSpPr>
          <p:spPr bwMode="auto">
            <a:xfrm>
              <a:off x="6032500" y="1935163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2147483647 w 13"/>
                <a:gd name="T9" fmla="*/ 2147483647 h 11"/>
                <a:gd name="T10" fmla="*/ 0 w 13"/>
                <a:gd name="T11" fmla="*/ 2147483647 h 11"/>
                <a:gd name="T12" fmla="*/ 0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70" name="Freeform 326"/>
            <p:cNvSpPr>
              <a:spLocks/>
            </p:cNvSpPr>
            <p:nvPr/>
          </p:nvSpPr>
          <p:spPr bwMode="auto">
            <a:xfrm>
              <a:off x="6067425" y="1952626"/>
              <a:ext cx="19050" cy="17463"/>
            </a:xfrm>
            <a:custGeom>
              <a:avLst/>
              <a:gdLst>
                <a:gd name="T0" fmla="*/ 0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2147483647 w 12"/>
                <a:gd name="T9" fmla="*/ 2147483647 h 11"/>
                <a:gd name="T10" fmla="*/ 0 w 12"/>
                <a:gd name="T11" fmla="*/ 2147483647 h 11"/>
                <a:gd name="T12" fmla="*/ 0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4"/>
                  </a:lnTo>
                  <a:lnTo>
                    <a:pt x="12" y="11"/>
                  </a:lnTo>
                  <a:lnTo>
                    <a:pt x="4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71" name="Freeform 327"/>
            <p:cNvSpPr>
              <a:spLocks/>
            </p:cNvSpPr>
            <p:nvPr/>
          </p:nvSpPr>
          <p:spPr bwMode="auto">
            <a:xfrm>
              <a:off x="6099175" y="1974851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2147483647 w 13"/>
                <a:gd name="T9" fmla="*/ 2147483647 h 11"/>
                <a:gd name="T10" fmla="*/ 0 w 13"/>
                <a:gd name="T11" fmla="*/ 2147483647 h 11"/>
                <a:gd name="T12" fmla="*/ 0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72" name="Freeform 328"/>
            <p:cNvSpPr>
              <a:spLocks/>
            </p:cNvSpPr>
            <p:nvPr/>
          </p:nvSpPr>
          <p:spPr bwMode="auto">
            <a:xfrm>
              <a:off x="6134100" y="1993901"/>
              <a:ext cx="17463" cy="15875"/>
            </a:xfrm>
            <a:custGeom>
              <a:avLst/>
              <a:gdLst>
                <a:gd name="T0" fmla="*/ 0 w 11"/>
                <a:gd name="T1" fmla="*/ 0 h 10"/>
                <a:gd name="T2" fmla="*/ 2147483647 w 11"/>
                <a:gd name="T3" fmla="*/ 0 h 10"/>
                <a:gd name="T4" fmla="*/ 2147483647 w 11"/>
                <a:gd name="T5" fmla="*/ 2147483647 h 10"/>
                <a:gd name="T6" fmla="*/ 2147483647 w 11"/>
                <a:gd name="T7" fmla="*/ 2147483647 h 10"/>
                <a:gd name="T8" fmla="*/ 2147483647 w 11"/>
                <a:gd name="T9" fmla="*/ 2147483647 h 10"/>
                <a:gd name="T10" fmla="*/ 0 w 11"/>
                <a:gd name="T11" fmla="*/ 2147483647 h 10"/>
                <a:gd name="T12" fmla="*/ 0 w 11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" h="10">
                  <a:moveTo>
                    <a:pt x="0" y="0"/>
                  </a:moveTo>
                  <a:lnTo>
                    <a:pt x="7" y="0"/>
                  </a:lnTo>
                  <a:lnTo>
                    <a:pt x="11" y="2"/>
                  </a:lnTo>
                  <a:lnTo>
                    <a:pt x="11" y="10"/>
                  </a:lnTo>
                  <a:lnTo>
                    <a:pt x="3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73" name="Line 329"/>
            <p:cNvSpPr>
              <a:spLocks noChangeShapeType="1"/>
            </p:cNvSpPr>
            <p:nvPr/>
          </p:nvSpPr>
          <p:spPr bwMode="auto">
            <a:xfrm>
              <a:off x="4937125" y="1419226"/>
              <a:ext cx="0" cy="127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74" name="Line 330"/>
            <p:cNvSpPr>
              <a:spLocks noChangeShapeType="1"/>
            </p:cNvSpPr>
            <p:nvPr/>
          </p:nvSpPr>
          <p:spPr bwMode="auto">
            <a:xfrm>
              <a:off x="4916488" y="1422401"/>
              <a:ext cx="381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75" name="Line 331"/>
            <p:cNvSpPr>
              <a:spLocks noChangeShapeType="1"/>
            </p:cNvSpPr>
            <p:nvPr/>
          </p:nvSpPr>
          <p:spPr bwMode="auto">
            <a:xfrm>
              <a:off x="4937125" y="1544638"/>
              <a:ext cx="0" cy="2365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76" name="Line 332"/>
            <p:cNvSpPr>
              <a:spLocks noChangeShapeType="1"/>
            </p:cNvSpPr>
            <p:nvPr/>
          </p:nvSpPr>
          <p:spPr bwMode="auto">
            <a:xfrm>
              <a:off x="4916488" y="1781176"/>
              <a:ext cx="381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77" name="Line 333"/>
            <p:cNvSpPr>
              <a:spLocks noChangeShapeType="1"/>
            </p:cNvSpPr>
            <p:nvPr/>
          </p:nvSpPr>
          <p:spPr bwMode="auto">
            <a:xfrm>
              <a:off x="5243513" y="1609726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78" name="Line 334"/>
            <p:cNvSpPr>
              <a:spLocks noChangeShapeType="1"/>
            </p:cNvSpPr>
            <p:nvPr/>
          </p:nvSpPr>
          <p:spPr bwMode="auto">
            <a:xfrm>
              <a:off x="5226050" y="1609726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79" name="Line 335"/>
            <p:cNvSpPr>
              <a:spLocks noChangeShapeType="1"/>
            </p:cNvSpPr>
            <p:nvPr/>
          </p:nvSpPr>
          <p:spPr bwMode="auto">
            <a:xfrm>
              <a:off x="5243513" y="1657351"/>
              <a:ext cx="0" cy="619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80" name="Line 336"/>
            <p:cNvSpPr>
              <a:spLocks noChangeShapeType="1"/>
            </p:cNvSpPr>
            <p:nvPr/>
          </p:nvSpPr>
          <p:spPr bwMode="auto">
            <a:xfrm>
              <a:off x="5226050" y="1717676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81" name="Line 337"/>
            <p:cNvSpPr>
              <a:spLocks noChangeShapeType="1"/>
            </p:cNvSpPr>
            <p:nvPr/>
          </p:nvSpPr>
          <p:spPr bwMode="auto">
            <a:xfrm>
              <a:off x="5491163" y="1663701"/>
              <a:ext cx="0" cy="555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82" name="Line 338"/>
            <p:cNvSpPr>
              <a:spLocks noChangeShapeType="1"/>
            </p:cNvSpPr>
            <p:nvPr/>
          </p:nvSpPr>
          <p:spPr bwMode="auto">
            <a:xfrm>
              <a:off x="5475288" y="1666876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83" name="Line 339"/>
            <p:cNvSpPr>
              <a:spLocks noChangeShapeType="1"/>
            </p:cNvSpPr>
            <p:nvPr/>
          </p:nvSpPr>
          <p:spPr bwMode="auto">
            <a:xfrm>
              <a:off x="5491163" y="1719263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84" name="Line 340"/>
            <p:cNvSpPr>
              <a:spLocks noChangeShapeType="1"/>
            </p:cNvSpPr>
            <p:nvPr/>
          </p:nvSpPr>
          <p:spPr bwMode="auto">
            <a:xfrm>
              <a:off x="5475288" y="1782763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85" name="Line 341"/>
            <p:cNvSpPr>
              <a:spLocks noChangeShapeType="1"/>
            </p:cNvSpPr>
            <p:nvPr/>
          </p:nvSpPr>
          <p:spPr bwMode="auto">
            <a:xfrm>
              <a:off x="5754688" y="1771651"/>
              <a:ext cx="0" cy="619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86" name="Line 342"/>
            <p:cNvSpPr>
              <a:spLocks noChangeShapeType="1"/>
            </p:cNvSpPr>
            <p:nvPr/>
          </p:nvSpPr>
          <p:spPr bwMode="auto">
            <a:xfrm>
              <a:off x="5737225" y="1771651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87" name="Line 343"/>
            <p:cNvSpPr>
              <a:spLocks noChangeShapeType="1"/>
            </p:cNvSpPr>
            <p:nvPr/>
          </p:nvSpPr>
          <p:spPr bwMode="auto">
            <a:xfrm>
              <a:off x="5754688" y="1830388"/>
              <a:ext cx="0" cy="809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88" name="Line 344"/>
            <p:cNvSpPr>
              <a:spLocks noChangeShapeType="1"/>
            </p:cNvSpPr>
            <p:nvPr/>
          </p:nvSpPr>
          <p:spPr bwMode="auto">
            <a:xfrm>
              <a:off x="5737225" y="1911351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89" name="Freeform 345"/>
            <p:cNvSpPr>
              <a:spLocks/>
            </p:cNvSpPr>
            <p:nvPr/>
          </p:nvSpPr>
          <p:spPr bwMode="auto">
            <a:xfrm>
              <a:off x="5140325" y="3292476"/>
              <a:ext cx="104775" cy="785813"/>
            </a:xfrm>
            <a:custGeom>
              <a:avLst/>
              <a:gdLst>
                <a:gd name="T0" fmla="*/ 2147483647 w 66"/>
                <a:gd name="T1" fmla="*/ 0 h 495"/>
                <a:gd name="T2" fmla="*/ 2147483647 w 66"/>
                <a:gd name="T3" fmla="*/ 0 h 495"/>
                <a:gd name="T4" fmla="*/ 2147483647 w 66"/>
                <a:gd name="T5" fmla="*/ 2147483647 h 495"/>
                <a:gd name="T6" fmla="*/ 2147483647 w 66"/>
                <a:gd name="T7" fmla="*/ 2147483647 h 495"/>
                <a:gd name="T8" fmla="*/ 0 w 66"/>
                <a:gd name="T9" fmla="*/ 2147483647 h 495"/>
                <a:gd name="T10" fmla="*/ 0 w 66"/>
                <a:gd name="T11" fmla="*/ 2147483647 h 495"/>
                <a:gd name="T12" fmla="*/ 2147483647 w 66"/>
                <a:gd name="T13" fmla="*/ 0 h 49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6" h="495">
                  <a:moveTo>
                    <a:pt x="63" y="0"/>
                  </a:moveTo>
                  <a:lnTo>
                    <a:pt x="66" y="0"/>
                  </a:lnTo>
                  <a:lnTo>
                    <a:pt x="66" y="4"/>
                  </a:lnTo>
                  <a:lnTo>
                    <a:pt x="2" y="495"/>
                  </a:lnTo>
                  <a:lnTo>
                    <a:pt x="0" y="495"/>
                  </a:lnTo>
                  <a:lnTo>
                    <a:pt x="0" y="49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90" name="Freeform 346"/>
            <p:cNvSpPr>
              <a:spLocks/>
            </p:cNvSpPr>
            <p:nvPr/>
          </p:nvSpPr>
          <p:spPr bwMode="auto">
            <a:xfrm>
              <a:off x="5240338" y="2484438"/>
              <a:ext cx="138113" cy="814388"/>
            </a:xfrm>
            <a:custGeom>
              <a:avLst/>
              <a:gdLst>
                <a:gd name="T0" fmla="*/ 2147483647 w 87"/>
                <a:gd name="T1" fmla="*/ 0 h 513"/>
                <a:gd name="T2" fmla="*/ 2147483647 w 87"/>
                <a:gd name="T3" fmla="*/ 0 h 513"/>
                <a:gd name="T4" fmla="*/ 2147483647 w 87"/>
                <a:gd name="T5" fmla="*/ 2147483647 h 513"/>
                <a:gd name="T6" fmla="*/ 2147483647 w 87"/>
                <a:gd name="T7" fmla="*/ 2147483647 h 513"/>
                <a:gd name="T8" fmla="*/ 0 w 87"/>
                <a:gd name="T9" fmla="*/ 2147483647 h 513"/>
                <a:gd name="T10" fmla="*/ 0 w 87"/>
                <a:gd name="T11" fmla="*/ 2147483647 h 513"/>
                <a:gd name="T12" fmla="*/ 2147483647 w 87"/>
                <a:gd name="T13" fmla="*/ 0 h 5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513">
                  <a:moveTo>
                    <a:pt x="85" y="0"/>
                  </a:moveTo>
                  <a:lnTo>
                    <a:pt x="87" y="0"/>
                  </a:lnTo>
                  <a:lnTo>
                    <a:pt x="87" y="3"/>
                  </a:lnTo>
                  <a:lnTo>
                    <a:pt x="3" y="513"/>
                  </a:lnTo>
                  <a:lnTo>
                    <a:pt x="0" y="513"/>
                  </a:lnTo>
                  <a:lnTo>
                    <a:pt x="0" y="50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91" name="Freeform 347"/>
            <p:cNvSpPr>
              <a:spLocks/>
            </p:cNvSpPr>
            <p:nvPr/>
          </p:nvSpPr>
          <p:spPr bwMode="auto">
            <a:xfrm>
              <a:off x="5375275" y="1927226"/>
              <a:ext cx="117475" cy="561975"/>
            </a:xfrm>
            <a:custGeom>
              <a:avLst/>
              <a:gdLst>
                <a:gd name="T0" fmla="*/ 2147483647 w 74"/>
                <a:gd name="T1" fmla="*/ 0 h 354"/>
                <a:gd name="T2" fmla="*/ 2147483647 w 74"/>
                <a:gd name="T3" fmla="*/ 0 h 354"/>
                <a:gd name="T4" fmla="*/ 2147483647 w 74"/>
                <a:gd name="T5" fmla="*/ 2147483647 h 354"/>
                <a:gd name="T6" fmla="*/ 2147483647 w 74"/>
                <a:gd name="T7" fmla="*/ 2147483647 h 354"/>
                <a:gd name="T8" fmla="*/ 0 w 74"/>
                <a:gd name="T9" fmla="*/ 2147483647 h 354"/>
                <a:gd name="T10" fmla="*/ 0 w 74"/>
                <a:gd name="T11" fmla="*/ 2147483647 h 354"/>
                <a:gd name="T12" fmla="*/ 2147483647 w 74"/>
                <a:gd name="T13" fmla="*/ 0 h 3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4" h="354">
                  <a:moveTo>
                    <a:pt x="71" y="0"/>
                  </a:moveTo>
                  <a:lnTo>
                    <a:pt x="74" y="0"/>
                  </a:lnTo>
                  <a:lnTo>
                    <a:pt x="74" y="2"/>
                  </a:lnTo>
                  <a:lnTo>
                    <a:pt x="2" y="354"/>
                  </a:lnTo>
                  <a:lnTo>
                    <a:pt x="0" y="354"/>
                  </a:lnTo>
                  <a:lnTo>
                    <a:pt x="0" y="351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92" name="Freeform 348"/>
            <p:cNvSpPr>
              <a:spLocks/>
            </p:cNvSpPr>
            <p:nvPr/>
          </p:nvSpPr>
          <p:spPr bwMode="auto">
            <a:xfrm>
              <a:off x="5487988" y="1522413"/>
              <a:ext cx="104775" cy="407988"/>
            </a:xfrm>
            <a:custGeom>
              <a:avLst/>
              <a:gdLst>
                <a:gd name="T0" fmla="*/ 2147483647 w 66"/>
                <a:gd name="T1" fmla="*/ 0 h 257"/>
                <a:gd name="T2" fmla="*/ 2147483647 w 66"/>
                <a:gd name="T3" fmla="*/ 0 h 257"/>
                <a:gd name="T4" fmla="*/ 2147483647 w 66"/>
                <a:gd name="T5" fmla="*/ 2147483647 h 257"/>
                <a:gd name="T6" fmla="*/ 2147483647 w 66"/>
                <a:gd name="T7" fmla="*/ 2147483647 h 257"/>
                <a:gd name="T8" fmla="*/ 0 w 66"/>
                <a:gd name="T9" fmla="*/ 2147483647 h 257"/>
                <a:gd name="T10" fmla="*/ 0 w 66"/>
                <a:gd name="T11" fmla="*/ 2147483647 h 257"/>
                <a:gd name="T12" fmla="*/ 2147483647 w 66"/>
                <a:gd name="T13" fmla="*/ 0 h 2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6" h="257">
                  <a:moveTo>
                    <a:pt x="63" y="0"/>
                  </a:moveTo>
                  <a:lnTo>
                    <a:pt x="66" y="0"/>
                  </a:lnTo>
                  <a:lnTo>
                    <a:pt x="66" y="3"/>
                  </a:lnTo>
                  <a:lnTo>
                    <a:pt x="3" y="257"/>
                  </a:lnTo>
                  <a:lnTo>
                    <a:pt x="0" y="257"/>
                  </a:lnTo>
                  <a:lnTo>
                    <a:pt x="0" y="25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93" name="Freeform 349"/>
            <p:cNvSpPr>
              <a:spLocks/>
            </p:cNvSpPr>
            <p:nvPr/>
          </p:nvSpPr>
          <p:spPr bwMode="auto">
            <a:xfrm>
              <a:off x="5588000" y="1219201"/>
              <a:ext cx="88900" cy="307975"/>
            </a:xfrm>
            <a:custGeom>
              <a:avLst/>
              <a:gdLst>
                <a:gd name="T0" fmla="*/ 2147483647 w 56"/>
                <a:gd name="T1" fmla="*/ 0 h 194"/>
                <a:gd name="T2" fmla="*/ 2147483647 w 56"/>
                <a:gd name="T3" fmla="*/ 0 h 194"/>
                <a:gd name="T4" fmla="*/ 2147483647 w 56"/>
                <a:gd name="T5" fmla="*/ 2147483647 h 194"/>
                <a:gd name="T6" fmla="*/ 2147483647 w 56"/>
                <a:gd name="T7" fmla="*/ 2147483647 h 194"/>
                <a:gd name="T8" fmla="*/ 0 w 56"/>
                <a:gd name="T9" fmla="*/ 2147483647 h 194"/>
                <a:gd name="T10" fmla="*/ 0 w 56"/>
                <a:gd name="T11" fmla="*/ 2147483647 h 194"/>
                <a:gd name="T12" fmla="*/ 2147483647 w 56"/>
                <a:gd name="T13" fmla="*/ 0 h 19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6" h="194">
                  <a:moveTo>
                    <a:pt x="54" y="0"/>
                  </a:moveTo>
                  <a:lnTo>
                    <a:pt x="56" y="0"/>
                  </a:lnTo>
                  <a:lnTo>
                    <a:pt x="56" y="3"/>
                  </a:lnTo>
                  <a:lnTo>
                    <a:pt x="3" y="194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94" name="Freeform 350"/>
            <p:cNvSpPr>
              <a:spLocks/>
            </p:cNvSpPr>
            <p:nvPr/>
          </p:nvSpPr>
          <p:spPr bwMode="auto">
            <a:xfrm>
              <a:off x="5673725" y="985838"/>
              <a:ext cx="84138" cy="238125"/>
            </a:xfrm>
            <a:custGeom>
              <a:avLst/>
              <a:gdLst>
                <a:gd name="T0" fmla="*/ 2147483647 w 53"/>
                <a:gd name="T1" fmla="*/ 0 h 150"/>
                <a:gd name="T2" fmla="*/ 2147483647 w 53"/>
                <a:gd name="T3" fmla="*/ 0 h 150"/>
                <a:gd name="T4" fmla="*/ 2147483647 w 53"/>
                <a:gd name="T5" fmla="*/ 2147483647 h 150"/>
                <a:gd name="T6" fmla="*/ 2147483647 w 53"/>
                <a:gd name="T7" fmla="*/ 2147483647 h 150"/>
                <a:gd name="T8" fmla="*/ 0 w 53"/>
                <a:gd name="T9" fmla="*/ 2147483647 h 150"/>
                <a:gd name="T10" fmla="*/ 0 w 53"/>
                <a:gd name="T11" fmla="*/ 2147483647 h 150"/>
                <a:gd name="T12" fmla="*/ 2147483647 w 53"/>
                <a:gd name="T13" fmla="*/ 0 h 1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3" h="150">
                  <a:moveTo>
                    <a:pt x="50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2" y="150"/>
                  </a:lnTo>
                  <a:lnTo>
                    <a:pt x="0" y="150"/>
                  </a:lnTo>
                  <a:lnTo>
                    <a:pt x="0" y="147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95" name="Freeform 351"/>
            <p:cNvSpPr>
              <a:spLocks/>
            </p:cNvSpPr>
            <p:nvPr/>
          </p:nvSpPr>
          <p:spPr bwMode="auto">
            <a:xfrm>
              <a:off x="5753100" y="801688"/>
              <a:ext cx="74613" cy="187325"/>
            </a:xfrm>
            <a:custGeom>
              <a:avLst/>
              <a:gdLst>
                <a:gd name="T0" fmla="*/ 2147483647 w 47"/>
                <a:gd name="T1" fmla="*/ 0 h 118"/>
                <a:gd name="T2" fmla="*/ 2147483647 w 47"/>
                <a:gd name="T3" fmla="*/ 0 h 118"/>
                <a:gd name="T4" fmla="*/ 2147483647 w 47"/>
                <a:gd name="T5" fmla="*/ 2147483647 h 118"/>
                <a:gd name="T6" fmla="*/ 2147483647 w 47"/>
                <a:gd name="T7" fmla="*/ 2147483647 h 118"/>
                <a:gd name="T8" fmla="*/ 0 w 47"/>
                <a:gd name="T9" fmla="*/ 2147483647 h 118"/>
                <a:gd name="T10" fmla="*/ 0 w 47"/>
                <a:gd name="T11" fmla="*/ 2147483647 h 118"/>
                <a:gd name="T12" fmla="*/ 2147483647 w 47"/>
                <a:gd name="T13" fmla="*/ 0 h 1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18">
                  <a:moveTo>
                    <a:pt x="44" y="0"/>
                  </a:moveTo>
                  <a:lnTo>
                    <a:pt x="47" y="0"/>
                  </a:lnTo>
                  <a:lnTo>
                    <a:pt x="47" y="3"/>
                  </a:lnTo>
                  <a:lnTo>
                    <a:pt x="3" y="118"/>
                  </a:lnTo>
                  <a:lnTo>
                    <a:pt x="0" y="118"/>
                  </a:lnTo>
                  <a:lnTo>
                    <a:pt x="0" y="116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96" name="Freeform 352"/>
            <p:cNvSpPr>
              <a:spLocks/>
            </p:cNvSpPr>
            <p:nvPr/>
          </p:nvSpPr>
          <p:spPr bwMode="auto">
            <a:xfrm>
              <a:off x="5822950" y="655638"/>
              <a:ext cx="68263" cy="150813"/>
            </a:xfrm>
            <a:custGeom>
              <a:avLst/>
              <a:gdLst>
                <a:gd name="T0" fmla="*/ 2147483647 w 43"/>
                <a:gd name="T1" fmla="*/ 0 h 95"/>
                <a:gd name="T2" fmla="*/ 2147483647 w 43"/>
                <a:gd name="T3" fmla="*/ 0 h 95"/>
                <a:gd name="T4" fmla="*/ 2147483647 w 43"/>
                <a:gd name="T5" fmla="*/ 2147483647 h 95"/>
                <a:gd name="T6" fmla="*/ 2147483647 w 43"/>
                <a:gd name="T7" fmla="*/ 2147483647 h 95"/>
                <a:gd name="T8" fmla="*/ 0 w 43"/>
                <a:gd name="T9" fmla="*/ 2147483647 h 95"/>
                <a:gd name="T10" fmla="*/ 0 w 43"/>
                <a:gd name="T11" fmla="*/ 2147483647 h 95"/>
                <a:gd name="T12" fmla="*/ 2147483647 w 43"/>
                <a:gd name="T13" fmla="*/ 0 h 9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3" h="95">
                  <a:moveTo>
                    <a:pt x="41" y="0"/>
                  </a:moveTo>
                  <a:lnTo>
                    <a:pt x="43" y="0"/>
                  </a:lnTo>
                  <a:lnTo>
                    <a:pt x="43" y="2"/>
                  </a:lnTo>
                  <a:lnTo>
                    <a:pt x="3" y="95"/>
                  </a:lnTo>
                  <a:lnTo>
                    <a:pt x="0" y="95"/>
                  </a:lnTo>
                  <a:lnTo>
                    <a:pt x="0" y="9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97" name="Freeform 353"/>
            <p:cNvSpPr>
              <a:spLocks/>
            </p:cNvSpPr>
            <p:nvPr/>
          </p:nvSpPr>
          <p:spPr bwMode="auto">
            <a:xfrm>
              <a:off x="5888038" y="538163"/>
              <a:ext cx="63500" cy="120650"/>
            </a:xfrm>
            <a:custGeom>
              <a:avLst/>
              <a:gdLst>
                <a:gd name="T0" fmla="*/ 2147483647 w 40"/>
                <a:gd name="T1" fmla="*/ 0 h 76"/>
                <a:gd name="T2" fmla="*/ 2147483647 w 40"/>
                <a:gd name="T3" fmla="*/ 0 h 76"/>
                <a:gd name="T4" fmla="*/ 2147483647 w 40"/>
                <a:gd name="T5" fmla="*/ 2147483647 h 76"/>
                <a:gd name="T6" fmla="*/ 2147483647 w 40"/>
                <a:gd name="T7" fmla="*/ 2147483647 h 76"/>
                <a:gd name="T8" fmla="*/ 0 w 40"/>
                <a:gd name="T9" fmla="*/ 2147483647 h 76"/>
                <a:gd name="T10" fmla="*/ 0 w 40"/>
                <a:gd name="T11" fmla="*/ 2147483647 h 76"/>
                <a:gd name="T12" fmla="*/ 2147483647 w 40"/>
                <a:gd name="T13" fmla="*/ 0 h 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76">
                  <a:moveTo>
                    <a:pt x="37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2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98" name="Freeform 354"/>
            <p:cNvSpPr>
              <a:spLocks/>
            </p:cNvSpPr>
            <p:nvPr/>
          </p:nvSpPr>
          <p:spPr bwMode="auto">
            <a:xfrm>
              <a:off x="5946775" y="439738"/>
              <a:ext cx="58738" cy="101600"/>
            </a:xfrm>
            <a:custGeom>
              <a:avLst/>
              <a:gdLst>
                <a:gd name="T0" fmla="*/ 2147483647 w 37"/>
                <a:gd name="T1" fmla="*/ 0 h 64"/>
                <a:gd name="T2" fmla="*/ 2147483647 w 37"/>
                <a:gd name="T3" fmla="*/ 0 h 64"/>
                <a:gd name="T4" fmla="*/ 2147483647 w 37"/>
                <a:gd name="T5" fmla="*/ 2147483647 h 64"/>
                <a:gd name="T6" fmla="*/ 2147483647 w 37"/>
                <a:gd name="T7" fmla="*/ 2147483647 h 64"/>
                <a:gd name="T8" fmla="*/ 0 w 37"/>
                <a:gd name="T9" fmla="*/ 2147483647 h 64"/>
                <a:gd name="T10" fmla="*/ 0 w 37"/>
                <a:gd name="T11" fmla="*/ 2147483647 h 64"/>
                <a:gd name="T12" fmla="*/ 2147483647 w 37"/>
                <a:gd name="T13" fmla="*/ 0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7" h="64">
                  <a:moveTo>
                    <a:pt x="35" y="0"/>
                  </a:moveTo>
                  <a:lnTo>
                    <a:pt x="37" y="0"/>
                  </a:lnTo>
                  <a:lnTo>
                    <a:pt x="37" y="2"/>
                  </a:lnTo>
                  <a:lnTo>
                    <a:pt x="3" y="64"/>
                  </a:lnTo>
                  <a:lnTo>
                    <a:pt x="0" y="64"/>
                  </a:lnTo>
                  <a:lnTo>
                    <a:pt x="0" y="6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99" name="Freeform 355"/>
            <p:cNvSpPr>
              <a:spLocks/>
            </p:cNvSpPr>
            <p:nvPr/>
          </p:nvSpPr>
          <p:spPr bwMode="auto">
            <a:xfrm>
              <a:off x="6002338" y="360363"/>
              <a:ext cx="53975" cy="82550"/>
            </a:xfrm>
            <a:custGeom>
              <a:avLst/>
              <a:gdLst>
                <a:gd name="T0" fmla="*/ 2147483647 w 34"/>
                <a:gd name="T1" fmla="*/ 0 h 52"/>
                <a:gd name="T2" fmla="*/ 2147483647 w 34"/>
                <a:gd name="T3" fmla="*/ 0 h 52"/>
                <a:gd name="T4" fmla="*/ 2147483647 w 34"/>
                <a:gd name="T5" fmla="*/ 2147483647 h 52"/>
                <a:gd name="T6" fmla="*/ 2147483647 w 34"/>
                <a:gd name="T7" fmla="*/ 2147483647 h 52"/>
                <a:gd name="T8" fmla="*/ 0 w 34"/>
                <a:gd name="T9" fmla="*/ 2147483647 h 52"/>
                <a:gd name="T10" fmla="*/ 0 w 34"/>
                <a:gd name="T11" fmla="*/ 2147483647 h 52"/>
                <a:gd name="T12" fmla="*/ 2147483647 w 34"/>
                <a:gd name="T13" fmla="*/ 0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52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00" name="Freeform 356"/>
            <p:cNvSpPr>
              <a:spLocks/>
            </p:cNvSpPr>
            <p:nvPr/>
          </p:nvSpPr>
          <p:spPr bwMode="auto">
            <a:xfrm>
              <a:off x="6053138" y="309563"/>
              <a:ext cx="34925" cy="53975"/>
            </a:xfrm>
            <a:custGeom>
              <a:avLst/>
              <a:gdLst>
                <a:gd name="T0" fmla="*/ 2147483647 w 22"/>
                <a:gd name="T1" fmla="*/ 0 h 34"/>
                <a:gd name="T2" fmla="*/ 2147483647 w 22"/>
                <a:gd name="T3" fmla="*/ 0 h 34"/>
                <a:gd name="T4" fmla="*/ 2147483647 w 22"/>
                <a:gd name="T5" fmla="*/ 2147483647 h 34"/>
                <a:gd name="T6" fmla="*/ 2147483647 w 22"/>
                <a:gd name="T7" fmla="*/ 2147483647 h 34"/>
                <a:gd name="T8" fmla="*/ 0 w 22"/>
                <a:gd name="T9" fmla="*/ 2147483647 h 34"/>
                <a:gd name="T10" fmla="*/ 0 w 22"/>
                <a:gd name="T11" fmla="*/ 2147483647 h 34"/>
                <a:gd name="T12" fmla="*/ 2147483647 w 22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" h="34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01" name="Freeform 357"/>
            <p:cNvSpPr>
              <a:spLocks/>
            </p:cNvSpPr>
            <p:nvPr/>
          </p:nvSpPr>
          <p:spPr bwMode="auto">
            <a:xfrm>
              <a:off x="1162050" y="1990726"/>
              <a:ext cx="168275" cy="36513"/>
            </a:xfrm>
            <a:custGeom>
              <a:avLst/>
              <a:gdLst>
                <a:gd name="T0" fmla="*/ 0 w 106"/>
                <a:gd name="T1" fmla="*/ 0 h 23"/>
                <a:gd name="T2" fmla="*/ 2147483647 w 106"/>
                <a:gd name="T3" fmla="*/ 0 h 23"/>
                <a:gd name="T4" fmla="*/ 2147483647 w 106"/>
                <a:gd name="T5" fmla="*/ 2147483647 h 23"/>
                <a:gd name="T6" fmla="*/ 2147483647 w 106"/>
                <a:gd name="T7" fmla="*/ 2147483647 h 23"/>
                <a:gd name="T8" fmla="*/ 2147483647 w 106"/>
                <a:gd name="T9" fmla="*/ 2147483647 h 23"/>
                <a:gd name="T10" fmla="*/ 0 w 106"/>
                <a:gd name="T11" fmla="*/ 2147483647 h 23"/>
                <a:gd name="T12" fmla="*/ 0 w 106"/>
                <a:gd name="T13" fmla="*/ 0 h 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6" h="23">
                  <a:moveTo>
                    <a:pt x="0" y="0"/>
                  </a:moveTo>
                  <a:lnTo>
                    <a:pt x="2" y="0"/>
                  </a:lnTo>
                  <a:lnTo>
                    <a:pt x="106" y="20"/>
                  </a:lnTo>
                  <a:lnTo>
                    <a:pt x="106" y="23"/>
                  </a:lnTo>
                  <a:lnTo>
                    <a:pt x="103" y="2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02" name="Freeform 358"/>
            <p:cNvSpPr>
              <a:spLocks/>
            </p:cNvSpPr>
            <p:nvPr/>
          </p:nvSpPr>
          <p:spPr bwMode="auto">
            <a:xfrm>
              <a:off x="1325563" y="2022476"/>
              <a:ext cx="207963" cy="71438"/>
            </a:xfrm>
            <a:custGeom>
              <a:avLst/>
              <a:gdLst>
                <a:gd name="T0" fmla="*/ 0 w 131"/>
                <a:gd name="T1" fmla="*/ 0 h 45"/>
                <a:gd name="T2" fmla="*/ 2147483647 w 131"/>
                <a:gd name="T3" fmla="*/ 0 h 45"/>
                <a:gd name="T4" fmla="*/ 2147483647 w 131"/>
                <a:gd name="T5" fmla="*/ 2147483647 h 45"/>
                <a:gd name="T6" fmla="*/ 2147483647 w 131"/>
                <a:gd name="T7" fmla="*/ 2147483647 h 45"/>
                <a:gd name="T8" fmla="*/ 2147483647 w 131"/>
                <a:gd name="T9" fmla="*/ 2147483647 h 45"/>
                <a:gd name="T10" fmla="*/ 0 w 131"/>
                <a:gd name="T11" fmla="*/ 2147483647 h 45"/>
                <a:gd name="T12" fmla="*/ 0 w 131"/>
                <a:gd name="T13" fmla="*/ 0 h 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1" h="45">
                  <a:moveTo>
                    <a:pt x="0" y="0"/>
                  </a:moveTo>
                  <a:lnTo>
                    <a:pt x="3" y="0"/>
                  </a:lnTo>
                  <a:lnTo>
                    <a:pt x="131" y="42"/>
                  </a:lnTo>
                  <a:lnTo>
                    <a:pt x="131" y="45"/>
                  </a:lnTo>
                  <a:lnTo>
                    <a:pt x="129" y="4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03" name="Freeform 359"/>
            <p:cNvSpPr>
              <a:spLocks/>
            </p:cNvSpPr>
            <p:nvPr/>
          </p:nvSpPr>
          <p:spPr bwMode="auto">
            <a:xfrm>
              <a:off x="1530350" y="2089151"/>
              <a:ext cx="146050" cy="66675"/>
            </a:xfrm>
            <a:custGeom>
              <a:avLst/>
              <a:gdLst>
                <a:gd name="T0" fmla="*/ 0 w 92"/>
                <a:gd name="T1" fmla="*/ 0 h 42"/>
                <a:gd name="T2" fmla="*/ 2147483647 w 92"/>
                <a:gd name="T3" fmla="*/ 0 h 42"/>
                <a:gd name="T4" fmla="*/ 2147483647 w 92"/>
                <a:gd name="T5" fmla="*/ 2147483647 h 42"/>
                <a:gd name="T6" fmla="*/ 2147483647 w 92"/>
                <a:gd name="T7" fmla="*/ 2147483647 h 42"/>
                <a:gd name="T8" fmla="*/ 2147483647 w 92"/>
                <a:gd name="T9" fmla="*/ 2147483647 h 42"/>
                <a:gd name="T10" fmla="*/ 0 w 92"/>
                <a:gd name="T11" fmla="*/ 2147483647 h 42"/>
                <a:gd name="T12" fmla="*/ 0 w 92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2" h="42">
                  <a:moveTo>
                    <a:pt x="0" y="0"/>
                  </a:moveTo>
                  <a:lnTo>
                    <a:pt x="2" y="0"/>
                  </a:lnTo>
                  <a:lnTo>
                    <a:pt x="92" y="39"/>
                  </a:lnTo>
                  <a:lnTo>
                    <a:pt x="92" y="42"/>
                  </a:lnTo>
                  <a:lnTo>
                    <a:pt x="90" y="4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04" name="Freeform 360"/>
            <p:cNvSpPr>
              <a:spLocks/>
            </p:cNvSpPr>
            <p:nvPr/>
          </p:nvSpPr>
          <p:spPr bwMode="auto">
            <a:xfrm>
              <a:off x="1673225" y="2151063"/>
              <a:ext cx="74613" cy="34925"/>
            </a:xfrm>
            <a:custGeom>
              <a:avLst/>
              <a:gdLst>
                <a:gd name="T0" fmla="*/ 0 w 47"/>
                <a:gd name="T1" fmla="*/ 0 h 22"/>
                <a:gd name="T2" fmla="*/ 2147483647 w 47"/>
                <a:gd name="T3" fmla="*/ 0 h 22"/>
                <a:gd name="T4" fmla="*/ 2147483647 w 47"/>
                <a:gd name="T5" fmla="*/ 2147483647 h 22"/>
                <a:gd name="T6" fmla="*/ 2147483647 w 47"/>
                <a:gd name="T7" fmla="*/ 2147483647 h 22"/>
                <a:gd name="T8" fmla="*/ 2147483647 w 47"/>
                <a:gd name="T9" fmla="*/ 2147483647 h 22"/>
                <a:gd name="T10" fmla="*/ 0 w 47"/>
                <a:gd name="T11" fmla="*/ 2147483647 h 22"/>
                <a:gd name="T12" fmla="*/ 0 w 47"/>
                <a:gd name="T13" fmla="*/ 0 h 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22">
                  <a:moveTo>
                    <a:pt x="0" y="0"/>
                  </a:moveTo>
                  <a:lnTo>
                    <a:pt x="2" y="0"/>
                  </a:lnTo>
                  <a:lnTo>
                    <a:pt x="47" y="21"/>
                  </a:lnTo>
                  <a:lnTo>
                    <a:pt x="47" y="22"/>
                  </a:lnTo>
                  <a:lnTo>
                    <a:pt x="44" y="2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05" name="Freeform 361"/>
            <p:cNvSpPr>
              <a:spLocks/>
            </p:cNvSpPr>
            <p:nvPr/>
          </p:nvSpPr>
          <p:spPr bwMode="auto">
            <a:xfrm>
              <a:off x="1743075" y="2184401"/>
              <a:ext cx="98425" cy="50800"/>
            </a:xfrm>
            <a:custGeom>
              <a:avLst/>
              <a:gdLst>
                <a:gd name="T0" fmla="*/ 0 w 62"/>
                <a:gd name="T1" fmla="*/ 0 h 32"/>
                <a:gd name="T2" fmla="*/ 2147483647 w 62"/>
                <a:gd name="T3" fmla="*/ 0 h 32"/>
                <a:gd name="T4" fmla="*/ 2147483647 w 62"/>
                <a:gd name="T5" fmla="*/ 2147483647 h 32"/>
                <a:gd name="T6" fmla="*/ 2147483647 w 62"/>
                <a:gd name="T7" fmla="*/ 2147483647 h 32"/>
                <a:gd name="T8" fmla="*/ 2147483647 w 62"/>
                <a:gd name="T9" fmla="*/ 2147483647 h 32"/>
                <a:gd name="T10" fmla="*/ 0 w 62"/>
                <a:gd name="T11" fmla="*/ 2147483647 h 32"/>
                <a:gd name="T12" fmla="*/ 0 w 62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2" h="32">
                  <a:moveTo>
                    <a:pt x="0" y="0"/>
                  </a:moveTo>
                  <a:lnTo>
                    <a:pt x="3" y="0"/>
                  </a:lnTo>
                  <a:lnTo>
                    <a:pt x="62" y="31"/>
                  </a:lnTo>
                  <a:lnTo>
                    <a:pt x="62" y="32"/>
                  </a:lnTo>
                  <a:lnTo>
                    <a:pt x="59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06" name="Freeform 362"/>
            <p:cNvSpPr>
              <a:spLocks/>
            </p:cNvSpPr>
            <p:nvPr/>
          </p:nvSpPr>
          <p:spPr bwMode="auto">
            <a:xfrm>
              <a:off x="1836738" y="2233613"/>
              <a:ext cx="139700" cy="76200"/>
            </a:xfrm>
            <a:custGeom>
              <a:avLst/>
              <a:gdLst>
                <a:gd name="T0" fmla="*/ 0 w 88"/>
                <a:gd name="T1" fmla="*/ 0 h 48"/>
                <a:gd name="T2" fmla="*/ 2147483647 w 88"/>
                <a:gd name="T3" fmla="*/ 0 h 48"/>
                <a:gd name="T4" fmla="*/ 2147483647 w 88"/>
                <a:gd name="T5" fmla="*/ 2147483647 h 48"/>
                <a:gd name="T6" fmla="*/ 2147483647 w 88"/>
                <a:gd name="T7" fmla="*/ 2147483647 h 48"/>
                <a:gd name="T8" fmla="*/ 2147483647 w 88"/>
                <a:gd name="T9" fmla="*/ 2147483647 h 48"/>
                <a:gd name="T10" fmla="*/ 0 w 88"/>
                <a:gd name="T11" fmla="*/ 2147483647 h 48"/>
                <a:gd name="T12" fmla="*/ 0 w 88"/>
                <a:gd name="T13" fmla="*/ 0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07" name="Freeform 363"/>
            <p:cNvSpPr>
              <a:spLocks/>
            </p:cNvSpPr>
            <p:nvPr/>
          </p:nvSpPr>
          <p:spPr bwMode="auto">
            <a:xfrm>
              <a:off x="1971675" y="2305051"/>
              <a:ext cx="52388" cy="31750"/>
            </a:xfrm>
            <a:custGeom>
              <a:avLst/>
              <a:gdLst>
                <a:gd name="T0" fmla="*/ 0 w 33"/>
                <a:gd name="T1" fmla="*/ 0 h 20"/>
                <a:gd name="T2" fmla="*/ 2147483647 w 33"/>
                <a:gd name="T3" fmla="*/ 0 h 20"/>
                <a:gd name="T4" fmla="*/ 2147483647 w 33"/>
                <a:gd name="T5" fmla="*/ 2147483647 h 20"/>
                <a:gd name="T6" fmla="*/ 2147483647 w 33"/>
                <a:gd name="T7" fmla="*/ 2147483647 h 20"/>
                <a:gd name="T8" fmla="*/ 2147483647 w 33"/>
                <a:gd name="T9" fmla="*/ 2147483647 h 20"/>
                <a:gd name="T10" fmla="*/ 0 w 33"/>
                <a:gd name="T11" fmla="*/ 2147483647 h 20"/>
                <a:gd name="T12" fmla="*/ 0 w 33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20">
                  <a:moveTo>
                    <a:pt x="0" y="0"/>
                  </a:moveTo>
                  <a:lnTo>
                    <a:pt x="3" y="0"/>
                  </a:lnTo>
                  <a:lnTo>
                    <a:pt x="33" y="16"/>
                  </a:lnTo>
                  <a:lnTo>
                    <a:pt x="33" y="20"/>
                  </a:lnTo>
                  <a:lnTo>
                    <a:pt x="3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08" name="Freeform 364"/>
            <p:cNvSpPr>
              <a:spLocks/>
            </p:cNvSpPr>
            <p:nvPr/>
          </p:nvSpPr>
          <p:spPr bwMode="auto">
            <a:xfrm>
              <a:off x="2020888" y="2330451"/>
              <a:ext cx="25400" cy="19050"/>
            </a:xfrm>
            <a:custGeom>
              <a:avLst/>
              <a:gdLst>
                <a:gd name="T0" fmla="*/ 0 w 16"/>
                <a:gd name="T1" fmla="*/ 0 h 12"/>
                <a:gd name="T2" fmla="*/ 2147483647 w 16"/>
                <a:gd name="T3" fmla="*/ 0 h 12"/>
                <a:gd name="T4" fmla="*/ 2147483647 w 16"/>
                <a:gd name="T5" fmla="*/ 2147483647 h 12"/>
                <a:gd name="T6" fmla="*/ 2147483647 w 16"/>
                <a:gd name="T7" fmla="*/ 2147483647 h 12"/>
                <a:gd name="T8" fmla="*/ 2147483647 w 16"/>
                <a:gd name="T9" fmla="*/ 2147483647 h 12"/>
                <a:gd name="T10" fmla="*/ 0 w 16"/>
                <a:gd name="T11" fmla="*/ 2147483647 h 12"/>
                <a:gd name="T12" fmla="*/ 0 w 16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" h="12">
                  <a:moveTo>
                    <a:pt x="0" y="0"/>
                  </a:moveTo>
                  <a:lnTo>
                    <a:pt x="2" y="0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09" name="Freeform 365"/>
            <p:cNvSpPr>
              <a:spLocks/>
            </p:cNvSpPr>
            <p:nvPr/>
          </p:nvSpPr>
          <p:spPr bwMode="auto">
            <a:xfrm>
              <a:off x="2043113" y="2347913"/>
              <a:ext cx="26988" cy="14288"/>
            </a:xfrm>
            <a:custGeom>
              <a:avLst/>
              <a:gdLst>
                <a:gd name="T0" fmla="*/ 0 w 17"/>
                <a:gd name="T1" fmla="*/ 0 h 9"/>
                <a:gd name="T2" fmla="*/ 2147483647 w 17"/>
                <a:gd name="T3" fmla="*/ 0 h 9"/>
                <a:gd name="T4" fmla="*/ 2147483647 w 17"/>
                <a:gd name="T5" fmla="*/ 2147483647 h 9"/>
                <a:gd name="T6" fmla="*/ 2147483647 w 17"/>
                <a:gd name="T7" fmla="*/ 2147483647 h 9"/>
                <a:gd name="T8" fmla="*/ 2147483647 w 17"/>
                <a:gd name="T9" fmla="*/ 2147483647 h 9"/>
                <a:gd name="T10" fmla="*/ 0 w 17"/>
                <a:gd name="T11" fmla="*/ 2147483647 h 9"/>
                <a:gd name="T12" fmla="*/ 0 w 17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9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9"/>
                  </a:lnTo>
                  <a:lnTo>
                    <a:pt x="13" y="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10" name="Freeform 366"/>
            <p:cNvSpPr>
              <a:spLocks/>
            </p:cNvSpPr>
            <p:nvPr/>
          </p:nvSpPr>
          <p:spPr bwMode="auto">
            <a:xfrm>
              <a:off x="2063750" y="2359026"/>
              <a:ext cx="47625" cy="28575"/>
            </a:xfrm>
            <a:custGeom>
              <a:avLst/>
              <a:gdLst>
                <a:gd name="T0" fmla="*/ 0 w 30"/>
                <a:gd name="T1" fmla="*/ 0 h 18"/>
                <a:gd name="T2" fmla="*/ 2147483647 w 30"/>
                <a:gd name="T3" fmla="*/ 0 h 18"/>
                <a:gd name="T4" fmla="*/ 2147483647 w 30"/>
                <a:gd name="T5" fmla="*/ 2147483647 h 18"/>
                <a:gd name="T6" fmla="*/ 2147483647 w 30"/>
                <a:gd name="T7" fmla="*/ 2147483647 h 18"/>
                <a:gd name="T8" fmla="*/ 2147483647 w 30"/>
                <a:gd name="T9" fmla="*/ 2147483647 h 18"/>
                <a:gd name="T10" fmla="*/ 0 w 30"/>
                <a:gd name="T11" fmla="*/ 2147483647 h 18"/>
                <a:gd name="T12" fmla="*/ 0 w 30"/>
                <a:gd name="T13" fmla="*/ 0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0" h="18">
                  <a:moveTo>
                    <a:pt x="0" y="0"/>
                  </a:moveTo>
                  <a:lnTo>
                    <a:pt x="4" y="0"/>
                  </a:lnTo>
                  <a:lnTo>
                    <a:pt x="30" y="14"/>
                  </a:lnTo>
                  <a:lnTo>
                    <a:pt x="30" y="18"/>
                  </a:lnTo>
                  <a:lnTo>
                    <a:pt x="28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11" name="Freeform 367"/>
            <p:cNvSpPr>
              <a:spLocks/>
            </p:cNvSpPr>
            <p:nvPr/>
          </p:nvSpPr>
          <p:spPr bwMode="auto">
            <a:xfrm>
              <a:off x="2108200" y="2381251"/>
              <a:ext cx="80963" cy="55563"/>
            </a:xfrm>
            <a:custGeom>
              <a:avLst/>
              <a:gdLst>
                <a:gd name="T0" fmla="*/ 0 w 51"/>
                <a:gd name="T1" fmla="*/ 0 h 35"/>
                <a:gd name="T2" fmla="*/ 2147483647 w 51"/>
                <a:gd name="T3" fmla="*/ 0 h 35"/>
                <a:gd name="T4" fmla="*/ 2147483647 w 51"/>
                <a:gd name="T5" fmla="*/ 2147483647 h 35"/>
                <a:gd name="T6" fmla="*/ 2147483647 w 51"/>
                <a:gd name="T7" fmla="*/ 2147483647 h 35"/>
                <a:gd name="T8" fmla="*/ 2147483647 w 51"/>
                <a:gd name="T9" fmla="*/ 2147483647 h 35"/>
                <a:gd name="T10" fmla="*/ 0 w 51"/>
                <a:gd name="T11" fmla="*/ 2147483647 h 35"/>
                <a:gd name="T12" fmla="*/ 0 w 51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1" h="35">
                  <a:moveTo>
                    <a:pt x="0" y="0"/>
                  </a:moveTo>
                  <a:lnTo>
                    <a:pt x="2" y="0"/>
                  </a:lnTo>
                  <a:lnTo>
                    <a:pt x="51" y="31"/>
                  </a:lnTo>
                  <a:lnTo>
                    <a:pt x="51" y="35"/>
                  </a:lnTo>
                  <a:lnTo>
                    <a:pt x="49" y="3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12" name="Freeform 368"/>
            <p:cNvSpPr>
              <a:spLocks/>
            </p:cNvSpPr>
            <p:nvPr/>
          </p:nvSpPr>
          <p:spPr bwMode="auto">
            <a:xfrm>
              <a:off x="2185988" y="2430463"/>
              <a:ext cx="90488" cy="58738"/>
            </a:xfrm>
            <a:custGeom>
              <a:avLst/>
              <a:gdLst>
                <a:gd name="T0" fmla="*/ 0 w 57"/>
                <a:gd name="T1" fmla="*/ 0 h 37"/>
                <a:gd name="T2" fmla="*/ 2147483647 w 57"/>
                <a:gd name="T3" fmla="*/ 0 h 37"/>
                <a:gd name="T4" fmla="*/ 2147483647 w 57"/>
                <a:gd name="T5" fmla="*/ 2147483647 h 37"/>
                <a:gd name="T6" fmla="*/ 2147483647 w 57"/>
                <a:gd name="T7" fmla="*/ 2147483647 h 37"/>
                <a:gd name="T8" fmla="*/ 2147483647 w 57"/>
                <a:gd name="T9" fmla="*/ 2147483647 h 37"/>
                <a:gd name="T10" fmla="*/ 0 w 57"/>
                <a:gd name="T11" fmla="*/ 2147483647 h 37"/>
                <a:gd name="T12" fmla="*/ 0 w 57"/>
                <a:gd name="T13" fmla="*/ 0 h 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7" h="37">
                  <a:moveTo>
                    <a:pt x="0" y="0"/>
                  </a:moveTo>
                  <a:lnTo>
                    <a:pt x="2" y="0"/>
                  </a:lnTo>
                  <a:lnTo>
                    <a:pt x="57" y="34"/>
                  </a:lnTo>
                  <a:lnTo>
                    <a:pt x="57" y="37"/>
                  </a:lnTo>
                  <a:lnTo>
                    <a:pt x="54" y="3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13" name="Freeform 369"/>
            <p:cNvSpPr>
              <a:spLocks/>
            </p:cNvSpPr>
            <p:nvPr/>
          </p:nvSpPr>
          <p:spPr bwMode="auto">
            <a:xfrm>
              <a:off x="2271713" y="2484438"/>
              <a:ext cx="82550" cy="50800"/>
            </a:xfrm>
            <a:custGeom>
              <a:avLst/>
              <a:gdLst>
                <a:gd name="T0" fmla="*/ 0 w 52"/>
                <a:gd name="T1" fmla="*/ 0 h 32"/>
                <a:gd name="T2" fmla="*/ 2147483647 w 52"/>
                <a:gd name="T3" fmla="*/ 0 h 32"/>
                <a:gd name="T4" fmla="*/ 2147483647 w 52"/>
                <a:gd name="T5" fmla="*/ 2147483647 h 32"/>
                <a:gd name="T6" fmla="*/ 2147483647 w 52"/>
                <a:gd name="T7" fmla="*/ 2147483647 h 32"/>
                <a:gd name="T8" fmla="*/ 2147483647 w 52"/>
                <a:gd name="T9" fmla="*/ 2147483647 h 32"/>
                <a:gd name="T10" fmla="*/ 0 w 52"/>
                <a:gd name="T11" fmla="*/ 2147483647 h 32"/>
                <a:gd name="T12" fmla="*/ 0 w 52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2" h="32">
                  <a:moveTo>
                    <a:pt x="0" y="0"/>
                  </a:moveTo>
                  <a:lnTo>
                    <a:pt x="3" y="0"/>
                  </a:lnTo>
                  <a:lnTo>
                    <a:pt x="52" y="31"/>
                  </a:lnTo>
                  <a:lnTo>
                    <a:pt x="52" y="32"/>
                  </a:lnTo>
                  <a:lnTo>
                    <a:pt x="50" y="3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14" name="Freeform 370"/>
            <p:cNvSpPr>
              <a:spLocks/>
            </p:cNvSpPr>
            <p:nvPr/>
          </p:nvSpPr>
          <p:spPr bwMode="auto">
            <a:xfrm>
              <a:off x="2351088" y="2533651"/>
              <a:ext cx="138113" cy="90488"/>
            </a:xfrm>
            <a:custGeom>
              <a:avLst/>
              <a:gdLst>
                <a:gd name="T0" fmla="*/ 0 w 87"/>
                <a:gd name="T1" fmla="*/ 0 h 57"/>
                <a:gd name="T2" fmla="*/ 2147483647 w 87"/>
                <a:gd name="T3" fmla="*/ 0 h 57"/>
                <a:gd name="T4" fmla="*/ 2147483647 w 87"/>
                <a:gd name="T5" fmla="*/ 2147483647 h 57"/>
                <a:gd name="T6" fmla="*/ 2147483647 w 87"/>
                <a:gd name="T7" fmla="*/ 2147483647 h 57"/>
                <a:gd name="T8" fmla="*/ 2147483647 w 87"/>
                <a:gd name="T9" fmla="*/ 2147483647 h 57"/>
                <a:gd name="T10" fmla="*/ 0 w 87"/>
                <a:gd name="T11" fmla="*/ 2147483647 h 57"/>
                <a:gd name="T12" fmla="*/ 0 w 87"/>
                <a:gd name="T13" fmla="*/ 0 h 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57">
                  <a:moveTo>
                    <a:pt x="0" y="0"/>
                  </a:moveTo>
                  <a:lnTo>
                    <a:pt x="2" y="0"/>
                  </a:lnTo>
                  <a:lnTo>
                    <a:pt x="87" y="55"/>
                  </a:lnTo>
                  <a:lnTo>
                    <a:pt x="87" y="57"/>
                  </a:lnTo>
                  <a:lnTo>
                    <a:pt x="85" y="57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15" name="Freeform 371"/>
            <p:cNvSpPr>
              <a:spLocks/>
            </p:cNvSpPr>
            <p:nvPr/>
          </p:nvSpPr>
          <p:spPr bwMode="auto">
            <a:xfrm>
              <a:off x="2486025" y="2620963"/>
              <a:ext cx="15875" cy="11113"/>
            </a:xfrm>
            <a:custGeom>
              <a:avLst/>
              <a:gdLst>
                <a:gd name="T0" fmla="*/ 0 w 10"/>
                <a:gd name="T1" fmla="*/ 0 h 7"/>
                <a:gd name="T2" fmla="*/ 2147483647 w 10"/>
                <a:gd name="T3" fmla="*/ 0 h 7"/>
                <a:gd name="T4" fmla="*/ 2147483647 w 10"/>
                <a:gd name="T5" fmla="*/ 2147483647 h 7"/>
                <a:gd name="T6" fmla="*/ 2147483647 w 10"/>
                <a:gd name="T7" fmla="*/ 2147483647 h 7"/>
                <a:gd name="T8" fmla="*/ 2147483647 w 10"/>
                <a:gd name="T9" fmla="*/ 2147483647 h 7"/>
                <a:gd name="T10" fmla="*/ 0 w 10"/>
                <a:gd name="T11" fmla="*/ 2147483647 h 7"/>
                <a:gd name="T12" fmla="*/ 0 w 1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2" y="0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7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16" name="Freeform 372"/>
            <p:cNvSpPr>
              <a:spLocks/>
            </p:cNvSpPr>
            <p:nvPr/>
          </p:nvSpPr>
          <p:spPr bwMode="auto">
            <a:xfrm>
              <a:off x="2497138" y="2628901"/>
              <a:ext cx="15875" cy="12700"/>
            </a:xfrm>
            <a:custGeom>
              <a:avLst/>
              <a:gdLst>
                <a:gd name="T0" fmla="*/ 0 w 10"/>
                <a:gd name="T1" fmla="*/ 0 h 8"/>
                <a:gd name="T2" fmla="*/ 2147483647 w 10"/>
                <a:gd name="T3" fmla="*/ 0 h 8"/>
                <a:gd name="T4" fmla="*/ 2147483647 w 10"/>
                <a:gd name="T5" fmla="*/ 2147483647 h 8"/>
                <a:gd name="T6" fmla="*/ 2147483647 w 10"/>
                <a:gd name="T7" fmla="*/ 2147483647 h 8"/>
                <a:gd name="T8" fmla="*/ 2147483647 w 10"/>
                <a:gd name="T9" fmla="*/ 2147483647 h 8"/>
                <a:gd name="T10" fmla="*/ 0 w 10"/>
                <a:gd name="T11" fmla="*/ 2147483647 h 8"/>
                <a:gd name="T12" fmla="*/ 0 w 1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8">
                  <a:moveTo>
                    <a:pt x="0" y="0"/>
                  </a:moveTo>
                  <a:lnTo>
                    <a:pt x="3" y="0"/>
                  </a:lnTo>
                  <a:lnTo>
                    <a:pt x="10" y="5"/>
                  </a:lnTo>
                  <a:lnTo>
                    <a:pt x="10" y="8"/>
                  </a:lnTo>
                  <a:lnTo>
                    <a:pt x="8" y="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17" name="Freeform 373"/>
            <p:cNvSpPr>
              <a:spLocks/>
            </p:cNvSpPr>
            <p:nvPr/>
          </p:nvSpPr>
          <p:spPr bwMode="auto">
            <a:xfrm>
              <a:off x="2509838" y="2636838"/>
              <a:ext cx="14288" cy="12700"/>
            </a:xfrm>
            <a:custGeom>
              <a:avLst/>
              <a:gdLst>
                <a:gd name="T0" fmla="*/ 0 w 9"/>
                <a:gd name="T1" fmla="*/ 0 h 8"/>
                <a:gd name="T2" fmla="*/ 2147483647 w 9"/>
                <a:gd name="T3" fmla="*/ 0 h 8"/>
                <a:gd name="T4" fmla="*/ 2147483647 w 9"/>
                <a:gd name="T5" fmla="*/ 2147483647 h 8"/>
                <a:gd name="T6" fmla="*/ 2147483647 w 9"/>
                <a:gd name="T7" fmla="*/ 2147483647 h 8"/>
                <a:gd name="T8" fmla="*/ 2147483647 w 9"/>
                <a:gd name="T9" fmla="*/ 2147483647 h 8"/>
                <a:gd name="T10" fmla="*/ 0 w 9"/>
                <a:gd name="T11" fmla="*/ 2147483647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lnTo>
                    <a:pt x="2" y="0"/>
                  </a:lnTo>
                  <a:lnTo>
                    <a:pt x="9" y="6"/>
                  </a:lnTo>
                  <a:lnTo>
                    <a:pt x="9" y="8"/>
                  </a:lnTo>
                  <a:lnTo>
                    <a:pt x="7" y="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18" name="Freeform 374"/>
            <p:cNvSpPr>
              <a:spLocks/>
            </p:cNvSpPr>
            <p:nvPr/>
          </p:nvSpPr>
          <p:spPr bwMode="auto">
            <a:xfrm>
              <a:off x="2520950" y="2646363"/>
              <a:ext cx="82550" cy="55563"/>
            </a:xfrm>
            <a:custGeom>
              <a:avLst/>
              <a:gdLst>
                <a:gd name="T0" fmla="*/ 0 w 52"/>
                <a:gd name="T1" fmla="*/ 0 h 35"/>
                <a:gd name="T2" fmla="*/ 2147483647 w 52"/>
                <a:gd name="T3" fmla="*/ 0 h 35"/>
                <a:gd name="T4" fmla="*/ 2147483647 w 52"/>
                <a:gd name="T5" fmla="*/ 2147483647 h 35"/>
                <a:gd name="T6" fmla="*/ 2147483647 w 52"/>
                <a:gd name="T7" fmla="*/ 2147483647 h 35"/>
                <a:gd name="T8" fmla="*/ 2147483647 w 52"/>
                <a:gd name="T9" fmla="*/ 2147483647 h 35"/>
                <a:gd name="T10" fmla="*/ 0 w 52"/>
                <a:gd name="T11" fmla="*/ 2147483647 h 35"/>
                <a:gd name="T12" fmla="*/ 0 w 52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50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19" name="Freeform 375"/>
            <p:cNvSpPr>
              <a:spLocks/>
            </p:cNvSpPr>
            <p:nvPr/>
          </p:nvSpPr>
          <p:spPr bwMode="auto">
            <a:xfrm>
              <a:off x="2600325" y="2697163"/>
              <a:ext cx="53975" cy="38100"/>
            </a:xfrm>
            <a:custGeom>
              <a:avLst/>
              <a:gdLst>
                <a:gd name="T0" fmla="*/ 0 w 34"/>
                <a:gd name="T1" fmla="*/ 0 h 24"/>
                <a:gd name="T2" fmla="*/ 2147483647 w 34"/>
                <a:gd name="T3" fmla="*/ 0 h 24"/>
                <a:gd name="T4" fmla="*/ 2147483647 w 34"/>
                <a:gd name="T5" fmla="*/ 2147483647 h 24"/>
                <a:gd name="T6" fmla="*/ 2147483647 w 34"/>
                <a:gd name="T7" fmla="*/ 2147483647 h 24"/>
                <a:gd name="T8" fmla="*/ 2147483647 w 34"/>
                <a:gd name="T9" fmla="*/ 2147483647 h 24"/>
                <a:gd name="T10" fmla="*/ 0 w 34"/>
                <a:gd name="T11" fmla="*/ 2147483647 h 24"/>
                <a:gd name="T12" fmla="*/ 0 w 34"/>
                <a:gd name="T13" fmla="*/ 0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24">
                  <a:moveTo>
                    <a:pt x="0" y="0"/>
                  </a:moveTo>
                  <a:lnTo>
                    <a:pt x="2" y="0"/>
                  </a:lnTo>
                  <a:lnTo>
                    <a:pt x="34" y="22"/>
                  </a:lnTo>
                  <a:lnTo>
                    <a:pt x="34" y="24"/>
                  </a:lnTo>
                  <a:lnTo>
                    <a:pt x="32" y="2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20" name="Freeform 376"/>
            <p:cNvSpPr>
              <a:spLocks/>
            </p:cNvSpPr>
            <p:nvPr/>
          </p:nvSpPr>
          <p:spPr bwMode="auto">
            <a:xfrm>
              <a:off x="2651125" y="2732088"/>
              <a:ext cx="22225" cy="17463"/>
            </a:xfrm>
            <a:custGeom>
              <a:avLst/>
              <a:gdLst>
                <a:gd name="T0" fmla="*/ 0 w 14"/>
                <a:gd name="T1" fmla="*/ 0 h 11"/>
                <a:gd name="T2" fmla="*/ 2147483647 w 14"/>
                <a:gd name="T3" fmla="*/ 0 h 11"/>
                <a:gd name="T4" fmla="*/ 2147483647 w 14"/>
                <a:gd name="T5" fmla="*/ 2147483647 h 11"/>
                <a:gd name="T6" fmla="*/ 2147483647 w 14"/>
                <a:gd name="T7" fmla="*/ 2147483647 h 11"/>
                <a:gd name="T8" fmla="*/ 2147483647 w 14"/>
                <a:gd name="T9" fmla="*/ 2147483647 h 11"/>
                <a:gd name="T10" fmla="*/ 0 w 14"/>
                <a:gd name="T11" fmla="*/ 2147483647 h 11"/>
                <a:gd name="T12" fmla="*/ 0 w 14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2" y="0"/>
                  </a:lnTo>
                  <a:lnTo>
                    <a:pt x="14" y="8"/>
                  </a:lnTo>
                  <a:lnTo>
                    <a:pt x="14" y="11"/>
                  </a:lnTo>
                  <a:lnTo>
                    <a:pt x="11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21" name="Freeform 377"/>
            <p:cNvSpPr>
              <a:spLocks/>
            </p:cNvSpPr>
            <p:nvPr/>
          </p:nvSpPr>
          <p:spPr bwMode="auto">
            <a:xfrm>
              <a:off x="2668588" y="2744788"/>
              <a:ext cx="33338" cy="22225"/>
            </a:xfrm>
            <a:custGeom>
              <a:avLst/>
              <a:gdLst>
                <a:gd name="T0" fmla="*/ 0 w 21"/>
                <a:gd name="T1" fmla="*/ 0 h 14"/>
                <a:gd name="T2" fmla="*/ 2147483647 w 21"/>
                <a:gd name="T3" fmla="*/ 0 h 14"/>
                <a:gd name="T4" fmla="*/ 2147483647 w 21"/>
                <a:gd name="T5" fmla="*/ 2147483647 h 14"/>
                <a:gd name="T6" fmla="*/ 2147483647 w 21"/>
                <a:gd name="T7" fmla="*/ 2147483647 h 14"/>
                <a:gd name="T8" fmla="*/ 2147483647 w 21"/>
                <a:gd name="T9" fmla="*/ 2147483647 h 14"/>
                <a:gd name="T10" fmla="*/ 0 w 21"/>
                <a:gd name="T11" fmla="*/ 2147483647 h 14"/>
                <a:gd name="T12" fmla="*/ 0 w 21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14">
                  <a:moveTo>
                    <a:pt x="0" y="0"/>
                  </a:moveTo>
                  <a:lnTo>
                    <a:pt x="3" y="0"/>
                  </a:lnTo>
                  <a:lnTo>
                    <a:pt x="21" y="11"/>
                  </a:lnTo>
                  <a:lnTo>
                    <a:pt x="21" y="14"/>
                  </a:lnTo>
                  <a:lnTo>
                    <a:pt x="19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22" name="Freeform 378"/>
            <p:cNvSpPr>
              <a:spLocks/>
            </p:cNvSpPr>
            <p:nvPr/>
          </p:nvSpPr>
          <p:spPr bwMode="auto">
            <a:xfrm>
              <a:off x="2698750" y="2762251"/>
              <a:ext cx="168275" cy="115888"/>
            </a:xfrm>
            <a:custGeom>
              <a:avLst/>
              <a:gdLst>
                <a:gd name="T0" fmla="*/ 0 w 106"/>
                <a:gd name="T1" fmla="*/ 0 h 73"/>
                <a:gd name="T2" fmla="*/ 2147483647 w 106"/>
                <a:gd name="T3" fmla="*/ 0 h 73"/>
                <a:gd name="T4" fmla="*/ 2147483647 w 106"/>
                <a:gd name="T5" fmla="*/ 2147483647 h 73"/>
                <a:gd name="T6" fmla="*/ 2147483647 w 106"/>
                <a:gd name="T7" fmla="*/ 2147483647 h 73"/>
                <a:gd name="T8" fmla="*/ 2147483647 w 106"/>
                <a:gd name="T9" fmla="*/ 2147483647 h 73"/>
                <a:gd name="T10" fmla="*/ 0 w 106"/>
                <a:gd name="T11" fmla="*/ 2147483647 h 73"/>
                <a:gd name="T12" fmla="*/ 0 w 106"/>
                <a:gd name="T13" fmla="*/ 0 h 7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6" h="73">
                  <a:moveTo>
                    <a:pt x="0" y="0"/>
                  </a:moveTo>
                  <a:lnTo>
                    <a:pt x="2" y="0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2" y="7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23" name="Freeform 379"/>
            <p:cNvSpPr>
              <a:spLocks/>
            </p:cNvSpPr>
            <p:nvPr/>
          </p:nvSpPr>
          <p:spPr bwMode="auto">
            <a:xfrm>
              <a:off x="2860675" y="2874963"/>
              <a:ext cx="74613" cy="55563"/>
            </a:xfrm>
            <a:custGeom>
              <a:avLst/>
              <a:gdLst>
                <a:gd name="T0" fmla="*/ 0 w 47"/>
                <a:gd name="T1" fmla="*/ 0 h 35"/>
                <a:gd name="T2" fmla="*/ 2147483647 w 47"/>
                <a:gd name="T3" fmla="*/ 0 h 35"/>
                <a:gd name="T4" fmla="*/ 2147483647 w 47"/>
                <a:gd name="T5" fmla="*/ 2147483647 h 35"/>
                <a:gd name="T6" fmla="*/ 2147483647 w 47"/>
                <a:gd name="T7" fmla="*/ 2147483647 h 35"/>
                <a:gd name="T8" fmla="*/ 2147483647 w 47"/>
                <a:gd name="T9" fmla="*/ 2147483647 h 35"/>
                <a:gd name="T10" fmla="*/ 0 w 47"/>
                <a:gd name="T11" fmla="*/ 2147483647 h 35"/>
                <a:gd name="T12" fmla="*/ 0 w 47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35">
                  <a:moveTo>
                    <a:pt x="0" y="0"/>
                  </a:moveTo>
                  <a:lnTo>
                    <a:pt x="4" y="0"/>
                  </a:lnTo>
                  <a:lnTo>
                    <a:pt x="47" y="32"/>
                  </a:lnTo>
                  <a:lnTo>
                    <a:pt x="47" y="35"/>
                  </a:lnTo>
                  <a:lnTo>
                    <a:pt x="45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24" name="Freeform 380"/>
            <p:cNvSpPr>
              <a:spLocks/>
            </p:cNvSpPr>
            <p:nvPr/>
          </p:nvSpPr>
          <p:spPr bwMode="auto">
            <a:xfrm>
              <a:off x="2932113" y="2925763"/>
              <a:ext cx="23813" cy="15875"/>
            </a:xfrm>
            <a:custGeom>
              <a:avLst/>
              <a:gdLst>
                <a:gd name="T0" fmla="*/ 0 w 15"/>
                <a:gd name="T1" fmla="*/ 0 h 10"/>
                <a:gd name="T2" fmla="*/ 2147483647 w 15"/>
                <a:gd name="T3" fmla="*/ 0 h 10"/>
                <a:gd name="T4" fmla="*/ 2147483647 w 15"/>
                <a:gd name="T5" fmla="*/ 2147483647 h 10"/>
                <a:gd name="T6" fmla="*/ 2147483647 w 15"/>
                <a:gd name="T7" fmla="*/ 2147483647 h 10"/>
                <a:gd name="T8" fmla="*/ 2147483647 w 15"/>
                <a:gd name="T9" fmla="*/ 2147483647 h 10"/>
                <a:gd name="T10" fmla="*/ 0 w 15"/>
                <a:gd name="T11" fmla="*/ 2147483647 h 10"/>
                <a:gd name="T12" fmla="*/ 0 w 15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2" y="0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1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25" name="Freeform 381"/>
            <p:cNvSpPr>
              <a:spLocks/>
            </p:cNvSpPr>
            <p:nvPr/>
          </p:nvSpPr>
          <p:spPr bwMode="auto">
            <a:xfrm>
              <a:off x="2949575" y="2938463"/>
              <a:ext cx="25400" cy="17463"/>
            </a:xfrm>
            <a:custGeom>
              <a:avLst/>
              <a:gdLst>
                <a:gd name="T0" fmla="*/ 0 w 16"/>
                <a:gd name="T1" fmla="*/ 0 h 11"/>
                <a:gd name="T2" fmla="*/ 2147483647 w 16"/>
                <a:gd name="T3" fmla="*/ 0 h 11"/>
                <a:gd name="T4" fmla="*/ 2147483647 w 16"/>
                <a:gd name="T5" fmla="*/ 2147483647 h 11"/>
                <a:gd name="T6" fmla="*/ 2147483647 w 16"/>
                <a:gd name="T7" fmla="*/ 2147483647 h 11"/>
                <a:gd name="T8" fmla="*/ 2147483647 w 16"/>
                <a:gd name="T9" fmla="*/ 2147483647 h 11"/>
                <a:gd name="T10" fmla="*/ 0 w 16"/>
                <a:gd name="T11" fmla="*/ 2147483647 h 11"/>
                <a:gd name="T12" fmla="*/ 0 w 16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" h="11">
                  <a:moveTo>
                    <a:pt x="0" y="0"/>
                  </a:moveTo>
                  <a:lnTo>
                    <a:pt x="4" y="0"/>
                  </a:lnTo>
                  <a:lnTo>
                    <a:pt x="16" y="9"/>
                  </a:lnTo>
                  <a:lnTo>
                    <a:pt x="16" y="11"/>
                  </a:lnTo>
                  <a:lnTo>
                    <a:pt x="14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26" name="Freeform 382"/>
            <p:cNvSpPr>
              <a:spLocks/>
            </p:cNvSpPr>
            <p:nvPr/>
          </p:nvSpPr>
          <p:spPr bwMode="auto">
            <a:xfrm>
              <a:off x="2971800" y="2952751"/>
              <a:ext cx="28575" cy="23813"/>
            </a:xfrm>
            <a:custGeom>
              <a:avLst/>
              <a:gdLst>
                <a:gd name="T0" fmla="*/ 0 w 18"/>
                <a:gd name="T1" fmla="*/ 0 h 15"/>
                <a:gd name="T2" fmla="*/ 2147483647 w 18"/>
                <a:gd name="T3" fmla="*/ 0 h 15"/>
                <a:gd name="T4" fmla="*/ 2147483647 w 18"/>
                <a:gd name="T5" fmla="*/ 2147483647 h 15"/>
                <a:gd name="T6" fmla="*/ 2147483647 w 18"/>
                <a:gd name="T7" fmla="*/ 2147483647 h 15"/>
                <a:gd name="T8" fmla="*/ 2147483647 w 18"/>
                <a:gd name="T9" fmla="*/ 2147483647 h 15"/>
                <a:gd name="T10" fmla="*/ 0 w 18"/>
                <a:gd name="T11" fmla="*/ 2147483647 h 15"/>
                <a:gd name="T12" fmla="*/ 0 w 18"/>
                <a:gd name="T13" fmla="*/ 0 h 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27" name="Freeform 383"/>
            <p:cNvSpPr>
              <a:spLocks/>
            </p:cNvSpPr>
            <p:nvPr/>
          </p:nvSpPr>
          <p:spPr bwMode="auto">
            <a:xfrm>
              <a:off x="2997200" y="2970213"/>
              <a:ext cx="217488" cy="152400"/>
            </a:xfrm>
            <a:custGeom>
              <a:avLst/>
              <a:gdLst>
                <a:gd name="T0" fmla="*/ 0 w 137"/>
                <a:gd name="T1" fmla="*/ 0 h 96"/>
                <a:gd name="T2" fmla="*/ 2147483647 w 137"/>
                <a:gd name="T3" fmla="*/ 0 h 96"/>
                <a:gd name="T4" fmla="*/ 2147483647 w 137"/>
                <a:gd name="T5" fmla="*/ 2147483647 h 96"/>
                <a:gd name="T6" fmla="*/ 2147483647 w 137"/>
                <a:gd name="T7" fmla="*/ 2147483647 h 96"/>
                <a:gd name="T8" fmla="*/ 2147483647 w 137"/>
                <a:gd name="T9" fmla="*/ 2147483647 h 96"/>
                <a:gd name="T10" fmla="*/ 0 w 137"/>
                <a:gd name="T11" fmla="*/ 2147483647 h 96"/>
                <a:gd name="T12" fmla="*/ 0 w 137"/>
                <a:gd name="T13" fmla="*/ 0 h 9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7" h="96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6"/>
                  </a:lnTo>
                  <a:lnTo>
                    <a:pt x="134" y="9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28" name="Freeform 384"/>
            <p:cNvSpPr>
              <a:spLocks/>
            </p:cNvSpPr>
            <p:nvPr/>
          </p:nvSpPr>
          <p:spPr bwMode="auto">
            <a:xfrm>
              <a:off x="3209925" y="3119438"/>
              <a:ext cx="169863" cy="120650"/>
            </a:xfrm>
            <a:custGeom>
              <a:avLst/>
              <a:gdLst>
                <a:gd name="T0" fmla="*/ 0 w 107"/>
                <a:gd name="T1" fmla="*/ 0 h 76"/>
                <a:gd name="T2" fmla="*/ 2147483647 w 107"/>
                <a:gd name="T3" fmla="*/ 0 h 76"/>
                <a:gd name="T4" fmla="*/ 2147483647 w 107"/>
                <a:gd name="T5" fmla="*/ 2147483647 h 76"/>
                <a:gd name="T6" fmla="*/ 2147483647 w 107"/>
                <a:gd name="T7" fmla="*/ 2147483647 h 76"/>
                <a:gd name="T8" fmla="*/ 2147483647 w 107"/>
                <a:gd name="T9" fmla="*/ 2147483647 h 76"/>
                <a:gd name="T10" fmla="*/ 0 w 107"/>
                <a:gd name="T11" fmla="*/ 2147483647 h 76"/>
                <a:gd name="T12" fmla="*/ 0 w 107"/>
                <a:gd name="T13" fmla="*/ 0 h 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76">
                  <a:moveTo>
                    <a:pt x="0" y="0"/>
                  </a:moveTo>
                  <a:lnTo>
                    <a:pt x="3" y="0"/>
                  </a:lnTo>
                  <a:lnTo>
                    <a:pt x="107" y="75"/>
                  </a:lnTo>
                  <a:lnTo>
                    <a:pt x="107" y="76"/>
                  </a:lnTo>
                  <a:lnTo>
                    <a:pt x="104" y="7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29" name="Freeform 385"/>
            <p:cNvSpPr>
              <a:spLocks/>
            </p:cNvSpPr>
            <p:nvPr/>
          </p:nvSpPr>
          <p:spPr bwMode="auto">
            <a:xfrm>
              <a:off x="3375025" y="3238501"/>
              <a:ext cx="168275" cy="120650"/>
            </a:xfrm>
            <a:custGeom>
              <a:avLst/>
              <a:gdLst>
                <a:gd name="T0" fmla="*/ 0 w 106"/>
                <a:gd name="T1" fmla="*/ 0 h 76"/>
                <a:gd name="T2" fmla="*/ 2147483647 w 106"/>
                <a:gd name="T3" fmla="*/ 0 h 76"/>
                <a:gd name="T4" fmla="*/ 2147483647 w 106"/>
                <a:gd name="T5" fmla="*/ 2147483647 h 76"/>
                <a:gd name="T6" fmla="*/ 2147483647 w 106"/>
                <a:gd name="T7" fmla="*/ 2147483647 h 76"/>
                <a:gd name="T8" fmla="*/ 2147483647 w 106"/>
                <a:gd name="T9" fmla="*/ 2147483647 h 76"/>
                <a:gd name="T10" fmla="*/ 0 w 106"/>
                <a:gd name="T11" fmla="*/ 2147483647 h 76"/>
                <a:gd name="T12" fmla="*/ 0 w 106"/>
                <a:gd name="T13" fmla="*/ 0 h 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6" h="76">
                  <a:moveTo>
                    <a:pt x="0" y="0"/>
                  </a:moveTo>
                  <a:lnTo>
                    <a:pt x="3" y="0"/>
                  </a:lnTo>
                  <a:lnTo>
                    <a:pt x="106" y="74"/>
                  </a:lnTo>
                  <a:lnTo>
                    <a:pt x="106" y="76"/>
                  </a:lnTo>
                  <a:lnTo>
                    <a:pt x="104" y="7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30" name="Freeform 386"/>
            <p:cNvSpPr>
              <a:spLocks/>
            </p:cNvSpPr>
            <p:nvPr/>
          </p:nvSpPr>
          <p:spPr bwMode="auto">
            <a:xfrm>
              <a:off x="3540125" y="3355976"/>
              <a:ext cx="138113" cy="100013"/>
            </a:xfrm>
            <a:custGeom>
              <a:avLst/>
              <a:gdLst>
                <a:gd name="T0" fmla="*/ 0 w 87"/>
                <a:gd name="T1" fmla="*/ 0 h 63"/>
                <a:gd name="T2" fmla="*/ 2147483647 w 87"/>
                <a:gd name="T3" fmla="*/ 0 h 63"/>
                <a:gd name="T4" fmla="*/ 2147483647 w 87"/>
                <a:gd name="T5" fmla="*/ 2147483647 h 63"/>
                <a:gd name="T6" fmla="*/ 2147483647 w 87"/>
                <a:gd name="T7" fmla="*/ 2147483647 h 63"/>
                <a:gd name="T8" fmla="*/ 2147483647 w 87"/>
                <a:gd name="T9" fmla="*/ 2147483647 h 63"/>
                <a:gd name="T10" fmla="*/ 0 w 87"/>
                <a:gd name="T11" fmla="*/ 2147483647 h 63"/>
                <a:gd name="T12" fmla="*/ 0 w 87"/>
                <a:gd name="T13" fmla="*/ 0 h 6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63">
                  <a:moveTo>
                    <a:pt x="0" y="0"/>
                  </a:moveTo>
                  <a:lnTo>
                    <a:pt x="2" y="0"/>
                  </a:lnTo>
                  <a:lnTo>
                    <a:pt x="87" y="61"/>
                  </a:lnTo>
                  <a:lnTo>
                    <a:pt x="87" y="63"/>
                  </a:lnTo>
                  <a:lnTo>
                    <a:pt x="85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31" name="Freeform 387"/>
            <p:cNvSpPr>
              <a:spLocks/>
            </p:cNvSpPr>
            <p:nvPr/>
          </p:nvSpPr>
          <p:spPr bwMode="auto">
            <a:xfrm>
              <a:off x="3675063" y="3452813"/>
              <a:ext cx="214313" cy="157163"/>
            </a:xfrm>
            <a:custGeom>
              <a:avLst/>
              <a:gdLst>
                <a:gd name="T0" fmla="*/ 0 w 135"/>
                <a:gd name="T1" fmla="*/ 0 h 99"/>
                <a:gd name="T2" fmla="*/ 2147483647 w 135"/>
                <a:gd name="T3" fmla="*/ 0 h 99"/>
                <a:gd name="T4" fmla="*/ 2147483647 w 135"/>
                <a:gd name="T5" fmla="*/ 2147483647 h 99"/>
                <a:gd name="T6" fmla="*/ 2147483647 w 135"/>
                <a:gd name="T7" fmla="*/ 2147483647 h 99"/>
                <a:gd name="T8" fmla="*/ 2147483647 w 135"/>
                <a:gd name="T9" fmla="*/ 2147483647 h 99"/>
                <a:gd name="T10" fmla="*/ 0 w 135"/>
                <a:gd name="T11" fmla="*/ 2147483647 h 99"/>
                <a:gd name="T12" fmla="*/ 0 w 135"/>
                <a:gd name="T13" fmla="*/ 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6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32" name="Freeform 388"/>
            <p:cNvSpPr>
              <a:spLocks/>
            </p:cNvSpPr>
            <p:nvPr/>
          </p:nvSpPr>
          <p:spPr bwMode="auto">
            <a:xfrm>
              <a:off x="3886200" y="3605213"/>
              <a:ext cx="168275" cy="125413"/>
            </a:xfrm>
            <a:custGeom>
              <a:avLst/>
              <a:gdLst>
                <a:gd name="T0" fmla="*/ 0 w 106"/>
                <a:gd name="T1" fmla="*/ 0 h 79"/>
                <a:gd name="T2" fmla="*/ 2147483647 w 106"/>
                <a:gd name="T3" fmla="*/ 0 h 79"/>
                <a:gd name="T4" fmla="*/ 2147483647 w 106"/>
                <a:gd name="T5" fmla="*/ 2147483647 h 79"/>
                <a:gd name="T6" fmla="*/ 2147483647 w 106"/>
                <a:gd name="T7" fmla="*/ 2147483647 h 79"/>
                <a:gd name="T8" fmla="*/ 2147483647 w 106"/>
                <a:gd name="T9" fmla="*/ 2147483647 h 79"/>
                <a:gd name="T10" fmla="*/ 0 w 106"/>
                <a:gd name="T11" fmla="*/ 2147483647 h 79"/>
                <a:gd name="T12" fmla="*/ 0 w 106"/>
                <a:gd name="T13" fmla="*/ 0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6" h="79">
                  <a:moveTo>
                    <a:pt x="0" y="0"/>
                  </a:moveTo>
                  <a:lnTo>
                    <a:pt x="2" y="0"/>
                  </a:lnTo>
                  <a:lnTo>
                    <a:pt x="106" y="76"/>
                  </a:lnTo>
                  <a:lnTo>
                    <a:pt x="106" y="79"/>
                  </a:lnTo>
                  <a:lnTo>
                    <a:pt x="103" y="7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33" name="Freeform 389"/>
            <p:cNvSpPr>
              <a:spLocks/>
            </p:cNvSpPr>
            <p:nvPr/>
          </p:nvSpPr>
          <p:spPr bwMode="auto">
            <a:xfrm>
              <a:off x="4049713" y="3725863"/>
              <a:ext cx="139700" cy="101600"/>
            </a:xfrm>
            <a:custGeom>
              <a:avLst/>
              <a:gdLst>
                <a:gd name="T0" fmla="*/ 0 w 88"/>
                <a:gd name="T1" fmla="*/ 0 h 64"/>
                <a:gd name="T2" fmla="*/ 2147483647 w 88"/>
                <a:gd name="T3" fmla="*/ 0 h 64"/>
                <a:gd name="T4" fmla="*/ 2147483647 w 88"/>
                <a:gd name="T5" fmla="*/ 2147483647 h 64"/>
                <a:gd name="T6" fmla="*/ 2147483647 w 88"/>
                <a:gd name="T7" fmla="*/ 2147483647 h 64"/>
                <a:gd name="T8" fmla="*/ 2147483647 w 88"/>
                <a:gd name="T9" fmla="*/ 2147483647 h 64"/>
                <a:gd name="T10" fmla="*/ 0 w 88"/>
                <a:gd name="T11" fmla="*/ 2147483647 h 64"/>
                <a:gd name="T12" fmla="*/ 0 w 88"/>
                <a:gd name="T13" fmla="*/ 0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8" h="64">
                  <a:moveTo>
                    <a:pt x="0" y="0"/>
                  </a:moveTo>
                  <a:lnTo>
                    <a:pt x="3" y="0"/>
                  </a:lnTo>
                  <a:lnTo>
                    <a:pt x="88" y="61"/>
                  </a:lnTo>
                  <a:lnTo>
                    <a:pt x="88" y="64"/>
                  </a:lnTo>
                  <a:lnTo>
                    <a:pt x="85" y="6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34" name="Freeform 390"/>
            <p:cNvSpPr>
              <a:spLocks/>
            </p:cNvSpPr>
            <p:nvPr/>
          </p:nvSpPr>
          <p:spPr bwMode="auto">
            <a:xfrm>
              <a:off x="4184650" y="3822701"/>
              <a:ext cx="217488" cy="158750"/>
            </a:xfrm>
            <a:custGeom>
              <a:avLst/>
              <a:gdLst>
                <a:gd name="T0" fmla="*/ 0 w 137"/>
                <a:gd name="T1" fmla="*/ 0 h 100"/>
                <a:gd name="T2" fmla="*/ 2147483647 w 137"/>
                <a:gd name="T3" fmla="*/ 0 h 100"/>
                <a:gd name="T4" fmla="*/ 2147483647 w 137"/>
                <a:gd name="T5" fmla="*/ 2147483647 h 100"/>
                <a:gd name="T6" fmla="*/ 2147483647 w 137"/>
                <a:gd name="T7" fmla="*/ 2147483647 h 100"/>
                <a:gd name="T8" fmla="*/ 2147483647 w 137"/>
                <a:gd name="T9" fmla="*/ 2147483647 h 100"/>
                <a:gd name="T10" fmla="*/ 0 w 137"/>
                <a:gd name="T11" fmla="*/ 2147483647 h 100"/>
                <a:gd name="T12" fmla="*/ 0 w 137"/>
                <a:gd name="T13" fmla="*/ 0 h 1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7" h="100">
                  <a:moveTo>
                    <a:pt x="0" y="0"/>
                  </a:moveTo>
                  <a:lnTo>
                    <a:pt x="3" y="0"/>
                  </a:lnTo>
                  <a:lnTo>
                    <a:pt x="137" y="98"/>
                  </a:lnTo>
                  <a:lnTo>
                    <a:pt x="137" y="100"/>
                  </a:lnTo>
                  <a:lnTo>
                    <a:pt x="134" y="10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35" name="Freeform 391"/>
            <p:cNvSpPr>
              <a:spLocks/>
            </p:cNvSpPr>
            <p:nvPr/>
          </p:nvSpPr>
          <p:spPr bwMode="auto">
            <a:xfrm>
              <a:off x="4397375" y="3978276"/>
              <a:ext cx="134938" cy="100013"/>
            </a:xfrm>
            <a:custGeom>
              <a:avLst/>
              <a:gdLst>
                <a:gd name="T0" fmla="*/ 0 w 85"/>
                <a:gd name="T1" fmla="*/ 0 h 63"/>
                <a:gd name="T2" fmla="*/ 2147483647 w 85"/>
                <a:gd name="T3" fmla="*/ 0 h 63"/>
                <a:gd name="T4" fmla="*/ 2147483647 w 85"/>
                <a:gd name="T5" fmla="*/ 2147483647 h 63"/>
                <a:gd name="T6" fmla="*/ 2147483647 w 85"/>
                <a:gd name="T7" fmla="*/ 2147483647 h 63"/>
                <a:gd name="T8" fmla="*/ 2147483647 w 85"/>
                <a:gd name="T9" fmla="*/ 2147483647 h 63"/>
                <a:gd name="T10" fmla="*/ 0 w 85"/>
                <a:gd name="T11" fmla="*/ 2147483647 h 63"/>
                <a:gd name="T12" fmla="*/ 0 w 85"/>
                <a:gd name="T13" fmla="*/ 0 h 6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63">
                  <a:moveTo>
                    <a:pt x="0" y="0"/>
                  </a:moveTo>
                  <a:lnTo>
                    <a:pt x="3" y="0"/>
                  </a:lnTo>
                  <a:lnTo>
                    <a:pt x="85" y="60"/>
                  </a:lnTo>
                  <a:lnTo>
                    <a:pt x="85" y="63"/>
                  </a:lnTo>
                  <a:lnTo>
                    <a:pt x="82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36" name="Freeform 392"/>
            <p:cNvSpPr>
              <a:spLocks/>
            </p:cNvSpPr>
            <p:nvPr/>
          </p:nvSpPr>
          <p:spPr bwMode="auto">
            <a:xfrm>
              <a:off x="1162050" y="3016251"/>
              <a:ext cx="134938" cy="22225"/>
            </a:xfrm>
            <a:custGeom>
              <a:avLst/>
              <a:gdLst>
                <a:gd name="T0" fmla="*/ 2147483647 w 85"/>
                <a:gd name="T1" fmla="*/ 0 h 14"/>
                <a:gd name="T2" fmla="*/ 2147483647 w 85"/>
                <a:gd name="T3" fmla="*/ 0 h 14"/>
                <a:gd name="T4" fmla="*/ 2147483647 w 85"/>
                <a:gd name="T5" fmla="*/ 2147483647 h 14"/>
                <a:gd name="T6" fmla="*/ 2147483647 w 85"/>
                <a:gd name="T7" fmla="*/ 2147483647 h 14"/>
                <a:gd name="T8" fmla="*/ 0 w 85"/>
                <a:gd name="T9" fmla="*/ 2147483647 h 14"/>
                <a:gd name="T10" fmla="*/ 0 w 85"/>
                <a:gd name="T11" fmla="*/ 2147483647 h 14"/>
                <a:gd name="T12" fmla="*/ 2147483647 w 85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14">
                  <a:moveTo>
                    <a:pt x="82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37" name="Freeform 393"/>
            <p:cNvSpPr>
              <a:spLocks/>
            </p:cNvSpPr>
            <p:nvPr/>
          </p:nvSpPr>
          <p:spPr bwMode="auto">
            <a:xfrm>
              <a:off x="1350963" y="3013076"/>
              <a:ext cx="28575" cy="6350"/>
            </a:xfrm>
            <a:custGeom>
              <a:avLst/>
              <a:gdLst>
                <a:gd name="T0" fmla="*/ 0 w 18"/>
                <a:gd name="T1" fmla="*/ 0 h 4"/>
                <a:gd name="T2" fmla="*/ 2147483647 w 18"/>
                <a:gd name="T3" fmla="*/ 0 h 4"/>
                <a:gd name="T4" fmla="*/ 2147483647 w 18"/>
                <a:gd name="T5" fmla="*/ 2147483647 h 4"/>
                <a:gd name="T6" fmla="*/ 2147483647 w 18"/>
                <a:gd name="T7" fmla="*/ 2147483647 h 4"/>
                <a:gd name="T8" fmla="*/ 2147483647 w 18"/>
                <a:gd name="T9" fmla="*/ 2147483647 h 4"/>
                <a:gd name="T10" fmla="*/ 0 w 18"/>
                <a:gd name="T11" fmla="*/ 2147483647 h 4"/>
                <a:gd name="T12" fmla="*/ 0 w 18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4">
                  <a:moveTo>
                    <a:pt x="0" y="0"/>
                  </a:moveTo>
                  <a:lnTo>
                    <a:pt x="2" y="0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38" name="Freeform 394"/>
            <p:cNvSpPr>
              <a:spLocks/>
            </p:cNvSpPr>
            <p:nvPr/>
          </p:nvSpPr>
          <p:spPr bwMode="auto">
            <a:xfrm>
              <a:off x="1431925" y="3021013"/>
              <a:ext cx="101600" cy="14288"/>
            </a:xfrm>
            <a:custGeom>
              <a:avLst/>
              <a:gdLst>
                <a:gd name="T0" fmla="*/ 0 w 64"/>
                <a:gd name="T1" fmla="*/ 0 h 9"/>
                <a:gd name="T2" fmla="*/ 2147483647 w 64"/>
                <a:gd name="T3" fmla="*/ 0 h 9"/>
                <a:gd name="T4" fmla="*/ 2147483647 w 64"/>
                <a:gd name="T5" fmla="*/ 2147483647 h 9"/>
                <a:gd name="T6" fmla="*/ 2147483647 w 64"/>
                <a:gd name="T7" fmla="*/ 2147483647 h 9"/>
                <a:gd name="T8" fmla="*/ 2147483647 w 64"/>
                <a:gd name="T9" fmla="*/ 2147483647 h 9"/>
                <a:gd name="T10" fmla="*/ 0 w 64"/>
                <a:gd name="T11" fmla="*/ 2147483647 h 9"/>
                <a:gd name="T12" fmla="*/ 0 w 64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4" h="9">
                  <a:moveTo>
                    <a:pt x="0" y="0"/>
                  </a:moveTo>
                  <a:lnTo>
                    <a:pt x="2" y="0"/>
                  </a:lnTo>
                  <a:lnTo>
                    <a:pt x="64" y="7"/>
                  </a:lnTo>
                  <a:lnTo>
                    <a:pt x="64" y="9"/>
                  </a:lnTo>
                  <a:lnTo>
                    <a:pt x="62" y="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39" name="Freeform 395"/>
            <p:cNvSpPr>
              <a:spLocks/>
            </p:cNvSpPr>
            <p:nvPr/>
          </p:nvSpPr>
          <p:spPr bwMode="auto">
            <a:xfrm>
              <a:off x="1530350" y="3032126"/>
              <a:ext cx="36513" cy="11113"/>
            </a:xfrm>
            <a:custGeom>
              <a:avLst/>
              <a:gdLst>
                <a:gd name="T0" fmla="*/ 0 w 23"/>
                <a:gd name="T1" fmla="*/ 0 h 7"/>
                <a:gd name="T2" fmla="*/ 2147483647 w 23"/>
                <a:gd name="T3" fmla="*/ 0 h 7"/>
                <a:gd name="T4" fmla="*/ 2147483647 w 23"/>
                <a:gd name="T5" fmla="*/ 2147483647 h 7"/>
                <a:gd name="T6" fmla="*/ 2147483647 w 23"/>
                <a:gd name="T7" fmla="*/ 2147483647 h 7"/>
                <a:gd name="T8" fmla="*/ 2147483647 w 23"/>
                <a:gd name="T9" fmla="*/ 2147483647 h 7"/>
                <a:gd name="T10" fmla="*/ 0 w 23"/>
                <a:gd name="T11" fmla="*/ 2147483647 h 7"/>
                <a:gd name="T12" fmla="*/ 0 w 2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" h="7">
                  <a:moveTo>
                    <a:pt x="0" y="0"/>
                  </a:moveTo>
                  <a:lnTo>
                    <a:pt x="2" y="0"/>
                  </a:lnTo>
                  <a:lnTo>
                    <a:pt x="23" y="5"/>
                  </a:lnTo>
                  <a:lnTo>
                    <a:pt x="23" y="7"/>
                  </a:lnTo>
                  <a:lnTo>
                    <a:pt x="20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40" name="Freeform 396"/>
            <p:cNvSpPr>
              <a:spLocks/>
            </p:cNvSpPr>
            <p:nvPr/>
          </p:nvSpPr>
          <p:spPr bwMode="auto">
            <a:xfrm>
              <a:off x="1622425" y="3057526"/>
              <a:ext cx="28575" cy="9525"/>
            </a:xfrm>
            <a:custGeom>
              <a:avLst/>
              <a:gdLst>
                <a:gd name="T0" fmla="*/ 0 w 18"/>
                <a:gd name="T1" fmla="*/ 0 h 6"/>
                <a:gd name="T2" fmla="*/ 2147483647 w 18"/>
                <a:gd name="T3" fmla="*/ 0 h 6"/>
                <a:gd name="T4" fmla="*/ 2147483647 w 18"/>
                <a:gd name="T5" fmla="*/ 2147483647 h 6"/>
                <a:gd name="T6" fmla="*/ 2147483647 w 18"/>
                <a:gd name="T7" fmla="*/ 2147483647 h 6"/>
                <a:gd name="T8" fmla="*/ 2147483647 w 18"/>
                <a:gd name="T9" fmla="*/ 2147483647 h 6"/>
                <a:gd name="T10" fmla="*/ 0 w 18"/>
                <a:gd name="T11" fmla="*/ 2147483647 h 6"/>
                <a:gd name="T12" fmla="*/ 0 w 18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6">
                  <a:moveTo>
                    <a:pt x="0" y="0"/>
                  </a:moveTo>
                  <a:lnTo>
                    <a:pt x="1" y="0"/>
                  </a:lnTo>
                  <a:lnTo>
                    <a:pt x="18" y="4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41" name="Freeform 397"/>
            <p:cNvSpPr>
              <a:spLocks/>
            </p:cNvSpPr>
            <p:nvPr/>
          </p:nvSpPr>
          <p:spPr bwMode="auto">
            <a:xfrm>
              <a:off x="1703388" y="3078163"/>
              <a:ext cx="44450" cy="19050"/>
            </a:xfrm>
            <a:custGeom>
              <a:avLst/>
              <a:gdLst>
                <a:gd name="T0" fmla="*/ 0 w 28"/>
                <a:gd name="T1" fmla="*/ 0 h 12"/>
                <a:gd name="T2" fmla="*/ 2147483647 w 28"/>
                <a:gd name="T3" fmla="*/ 0 h 12"/>
                <a:gd name="T4" fmla="*/ 2147483647 w 28"/>
                <a:gd name="T5" fmla="*/ 2147483647 h 12"/>
                <a:gd name="T6" fmla="*/ 2147483647 w 28"/>
                <a:gd name="T7" fmla="*/ 2147483647 h 12"/>
                <a:gd name="T8" fmla="*/ 2147483647 w 28"/>
                <a:gd name="T9" fmla="*/ 2147483647 h 12"/>
                <a:gd name="T10" fmla="*/ 0 w 28"/>
                <a:gd name="T11" fmla="*/ 2147483647 h 12"/>
                <a:gd name="T12" fmla="*/ 0 w 28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12">
                  <a:moveTo>
                    <a:pt x="0" y="0"/>
                  </a:moveTo>
                  <a:lnTo>
                    <a:pt x="1" y="0"/>
                  </a:lnTo>
                  <a:lnTo>
                    <a:pt x="28" y="9"/>
                  </a:lnTo>
                  <a:lnTo>
                    <a:pt x="28" y="12"/>
                  </a:lnTo>
                  <a:lnTo>
                    <a:pt x="25" y="1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42" name="Freeform 398"/>
            <p:cNvSpPr>
              <a:spLocks/>
            </p:cNvSpPr>
            <p:nvPr/>
          </p:nvSpPr>
          <p:spPr bwMode="auto">
            <a:xfrm>
              <a:off x="1743075" y="3092451"/>
              <a:ext cx="98425" cy="41275"/>
            </a:xfrm>
            <a:custGeom>
              <a:avLst/>
              <a:gdLst>
                <a:gd name="T0" fmla="*/ 0 w 62"/>
                <a:gd name="T1" fmla="*/ 0 h 26"/>
                <a:gd name="T2" fmla="*/ 2147483647 w 62"/>
                <a:gd name="T3" fmla="*/ 0 h 26"/>
                <a:gd name="T4" fmla="*/ 2147483647 w 62"/>
                <a:gd name="T5" fmla="*/ 2147483647 h 26"/>
                <a:gd name="T6" fmla="*/ 2147483647 w 62"/>
                <a:gd name="T7" fmla="*/ 2147483647 h 26"/>
                <a:gd name="T8" fmla="*/ 2147483647 w 62"/>
                <a:gd name="T9" fmla="*/ 2147483647 h 26"/>
                <a:gd name="T10" fmla="*/ 0 w 62"/>
                <a:gd name="T11" fmla="*/ 2147483647 h 26"/>
                <a:gd name="T12" fmla="*/ 0 w 62"/>
                <a:gd name="T13" fmla="*/ 0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2" h="26">
                  <a:moveTo>
                    <a:pt x="0" y="0"/>
                  </a:moveTo>
                  <a:lnTo>
                    <a:pt x="3" y="0"/>
                  </a:lnTo>
                  <a:lnTo>
                    <a:pt x="62" y="24"/>
                  </a:lnTo>
                  <a:lnTo>
                    <a:pt x="62" y="26"/>
                  </a:lnTo>
                  <a:lnTo>
                    <a:pt x="59" y="2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43" name="Freeform 399"/>
            <p:cNvSpPr>
              <a:spLocks/>
            </p:cNvSpPr>
            <p:nvPr/>
          </p:nvSpPr>
          <p:spPr bwMode="auto">
            <a:xfrm>
              <a:off x="1893888" y="3154363"/>
              <a:ext cx="28575" cy="14288"/>
            </a:xfrm>
            <a:custGeom>
              <a:avLst/>
              <a:gdLst>
                <a:gd name="T0" fmla="*/ 0 w 18"/>
                <a:gd name="T1" fmla="*/ 0 h 9"/>
                <a:gd name="T2" fmla="*/ 2147483647 w 18"/>
                <a:gd name="T3" fmla="*/ 0 h 9"/>
                <a:gd name="T4" fmla="*/ 2147483647 w 18"/>
                <a:gd name="T5" fmla="*/ 2147483647 h 9"/>
                <a:gd name="T6" fmla="*/ 2147483647 w 18"/>
                <a:gd name="T7" fmla="*/ 2147483647 h 9"/>
                <a:gd name="T8" fmla="*/ 2147483647 w 18"/>
                <a:gd name="T9" fmla="*/ 2147483647 h 9"/>
                <a:gd name="T10" fmla="*/ 0 w 18"/>
                <a:gd name="T11" fmla="*/ 2147483647 h 9"/>
                <a:gd name="T12" fmla="*/ 0 w 1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lnTo>
                    <a:pt x="2" y="0"/>
                  </a:lnTo>
                  <a:lnTo>
                    <a:pt x="18" y="6"/>
                  </a:lnTo>
                  <a:lnTo>
                    <a:pt x="18" y="9"/>
                  </a:lnTo>
                  <a:lnTo>
                    <a:pt x="15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44" name="Freeform 400"/>
            <p:cNvSpPr>
              <a:spLocks/>
            </p:cNvSpPr>
            <p:nvPr/>
          </p:nvSpPr>
          <p:spPr bwMode="auto">
            <a:xfrm>
              <a:off x="1971675" y="3187701"/>
              <a:ext cx="52388" cy="26988"/>
            </a:xfrm>
            <a:custGeom>
              <a:avLst/>
              <a:gdLst>
                <a:gd name="T0" fmla="*/ 0 w 33"/>
                <a:gd name="T1" fmla="*/ 0 h 17"/>
                <a:gd name="T2" fmla="*/ 2147483647 w 33"/>
                <a:gd name="T3" fmla="*/ 0 h 17"/>
                <a:gd name="T4" fmla="*/ 2147483647 w 33"/>
                <a:gd name="T5" fmla="*/ 2147483647 h 17"/>
                <a:gd name="T6" fmla="*/ 2147483647 w 33"/>
                <a:gd name="T7" fmla="*/ 2147483647 h 17"/>
                <a:gd name="T8" fmla="*/ 2147483647 w 33"/>
                <a:gd name="T9" fmla="*/ 2147483647 h 17"/>
                <a:gd name="T10" fmla="*/ 0 w 33"/>
                <a:gd name="T11" fmla="*/ 2147483647 h 17"/>
                <a:gd name="T12" fmla="*/ 0 w 33"/>
                <a:gd name="T13" fmla="*/ 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17">
                  <a:moveTo>
                    <a:pt x="0" y="0"/>
                  </a:moveTo>
                  <a:lnTo>
                    <a:pt x="3" y="0"/>
                  </a:lnTo>
                  <a:lnTo>
                    <a:pt x="33" y="15"/>
                  </a:lnTo>
                  <a:lnTo>
                    <a:pt x="33" y="17"/>
                  </a:lnTo>
                  <a:lnTo>
                    <a:pt x="31" y="1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45" name="Freeform 401"/>
            <p:cNvSpPr>
              <a:spLocks/>
            </p:cNvSpPr>
            <p:nvPr/>
          </p:nvSpPr>
          <p:spPr bwMode="auto">
            <a:xfrm>
              <a:off x="2020888" y="3211513"/>
              <a:ext cx="25400" cy="15875"/>
            </a:xfrm>
            <a:custGeom>
              <a:avLst/>
              <a:gdLst>
                <a:gd name="T0" fmla="*/ 0 w 16"/>
                <a:gd name="T1" fmla="*/ 0 h 10"/>
                <a:gd name="T2" fmla="*/ 2147483647 w 16"/>
                <a:gd name="T3" fmla="*/ 0 h 10"/>
                <a:gd name="T4" fmla="*/ 2147483647 w 16"/>
                <a:gd name="T5" fmla="*/ 2147483647 h 10"/>
                <a:gd name="T6" fmla="*/ 2147483647 w 16"/>
                <a:gd name="T7" fmla="*/ 2147483647 h 10"/>
                <a:gd name="T8" fmla="*/ 2147483647 w 16"/>
                <a:gd name="T9" fmla="*/ 2147483647 h 10"/>
                <a:gd name="T10" fmla="*/ 0 w 16"/>
                <a:gd name="T11" fmla="*/ 2147483647 h 10"/>
                <a:gd name="T12" fmla="*/ 0 w 16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" h="10">
                  <a:moveTo>
                    <a:pt x="0" y="0"/>
                  </a:moveTo>
                  <a:lnTo>
                    <a:pt x="2" y="0"/>
                  </a:lnTo>
                  <a:lnTo>
                    <a:pt x="16" y="7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46" name="Freeform 402"/>
            <p:cNvSpPr>
              <a:spLocks/>
            </p:cNvSpPr>
            <p:nvPr/>
          </p:nvSpPr>
          <p:spPr bwMode="auto">
            <a:xfrm>
              <a:off x="2043113" y="3222626"/>
              <a:ext cx="26988" cy="15875"/>
            </a:xfrm>
            <a:custGeom>
              <a:avLst/>
              <a:gdLst>
                <a:gd name="T0" fmla="*/ 0 w 17"/>
                <a:gd name="T1" fmla="*/ 0 h 10"/>
                <a:gd name="T2" fmla="*/ 2147483647 w 17"/>
                <a:gd name="T3" fmla="*/ 0 h 10"/>
                <a:gd name="T4" fmla="*/ 2147483647 w 17"/>
                <a:gd name="T5" fmla="*/ 2147483647 h 10"/>
                <a:gd name="T6" fmla="*/ 2147483647 w 17"/>
                <a:gd name="T7" fmla="*/ 2147483647 h 10"/>
                <a:gd name="T8" fmla="*/ 2147483647 w 17"/>
                <a:gd name="T9" fmla="*/ 2147483647 h 10"/>
                <a:gd name="T10" fmla="*/ 0 w 17"/>
                <a:gd name="T11" fmla="*/ 2147483647 h 10"/>
                <a:gd name="T12" fmla="*/ 0 w 17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47" name="Freeform 403"/>
            <p:cNvSpPr>
              <a:spLocks/>
            </p:cNvSpPr>
            <p:nvPr/>
          </p:nvSpPr>
          <p:spPr bwMode="auto">
            <a:xfrm>
              <a:off x="2063750" y="3233738"/>
              <a:ext cx="47625" cy="26988"/>
            </a:xfrm>
            <a:custGeom>
              <a:avLst/>
              <a:gdLst>
                <a:gd name="T0" fmla="*/ 0 w 30"/>
                <a:gd name="T1" fmla="*/ 0 h 17"/>
                <a:gd name="T2" fmla="*/ 2147483647 w 30"/>
                <a:gd name="T3" fmla="*/ 0 h 17"/>
                <a:gd name="T4" fmla="*/ 2147483647 w 30"/>
                <a:gd name="T5" fmla="*/ 2147483647 h 17"/>
                <a:gd name="T6" fmla="*/ 2147483647 w 30"/>
                <a:gd name="T7" fmla="*/ 2147483647 h 17"/>
                <a:gd name="T8" fmla="*/ 2147483647 w 30"/>
                <a:gd name="T9" fmla="*/ 2147483647 h 17"/>
                <a:gd name="T10" fmla="*/ 0 w 30"/>
                <a:gd name="T11" fmla="*/ 2147483647 h 17"/>
                <a:gd name="T12" fmla="*/ 0 w 30"/>
                <a:gd name="T13" fmla="*/ 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0" h="17">
                  <a:moveTo>
                    <a:pt x="0" y="0"/>
                  </a:moveTo>
                  <a:lnTo>
                    <a:pt x="4" y="0"/>
                  </a:lnTo>
                  <a:lnTo>
                    <a:pt x="30" y="13"/>
                  </a:lnTo>
                  <a:lnTo>
                    <a:pt x="30" y="17"/>
                  </a:lnTo>
                  <a:lnTo>
                    <a:pt x="28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48" name="Freeform 404"/>
            <p:cNvSpPr>
              <a:spLocks/>
            </p:cNvSpPr>
            <p:nvPr/>
          </p:nvSpPr>
          <p:spPr bwMode="auto">
            <a:xfrm>
              <a:off x="2162175" y="3284538"/>
              <a:ext cx="26988" cy="15875"/>
            </a:xfrm>
            <a:custGeom>
              <a:avLst/>
              <a:gdLst>
                <a:gd name="T0" fmla="*/ 0 w 17"/>
                <a:gd name="T1" fmla="*/ 0 h 10"/>
                <a:gd name="T2" fmla="*/ 2147483647 w 17"/>
                <a:gd name="T3" fmla="*/ 0 h 10"/>
                <a:gd name="T4" fmla="*/ 2147483647 w 17"/>
                <a:gd name="T5" fmla="*/ 2147483647 h 10"/>
                <a:gd name="T6" fmla="*/ 2147483647 w 17"/>
                <a:gd name="T7" fmla="*/ 2147483647 h 10"/>
                <a:gd name="T8" fmla="*/ 2147483647 w 17"/>
                <a:gd name="T9" fmla="*/ 2147483647 h 10"/>
                <a:gd name="T10" fmla="*/ 0 w 17"/>
                <a:gd name="T11" fmla="*/ 2147483647 h 10"/>
                <a:gd name="T12" fmla="*/ 0 w 17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49" name="Freeform 405"/>
            <p:cNvSpPr>
              <a:spLocks/>
            </p:cNvSpPr>
            <p:nvPr/>
          </p:nvSpPr>
          <p:spPr bwMode="auto">
            <a:xfrm>
              <a:off x="2243138" y="3328988"/>
              <a:ext cx="33338" cy="20638"/>
            </a:xfrm>
            <a:custGeom>
              <a:avLst/>
              <a:gdLst>
                <a:gd name="T0" fmla="*/ 0 w 21"/>
                <a:gd name="T1" fmla="*/ 0 h 13"/>
                <a:gd name="T2" fmla="*/ 2147483647 w 21"/>
                <a:gd name="T3" fmla="*/ 0 h 13"/>
                <a:gd name="T4" fmla="*/ 2147483647 w 21"/>
                <a:gd name="T5" fmla="*/ 2147483647 h 13"/>
                <a:gd name="T6" fmla="*/ 2147483647 w 21"/>
                <a:gd name="T7" fmla="*/ 2147483647 h 13"/>
                <a:gd name="T8" fmla="*/ 2147483647 w 21"/>
                <a:gd name="T9" fmla="*/ 2147483647 h 13"/>
                <a:gd name="T10" fmla="*/ 0 w 21"/>
                <a:gd name="T11" fmla="*/ 2147483647 h 13"/>
                <a:gd name="T12" fmla="*/ 0 w 21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lnTo>
                    <a:pt x="2" y="0"/>
                  </a:lnTo>
                  <a:lnTo>
                    <a:pt x="21" y="9"/>
                  </a:lnTo>
                  <a:lnTo>
                    <a:pt x="21" y="13"/>
                  </a:lnTo>
                  <a:lnTo>
                    <a:pt x="18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50" name="Freeform 406"/>
            <p:cNvSpPr>
              <a:spLocks/>
            </p:cNvSpPr>
            <p:nvPr/>
          </p:nvSpPr>
          <p:spPr bwMode="auto">
            <a:xfrm>
              <a:off x="2271713" y="3343276"/>
              <a:ext cx="82550" cy="53975"/>
            </a:xfrm>
            <a:custGeom>
              <a:avLst/>
              <a:gdLst>
                <a:gd name="T0" fmla="*/ 0 w 52"/>
                <a:gd name="T1" fmla="*/ 0 h 34"/>
                <a:gd name="T2" fmla="*/ 2147483647 w 52"/>
                <a:gd name="T3" fmla="*/ 0 h 34"/>
                <a:gd name="T4" fmla="*/ 2147483647 w 52"/>
                <a:gd name="T5" fmla="*/ 2147483647 h 34"/>
                <a:gd name="T6" fmla="*/ 2147483647 w 52"/>
                <a:gd name="T7" fmla="*/ 2147483647 h 34"/>
                <a:gd name="T8" fmla="*/ 2147483647 w 52"/>
                <a:gd name="T9" fmla="*/ 2147483647 h 34"/>
                <a:gd name="T10" fmla="*/ 0 w 52"/>
                <a:gd name="T11" fmla="*/ 2147483647 h 34"/>
                <a:gd name="T12" fmla="*/ 0 w 52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3" y="0"/>
                  </a:lnTo>
                  <a:lnTo>
                    <a:pt x="52" y="30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51" name="Freeform 408"/>
            <p:cNvSpPr>
              <a:spLocks/>
            </p:cNvSpPr>
            <p:nvPr/>
          </p:nvSpPr>
          <p:spPr bwMode="auto">
            <a:xfrm>
              <a:off x="2351088" y="3390900"/>
              <a:ext cx="28575" cy="22225"/>
            </a:xfrm>
            <a:custGeom>
              <a:avLst/>
              <a:gdLst>
                <a:gd name="T0" fmla="*/ 0 w 18"/>
                <a:gd name="T1" fmla="*/ 0 h 14"/>
                <a:gd name="T2" fmla="*/ 2147483647 w 18"/>
                <a:gd name="T3" fmla="*/ 0 h 14"/>
                <a:gd name="T4" fmla="*/ 2147483647 w 18"/>
                <a:gd name="T5" fmla="*/ 2147483647 h 14"/>
                <a:gd name="T6" fmla="*/ 2147483647 w 18"/>
                <a:gd name="T7" fmla="*/ 2147483647 h 14"/>
                <a:gd name="T8" fmla="*/ 2147483647 w 18"/>
                <a:gd name="T9" fmla="*/ 2147483647 h 14"/>
                <a:gd name="T10" fmla="*/ 0 w 18"/>
                <a:gd name="T11" fmla="*/ 2147483647 h 14"/>
                <a:gd name="T12" fmla="*/ 0 w 18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7" y="1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52" name="Freeform 409"/>
            <p:cNvSpPr>
              <a:spLocks/>
            </p:cNvSpPr>
            <p:nvPr/>
          </p:nvSpPr>
          <p:spPr bwMode="auto">
            <a:xfrm>
              <a:off x="2435225" y="3441700"/>
              <a:ext cx="28575" cy="22225"/>
            </a:xfrm>
            <a:custGeom>
              <a:avLst/>
              <a:gdLst>
                <a:gd name="T0" fmla="*/ 0 w 18"/>
                <a:gd name="T1" fmla="*/ 0 h 14"/>
                <a:gd name="T2" fmla="*/ 2147483647 w 18"/>
                <a:gd name="T3" fmla="*/ 0 h 14"/>
                <a:gd name="T4" fmla="*/ 2147483647 w 18"/>
                <a:gd name="T5" fmla="*/ 2147483647 h 14"/>
                <a:gd name="T6" fmla="*/ 2147483647 w 18"/>
                <a:gd name="T7" fmla="*/ 2147483647 h 14"/>
                <a:gd name="T8" fmla="*/ 2147483647 w 18"/>
                <a:gd name="T9" fmla="*/ 2147483647 h 14"/>
                <a:gd name="T10" fmla="*/ 0 w 18"/>
                <a:gd name="T11" fmla="*/ 2147483647 h 14"/>
                <a:gd name="T12" fmla="*/ 0 w 18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53" name="Freeform 410"/>
            <p:cNvSpPr>
              <a:spLocks/>
            </p:cNvSpPr>
            <p:nvPr/>
          </p:nvSpPr>
          <p:spPr bwMode="auto">
            <a:xfrm>
              <a:off x="2513013" y="3489325"/>
              <a:ext cx="11113" cy="7938"/>
            </a:xfrm>
            <a:custGeom>
              <a:avLst/>
              <a:gdLst>
                <a:gd name="T0" fmla="*/ 0 w 7"/>
                <a:gd name="T1" fmla="*/ 0 h 5"/>
                <a:gd name="T2" fmla="*/ 2147483647 w 7"/>
                <a:gd name="T3" fmla="*/ 0 h 5"/>
                <a:gd name="T4" fmla="*/ 2147483647 w 7"/>
                <a:gd name="T5" fmla="*/ 2147483647 h 5"/>
                <a:gd name="T6" fmla="*/ 2147483647 w 7"/>
                <a:gd name="T7" fmla="*/ 2147483647 h 5"/>
                <a:gd name="T8" fmla="*/ 2147483647 w 7"/>
                <a:gd name="T9" fmla="*/ 2147483647 h 5"/>
                <a:gd name="T10" fmla="*/ 0 w 7"/>
                <a:gd name="T11" fmla="*/ 2147483647 h 5"/>
                <a:gd name="T12" fmla="*/ 0 w 7"/>
                <a:gd name="T13" fmla="*/ 0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lnTo>
                    <a:pt x="4" y="0"/>
                  </a:lnTo>
                  <a:lnTo>
                    <a:pt x="7" y="3"/>
                  </a:lnTo>
                  <a:lnTo>
                    <a:pt x="7" y="5"/>
                  </a:lnTo>
                  <a:lnTo>
                    <a:pt x="5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54" name="Freeform 411"/>
            <p:cNvSpPr>
              <a:spLocks/>
            </p:cNvSpPr>
            <p:nvPr/>
          </p:nvSpPr>
          <p:spPr bwMode="auto">
            <a:xfrm>
              <a:off x="2520950" y="3494088"/>
              <a:ext cx="82550" cy="53975"/>
            </a:xfrm>
            <a:custGeom>
              <a:avLst/>
              <a:gdLst>
                <a:gd name="T0" fmla="*/ 0 w 52"/>
                <a:gd name="T1" fmla="*/ 0 h 34"/>
                <a:gd name="T2" fmla="*/ 2147483647 w 52"/>
                <a:gd name="T3" fmla="*/ 0 h 34"/>
                <a:gd name="T4" fmla="*/ 2147483647 w 52"/>
                <a:gd name="T5" fmla="*/ 2147483647 h 34"/>
                <a:gd name="T6" fmla="*/ 2147483647 w 52"/>
                <a:gd name="T7" fmla="*/ 2147483647 h 34"/>
                <a:gd name="T8" fmla="*/ 2147483647 w 52"/>
                <a:gd name="T9" fmla="*/ 2147483647 h 34"/>
                <a:gd name="T10" fmla="*/ 0 w 52"/>
                <a:gd name="T11" fmla="*/ 2147483647 h 34"/>
                <a:gd name="T12" fmla="*/ 0 w 52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55" name="Freeform 412"/>
            <p:cNvSpPr>
              <a:spLocks/>
            </p:cNvSpPr>
            <p:nvPr/>
          </p:nvSpPr>
          <p:spPr bwMode="auto">
            <a:xfrm>
              <a:off x="2600325" y="3544888"/>
              <a:ext cx="44450" cy="30163"/>
            </a:xfrm>
            <a:custGeom>
              <a:avLst/>
              <a:gdLst>
                <a:gd name="T0" fmla="*/ 0 w 28"/>
                <a:gd name="T1" fmla="*/ 0 h 19"/>
                <a:gd name="T2" fmla="*/ 2147483647 w 28"/>
                <a:gd name="T3" fmla="*/ 0 h 19"/>
                <a:gd name="T4" fmla="*/ 2147483647 w 28"/>
                <a:gd name="T5" fmla="*/ 2147483647 h 19"/>
                <a:gd name="T6" fmla="*/ 2147483647 w 28"/>
                <a:gd name="T7" fmla="*/ 2147483647 h 19"/>
                <a:gd name="T8" fmla="*/ 2147483647 w 28"/>
                <a:gd name="T9" fmla="*/ 2147483647 h 19"/>
                <a:gd name="T10" fmla="*/ 0 w 28"/>
                <a:gd name="T11" fmla="*/ 2147483647 h 19"/>
                <a:gd name="T12" fmla="*/ 0 w 28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lnTo>
                    <a:pt x="2" y="0"/>
                  </a:lnTo>
                  <a:lnTo>
                    <a:pt x="28" y="16"/>
                  </a:lnTo>
                  <a:lnTo>
                    <a:pt x="28" y="19"/>
                  </a:lnTo>
                  <a:lnTo>
                    <a:pt x="26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56" name="Freeform 413"/>
            <p:cNvSpPr>
              <a:spLocks/>
            </p:cNvSpPr>
            <p:nvPr/>
          </p:nvSpPr>
          <p:spPr bwMode="auto">
            <a:xfrm>
              <a:off x="2705100" y="3613150"/>
              <a:ext cx="28575" cy="20638"/>
            </a:xfrm>
            <a:custGeom>
              <a:avLst/>
              <a:gdLst>
                <a:gd name="T0" fmla="*/ 0 w 18"/>
                <a:gd name="T1" fmla="*/ 0 h 13"/>
                <a:gd name="T2" fmla="*/ 2147483647 w 18"/>
                <a:gd name="T3" fmla="*/ 0 h 13"/>
                <a:gd name="T4" fmla="*/ 2147483647 w 18"/>
                <a:gd name="T5" fmla="*/ 2147483647 h 13"/>
                <a:gd name="T6" fmla="*/ 2147483647 w 18"/>
                <a:gd name="T7" fmla="*/ 2147483647 h 13"/>
                <a:gd name="T8" fmla="*/ 2147483647 w 18"/>
                <a:gd name="T9" fmla="*/ 2147483647 h 13"/>
                <a:gd name="T10" fmla="*/ 0 w 18"/>
                <a:gd name="T11" fmla="*/ 2147483647 h 13"/>
                <a:gd name="T12" fmla="*/ 0 w 18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13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3"/>
                  </a:lnTo>
                  <a:lnTo>
                    <a:pt x="16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57" name="Freeform 414"/>
            <p:cNvSpPr>
              <a:spLocks/>
            </p:cNvSpPr>
            <p:nvPr/>
          </p:nvSpPr>
          <p:spPr bwMode="auto">
            <a:xfrm>
              <a:off x="2784475" y="3663950"/>
              <a:ext cx="82550" cy="55563"/>
            </a:xfrm>
            <a:custGeom>
              <a:avLst/>
              <a:gdLst>
                <a:gd name="T0" fmla="*/ 0 w 52"/>
                <a:gd name="T1" fmla="*/ 0 h 35"/>
                <a:gd name="T2" fmla="*/ 2147483647 w 52"/>
                <a:gd name="T3" fmla="*/ 0 h 35"/>
                <a:gd name="T4" fmla="*/ 2147483647 w 52"/>
                <a:gd name="T5" fmla="*/ 2147483647 h 35"/>
                <a:gd name="T6" fmla="*/ 2147483647 w 52"/>
                <a:gd name="T7" fmla="*/ 2147483647 h 35"/>
                <a:gd name="T8" fmla="*/ 2147483647 w 52"/>
                <a:gd name="T9" fmla="*/ 2147483647 h 35"/>
                <a:gd name="T10" fmla="*/ 0 w 52"/>
                <a:gd name="T11" fmla="*/ 2147483647 h 35"/>
                <a:gd name="T12" fmla="*/ 0 w 52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1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48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58" name="Freeform 415"/>
            <p:cNvSpPr>
              <a:spLocks/>
            </p:cNvSpPr>
            <p:nvPr/>
          </p:nvSpPr>
          <p:spPr bwMode="auto">
            <a:xfrm>
              <a:off x="2860675" y="3714750"/>
              <a:ext cx="58738" cy="39688"/>
            </a:xfrm>
            <a:custGeom>
              <a:avLst/>
              <a:gdLst>
                <a:gd name="T0" fmla="*/ 0 w 37"/>
                <a:gd name="T1" fmla="*/ 0 h 25"/>
                <a:gd name="T2" fmla="*/ 2147483647 w 37"/>
                <a:gd name="T3" fmla="*/ 0 h 25"/>
                <a:gd name="T4" fmla="*/ 2147483647 w 37"/>
                <a:gd name="T5" fmla="*/ 2147483647 h 25"/>
                <a:gd name="T6" fmla="*/ 2147483647 w 37"/>
                <a:gd name="T7" fmla="*/ 2147483647 h 25"/>
                <a:gd name="T8" fmla="*/ 2147483647 w 37"/>
                <a:gd name="T9" fmla="*/ 2147483647 h 25"/>
                <a:gd name="T10" fmla="*/ 0 w 37"/>
                <a:gd name="T11" fmla="*/ 2147483647 h 25"/>
                <a:gd name="T12" fmla="*/ 0 w 37"/>
                <a:gd name="T13" fmla="*/ 0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7" h="25">
                  <a:moveTo>
                    <a:pt x="0" y="0"/>
                  </a:moveTo>
                  <a:lnTo>
                    <a:pt x="4" y="0"/>
                  </a:lnTo>
                  <a:lnTo>
                    <a:pt x="37" y="22"/>
                  </a:lnTo>
                  <a:lnTo>
                    <a:pt x="37" y="25"/>
                  </a:lnTo>
                  <a:lnTo>
                    <a:pt x="34" y="2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59" name="Freeform 416"/>
            <p:cNvSpPr>
              <a:spLocks/>
            </p:cNvSpPr>
            <p:nvPr/>
          </p:nvSpPr>
          <p:spPr bwMode="auto">
            <a:xfrm>
              <a:off x="2971800" y="3787775"/>
              <a:ext cx="28575" cy="22225"/>
            </a:xfrm>
            <a:custGeom>
              <a:avLst/>
              <a:gdLst>
                <a:gd name="T0" fmla="*/ 0 w 18"/>
                <a:gd name="T1" fmla="*/ 0 h 14"/>
                <a:gd name="T2" fmla="*/ 2147483647 w 18"/>
                <a:gd name="T3" fmla="*/ 0 h 14"/>
                <a:gd name="T4" fmla="*/ 2147483647 w 18"/>
                <a:gd name="T5" fmla="*/ 2147483647 h 14"/>
                <a:gd name="T6" fmla="*/ 2147483647 w 18"/>
                <a:gd name="T7" fmla="*/ 2147483647 h 14"/>
                <a:gd name="T8" fmla="*/ 2147483647 w 18"/>
                <a:gd name="T9" fmla="*/ 2147483647 h 14"/>
                <a:gd name="T10" fmla="*/ 0 w 18"/>
                <a:gd name="T11" fmla="*/ 2147483647 h 14"/>
                <a:gd name="T12" fmla="*/ 0 w 18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60" name="Freeform 417"/>
            <p:cNvSpPr>
              <a:spLocks/>
            </p:cNvSpPr>
            <p:nvPr/>
          </p:nvSpPr>
          <p:spPr bwMode="auto">
            <a:xfrm>
              <a:off x="3054350" y="3846513"/>
              <a:ext cx="133350" cy="90488"/>
            </a:xfrm>
            <a:custGeom>
              <a:avLst/>
              <a:gdLst>
                <a:gd name="T0" fmla="*/ 0 w 84"/>
                <a:gd name="T1" fmla="*/ 0 h 57"/>
                <a:gd name="T2" fmla="*/ 2147483647 w 84"/>
                <a:gd name="T3" fmla="*/ 0 h 57"/>
                <a:gd name="T4" fmla="*/ 2147483647 w 84"/>
                <a:gd name="T5" fmla="*/ 2147483647 h 57"/>
                <a:gd name="T6" fmla="*/ 2147483647 w 84"/>
                <a:gd name="T7" fmla="*/ 2147483647 h 57"/>
                <a:gd name="T8" fmla="*/ 2147483647 w 84"/>
                <a:gd name="T9" fmla="*/ 2147483647 h 57"/>
                <a:gd name="T10" fmla="*/ 0 w 84"/>
                <a:gd name="T11" fmla="*/ 2147483647 h 57"/>
                <a:gd name="T12" fmla="*/ 0 w 84"/>
                <a:gd name="T13" fmla="*/ 0 h 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4" h="57">
                  <a:moveTo>
                    <a:pt x="0" y="0"/>
                  </a:moveTo>
                  <a:lnTo>
                    <a:pt x="4" y="0"/>
                  </a:lnTo>
                  <a:lnTo>
                    <a:pt x="84" y="54"/>
                  </a:lnTo>
                  <a:lnTo>
                    <a:pt x="84" y="57"/>
                  </a:lnTo>
                  <a:lnTo>
                    <a:pt x="81" y="5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61" name="Freeform 418"/>
            <p:cNvSpPr>
              <a:spLocks/>
            </p:cNvSpPr>
            <p:nvPr/>
          </p:nvSpPr>
          <p:spPr bwMode="auto">
            <a:xfrm>
              <a:off x="3241675" y="3971925"/>
              <a:ext cx="28575" cy="23813"/>
            </a:xfrm>
            <a:custGeom>
              <a:avLst/>
              <a:gdLst>
                <a:gd name="T0" fmla="*/ 0 w 18"/>
                <a:gd name="T1" fmla="*/ 0 h 15"/>
                <a:gd name="T2" fmla="*/ 2147483647 w 18"/>
                <a:gd name="T3" fmla="*/ 0 h 15"/>
                <a:gd name="T4" fmla="*/ 2147483647 w 18"/>
                <a:gd name="T5" fmla="*/ 2147483647 h 15"/>
                <a:gd name="T6" fmla="*/ 2147483647 w 18"/>
                <a:gd name="T7" fmla="*/ 2147483647 h 15"/>
                <a:gd name="T8" fmla="*/ 2147483647 w 18"/>
                <a:gd name="T9" fmla="*/ 2147483647 h 15"/>
                <a:gd name="T10" fmla="*/ 0 w 18"/>
                <a:gd name="T11" fmla="*/ 2147483647 h 15"/>
                <a:gd name="T12" fmla="*/ 0 w 18"/>
                <a:gd name="T13" fmla="*/ 0 h 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3" y="0"/>
                  </a:lnTo>
                  <a:lnTo>
                    <a:pt x="18" y="13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62" name="Freeform 419"/>
            <p:cNvSpPr>
              <a:spLocks/>
            </p:cNvSpPr>
            <p:nvPr/>
          </p:nvSpPr>
          <p:spPr bwMode="auto">
            <a:xfrm>
              <a:off x="3325813" y="4032250"/>
              <a:ext cx="53975" cy="39688"/>
            </a:xfrm>
            <a:custGeom>
              <a:avLst/>
              <a:gdLst>
                <a:gd name="T0" fmla="*/ 0 w 34"/>
                <a:gd name="T1" fmla="*/ 0 h 25"/>
                <a:gd name="T2" fmla="*/ 2147483647 w 34"/>
                <a:gd name="T3" fmla="*/ 0 h 25"/>
                <a:gd name="T4" fmla="*/ 2147483647 w 34"/>
                <a:gd name="T5" fmla="*/ 2147483647 h 25"/>
                <a:gd name="T6" fmla="*/ 2147483647 w 34"/>
                <a:gd name="T7" fmla="*/ 2147483647 h 25"/>
                <a:gd name="T8" fmla="*/ 2147483647 w 34"/>
                <a:gd name="T9" fmla="*/ 2147483647 h 25"/>
                <a:gd name="T10" fmla="*/ 0 w 34"/>
                <a:gd name="T11" fmla="*/ 2147483647 h 25"/>
                <a:gd name="T12" fmla="*/ 0 w 34"/>
                <a:gd name="T13" fmla="*/ 0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25">
                  <a:moveTo>
                    <a:pt x="0" y="0"/>
                  </a:moveTo>
                  <a:lnTo>
                    <a:pt x="3" y="0"/>
                  </a:lnTo>
                  <a:lnTo>
                    <a:pt x="34" y="22"/>
                  </a:lnTo>
                  <a:lnTo>
                    <a:pt x="34" y="25"/>
                  </a:lnTo>
                  <a:lnTo>
                    <a:pt x="31" y="2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63" name="Freeform 420"/>
            <p:cNvSpPr>
              <a:spLocks/>
            </p:cNvSpPr>
            <p:nvPr/>
          </p:nvSpPr>
          <p:spPr bwMode="auto">
            <a:xfrm>
              <a:off x="3375025" y="4067175"/>
              <a:ext cx="11113" cy="11113"/>
            </a:xfrm>
            <a:custGeom>
              <a:avLst/>
              <a:gdLst>
                <a:gd name="T0" fmla="*/ 0 w 7"/>
                <a:gd name="T1" fmla="*/ 0 h 7"/>
                <a:gd name="T2" fmla="*/ 2147483647 w 7"/>
                <a:gd name="T3" fmla="*/ 0 h 7"/>
                <a:gd name="T4" fmla="*/ 2147483647 w 7"/>
                <a:gd name="T5" fmla="*/ 2147483647 h 7"/>
                <a:gd name="T6" fmla="*/ 2147483647 w 7"/>
                <a:gd name="T7" fmla="*/ 2147483647 h 7"/>
                <a:gd name="T8" fmla="*/ 2147483647 w 7"/>
                <a:gd name="T9" fmla="*/ 2147483647 h 7"/>
                <a:gd name="T10" fmla="*/ 0 w 7"/>
                <a:gd name="T11" fmla="*/ 2147483647 h 7"/>
                <a:gd name="T12" fmla="*/ 0 w 7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3" y="0"/>
                  </a:lnTo>
                  <a:lnTo>
                    <a:pt x="7" y="4"/>
                  </a:lnTo>
                  <a:lnTo>
                    <a:pt x="7" y="7"/>
                  </a:lnTo>
                  <a:lnTo>
                    <a:pt x="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64" name="Line 421"/>
            <p:cNvSpPr>
              <a:spLocks noChangeShapeType="1"/>
            </p:cNvSpPr>
            <p:nvPr/>
          </p:nvSpPr>
          <p:spPr bwMode="auto">
            <a:xfrm>
              <a:off x="1328738" y="3005138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65" name="Line 422"/>
            <p:cNvSpPr>
              <a:spLocks noChangeShapeType="1"/>
            </p:cNvSpPr>
            <p:nvPr/>
          </p:nvSpPr>
          <p:spPr bwMode="auto">
            <a:xfrm>
              <a:off x="1312863" y="3006725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66" name="Line 423"/>
            <p:cNvSpPr>
              <a:spLocks noChangeShapeType="1"/>
            </p:cNvSpPr>
            <p:nvPr/>
          </p:nvSpPr>
          <p:spPr bwMode="auto">
            <a:xfrm>
              <a:off x="1328738" y="3068638"/>
              <a:ext cx="0" cy="809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67" name="Line 424"/>
            <p:cNvSpPr>
              <a:spLocks noChangeShapeType="1"/>
            </p:cNvSpPr>
            <p:nvPr/>
          </p:nvSpPr>
          <p:spPr bwMode="auto">
            <a:xfrm>
              <a:off x="1312863" y="3148013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68" name="Line 425"/>
            <p:cNvSpPr>
              <a:spLocks noChangeShapeType="1"/>
            </p:cNvSpPr>
            <p:nvPr/>
          </p:nvSpPr>
          <p:spPr bwMode="auto">
            <a:xfrm>
              <a:off x="1533525" y="2954338"/>
              <a:ext cx="0" cy="587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69" name="Line 426"/>
            <p:cNvSpPr>
              <a:spLocks noChangeShapeType="1"/>
            </p:cNvSpPr>
            <p:nvPr/>
          </p:nvSpPr>
          <p:spPr bwMode="auto">
            <a:xfrm>
              <a:off x="1516063" y="2954338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70" name="Line 427"/>
            <p:cNvSpPr>
              <a:spLocks noChangeShapeType="1"/>
            </p:cNvSpPr>
            <p:nvPr/>
          </p:nvSpPr>
          <p:spPr bwMode="auto">
            <a:xfrm>
              <a:off x="1533525" y="3009900"/>
              <a:ext cx="0" cy="777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71" name="Line 428"/>
            <p:cNvSpPr>
              <a:spLocks noChangeShapeType="1"/>
            </p:cNvSpPr>
            <p:nvPr/>
          </p:nvSpPr>
          <p:spPr bwMode="auto">
            <a:xfrm>
              <a:off x="1516063" y="3086100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72" name="Line 429"/>
            <p:cNvSpPr>
              <a:spLocks noChangeShapeType="1"/>
            </p:cNvSpPr>
            <p:nvPr/>
          </p:nvSpPr>
          <p:spPr bwMode="auto">
            <a:xfrm>
              <a:off x="1744663" y="2917825"/>
              <a:ext cx="0" cy="523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73" name="Line 430"/>
            <p:cNvSpPr>
              <a:spLocks noChangeShapeType="1"/>
            </p:cNvSpPr>
            <p:nvPr/>
          </p:nvSpPr>
          <p:spPr bwMode="auto">
            <a:xfrm>
              <a:off x="1727200" y="291782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74" name="Line 431"/>
            <p:cNvSpPr>
              <a:spLocks noChangeShapeType="1"/>
            </p:cNvSpPr>
            <p:nvPr/>
          </p:nvSpPr>
          <p:spPr bwMode="auto">
            <a:xfrm>
              <a:off x="1744663" y="2968625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75" name="Line 432"/>
            <p:cNvSpPr>
              <a:spLocks noChangeShapeType="1"/>
            </p:cNvSpPr>
            <p:nvPr/>
          </p:nvSpPr>
          <p:spPr bwMode="auto">
            <a:xfrm>
              <a:off x="1727200" y="303212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76" name="Line 433"/>
            <p:cNvSpPr>
              <a:spLocks noChangeShapeType="1"/>
            </p:cNvSpPr>
            <p:nvPr/>
          </p:nvSpPr>
          <p:spPr bwMode="auto">
            <a:xfrm>
              <a:off x="2109788" y="2898775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77" name="Line 434"/>
            <p:cNvSpPr>
              <a:spLocks noChangeShapeType="1"/>
            </p:cNvSpPr>
            <p:nvPr/>
          </p:nvSpPr>
          <p:spPr bwMode="auto">
            <a:xfrm>
              <a:off x="2093913" y="2898775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78" name="Line 435"/>
            <p:cNvSpPr>
              <a:spLocks noChangeShapeType="1"/>
            </p:cNvSpPr>
            <p:nvPr/>
          </p:nvSpPr>
          <p:spPr bwMode="auto">
            <a:xfrm>
              <a:off x="2109788" y="2943225"/>
              <a:ext cx="0" cy="635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79" name="Line 436"/>
            <p:cNvSpPr>
              <a:spLocks noChangeShapeType="1"/>
            </p:cNvSpPr>
            <p:nvPr/>
          </p:nvSpPr>
          <p:spPr bwMode="auto">
            <a:xfrm>
              <a:off x="2093913" y="3006725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80" name="Line 437"/>
            <p:cNvSpPr>
              <a:spLocks noChangeShapeType="1"/>
            </p:cNvSpPr>
            <p:nvPr/>
          </p:nvSpPr>
          <p:spPr bwMode="auto">
            <a:xfrm>
              <a:off x="2274888" y="29146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81" name="Line 438"/>
            <p:cNvSpPr>
              <a:spLocks noChangeShapeType="1"/>
            </p:cNvSpPr>
            <p:nvPr/>
          </p:nvSpPr>
          <p:spPr bwMode="auto">
            <a:xfrm>
              <a:off x="2255838" y="2916238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82" name="Line 439"/>
            <p:cNvSpPr>
              <a:spLocks noChangeShapeType="1"/>
            </p:cNvSpPr>
            <p:nvPr/>
          </p:nvSpPr>
          <p:spPr bwMode="auto">
            <a:xfrm>
              <a:off x="2274888" y="2963863"/>
              <a:ext cx="0" cy="619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83" name="Line 440"/>
            <p:cNvSpPr>
              <a:spLocks noChangeShapeType="1"/>
            </p:cNvSpPr>
            <p:nvPr/>
          </p:nvSpPr>
          <p:spPr bwMode="auto">
            <a:xfrm>
              <a:off x="2255838" y="302577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84" name="Line 441"/>
            <p:cNvSpPr>
              <a:spLocks noChangeShapeType="1"/>
            </p:cNvSpPr>
            <p:nvPr/>
          </p:nvSpPr>
          <p:spPr bwMode="auto">
            <a:xfrm>
              <a:off x="2462213" y="2976563"/>
              <a:ext cx="0" cy="190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85" name="Line 442"/>
            <p:cNvSpPr>
              <a:spLocks noChangeShapeType="1"/>
            </p:cNvSpPr>
            <p:nvPr/>
          </p:nvSpPr>
          <p:spPr bwMode="auto">
            <a:xfrm>
              <a:off x="2444750" y="2976563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86" name="Line 443"/>
            <p:cNvSpPr>
              <a:spLocks noChangeShapeType="1"/>
            </p:cNvSpPr>
            <p:nvPr/>
          </p:nvSpPr>
          <p:spPr bwMode="auto">
            <a:xfrm>
              <a:off x="2462213" y="2994025"/>
              <a:ext cx="0" cy="254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87" name="Line 444"/>
            <p:cNvSpPr>
              <a:spLocks noChangeShapeType="1"/>
            </p:cNvSpPr>
            <p:nvPr/>
          </p:nvSpPr>
          <p:spPr bwMode="auto">
            <a:xfrm>
              <a:off x="2444750" y="301942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88" name="Line 445"/>
            <p:cNvSpPr>
              <a:spLocks noChangeShapeType="1"/>
            </p:cNvSpPr>
            <p:nvPr/>
          </p:nvSpPr>
          <p:spPr bwMode="auto">
            <a:xfrm>
              <a:off x="2700338" y="2913063"/>
              <a:ext cx="0" cy="254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89" name="Line 446"/>
            <p:cNvSpPr>
              <a:spLocks noChangeShapeType="1"/>
            </p:cNvSpPr>
            <p:nvPr/>
          </p:nvSpPr>
          <p:spPr bwMode="auto">
            <a:xfrm>
              <a:off x="2681288" y="2914650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90" name="Line 447"/>
            <p:cNvSpPr>
              <a:spLocks noChangeShapeType="1"/>
            </p:cNvSpPr>
            <p:nvPr/>
          </p:nvSpPr>
          <p:spPr bwMode="auto">
            <a:xfrm>
              <a:off x="2700338" y="2936875"/>
              <a:ext cx="0" cy="269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91" name="Line 448"/>
            <p:cNvSpPr>
              <a:spLocks noChangeShapeType="1"/>
            </p:cNvSpPr>
            <p:nvPr/>
          </p:nvSpPr>
          <p:spPr bwMode="auto">
            <a:xfrm>
              <a:off x="2681288" y="296227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92" name="Line 449"/>
            <p:cNvSpPr>
              <a:spLocks noChangeShapeType="1"/>
            </p:cNvSpPr>
            <p:nvPr/>
          </p:nvSpPr>
          <p:spPr bwMode="auto">
            <a:xfrm>
              <a:off x="3163888" y="2720975"/>
              <a:ext cx="0" cy="523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93" name="Line 450"/>
            <p:cNvSpPr>
              <a:spLocks noChangeShapeType="1"/>
            </p:cNvSpPr>
            <p:nvPr/>
          </p:nvSpPr>
          <p:spPr bwMode="auto">
            <a:xfrm>
              <a:off x="3148013" y="2720975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94" name="Line 451"/>
            <p:cNvSpPr>
              <a:spLocks noChangeShapeType="1"/>
            </p:cNvSpPr>
            <p:nvPr/>
          </p:nvSpPr>
          <p:spPr bwMode="auto">
            <a:xfrm>
              <a:off x="3163888" y="2771775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95" name="Line 452"/>
            <p:cNvSpPr>
              <a:spLocks noChangeShapeType="1"/>
            </p:cNvSpPr>
            <p:nvPr/>
          </p:nvSpPr>
          <p:spPr bwMode="auto">
            <a:xfrm>
              <a:off x="3148013" y="2835275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96" name="Line 453"/>
            <p:cNvSpPr>
              <a:spLocks noChangeShapeType="1"/>
            </p:cNvSpPr>
            <p:nvPr/>
          </p:nvSpPr>
          <p:spPr bwMode="auto">
            <a:xfrm>
              <a:off x="3513138" y="2532063"/>
              <a:ext cx="0" cy="809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97" name="Line 454"/>
            <p:cNvSpPr>
              <a:spLocks noChangeShapeType="1"/>
            </p:cNvSpPr>
            <p:nvPr/>
          </p:nvSpPr>
          <p:spPr bwMode="auto">
            <a:xfrm>
              <a:off x="3490913" y="2532063"/>
              <a:ext cx="381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98" name="Line 455"/>
            <p:cNvSpPr>
              <a:spLocks noChangeShapeType="1"/>
            </p:cNvSpPr>
            <p:nvPr/>
          </p:nvSpPr>
          <p:spPr bwMode="auto">
            <a:xfrm>
              <a:off x="3513138" y="2609850"/>
              <a:ext cx="0" cy="1127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199" name="Line 456"/>
            <p:cNvSpPr>
              <a:spLocks noChangeShapeType="1"/>
            </p:cNvSpPr>
            <p:nvPr/>
          </p:nvSpPr>
          <p:spPr bwMode="auto">
            <a:xfrm>
              <a:off x="3490913" y="2720975"/>
              <a:ext cx="381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00" name="Line 457"/>
            <p:cNvSpPr>
              <a:spLocks noChangeShapeType="1"/>
            </p:cNvSpPr>
            <p:nvPr/>
          </p:nvSpPr>
          <p:spPr bwMode="auto">
            <a:xfrm>
              <a:off x="5676900" y="1773238"/>
              <a:ext cx="0" cy="730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01" name="Line 458"/>
            <p:cNvSpPr>
              <a:spLocks noChangeShapeType="1"/>
            </p:cNvSpPr>
            <p:nvPr/>
          </p:nvSpPr>
          <p:spPr bwMode="auto">
            <a:xfrm>
              <a:off x="5659438" y="1774825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02" name="Line 459"/>
            <p:cNvSpPr>
              <a:spLocks noChangeShapeType="1"/>
            </p:cNvSpPr>
            <p:nvPr/>
          </p:nvSpPr>
          <p:spPr bwMode="auto">
            <a:xfrm>
              <a:off x="5676900" y="1843088"/>
              <a:ext cx="0" cy="984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03" name="Line 460"/>
            <p:cNvSpPr>
              <a:spLocks noChangeShapeType="1"/>
            </p:cNvSpPr>
            <p:nvPr/>
          </p:nvSpPr>
          <p:spPr bwMode="auto">
            <a:xfrm>
              <a:off x="5659438" y="1939925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04" name="Line 461"/>
            <p:cNvSpPr>
              <a:spLocks noChangeShapeType="1"/>
            </p:cNvSpPr>
            <p:nvPr/>
          </p:nvSpPr>
          <p:spPr bwMode="auto">
            <a:xfrm>
              <a:off x="6146800" y="2006600"/>
              <a:ext cx="0" cy="920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05" name="Line 462"/>
            <p:cNvSpPr>
              <a:spLocks noChangeShapeType="1"/>
            </p:cNvSpPr>
            <p:nvPr/>
          </p:nvSpPr>
          <p:spPr bwMode="auto">
            <a:xfrm>
              <a:off x="6130925" y="2006600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06" name="Line 463"/>
            <p:cNvSpPr>
              <a:spLocks noChangeShapeType="1"/>
            </p:cNvSpPr>
            <p:nvPr/>
          </p:nvSpPr>
          <p:spPr bwMode="auto">
            <a:xfrm>
              <a:off x="6146800" y="2097088"/>
              <a:ext cx="0" cy="1428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07" name="Line 464"/>
            <p:cNvSpPr>
              <a:spLocks noChangeShapeType="1"/>
            </p:cNvSpPr>
            <p:nvPr/>
          </p:nvSpPr>
          <p:spPr bwMode="auto">
            <a:xfrm>
              <a:off x="6130925" y="2238375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08" name="Freeform 465"/>
            <p:cNvSpPr>
              <a:spLocks/>
            </p:cNvSpPr>
            <p:nvPr/>
          </p:nvSpPr>
          <p:spPr bwMode="auto">
            <a:xfrm>
              <a:off x="1327150" y="3009900"/>
              <a:ext cx="206375" cy="60325"/>
            </a:xfrm>
            <a:custGeom>
              <a:avLst/>
              <a:gdLst>
                <a:gd name="T0" fmla="*/ 2147483647 w 130"/>
                <a:gd name="T1" fmla="*/ 0 h 38"/>
                <a:gd name="T2" fmla="*/ 2147483647 w 130"/>
                <a:gd name="T3" fmla="*/ 0 h 38"/>
                <a:gd name="T4" fmla="*/ 2147483647 w 130"/>
                <a:gd name="T5" fmla="*/ 2147483647 h 38"/>
                <a:gd name="T6" fmla="*/ 2147483647 w 130"/>
                <a:gd name="T7" fmla="*/ 2147483647 h 38"/>
                <a:gd name="T8" fmla="*/ 0 w 130"/>
                <a:gd name="T9" fmla="*/ 2147483647 h 38"/>
                <a:gd name="T10" fmla="*/ 0 w 130"/>
                <a:gd name="T11" fmla="*/ 2147483647 h 38"/>
                <a:gd name="T12" fmla="*/ 2147483647 w 130"/>
                <a:gd name="T13" fmla="*/ 0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0" h="38">
                  <a:moveTo>
                    <a:pt x="129" y="0"/>
                  </a:moveTo>
                  <a:lnTo>
                    <a:pt x="130" y="0"/>
                  </a:lnTo>
                  <a:lnTo>
                    <a:pt x="130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09" name="Freeform 466"/>
            <p:cNvSpPr>
              <a:spLocks/>
            </p:cNvSpPr>
            <p:nvPr/>
          </p:nvSpPr>
          <p:spPr bwMode="auto">
            <a:xfrm>
              <a:off x="1531938" y="2968625"/>
              <a:ext cx="215900" cy="44450"/>
            </a:xfrm>
            <a:custGeom>
              <a:avLst/>
              <a:gdLst>
                <a:gd name="T0" fmla="*/ 2147483647 w 136"/>
                <a:gd name="T1" fmla="*/ 0 h 28"/>
                <a:gd name="T2" fmla="*/ 2147483647 w 136"/>
                <a:gd name="T3" fmla="*/ 0 h 28"/>
                <a:gd name="T4" fmla="*/ 2147483647 w 136"/>
                <a:gd name="T5" fmla="*/ 2147483647 h 28"/>
                <a:gd name="T6" fmla="*/ 2147483647 w 136"/>
                <a:gd name="T7" fmla="*/ 2147483647 h 28"/>
                <a:gd name="T8" fmla="*/ 0 w 136"/>
                <a:gd name="T9" fmla="*/ 2147483647 h 28"/>
                <a:gd name="T10" fmla="*/ 0 w 136"/>
                <a:gd name="T11" fmla="*/ 2147483647 h 28"/>
                <a:gd name="T12" fmla="*/ 2147483647 w 136"/>
                <a:gd name="T13" fmla="*/ 0 h 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" h="28">
                  <a:moveTo>
                    <a:pt x="134" y="0"/>
                  </a:moveTo>
                  <a:lnTo>
                    <a:pt x="136" y="0"/>
                  </a:lnTo>
                  <a:lnTo>
                    <a:pt x="136" y="1"/>
                  </a:lnTo>
                  <a:lnTo>
                    <a:pt x="1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10" name="Freeform 467"/>
            <p:cNvSpPr>
              <a:spLocks/>
            </p:cNvSpPr>
            <p:nvPr/>
          </p:nvSpPr>
          <p:spPr bwMode="auto">
            <a:xfrm>
              <a:off x="1744663" y="2943225"/>
              <a:ext cx="366713" cy="26988"/>
            </a:xfrm>
            <a:custGeom>
              <a:avLst/>
              <a:gdLst>
                <a:gd name="T0" fmla="*/ 2147483647 w 231"/>
                <a:gd name="T1" fmla="*/ 0 h 17"/>
                <a:gd name="T2" fmla="*/ 2147483647 w 231"/>
                <a:gd name="T3" fmla="*/ 0 h 17"/>
                <a:gd name="T4" fmla="*/ 2147483647 w 231"/>
                <a:gd name="T5" fmla="*/ 2147483647 h 17"/>
                <a:gd name="T6" fmla="*/ 2147483647 w 231"/>
                <a:gd name="T7" fmla="*/ 2147483647 h 17"/>
                <a:gd name="T8" fmla="*/ 0 w 231"/>
                <a:gd name="T9" fmla="*/ 2147483647 h 17"/>
                <a:gd name="T10" fmla="*/ 0 w 231"/>
                <a:gd name="T11" fmla="*/ 2147483647 h 17"/>
                <a:gd name="T12" fmla="*/ 2147483647 w 231"/>
                <a:gd name="T13" fmla="*/ 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1" h="17">
                  <a:moveTo>
                    <a:pt x="230" y="0"/>
                  </a:moveTo>
                  <a:lnTo>
                    <a:pt x="231" y="0"/>
                  </a:lnTo>
                  <a:lnTo>
                    <a:pt x="231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11" name="Freeform 468"/>
            <p:cNvSpPr>
              <a:spLocks/>
            </p:cNvSpPr>
            <p:nvPr/>
          </p:nvSpPr>
          <p:spPr bwMode="auto">
            <a:xfrm>
              <a:off x="2109788" y="2943225"/>
              <a:ext cx="166688" cy="20638"/>
            </a:xfrm>
            <a:custGeom>
              <a:avLst/>
              <a:gdLst>
                <a:gd name="T0" fmla="*/ 0 w 105"/>
                <a:gd name="T1" fmla="*/ 0 h 13"/>
                <a:gd name="T2" fmla="*/ 2147483647 w 105"/>
                <a:gd name="T3" fmla="*/ 0 h 13"/>
                <a:gd name="T4" fmla="*/ 2147483647 w 105"/>
                <a:gd name="T5" fmla="*/ 2147483647 h 13"/>
                <a:gd name="T6" fmla="*/ 2147483647 w 105"/>
                <a:gd name="T7" fmla="*/ 2147483647 h 13"/>
                <a:gd name="T8" fmla="*/ 2147483647 w 105"/>
                <a:gd name="T9" fmla="*/ 2147483647 h 13"/>
                <a:gd name="T10" fmla="*/ 0 w 105"/>
                <a:gd name="T11" fmla="*/ 2147483647 h 13"/>
                <a:gd name="T12" fmla="*/ 0 w 105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5" h="13">
                  <a:moveTo>
                    <a:pt x="0" y="0"/>
                  </a:moveTo>
                  <a:lnTo>
                    <a:pt x="1" y="0"/>
                  </a:lnTo>
                  <a:lnTo>
                    <a:pt x="105" y="13"/>
                  </a:lnTo>
                  <a:lnTo>
                    <a:pt x="104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12" name="Freeform 469"/>
            <p:cNvSpPr>
              <a:spLocks/>
            </p:cNvSpPr>
            <p:nvPr/>
          </p:nvSpPr>
          <p:spPr bwMode="auto">
            <a:xfrm>
              <a:off x="2274888" y="2963863"/>
              <a:ext cx="188913" cy="31750"/>
            </a:xfrm>
            <a:custGeom>
              <a:avLst/>
              <a:gdLst>
                <a:gd name="T0" fmla="*/ 0 w 119"/>
                <a:gd name="T1" fmla="*/ 0 h 20"/>
                <a:gd name="T2" fmla="*/ 2147483647 w 119"/>
                <a:gd name="T3" fmla="*/ 0 h 20"/>
                <a:gd name="T4" fmla="*/ 2147483647 w 119"/>
                <a:gd name="T5" fmla="*/ 2147483647 h 20"/>
                <a:gd name="T6" fmla="*/ 2147483647 w 119"/>
                <a:gd name="T7" fmla="*/ 2147483647 h 20"/>
                <a:gd name="T8" fmla="*/ 2147483647 w 119"/>
                <a:gd name="T9" fmla="*/ 2147483647 h 20"/>
                <a:gd name="T10" fmla="*/ 0 w 119"/>
                <a:gd name="T11" fmla="*/ 0 h 20"/>
                <a:gd name="T12" fmla="*/ 0 w 119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9" h="20">
                  <a:moveTo>
                    <a:pt x="0" y="0"/>
                  </a:moveTo>
                  <a:lnTo>
                    <a:pt x="1" y="0"/>
                  </a:lnTo>
                  <a:lnTo>
                    <a:pt x="119" y="19"/>
                  </a:lnTo>
                  <a:lnTo>
                    <a:pt x="119" y="20"/>
                  </a:lnTo>
                  <a:lnTo>
                    <a:pt x="117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13" name="Freeform 470"/>
            <p:cNvSpPr>
              <a:spLocks/>
            </p:cNvSpPr>
            <p:nvPr/>
          </p:nvSpPr>
          <p:spPr bwMode="auto">
            <a:xfrm>
              <a:off x="2460625" y="2936875"/>
              <a:ext cx="241300" cy="58738"/>
            </a:xfrm>
            <a:custGeom>
              <a:avLst/>
              <a:gdLst>
                <a:gd name="T0" fmla="*/ 2147483647 w 152"/>
                <a:gd name="T1" fmla="*/ 0 h 37"/>
                <a:gd name="T2" fmla="*/ 2147483647 w 152"/>
                <a:gd name="T3" fmla="*/ 0 h 37"/>
                <a:gd name="T4" fmla="*/ 2147483647 w 152"/>
                <a:gd name="T5" fmla="*/ 2147483647 h 37"/>
                <a:gd name="T6" fmla="*/ 2147483647 w 152"/>
                <a:gd name="T7" fmla="*/ 2147483647 h 37"/>
                <a:gd name="T8" fmla="*/ 0 w 152"/>
                <a:gd name="T9" fmla="*/ 2147483647 h 37"/>
                <a:gd name="T10" fmla="*/ 0 w 152"/>
                <a:gd name="T11" fmla="*/ 2147483647 h 37"/>
                <a:gd name="T12" fmla="*/ 2147483647 w 152"/>
                <a:gd name="T13" fmla="*/ 0 h 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2" h="37">
                  <a:moveTo>
                    <a:pt x="151" y="0"/>
                  </a:moveTo>
                  <a:lnTo>
                    <a:pt x="152" y="0"/>
                  </a:lnTo>
                  <a:lnTo>
                    <a:pt x="152" y="1"/>
                  </a:lnTo>
                  <a:lnTo>
                    <a:pt x="2" y="37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14" name="Freeform 471"/>
            <p:cNvSpPr>
              <a:spLocks/>
            </p:cNvSpPr>
            <p:nvPr/>
          </p:nvSpPr>
          <p:spPr bwMode="auto">
            <a:xfrm>
              <a:off x="2700338" y="2771775"/>
              <a:ext cx="465138" cy="166688"/>
            </a:xfrm>
            <a:custGeom>
              <a:avLst/>
              <a:gdLst>
                <a:gd name="T0" fmla="*/ 2147483647 w 293"/>
                <a:gd name="T1" fmla="*/ 0 h 105"/>
                <a:gd name="T2" fmla="*/ 2147483647 w 293"/>
                <a:gd name="T3" fmla="*/ 0 h 105"/>
                <a:gd name="T4" fmla="*/ 2147483647 w 293"/>
                <a:gd name="T5" fmla="*/ 2147483647 h 105"/>
                <a:gd name="T6" fmla="*/ 2147483647 w 293"/>
                <a:gd name="T7" fmla="*/ 2147483647 h 105"/>
                <a:gd name="T8" fmla="*/ 0 w 293"/>
                <a:gd name="T9" fmla="*/ 2147483647 h 105"/>
                <a:gd name="T10" fmla="*/ 0 w 293"/>
                <a:gd name="T11" fmla="*/ 2147483647 h 105"/>
                <a:gd name="T12" fmla="*/ 2147483647 w 293"/>
                <a:gd name="T13" fmla="*/ 0 h 1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93" h="105">
                  <a:moveTo>
                    <a:pt x="292" y="0"/>
                  </a:moveTo>
                  <a:lnTo>
                    <a:pt x="293" y="0"/>
                  </a:lnTo>
                  <a:lnTo>
                    <a:pt x="293" y="1"/>
                  </a:lnTo>
                  <a:lnTo>
                    <a:pt x="1" y="105"/>
                  </a:lnTo>
                  <a:lnTo>
                    <a:pt x="0" y="105"/>
                  </a:lnTo>
                  <a:lnTo>
                    <a:pt x="0" y="104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15" name="Freeform 472"/>
            <p:cNvSpPr>
              <a:spLocks/>
            </p:cNvSpPr>
            <p:nvPr/>
          </p:nvSpPr>
          <p:spPr bwMode="auto">
            <a:xfrm>
              <a:off x="3163888" y="2609850"/>
              <a:ext cx="349250" cy="163513"/>
            </a:xfrm>
            <a:custGeom>
              <a:avLst/>
              <a:gdLst>
                <a:gd name="T0" fmla="*/ 2147483647 w 220"/>
                <a:gd name="T1" fmla="*/ 0 h 103"/>
                <a:gd name="T2" fmla="*/ 2147483647 w 220"/>
                <a:gd name="T3" fmla="*/ 0 h 103"/>
                <a:gd name="T4" fmla="*/ 2147483647 w 220"/>
                <a:gd name="T5" fmla="*/ 2147483647 h 103"/>
                <a:gd name="T6" fmla="*/ 2147483647 w 220"/>
                <a:gd name="T7" fmla="*/ 2147483647 h 103"/>
                <a:gd name="T8" fmla="*/ 0 w 220"/>
                <a:gd name="T9" fmla="*/ 2147483647 h 103"/>
                <a:gd name="T10" fmla="*/ 0 w 220"/>
                <a:gd name="T11" fmla="*/ 2147483647 h 103"/>
                <a:gd name="T12" fmla="*/ 2147483647 w 220"/>
                <a:gd name="T13" fmla="*/ 0 h 10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0" h="103">
                  <a:moveTo>
                    <a:pt x="219" y="0"/>
                  </a:moveTo>
                  <a:lnTo>
                    <a:pt x="220" y="0"/>
                  </a:lnTo>
                  <a:lnTo>
                    <a:pt x="220" y="2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2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16" name="Freeform 473"/>
            <p:cNvSpPr>
              <a:spLocks/>
            </p:cNvSpPr>
            <p:nvPr/>
          </p:nvSpPr>
          <p:spPr bwMode="auto">
            <a:xfrm>
              <a:off x="3511550" y="2605088"/>
              <a:ext cx="790575" cy="7938"/>
            </a:xfrm>
            <a:custGeom>
              <a:avLst/>
              <a:gdLst>
                <a:gd name="T0" fmla="*/ 2147483647 w 498"/>
                <a:gd name="T1" fmla="*/ 0 h 5"/>
                <a:gd name="T2" fmla="*/ 2147483647 w 498"/>
                <a:gd name="T3" fmla="*/ 0 h 5"/>
                <a:gd name="T4" fmla="*/ 2147483647 w 498"/>
                <a:gd name="T5" fmla="*/ 2147483647 h 5"/>
                <a:gd name="T6" fmla="*/ 2147483647 w 498"/>
                <a:gd name="T7" fmla="*/ 2147483647 h 5"/>
                <a:gd name="T8" fmla="*/ 0 w 498"/>
                <a:gd name="T9" fmla="*/ 2147483647 h 5"/>
                <a:gd name="T10" fmla="*/ 0 w 498"/>
                <a:gd name="T11" fmla="*/ 2147483647 h 5"/>
                <a:gd name="T12" fmla="*/ 2147483647 w 498"/>
                <a:gd name="T13" fmla="*/ 0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98" h="5">
                  <a:moveTo>
                    <a:pt x="496" y="0"/>
                  </a:moveTo>
                  <a:lnTo>
                    <a:pt x="498" y="0"/>
                  </a:lnTo>
                  <a:lnTo>
                    <a:pt x="498" y="1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9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17" name="Freeform 474"/>
            <p:cNvSpPr>
              <a:spLocks/>
            </p:cNvSpPr>
            <p:nvPr/>
          </p:nvSpPr>
          <p:spPr bwMode="auto">
            <a:xfrm>
              <a:off x="4298950" y="2554288"/>
              <a:ext cx="192088" cy="52388"/>
            </a:xfrm>
            <a:custGeom>
              <a:avLst/>
              <a:gdLst>
                <a:gd name="T0" fmla="*/ 2147483647 w 121"/>
                <a:gd name="T1" fmla="*/ 0 h 33"/>
                <a:gd name="T2" fmla="*/ 2147483647 w 121"/>
                <a:gd name="T3" fmla="*/ 0 h 33"/>
                <a:gd name="T4" fmla="*/ 2147483647 w 121"/>
                <a:gd name="T5" fmla="*/ 2147483647 h 33"/>
                <a:gd name="T6" fmla="*/ 2147483647 w 121"/>
                <a:gd name="T7" fmla="*/ 2147483647 h 33"/>
                <a:gd name="T8" fmla="*/ 0 w 121"/>
                <a:gd name="T9" fmla="*/ 2147483647 h 33"/>
                <a:gd name="T10" fmla="*/ 0 w 121"/>
                <a:gd name="T11" fmla="*/ 2147483647 h 33"/>
                <a:gd name="T12" fmla="*/ 2147483647 w 121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1" h="33">
                  <a:moveTo>
                    <a:pt x="119" y="0"/>
                  </a:moveTo>
                  <a:lnTo>
                    <a:pt x="121" y="0"/>
                  </a:lnTo>
                  <a:lnTo>
                    <a:pt x="121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18" name="Freeform 475"/>
            <p:cNvSpPr>
              <a:spLocks/>
            </p:cNvSpPr>
            <p:nvPr/>
          </p:nvSpPr>
          <p:spPr bwMode="auto">
            <a:xfrm>
              <a:off x="4487863" y="2257425"/>
              <a:ext cx="427038" cy="298450"/>
            </a:xfrm>
            <a:custGeom>
              <a:avLst/>
              <a:gdLst>
                <a:gd name="T0" fmla="*/ 2147483647 w 269"/>
                <a:gd name="T1" fmla="*/ 0 h 188"/>
                <a:gd name="T2" fmla="*/ 2147483647 w 269"/>
                <a:gd name="T3" fmla="*/ 0 h 188"/>
                <a:gd name="T4" fmla="*/ 2147483647 w 269"/>
                <a:gd name="T5" fmla="*/ 2147483647 h 188"/>
                <a:gd name="T6" fmla="*/ 2147483647 w 269"/>
                <a:gd name="T7" fmla="*/ 2147483647 h 188"/>
                <a:gd name="T8" fmla="*/ 0 w 269"/>
                <a:gd name="T9" fmla="*/ 2147483647 h 188"/>
                <a:gd name="T10" fmla="*/ 0 w 269"/>
                <a:gd name="T11" fmla="*/ 2147483647 h 188"/>
                <a:gd name="T12" fmla="*/ 2147483647 w 269"/>
                <a:gd name="T13" fmla="*/ 0 h 1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9" h="188">
                  <a:moveTo>
                    <a:pt x="268" y="0"/>
                  </a:moveTo>
                  <a:lnTo>
                    <a:pt x="269" y="0"/>
                  </a:lnTo>
                  <a:lnTo>
                    <a:pt x="269" y="1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7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19" name="Freeform 476"/>
            <p:cNvSpPr>
              <a:spLocks/>
            </p:cNvSpPr>
            <p:nvPr/>
          </p:nvSpPr>
          <p:spPr bwMode="auto">
            <a:xfrm>
              <a:off x="4913313" y="1843088"/>
              <a:ext cx="763588" cy="415925"/>
            </a:xfrm>
            <a:custGeom>
              <a:avLst/>
              <a:gdLst>
                <a:gd name="T0" fmla="*/ 2147483647 w 481"/>
                <a:gd name="T1" fmla="*/ 0 h 262"/>
                <a:gd name="T2" fmla="*/ 2147483647 w 481"/>
                <a:gd name="T3" fmla="*/ 0 h 262"/>
                <a:gd name="T4" fmla="*/ 2147483647 w 481"/>
                <a:gd name="T5" fmla="*/ 2147483647 h 262"/>
                <a:gd name="T6" fmla="*/ 2147483647 w 481"/>
                <a:gd name="T7" fmla="*/ 2147483647 h 262"/>
                <a:gd name="T8" fmla="*/ 0 w 481"/>
                <a:gd name="T9" fmla="*/ 2147483647 h 262"/>
                <a:gd name="T10" fmla="*/ 0 w 481"/>
                <a:gd name="T11" fmla="*/ 2147483647 h 262"/>
                <a:gd name="T12" fmla="*/ 2147483647 w 481"/>
                <a:gd name="T13" fmla="*/ 0 h 2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81" h="262">
                  <a:moveTo>
                    <a:pt x="480" y="0"/>
                  </a:moveTo>
                  <a:lnTo>
                    <a:pt x="481" y="0"/>
                  </a:lnTo>
                  <a:lnTo>
                    <a:pt x="481" y="2"/>
                  </a:lnTo>
                  <a:lnTo>
                    <a:pt x="1" y="262"/>
                  </a:lnTo>
                  <a:lnTo>
                    <a:pt x="0" y="262"/>
                  </a:lnTo>
                  <a:lnTo>
                    <a:pt x="0" y="261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20" name="Freeform 477"/>
            <p:cNvSpPr>
              <a:spLocks/>
            </p:cNvSpPr>
            <p:nvPr/>
          </p:nvSpPr>
          <p:spPr bwMode="auto">
            <a:xfrm>
              <a:off x="5675313" y="1843088"/>
              <a:ext cx="473075" cy="255588"/>
            </a:xfrm>
            <a:custGeom>
              <a:avLst/>
              <a:gdLst>
                <a:gd name="T0" fmla="*/ 0 w 298"/>
                <a:gd name="T1" fmla="*/ 0 h 161"/>
                <a:gd name="T2" fmla="*/ 2147483647 w 298"/>
                <a:gd name="T3" fmla="*/ 0 h 161"/>
                <a:gd name="T4" fmla="*/ 2147483647 w 298"/>
                <a:gd name="T5" fmla="*/ 2147483647 h 161"/>
                <a:gd name="T6" fmla="*/ 2147483647 w 298"/>
                <a:gd name="T7" fmla="*/ 2147483647 h 161"/>
                <a:gd name="T8" fmla="*/ 2147483647 w 298"/>
                <a:gd name="T9" fmla="*/ 2147483647 h 161"/>
                <a:gd name="T10" fmla="*/ 0 w 298"/>
                <a:gd name="T11" fmla="*/ 2147483647 h 161"/>
                <a:gd name="T12" fmla="*/ 0 w 298"/>
                <a:gd name="T13" fmla="*/ 0 h 1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98" h="161">
                  <a:moveTo>
                    <a:pt x="0" y="0"/>
                  </a:moveTo>
                  <a:lnTo>
                    <a:pt x="1" y="0"/>
                  </a:lnTo>
                  <a:lnTo>
                    <a:pt x="298" y="160"/>
                  </a:lnTo>
                  <a:lnTo>
                    <a:pt x="298" y="161"/>
                  </a:lnTo>
                  <a:lnTo>
                    <a:pt x="296" y="16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21" name="Freeform 478"/>
            <p:cNvSpPr>
              <a:spLocks/>
            </p:cNvSpPr>
            <p:nvPr/>
          </p:nvSpPr>
          <p:spPr bwMode="auto">
            <a:xfrm>
              <a:off x="1162050" y="3262313"/>
              <a:ext cx="134938" cy="34925"/>
            </a:xfrm>
            <a:custGeom>
              <a:avLst/>
              <a:gdLst>
                <a:gd name="T0" fmla="*/ 0 w 85"/>
                <a:gd name="T1" fmla="*/ 0 h 22"/>
                <a:gd name="T2" fmla="*/ 2147483647 w 85"/>
                <a:gd name="T3" fmla="*/ 0 h 22"/>
                <a:gd name="T4" fmla="*/ 2147483647 w 85"/>
                <a:gd name="T5" fmla="*/ 2147483647 h 22"/>
                <a:gd name="T6" fmla="*/ 2147483647 w 85"/>
                <a:gd name="T7" fmla="*/ 2147483647 h 22"/>
                <a:gd name="T8" fmla="*/ 2147483647 w 85"/>
                <a:gd name="T9" fmla="*/ 2147483647 h 22"/>
                <a:gd name="T10" fmla="*/ 0 w 85"/>
                <a:gd name="T11" fmla="*/ 2147483647 h 22"/>
                <a:gd name="T12" fmla="*/ 0 w 85"/>
                <a:gd name="T13" fmla="*/ 0 h 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22">
                  <a:moveTo>
                    <a:pt x="0" y="0"/>
                  </a:moveTo>
                  <a:lnTo>
                    <a:pt x="2" y="0"/>
                  </a:lnTo>
                  <a:lnTo>
                    <a:pt x="85" y="19"/>
                  </a:lnTo>
                  <a:lnTo>
                    <a:pt x="85" y="22"/>
                  </a:lnTo>
                  <a:lnTo>
                    <a:pt x="82" y="2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22" name="Freeform 479"/>
            <p:cNvSpPr>
              <a:spLocks/>
            </p:cNvSpPr>
            <p:nvPr/>
          </p:nvSpPr>
          <p:spPr bwMode="auto">
            <a:xfrm>
              <a:off x="1350963" y="3298825"/>
              <a:ext cx="28575" cy="4763"/>
            </a:xfrm>
            <a:custGeom>
              <a:avLst/>
              <a:gdLst>
                <a:gd name="T0" fmla="*/ 2147483647 w 18"/>
                <a:gd name="T1" fmla="*/ 0 h 3"/>
                <a:gd name="T2" fmla="*/ 2147483647 w 18"/>
                <a:gd name="T3" fmla="*/ 0 h 3"/>
                <a:gd name="T4" fmla="*/ 2147483647 w 18"/>
                <a:gd name="T5" fmla="*/ 2147483647 h 3"/>
                <a:gd name="T6" fmla="*/ 2147483647 w 18"/>
                <a:gd name="T7" fmla="*/ 2147483647 h 3"/>
                <a:gd name="T8" fmla="*/ 0 w 18"/>
                <a:gd name="T9" fmla="*/ 2147483647 h 3"/>
                <a:gd name="T10" fmla="*/ 0 w 18"/>
                <a:gd name="T11" fmla="*/ 2147483647 h 3"/>
                <a:gd name="T12" fmla="*/ 2147483647 w 18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3">
                  <a:moveTo>
                    <a:pt x="15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23" name="Freeform 480"/>
            <p:cNvSpPr>
              <a:spLocks/>
            </p:cNvSpPr>
            <p:nvPr/>
          </p:nvSpPr>
          <p:spPr bwMode="auto">
            <a:xfrm>
              <a:off x="1431925" y="3292475"/>
              <a:ext cx="101600" cy="7938"/>
            </a:xfrm>
            <a:custGeom>
              <a:avLst/>
              <a:gdLst>
                <a:gd name="T0" fmla="*/ 2147483647 w 64"/>
                <a:gd name="T1" fmla="*/ 0 h 5"/>
                <a:gd name="T2" fmla="*/ 2147483647 w 64"/>
                <a:gd name="T3" fmla="*/ 0 h 5"/>
                <a:gd name="T4" fmla="*/ 2147483647 w 64"/>
                <a:gd name="T5" fmla="*/ 2147483647 h 5"/>
                <a:gd name="T6" fmla="*/ 2147483647 w 64"/>
                <a:gd name="T7" fmla="*/ 2147483647 h 5"/>
                <a:gd name="T8" fmla="*/ 0 w 64"/>
                <a:gd name="T9" fmla="*/ 2147483647 h 5"/>
                <a:gd name="T10" fmla="*/ 0 w 64"/>
                <a:gd name="T11" fmla="*/ 2147483647 h 5"/>
                <a:gd name="T12" fmla="*/ 2147483647 w 64"/>
                <a:gd name="T13" fmla="*/ 0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4" h="5">
                  <a:moveTo>
                    <a:pt x="62" y="0"/>
                  </a:moveTo>
                  <a:lnTo>
                    <a:pt x="64" y="0"/>
                  </a:lnTo>
                  <a:lnTo>
                    <a:pt x="64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24" name="Freeform 481"/>
            <p:cNvSpPr>
              <a:spLocks/>
            </p:cNvSpPr>
            <p:nvPr/>
          </p:nvSpPr>
          <p:spPr bwMode="auto">
            <a:xfrm>
              <a:off x="1530350" y="3284538"/>
              <a:ext cx="36513" cy="12700"/>
            </a:xfrm>
            <a:custGeom>
              <a:avLst/>
              <a:gdLst>
                <a:gd name="T0" fmla="*/ 2147483647 w 23"/>
                <a:gd name="T1" fmla="*/ 0 h 8"/>
                <a:gd name="T2" fmla="*/ 2147483647 w 23"/>
                <a:gd name="T3" fmla="*/ 0 h 8"/>
                <a:gd name="T4" fmla="*/ 2147483647 w 23"/>
                <a:gd name="T5" fmla="*/ 2147483647 h 8"/>
                <a:gd name="T6" fmla="*/ 2147483647 w 23"/>
                <a:gd name="T7" fmla="*/ 2147483647 h 8"/>
                <a:gd name="T8" fmla="*/ 0 w 23"/>
                <a:gd name="T9" fmla="*/ 2147483647 h 8"/>
                <a:gd name="T10" fmla="*/ 0 w 23"/>
                <a:gd name="T11" fmla="*/ 2147483647 h 8"/>
                <a:gd name="T12" fmla="*/ 2147483647 w 2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" h="8">
                  <a:moveTo>
                    <a:pt x="20" y="0"/>
                  </a:moveTo>
                  <a:lnTo>
                    <a:pt x="23" y="0"/>
                  </a:lnTo>
                  <a:lnTo>
                    <a:pt x="23" y="2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25" name="Freeform 482"/>
            <p:cNvSpPr>
              <a:spLocks/>
            </p:cNvSpPr>
            <p:nvPr/>
          </p:nvSpPr>
          <p:spPr bwMode="auto">
            <a:xfrm>
              <a:off x="1619250" y="3265488"/>
              <a:ext cx="28575" cy="9525"/>
            </a:xfrm>
            <a:custGeom>
              <a:avLst/>
              <a:gdLst>
                <a:gd name="T0" fmla="*/ 2147483647 w 18"/>
                <a:gd name="T1" fmla="*/ 0 h 6"/>
                <a:gd name="T2" fmla="*/ 2147483647 w 18"/>
                <a:gd name="T3" fmla="*/ 0 h 6"/>
                <a:gd name="T4" fmla="*/ 2147483647 w 18"/>
                <a:gd name="T5" fmla="*/ 2147483647 h 6"/>
                <a:gd name="T6" fmla="*/ 2147483647 w 18"/>
                <a:gd name="T7" fmla="*/ 2147483647 h 6"/>
                <a:gd name="T8" fmla="*/ 0 w 18"/>
                <a:gd name="T9" fmla="*/ 2147483647 h 6"/>
                <a:gd name="T10" fmla="*/ 0 w 18"/>
                <a:gd name="T11" fmla="*/ 2147483647 h 6"/>
                <a:gd name="T12" fmla="*/ 2147483647 w 18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26" name="Freeform 483"/>
            <p:cNvSpPr>
              <a:spLocks/>
            </p:cNvSpPr>
            <p:nvPr/>
          </p:nvSpPr>
          <p:spPr bwMode="auto">
            <a:xfrm>
              <a:off x="1703388" y="3244850"/>
              <a:ext cx="44450" cy="12700"/>
            </a:xfrm>
            <a:custGeom>
              <a:avLst/>
              <a:gdLst>
                <a:gd name="T0" fmla="*/ 2147483647 w 28"/>
                <a:gd name="T1" fmla="*/ 0 h 8"/>
                <a:gd name="T2" fmla="*/ 2147483647 w 28"/>
                <a:gd name="T3" fmla="*/ 0 h 8"/>
                <a:gd name="T4" fmla="*/ 2147483647 w 28"/>
                <a:gd name="T5" fmla="*/ 2147483647 h 8"/>
                <a:gd name="T6" fmla="*/ 2147483647 w 28"/>
                <a:gd name="T7" fmla="*/ 2147483647 h 8"/>
                <a:gd name="T8" fmla="*/ 0 w 28"/>
                <a:gd name="T9" fmla="*/ 2147483647 h 8"/>
                <a:gd name="T10" fmla="*/ 0 w 28"/>
                <a:gd name="T11" fmla="*/ 2147483647 h 8"/>
                <a:gd name="T12" fmla="*/ 2147483647 w 2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8">
                  <a:moveTo>
                    <a:pt x="25" y="0"/>
                  </a:moveTo>
                  <a:lnTo>
                    <a:pt x="28" y="0"/>
                  </a:lnTo>
                  <a:lnTo>
                    <a:pt x="28" y="3"/>
                  </a:lnTo>
                  <a:lnTo>
                    <a:pt x="1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27" name="Freeform 484"/>
            <p:cNvSpPr>
              <a:spLocks/>
            </p:cNvSpPr>
            <p:nvPr/>
          </p:nvSpPr>
          <p:spPr bwMode="auto">
            <a:xfrm>
              <a:off x="1743075" y="3222625"/>
              <a:ext cx="93663" cy="26988"/>
            </a:xfrm>
            <a:custGeom>
              <a:avLst/>
              <a:gdLst>
                <a:gd name="T0" fmla="*/ 2147483647 w 59"/>
                <a:gd name="T1" fmla="*/ 0 h 17"/>
                <a:gd name="T2" fmla="*/ 2147483647 w 59"/>
                <a:gd name="T3" fmla="*/ 0 h 17"/>
                <a:gd name="T4" fmla="*/ 2147483647 w 59"/>
                <a:gd name="T5" fmla="*/ 2147483647 h 17"/>
                <a:gd name="T6" fmla="*/ 2147483647 w 59"/>
                <a:gd name="T7" fmla="*/ 2147483647 h 17"/>
                <a:gd name="T8" fmla="*/ 0 w 59"/>
                <a:gd name="T9" fmla="*/ 2147483647 h 17"/>
                <a:gd name="T10" fmla="*/ 0 w 59"/>
                <a:gd name="T11" fmla="*/ 2147483647 h 17"/>
                <a:gd name="T12" fmla="*/ 2147483647 w 59"/>
                <a:gd name="T13" fmla="*/ 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9" h="17">
                  <a:moveTo>
                    <a:pt x="56" y="0"/>
                  </a:moveTo>
                  <a:lnTo>
                    <a:pt x="59" y="0"/>
                  </a:lnTo>
                  <a:lnTo>
                    <a:pt x="59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28" name="Freeform 485"/>
            <p:cNvSpPr>
              <a:spLocks/>
            </p:cNvSpPr>
            <p:nvPr/>
          </p:nvSpPr>
          <p:spPr bwMode="auto">
            <a:xfrm>
              <a:off x="1890713" y="3201988"/>
              <a:ext cx="26988" cy="11113"/>
            </a:xfrm>
            <a:custGeom>
              <a:avLst/>
              <a:gdLst>
                <a:gd name="T0" fmla="*/ 2147483647 w 17"/>
                <a:gd name="T1" fmla="*/ 0 h 7"/>
                <a:gd name="T2" fmla="*/ 2147483647 w 17"/>
                <a:gd name="T3" fmla="*/ 0 h 7"/>
                <a:gd name="T4" fmla="*/ 2147483647 w 17"/>
                <a:gd name="T5" fmla="*/ 2147483647 h 7"/>
                <a:gd name="T6" fmla="*/ 2147483647 w 17"/>
                <a:gd name="T7" fmla="*/ 2147483647 h 7"/>
                <a:gd name="T8" fmla="*/ 0 w 17"/>
                <a:gd name="T9" fmla="*/ 2147483647 h 7"/>
                <a:gd name="T10" fmla="*/ 0 w 17"/>
                <a:gd name="T11" fmla="*/ 2147483647 h 7"/>
                <a:gd name="T12" fmla="*/ 2147483647 w 17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7">
                  <a:moveTo>
                    <a:pt x="15" y="0"/>
                  </a:moveTo>
                  <a:lnTo>
                    <a:pt x="17" y="0"/>
                  </a:lnTo>
                  <a:lnTo>
                    <a:pt x="17" y="3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29" name="Freeform 486"/>
            <p:cNvSpPr>
              <a:spLocks/>
            </p:cNvSpPr>
            <p:nvPr/>
          </p:nvSpPr>
          <p:spPr bwMode="auto">
            <a:xfrm>
              <a:off x="1971675" y="3157538"/>
              <a:ext cx="119063" cy="31750"/>
            </a:xfrm>
            <a:custGeom>
              <a:avLst/>
              <a:gdLst>
                <a:gd name="T0" fmla="*/ 2147483647 w 75"/>
                <a:gd name="T1" fmla="*/ 0 h 20"/>
                <a:gd name="T2" fmla="*/ 2147483647 w 75"/>
                <a:gd name="T3" fmla="*/ 0 h 20"/>
                <a:gd name="T4" fmla="*/ 2147483647 w 75"/>
                <a:gd name="T5" fmla="*/ 2147483647 h 20"/>
                <a:gd name="T6" fmla="*/ 2147483647 w 75"/>
                <a:gd name="T7" fmla="*/ 2147483647 h 20"/>
                <a:gd name="T8" fmla="*/ 0 w 75"/>
                <a:gd name="T9" fmla="*/ 2147483647 h 20"/>
                <a:gd name="T10" fmla="*/ 0 w 75"/>
                <a:gd name="T11" fmla="*/ 2147483647 h 20"/>
                <a:gd name="T12" fmla="*/ 2147483647 w 75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5" h="20">
                  <a:moveTo>
                    <a:pt x="73" y="0"/>
                  </a:moveTo>
                  <a:lnTo>
                    <a:pt x="75" y="0"/>
                  </a:lnTo>
                  <a:lnTo>
                    <a:pt x="75" y="1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30" name="Line 487"/>
            <p:cNvSpPr>
              <a:spLocks noChangeShapeType="1"/>
            </p:cNvSpPr>
            <p:nvPr/>
          </p:nvSpPr>
          <p:spPr bwMode="auto">
            <a:xfrm>
              <a:off x="2087563" y="3157538"/>
              <a:ext cx="206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31" name="Line 488"/>
            <p:cNvSpPr>
              <a:spLocks noChangeShapeType="1"/>
            </p:cNvSpPr>
            <p:nvPr/>
          </p:nvSpPr>
          <p:spPr bwMode="auto">
            <a:xfrm>
              <a:off x="2160588" y="3157538"/>
              <a:ext cx="285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32" name="Freeform 489"/>
            <p:cNvSpPr>
              <a:spLocks/>
            </p:cNvSpPr>
            <p:nvPr/>
          </p:nvSpPr>
          <p:spPr bwMode="auto">
            <a:xfrm>
              <a:off x="2243138" y="3151188"/>
              <a:ext cx="96838" cy="6350"/>
            </a:xfrm>
            <a:custGeom>
              <a:avLst/>
              <a:gdLst>
                <a:gd name="T0" fmla="*/ 2147483647 w 61"/>
                <a:gd name="T1" fmla="*/ 0 h 4"/>
                <a:gd name="T2" fmla="*/ 2147483647 w 61"/>
                <a:gd name="T3" fmla="*/ 0 h 4"/>
                <a:gd name="T4" fmla="*/ 2147483647 w 61"/>
                <a:gd name="T5" fmla="*/ 2147483647 h 4"/>
                <a:gd name="T6" fmla="*/ 2147483647 w 61"/>
                <a:gd name="T7" fmla="*/ 2147483647 h 4"/>
                <a:gd name="T8" fmla="*/ 0 w 61"/>
                <a:gd name="T9" fmla="*/ 2147483647 h 4"/>
                <a:gd name="T10" fmla="*/ 0 w 61"/>
                <a:gd name="T11" fmla="*/ 2147483647 h 4"/>
                <a:gd name="T12" fmla="*/ 2147483647 w 61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" h="4">
                  <a:moveTo>
                    <a:pt x="58" y="0"/>
                  </a:moveTo>
                  <a:lnTo>
                    <a:pt x="61" y="0"/>
                  </a:lnTo>
                  <a:lnTo>
                    <a:pt x="61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33" name="Line 490"/>
            <p:cNvSpPr>
              <a:spLocks noChangeShapeType="1"/>
            </p:cNvSpPr>
            <p:nvPr/>
          </p:nvSpPr>
          <p:spPr bwMode="auto">
            <a:xfrm>
              <a:off x="1233488" y="3094038"/>
              <a:ext cx="0" cy="1000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34" name="Line 491"/>
            <p:cNvSpPr>
              <a:spLocks noChangeShapeType="1"/>
            </p:cNvSpPr>
            <p:nvPr/>
          </p:nvSpPr>
          <p:spPr bwMode="auto">
            <a:xfrm>
              <a:off x="1216025" y="309562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35" name="Line 492"/>
            <p:cNvSpPr>
              <a:spLocks noChangeShapeType="1"/>
            </p:cNvSpPr>
            <p:nvPr/>
          </p:nvSpPr>
          <p:spPr bwMode="auto">
            <a:xfrm>
              <a:off x="1233488" y="3189288"/>
              <a:ext cx="0" cy="158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36" name="Line 493"/>
            <p:cNvSpPr>
              <a:spLocks noChangeShapeType="1"/>
            </p:cNvSpPr>
            <p:nvPr/>
          </p:nvSpPr>
          <p:spPr bwMode="auto">
            <a:xfrm>
              <a:off x="1216025" y="3205163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37" name="Line 494"/>
            <p:cNvSpPr>
              <a:spLocks noChangeShapeType="1"/>
            </p:cNvSpPr>
            <p:nvPr/>
          </p:nvSpPr>
          <p:spPr bwMode="auto">
            <a:xfrm>
              <a:off x="1509713" y="2994025"/>
              <a:ext cx="0" cy="984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38" name="Line 495"/>
            <p:cNvSpPr>
              <a:spLocks noChangeShapeType="1"/>
            </p:cNvSpPr>
            <p:nvPr/>
          </p:nvSpPr>
          <p:spPr bwMode="auto">
            <a:xfrm>
              <a:off x="1493838" y="299402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39" name="Line 496"/>
            <p:cNvSpPr>
              <a:spLocks noChangeShapeType="1"/>
            </p:cNvSpPr>
            <p:nvPr/>
          </p:nvSpPr>
          <p:spPr bwMode="auto">
            <a:xfrm>
              <a:off x="1509713" y="3087688"/>
              <a:ext cx="0" cy="158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40" name="Line 497"/>
            <p:cNvSpPr>
              <a:spLocks noChangeShapeType="1"/>
            </p:cNvSpPr>
            <p:nvPr/>
          </p:nvSpPr>
          <p:spPr bwMode="auto">
            <a:xfrm>
              <a:off x="1493838" y="3100388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41" name="Line 498"/>
            <p:cNvSpPr>
              <a:spLocks noChangeShapeType="1"/>
            </p:cNvSpPr>
            <p:nvPr/>
          </p:nvSpPr>
          <p:spPr bwMode="auto">
            <a:xfrm>
              <a:off x="1152525" y="4075113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42" name="Line 499"/>
            <p:cNvSpPr>
              <a:spLocks noChangeShapeType="1"/>
            </p:cNvSpPr>
            <p:nvPr/>
          </p:nvSpPr>
          <p:spPr bwMode="auto">
            <a:xfrm>
              <a:off x="1152525" y="3449638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43" name="Line 500"/>
            <p:cNvSpPr>
              <a:spLocks noChangeShapeType="1"/>
            </p:cNvSpPr>
            <p:nvPr/>
          </p:nvSpPr>
          <p:spPr bwMode="auto">
            <a:xfrm>
              <a:off x="1152525" y="2820988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44" name="Line 501"/>
            <p:cNvSpPr>
              <a:spLocks noChangeShapeType="1"/>
            </p:cNvSpPr>
            <p:nvPr/>
          </p:nvSpPr>
          <p:spPr bwMode="auto">
            <a:xfrm>
              <a:off x="1152525" y="2193925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45" name="Line 502"/>
            <p:cNvSpPr>
              <a:spLocks noChangeShapeType="1"/>
            </p:cNvSpPr>
            <p:nvPr/>
          </p:nvSpPr>
          <p:spPr bwMode="auto">
            <a:xfrm>
              <a:off x="1152525" y="1563688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46" name="Line 503"/>
            <p:cNvSpPr>
              <a:spLocks noChangeShapeType="1"/>
            </p:cNvSpPr>
            <p:nvPr/>
          </p:nvSpPr>
          <p:spPr bwMode="auto">
            <a:xfrm>
              <a:off x="1152525" y="938213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47" name="Line 504"/>
            <p:cNvSpPr>
              <a:spLocks noChangeShapeType="1"/>
            </p:cNvSpPr>
            <p:nvPr/>
          </p:nvSpPr>
          <p:spPr bwMode="auto">
            <a:xfrm>
              <a:off x="1152525" y="311150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48" name="Line 505"/>
            <p:cNvSpPr>
              <a:spLocks noChangeShapeType="1"/>
            </p:cNvSpPr>
            <p:nvPr/>
          </p:nvSpPr>
          <p:spPr bwMode="auto">
            <a:xfrm>
              <a:off x="1152525" y="38893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49" name="Line 506"/>
            <p:cNvSpPr>
              <a:spLocks noChangeShapeType="1"/>
            </p:cNvSpPr>
            <p:nvPr/>
          </p:nvSpPr>
          <p:spPr bwMode="auto">
            <a:xfrm>
              <a:off x="1152525" y="37766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50" name="Line 507"/>
            <p:cNvSpPr>
              <a:spLocks noChangeShapeType="1"/>
            </p:cNvSpPr>
            <p:nvPr/>
          </p:nvSpPr>
          <p:spPr bwMode="auto">
            <a:xfrm>
              <a:off x="1152525" y="36988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51" name="Line 508"/>
            <p:cNvSpPr>
              <a:spLocks noChangeShapeType="1"/>
            </p:cNvSpPr>
            <p:nvPr/>
          </p:nvSpPr>
          <p:spPr bwMode="auto">
            <a:xfrm>
              <a:off x="1152525" y="36353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52" name="Line 509"/>
            <p:cNvSpPr>
              <a:spLocks noChangeShapeType="1"/>
            </p:cNvSpPr>
            <p:nvPr/>
          </p:nvSpPr>
          <p:spPr bwMode="auto">
            <a:xfrm>
              <a:off x="1152525" y="35861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53" name="Line 510"/>
            <p:cNvSpPr>
              <a:spLocks noChangeShapeType="1"/>
            </p:cNvSpPr>
            <p:nvPr/>
          </p:nvSpPr>
          <p:spPr bwMode="auto">
            <a:xfrm>
              <a:off x="1152525" y="35464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54" name="Line 511"/>
            <p:cNvSpPr>
              <a:spLocks noChangeShapeType="1"/>
            </p:cNvSpPr>
            <p:nvPr/>
          </p:nvSpPr>
          <p:spPr bwMode="auto">
            <a:xfrm>
              <a:off x="1152525" y="35099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55" name="Line 512"/>
            <p:cNvSpPr>
              <a:spLocks noChangeShapeType="1"/>
            </p:cNvSpPr>
            <p:nvPr/>
          </p:nvSpPr>
          <p:spPr bwMode="auto">
            <a:xfrm>
              <a:off x="1152525" y="347821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56" name="Line 513"/>
            <p:cNvSpPr>
              <a:spLocks noChangeShapeType="1"/>
            </p:cNvSpPr>
            <p:nvPr/>
          </p:nvSpPr>
          <p:spPr bwMode="auto">
            <a:xfrm>
              <a:off x="1152525" y="32607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57" name="Line 514"/>
            <p:cNvSpPr>
              <a:spLocks noChangeShapeType="1"/>
            </p:cNvSpPr>
            <p:nvPr/>
          </p:nvSpPr>
          <p:spPr bwMode="auto">
            <a:xfrm>
              <a:off x="1152525" y="314801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58" name="Line 515"/>
            <p:cNvSpPr>
              <a:spLocks noChangeShapeType="1"/>
            </p:cNvSpPr>
            <p:nvPr/>
          </p:nvSpPr>
          <p:spPr bwMode="auto">
            <a:xfrm>
              <a:off x="1152525" y="30702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59" name="Line 516"/>
            <p:cNvSpPr>
              <a:spLocks noChangeShapeType="1"/>
            </p:cNvSpPr>
            <p:nvPr/>
          </p:nvSpPr>
          <p:spPr bwMode="auto">
            <a:xfrm>
              <a:off x="1152525" y="300990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60" name="Line 517"/>
            <p:cNvSpPr>
              <a:spLocks noChangeShapeType="1"/>
            </p:cNvSpPr>
            <p:nvPr/>
          </p:nvSpPr>
          <p:spPr bwMode="auto">
            <a:xfrm>
              <a:off x="1152525" y="295910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61" name="Line 518"/>
            <p:cNvSpPr>
              <a:spLocks noChangeShapeType="1"/>
            </p:cNvSpPr>
            <p:nvPr/>
          </p:nvSpPr>
          <p:spPr bwMode="auto">
            <a:xfrm>
              <a:off x="1152525" y="29178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62" name="Line 519"/>
            <p:cNvSpPr>
              <a:spLocks noChangeShapeType="1"/>
            </p:cNvSpPr>
            <p:nvPr/>
          </p:nvSpPr>
          <p:spPr bwMode="auto">
            <a:xfrm>
              <a:off x="1152525" y="288131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63" name="Line 520"/>
            <p:cNvSpPr>
              <a:spLocks noChangeShapeType="1"/>
            </p:cNvSpPr>
            <p:nvPr/>
          </p:nvSpPr>
          <p:spPr bwMode="auto">
            <a:xfrm>
              <a:off x="1152525" y="28495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64" name="Line 521"/>
            <p:cNvSpPr>
              <a:spLocks noChangeShapeType="1"/>
            </p:cNvSpPr>
            <p:nvPr/>
          </p:nvSpPr>
          <p:spPr bwMode="auto">
            <a:xfrm>
              <a:off x="1152525" y="26320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65" name="Line 522"/>
            <p:cNvSpPr>
              <a:spLocks noChangeShapeType="1"/>
            </p:cNvSpPr>
            <p:nvPr/>
          </p:nvSpPr>
          <p:spPr bwMode="auto">
            <a:xfrm>
              <a:off x="1152525" y="25209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66" name="Line 523"/>
            <p:cNvSpPr>
              <a:spLocks noChangeShapeType="1"/>
            </p:cNvSpPr>
            <p:nvPr/>
          </p:nvSpPr>
          <p:spPr bwMode="auto">
            <a:xfrm>
              <a:off x="1152525" y="24431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67" name="Line 524"/>
            <p:cNvSpPr>
              <a:spLocks noChangeShapeType="1"/>
            </p:cNvSpPr>
            <p:nvPr/>
          </p:nvSpPr>
          <p:spPr bwMode="auto">
            <a:xfrm>
              <a:off x="1152525" y="23812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68" name="Line 525"/>
            <p:cNvSpPr>
              <a:spLocks noChangeShapeType="1"/>
            </p:cNvSpPr>
            <p:nvPr/>
          </p:nvSpPr>
          <p:spPr bwMode="auto">
            <a:xfrm>
              <a:off x="1152525" y="23304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69" name="Line 526"/>
            <p:cNvSpPr>
              <a:spLocks noChangeShapeType="1"/>
            </p:cNvSpPr>
            <p:nvPr/>
          </p:nvSpPr>
          <p:spPr bwMode="auto">
            <a:xfrm>
              <a:off x="1152525" y="22907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70" name="Line 527"/>
            <p:cNvSpPr>
              <a:spLocks noChangeShapeType="1"/>
            </p:cNvSpPr>
            <p:nvPr/>
          </p:nvSpPr>
          <p:spPr bwMode="auto">
            <a:xfrm>
              <a:off x="1152525" y="225583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71" name="Line 528"/>
            <p:cNvSpPr>
              <a:spLocks noChangeShapeType="1"/>
            </p:cNvSpPr>
            <p:nvPr/>
          </p:nvSpPr>
          <p:spPr bwMode="auto">
            <a:xfrm>
              <a:off x="1152525" y="222091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72" name="Line 529"/>
            <p:cNvSpPr>
              <a:spLocks noChangeShapeType="1"/>
            </p:cNvSpPr>
            <p:nvPr/>
          </p:nvSpPr>
          <p:spPr bwMode="auto">
            <a:xfrm>
              <a:off x="1152525" y="20034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73" name="Line 530"/>
            <p:cNvSpPr>
              <a:spLocks noChangeShapeType="1"/>
            </p:cNvSpPr>
            <p:nvPr/>
          </p:nvSpPr>
          <p:spPr bwMode="auto">
            <a:xfrm>
              <a:off x="1152525" y="189388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74" name="Line 531"/>
            <p:cNvSpPr>
              <a:spLocks noChangeShapeType="1"/>
            </p:cNvSpPr>
            <p:nvPr/>
          </p:nvSpPr>
          <p:spPr bwMode="auto">
            <a:xfrm>
              <a:off x="1152525" y="181610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75" name="Line 532"/>
            <p:cNvSpPr>
              <a:spLocks noChangeShapeType="1"/>
            </p:cNvSpPr>
            <p:nvPr/>
          </p:nvSpPr>
          <p:spPr bwMode="auto">
            <a:xfrm>
              <a:off x="1152525" y="17557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76" name="Line 533"/>
            <p:cNvSpPr>
              <a:spLocks noChangeShapeType="1"/>
            </p:cNvSpPr>
            <p:nvPr/>
          </p:nvSpPr>
          <p:spPr bwMode="auto">
            <a:xfrm>
              <a:off x="1152525" y="17049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77" name="Line 534"/>
            <p:cNvSpPr>
              <a:spLocks noChangeShapeType="1"/>
            </p:cNvSpPr>
            <p:nvPr/>
          </p:nvSpPr>
          <p:spPr bwMode="auto">
            <a:xfrm>
              <a:off x="1152525" y="166370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78" name="Line 535"/>
            <p:cNvSpPr>
              <a:spLocks noChangeShapeType="1"/>
            </p:cNvSpPr>
            <p:nvPr/>
          </p:nvSpPr>
          <p:spPr bwMode="auto">
            <a:xfrm>
              <a:off x="1152525" y="16287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79" name="Line 536"/>
            <p:cNvSpPr>
              <a:spLocks noChangeShapeType="1"/>
            </p:cNvSpPr>
            <p:nvPr/>
          </p:nvSpPr>
          <p:spPr bwMode="auto">
            <a:xfrm>
              <a:off x="1152525" y="159543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80" name="Line 537"/>
            <p:cNvSpPr>
              <a:spLocks noChangeShapeType="1"/>
            </p:cNvSpPr>
            <p:nvPr/>
          </p:nvSpPr>
          <p:spPr bwMode="auto">
            <a:xfrm>
              <a:off x="1152525" y="13779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81" name="Line 538"/>
            <p:cNvSpPr>
              <a:spLocks noChangeShapeType="1"/>
            </p:cNvSpPr>
            <p:nvPr/>
          </p:nvSpPr>
          <p:spPr bwMode="auto">
            <a:xfrm>
              <a:off x="1152525" y="126523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82" name="Line 539"/>
            <p:cNvSpPr>
              <a:spLocks noChangeShapeType="1"/>
            </p:cNvSpPr>
            <p:nvPr/>
          </p:nvSpPr>
          <p:spPr bwMode="auto">
            <a:xfrm>
              <a:off x="1152525" y="11874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83" name="Line 540"/>
            <p:cNvSpPr>
              <a:spLocks noChangeShapeType="1"/>
            </p:cNvSpPr>
            <p:nvPr/>
          </p:nvSpPr>
          <p:spPr bwMode="auto">
            <a:xfrm>
              <a:off x="1152525" y="112871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84" name="Line 541"/>
            <p:cNvSpPr>
              <a:spLocks noChangeShapeType="1"/>
            </p:cNvSpPr>
            <p:nvPr/>
          </p:nvSpPr>
          <p:spPr bwMode="auto">
            <a:xfrm>
              <a:off x="1152525" y="10763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85" name="Line 542"/>
            <p:cNvSpPr>
              <a:spLocks noChangeShapeType="1"/>
            </p:cNvSpPr>
            <p:nvPr/>
          </p:nvSpPr>
          <p:spPr bwMode="auto">
            <a:xfrm>
              <a:off x="1152525" y="10350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86" name="Line 543"/>
            <p:cNvSpPr>
              <a:spLocks noChangeShapeType="1"/>
            </p:cNvSpPr>
            <p:nvPr/>
          </p:nvSpPr>
          <p:spPr bwMode="auto">
            <a:xfrm>
              <a:off x="1152525" y="9969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87" name="Line 544"/>
            <p:cNvSpPr>
              <a:spLocks noChangeShapeType="1"/>
            </p:cNvSpPr>
            <p:nvPr/>
          </p:nvSpPr>
          <p:spPr bwMode="auto">
            <a:xfrm>
              <a:off x="1152525" y="96520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88" name="Line 545"/>
            <p:cNvSpPr>
              <a:spLocks noChangeShapeType="1"/>
            </p:cNvSpPr>
            <p:nvPr/>
          </p:nvSpPr>
          <p:spPr bwMode="auto">
            <a:xfrm>
              <a:off x="1152525" y="75088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89" name="Line 546"/>
            <p:cNvSpPr>
              <a:spLocks noChangeShapeType="1"/>
            </p:cNvSpPr>
            <p:nvPr/>
          </p:nvSpPr>
          <p:spPr bwMode="auto">
            <a:xfrm>
              <a:off x="1152525" y="6397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90" name="Line 547"/>
            <p:cNvSpPr>
              <a:spLocks noChangeShapeType="1"/>
            </p:cNvSpPr>
            <p:nvPr/>
          </p:nvSpPr>
          <p:spPr bwMode="auto">
            <a:xfrm>
              <a:off x="1152525" y="56038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91" name="Line 548"/>
            <p:cNvSpPr>
              <a:spLocks noChangeShapeType="1"/>
            </p:cNvSpPr>
            <p:nvPr/>
          </p:nvSpPr>
          <p:spPr bwMode="auto">
            <a:xfrm>
              <a:off x="1152525" y="4984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92" name="Line 549"/>
            <p:cNvSpPr>
              <a:spLocks noChangeShapeType="1"/>
            </p:cNvSpPr>
            <p:nvPr/>
          </p:nvSpPr>
          <p:spPr bwMode="auto">
            <a:xfrm>
              <a:off x="1152525" y="4492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93" name="Line 550"/>
            <p:cNvSpPr>
              <a:spLocks noChangeShapeType="1"/>
            </p:cNvSpPr>
            <p:nvPr/>
          </p:nvSpPr>
          <p:spPr bwMode="auto">
            <a:xfrm>
              <a:off x="1152525" y="4095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94" name="Line 551"/>
            <p:cNvSpPr>
              <a:spLocks noChangeShapeType="1"/>
            </p:cNvSpPr>
            <p:nvPr/>
          </p:nvSpPr>
          <p:spPr bwMode="auto">
            <a:xfrm>
              <a:off x="1152525" y="3730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95" name="Line 552"/>
            <p:cNvSpPr>
              <a:spLocks noChangeShapeType="1"/>
            </p:cNvSpPr>
            <p:nvPr/>
          </p:nvSpPr>
          <p:spPr bwMode="auto">
            <a:xfrm>
              <a:off x="1152525" y="3397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96" name="Line 553"/>
            <p:cNvSpPr>
              <a:spLocks noChangeShapeType="1"/>
            </p:cNvSpPr>
            <p:nvPr/>
          </p:nvSpPr>
          <p:spPr bwMode="auto">
            <a:xfrm>
              <a:off x="6207125" y="4075113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97" name="Line 554"/>
            <p:cNvSpPr>
              <a:spLocks noChangeShapeType="1"/>
            </p:cNvSpPr>
            <p:nvPr/>
          </p:nvSpPr>
          <p:spPr bwMode="auto">
            <a:xfrm>
              <a:off x="6207125" y="3449638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98" name="Line 555"/>
            <p:cNvSpPr>
              <a:spLocks noChangeShapeType="1"/>
            </p:cNvSpPr>
            <p:nvPr/>
          </p:nvSpPr>
          <p:spPr bwMode="auto">
            <a:xfrm>
              <a:off x="6207125" y="2820988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299" name="Line 556"/>
            <p:cNvSpPr>
              <a:spLocks noChangeShapeType="1"/>
            </p:cNvSpPr>
            <p:nvPr/>
          </p:nvSpPr>
          <p:spPr bwMode="auto">
            <a:xfrm>
              <a:off x="6207125" y="2193925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00" name="Line 557"/>
            <p:cNvSpPr>
              <a:spLocks noChangeShapeType="1"/>
            </p:cNvSpPr>
            <p:nvPr/>
          </p:nvSpPr>
          <p:spPr bwMode="auto">
            <a:xfrm>
              <a:off x="6207125" y="1563688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01" name="Line 558"/>
            <p:cNvSpPr>
              <a:spLocks noChangeShapeType="1"/>
            </p:cNvSpPr>
            <p:nvPr/>
          </p:nvSpPr>
          <p:spPr bwMode="auto">
            <a:xfrm>
              <a:off x="6207125" y="938213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02" name="Line 559"/>
            <p:cNvSpPr>
              <a:spLocks noChangeShapeType="1"/>
            </p:cNvSpPr>
            <p:nvPr/>
          </p:nvSpPr>
          <p:spPr bwMode="auto">
            <a:xfrm>
              <a:off x="6207125" y="311150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03" name="Line 560"/>
            <p:cNvSpPr>
              <a:spLocks noChangeShapeType="1"/>
            </p:cNvSpPr>
            <p:nvPr/>
          </p:nvSpPr>
          <p:spPr bwMode="auto">
            <a:xfrm>
              <a:off x="6230938" y="38893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04" name="Line 561"/>
            <p:cNvSpPr>
              <a:spLocks noChangeShapeType="1"/>
            </p:cNvSpPr>
            <p:nvPr/>
          </p:nvSpPr>
          <p:spPr bwMode="auto">
            <a:xfrm>
              <a:off x="6230938" y="37766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05" name="Line 562"/>
            <p:cNvSpPr>
              <a:spLocks noChangeShapeType="1"/>
            </p:cNvSpPr>
            <p:nvPr/>
          </p:nvSpPr>
          <p:spPr bwMode="auto">
            <a:xfrm>
              <a:off x="6230938" y="36988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06" name="Line 563"/>
            <p:cNvSpPr>
              <a:spLocks noChangeShapeType="1"/>
            </p:cNvSpPr>
            <p:nvPr/>
          </p:nvSpPr>
          <p:spPr bwMode="auto">
            <a:xfrm>
              <a:off x="6230938" y="36353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07" name="Line 564"/>
            <p:cNvSpPr>
              <a:spLocks noChangeShapeType="1"/>
            </p:cNvSpPr>
            <p:nvPr/>
          </p:nvSpPr>
          <p:spPr bwMode="auto">
            <a:xfrm>
              <a:off x="6230938" y="35861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08" name="Line 565"/>
            <p:cNvSpPr>
              <a:spLocks noChangeShapeType="1"/>
            </p:cNvSpPr>
            <p:nvPr/>
          </p:nvSpPr>
          <p:spPr bwMode="auto">
            <a:xfrm>
              <a:off x="6230938" y="35464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09" name="Line 566"/>
            <p:cNvSpPr>
              <a:spLocks noChangeShapeType="1"/>
            </p:cNvSpPr>
            <p:nvPr/>
          </p:nvSpPr>
          <p:spPr bwMode="auto">
            <a:xfrm>
              <a:off x="6230938" y="35099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10" name="Line 567"/>
            <p:cNvSpPr>
              <a:spLocks noChangeShapeType="1"/>
            </p:cNvSpPr>
            <p:nvPr/>
          </p:nvSpPr>
          <p:spPr bwMode="auto">
            <a:xfrm>
              <a:off x="6230938" y="347821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11" name="Line 568"/>
            <p:cNvSpPr>
              <a:spLocks noChangeShapeType="1"/>
            </p:cNvSpPr>
            <p:nvPr/>
          </p:nvSpPr>
          <p:spPr bwMode="auto">
            <a:xfrm>
              <a:off x="6230938" y="32607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12" name="Line 569"/>
            <p:cNvSpPr>
              <a:spLocks noChangeShapeType="1"/>
            </p:cNvSpPr>
            <p:nvPr/>
          </p:nvSpPr>
          <p:spPr bwMode="auto">
            <a:xfrm>
              <a:off x="6230938" y="314801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13" name="Line 570"/>
            <p:cNvSpPr>
              <a:spLocks noChangeShapeType="1"/>
            </p:cNvSpPr>
            <p:nvPr/>
          </p:nvSpPr>
          <p:spPr bwMode="auto">
            <a:xfrm>
              <a:off x="6230938" y="30702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14" name="Line 571"/>
            <p:cNvSpPr>
              <a:spLocks noChangeShapeType="1"/>
            </p:cNvSpPr>
            <p:nvPr/>
          </p:nvSpPr>
          <p:spPr bwMode="auto">
            <a:xfrm>
              <a:off x="6230938" y="300990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15" name="Line 572"/>
            <p:cNvSpPr>
              <a:spLocks noChangeShapeType="1"/>
            </p:cNvSpPr>
            <p:nvPr/>
          </p:nvSpPr>
          <p:spPr bwMode="auto">
            <a:xfrm>
              <a:off x="6230938" y="295910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16" name="Line 573"/>
            <p:cNvSpPr>
              <a:spLocks noChangeShapeType="1"/>
            </p:cNvSpPr>
            <p:nvPr/>
          </p:nvSpPr>
          <p:spPr bwMode="auto">
            <a:xfrm>
              <a:off x="6230938" y="29178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17" name="Line 574"/>
            <p:cNvSpPr>
              <a:spLocks noChangeShapeType="1"/>
            </p:cNvSpPr>
            <p:nvPr/>
          </p:nvSpPr>
          <p:spPr bwMode="auto">
            <a:xfrm>
              <a:off x="6230938" y="288131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18" name="Line 575"/>
            <p:cNvSpPr>
              <a:spLocks noChangeShapeType="1"/>
            </p:cNvSpPr>
            <p:nvPr/>
          </p:nvSpPr>
          <p:spPr bwMode="auto">
            <a:xfrm>
              <a:off x="6230938" y="28495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19" name="Line 576"/>
            <p:cNvSpPr>
              <a:spLocks noChangeShapeType="1"/>
            </p:cNvSpPr>
            <p:nvPr/>
          </p:nvSpPr>
          <p:spPr bwMode="auto">
            <a:xfrm>
              <a:off x="6230938" y="26320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20" name="Line 577"/>
            <p:cNvSpPr>
              <a:spLocks noChangeShapeType="1"/>
            </p:cNvSpPr>
            <p:nvPr/>
          </p:nvSpPr>
          <p:spPr bwMode="auto">
            <a:xfrm>
              <a:off x="6230938" y="25209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21" name="Line 578"/>
            <p:cNvSpPr>
              <a:spLocks noChangeShapeType="1"/>
            </p:cNvSpPr>
            <p:nvPr/>
          </p:nvSpPr>
          <p:spPr bwMode="auto">
            <a:xfrm>
              <a:off x="6230938" y="24431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22" name="Line 579"/>
            <p:cNvSpPr>
              <a:spLocks noChangeShapeType="1"/>
            </p:cNvSpPr>
            <p:nvPr/>
          </p:nvSpPr>
          <p:spPr bwMode="auto">
            <a:xfrm>
              <a:off x="6230938" y="23812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23" name="Line 580"/>
            <p:cNvSpPr>
              <a:spLocks noChangeShapeType="1"/>
            </p:cNvSpPr>
            <p:nvPr/>
          </p:nvSpPr>
          <p:spPr bwMode="auto">
            <a:xfrm>
              <a:off x="6230938" y="23304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24" name="Line 581"/>
            <p:cNvSpPr>
              <a:spLocks noChangeShapeType="1"/>
            </p:cNvSpPr>
            <p:nvPr/>
          </p:nvSpPr>
          <p:spPr bwMode="auto">
            <a:xfrm>
              <a:off x="6230938" y="22907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25" name="Line 582"/>
            <p:cNvSpPr>
              <a:spLocks noChangeShapeType="1"/>
            </p:cNvSpPr>
            <p:nvPr/>
          </p:nvSpPr>
          <p:spPr bwMode="auto">
            <a:xfrm>
              <a:off x="6230938" y="225583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26" name="Line 583"/>
            <p:cNvSpPr>
              <a:spLocks noChangeShapeType="1"/>
            </p:cNvSpPr>
            <p:nvPr/>
          </p:nvSpPr>
          <p:spPr bwMode="auto">
            <a:xfrm>
              <a:off x="6230938" y="222091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27" name="Line 584"/>
            <p:cNvSpPr>
              <a:spLocks noChangeShapeType="1"/>
            </p:cNvSpPr>
            <p:nvPr/>
          </p:nvSpPr>
          <p:spPr bwMode="auto">
            <a:xfrm>
              <a:off x="6230938" y="20034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28" name="Line 585"/>
            <p:cNvSpPr>
              <a:spLocks noChangeShapeType="1"/>
            </p:cNvSpPr>
            <p:nvPr/>
          </p:nvSpPr>
          <p:spPr bwMode="auto">
            <a:xfrm>
              <a:off x="6230938" y="189388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29" name="Line 586"/>
            <p:cNvSpPr>
              <a:spLocks noChangeShapeType="1"/>
            </p:cNvSpPr>
            <p:nvPr/>
          </p:nvSpPr>
          <p:spPr bwMode="auto">
            <a:xfrm>
              <a:off x="6230938" y="181610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30" name="Line 587"/>
            <p:cNvSpPr>
              <a:spLocks noChangeShapeType="1"/>
            </p:cNvSpPr>
            <p:nvPr/>
          </p:nvSpPr>
          <p:spPr bwMode="auto">
            <a:xfrm>
              <a:off x="6230938" y="17557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31" name="Line 588"/>
            <p:cNvSpPr>
              <a:spLocks noChangeShapeType="1"/>
            </p:cNvSpPr>
            <p:nvPr/>
          </p:nvSpPr>
          <p:spPr bwMode="auto">
            <a:xfrm>
              <a:off x="6230938" y="17049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32" name="Line 589"/>
            <p:cNvSpPr>
              <a:spLocks noChangeShapeType="1"/>
            </p:cNvSpPr>
            <p:nvPr/>
          </p:nvSpPr>
          <p:spPr bwMode="auto">
            <a:xfrm>
              <a:off x="6230938" y="166370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33" name="Line 590"/>
            <p:cNvSpPr>
              <a:spLocks noChangeShapeType="1"/>
            </p:cNvSpPr>
            <p:nvPr/>
          </p:nvSpPr>
          <p:spPr bwMode="auto">
            <a:xfrm>
              <a:off x="6230938" y="16287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34" name="Line 591"/>
            <p:cNvSpPr>
              <a:spLocks noChangeShapeType="1"/>
            </p:cNvSpPr>
            <p:nvPr/>
          </p:nvSpPr>
          <p:spPr bwMode="auto">
            <a:xfrm>
              <a:off x="6230938" y="159543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35" name="Line 592"/>
            <p:cNvSpPr>
              <a:spLocks noChangeShapeType="1"/>
            </p:cNvSpPr>
            <p:nvPr/>
          </p:nvSpPr>
          <p:spPr bwMode="auto">
            <a:xfrm>
              <a:off x="6230938" y="13779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36" name="Line 593"/>
            <p:cNvSpPr>
              <a:spLocks noChangeShapeType="1"/>
            </p:cNvSpPr>
            <p:nvPr/>
          </p:nvSpPr>
          <p:spPr bwMode="auto">
            <a:xfrm>
              <a:off x="6230938" y="126523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37" name="Line 594"/>
            <p:cNvSpPr>
              <a:spLocks noChangeShapeType="1"/>
            </p:cNvSpPr>
            <p:nvPr/>
          </p:nvSpPr>
          <p:spPr bwMode="auto">
            <a:xfrm>
              <a:off x="6230938" y="11874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38" name="Line 595"/>
            <p:cNvSpPr>
              <a:spLocks noChangeShapeType="1"/>
            </p:cNvSpPr>
            <p:nvPr/>
          </p:nvSpPr>
          <p:spPr bwMode="auto">
            <a:xfrm>
              <a:off x="6230938" y="112871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39" name="Line 596"/>
            <p:cNvSpPr>
              <a:spLocks noChangeShapeType="1"/>
            </p:cNvSpPr>
            <p:nvPr/>
          </p:nvSpPr>
          <p:spPr bwMode="auto">
            <a:xfrm>
              <a:off x="6230938" y="10763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40" name="Line 597"/>
            <p:cNvSpPr>
              <a:spLocks noChangeShapeType="1"/>
            </p:cNvSpPr>
            <p:nvPr/>
          </p:nvSpPr>
          <p:spPr bwMode="auto">
            <a:xfrm>
              <a:off x="6230938" y="10350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41" name="Line 598"/>
            <p:cNvSpPr>
              <a:spLocks noChangeShapeType="1"/>
            </p:cNvSpPr>
            <p:nvPr/>
          </p:nvSpPr>
          <p:spPr bwMode="auto">
            <a:xfrm>
              <a:off x="6230938" y="9969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42" name="Line 599"/>
            <p:cNvSpPr>
              <a:spLocks noChangeShapeType="1"/>
            </p:cNvSpPr>
            <p:nvPr/>
          </p:nvSpPr>
          <p:spPr bwMode="auto">
            <a:xfrm>
              <a:off x="6230938" y="96520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43" name="Line 600"/>
            <p:cNvSpPr>
              <a:spLocks noChangeShapeType="1"/>
            </p:cNvSpPr>
            <p:nvPr/>
          </p:nvSpPr>
          <p:spPr bwMode="auto">
            <a:xfrm>
              <a:off x="6230938" y="75088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44" name="Line 601"/>
            <p:cNvSpPr>
              <a:spLocks noChangeShapeType="1"/>
            </p:cNvSpPr>
            <p:nvPr/>
          </p:nvSpPr>
          <p:spPr bwMode="auto">
            <a:xfrm>
              <a:off x="6230938" y="6397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45" name="Line 602"/>
            <p:cNvSpPr>
              <a:spLocks noChangeShapeType="1"/>
            </p:cNvSpPr>
            <p:nvPr/>
          </p:nvSpPr>
          <p:spPr bwMode="auto">
            <a:xfrm>
              <a:off x="6230938" y="56038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46" name="Line 603"/>
            <p:cNvSpPr>
              <a:spLocks noChangeShapeType="1"/>
            </p:cNvSpPr>
            <p:nvPr/>
          </p:nvSpPr>
          <p:spPr bwMode="auto">
            <a:xfrm>
              <a:off x="6230938" y="4984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47" name="Line 604"/>
            <p:cNvSpPr>
              <a:spLocks noChangeShapeType="1"/>
            </p:cNvSpPr>
            <p:nvPr/>
          </p:nvSpPr>
          <p:spPr bwMode="auto">
            <a:xfrm>
              <a:off x="6230938" y="4492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48" name="Line 605"/>
            <p:cNvSpPr>
              <a:spLocks noChangeShapeType="1"/>
            </p:cNvSpPr>
            <p:nvPr/>
          </p:nvSpPr>
          <p:spPr bwMode="auto">
            <a:xfrm>
              <a:off x="6230938" y="4095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49" name="Line 606"/>
            <p:cNvSpPr>
              <a:spLocks noChangeShapeType="1"/>
            </p:cNvSpPr>
            <p:nvPr/>
          </p:nvSpPr>
          <p:spPr bwMode="auto">
            <a:xfrm>
              <a:off x="6230938" y="3730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50" name="Line 607"/>
            <p:cNvSpPr>
              <a:spLocks noChangeShapeType="1"/>
            </p:cNvSpPr>
            <p:nvPr/>
          </p:nvSpPr>
          <p:spPr bwMode="auto">
            <a:xfrm>
              <a:off x="6230938" y="3397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51" name="Line 609"/>
            <p:cNvSpPr>
              <a:spLocks noChangeShapeType="1"/>
            </p:cNvSpPr>
            <p:nvPr/>
          </p:nvSpPr>
          <p:spPr bwMode="auto">
            <a:xfrm>
              <a:off x="1163638" y="4014788"/>
              <a:ext cx="0" cy="714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52" name="Line 610"/>
            <p:cNvSpPr>
              <a:spLocks noChangeShapeType="1"/>
            </p:cNvSpPr>
            <p:nvPr/>
          </p:nvSpPr>
          <p:spPr bwMode="auto">
            <a:xfrm>
              <a:off x="2865438" y="4014788"/>
              <a:ext cx="0" cy="714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53" name="Line 611"/>
            <p:cNvSpPr>
              <a:spLocks noChangeShapeType="1"/>
            </p:cNvSpPr>
            <p:nvPr/>
          </p:nvSpPr>
          <p:spPr bwMode="auto">
            <a:xfrm>
              <a:off x="4565650" y="4014788"/>
              <a:ext cx="0" cy="714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54" name="Line 612"/>
            <p:cNvSpPr>
              <a:spLocks noChangeShapeType="1"/>
            </p:cNvSpPr>
            <p:nvPr/>
          </p:nvSpPr>
          <p:spPr bwMode="auto">
            <a:xfrm>
              <a:off x="6267450" y="4014788"/>
              <a:ext cx="0" cy="714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55" name="Line 613"/>
            <p:cNvSpPr>
              <a:spLocks noChangeShapeType="1"/>
            </p:cNvSpPr>
            <p:nvPr/>
          </p:nvSpPr>
          <p:spPr bwMode="auto">
            <a:xfrm>
              <a:off x="167322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56" name="Line 614"/>
            <p:cNvSpPr>
              <a:spLocks noChangeShapeType="1"/>
            </p:cNvSpPr>
            <p:nvPr/>
          </p:nvSpPr>
          <p:spPr bwMode="auto">
            <a:xfrm>
              <a:off x="197485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57" name="Line 615"/>
            <p:cNvSpPr>
              <a:spLocks noChangeShapeType="1"/>
            </p:cNvSpPr>
            <p:nvPr/>
          </p:nvSpPr>
          <p:spPr bwMode="auto">
            <a:xfrm>
              <a:off x="218757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58" name="Line 616"/>
            <p:cNvSpPr>
              <a:spLocks noChangeShapeType="1"/>
            </p:cNvSpPr>
            <p:nvPr/>
          </p:nvSpPr>
          <p:spPr bwMode="auto">
            <a:xfrm>
              <a:off x="235267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59" name="Line 617"/>
            <p:cNvSpPr>
              <a:spLocks noChangeShapeType="1"/>
            </p:cNvSpPr>
            <p:nvPr/>
          </p:nvSpPr>
          <p:spPr bwMode="auto">
            <a:xfrm>
              <a:off x="248761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60" name="Line 618"/>
            <p:cNvSpPr>
              <a:spLocks noChangeShapeType="1"/>
            </p:cNvSpPr>
            <p:nvPr/>
          </p:nvSpPr>
          <p:spPr bwMode="auto">
            <a:xfrm>
              <a:off x="260191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61" name="Line 619"/>
            <p:cNvSpPr>
              <a:spLocks noChangeShapeType="1"/>
            </p:cNvSpPr>
            <p:nvPr/>
          </p:nvSpPr>
          <p:spPr bwMode="auto">
            <a:xfrm>
              <a:off x="2700338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62" name="Line 620"/>
            <p:cNvSpPr>
              <a:spLocks noChangeShapeType="1"/>
            </p:cNvSpPr>
            <p:nvPr/>
          </p:nvSpPr>
          <p:spPr bwMode="auto">
            <a:xfrm>
              <a:off x="278606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63" name="Line 621"/>
            <p:cNvSpPr>
              <a:spLocks noChangeShapeType="1"/>
            </p:cNvSpPr>
            <p:nvPr/>
          </p:nvSpPr>
          <p:spPr bwMode="auto">
            <a:xfrm>
              <a:off x="337661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64" name="Line 622"/>
            <p:cNvSpPr>
              <a:spLocks noChangeShapeType="1"/>
            </p:cNvSpPr>
            <p:nvPr/>
          </p:nvSpPr>
          <p:spPr bwMode="auto">
            <a:xfrm>
              <a:off x="367665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65" name="Line 623"/>
            <p:cNvSpPr>
              <a:spLocks noChangeShapeType="1"/>
            </p:cNvSpPr>
            <p:nvPr/>
          </p:nvSpPr>
          <p:spPr bwMode="auto">
            <a:xfrm>
              <a:off x="388620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66" name="Line 624"/>
            <p:cNvSpPr>
              <a:spLocks noChangeShapeType="1"/>
            </p:cNvSpPr>
            <p:nvPr/>
          </p:nvSpPr>
          <p:spPr bwMode="auto">
            <a:xfrm>
              <a:off x="4052888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67" name="Line 625"/>
            <p:cNvSpPr>
              <a:spLocks noChangeShapeType="1"/>
            </p:cNvSpPr>
            <p:nvPr/>
          </p:nvSpPr>
          <p:spPr bwMode="auto">
            <a:xfrm>
              <a:off x="4186238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68" name="Line 626"/>
            <p:cNvSpPr>
              <a:spLocks noChangeShapeType="1"/>
            </p:cNvSpPr>
            <p:nvPr/>
          </p:nvSpPr>
          <p:spPr bwMode="auto">
            <a:xfrm>
              <a:off x="429895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69" name="Line 627"/>
            <p:cNvSpPr>
              <a:spLocks noChangeShapeType="1"/>
            </p:cNvSpPr>
            <p:nvPr/>
          </p:nvSpPr>
          <p:spPr bwMode="auto">
            <a:xfrm>
              <a:off x="440055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70" name="Line 628"/>
            <p:cNvSpPr>
              <a:spLocks noChangeShapeType="1"/>
            </p:cNvSpPr>
            <p:nvPr/>
          </p:nvSpPr>
          <p:spPr bwMode="auto">
            <a:xfrm>
              <a:off x="448786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71" name="Line 629"/>
            <p:cNvSpPr>
              <a:spLocks noChangeShapeType="1"/>
            </p:cNvSpPr>
            <p:nvPr/>
          </p:nvSpPr>
          <p:spPr bwMode="auto">
            <a:xfrm>
              <a:off x="507841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72" name="Line 630"/>
            <p:cNvSpPr>
              <a:spLocks noChangeShapeType="1"/>
            </p:cNvSpPr>
            <p:nvPr/>
          </p:nvSpPr>
          <p:spPr bwMode="auto">
            <a:xfrm>
              <a:off x="537686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73" name="Line 631"/>
            <p:cNvSpPr>
              <a:spLocks noChangeShapeType="1"/>
            </p:cNvSpPr>
            <p:nvPr/>
          </p:nvSpPr>
          <p:spPr bwMode="auto">
            <a:xfrm>
              <a:off x="559117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74" name="Line 632"/>
            <p:cNvSpPr>
              <a:spLocks noChangeShapeType="1"/>
            </p:cNvSpPr>
            <p:nvPr/>
          </p:nvSpPr>
          <p:spPr bwMode="auto">
            <a:xfrm>
              <a:off x="575310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75" name="Line 633"/>
            <p:cNvSpPr>
              <a:spLocks noChangeShapeType="1"/>
            </p:cNvSpPr>
            <p:nvPr/>
          </p:nvSpPr>
          <p:spPr bwMode="auto">
            <a:xfrm>
              <a:off x="588962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76" name="Line 634"/>
            <p:cNvSpPr>
              <a:spLocks noChangeShapeType="1"/>
            </p:cNvSpPr>
            <p:nvPr/>
          </p:nvSpPr>
          <p:spPr bwMode="auto">
            <a:xfrm>
              <a:off x="600392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77" name="Line 635"/>
            <p:cNvSpPr>
              <a:spLocks noChangeShapeType="1"/>
            </p:cNvSpPr>
            <p:nvPr/>
          </p:nvSpPr>
          <p:spPr bwMode="auto">
            <a:xfrm>
              <a:off x="610076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78" name="Line 636"/>
            <p:cNvSpPr>
              <a:spLocks noChangeShapeType="1"/>
            </p:cNvSpPr>
            <p:nvPr/>
          </p:nvSpPr>
          <p:spPr bwMode="auto">
            <a:xfrm>
              <a:off x="618807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79" name="Line 637"/>
            <p:cNvSpPr>
              <a:spLocks noChangeShapeType="1"/>
            </p:cNvSpPr>
            <p:nvPr/>
          </p:nvSpPr>
          <p:spPr bwMode="auto">
            <a:xfrm>
              <a:off x="1163638" y="300038"/>
              <a:ext cx="0" cy="730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80" name="Line 638"/>
            <p:cNvSpPr>
              <a:spLocks noChangeShapeType="1"/>
            </p:cNvSpPr>
            <p:nvPr/>
          </p:nvSpPr>
          <p:spPr bwMode="auto">
            <a:xfrm>
              <a:off x="2865438" y="300038"/>
              <a:ext cx="0" cy="730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81" name="Line 639"/>
            <p:cNvSpPr>
              <a:spLocks noChangeShapeType="1"/>
            </p:cNvSpPr>
            <p:nvPr/>
          </p:nvSpPr>
          <p:spPr bwMode="auto">
            <a:xfrm>
              <a:off x="4565650" y="300038"/>
              <a:ext cx="0" cy="730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82" name="Line 640"/>
            <p:cNvSpPr>
              <a:spLocks noChangeShapeType="1"/>
            </p:cNvSpPr>
            <p:nvPr/>
          </p:nvSpPr>
          <p:spPr bwMode="auto">
            <a:xfrm>
              <a:off x="6267450" y="300038"/>
              <a:ext cx="0" cy="730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83" name="Line 641"/>
            <p:cNvSpPr>
              <a:spLocks noChangeShapeType="1"/>
            </p:cNvSpPr>
            <p:nvPr/>
          </p:nvSpPr>
          <p:spPr bwMode="auto">
            <a:xfrm>
              <a:off x="167322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84" name="Line 642"/>
            <p:cNvSpPr>
              <a:spLocks noChangeShapeType="1"/>
            </p:cNvSpPr>
            <p:nvPr/>
          </p:nvSpPr>
          <p:spPr bwMode="auto">
            <a:xfrm>
              <a:off x="197485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85" name="Line 643"/>
            <p:cNvSpPr>
              <a:spLocks noChangeShapeType="1"/>
            </p:cNvSpPr>
            <p:nvPr/>
          </p:nvSpPr>
          <p:spPr bwMode="auto">
            <a:xfrm>
              <a:off x="218757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86" name="Line 644"/>
            <p:cNvSpPr>
              <a:spLocks noChangeShapeType="1"/>
            </p:cNvSpPr>
            <p:nvPr/>
          </p:nvSpPr>
          <p:spPr bwMode="auto">
            <a:xfrm>
              <a:off x="235267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87" name="Line 645"/>
            <p:cNvSpPr>
              <a:spLocks noChangeShapeType="1"/>
            </p:cNvSpPr>
            <p:nvPr/>
          </p:nvSpPr>
          <p:spPr bwMode="auto">
            <a:xfrm>
              <a:off x="248761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88" name="Line 646"/>
            <p:cNvSpPr>
              <a:spLocks noChangeShapeType="1"/>
            </p:cNvSpPr>
            <p:nvPr/>
          </p:nvSpPr>
          <p:spPr bwMode="auto">
            <a:xfrm>
              <a:off x="260191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89" name="Line 647"/>
            <p:cNvSpPr>
              <a:spLocks noChangeShapeType="1"/>
            </p:cNvSpPr>
            <p:nvPr/>
          </p:nvSpPr>
          <p:spPr bwMode="auto">
            <a:xfrm>
              <a:off x="2700338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90" name="Line 648"/>
            <p:cNvSpPr>
              <a:spLocks noChangeShapeType="1"/>
            </p:cNvSpPr>
            <p:nvPr/>
          </p:nvSpPr>
          <p:spPr bwMode="auto">
            <a:xfrm>
              <a:off x="278606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91" name="Line 649"/>
            <p:cNvSpPr>
              <a:spLocks noChangeShapeType="1"/>
            </p:cNvSpPr>
            <p:nvPr/>
          </p:nvSpPr>
          <p:spPr bwMode="auto">
            <a:xfrm>
              <a:off x="337661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92" name="Line 650"/>
            <p:cNvSpPr>
              <a:spLocks noChangeShapeType="1"/>
            </p:cNvSpPr>
            <p:nvPr/>
          </p:nvSpPr>
          <p:spPr bwMode="auto">
            <a:xfrm>
              <a:off x="367665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93" name="Line 651"/>
            <p:cNvSpPr>
              <a:spLocks noChangeShapeType="1"/>
            </p:cNvSpPr>
            <p:nvPr/>
          </p:nvSpPr>
          <p:spPr bwMode="auto">
            <a:xfrm>
              <a:off x="388620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94" name="Line 652"/>
            <p:cNvSpPr>
              <a:spLocks noChangeShapeType="1"/>
            </p:cNvSpPr>
            <p:nvPr/>
          </p:nvSpPr>
          <p:spPr bwMode="auto">
            <a:xfrm>
              <a:off x="4052888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95" name="Line 653"/>
            <p:cNvSpPr>
              <a:spLocks noChangeShapeType="1"/>
            </p:cNvSpPr>
            <p:nvPr/>
          </p:nvSpPr>
          <p:spPr bwMode="auto">
            <a:xfrm>
              <a:off x="4186238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96" name="Line 654"/>
            <p:cNvSpPr>
              <a:spLocks noChangeShapeType="1"/>
            </p:cNvSpPr>
            <p:nvPr/>
          </p:nvSpPr>
          <p:spPr bwMode="auto">
            <a:xfrm>
              <a:off x="429895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97" name="Line 655"/>
            <p:cNvSpPr>
              <a:spLocks noChangeShapeType="1"/>
            </p:cNvSpPr>
            <p:nvPr/>
          </p:nvSpPr>
          <p:spPr bwMode="auto">
            <a:xfrm>
              <a:off x="440055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98" name="Line 656"/>
            <p:cNvSpPr>
              <a:spLocks noChangeShapeType="1"/>
            </p:cNvSpPr>
            <p:nvPr/>
          </p:nvSpPr>
          <p:spPr bwMode="auto">
            <a:xfrm>
              <a:off x="448786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99" name="Line 657"/>
            <p:cNvSpPr>
              <a:spLocks noChangeShapeType="1"/>
            </p:cNvSpPr>
            <p:nvPr/>
          </p:nvSpPr>
          <p:spPr bwMode="auto">
            <a:xfrm>
              <a:off x="507841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00" name="Line 658"/>
            <p:cNvSpPr>
              <a:spLocks noChangeShapeType="1"/>
            </p:cNvSpPr>
            <p:nvPr/>
          </p:nvSpPr>
          <p:spPr bwMode="auto">
            <a:xfrm>
              <a:off x="537686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01" name="Line 659"/>
            <p:cNvSpPr>
              <a:spLocks noChangeShapeType="1"/>
            </p:cNvSpPr>
            <p:nvPr/>
          </p:nvSpPr>
          <p:spPr bwMode="auto">
            <a:xfrm>
              <a:off x="559117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02" name="Line 660"/>
            <p:cNvSpPr>
              <a:spLocks noChangeShapeType="1"/>
            </p:cNvSpPr>
            <p:nvPr/>
          </p:nvSpPr>
          <p:spPr bwMode="auto">
            <a:xfrm>
              <a:off x="575310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03" name="Line 661"/>
            <p:cNvSpPr>
              <a:spLocks noChangeShapeType="1"/>
            </p:cNvSpPr>
            <p:nvPr/>
          </p:nvSpPr>
          <p:spPr bwMode="auto">
            <a:xfrm>
              <a:off x="588962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04" name="Line 662"/>
            <p:cNvSpPr>
              <a:spLocks noChangeShapeType="1"/>
            </p:cNvSpPr>
            <p:nvPr/>
          </p:nvSpPr>
          <p:spPr bwMode="auto">
            <a:xfrm>
              <a:off x="600392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05" name="Line 663"/>
            <p:cNvSpPr>
              <a:spLocks noChangeShapeType="1"/>
            </p:cNvSpPr>
            <p:nvPr/>
          </p:nvSpPr>
          <p:spPr bwMode="auto">
            <a:xfrm>
              <a:off x="610076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06" name="Line 664"/>
            <p:cNvSpPr>
              <a:spLocks noChangeShapeType="1"/>
            </p:cNvSpPr>
            <p:nvPr/>
          </p:nvSpPr>
          <p:spPr bwMode="auto">
            <a:xfrm>
              <a:off x="618807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07" name="Line 665"/>
            <p:cNvSpPr>
              <a:spLocks noChangeShapeType="1"/>
            </p:cNvSpPr>
            <p:nvPr/>
          </p:nvSpPr>
          <p:spPr bwMode="auto">
            <a:xfrm>
              <a:off x="1163638" y="300038"/>
              <a:ext cx="0" cy="37861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08" name="Line 666"/>
            <p:cNvSpPr>
              <a:spLocks noChangeShapeType="1"/>
            </p:cNvSpPr>
            <p:nvPr/>
          </p:nvSpPr>
          <p:spPr bwMode="auto">
            <a:xfrm>
              <a:off x="6267450" y="300038"/>
              <a:ext cx="0" cy="37861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09" name="Line 667"/>
            <p:cNvSpPr>
              <a:spLocks noChangeShapeType="1"/>
            </p:cNvSpPr>
            <p:nvPr/>
          </p:nvSpPr>
          <p:spPr bwMode="auto">
            <a:xfrm>
              <a:off x="1152525" y="4075113"/>
              <a:ext cx="512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10" name="Line 668"/>
            <p:cNvSpPr>
              <a:spLocks noChangeShapeType="1"/>
            </p:cNvSpPr>
            <p:nvPr/>
          </p:nvSpPr>
          <p:spPr bwMode="auto">
            <a:xfrm>
              <a:off x="1152525" y="311151"/>
              <a:ext cx="512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11" name="Freeform 669"/>
            <p:cNvSpPr>
              <a:spLocks/>
            </p:cNvSpPr>
            <p:nvPr/>
          </p:nvSpPr>
          <p:spPr bwMode="auto">
            <a:xfrm>
              <a:off x="1277938" y="2519363"/>
              <a:ext cx="101600" cy="101600"/>
            </a:xfrm>
            <a:custGeom>
              <a:avLst/>
              <a:gdLst>
                <a:gd name="T0" fmla="*/ 2147483647 w 64"/>
                <a:gd name="T1" fmla="*/ 0 h 64"/>
                <a:gd name="T2" fmla="*/ 2147483647 w 64"/>
                <a:gd name="T3" fmla="*/ 2147483647 h 64"/>
                <a:gd name="T4" fmla="*/ 2147483647 w 64"/>
                <a:gd name="T5" fmla="*/ 2147483647 h 64"/>
                <a:gd name="T6" fmla="*/ 0 w 64"/>
                <a:gd name="T7" fmla="*/ 2147483647 h 64"/>
                <a:gd name="T8" fmla="*/ 2147483647 w 64"/>
                <a:gd name="T9" fmla="*/ 0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64">
                  <a:moveTo>
                    <a:pt x="31" y="0"/>
                  </a:moveTo>
                  <a:lnTo>
                    <a:pt x="64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12" name="Freeform 670"/>
            <p:cNvSpPr>
              <a:spLocks/>
            </p:cNvSpPr>
            <p:nvPr/>
          </p:nvSpPr>
          <p:spPr bwMode="auto">
            <a:xfrm>
              <a:off x="1277938" y="2519363"/>
              <a:ext cx="52388" cy="52388"/>
            </a:xfrm>
            <a:custGeom>
              <a:avLst/>
              <a:gdLst>
                <a:gd name="T0" fmla="*/ 2147483647 w 33"/>
                <a:gd name="T1" fmla="*/ 0 h 33"/>
                <a:gd name="T2" fmla="*/ 2147483647 w 33"/>
                <a:gd name="T3" fmla="*/ 0 h 33"/>
                <a:gd name="T4" fmla="*/ 2147483647 w 33"/>
                <a:gd name="T5" fmla="*/ 2147483647 h 33"/>
                <a:gd name="T6" fmla="*/ 2147483647 w 33"/>
                <a:gd name="T7" fmla="*/ 2147483647 h 33"/>
                <a:gd name="T8" fmla="*/ 0 w 33"/>
                <a:gd name="T9" fmla="*/ 2147483647 h 33"/>
                <a:gd name="T10" fmla="*/ 0 w 33"/>
                <a:gd name="T11" fmla="*/ 2147483647 h 33"/>
                <a:gd name="T12" fmla="*/ 2147483647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13" name="Freeform 671"/>
            <p:cNvSpPr>
              <a:spLocks/>
            </p:cNvSpPr>
            <p:nvPr/>
          </p:nvSpPr>
          <p:spPr bwMode="auto">
            <a:xfrm>
              <a:off x="1327150" y="2519363"/>
              <a:ext cx="53975" cy="52388"/>
            </a:xfrm>
            <a:custGeom>
              <a:avLst/>
              <a:gdLst>
                <a:gd name="T0" fmla="*/ 0 w 34"/>
                <a:gd name="T1" fmla="*/ 0 h 33"/>
                <a:gd name="T2" fmla="*/ 2147483647 w 34"/>
                <a:gd name="T3" fmla="*/ 0 h 33"/>
                <a:gd name="T4" fmla="*/ 2147483647 w 34"/>
                <a:gd name="T5" fmla="*/ 2147483647 h 33"/>
                <a:gd name="T6" fmla="*/ 2147483647 w 34"/>
                <a:gd name="T7" fmla="*/ 2147483647 h 33"/>
                <a:gd name="T8" fmla="*/ 2147483647 w 34"/>
                <a:gd name="T9" fmla="*/ 2147483647 h 33"/>
                <a:gd name="T10" fmla="*/ 0 w 34"/>
                <a:gd name="T11" fmla="*/ 2147483647 h 33"/>
                <a:gd name="T12" fmla="*/ 0 w 34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14" name="Freeform 672"/>
            <p:cNvSpPr>
              <a:spLocks/>
            </p:cNvSpPr>
            <p:nvPr/>
          </p:nvSpPr>
          <p:spPr bwMode="auto">
            <a:xfrm>
              <a:off x="1327150" y="2570163"/>
              <a:ext cx="53975" cy="52388"/>
            </a:xfrm>
            <a:custGeom>
              <a:avLst/>
              <a:gdLst>
                <a:gd name="T0" fmla="*/ 2147483647 w 34"/>
                <a:gd name="T1" fmla="*/ 0 h 33"/>
                <a:gd name="T2" fmla="*/ 2147483647 w 34"/>
                <a:gd name="T3" fmla="*/ 0 h 33"/>
                <a:gd name="T4" fmla="*/ 2147483647 w 34"/>
                <a:gd name="T5" fmla="*/ 2147483647 h 33"/>
                <a:gd name="T6" fmla="*/ 2147483647 w 34"/>
                <a:gd name="T7" fmla="*/ 2147483647 h 33"/>
                <a:gd name="T8" fmla="*/ 0 w 34"/>
                <a:gd name="T9" fmla="*/ 2147483647 h 33"/>
                <a:gd name="T10" fmla="*/ 0 w 34"/>
                <a:gd name="T11" fmla="*/ 2147483647 h 33"/>
                <a:gd name="T12" fmla="*/ 2147483647 w 34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15" name="Freeform 673"/>
            <p:cNvSpPr>
              <a:spLocks/>
            </p:cNvSpPr>
            <p:nvPr/>
          </p:nvSpPr>
          <p:spPr bwMode="auto">
            <a:xfrm>
              <a:off x="1277938" y="2570163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2147483647 w 33"/>
                <a:gd name="T3" fmla="*/ 0 h 33"/>
                <a:gd name="T4" fmla="*/ 2147483647 w 33"/>
                <a:gd name="T5" fmla="*/ 2147483647 h 33"/>
                <a:gd name="T6" fmla="*/ 2147483647 w 33"/>
                <a:gd name="T7" fmla="*/ 2147483647 h 33"/>
                <a:gd name="T8" fmla="*/ 2147483647 w 33"/>
                <a:gd name="T9" fmla="*/ 2147483647 h 33"/>
                <a:gd name="T10" fmla="*/ 0 w 33"/>
                <a:gd name="T11" fmla="*/ 2147483647 h 33"/>
                <a:gd name="T12" fmla="*/ 0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16" name="Freeform 674"/>
            <p:cNvSpPr>
              <a:spLocks/>
            </p:cNvSpPr>
            <p:nvPr/>
          </p:nvSpPr>
          <p:spPr bwMode="auto">
            <a:xfrm>
              <a:off x="1695450" y="2625726"/>
              <a:ext cx="100013" cy="101600"/>
            </a:xfrm>
            <a:custGeom>
              <a:avLst/>
              <a:gdLst>
                <a:gd name="T0" fmla="*/ 2147483647 w 63"/>
                <a:gd name="T1" fmla="*/ 0 h 64"/>
                <a:gd name="T2" fmla="*/ 2147483647 w 63"/>
                <a:gd name="T3" fmla="*/ 2147483647 h 64"/>
                <a:gd name="T4" fmla="*/ 2147483647 w 63"/>
                <a:gd name="T5" fmla="*/ 2147483647 h 64"/>
                <a:gd name="T6" fmla="*/ 0 w 63"/>
                <a:gd name="T7" fmla="*/ 2147483647 h 64"/>
                <a:gd name="T8" fmla="*/ 2147483647 w 63"/>
                <a:gd name="T9" fmla="*/ 0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3" h="64">
                  <a:moveTo>
                    <a:pt x="31" y="0"/>
                  </a:moveTo>
                  <a:lnTo>
                    <a:pt x="63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17" name="Freeform 675"/>
            <p:cNvSpPr>
              <a:spLocks/>
            </p:cNvSpPr>
            <p:nvPr/>
          </p:nvSpPr>
          <p:spPr bwMode="auto">
            <a:xfrm>
              <a:off x="1695450" y="2625726"/>
              <a:ext cx="52388" cy="53975"/>
            </a:xfrm>
            <a:custGeom>
              <a:avLst/>
              <a:gdLst>
                <a:gd name="T0" fmla="*/ 2147483647 w 33"/>
                <a:gd name="T1" fmla="*/ 0 h 34"/>
                <a:gd name="T2" fmla="*/ 2147483647 w 33"/>
                <a:gd name="T3" fmla="*/ 0 h 34"/>
                <a:gd name="T4" fmla="*/ 2147483647 w 33"/>
                <a:gd name="T5" fmla="*/ 2147483647 h 34"/>
                <a:gd name="T6" fmla="*/ 2147483647 w 33"/>
                <a:gd name="T7" fmla="*/ 2147483647 h 34"/>
                <a:gd name="T8" fmla="*/ 0 w 33"/>
                <a:gd name="T9" fmla="*/ 2147483647 h 34"/>
                <a:gd name="T10" fmla="*/ 0 w 33"/>
                <a:gd name="T11" fmla="*/ 2147483647 h 34"/>
                <a:gd name="T12" fmla="*/ 2147483647 w 33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18" name="Freeform 676"/>
            <p:cNvSpPr>
              <a:spLocks/>
            </p:cNvSpPr>
            <p:nvPr/>
          </p:nvSpPr>
          <p:spPr bwMode="auto">
            <a:xfrm>
              <a:off x="1744663" y="2625726"/>
              <a:ext cx="53975" cy="53975"/>
            </a:xfrm>
            <a:custGeom>
              <a:avLst/>
              <a:gdLst>
                <a:gd name="T0" fmla="*/ 0 w 34"/>
                <a:gd name="T1" fmla="*/ 0 h 34"/>
                <a:gd name="T2" fmla="*/ 2147483647 w 34"/>
                <a:gd name="T3" fmla="*/ 0 h 34"/>
                <a:gd name="T4" fmla="*/ 2147483647 w 34"/>
                <a:gd name="T5" fmla="*/ 2147483647 h 34"/>
                <a:gd name="T6" fmla="*/ 2147483647 w 34"/>
                <a:gd name="T7" fmla="*/ 2147483647 h 34"/>
                <a:gd name="T8" fmla="*/ 2147483647 w 34"/>
                <a:gd name="T9" fmla="*/ 2147483647 h 34"/>
                <a:gd name="T10" fmla="*/ 0 w 34"/>
                <a:gd name="T11" fmla="*/ 2147483647 h 34"/>
                <a:gd name="T12" fmla="*/ 0 w 34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34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19" name="Freeform 677"/>
            <p:cNvSpPr>
              <a:spLocks/>
            </p:cNvSpPr>
            <p:nvPr/>
          </p:nvSpPr>
          <p:spPr bwMode="auto">
            <a:xfrm>
              <a:off x="1744663" y="2676526"/>
              <a:ext cx="53975" cy="55563"/>
            </a:xfrm>
            <a:custGeom>
              <a:avLst/>
              <a:gdLst>
                <a:gd name="T0" fmla="*/ 2147483647 w 34"/>
                <a:gd name="T1" fmla="*/ 0 h 35"/>
                <a:gd name="T2" fmla="*/ 2147483647 w 34"/>
                <a:gd name="T3" fmla="*/ 0 h 35"/>
                <a:gd name="T4" fmla="*/ 2147483647 w 34"/>
                <a:gd name="T5" fmla="*/ 2147483647 h 35"/>
                <a:gd name="T6" fmla="*/ 2147483647 w 34"/>
                <a:gd name="T7" fmla="*/ 2147483647 h 35"/>
                <a:gd name="T8" fmla="*/ 0 w 34"/>
                <a:gd name="T9" fmla="*/ 2147483647 h 35"/>
                <a:gd name="T10" fmla="*/ 0 w 34"/>
                <a:gd name="T11" fmla="*/ 2147483647 h 35"/>
                <a:gd name="T12" fmla="*/ 2147483647 w 34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35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5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20" name="Freeform 678"/>
            <p:cNvSpPr>
              <a:spLocks/>
            </p:cNvSpPr>
            <p:nvPr/>
          </p:nvSpPr>
          <p:spPr bwMode="auto">
            <a:xfrm>
              <a:off x="1695450" y="2676526"/>
              <a:ext cx="52388" cy="55563"/>
            </a:xfrm>
            <a:custGeom>
              <a:avLst/>
              <a:gdLst>
                <a:gd name="T0" fmla="*/ 0 w 33"/>
                <a:gd name="T1" fmla="*/ 0 h 35"/>
                <a:gd name="T2" fmla="*/ 2147483647 w 33"/>
                <a:gd name="T3" fmla="*/ 0 h 35"/>
                <a:gd name="T4" fmla="*/ 2147483647 w 33"/>
                <a:gd name="T5" fmla="*/ 2147483647 h 35"/>
                <a:gd name="T6" fmla="*/ 2147483647 w 33"/>
                <a:gd name="T7" fmla="*/ 2147483647 h 35"/>
                <a:gd name="T8" fmla="*/ 2147483647 w 33"/>
                <a:gd name="T9" fmla="*/ 2147483647 h 35"/>
                <a:gd name="T10" fmla="*/ 0 w 33"/>
                <a:gd name="T11" fmla="*/ 2147483647 h 35"/>
                <a:gd name="T12" fmla="*/ 0 w 33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5"/>
                  </a:lnTo>
                  <a:lnTo>
                    <a:pt x="31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21" name="Freeform 679"/>
            <p:cNvSpPr>
              <a:spLocks/>
            </p:cNvSpPr>
            <p:nvPr/>
          </p:nvSpPr>
          <p:spPr bwMode="auto">
            <a:xfrm>
              <a:off x="2036763" y="2670176"/>
              <a:ext cx="103188" cy="101600"/>
            </a:xfrm>
            <a:custGeom>
              <a:avLst/>
              <a:gdLst>
                <a:gd name="T0" fmla="*/ 2147483647 w 65"/>
                <a:gd name="T1" fmla="*/ 0 h 64"/>
                <a:gd name="T2" fmla="*/ 2147483647 w 65"/>
                <a:gd name="T3" fmla="*/ 2147483647 h 64"/>
                <a:gd name="T4" fmla="*/ 2147483647 w 65"/>
                <a:gd name="T5" fmla="*/ 2147483647 h 64"/>
                <a:gd name="T6" fmla="*/ 0 w 65"/>
                <a:gd name="T7" fmla="*/ 2147483647 h 64"/>
                <a:gd name="T8" fmla="*/ 2147483647 w 65"/>
                <a:gd name="T9" fmla="*/ 0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" h="64">
                  <a:moveTo>
                    <a:pt x="33" y="0"/>
                  </a:moveTo>
                  <a:lnTo>
                    <a:pt x="65" y="32"/>
                  </a:lnTo>
                  <a:lnTo>
                    <a:pt x="33" y="6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22" name="Freeform 680"/>
            <p:cNvSpPr>
              <a:spLocks/>
            </p:cNvSpPr>
            <p:nvPr/>
          </p:nvSpPr>
          <p:spPr bwMode="auto">
            <a:xfrm>
              <a:off x="2036763" y="2670176"/>
              <a:ext cx="53975" cy="52388"/>
            </a:xfrm>
            <a:custGeom>
              <a:avLst/>
              <a:gdLst>
                <a:gd name="T0" fmla="*/ 2147483647 w 34"/>
                <a:gd name="T1" fmla="*/ 0 h 33"/>
                <a:gd name="T2" fmla="*/ 2147483647 w 34"/>
                <a:gd name="T3" fmla="*/ 0 h 33"/>
                <a:gd name="T4" fmla="*/ 2147483647 w 34"/>
                <a:gd name="T5" fmla="*/ 2147483647 h 33"/>
                <a:gd name="T6" fmla="*/ 2147483647 w 34"/>
                <a:gd name="T7" fmla="*/ 2147483647 h 33"/>
                <a:gd name="T8" fmla="*/ 0 w 34"/>
                <a:gd name="T9" fmla="*/ 2147483647 h 33"/>
                <a:gd name="T10" fmla="*/ 0 w 34"/>
                <a:gd name="T11" fmla="*/ 2147483647 h 33"/>
                <a:gd name="T12" fmla="*/ 2147483647 w 34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23" name="Freeform 681"/>
            <p:cNvSpPr>
              <a:spLocks/>
            </p:cNvSpPr>
            <p:nvPr/>
          </p:nvSpPr>
          <p:spPr bwMode="auto">
            <a:xfrm>
              <a:off x="2089150" y="2670176"/>
              <a:ext cx="50800" cy="52388"/>
            </a:xfrm>
            <a:custGeom>
              <a:avLst/>
              <a:gdLst>
                <a:gd name="T0" fmla="*/ 0 w 32"/>
                <a:gd name="T1" fmla="*/ 0 h 33"/>
                <a:gd name="T2" fmla="*/ 2147483647 w 32"/>
                <a:gd name="T3" fmla="*/ 0 h 33"/>
                <a:gd name="T4" fmla="*/ 2147483647 w 32"/>
                <a:gd name="T5" fmla="*/ 2147483647 h 33"/>
                <a:gd name="T6" fmla="*/ 2147483647 w 32"/>
                <a:gd name="T7" fmla="*/ 2147483647 h 33"/>
                <a:gd name="T8" fmla="*/ 2147483647 w 32"/>
                <a:gd name="T9" fmla="*/ 2147483647 h 33"/>
                <a:gd name="T10" fmla="*/ 0 w 32"/>
                <a:gd name="T11" fmla="*/ 2147483647 h 33"/>
                <a:gd name="T12" fmla="*/ 0 w 32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2"/>
                  </a:lnTo>
                  <a:lnTo>
                    <a:pt x="32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24" name="Freeform 682"/>
            <p:cNvSpPr>
              <a:spLocks/>
            </p:cNvSpPr>
            <p:nvPr/>
          </p:nvSpPr>
          <p:spPr bwMode="auto">
            <a:xfrm>
              <a:off x="2089150" y="2720976"/>
              <a:ext cx="50800" cy="52388"/>
            </a:xfrm>
            <a:custGeom>
              <a:avLst/>
              <a:gdLst>
                <a:gd name="T0" fmla="*/ 2147483647 w 32"/>
                <a:gd name="T1" fmla="*/ 0 h 33"/>
                <a:gd name="T2" fmla="*/ 2147483647 w 32"/>
                <a:gd name="T3" fmla="*/ 0 h 33"/>
                <a:gd name="T4" fmla="*/ 2147483647 w 32"/>
                <a:gd name="T5" fmla="*/ 2147483647 h 33"/>
                <a:gd name="T6" fmla="*/ 2147483647 w 32"/>
                <a:gd name="T7" fmla="*/ 2147483647 h 33"/>
                <a:gd name="T8" fmla="*/ 0 w 32"/>
                <a:gd name="T9" fmla="*/ 2147483647 h 33"/>
                <a:gd name="T10" fmla="*/ 0 w 32"/>
                <a:gd name="T11" fmla="*/ 2147483647 h 33"/>
                <a:gd name="T12" fmla="*/ 2147483647 w 32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" h="33">
                  <a:moveTo>
                    <a:pt x="32" y="0"/>
                  </a:moveTo>
                  <a:lnTo>
                    <a:pt x="32" y="0"/>
                  </a:lnTo>
                  <a:lnTo>
                    <a:pt x="32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25" name="Freeform 683"/>
            <p:cNvSpPr>
              <a:spLocks/>
            </p:cNvSpPr>
            <p:nvPr/>
          </p:nvSpPr>
          <p:spPr bwMode="auto">
            <a:xfrm>
              <a:off x="2036763" y="2720976"/>
              <a:ext cx="53975" cy="52388"/>
            </a:xfrm>
            <a:custGeom>
              <a:avLst/>
              <a:gdLst>
                <a:gd name="T0" fmla="*/ 0 w 34"/>
                <a:gd name="T1" fmla="*/ 0 h 33"/>
                <a:gd name="T2" fmla="*/ 2147483647 w 34"/>
                <a:gd name="T3" fmla="*/ 0 h 33"/>
                <a:gd name="T4" fmla="*/ 2147483647 w 34"/>
                <a:gd name="T5" fmla="*/ 2147483647 h 33"/>
                <a:gd name="T6" fmla="*/ 2147483647 w 34"/>
                <a:gd name="T7" fmla="*/ 2147483647 h 33"/>
                <a:gd name="T8" fmla="*/ 2147483647 w 34"/>
                <a:gd name="T9" fmla="*/ 2147483647 h 33"/>
                <a:gd name="T10" fmla="*/ 0 w 34"/>
                <a:gd name="T11" fmla="*/ 2147483647 h 33"/>
                <a:gd name="T12" fmla="*/ 0 w 34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26" name="Freeform 684"/>
            <p:cNvSpPr>
              <a:spLocks/>
            </p:cNvSpPr>
            <p:nvPr/>
          </p:nvSpPr>
          <p:spPr bwMode="auto">
            <a:xfrm>
              <a:off x="2287588" y="2251076"/>
              <a:ext cx="100013" cy="103188"/>
            </a:xfrm>
            <a:custGeom>
              <a:avLst/>
              <a:gdLst>
                <a:gd name="T0" fmla="*/ 2147483647 w 63"/>
                <a:gd name="T1" fmla="*/ 0 h 65"/>
                <a:gd name="T2" fmla="*/ 2147483647 w 63"/>
                <a:gd name="T3" fmla="*/ 2147483647 h 65"/>
                <a:gd name="T4" fmla="*/ 2147483647 w 63"/>
                <a:gd name="T5" fmla="*/ 2147483647 h 65"/>
                <a:gd name="T6" fmla="*/ 0 w 63"/>
                <a:gd name="T7" fmla="*/ 2147483647 h 65"/>
                <a:gd name="T8" fmla="*/ 2147483647 w 63"/>
                <a:gd name="T9" fmla="*/ 0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3" h="65">
                  <a:moveTo>
                    <a:pt x="32" y="0"/>
                  </a:moveTo>
                  <a:lnTo>
                    <a:pt x="63" y="32"/>
                  </a:lnTo>
                  <a:lnTo>
                    <a:pt x="32" y="6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27" name="Freeform 685"/>
            <p:cNvSpPr>
              <a:spLocks/>
            </p:cNvSpPr>
            <p:nvPr/>
          </p:nvSpPr>
          <p:spPr bwMode="auto">
            <a:xfrm>
              <a:off x="2287588" y="2251076"/>
              <a:ext cx="52388" cy="53975"/>
            </a:xfrm>
            <a:custGeom>
              <a:avLst/>
              <a:gdLst>
                <a:gd name="T0" fmla="*/ 2147483647 w 33"/>
                <a:gd name="T1" fmla="*/ 0 h 34"/>
                <a:gd name="T2" fmla="*/ 2147483647 w 33"/>
                <a:gd name="T3" fmla="*/ 0 h 34"/>
                <a:gd name="T4" fmla="*/ 2147483647 w 33"/>
                <a:gd name="T5" fmla="*/ 2147483647 h 34"/>
                <a:gd name="T6" fmla="*/ 0 w 33"/>
                <a:gd name="T7" fmla="*/ 2147483647 h 34"/>
                <a:gd name="T8" fmla="*/ 0 w 33"/>
                <a:gd name="T9" fmla="*/ 2147483647 h 34"/>
                <a:gd name="T10" fmla="*/ 0 w 33"/>
                <a:gd name="T11" fmla="*/ 2147483647 h 34"/>
                <a:gd name="T12" fmla="*/ 2147483647 w 33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28" name="Freeform 686"/>
            <p:cNvSpPr>
              <a:spLocks/>
            </p:cNvSpPr>
            <p:nvPr/>
          </p:nvSpPr>
          <p:spPr bwMode="auto">
            <a:xfrm>
              <a:off x="2338388" y="2251076"/>
              <a:ext cx="52388" cy="53975"/>
            </a:xfrm>
            <a:custGeom>
              <a:avLst/>
              <a:gdLst>
                <a:gd name="T0" fmla="*/ 0 w 33"/>
                <a:gd name="T1" fmla="*/ 0 h 34"/>
                <a:gd name="T2" fmla="*/ 2147483647 w 33"/>
                <a:gd name="T3" fmla="*/ 0 h 34"/>
                <a:gd name="T4" fmla="*/ 2147483647 w 33"/>
                <a:gd name="T5" fmla="*/ 2147483647 h 34"/>
                <a:gd name="T6" fmla="*/ 2147483647 w 33"/>
                <a:gd name="T7" fmla="*/ 2147483647 h 34"/>
                <a:gd name="T8" fmla="*/ 2147483647 w 33"/>
                <a:gd name="T9" fmla="*/ 2147483647 h 34"/>
                <a:gd name="T10" fmla="*/ 0 w 33"/>
                <a:gd name="T11" fmla="*/ 2147483647 h 34"/>
                <a:gd name="T12" fmla="*/ 0 w 33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29" name="Freeform 687"/>
            <p:cNvSpPr>
              <a:spLocks/>
            </p:cNvSpPr>
            <p:nvPr/>
          </p:nvSpPr>
          <p:spPr bwMode="auto">
            <a:xfrm>
              <a:off x="2338388" y="2301876"/>
              <a:ext cx="52388" cy="53975"/>
            </a:xfrm>
            <a:custGeom>
              <a:avLst/>
              <a:gdLst>
                <a:gd name="T0" fmla="*/ 2147483647 w 33"/>
                <a:gd name="T1" fmla="*/ 0 h 34"/>
                <a:gd name="T2" fmla="*/ 2147483647 w 33"/>
                <a:gd name="T3" fmla="*/ 0 h 34"/>
                <a:gd name="T4" fmla="*/ 2147483647 w 33"/>
                <a:gd name="T5" fmla="*/ 2147483647 h 34"/>
                <a:gd name="T6" fmla="*/ 2147483647 w 33"/>
                <a:gd name="T7" fmla="*/ 2147483647 h 34"/>
                <a:gd name="T8" fmla="*/ 0 w 33"/>
                <a:gd name="T9" fmla="*/ 2147483647 h 34"/>
                <a:gd name="T10" fmla="*/ 0 w 33"/>
                <a:gd name="T11" fmla="*/ 2147483647 h 34"/>
                <a:gd name="T12" fmla="*/ 2147483647 w 33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30" name="Freeform 688"/>
            <p:cNvSpPr>
              <a:spLocks/>
            </p:cNvSpPr>
            <p:nvPr/>
          </p:nvSpPr>
          <p:spPr bwMode="auto">
            <a:xfrm>
              <a:off x="2287588" y="2301876"/>
              <a:ext cx="52388" cy="53975"/>
            </a:xfrm>
            <a:custGeom>
              <a:avLst/>
              <a:gdLst>
                <a:gd name="T0" fmla="*/ 0 w 33"/>
                <a:gd name="T1" fmla="*/ 0 h 34"/>
                <a:gd name="T2" fmla="*/ 0 w 33"/>
                <a:gd name="T3" fmla="*/ 0 h 34"/>
                <a:gd name="T4" fmla="*/ 2147483647 w 33"/>
                <a:gd name="T5" fmla="*/ 2147483647 h 34"/>
                <a:gd name="T6" fmla="*/ 2147483647 w 33"/>
                <a:gd name="T7" fmla="*/ 2147483647 h 34"/>
                <a:gd name="T8" fmla="*/ 2147483647 w 33"/>
                <a:gd name="T9" fmla="*/ 2147483647 h 34"/>
                <a:gd name="T10" fmla="*/ 0 w 33"/>
                <a:gd name="T11" fmla="*/ 2147483647 h 34"/>
                <a:gd name="T12" fmla="*/ 0 w 33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0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31" name="Freeform 689"/>
            <p:cNvSpPr>
              <a:spLocks/>
            </p:cNvSpPr>
            <p:nvPr/>
          </p:nvSpPr>
          <p:spPr bwMode="auto">
            <a:xfrm>
              <a:off x="2947988" y="1341438"/>
              <a:ext cx="101600" cy="103188"/>
            </a:xfrm>
            <a:custGeom>
              <a:avLst/>
              <a:gdLst>
                <a:gd name="T0" fmla="*/ 2147483647 w 64"/>
                <a:gd name="T1" fmla="*/ 0 h 65"/>
                <a:gd name="T2" fmla="*/ 2147483647 w 64"/>
                <a:gd name="T3" fmla="*/ 2147483647 h 65"/>
                <a:gd name="T4" fmla="*/ 2147483647 w 64"/>
                <a:gd name="T5" fmla="*/ 2147483647 h 65"/>
                <a:gd name="T6" fmla="*/ 0 w 64"/>
                <a:gd name="T7" fmla="*/ 2147483647 h 65"/>
                <a:gd name="T8" fmla="*/ 2147483647 w 64"/>
                <a:gd name="T9" fmla="*/ 0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65">
                  <a:moveTo>
                    <a:pt x="31" y="0"/>
                  </a:moveTo>
                  <a:lnTo>
                    <a:pt x="64" y="33"/>
                  </a:lnTo>
                  <a:lnTo>
                    <a:pt x="31" y="6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32" name="Freeform 690"/>
            <p:cNvSpPr>
              <a:spLocks/>
            </p:cNvSpPr>
            <p:nvPr/>
          </p:nvSpPr>
          <p:spPr bwMode="auto">
            <a:xfrm>
              <a:off x="2947988" y="1341438"/>
              <a:ext cx="52388" cy="55563"/>
            </a:xfrm>
            <a:custGeom>
              <a:avLst/>
              <a:gdLst>
                <a:gd name="T0" fmla="*/ 2147483647 w 33"/>
                <a:gd name="T1" fmla="*/ 0 h 35"/>
                <a:gd name="T2" fmla="*/ 2147483647 w 33"/>
                <a:gd name="T3" fmla="*/ 0 h 35"/>
                <a:gd name="T4" fmla="*/ 2147483647 w 33"/>
                <a:gd name="T5" fmla="*/ 2147483647 h 35"/>
                <a:gd name="T6" fmla="*/ 2147483647 w 33"/>
                <a:gd name="T7" fmla="*/ 2147483647 h 35"/>
                <a:gd name="T8" fmla="*/ 0 w 33"/>
                <a:gd name="T9" fmla="*/ 2147483647 h 35"/>
                <a:gd name="T10" fmla="*/ 0 w 33"/>
                <a:gd name="T11" fmla="*/ 2147483647 h 35"/>
                <a:gd name="T12" fmla="*/ 2147483647 w 33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5">
                  <a:moveTo>
                    <a:pt x="31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33" name="Freeform 691"/>
            <p:cNvSpPr>
              <a:spLocks/>
            </p:cNvSpPr>
            <p:nvPr/>
          </p:nvSpPr>
          <p:spPr bwMode="auto">
            <a:xfrm>
              <a:off x="2997200" y="1341438"/>
              <a:ext cx="53975" cy="55563"/>
            </a:xfrm>
            <a:custGeom>
              <a:avLst/>
              <a:gdLst>
                <a:gd name="T0" fmla="*/ 0 w 34"/>
                <a:gd name="T1" fmla="*/ 0 h 35"/>
                <a:gd name="T2" fmla="*/ 2147483647 w 34"/>
                <a:gd name="T3" fmla="*/ 0 h 35"/>
                <a:gd name="T4" fmla="*/ 2147483647 w 34"/>
                <a:gd name="T5" fmla="*/ 2147483647 h 35"/>
                <a:gd name="T6" fmla="*/ 2147483647 w 34"/>
                <a:gd name="T7" fmla="*/ 2147483647 h 35"/>
                <a:gd name="T8" fmla="*/ 2147483647 w 34"/>
                <a:gd name="T9" fmla="*/ 2147483647 h 35"/>
                <a:gd name="T10" fmla="*/ 0 w 34"/>
                <a:gd name="T11" fmla="*/ 2147483647 h 35"/>
                <a:gd name="T12" fmla="*/ 0 w 34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35">
                  <a:moveTo>
                    <a:pt x="0" y="0"/>
                  </a:moveTo>
                  <a:lnTo>
                    <a:pt x="2" y="0"/>
                  </a:lnTo>
                  <a:lnTo>
                    <a:pt x="34" y="33"/>
                  </a:lnTo>
                  <a:lnTo>
                    <a:pt x="34" y="35"/>
                  </a:lnTo>
                  <a:lnTo>
                    <a:pt x="33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34" name="Freeform 692"/>
            <p:cNvSpPr>
              <a:spLocks/>
            </p:cNvSpPr>
            <p:nvPr/>
          </p:nvSpPr>
          <p:spPr bwMode="auto">
            <a:xfrm>
              <a:off x="2997200" y="1393826"/>
              <a:ext cx="53975" cy="53975"/>
            </a:xfrm>
            <a:custGeom>
              <a:avLst/>
              <a:gdLst>
                <a:gd name="T0" fmla="*/ 2147483647 w 34"/>
                <a:gd name="T1" fmla="*/ 0 h 34"/>
                <a:gd name="T2" fmla="*/ 2147483647 w 34"/>
                <a:gd name="T3" fmla="*/ 0 h 34"/>
                <a:gd name="T4" fmla="*/ 2147483647 w 34"/>
                <a:gd name="T5" fmla="*/ 2147483647 h 34"/>
                <a:gd name="T6" fmla="*/ 2147483647 w 34"/>
                <a:gd name="T7" fmla="*/ 2147483647 h 34"/>
                <a:gd name="T8" fmla="*/ 0 w 34"/>
                <a:gd name="T9" fmla="*/ 2147483647 h 34"/>
                <a:gd name="T10" fmla="*/ 0 w 34"/>
                <a:gd name="T11" fmla="*/ 2147483647 h 34"/>
                <a:gd name="T12" fmla="*/ 2147483647 w 34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34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35" name="Freeform 693"/>
            <p:cNvSpPr>
              <a:spLocks/>
            </p:cNvSpPr>
            <p:nvPr/>
          </p:nvSpPr>
          <p:spPr bwMode="auto">
            <a:xfrm>
              <a:off x="2947988" y="1393826"/>
              <a:ext cx="52388" cy="53975"/>
            </a:xfrm>
            <a:custGeom>
              <a:avLst/>
              <a:gdLst>
                <a:gd name="T0" fmla="*/ 0 w 33"/>
                <a:gd name="T1" fmla="*/ 0 h 34"/>
                <a:gd name="T2" fmla="*/ 2147483647 w 33"/>
                <a:gd name="T3" fmla="*/ 0 h 34"/>
                <a:gd name="T4" fmla="*/ 2147483647 w 33"/>
                <a:gd name="T5" fmla="*/ 2147483647 h 34"/>
                <a:gd name="T6" fmla="*/ 2147483647 w 33"/>
                <a:gd name="T7" fmla="*/ 2147483647 h 34"/>
                <a:gd name="T8" fmla="*/ 2147483647 w 33"/>
                <a:gd name="T9" fmla="*/ 2147483647 h 34"/>
                <a:gd name="T10" fmla="*/ 0 w 33"/>
                <a:gd name="T11" fmla="*/ 2147483647 h 34"/>
                <a:gd name="T12" fmla="*/ 0 w 33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36" name="Freeform 694"/>
            <p:cNvSpPr>
              <a:spLocks/>
            </p:cNvSpPr>
            <p:nvPr/>
          </p:nvSpPr>
          <p:spPr bwMode="auto">
            <a:xfrm>
              <a:off x="3490913" y="1122363"/>
              <a:ext cx="101600" cy="101600"/>
            </a:xfrm>
            <a:custGeom>
              <a:avLst/>
              <a:gdLst>
                <a:gd name="T0" fmla="*/ 2147483647 w 64"/>
                <a:gd name="T1" fmla="*/ 0 h 64"/>
                <a:gd name="T2" fmla="*/ 2147483647 w 64"/>
                <a:gd name="T3" fmla="*/ 2147483647 h 64"/>
                <a:gd name="T4" fmla="*/ 2147483647 w 64"/>
                <a:gd name="T5" fmla="*/ 2147483647 h 64"/>
                <a:gd name="T6" fmla="*/ 0 w 64"/>
                <a:gd name="T7" fmla="*/ 2147483647 h 64"/>
                <a:gd name="T8" fmla="*/ 2147483647 w 64"/>
                <a:gd name="T9" fmla="*/ 0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2"/>
                  </a:lnTo>
                  <a:lnTo>
                    <a:pt x="32" y="6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37" name="Freeform 695"/>
            <p:cNvSpPr>
              <a:spLocks/>
            </p:cNvSpPr>
            <p:nvPr/>
          </p:nvSpPr>
          <p:spPr bwMode="auto">
            <a:xfrm>
              <a:off x="3490913" y="1122363"/>
              <a:ext cx="52388" cy="52388"/>
            </a:xfrm>
            <a:custGeom>
              <a:avLst/>
              <a:gdLst>
                <a:gd name="T0" fmla="*/ 2147483647 w 33"/>
                <a:gd name="T1" fmla="*/ 0 h 33"/>
                <a:gd name="T2" fmla="*/ 2147483647 w 33"/>
                <a:gd name="T3" fmla="*/ 0 h 33"/>
                <a:gd name="T4" fmla="*/ 2147483647 w 33"/>
                <a:gd name="T5" fmla="*/ 2147483647 h 33"/>
                <a:gd name="T6" fmla="*/ 0 w 33"/>
                <a:gd name="T7" fmla="*/ 2147483647 h 33"/>
                <a:gd name="T8" fmla="*/ 0 w 33"/>
                <a:gd name="T9" fmla="*/ 2147483647 h 33"/>
                <a:gd name="T10" fmla="*/ 0 w 33"/>
                <a:gd name="T11" fmla="*/ 2147483647 h 33"/>
                <a:gd name="T12" fmla="*/ 2147483647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38" name="Freeform 696"/>
            <p:cNvSpPr>
              <a:spLocks/>
            </p:cNvSpPr>
            <p:nvPr/>
          </p:nvSpPr>
          <p:spPr bwMode="auto">
            <a:xfrm>
              <a:off x="3541713" y="1122363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2147483647 w 33"/>
                <a:gd name="T3" fmla="*/ 0 h 33"/>
                <a:gd name="T4" fmla="*/ 2147483647 w 33"/>
                <a:gd name="T5" fmla="*/ 2147483647 h 33"/>
                <a:gd name="T6" fmla="*/ 2147483647 w 33"/>
                <a:gd name="T7" fmla="*/ 2147483647 h 33"/>
                <a:gd name="T8" fmla="*/ 2147483647 w 33"/>
                <a:gd name="T9" fmla="*/ 2147483647 h 33"/>
                <a:gd name="T10" fmla="*/ 0 w 33"/>
                <a:gd name="T11" fmla="*/ 2147483647 h 33"/>
                <a:gd name="T12" fmla="*/ 0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39" name="Freeform 697"/>
            <p:cNvSpPr>
              <a:spLocks/>
            </p:cNvSpPr>
            <p:nvPr/>
          </p:nvSpPr>
          <p:spPr bwMode="auto">
            <a:xfrm>
              <a:off x="3541713" y="1173163"/>
              <a:ext cx="52388" cy="52388"/>
            </a:xfrm>
            <a:custGeom>
              <a:avLst/>
              <a:gdLst>
                <a:gd name="T0" fmla="*/ 2147483647 w 33"/>
                <a:gd name="T1" fmla="*/ 0 h 33"/>
                <a:gd name="T2" fmla="*/ 2147483647 w 33"/>
                <a:gd name="T3" fmla="*/ 0 h 33"/>
                <a:gd name="T4" fmla="*/ 2147483647 w 33"/>
                <a:gd name="T5" fmla="*/ 2147483647 h 33"/>
                <a:gd name="T6" fmla="*/ 2147483647 w 33"/>
                <a:gd name="T7" fmla="*/ 2147483647 h 33"/>
                <a:gd name="T8" fmla="*/ 0 w 33"/>
                <a:gd name="T9" fmla="*/ 2147483647 h 33"/>
                <a:gd name="T10" fmla="*/ 0 w 33"/>
                <a:gd name="T11" fmla="*/ 2147483647 h 33"/>
                <a:gd name="T12" fmla="*/ 2147483647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40" name="Freeform 698"/>
            <p:cNvSpPr>
              <a:spLocks/>
            </p:cNvSpPr>
            <p:nvPr/>
          </p:nvSpPr>
          <p:spPr bwMode="auto">
            <a:xfrm>
              <a:off x="3490913" y="1173163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0 w 33"/>
                <a:gd name="T3" fmla="*/ 0 h 33"/>
                <a:gd name="T4" fmla="*/ 2147483647 w 33"/>
                <a:gd name="T5" fmla="*/ 2147483647 h 33"/>
                <a:gd name="T6" fmla="*/ 2147483647 w 33"/>
                <a:gd name="T7" fmla="*/ 2147483647 h 33"/>
                <a:gd name="T8" fmla="*/ 2147483647 w 33"/>
                <a:gd name="T9" fmla="*/ 2147483647 h 33"/>
                <a:gd name="T10" fmla="*/ 0 w 33"/>
                <a:gd name="T11" fmla="*/ 2147483647 h 33"/>
                <a:gd name="T12" fmla="*/ 0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0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41" name="Freeform 699"/>
            <p:cNvSpPr>
              <a:spLocks/>
            </p:cNvSpPr>
            <p:nvPr/>
          </p:nvSpPr>
          <p:spPr bwMode="auto">
            <a:xfrm>
              <a:off x="4762500" y="1474788"/>
              <a:ext cx="101600" cy="101600"/>
            </a:xfrm>
            <a:custGeom>
              <a:avLst/>
              <a:gdLst>
                <a:gd name="T0" fmla="*/ 2147483647 w 64"/>
                <a:gd name="T1" fmla="*/ 0 h 64"/>
                <a:gd name="T2" fmla="*/ 2147483647 w 64"/>
                <a:gd name="T3" fmla="*/ 2147483647 h 64"/>
                <a:gd name="T4" fmla="*/ 2147483647 w 64"/>
                <a:gd name="T5" fmla="*/ 2147483647 h 64"/>
                <a:gd name="T6" fmla="*/ 0 w 64"/>
                <a:gd name="T7" fmla="*/ 2147483647 h 64"/>
                <a:gd name="T8" fmla="*/ 2147483647 w 64"/>
                <a:gd name="T9" fmla="*/ 0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0"/>
                  </a:lnTo>
                  <a:lnTo>
                    <a:pt x="32" y="64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42" name="Freeform 700"/>
            <p:cNvSpPr>
              <a:spLocks/>
            </p:cNvSpPr>
            <p:nvPr/>
          </p:nvSpPr>
          <p:spPr bwMode="auto">
            <a:xfrm>
              <a:off x="4762500" y="1474788"/>
              <a:ext cx="52388" cy="52388"/>
            </a:xfrm>
            <a:custGeom>
              <a:avLst/>
              <a:gdLst>
                <a:gd name="T0" fmla="*/ 2147483647 w 33"/>
                <a:gd name="T1" fmla="*/ 0 h 33"/>
                <a:gd name="T2" fmla="*/ 2147483647 w 33"/>
                <a:gd name="T3" fmla="*/ 0 h 33"/>
                <a:gd name="T4" fmla="*/ 2147483647 w 33"/>
                <a:gd name="T5" fmla="*/ 0 h 33"/>
                <a:gd name="T6" fmla="*/ 2147483647 w 33"/>
                <a:gd name="T7" fmla="*/ 2147483647 h 33"/>
                <a:gd name="T8" fmla="*/ 0 w 33"/>
                <a:gd name="T9" fmla="*/ 2147483647 h 33"/>
                <a:gd name="T10" fmla="*/ 0 w 33"/>
                <a:gd name="T11" fmla="*/ 2147483647 h 33"/>
                <a:gd name="T12" fmla="*/ 2147483647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43" name="Freeform 701"/>
            <p:cNvSpPr>
              <a:spLocks/>
            </p:cNvSpPr>
            <p:nvPr/>
          </p:nvSpPr>
          <p:spPr bwMode="auto">
            <a:xfrm>
              <a:off x="4813300" y="1474788"/>
              <a:ext cx="50800" cy="52388"/>
            </a:xfrm>
            <a:custGeom>
              <a:avLst/>
              <a:gdLst>
                <a:gd name="T0" fmla="*/ 0 w 32"/>
                <a:gd name="T1" fmla="*/ 0 h 33"/>
                <a:gd name="T2" fmla="*/ 2147483647 w 32"/>
                <a:gd name="T3" fmla="*/ 0 h 33"/>
                <a:gd name="T4" fmla="*/ 2147483647 w 32"/>
                <a:gd name="T5" fmla="*/ 2147483647 h 33"/>
                <a:gd name="T6" fmla="*/ 2147483647 w 32"/>
                <a:gd name="T7" fmla="*/ 2147483647 h 33"/>
                <a:gd name="T8" fmla="*/ 2147483647 w 32"/>
                <a:gd name="T9" fmla="*/ 2147483647 h 33"/>
                <a:gd name="T10" fmla="*/ 0 w 32"/>
                <a:gd name="T11" fmla="*/ 0 h 33"/>
                <a:gd name="T12" fmla="*/ 0 w 32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0"/>
                  </a:lnTo>
                  <a:lnTo>
                    <a:pt x="32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44" name="Freeform 702"/>
            <p:cNvSpPr>
              <a:spLocks/>
            </p:cNvSpPr>
            <p:nvPr/>
          </p:nvSpPr>
          <p:spPr bwMode="auto">
            <a:xfrm>
              <a:off x="4813300" y="1522413"/>
              <a:ext cx="50800" cy="55563"/>
            </a:xfrm>
            <a:custGeom>
              <a:avLst/>
              <a:gdLst>
                <a:gd name="T0" fmla="*/ 2147483647 w 32"/>
                <a:gd name="T1" fmla="*/ 0 h 35"/>
                <a:gd name="T2" fmla="*/ 2147483647 w 32"/>
                <a:gd name="T3" fmla="*/ 0 h 35"/>
                <a:gd name="T4" fmla="*/ 2147483647 w 32"/>
                <a:gd name="T5" fmla="*/ 2147483647 h 35"/>
                <a:gd name="T6" fmla="*/ 2147483647 w 32"/>
                <a:gd name="T7" fmla="*/ 2147483647 h 35"/>
                <a:gd name="T8" fmla="*/ 0 w 32"/>
                <a:gd name="T9" fmla="*/ 2147483647 h 35"/>
                <a:gd name="T10" fmla="*/ 0 w 32"/>
                <a:gd name="T11" fmla="*/ 2147483647 h 35"/>
                <a:gd name="T12" fmla="*/ 2147483647 w 32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" h="35">
                  <a:moveTo>
                    <a:pt x="32" y="0"/>
                  </a:moveTo>
                  <a:lnTo>
                    <a:pt x="32" y="0"/>
                  </a:lnTo>
                  <a:lnTo>
                    <a:pt x="32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45" name="Freeform 703"/>
            <p:cNvSpPr>
              <a:spLocks/>
            </p:cNvSpPr>
            <p:nvPr/>
          </p:nvSpPr>
          <p:spPr bwMode="auto">
            <a:xfrm>
              <a:off x="4762500" y="1522413"/>
              <a:ext cx="52388" cy="55563"/>
            </a:xfrm>
            <a:custGeom>
              <a:avLst/>
              <a:gdLst>
                <a:gd name="T0" fmla="*/ 0 w 33"/>
                <a:gd name="T1" fmla="*/ 0 h 35"/>
                <a:gd name="T2" fmla="*/ 2147483647 w 33"/>
                <a:gd name="T3" fmla="*/ 0 h 35"/>
                <a:gd name="T4" fmla="*/ 2147483647 w 33"/>
                <a:gd name="T5" fmla="*/ 2147483647 h 35"/>
                <a:gd name="T6" fmla="*/ 2147483647 w 33"/>
                <a:gd name="T7" fmla="*/ 2147483647 h 35"/>
                <a:gd name="T8" fmla="*/ 2147483647 w 33"/>
                <a:gd name="T9" fmla="*/ 2147483647 h 35"/>
                <a:gd name="T10" fmla="*/ 0 w 33"/>
                <a:gd name="T11" fmla="*/ 2147483647 h 35"/>
                <a:gd name="T12" fmla="*/ 0 w 33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4"/>
                  </a:lnTo>
                  <a:lnTo>
                    <a:pt x="33" y="35"/>
                  </a:lnTo>
                  <a:lnTo>
                    <a:pt x="32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46" name="Freeform 704"/>
            <p:cNvSpPr>
              <a:spLocks/>
            </p:cNvSpPr>
            <p:nvPr/>
          </p:nvSpPr>
          <p:spPr bwMode="auto">
            <a:xfrm>
              <a:off x="5160963" y="1481138"/>
              <a:ext cx="101600" cy="103188"/>
            </a:xfrm>
            <a:custGeom>
              <a:avLst/>
              <a:gdLst>
                <a:gd name="T0" fmla="*/ 2147483647 w 64"/>
                <a:gd name="T1" fmla="*/ 0 h 65"/>
                <a:gd name="T2" fmla="*/ 2147483647 w 64"/>
                <a:gd name="T3" fmla="*/ 2147483647 h 65"/>
                <a:gd name="T4" fmla="*/ 2147483647 w 64"/>
                <a:gd name="T5" fmla="*/ 2147483647 h 65"/>
                <a:gd name="T6" fmla="*/ 0 w 64"/>
                <a:gd name="T7" fmla="*/ 2147483647 h 65"/>
                <a:gd name="T8" fmla="*/ 2147483647 w 64"/>
                <a:gd name="T9" fmla="*/ 0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65">
                  <a:moveTo>
                    <a:pt x="32" y="0"/>
                  </a:moveTo>
                  <a:lnTo>
                    <a:pt x="64" y="33"/>
                  </a:lnTo>
                  <a:lnTo>
                    <a:pt x="32" y="65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47" name="Freeform 705"/>
            <p:cNvSpPr>
              <a:spLocks/>
            </p:cNvSpPr>
            <p:nvPr/>
          </p:nvSpPr>
          <p:spPr bwMode="auto">
            <a:xfrm>
              <a:off x="5160963" y="1481138"/>
              <a:ext cx="52388" cy="53975"/>
            </a:xfrm>
            <a:custGeom>
              <a:avLst/>
              <a:gdLst>
                <a:gd name="T0" fmla="*/ 2147483647 w 33"/>
                <a:gd name="T1" fmla="*/ 0 h 34"/>
                <a:gd name="T2" fmla="*/ 2147483647 w 33"/>
                <a:gd name="T3" fmla="*/ 0 h 34"/>
                <a:gd name="T4" fmla="*/ 2147483647 w 33"/>
                <a:gd name="T5" fmla="*/ 2147483647 h 34"/>
                <a:gd name="T6" fmla="*/ 2147483647 w 33"/>
                <a:gd name="T7" fmla="*/ 2147483647 h 34"/>
                <a:gd name="T8" fmla="*/ 0 w 33"/>
                <a:gd name="T9" fmla="*/ 2147483647 h 34"/>
                <a:gd name="T10" fmla="*/ 0 w 33"/>
                <a:gd name="T11" fmla="*/ 2147483647 h 34"/>
                <a:gd name="T12" fmla="*/ 2147483647 w 33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48" name="Freeform 706"/>
            <p:cNvSpPr>
              <a:spLocks/>
            </p:cNvSpPr>
            <p:nvPr/>
          </p:nvSpPr>
          <p:spPr bwMode="auto">
            <a:xfrm>
              <a:off x="5211763" y="1481138"/>
              <a:ext cx="52388" cy="53975"/>
            </a:xfrm>
            <a:custGeom>
              <a:avLst/>
              <a:gdLst>
                <a:gd name="T0" fmla="*/ 0 w 33"/>
                <a:gd name="T1" fmla="*/ 0 h 34"/>
                <a:gd name="T2" fmla="*/ 2147483647 w 33"/>
                <a:gd name="T3" fmla="*/ 0 h 34"/>
                <a:gd name="T4" fmla="*/ 2147483647 w 33"/>
                <a:gd name="T5" fmla="*/ 2147483647 h 34"/>
                <a:gd name="T6" fmla="*/ 2147483647 w 33"/>
                <a:gd name="T7" fmla="*/ 2147483647 h 34"/>
                <a:gd name="T8" fmla="*/ 2147483647 w 33"/>
                <a:gd name="T9" fmla="*/ 2147483647 h 34"/>
                <a:gd name="T10" fmla="*/ 0 w 33"/>
                <a:gd name="T11" fmla="*/ 2147483647 h 34"/>
                <a:gd name="T12" fmla="*/ 0 w 33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49" name="Freeform 707"/>
            <p:cNvSpPr>
              <a:spLocks/>
            </p:cNvSpPr>
            <p:nvPr/>
          </p:nvSpPr>
          <p:spPr bwMode="auto">
            <a:xfrm>
              <a:off x="5211763" y="1533526"/>
              <a:ext cx="52388" cy="52388"/>
            </a:xfrm>
            <a:custGeom>
              <a:avLst/>
              <a:gdLst>
                <a:gd name="T0" fmla="*/ 2147483647 w 33"/>
                <a:gd name="T1" fmla="*/ 0 h 33"/>
                <a:gd name="T2" fmla="*/ 2147483647 w 33"/>
                <a:gd name="T3" fmla="*/ 0 h 33"/>
                <a:gd name="T4" fmla="*/ 2147483647 w 33"/>
                <a:gd name="T5" fmla="*/ 2147483647 h 33"/>
                <a:gd name="T6" fmla="*/ 2147483647 w 33"/>
                <a:gd name="T7" fmla="*/ 2147483647 h 33"/>
                <a:gd name="T8" fmla="*/ 0 w 33"/>
                <a:gd name="T9" fmla="*/ 2147483647 h 33"/>
                <a:gd name="T10" fmla="*/ 0 w 33"/>
                <a:gd name="T11" fmla="*/ 2147483647 h 33"/>
                <a:gd name="T12" fmla="*/ 2147483647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50" name="Freeform 708"/>
            <p:cNvSpPr>
              <a:spLocks/>
            </p:cNvSpPr>
            <p:nvPr/>
          </p:nvSpPr>
          <p:spPr bwMode="auto">
            <a:xfrm>
              <a:off x="5160963" y="1533526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2147483647 w 33"/>
                <a:gd name="T3" fmla="*/ 0 h 33"/>
                <a:gd name="T4" fmla="*/ 2147483647 w 33"/>
                <a:gd name="T5" fmla="*/ 2147483647 h 33"/>
                <a:gd name="T6" fmla="*/ 2147483647 w 33"/>
                <a:gd name="T7" fmla="*/ 2147483647 h 33"/>
                <a:gd name="T8" fmla="*/ 2147483647 w 33"/>
                <a:gd name="T9" fmla="*/ 2147483647 h 33"/>
                <a:gd name="T10" fmla="*/ 0 w 33"/>
                <a:gd name="T11" fmla="*/ 2147483647 h 33"/>
                <a:gd name="T12" fmla="*/ 0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51" name="Freeform 709"/>
            <p:cNvSpPr>
              <a:spLocks/>
            </p:cNvSpPr>
            <p:nvPr/>
          </p:nvSpPr>
          <p:spPr bwMode="auto">
            <a:xfrm>
              <a:off x="4514850" y="1568451"/>
              <a:ext cx="100013" cy="101600"/>
            </a:xfrm>
            <a:custGeom>
              <a:avLst/>
              <a:gdLst>
                <a:gd name="T0" fmla="*/ 2147483647 w 63"/>
                <a:gd name="T1" fmla="*/ 0 h 64"/>
                <a:gd name="T2" fmla="*/ 2147483647 w 63"/>
                <a:gd name="T3" fmla="*/ 2147483647 h 64"/>
                <a:gd name="T4" fmla="*/ 2147483647 w 63"/>
                <a:gd name="T5" fmla="*/ 2147483647 h 64"/>
                <a:gd name="T6" fmla="*/ 0 w 63"/>
                <a:gd name="T7" fmla="*/ 2147483647 h 64"/>
                <a:gd name="T8" fmla="*/ 2147483647 w 63"/>
                <a:gd name="T9" fmla="*/ 0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3" h="64">
                  <a:moveTo>
                    <a:pt x="32" y="0"/>
                  </a:moveTo>
                  <a:lnTo>
                    <a:pt x="63" y="33"/>
                  </a:lnTo>
                  <a:lnTo>
                    <a:pt x="32" y="6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52" name="Freeform 710"/>
            <p:cNvSpPr>
              <a:spLocks/>
            </p:cNvSpPr>
            <p:nvPr/>
          </p:nvSpPr>
          <p:spPr bwMode="auto">
            <a:xfrm>
              <a:off x="4514850" y="1568451"/>
              <a:ext cx="52388" cy="52388"/>
            </a:xfrm>
            <a:custGeom>
              <a:avLst/>
              <a:gdLst>
                <a:gd name="T0" fmla="*/ 2147483647 w 33"/>
                <a:gd name="T1" fmla="*/ 0 h 33"/>
                <a:gd name="T2" fmla="*/ 2147483647 w 33"/>
                <a:gd name="T3" fmla="*/ 0 h 33"/>
                <a:gd name="T4" fmla="*/ 2147483647 w 33"/>
                <a:gd name="T5" fmla="*/ 2147483647 h 33"/>
                <a:gd name="T6" fmla="*/ 2147483647 w 33"/>
                <a:gd name="T7" fmla="*/ 2147483647 h 33"/>
                <a:gd name="T8" fmla="*/ 0 w 33"/>
                <a:gd name="T9" fmla="*/ 2147483647 h 33"/>
                <a:gd name="T10" fmla="*/ 0 w 33"/>
                <a:gd name="T11" fmla="*/ 2147483647 h 33"/>
                <a:gd name="T12" fmla="*/ 2147483647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53" name="Freeform 711"/>
            <p:cNvSpPr>
              <a:spLocks/>
            </p:cNvSpPr>
            <p:nvPr/>
          </p:nvSpPr>
          <p:spPr bwMode="auto">
            <a:xfrm>
              <a:off x="4565650" y="1568451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2147483647 w 33"/>
                <a:gd name="T3" fmla="*/ 0 h 33"/>
                <a:gd name="T4" fmla="*/ 2147483647 w 33"/>
                <a:gd name="T5" fmla="*/ 2147483647 h 33"/>
                <a:gd name="T6" fmla="*/ 2147483647 w 33"/>
                <a:gd name="T7" fmla="*/ 2147483647 h 33"/>
                <a:gd name="T8" fmla="*/ 2147483647 w 33"/>
                <a:gd name="T9" fmla="*/ 2147483647 h 33"/>
                <a:gd name="T10" fmla="*/ 0 w 33"/>
                <a:gd name="T11" fmla="*/ 2147483647 h 33"/>
                <a:gd name="T12" fmla="*/ 0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54" name="Freeform 712"/>
            <p:cNvSpPr>
              <a:spLocks/>
            </p:cNvSpPr>
            <p:nvPr/>
          </p:nvSpPr>
          <p:spPr bwMode="auto">
            <a:xfrm>
              <a:off x="4565650" y="1620838"/>
              <a:ext cx="52388" cy="52388"/>
            </a:xfrm>
            <a:custGeom>
              <a:avLst/>
              <a:gdLst>
                <a:gd name="T0" fmla="*/ 2147483647 w 33"/>
                <a:gd name="T1" fmla="*/ 0 h 33"/>
                <a:gd name="T2" fmla="*/ 2147483647 w 33"/>
                <a:gd name="T3" fmla="*/ 0 h 33"/>
                <a:gd name="T4" fmla="*/ 2147483647 w 33"/>
                <a:gd name="T5" fmla="*/ 0 h 33"/>
                <a:gd name="T6" fmla="*/ 2147483647 w 33"/>
                <a:gd name="T7" fmla="*/ 2147483647 h 33"/>
                <a:gd name="T8" fmla="*/ 0 w 33"/>
                <a:gd name="T9" fmla="*/ 2147483647 h 33"/>
                <a:gd name="T10" fmla="*/ 0 w 33"/>
                <a:gd name="T11" fmla="*/ 2147483647 h 33"/>
                <a:gd name="T12" fmla="*/ 2147483647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55" name="Freeform 713"/>
            <p:cNvSpPr>
              <a:spLocks/>
            </p:cNvSpPr>
            <p:nvPr/>
          </p:nvSpPr>
          <p:spPr bwMode="auto">
            <a:xfrm>
              <a:off x="4514850" y="1620838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2147483647 w 33"/>
                <a:gd name="T3" fmla="*/ 0 h 33"/>
                <a:gd name="T4" fmla="*/ 2147483647 w 33"/>
                <a:gd name="T5" fmla="*/ 2147483647 h 33"/>
                <a:gd name="T6" fmla="*/ 2147483647 w 33"/>
                <a:gd name="T7" fmla="*/ 2147483647 h 33"/>
                <a:gd name="T8" fmla="*/ 2147483647 w 33"/>
                <a:gd name="T9" fmla="*/ 2147483647 h 33"/>
                <a:gd name="T10" fmla="*/ 0 w 33"/>
                <a:gd name="T11" fmla="*/ 0 h 33"/>
                <a:gd name="T12" fmla="*/ 0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1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56" name="Freeform 714"/>
            <p:cNvSpPr>
              <a:spLocks/>
            </p:cNvSpPr>
            <p:nvPr/>
          </p:nvSpPr>
          <p:spPr bwMode="auto">
            <a:xfrm>
              <a:off x="4135438" y="1673226"/>
              <a:ext cx="101600" cy="100013"/>
            </a:xfrm>
            <a:custGeom>
              <a:avLst/>
              <a:gdLst>
                <a:gd name="T0" fmla="*/ 2147483647 w 64"/>
                <a:gd name="T1" fmla="*/ 0 h 63"/>
                <a:gd name="T2" fmla="*/ 2147483647 w 64"/>
                <a:gd name="T3" fmla="*/ 2147483647 h 63"/>
                <a:gd name="T4" fmla="*/ 2147483647 w 64"/>
                <a:gd name="T5" fmla="*/ 2147483647 h 63"/>
                <a:gd name="T6" fmla="*/ 0 w 64"/>
                <a:gd name="T7" fmla="*/ 2147483647 h 63"/>
                <a:gd name="T8" fmla="*/ 2147483647 w 64"/>
                <a:gd name="T9" fmla="*/ 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63">
                  <a:moveTo>
                    <a:pt x="32" y="0"/>
                  </a:moveTo>
                  <a:lnTo>
                    <a:pt x="64" y="32"/>
                  </a:lnTo>
                  <a:lnTo>
                    <a:pt x="32" y="6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57" name="Freeform 715"/>
            <p:cNvSpPr>
              <a:spLocks/>
            </p:cNvSpPr>
            <p:nvPr/>
          </p:nvSpPr>
          <p:spPr bwMode="auto">
            <a:xfrm>
              <a:off x="4135438" y="1673226"/>
              <a:ext cx="53975" cy="50800"/>
            </a:xfrm>
            <a:custGeom>
              <a:avLst/>
              <a:gdLst>
                <a:gd name="T0" fmla="*/ 2147483647 w 34"/>
                <a:gd name="T1" fmla="*/ 0 h 32"/>
                <a:gd name="T2" fmla="*/ 2147483647 w 34"/>
                <a:gd name="T3" fmla="*/ 0 h 32"/>
                <a:gd name="T4" fmla="*/ 2147483647 w 34"/>
                <a:gd name="T5" fmla="*/ 2147483647 h 32"/>
                <a:gd name="T6" fmla="*/ 2147483647 w 34"/>
                <a:gd name="T7" fmla="*/ 2147483647 h 32"/>
                <a:gd name="T8" fmla="*/ 0 w 34"/>
                <a:gd name="T9" fmla="*/ 2147483647 h 32"/>
                <a:gd name="T10" fmla="*/ 0 w 34"/>
                <a:gd name="T11" fmla="*/ 2147483647 h 32"/>
                <a:gd name="T12" fmla="*/ 2147483647 w 34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32">
                  <a:moveTo>
                    <a:pt x="32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58" name="Freeform 716"/>
            <p:cNvSpPr>
              <a:spLocks/>
            </p:cNvSpPr>
            <p:nvPr/>
          </p:nvSpPr>
          <p:spPr bwMode="auto">
            <a:xfrm>
              <a:off x="4186238" y="1673226"/>
              <a:ext cx="52388" cy="50800"/>
            </a:xfrm>
            <a:custGeom>
              <a:avLst/>
              <a:gdLst>
                <a:gd name="T0" fmla="*/ 0 w 33"/>
                <a:gd name="T1" fmla="*/ 0 h 32"/>
                <a:gd name="T2" fmla="*/ 2147483647 w 33"/>
                <a:gd name="T3" fmla="*/ 0 h 32"/>
                <a:gd name="T4" fmla="*/ 2147483647 w 33"/>
                <a:gd name="T5" fmla="*/ 2147483647 h 32"/>
                <a:gd name="T6" fmla="*/ 2147483647 w 33"/>
                <a:gd name="T7" fmla="*/ 2147483647 h 32"/>
                <a:gd name="T8" fmla="*/ 2147483647 w 33"/>
                <a:gd name="T9" fmla="*/ 2147483647 h 32"/>
                <a:gd name="T10" fmla="*/ 0 w 33"/>
                <a:gd name="T11" fmla="*/ 2147483647 h 32"/>
                <a:gd name="T12" fmla="*/ 0 w 33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2">
                  <a:moveTo>
                    <a:pt x="0" y="0"/>
                  </a:moveTo>
                  <a:lnTo>
                    <a:pt x="2" y="0"/>
                  </a:lnTo>
                  <a:lnTo>
                    <a:pt x="33" y="32"/>
                  </a:lnTo>
                  <a:lnTo>
                    <a:pt x="32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59" name="Freeform 717"/>
            <p:cNvSpPr>
              <a:spLocks/>
            </p:cNvSpPr>
            <p:nvPr/>
          </p:nvSpPr>
          <p:spPr bwMode="auto">
            <a:xfrm>
              <a:off x="4186238" y="1724026"/>
              <a:ext cx="52388" cy="52388"/>
            </a:xfrm>
            <a:custGeom>
              <a:avLst/>
              <a:gdLst>
                <a:gd name="T0" fmla="*/ 2147483647 w 33"/>
                <a:gd name="T1" fmla="*/ 0 h 33"/>
                <a:gd name="T2" fmla="*/ 2147483647 w 33"/>
                <a:gd name="T3" fmla="*/ 0 h 33"/>
                <a:gd name="T4" fmla="*/ 2147483647 w 33"/>
                <a:gd name="T5" fmla="*/ 0 h 33"/>
                <a:gd name="T6" fmla="*/ 2147483647 w 33"/>
                <a:gd name="T7" fmla="*/ 2147483647 h 33"/>
                <a:gd name="T8" fmla="*/ 0 w 33"/>
                <a:gd name="T9" fmla="*/ 2147483647 h 33"/>
                <a:gd name="T10" fmla="*/ 0 w 33"/>
                <a:gd name="T11" fmla="*/ 2147483647 h 33"/>
                <a:gd name="T12" fmla="*/ 2147483647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60" name="Freeform 718"/>
            <p:cNvSpPr>
              <a:spLocks/>
            </p:cNvSpPr>
            <p:nvPr/>
          </p:nvSpPr>
          <p:spPr bwMode="auto">
            <a:xfrm>
              <a:off x="4135438" y="1724026"/>
              <a:ext cx="53975" cy="52388"/>
            </a:xfrm>
            <a:custGeom>
              <a:avLst/>
              <a:gdLst>
                <a:gd name="T0" fmla="*/ 0 w 34"/>
                <a:gd name="T1" fmla="*/ 0 h 33"/>
                <a:gd name="T2" fmla="*/ 2147483647 w 34"/>
                <a:gd name="T3" fmla="*/ 0 h 33"/>
                <a:gd name="T4" fmla="*/ 2147483647 w 34"/>
                <a:gd name="T5" fmla="*/ 2147483647 h 33"/>
                <a:gd name="T6" fmla="*/ 2147483647 w 34"/>
                <a:gd name="T7" fmla="*/ 2147483647 h 33"/>
                <a:gd name="T8" fmla="*/ 2147483647 w 34"/>
                <a:gd name="T9" fmla="*/ 2147483647 h 33"/>
                <a:gd name="T10" fmla="*/ 0 w 34"/>
                <a:gd name="T11" fmla="*/ 0 h 33"/>
                <a:gd name="T12" fmla="*/ 0 w 34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1"/>
                  </a:lnTo>
                  <a:lnTo>
                    <a:pt x="34" y="33"/>
                  </a:lnTo>
                  <a:lnTo>
                    <a:pt x="32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61" name="Freeform 719"/>
            <p:cNvSpPr>
              <a:spLocks/>
            </p:cNvSpPr>
            <p:nvPr/>
          </p:nvSpPr>
          <p:spPr bwMode="auto">
            <a:xfrm>
              <a:off x="4249738" y="2043113"/>
              <a:ext cx="101600" cy="80963"/>
            </a:xfrm>
            <a:custGeom>
              <a:avLst/>
              <a:gdLst>
                <a:gd name="T0" fmla="*/ 2147483647 w 64"/>
                <a:gd name="T1" fmla="*/ 0 h 51"/>
                <a:gd name="T2" fmla="*/ 2147483647 w 64"/>
                <a:gd name="T3" fmla="*/ 2147483647 h 51"/>
                <a:gd name="T4" fmla="*/ 0 w 64"/>
                <a:gd name="T5" fmla="*/ 2147483647 h 51"/>
                <a:gd name="T6" fmla="*/ 2147483647 w 64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4" h="51">
                  <a:moveTo>
                    <a:pt x="31" y="0"/>
                  </a:moveTo>
                  <a:lnTo>
                    <a:pt x="64" y="51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62" name="Freeform 720"/>
            <p:cNvSpPr>
              <a:spLocks/>
            </p:cNvSpPr>
            <p:nvPr/>
          </p:nvSpPr>
          <p:spPr bwMode="auto">
            <a:xfrm>
              <a:off x="4249738" y="2043113"/>
              <a:ext cx="52388" cy="82550"/>
            </a:xfrm>
            <a:custGeom>
              <a:avLst/>
              <a:gdLst>
                <a:gd name="T0" fmla="*/ 2147483647 w 33"/>
                <a:gd name="T1" fmla="*/ 0 h 52"/>
                <a:gd name="T2" fmla="*/ 2147483647 w 33"/>
                <a:gd name="T3" fmla="*/ 0 h 52"/>
                <a:gd name="T4" fmla="*/ 2147483647 w 33"/>
                <a:gd name="T5" fmla="*/ 2147483647 h 52"/>
                <a:gd name="T6" fmla="*/ 2147483647 w 33"/>
                <a:gd name="T7" fmla="*/ 2147483647 h 52"/>
                <a:gd name="T8" fmla="*/ 0 w 33"/>
                <a:gd name="T9" fmla="*/ 2147483647 h 52"/>
                <a:gd name="T10" fmla="*/ 0 w 33"/>
                <a:gd name="T11" fmla="*/ 2147483647 h 52"/>
                <a:gd name="T12" fmla="*/ 2147483647 w 33"/>
                <a:gd name="T13" fmla="*/ 0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52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63" name="Freeform 721"/>
            <p:cNvSpPr>
              <a:spLocks/>
            </p:cNvSpPr>
            <p:nvPr/>
          </p:nvSpPr>
          <p:spPr bwMode="auto">
            <a:xfrm>
              <a:off x="4298950" y="2043113"/>
              <a:ext cx="53975" cy="82550"/>
            </a:xfrm>
            <a:custGeom>
              <a:avLst/>
              <a:gdLst>
                <a:gd name="T0" fmla="*/ 0 w 34"/>
                <a:gd name="T1" fmla="*/ 0 h 52"/>
                <a:gd name="T2" fmla="*/ 2147483647 w 34"/>
                <a:gd name="T3" fmla="*/ 0 h 52"/>
                <a:gd name="T4" fmla="*/ 2147483647 w 34"/>
                <a:gd name="T5" fmla="*/ 2147483647 h 52"/>
                <a:gd name="T6" fmla="*/ 2147483647 w 34"/>
                <a:gd name="T7" fmla="*/ 2147483647 h 52"/>
                <a:gd name="T8" fmla="*/ 2147483647 w 34"/>
                <a:gd name="T9" fmla="*/ 2147483647 h 52"/>
                <a:gd name="T10" fmla="*/ 0 w 34"/>
                <a:gd name="T11" fmla="*/ 2147483647 h 52"/>
                <a:gd name="T12" fmla="*/ 0 w 34"/>
                <a:gd name="T13" fmla="*/ 0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52">
                  <a:moveTo>
                    <a:pt x="0" y="0"/>
                  </a:moveTo>
                  <a:lnTo>
                    <a:pt x="2" y="0"/>
                  </a:lnTo>
                  <a:lnTo>
                    <a:pt x="34" y="51"/>
                  </a:lnTo>
                  <a:lnTo>
                    <a:pt x="34" y="52"/>
                  </a:lnTo>
                  <a:lnTo>
                    <a:pt x="33" y="5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64" name="Line 722"/>
            <p:cNvSpPr>
              <a:spLocks noChangeShapeType="1"/>
            </p:cNvSpPr>
            <p:nvPr/>
          </p:nvSpPr>
          <p:spPr bwMode="auto">
            <a:xfrm>
              <a:off x="4249738" y="2125663"/>
              <a:ext cx="1031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65" name="Freeform 723"/>
            <p:cNvSpPr>
              <a:spLocks/>
            </p:cNvSpPr>
            <p:nvPr/>
          </p:nvSpPr>
          <p:spPr bwMode="auto">
            <a:xfrm>
              <a:off x="4862513" y="1676401"/>
              <a:ext cx="101600" cy="82550"/>
            </a:xfrm>
            <a:custGeom>
              <a:avLst/>
              <a:gdLst>
                <a:gd name="T0" fmla="*/ 2147483647 w 64"/>
                <a:gd name="T1" fmla="*/ 0 h 52"/>
                <a:gd name="T2" fmla="*/ 2147483647 w 64"/>
                <a:gd name="T3" fmla="*/ 2147483647 h 52"/>
                <a:gd name="T4" fmla="*/ 0 w 64"/>
                <a:gd name="T5" fmla="*/ 2147483647 h 52"/>
                <a:gd name="T6" fmla="*/ 2147483647 w 64"/>
                <a:gd name="T7" fmla="*/ 0 h 5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4" h="52">
                  <a:moveTo>
                    <a:pt x="32" y="0"/>
                  </a:moveTo>
                  <a:lnTo>
                    <a:pt x="64" y="52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66" name="Freeform 724"/>
            <p:cNvSpPr>
              <a:spLocks/>
            </p:cNvSpPr>
            <p:nvPr/>
          </p:nvSpPr>
          <p:spPr bwMode="auto">
            <a:xfrm>
              <a:off x="4862513" y="1676401"/>
              <a:ext cx="52388" cy="85725"/>
            </a:xfrm>
            <a:custGeom>
              <a:avLst/>
              <a:gdLst>
                <a:gd name="T0" fmla="*/ 2147483647 w 33"/>
                <a:gd name="T1" fmla="*/ 0 h 54"/>
                <a:gd name="T2" fmla="*/ 2147483647 w 33"/>
                <a:gd name="T3" fmla="*/ 0 h 54"/>
                <a:gd name="T4" fmla="*/ 2147483647 w 33"/>
                <a:gd name="T5" fmla="*/ 2147483647 h 54"/>
                <a:gd name="T6" fmla="*/ 2147483647 w 33"/>
                <a:gd name="T7" fmla="*/ 2147483647 h 54"/>
                <a:gd name="T8" fmla="*/ 0 w 33"/>
                <a:gd name="T9" fmla="*/ 2147483647 h 54"/>
                <a:gd name="T10" fmla="*/ 0 w 33"/>
                <a:gd name="T11" fmla="*/ 2147483647 h 54"/>
                <a:gd name="T12" fmla="*/ 2147483647 w 33"/>
                <a:gd name="T13" fmla="*/ 0 h 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5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5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67" name="Freeform 725"/>
            <p:cNvSpPr>
              <a:spLocks/>
            </p:cNvSpPr>
            <p:nvPr/>
          </p:nvSpPr>
          <p:spPr bwMode="auto">
            <a:xfrm>
              <a:off x="4913313" y="1676401"/>
              <a:ext cx="52388" cy="85725"/>
            </a:xfrm>
            <a:custGeom>
              <a:avLst/>
              <a:gdLst>
                <a:gd name="T0" fmla="*/ 0 w 33"/>
                <a:gd name="T1" fmla="*/ 0 h 54"/>
                <a:gd name="T2" fmla="*/ 2147483647 w 33"/>
                <a:gd name="T3" fmla="*/ 0 h 54"/>
                <a:gd name="T4" fmla="*/ 2147483647 w 33"/>
                <a:gd name="T5" fmla="*/ 2147483647 h 54"/>
                <a:gd name="T6" fmla="*/ 2147483647 w 33"/>
                <a:gd name="T7" fmla="*/ 2147483647 h 54"/>
                <a:gd name="T8" fmla="*/ 2147483647 w 33"/>
                <a:gd name="T9" fmla="*/ 2147483647 h 54"/>
                <a:gd name="T10" fmla="*/ 0 w 33"/>
                <a:gd name="T11" fmla="*/ 2147483647 h 54"/>
                <a:gd name="T12" fmla="*/ 0 w 33"/>
                <a:gd name="T13" fmla="*/ 0 h 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54">
                  <a:moveTo>
                    <a:pt x="0" y="0"/>
                  </a:moveTo>
                  <a:lnTo>
                    <a:pt x="1" y="0"/>
                  </a:lnTo>
                  <a:lnTo>
                    <a:pt x="33" y="52"/>
                  </a:lnTo>
                  <a:lnTo>
                    <a:pt x="33" y="54"/>
                  </a:lnTo>
                  <a:lnTo>
                    <a:pt x="32" y="5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68" name="Line 726"/>
            <p:cNvSpPr>
              <a:spLocks noChangeShapeType="1"/>
            </p:cNvSpPr>
            <p:nvPr/>
          </p:nvSpPr>
          <p:spPr bwMode="auto">
            <a:xfrm>
              <a:off x="4862513" y="1760538"/>
              <a:ext cx="1031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69" name="Line 727"/>
            <p:cNvSpPr>
              <a:spLocks noChangeShapeType="1"/>
            </p:cNvSpPr>
            <p:nvPr/>
          </p:nvSpPr>
          <p:spPr bwMode="auto">
            <a:xfrm>
              <a:off x="4135438" y="1912938"/>
              <a:ext cx="1031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70" name="Line 728"/>
            <p:cNvSpPr>
              <a:spLocks noChangeShapeType="1"/>
            </p:cNvSpPr>
            <p:nvPr/>
          </p:nvSpPr>
          <p:spPr bwMode="auto">
            <a:xfrm>
              <a:off x="4437063" y="1339851"/>
              <a:ext cx="1047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71" name="Line 729"/>
            <p:cNvSpPr>
              <a:spLocks noChangeShapeType="1"/>
            </p:cNvSpPr>
            <p:nvPr/>
          </p:nvSpPr>
          <p:spPr bwMode="auto">
            <a:xfrm>
              <a:off x="4884738" y="1544638"/>
              <a:ext cx="1031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72" name="Freeform 730"/>
            <p:cNvSpPr>
              <a:spLocks/>
            </p:cNvSpPr>
            <p:nvPr/>
          </p:nvSpPr>
          <p:spPr bwMode="auto">
            <a:xfrm>
              <a:off x="5200650" y="1616076"/>
              <a:ext cx="85725" cy="82550"/>
            </a:xfrm>
            <a:custGeom>
              <a:avLst/>
              <a:gdLst>
                <a:gd name="T0" fmla="*/ 2147483647 w 54"/>
                <a:gd name="T1" fmla="*/ 0 h 52"/>
                <a:gd name="T2" fmla="*/ 2147483647 w 54"/>
                <a:gd name="T3" fmla="*/ 2147483647 h 52"/>
                <a:gd name="T4" fmla="*/ 2147483647 w 54"/>
                <a:gd name="T5" fmla="*/ 2147483647 h 52"/>
                <a:gd name="T6" fmla="*/ 2147483647 w 54"/>
                <a:gd name="T7" fmla="*/ 2147483647 h 52"/>
                <a:gd name="T8" fmla="*/ 2147483647 w 54"/>
                <a:gd name="T9" fmla="*/ 2147483647 h 52"/>
                <a:gd name="T10" fmla="*/ 2147483647 w 54"/>
                <a:gd name="T11" fmla="*/ 2147483647 h 52"/>
                <a:gd name="T12" fmla="*/ 2147483647 w 54"/>
                <a:gd name="T13" fmla="*/ 2147483647 h 52"/>
                <a:gd name="T14" fmla="*/ 2147483647 w 54"/>
                <a:gd name="T15" fmla="*/ 2147483647 h 52"/>
                <a:gd name="T16" fmla="*/ 2147483647 w 54"/>
                <a:gd name="T17" fmla="*/ 2147483647 h 52"/>
                <a:gd name="T18" fmla="*/ 2147483647 w 54"/>
                <a:gd name="T19" fmla="*/ 2147483647 h 52"/>
                <a:gd name="T20" fmla="*/ 2147483647 w 54"/>
                <a:gd name="T21" fmla="*/ 2147483647 h 52"/>
                <a:gd name="T22" fmla="*/ 2147483647 w 54"/>
                <a:gd name="T23" fmla="*/ 2147483647 h 52"/>
                <a:gd name="T24" fmla="*/ 2147483647 w 54"/>
                <a:gd name="T25" fmla="*/ 2147483647 h 52"/>
                <a:gd name="T26" fmla="*/ 2147483647 w 54"/>
                <a:gd name="T27" fmla="*/ 2147483647 h 52"/>
                <a:gd name="T28" fmla="*/ 2147483647 w 54"/>
                <a:gd name="T29" fmla="*/ 2147483647 h 52"/>
                <a:gd name="T30" fmla="*/ 2147483647 w 54"/>
                <a:gd name="T31" fmla="*/ 2147483647 h 52"/>
                <a:gd name="T32" fmla="*/ 2147483647 w 54"/>
                <a:gd name="T33" fmla="*/ 2147483647 h 52"/>
                <a:gd name="T34" fmla="*/ 2147483647 w 54"/>
                <a:gd name="T35" fmla="*/ 2147483647 h 52"/>
                <a:gd name="T36" fmla="*/ 2147483647 w 54"/>
                <a:gd name="T37" fmla="*/ 2147483647 h 52"/>
                <a:gd name="T38" fmla="*/ 2147483647 w 54"/>
                <a:gd name="T39" fmla="*/ 2147483647 h 52"/>
                <a:gd name="T40" fmla="*/ 2147483647 w 54"/>
                <a:gd name="T41" fmla="*/ 2147483647 h 52"/>
                <a:gd name="T42" fmla="*/ 2147483647 w 54"/>
                <a:gd name="T43" fmla="*/ 2147483647 h 52"/>
                <a:gd name="T44" fmla="*/ 2147483647 w 54"/>
                <a:gd name="T45" fmla="*/ 2147483647 h 52"/>
                <a:gd name="T46" fmla="*/ 2147483647 w 54"/>
                <a:gd name="T47" fmla="*/ 2147483647 h 52"/>
                <a:gd name="T48" fmla="*/ 2147483647 w 54"/>
                <a:gd name="T49" fmla="*/ 2147483647 h 52"/>
                <a:gd name="T50" fmla="*/ 2147483647 w 54"/>
                <a:gd name="T51" fmla="*/ 2147483647 h 52"/>
                <a:gd name="T52" fmla="*/ 2147483647 w 54"/>
                <a:gd name="T53" fmla="*/ 2147483647 h 52"/>
                <a:gd name="T54" fmla="*/ 2147483647 w 54"/>
                <a:gd name="T55" fmla="*/ 2147483647 h 52"/>
                <a:gd name="T56" fmla="*/ 2147483647 w 54"/>
                <a:gd name="T57" fmla="*/ 2147483647 h 52"/>
                <a:gd name="T58" fmla="*/ 2147483647 w 54"/>
                <a:gd name="T59" fmla="*/ 2147483647 h 52"/>
                <a:gd name="T60" fmla="*/ 2147483647 w 54"/>
                <a:gd name="T61" fmla="*/ 2147483647 h 52"/>
                <a:gd name="T62" fmla="*/ 2147483647 w 54"/>
                <a:gd name="T63" fmla="*/ 2147483647 h 52"/>
                <a:gd name="T64" fmla="*/ 2147483647 w 54"/>
                <a:gd name="T65" fmla="*/ 2147483647 h 52"/>
                <a:gd name="T66" fmla="*/ 0 w 54"/>
                <a:gd name="T67" fmla="*/ 2147483647 h 52"/>
                <a:gd name="T68" fmla="*/ 2147483647 w 54"/>
                <a:gd name="T69" fmla="*/ 2147483647 h 52"/>
                <a:gd name="T70" fmla="*/ 2147483647 w 54"/>
                <a:gd name="T71" fmla="*/ 2147483647 h 52"/>
                <a:gd name="T72" fmla="*/ 2147483647 w 54"/>
                <a:gd name="T73" fmla="*/ 2147483647 h 52"/>
                <a:gd name="T74" fmla="*/ 2147483647 w 54"/>
                <a:gd name="T75" fmla="*/ 2147483647 h 52"/>
                <a:gd name="T76" fmla="*/ 2147483647 w 54"/>
                <a:gd name="T77" fmla="*/ 2147483647 h 52"/>
                <a:gd name="T78" fmla="*/ 2147483647 w 54"/>
                <a:gd name="T79" fmla="*/ 2147483647 h 52"/>
                <a:gd name="T80" fmla="*/ 2147483647 w 54"/>
                <a:gd name="T81" fmla="*/ 2147483647 h 52"/>
                <a:gd name="T82" fmla="*/ 2147483647 w 54"/>
                <a:gd name="T83" fmla="*/ 2147483647 h 52"/>
                <a:gd name="T84" fmla="*/ 2147483647 w 54"/>
                <a:gd name="T85" fmla="*/ 2147483647 h 52"/>
                <a:gd name="T86" fmla="*/ 2147483647 w 54"/>
                <a:gd name="T87" fmla="*/ 0 h 5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54" h="52">
                  <a:moveTo>
                    <a:pt x="25" y="0"/>
                  </a:moveTo>
                  <a:lnTo>
                    <a:pt x="28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8" y="2"/>
                  </a:lnTo>
                  <a:lnTo>
                    <a:pt x="40" y="3"/>
                  </a:lnTo>
                  <a:lnTo>
                    <a:pt x="43" y="4"/>
                  </a:lnTo>
                  <a:lnTo>
                    <a:pt x="45" y="7"/>
                  </a:lnTo>
                  <a:lnTo>
                    <a:pt x="46" y="7"/>
                  </a:lnTo>
                  <a:lnTo>
                    <a:pt x="46" y="8"/>
                  </a:lnTo>
                  <a:lnTo>
                    <a:pt x="48" y="10"/>
                  </a:lnTo>
                  <a:lnTo>
                    <a:pt x="49" y="12"/>
                  </a:lnTo>
                  <a:lnTo>
                    <a:pt x="51" y="13"/>
                  </a:lnTo>
                  <a:lnTo>
                    <a:pt x="51" y="14"/>
                  </a:lnTo>
                  <a:lnTo>
                    <a:pt x="51" y="16"/>
                  </a:lnTo>
                  <a:lnTo>
                    <a:pt x="52" y="18"/>
                  </a:lnTo>
                  <a:lnTo>
                    <a:pt x="53" y="21"/>
                  </a:lnTo>
                  <a:lnTo>
                    <a:pt x="53" y="22"/>
                  </a:lnTo>
                  <a:lnTo>
                    <a:pt x="54" y="25"/>
                  </a:lnTo>
                  <a:lnTo>
                    <a:pt x="54" y="26"/>
                  </a:lnTo>
                  <a:lnTo>
                    <a:pt x="53" y="28"/>
                  </a:lnTo>
                  <a:lnTo>
                    <a:pt x="53" y="32"/>
                  </a:lnTo>
                  <a:lnTo>
                    <a:pt x="52" y="34"/>
                  </a:lnTo>
                  <a:lnTo>
                    <a:pt x="52" y="35"/>
                  </a:lnTo>
                  <a:lnTo>
                    <a:pt x="51" y="36"/>
                  </a:lnTo>
                  <a:lnTo>
                    <a:pt x="49" y="38"/>
                  </a:lnTo>
                  <a:lnTo>
                    <a:pt x="48" y="41"/>
                  </a:lnTo>
                  <a:lnTo>
                    <a:pt x="46" y="43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3" y="48"/>
                  </a:lnTo>
                  <a:lnTo>
                    <a:pt x="40" y="49"/>
                  </a:lnTo>
                  <a:lnTo>
                    <a:pt x="39" y="50"/>
                  </a:lnTo>
                  <a:lnTo>
                    <a:pt x="38" y="50"/>
                  </a:lnTo>
                  <a:lnTo>
                    <a:pt x="36" y="51"/>
                  </a:lnTo>
                  <a:lnTo>
                    <a:pt x="32" y="52"/>
                  </a:lnTo>
                  <a:lnTo>
                    <a:pt x="30" y="52"/>
                  </a:lnTo>
                  <a:lnTo>
                    <a:pt x="29" y="52"/>
                  </a:lnTo>
                  <a:lnTo>
                    <a:pt x="27" y="52"/>
                  </a:lnTo>
                  <a:lnTo>
                    <a:pt x="24" y="52"/>
                  </a:lnTo>
                  <a:lnTo>
                    <a:pt x="21" y="51"/>
                  </a:lnTo>
                  <a:lnTo>
                    <a:pt x="19" y="51"/>
                  </a:lnTo>
                  <a:lnTo>
                    <a:pt x="17" y="51"/>
                  </a:lnTo>
                  <a:lnTo>
                    <a:pt x="15" y="50"/>
                  </a:lnTo>
                  <a:lnTo>
                    <a:pt x="14" y="49"/>
                  </a:lnTo>
                  <a:lnTo>
                    <a:pt x="12" y="48"/>
                  </a:lnTo>
                  <a:lnTo>
                    <a:pt x="9" y="45"/>
                  </a:lnTo>
                  <a:lnTo>
                    <a:pt x="8" y="44"/>
                  </a:lnTo>
                  <a:lnTo>
                    <a:pt x="7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4" y="37"/>
                  </a:lnTo>
                  <a:lnTo>
                    <a:pt x="4" y="36"/>
                  </a:lnTo>
                  <a:lnTo>
                    <a:pt x="3" y="34"/>
                  </a:lnTo>
                  <a:lnTo>
                    <a:pt x="1" y="32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0"/>
                  </a:lnTo>
                  <a:lnTo>
                    <a:pt x="3" y="18"/>
                  </a:lnTo>
                  <a:lnTo>
                    <a:pt x="3" y="17"/>
                  </a:lnTo>
                  <a:lnTo>
                    <a:pt x="4" y="14"/>
                  </a:lnTo>
                  <a:lnTo>
                    <a:pt x="5" y="13"/>
                  </a:lnTo>
                  <a:lnTo>
                    <a:pt x="6" y="10"/>
                  </a:lnTo>
                  <a:lnTo>
                    <a:pt x="7" y="8"/>
                  </a:lnTo>
                  <a:lnTo>
                    <a:pt x="8" y="7"/>
                  </a:lnTo>
                  <a:lnTo>
                    <a:pt x="9" y="7"/>
                  </a:lnTo>
                  <a:lnTo>
                    <a:pt x="12" y="4"/>
                  </a:lnTo>
                  <a:lnTo>
                    <a:pt x="14" y="3"/>
                  </a:lnTo>
                  <a:lnTo>
                    <a:pt x="15" y="2"/>
                  </a:lnTo>
                  <a:lnTo>
                    <a:pt x="16" y="2"/>
                  </a:lnTo>
                  <a:lnTo>
                    <a:pt x="19" y="1"/>
                  </a:lnTo>
                  <a:lnTo>
                    <a:pt x="21" y="1"/>
                  </a:lnTo>
                  <a:lnTo>
                    <a:pt x="2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73" name="Line 731"/>
            <p:cNvSpPr>
              <a:spLocks noChangeShapeType="1"/>
            </p:cNvSpPr>
            <p:nvPr/>
          </p:nvSpPr>
          <p:spPr bwMode="auto">
            <a:xfrm>
              <a:off x="5284788" y="165735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74" name="Line 732"/>
            <p:cNvSpPr>
              <a:spLocks noChangeShapeType="1"/>
            </p:cNvSpPr>
            <p:nvPr/>
          </p:nvSpPr>
          <p:spPr bwMode="auto">
            <a:xfrm>
              <a:off x="5284788" y="1657351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75" name="Line 733"/>
            <p:cNvSpPr>
              <a:spLocks noChangeShapeType="1"/>
            </p:cNvSpPr>
            <p:nvPr/>
          </p:nvSpPr>
          <p:spPr bwMode="auto">
            <a:xfrm flipH="1">
              <a:off x="5283200" y="1660526"/>
              <a:ext cx="1588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76" name="Line 734"/>
            <p:cNvSpPr>
              <a:spLocks noChangeShapeType="1"/>
            </p:cNvSpPr>
            <p:nvPr/>
          </p:nvSpPr>
          <p:spPr bwMode="auto">
            <a:xfrm>
              <a:off x="5283200" y="166687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77" name="Line 735"/>
            <p:cNvSpPr>
              <a:spLocks noChangeShapeType="1"/>
            </p:cNvSpPr>
            <p:nvPr/>
          </p:nvSpPr>
          <p:spPr bwMode="auto">
            <a:xfrm>
              <a:off x="5283200" y="167005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78" name="Line 736"/>
            <p:cNvSpPr>
              <a:spLocks noChangeShapeType="1"/>
            </p:cNvSpPr>
            <p:nvPr/>
          </p:nvSpPr>
          <p:spPr bwMode="auto">
            <a:xfrm flipH="1">
              <a:off x="5281613" y="167005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79" name="Line 737"/>
            <p:cNvSpPr>
              <a:spLocks noChangeShapeType="1"/>
            </p:cNvSpPr>
            <p:nvPr/>
          </p:nvSpPr>
          <p:spPr bwMode="auto">
            <a:xfrm>
              <a:off x="5281613" y="16716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80" name="Line 738"/>
            <p:cNvSpPr>
              <a:spLocks noChangeShapeType="1"/>
            </p:cNvSpPr>
            <p:nvPr/>
          </p:nvSpPr>
          <p:spPr bwMode="auto">
            <a:xfrm flipH="1">
              <a:off x="5278438" y="1673226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81" name="Line 739"/>
            <p:cNvSpPr>
              <a:spLocks noChangeShapeType="1"/>
            </p:cNvSpPr>
            <p:nvPr/>
          </p:nvSpPr>
          <p:spPr bwMode="auto">
            <a:xfrm flipH="1">
              <a:off x="5275263" y="1676401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82" name="Line 740"/>
            <p:cNvSpPr>
              <a:spLocks noChangeShapeType="1"/>
            </p:cNvSpPr>
            <p:nvPr/>
          </p:nvSpPr>
          <p:spPr bwMode="auto">
            <a:xfrm flipH="1">
              <a:off x="5273675" y="16811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83" name="Line 741"/>
            <p:cNvSpPr>
              <a:spLocks noChangeShapeType="1"/>
            </p:cNvSpPr>
            <p:nvPr/>
          </p:nvSpPr>
          <p:spPr bwMode="auto">
            <a:xfrm flipH="1">
              <a:off x="5272088" y="16843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84" name="Line 742"/>
            <p:cNvSpPr>
              <a:spLocks noChangeShapeType="1"/>
            </p:cNvSpPr>
            <p:nvPr/>
          </p:nvSpPr>
          <p:spPr bwMode="auto">
            <a:xfrm>
              <a:off x="5272088" y="168592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85" name="Line 743"/>
            <p:cNvSpPr>
              <a:spLocks noChangeShapeType="1"/>
            </p:cNvSpPr>
            <p:nvPr/>
          </p:nvSpPr>
          <p:spPr bwMode="auto">
            <a:xfrm flipH="1">
              <a:off x="5270500" y="168592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86" name="Line 744"/>
            <p:cNvSpPr>
              <a:spLocks noChangeShapeType="1"/>
            </p:cNvSpPr>
            <p:nvPr/>
          </p:nvSpPr>
          <p:spPr bwMode="auto">
            <a:xfrm flipH="1">
              <a:off x="5265738" y="168751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87" name="Line 745"/>
            <p:cNvSpPr>
              <a:spLocks noChangeShapeType="1"/>
            </p:cNvSpPr>
            <p:nvPr/>
          </p:nvSpPr>
          <p:spPr bwMode="auto">
            <a:xfrm flipH="1">
              <a:off x="5262563" y="168910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88" name="Line 746"/>
            <p:cNvSpPr>
              <a:spLocks noChangeShapeType="1"/>
            </p:cNvSpPr>
            <p:nvPr/>
          </p:nvSpPr>
          <p:spPr bwMode="auto">
            <a:xfrm>
              <a:off x="5262563" y="1692276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89" name="Line 747"/>
            <p:cNvSpPr>
              <a:spLocks noChangeShapeType="1"/>
            </p:cNvSpPr>
            <p:nvPr/>
          </p:nvSpPr>
          <p:spPr bwMode="auto">
            <a:xfrm flipH="1">
              <a:off x="5260975" y="16938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90" name="Line 748"/>
            <p:cNvSpPr>
              <a:spLocks noChangeShapeType="1"/>
            </p:cNvSpPr>
            <p:nvPr/>
          </p:nvSpPr>
          <p:spPr bwMode="auto">
            <a:xfrm flipH="1">
              <a:off x="5257800" y="16938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91" name="Line 749"/>
            <p:cNvSpPr>
              <a:spLocks noChangeShapeType="1"/>
            </p:cNvSpPr>
            <p:nvPr/>
          </p:nvSpPr>
          <p:spPr bwMode="auto">
            <a:xfrm flipH="1">
              <a:off x="5251450" y="1695451"/>
              <a:ext cx="635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92" name="Line 750"/>
            <p:cNvSpPr>
              <a:spLocks noChangeShapeType="1"/>
            </p:cNvSpPr>
            <p:nvPr/>
          </p:nvSpPr>
          <p:spPr bwMode="auto">
            <a:xfrm flipH="1">
              <a:off x="5248275" y="1697038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93" name="Line 751"/>
            <p:cNvSpPr>
              <a:spLocks noChangeShapeType="1"/>
            </p:cNvSpPr>
            <p:nvPr/>
          </p:nvSpPr>
          <p:spPr bwMode="auto">
            <a:xfrm flipH="1">
              <a:off x="5246688" y="16970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94" name="Line 752"/>
            <p:cNvSpPr>
              <a:spLocks noChangeShapeType="1"/>
            </p:cNvSpPr>
            <p:nvPr/>
          </p:nvSpPr>
          <p:spPr bwMode="auto">
            <a:xfrm flipH="1">
              <a:off x="5243513" y="1698626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95" name="Line 753"/>
            <p:cNvSpPr>
              <a:spLocks noChangeShapeType="1"/>
            </p:cNvSpPr>
            <p:nvPr/>
          </p:nvSpPr>
          <p:spPr bwMode="auto">
            <a:xfrm flipH="1" flipV="1">
              <a:off x="5238750" y="1697038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96" name="Line 754"/>
            <p:cNvSpPr>
              <a:spLocks noChangeShapeType="1"/>
            </p:cNvSpPr>
            <p:nvPr/>
          </p:nvSpPr>
          <p:spPr bwMode="auto">
            <a:xfrm flipH="1">
              <a:off x="5233988" y="1697038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97" name="Line 755"/>
            <p:cNvSpPr>
              <a:spLocks noChangeShapeType="1"/>
            </p:cNvSpPr>
            <p:nvPr/>
          </p:nvSpPr>
          <p:spPr bwMode="auto">
            <a:xfrm flipH="1" flipV="1">
              <a:off x="5232400" y="169545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98" name="Line 756"/>
            <p:cNvSpPr>
              <a:spLocks noChangeShapeType="1"/>
            </p:cNvSpPr>
            <p:nvPr/>
          </p:nvSpPr>
          <p:spPr bwMode="auto">
            <a:xfrm flipH="1">
              <a:off x="5230813" y="169545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99" name="Line 757"/>
            <p:cNvSpPr>
              <a:spLocks noChangeShapeType="1"/>
            </p:cNvSpPr>
            <p:nvPr/>
          </p:nvSpPr>
          <p:spPr bwMode="auto">
            <a:xfrm flipH="1">
              <a:off x="5227638" y="1695451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00" name="Line 758"/>
            <p:cNvSpPr>
              <a:spLocks noChangeShapeType="1"/>
            </p:cNvSpPr>
            <p:nvPr/>
          </p:nvSpPr>
          <p:spPr bwMode="auto">
            <a:xfrm flipH="1" flipV="1">
              <a:off x="5226050" y="16938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01" name="Line 759"/>
            <p:cNvSpPr>
              <a:spLocks noChangeShapeType="1"/>
            </p:cNvSpPr>
            <p:nvPr/>
          </p:nvSpPr>
          <p:spPr bwMode="auto">
            <a:xfrm flipH="1" flipV="1">
              <a:off x="5222875" y="169227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02" name="Line 760"/>
            <p:cNvSpPr>
              <a:spLocks noChangeShapeType="1"/>
            </p:cNvSpPr>
            <p:nvPr/>
          </p:nvSpPr>
          <p:spPr bwMode="auto">
            <a:xfrm flipH="1" flipV="1">
              <a:off x="5219700" y="168910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03" name="Line 761"/>
            <p:cNvSpPr>
              <a:spLocks noChangeShapeType="1"/>
            </p:cNvSpPr>
            <p:nvPr/>
          </p:nvSpPr>
          <p:spPr bwMode="auto">
            <a:xfrm flipH="1" flipV="1">
              <a:off x="5214938" y="168751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04" name="Line 762"/>
            <p:cNvSpPr>
              <a:spLocks noChangeShapeType="1"/>
            </p:cNvSpPr>
            <p:nvPr/>
          </p:nvSpPr>
          <p:spPr bwMode="auto">
            <a:xfrm flipV="1">
              <a:off x="5214938" y="1685926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05" name="Line 763"/>
            <p:cNvSpPr>
              <a:spLocks noChangeShapeType="1"/>
            </p:cNvSpPr>
            <p:nvPr/>
          </p:nvSpPr>
          <p:spPr bwMode="auto">
            <a:xfrm flipH="1">
              <a:off x="5213350" y="168592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06" name="Line 764"/>
            <p:cNvSpPr>
              <a:spLocks noChangeShapeType="1"/>
            </p:cNvSpPr>
            <p:nvPr/>
          </p:nvSpPr>
          <p:spPr bwMode="auto">
            <a:xfrm flipV="1">
              <a:off x="5213350" y="16843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07" name="Line 765"/>
            <p:cNvSpPr>
              <a:spLocks noChangeShapeType="1"/>
            </p:cNvSpPr>
            <p:nvPr/>
          </p:nvSpPr>
          <p:spPr bwMode="auto">
            <a:xfrm flipH="1" flipV="1">
              <a:off x="5211763" y="16811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08" name="Line 766"/>
            <p:cNvSpPr>
              <a:spLocks noChangeShapeType="1"/>
            </p:cNvSpPr>
            <p:nvPr/>
          </p:nvSpPr>
          <p:spPr bwMode="auto">
            <a:xfrm flipH="1" flipV="1">
              <a:off x="5208588" y="1676401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09" name="Line 767"/>
            <p:cNvSpPr>
              <a:spLocks noChangeShapeType="1"/>
            </p:cNvSpPr>
            <p:nvPr/>
          </p:nvSpPr>
          <p:spPr bwMode="auto">
            <a:xfrm>
              <a:off x="5208588" y="167640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10" name="Line 768"/>
            <p:cNvSpPr>
              <a:spLocks noChangeShapeType="1"/>
            </p:cNvSpPr>
            <p:nvPr/>
          </p:nvSpPr>
          <p:spPr bwMode="auto">
            <a:xfrm flipV="1">
              <a:off x="5208588" y="16748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11" name="Line 769"/>
            <p:cNvSpPr>
              <a:spLocks noChangeShapeType="1"/>
            </p:cNvSpPr>
            <p:nvPr/>
          </p:nvSpPr>
          <p:spPr bwMode="auto">
            <a:xfrm flipH="1" flipV="1">
              <a:off x="5207000" y="167322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12" name="Line 770"/>
            <p:cNvSpPr>
              <a:spLocks noChangeShapeType="1"/>
            </p:cNvSpPr>
            <p:nvPr/>
          </p:nvSpPr>
          <p:spPr bwMode="auto">
            <a:xfrm flipH="1" flipV="1">
              <a:off x="5205413" y="1670051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13" name="Line 771"/>
            <p:cNvSpPr>
              <a:spLocks noChangeShapeType="1"/>
            </p:cNvSpPr>
            <p:nvPr/>
          </p:nvSpPr>
          <p:spPr bwMode="auto">
            <a:xfrm flipH="1" flipV="1">
              <a:off x="5202238" y="1666876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14" name="Line 772"/>
            <p:cNvSpPr>
              <a:spLocks noChangeShapeType="1"/>
            </p:cNvSpPr>
            <p:nvPr/>
          </p:nvSpPr>
          <p:spPr bwMode="auto">
            <a:xfrm flipV="1">
              <a:off x="5202238" y="1662113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15" name="Line 773"/>
            <p:cNvSpPr>
              <a:spLocks noChangeShapeType="1"/>
            </p:cNvSpPr>
            <p:nvPr/>
          </p:nvSpPr>
          <p:spPr bwMode="auto">
            <a:xfrm flipV="1">
              <a:off x="5202238" y="165893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16" name="Line 774"/>
            <p:cNvSpPr>
              <a:spLocks noChangeShapeType="1"/>
            </p:cNvSpPr>
            <p:nvPr/>
          </p:nvSpPr>
          <p:spPr bwMode="auto">
            <a:xfrm flipV="1">
              <a:off x="5202238" y="165735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17" name="Line 775"/>
            <p:cNvSpPr>
              <a:spLocks noChangeShapeType="1"/>
            </p:cNvSpPr>
            <p:nvPr/>
          </p:nvSpPr>
          <p:spPr bwMode="auto">
            <a:xfrm flipV="1">
              <a:off x="5202238" y="165417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18" name="Line 776"/>
            <p:cNvSpPr>
              <a:spLocks noChangeShapeType="1"/>
            </p:cNvSpPr>
            <p:nvPr/>
          </p:nvSpPr>
          <p:spPr bwMode="auto">
            <a:xfrm flipV="1">
              <a:off x="5202238" y="1647826"/>
              <a:ext cx="3175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19" name="Line 777"/>
            <p:cNvSpPr>
              <a:spLocks noChangeShapeType="1"/>
            </p:cNvSpPr>
            <p:nvPr/>
          </p:nvSpPr>
          <p:spPr bwMode="auto">
            <a:xfrm flipV="1">
              <a:off x="5205413" y="1644651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20" name="Line 778"/>
            <p:cNvSpPr>
              <a:spLocks noChangeShapeType="1"/>
            </p:cNvSpPr>
            <p:nvPr/>
          </p:nvSpPr>
          <p:spPr bwMode="auto">
            <a:xfrm>
              <a:off x="5205413" y="164465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21" name="Line 779"/>
            <p:cNvSpPr>
              <a:spLocks noChangeShapeType="1"/>
            </p:cNvSpPr>
            <p:nvPr/>
          </p:nvSpPr>
          <p:spPr bwMode="auto">
            <a:xfrm flipV="1">
              <a:off x="5205413" y="16430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22" name="Line 780"/>
            <p:cNvSpPr>
              <a:spLocks noChangeShapeType="1"/>
            </p:cNvSpPr>
            <p:nvPr/>
          </p:nvSpPr>
          <p:spPr bwMode="auto">
            <a:xfrm flipV="1">
              <a:off x="5207000" y="1638301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23" name="Line 781"/>
            <p:cNvSpPr>
              <a:spLocks noChangeShapeType="1"/>
            </p:cNvSpPr>
            <p:nvPr/>
          </p:nvSpPr>
          <p:spPr bwMode="auto">
            <a:xfrm flipV="1">
              <a:off x="5208588" y="163512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24" name="Line 782"/>
            <p:cNvSpPr>
              <a:spLocks noChangeShapeType="1"/>
            </p:cNvSpPr>
            <p:nvPr/>
          </p:nvSpPr>
          <p:spPr bwMode="auto">
            <a:xfrm flipV="1">
              <a:off x="5208588" y="163195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25" name="Line 783"/>
            <p:cNvSpPr>
              <a:spLocks noChangeShapeType="1"/>
            </p:cNvSpPr>
            <p:nvPr/>
          </p:nvSpPr>
          <p:spPr bwMode="auto">
            <a:xfrm flipV="1">
              <a:off x="5211763" y="16303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26" name="Line 784"/>
            <p:cNvSpPr>
              <a:spLocks noChangeShapeType="1"/>
            </p:cNvSpPr>
            <p:nvPr/>
          </p:nvSpPr>
          <p:spPr bwMode="auto">
            <a:xfrm flipV="1">
              <a:off x="5213350" y="1628776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27" name="Line 785"/>
            <p:cNvSpPr>
              <a:spLocks noChangeShapeType="1"/>
            </p:cNvSpPr>
            <p:nvPr/>
          </p:nvSpPr>
          <p:spPr bwMode="auto">
            <a:xfrm>
              <a:off x="5213350" y="162877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28" name="Line 786"/>
            <p:cNvSpPr>
              <a:spLocks noChangeShapeType="1"/>
            </p:cNvSpPr>
            <p:nvPr/>
          </p:nvSpPr>
          <p:spPr bwMode="auto">
            <a:xfrm flipV="1">
              <a:off x="5214938" y="16271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29" name="Line 787"/>
            <p:cNvSpPr>
              <a:spLocks noChangeShapeType="1"/>
            </p:cNvSpPr>
            <p:nvPr/>
          </p:nvSpPr>
          <p:spPr bwMode="auto">
            <a:xfrm flipV="1">
              <a:off x="5214938" y="1624013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30" name="Line 788"/>
            <p:cNvSpPr>
              <a:spLocks noChangeShapeType="1"/>
            </p:cNvSpPr>
            <p:nvPr/>
          </p:nvSpPr>
          <p:spPr bwMode="auto">
            <a:xfrm flipV="1">
              <a:off x="5219700" y="162242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31" name="Line 789"/>
            <p:cNvSpPr>
              <a:spLocks noChangeShapeType="1"/>
            </p:cNvSpPr>
            <p:nvPr/>
          </p:nvSpPr>
          <p:spPr bwMode="auto">
            <a:xfrm>
              <a:off x="5222875" y="162242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32" name="Line 790"/>
            <p:cNvSpPr>
              <a:spLocks noChangeShapeType="1"/>
            </p:cNvSpPr>
            <p:nvPr/>
          </p:nvSpPr>
          <p:spPr bwMode="auto">
            <a:xfrm flipV="1">
              <a:off x="5224463" y="16208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33" name="Line 791"/>
            <p:cNvSpPr>
              <a:spLocks noChangeShapeType="1"/>
            </p:cNvSpPr>
            <p:nvPr/>
          </p:nvSpPr>
          <p:spPr bwMode="auto">
            <a:xfrm>
              <a:off x="5224463" y="16208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34" name="Line 792"/>
            <p:cNvSpPr>
              <a:spLocks noChangeShapeType="1"/>
            </p:cNvSpPr>
            <p:nvPr/>
          </p:nvSpPr>
          <p:spPr bwMode="auto">
            <a:xfrm flipV="1">
              <a:off x="5226050" y="1619251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35" name="Line 793"/>
            <p:cNvSpPr>
              <a:spLocks noChangeShapeType="1"/>
            </p:cNvSpPr>
            <p:nvPr/>
          </p:nvSpPr>
          <p:spPr bwMode="auto">
            <a:xfrm flipV="1">
              <a:off x="5230813" y="161766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36" name="Line 794"/>
            <p:cNvSpPr>
              <a:spLocks noChangeShapeType="1"/>
            </p:cNvSpPr>
            <p:nvPr/>
          </p:nvSpPr>
          <p:spPr bwMode="auto">
            <a:xfrm>
              <a:off x="5235575" y="161766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37" name="Line 795"/>
            <p:cNvSpPr>
              <a:spLocks noChangeShapeType="1"/>
            </p:cNvSpPr>
            <p:nvPr/>
          </p:nvSpPr>
          <p:spPr bwMode="auto">
            <a:xfrm>
              <a:off x="5238750" y="16176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38" name="Line 796"/>
            <p:cNvSpPr>
              <a:spLocks noChangeShapeType="1"/>
            </p:cNvSpPr>
            <p:nvPr/>
          </p:nvSpPr>
          <p:spPr bwMode="auto">
            <a:xfrm>
              <a:off x="5240338" y="1617663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39" name="Line 797"/>
            <p:cNvSpPr>
              <a:spLocks noChangeShapeType="1"/>
            </p:cNvSpPr>
            <p:nvPr/>
          </p:nvSpPr>
          <p:spPr bwMode="auto">
            <a:xfrm>
              <a:off x="5245100" y="161766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40" name="Line 798"/>
            <p:cNvSpPr>
              <a:spLocks noChangeShapeType="1"/>
            </p:cNvSpPr>
            <p:nvPr/>
          </p:nvSpPr>
          <p:spPr bwMode="auto">
            <a:xfrm>
              <a:off x="5248275" y="161766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41" name="Line 799"/>
            <p:cNvSpPr>
              <a:spLocks noChangeShapeType="1"/>
            </p:cNvSpPr>
            <p:nvPr/>
          </p:nvSpPr>
          <p:spPr bwMode="auto">
            <a:xfrm>
              <a:off x="5251450" y="161766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42" name="Line 800"/>
            <p:cNvSpPr>
              <a:spLocks noChangeShapeType="1"/>
            </p:cNvSpPr>
            <p:nvPr/>
          </p:nvSpPr>
          <p:spPr bwMode="auto">
            <a:xfrm>
              <a:off x="5256213" y="161925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43" name="Line 801"/>
            <p:cNvSpPr>
              <a:spLocks noChangeShapeType="1"/>
            </p:cNvSpPr>
            <p:nvPr/>
          </p:nvSpPr>
          <p:spPr bwMode="auto">
            <a:xfrm>
              <a:off x="5257800" y="161925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44" name="Line 802"/>
            <p:cNvSpPr>
              <a:spLocks noChangeShapeType="1"/>
            </p:cNvSpPr>
            <p:nvPr/>
          </p:nvSpPr>
          <p:spPr bwMode="auto">
            <a:xfrm>
              <a:off x="5259388" y="161925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45" name="Line 803"/>
            <p:cNvSpPr>
              <a:spLocks noChangeShapeType="1"/>
            </p:cNvSpPr>
            <p:nvPr/>
          </p:nvSpPr>
          <p:spPr bwMode="auto">
            <a:xfrm>
              <a:off x="5260975" y="16208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46" name="Line 804"/>
            <p:cNvSpPr>
              <a:spLocks noChangeShapeType="1"/>
            </p:cNvSpPr>
            <p:nvPr/>
          </p:nvSpPr>
          <p:spPr bwMode="auto">
            <a:xfrm>
              <a:off x="5262563" y="162242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47" name="Line 805"/>
            <p:cNvSpPr>
              <a:spLocks noChangeShapeType="1"/>
            </p:cNvSpPr>
            <p:nvPr/>
          </p:nvSpPr>
          <p:spPr bwMode="auto">
            <a:xfrm>
              <a:off x="5265738" y="1624013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48" name="Line 806"/>
            <p:cNvSpPr>
              <a:spLocks noChangeShapeType="1"/>
            </p:cNvSpPr>
            <p:nvPr/>
          </p:nvSpPr>
          <p:spPr bwMode="auto">
            <a:xfrm>
              <a:off x="5270500" y="162718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49" name="Line 807"/>
            <p:cNvSpPr>
              <a:spLocks noChangeShapeType="1"/>
            </p:cNvSpPr>
            <p:nvPr/>
          </p:nvSpPr>
          <p:spPr bwMode="auto">
            <a:xfrm>
              <a:off x="5272088" y="162877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50" name="Line 808"/>
            <p:cNvSpPr>
              <a:spLocks noChangeShapeType="1"/>
            </p:cNvSpPr>
            <p:nvPr/>
          </p:nvSpPr>
          <p:spPr bwMode="auto">
            <a:xfrm>
              <a:off x="5272088" y="16287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51" name="Line 810"/>
            <p:cNvSpPr>
              <a:spLocks noChangeShapeType="1"/>
            </p:cNvSpPr>
            <p:nvPr/>
          </p:nvSpPr>
          <p:spPr bwMode="auto">
            <a:xfrm>
              <a:off x="5273676" y="16303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52" name="Line 811"/>
            <p:cNvSpPr>
              <a:spLocks noChangeShapeType="1"/>
            </p:cNvSpPr>
            <p:nvPr/>
          </p:nvSpPr>
          <p:spPr bwMode="auto">
            <a:xfrm>
              <a:off x="5275263" y="16319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53" name="Line 812"/>
            <p:cNvSpPr>
              <a:spLocks noChangeShapeType="1"/>
            </p:cNvSpPr>
            <p:nvPr/>
          </p:nvSpPr>
          <p:spPr bwMode="auto">
            <a:xfrm>
              <a:off x="5278438" y="16351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54" name="Line 813"/>
            <p:cNvSpPr>
              <a:spLocks noChangeShapeType="1"/>
            </p:cNvSpPr>
            <p:nvPr/>
          </p:nvSpPr>
          <p:spPr bwMode="auto">
            <a:xfrm>
              <a:off x="5278438" y="16367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55" name="Line 814"/>
            <p:cNvSpPr>
              <a:spLocks noChangeShapeType="1"/>
            </p:cNvSpPr>
            <p:nvPr/>
          </p:nvSpPr>
          <p:spPr bwMode="auto">
            <a:xfrm>
              <a:off x="5281613" y="1638300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56" name="Line 815"/>
            <p:cNvSpPr>
              <a:spLocks noChangeShapeType="1"/>
            </p:cNvSpPr>
            <p:nvPr/>
          </p:nvSpPr>
          <p:spPr bwMode="auto">
            <a:xfrm>
              <a:off x="5281613" y="1641475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57" name="Line 816"/>
            <p:cNvSpPr>
              <a:spLocks noChangeShapeType="1"/>
            </p:cNvSpPr>
            <p:nvPr/>
          </p:nvSpPr>
          <p:spPr bwMode="auto">
            <a:xfrm>
              <a:off x="5283201" y="1644650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58" name="Line 817"/>
            <p:cNvSpPr>
              <a:spLocks noChangeShapeType="1"/>
            </p:cNvSpPr>
            <p:nvPr/>
          </p:nvSpPr>
          <p:spPr bwMode="auto">
            <a:xfrm>
              <a:off x="5283201" y="16494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59" name="Line 818"/>
            <p:cNvSpPr>
              <a:spLocks noChangeShapeType="1"/>
            </p:cNvSpPr>
            <p:nvPr/>
          </p:nvSpPr>
          <p:spPr bwMode="auto">
            <a:xfrm>
              <a:off x="5284788" y="1651000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60" name="Line 819"/>
            <p:cNvSpPr>
              <a:spLocks noChangeShapeType="1"/>
            </p:cNvSpPr>
            <p:nvPr/>
          </p:nvSpPr>
          <p:spPr bwMode="auto">
            <a:xfrm>
              <a:off x="5284788" y="165576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61" name="Freeform 820"/>
            <p:cNvSpPr>
              <a:spLocks/>
            </p:cNvSpPr>
            <p:nvPr/>
          </p:nvSpPr>
          <p:spPr bwMode="auto">
            <a:xfrm>
              <a:off x="5449888" y="1676400"/>
              <a:ext cx="82550" cy="82550"/>
            </a:xfrm>
            <a:custGeom>
              <a:avLst/>
              <a:gdLst>
                <a:gd name="T0" fmla="*/ 2147483647 w 52"/>
                <a:gd name="T1" fmla="*/ 0 h 52"/>
                <a:gd name="T2" fmla="*/ 2147483647 w 52"/>
                <a:gd name="T3" fmla="*/ 0 h 52"/>
                <a:gd name="T4" fmla="*/ 2147483647 w 52"/>
                <a:gd name="T5" fmla="*/ 0 h 52"/>
                <a:gd name="T6" fmla="*/ 2147483647 w 52"/>
                <a:gd name="T7" fmla="*/ 2147483647 h 52"/>
                <a:gd name="T8" fmla="*/ 2147483647 w 52"/>
                <a:gd name="T9" fmla="*/ 2147483647 h 52"/>
                <a:gd name="T10" fmla="*/ 2147483647 w 52"/>
                <a:gd name="T11" fmla="*/ 2147483647 h 52"/>
                <a:gd name="T12" fmla="*/ 2147483647 w 52"/>
                <a:gd name="T13" fmla="*/ 2147483647 h 52"/>
                <a:gd name="T14" fmla="*/ 2147483647 w 52"/>
                <a:gd name="T15" fmla="*/ 2147483647 h 52"/>
                <a:gd name="T16" fmla="*/ 2147483647 w 52"/>
                <a:gd name="T17" fmla="*/ 2147483647 h 52"/>
                <a:gd name="T18" fmla="*/ 2147483647 w 52"/>
                <a:gd name="T19" fmla="*/ 2147483647 h 52"/>
                <a:gd name="T20" fmla="*/ 2147483647 w 52"/>
                <a:gd name="T21" fmla="*/ 2147483647 h 52"/>
                <a:gd name="T22" fmla="*/ 2147483647 w 52"/>
                <a:gd name="T23" fmla="*/ 2147483647 h 52"/>
                <a:gd name="T24" fmla="*/ 2147483647 w 52"/>
                <a:gd name="T25" fmla="*/ 2147483647 h 52"/>
                <a:gd name="T26" fmla="*/ 2147483647 w 52"/>
                <a:gd name="T27" fmla="*/ 2147483647 h 52"/>
                <a:gd name="T28" fmla="*/ 2147483647 w 52"/>
                <a:gd name="T29" fmla="*/ 2147483647 h 52"/>
                <a:gd name="T30" fmla="*/ 2147483647 w 52"/>
                <a:gd name="T31" fmla="*/ 2147483647 h 52"/>
                <a:gd name="T32" fmla="*/ 2147483647 w 52"/>
                <a:gd name="T33" fmla="*/ 2147483647 h 52"/>
                <a:gd name="T34" fmla="*/ 2147483647 w 52"/>
                <a:gd name="T35" fmla="*/ 2147483647 h 52"/>
                <a:gd name="T36" fmla="*/ 2147483647 w 52"/>
                <a:gd name="T37" fmla="*/ 2147483647 h 52"/>
                <a:gd name="T38" fmla="*/ 2147483647 w 52"/>
                <a:gd name="T39" fmla="*/ 2147483647 h 52"/>
                <a:gd name="T40" fmla="*/ 2147483647 w 52"/>
                <a:gd name="T41" fmla="*/ 2147483647 h 52"/>
                <a:gd name="T42" fmla="*/ 2147483647 w 52"/>
                <a:gd name="T43" fmla="*/ 2147483647 h 52"/>
                <a:gd name="T44" fmla="*/ 2147483647 w 52"/>
                <a:gd name="T45" fmla="*/ 2147483647 h 52"/>
                <a:gd name="T46" fmla="*/ 2147483647 w 52"/>
                <a:gd name="T47" fmla="*/ 2147483647 h 52"/>
                <a:gd name="T48" fmla="*/ 2147483647 w 52"/>
                <a:gd name="T49" fmla="*/ 2147483647 h 52"/>
                <a:gd name="T50" fmla="*/ 2147483647 w 52"/>
                <a:gd name="T51" fmla="*/ 2147483647 h 52"/>
                <a:gd name="T52" fmla="*/ 2147483647 w 52"/>
                <a:gd name="T53" fmla="*/ 2147483647 h 52"/>
                <a:gd name="T54" fmla="*/ 2147483647 w 52"/>
                <a:gd name="T55" fmla="*/ 2147483647 h 52"/>
                <a:gd name="T56" fmla="*/ 2147483647 w 52"/>
                <a:gd name="T57" fmla="*/ 2147483647 h 52"/>
                <a:gd name="T58" fmla="*/ 2147483647 w 52"/>
                <a:gd name="T59" fmla="*/ 2147483647 h 52"/>
                <a:gd name="T60" fmla="*/ 2147483647 w 52"/>
                <a:gd name="T61" fmla="*/ 2147483647 h 52"/>
                <a:gd name="T62" fmla="*/ 2147483647 w 52"/>
                <a:gd name="T63" fmla="*/ 2147483647 h 52"/>
                <a:gd name="T64" fmla="*/ 0 w 52"/>
                <a:gd name="T65" fmla="*/ 2147483647 h 52"/>
                <a:gd name="T66" fmla="*/ 2147483647 w 52"/>
                <a:gd name="T67" fmla="*/ 2147483647 h 52"/>
                <a:gd name="T68" fmla="*/ 2147483647 w 52"/>
                <a:gd name="T69" fmla="*/ 2147483647 h 52"/>
                <a:gd name="T70" fmla="*/ 2147483647 w 52"/>
                <a:gd name="T71" fmla="*/ 2147483647 h 52"/>
                <a:gd name="T72" fmla="*/ 2147483647 w 52"/>
                <a:gd name="T73" fmla="*/ 2147483647 h 52"/>
                <a:gd name="T74" fmla="*/ 2147483647 w 52"/>
                <a:gd name="T75" fmla="*/ 2147483647 h 52"/>
                <a:gd name="T76" fmla="*/ 2147483647 w 52"/>
                <a:gd name="T77" fmla="*/ 2147483647 h 52"/>
                <a:gd name="T78" fmla="*/ 2147483647 w 52"/>
                <a:gd name="T79" fmla="*/ 2147483647 h 52"/>
                <a:gd name="T80" fmla="*/ 2147483647 w 52"/>
                <a:gd name="T81" fmla="*/ 2147483647 h 52"/>
                <a:gd name="T82" fmla="*/ 2147483647 w 52"/>
                <a:gd name="T83" fmla="*/ 2147483647 h 52"/>
                <a:gd name="T84" fmla="*/ 2147483647 w 52"/>
                <a:gd name="T85" fmla="*/ 0 h 5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2" h="52">
                  <a:moveTo>
                    <a:pt x="21" y="0"/>
                  </a:moveTo>
                  <a:lnTo>
                    <a:pt x="25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5" y="0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4" y="6"/>
                  </a:lnTo>
                  <a:lnTo>
                    <a:pt x="44" y="7"/>
                  </a:lnTo>
                  <a:lnTo>
                    <a:pt x="45" y="7"/>
                  </a:lnTo>
                  <a:lnTo>
                    <a:pt x="46" y="8"/>
                  </a:lnTo>
                  <a:lnTo>
                    <a:pt x="48" y="11"/>
                  </a:lnTo>
                  <a:lnTo>
                    <a:pt x="50" y="13"/>
                  </a:lnTo>
                  <a:lnTo>
                    <a:pt x="50" y="14"/>
                  </a:lnTo>
                  <a:lnTo>
                    <a:pt x="50" y="15"/>
                  </a:lnTo>
                  <a:lnTo>
                    <a:pt x="51" y="18"/>
                  </a:lnTo>
                  <a:lnTo>
                    <a:pt x="52" y="21"/>
                  </a:lnTo>
                  <a:lnTo>
                    <a:pt x="52" y="23"/>
                  </a:lnTo>
                  <a:lnTo>
                    <a:pt x="52" y="26"/>
                  </a:lnTo>
                  <a:lnTo>
                    <a:pt x="52" y="27"/>
                  </a:lnTo>
                  <a:lnTo>
                    <a:pt x="52" y="29"/>
                  </a:lnTo>
                  <a:lnTo>
                    <a:pt x="52" y="32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0" y="38"/>
                  </a:lnTo>
                  <a:lnTo>
                    <a:pt x="50" y="40"/>
                  </a:lnTo>
                  <a:lnTo>
                    <a:pt x="48" y="43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4" y="45"/>
                  </a:lnTo>
                  <a:lnTo>
                    <a:pt x="44" y="46"/>
                  </a:lnTo>
                  <a:lnTo>
                    <a:pt x="42" y="47"/>
                  </a:lnTo>
                  <a:lnTo>
                    <a:pt x="40" y="48"/>
                  </a:lnTo>
                  <a:lnTo>
                    <a:pt x="38" y="50"/>
                  </a:lnTo>
                  <a:lnTo>
                    <a:pt x="37" y="50"/>
                  </a:lnTo>
                  <a:lnTo>
                    <a:pt x="34" y="51"/>
                  </a:lnTo>
                  <a:lnTo>
                    <a:pt x="32" y="52"/>
                  </a:lnTo>
                  <a:lnTo>
                    <a:pt x="29" y="52"/>
                  </a:lnTo>
                  <a:lnTo>
                    <a:pt x="28" y="52"/>
                  </a:lnTo>
                  <a:lnTo>
                    <a:pt x="26" y="52"/>
                  </a:lnTo>
                  <a:lnTo>
                    <a:pt x="24" y="52"/>
                  </a:lnTo>
                  <a:lnTo>
                    <a:pt x="20" y="52"/>
                  </a:lnTo>
                  <a:lnTo>
                    <a:pt x="19" y="51"/>
                  </a:lnTo>
                  <a:lnTo>
                    <a:pt x="18" y="51"/>
                  </a:lnTo>
                  <a:lnTo>
                    <a:pt x="17" y="51"/>
                  </a:lnTo>
                  <a:lnTo>
                    <a:pt x="16" y="50"/>
                  </a:lnTo>
                  <a:lnTo>
                    <a:pt x="13" y="48"/>
                  </a:lnTo>
                  <a:lnTo>
                    <a:pt x="11" y="47"/>
                  </a:lnTo>
                  <a:lnTo>
                    <a:pt x="9" y="46"/>
                  </a:lnTo>
                  <a:lnTo>
                    <a:pt x="8" y="45"/>
                  </a:lnTo>
                  <a:lnTo>
                    <a:pt x="6" y="44"/>
                  </a:lnTo>
                  <a:lnTo>
                    <a:pt x="5" y="43"/>
                  </a:lnTo>
                  <a:lnTo>
                    <a:pt x="3" y="40"/>
                  </a:lnTo>
                  <a:lnTo>
                    <a:pt x="3" y="39"/>
                  </a:lnTo>
                  <a:lnTo>
                    <a:pt x="3" y="38"/>
                  </a:lnTo>
                  <a:lnTo>
                    <a:pt x="2" y="37"/>
                  </a:lnTo>
                  <a:lnTo>
                    <a:pt x="1" y="35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1" y="20"/>
                  </a:lnTo>
                  <a:lnTo>
                    <a:pt x="1" y="18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6" y="8"/>
                  </a:lnTo>
                  <a:lnTo>
                    <a:pt x="8" y="7"/>
                  </a:lnTo>
                  <a:lnTo>
                    <a:pt x="9" y="6"/>
                  </a:lnTo>
                  <a:lnTo>
                    <a:pt x="11" y="5"/>
                  </a:lnTo>
                  <a:lnTo>
                    <a:pt x="13" y="4"/>
                  </a:lnTo>
                  <a:lnTo>
                    <a:pt x="14" y="3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62" name="Line 821"/>
            <p:cNvSpPr>
              <a:spLocks noChangeShapeType="1"/>
            </p:cNvSpPr>
            <p:nvPr/>
          </p:nvSpPr>
          <p:spPr bwMode="auto">
            <a:xfrm>
              <a:off x="5532438" y="17192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63" name="Line 822"/>
            <p:cNvSpPr>
              <a:spLocks noChangeShapeType="1"/>
            </p:cNvSpPr>
            <p:nvPr/>
          </p:nvSpPr>
          <p:spPr bwMode="auto">
            <a:xfrm>
              <a:off x="5532438" y="171926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64" name="Line 823"/>
            <p:cNvSpPr>
              <a:spLocks noChangeShapeType="1"/>
            </p:cNvSpPr>
            <p:nvPr/>
          </p:nvSpPr>
          <p:spPr bwMode="auto">
            <a:xfrm flipH="1">
              <a:off x="5530851" y="172243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65" name="Line 824"/>
            <p:cNvSpPr>
              <a:spLocks noChangeShapeType="1"/>
            </p:cNvSpPr>
            <p:nvPr/>
          </p:nvSpPr>
          <p:spPr bwMode="auto">
            <a:xfrm>
              <a:off x="5530851" y="1727200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66" name="Line 825"/>
            <p:cNvSpPr>
              <a:spLocks noChangeShapeType="1"/>
            </p:cNvSpPr>
            <p:nvPr/>
          </p:nvSpPr>
          <p:spPr bwMode="auto">
            <a:xfrm>
              <a:off x="5530851" y="173037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67" name="Line 826"/>
            <p:cNvSpPr>
              <a:spLocks noChangeShapeType="1"/>
            </p:cNvSpPr>
            <p:nvPr/>
          </p:nvSpPr>
          <p:spPr bwMode="auto">
            <a:xfrm flipH="1">
              <a:off x="5529263" y="17319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68" name="Line 827"/>
            <p:cNvSpPr>
              <a:spLocks noChangeShapeType="1"/>
            </p:cNvSpPr>
            <p:nvPr/>
          </p:nvSpPr>
          <p:spPr bwMode="auto">
            <a:xfrm>
              <a:off x="5529263" y="17335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69" name="Line 828"/>
            <p:cNvSpPr>
              <a:spLocks noChangeShapeType="1"/>
            </p:cNvSpPr>
            <p:nvPr/>
          </p:nvSpPr>
          <p:spPr bwMode="auto">
            <a:xfrm flipH="1">
              <a:off x="5527676" y="17351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70" name="Line 829"/>
            <p:cNvSpPr>
              <a:spLocks noChangeShapeType="1"/>
            </p:cNvSpPr>
            <p:nvPr/>
          </p:nvSpPr>
          <p:spPr bwMode="auto">
            <a:xfrm flipH="1">
              <a:off x="5522913" y="1738313"/>
              <a:ext cx="4763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71" name="Line 830"/>
            <p:cNvSpPr>
              <a:spLocks noChangeShapeType="1"/>
            </p:cNvSpPr>
            <p:nvPr/>
          </p:nvSpPr>
          <p:spPr bwMode="auto">
            <a:xfrm flipH="1">
              <a:off x="5521326" y="1743075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72" name="Line 831"/>
            <p:cNvSpPr>
              <a:spLocks noChangeShapeType="1"/>
            </p:cNvSpPr>
            <p:nvPr/>
          </p:nvSpPr>
          <p:spPr bwMode="auto">
            <a:xfrm flipH="1">
              <a:off x="5519738" y="1746250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73" name="Line 832"/>
            <p:cNvSpPr>
              <a:spLocks noChangeShapeType="1"/>
            </p:cNvSpPr>
            <p:nvPr/>
          </p:nvSpPr>
          <p:spPr bwMode="auto">
            <a:xfrm>
              <a:off x="5519738" y="17478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74" name="Line 833"/>
            <p:cNvSpPr>
              <a:spLocks noChangeShapeType="1"/>
            </p:cNvSpPr>
            <p:nvPr/>
          </p:nvSpPr>
          <p:spPr bwMode="auto">
            <a:xfrm>
              <a:off x="5519738" y="17478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75" name="Line 834"/>
            <p:cNvSpPr>
              <a:spLocks noChangeShapeType="1"/>
            </p:cNvSpPr>
            <p:nvPr/>
          </p:nvSpPr>
          <p:spPr bwMode="auto">
            <a:xfrm flipH="1">
              <a:off x="5516563" y="17494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76" name="Line 835"/>
            <p:cNvSpPr>
              <a:spLocks noChangeShapeType="1"/>
            </p:cNvSpPr>
            <p:nvPr/>
          </p:nvSpPr>
          <p:spPr bwMode="auto">
            <a:xfrm flipH="1">
              <a:off x="5513388" y="17510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77" name="Line 836"/>
            <p:cNvSpPr>
              <a:spLocks noChangeShapeType="1"/>
            </p:cNvSpPr>
            <p:nvPr/>
          </p:nvSpPr>
          <p:spPr bwMode="auto">
            <a:xfrm flipH="1">
              <a:off x="5510213" y="175260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78" name="Line 837"/>
            <p:cNvSpPr>
              <a:spLocks noChangeShapeType="1"/>
            </p:cNvSpPr>
            <p:nvPr/>
          </p:nvSpPr>
          <p:spPr bwMode="auto">
            <a:xfrm>
              <a:off x="5510213" y="175577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79" name="Line 838"/>
            <p:cNvSpPr>
              <a:spLocks noChangeShapeType="1"/>
            </p:cNvSpPr>
            <p:nvPr/>
          </p:nvSpPr>
          <p:spPr bwMode="auto">
            <a:xfrm flipH="1">
              <a:off x="5508626" y="1755775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80" name="Line 839"/>
            <p:cNvSpPr>
              <a:spLocks noChangeShapeType="1"/>
            </p:cNvSpPr>
            <p:nvPr/>
          </p:nvSpPr>
          <p:spPr bwMode="auto">
            <a:xfrm flipH="1">
              <a:off x="5503863" y="1755775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81" name="Line 840"/>
            <p:cNvSpPr>
              <a:spLocks noChangeShapeType="1"/>
            </p:cNvSpPr>
            <p:nvPr/>
          </p:nvSpPr>
          <p:spPr bwMode="auto">
            <a:xfrm flipH="1">
              <a:off x="5500688" y="17573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82" name="Line 841"/>
            <p:cNvSpPr>
              <a:spLocks noChangeShapeType="1"/>
            </p:cNvSpPr>
            <p:nvPr/>
          </p:nvSpPr>
          <p:spPr bwMode="auto">
            <a:xfrm flipH="1">
              <a:off x="5495926" y="1758950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83" name="Line 842"/>
            <p:cNvSpPr>
              <a:spLocks noChangeShapeType="1"/>
            </p:cNvSpPr>
            <p:nvPr/>
          </p:nvSpPr>
          <p:spPr bwMode="auto">
            <a:xfrm flipH="1">
              <a:off x="5491163" y="1758950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84" name="Line 843"/>
            <p:cNvSpPr>
              <a:spLocks noChangeShapeType="1"/>
            </p:cNvSpPr>
            <p:nvPr/>
          </p:nvSpPr>
          <p:spPr bwMode="auto">
            <a:xfrm flipH="1">
              <a:off x="5487988" y="1758950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85" name="Line 844"/>
            <p:cNvSpPr>
              <a:spLocks noChangeShapeType="1"/>
            </p:cNvSpPr>
            <p:nvPr/>
          </p:nvSpPr>
          <p:spPr bwMode="auto">
            <a:xfrm flipH="1">
              <a:off x="5481638" y="1758950"/>
              <a:ext cx="63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86" name="Line 845"/>
            <p:cNvSpPr>
              <a:spLocks noChangeShapeType="1"/>
            </p:cNvSpPr>
            <p:nvPr/>
          </p:nvSpPr>
          <p:spPr bwMode="auto">
            <a:xfrm flipH="1" flipV="1">
              <a:off x="5480051" y="17573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87" name="Line 846"/>
            <p:cNvSpPr>
              <a:spLocks noChangeShapeType="1"/>
            </p:cNvSpPr>
            <p:nvPr/>
          </p:nvSpPr>
          <p:spPr bwMode="auto">
            <a:xfrm flipH="1">
              <a:off x="5478463" y="17573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88" name="Line 847"/>
            <p:cNvSpPr>
              <a:spLocks noChangeShapeType="1"/>
            </p:cNvSpPr>
            <p:nvPr/>
          </p:nvSpPr>
          <p:spPr bwMode="auto">
            <a:xfrm flipH="1">
              <a:off x="5476876" y="17573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89" name="Line 848"/>
            <p:cNvSpPr>
              <a:spLocks noChangeShapeType="1"/>
            </p:cNvSpPr>
            <p:nvPr/>
          </p:nvSpPr>
          <p:spPr bwMode="auto">
            <a:xfrm flipH="1" flipV="1">
              <a:off x="5475288" y="175577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90" name="Line 849"/>
            <p:cNvSpPr>
              <a:spLocks noChangeShapeType="1"/>
            </p:cNvSpPr>
            <p:nvPr/>
          </p:nvSpPr>
          <p:spPr bwMode="auto">
            <a:xfrm flipH="1">
              <a:off x="5470526" y="1755775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91" name="Line 850"/>
            <p:cNvSpPr>
              <a:spLocks noChangeShapeType="1"/>
            </p:cNvSpPr>
            <p:nvPr/>
          </p:nvSpPr>
          <p:spPr bwMode="auto">
            <a:xfrm flipH="1" flipV="1">
              <a:off x="5467351" y="1751013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92" name="Line 851"/>
            <p:cNvSpPr>
              <a:spLocks noChangeShapeType="1"/>
            </p:cNvSpPr>
            <p:nvPr/>
          </p:nvSpPr>
          <p:spPr bwMode="auto">
            <a:xfrm flipH="1" flipV="1">
              <a:off x="5464176" y="17494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93" name="Line 852"/>
            <p:cNvSpPr>
              <a:spLocks noChangeShapeType="1"/>
            </p:cNvSpPr>
            <p:nvPr/>
          </p:nvSpPr>
          <p:spPr bwMode="auto">
            <a:xfrm flipV="1">
              <a:off x="5464176" y="17478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94" name="Line 853"/>
            <p:cNvSpPr>
              <a:spLocks noChangeShapeType="1"/>
            </p:cNvSpPr>
            <p:nvPr/>
          </p:nvSpPr>
          <p:spPr bwMode="auto">
            <a:xfrm flipH="1">
              <a:off x="5462588" y="17478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95" name="Line 854"/>
            <p:cNvSpPr>
              <a:spLocks noChangeShapeType="1"/>
            </p:cNvSpPr>
            <p:nvPr/>
          </p:nvSpPr>
          <p:spPr bwMode="auto">
            <a:xfrm flipV="1">
              <a:off x="5462588" y="17462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96" name="Line 855"/>
            <p:cNvSpPr>
              <a:spLocks noChangeShapeType="1"/>
            </p:cNvSpPr>
            <p:nvPr/>
          </p:nvSpPr>
          <p:spPr bwMode="auto">
            <a:xfrm flipH="1" flipV="1">
              <a:off x="5457826" y="1743075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97" name="Line 856"/>
            <p:cNvSpPr>
              <a:spLocks noChangeShapeType="1"/>
            </p:cNvSpPr>
            <p:nvPr/>
          </p:nvSpPr>
          <p:spPr bwMode="auto">
            <a:xfrm flipH="1" flipV="1">
              <a:off x="5456238" y="1738313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98" name="Line 857"/>
            <p:cNvSpPr>
              <a:spLocks noChangeShapeType="1"/>
            </p:cNvSpPr>
            <p:nvPr/>
          </p:nvSpPr>
          <p:spPr bwMode="auto">
            <a:xfrm flipH="1" flipV="1">
              <a:off x="5454651" y="173672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599" name="Line 858"/>
            <p:cNvSpPr>
              <a:spLocks noChangeShapeType="1"/>
            </p:cNvSpPr>
            <p:nvPr/>
          </p:nvSpPr>
          <p:spPr bwMode="auto">
            <a:xfrm>
              <a:off x="5454651" y="173672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00" name="Line 859"/>
            <p:cNvSpPr>
              <a:spLocks noChangeShapeType="1"/>
            </p:cNvSpPr>
            <p:nvPr/>
          </p:nvSpPr>
          <p:spPr bwMode="auto">
            <a:xfrm flipV="1">
              <a:off x="5454651" y="17351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01" name="Line 860"/>
            <p:cNvSpPr>
              <a:spLocks noChangeShapeType="1"/>
            </p:cNvSpPr>
            <p:nvPr/>
          </p:nvSpPr>
          <p:spPr bwMode="auto">
            <a:xfrm flipH="1" flipV="1">
              <a:off x="5453063" y="17319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02" name="Line 861"/>
            <p:cNvSpPr>
              <a:spLocks noChangeShapeType="1"/>
            </p:cNvSpPr>
            <p:nvPr/>
          </p:nvSpPr>
          <p:spPr bwMode="auto">
            <a:xfrm flipH="1" flipV="1">
              <a:off x="5451476" y="1725613"/>
              <a:ext cx="1588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03" name="Line 862"/>
            <p:cNvSpPr>
              <a:spLocks noChangeShapeType="1"/>
            </p:cNvSpPr>
            <p:nvPr/>
          </p:nvSpPr>
          <p:spPr bwMode="auto">
            <a:xfrm flipV="1">
              <a:off x="5451476" y="172243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04" name="Line 863"/>
            <p:cNvSpPr>
              <a:spLocks noChangeShapeType="1"/>
            </p:cNvSpPr>
            <p:nvPr/>
          </p:nvSpPr>
          <p:spPr bwMode="auto">
            <a:xfrm flipV="1">
              <a:off x="5451476" y="17208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05" name="Line 864"/>
            <p:cNvSpPr>
              <a:spLocks noChangeShapeType="1"/>
            </p:cNvSpPr>
            <p:nvPr/>
          </p:nvSpPr>
          <p:spPr bwMode="auto">
            <a:xfrm flipV="1">
              <a:off x="5451476" y="1717675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06" name="Line 865"/>
            <p:cNvSpPr>
              <a:spLocks noChangeShapeType="1"/>
            </p:cNvSpPr>
            <p:nvPr/>
          </p:nvSpPr>
          <p:spPr bwMode="auto">
            <a:xfrm flipV="1">
              <a:off x="5451476" y="1712913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07" name="Line 866"/>
            <p:cNvSpPr>
              <a:spLocks noChangeShapeType="1"/>
            </p:cNvSpPr>
            <p:nvPr/>
          </p:nvSpPr>
          <p:spPr bwMode="auto">
            <a:xfrm flipV="1">
              <a:off x="5451476" y="1708150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08" name="Line 867"/>
            <p:cNvSpPr>
              <a:spLocks noChangeShapeType="1"/>
            </p:cNvSpPr>
            <p:nvPr/>
          </p:nvSpPr>
          <p:spPr bwMode="auto">
            <a:xfrm flipV="1">
              <a:off x="5453063" y="1704975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09" name="Line 868"/>
            <p:cNvSpPr>
              <a:spLocks noChangeShapeType="1"/>
            </p:cNvSpPr>
            <p:nvPr/>
          </p:nvSpPr>
          <p:spPr bwMode="auto">
            <a:xfrm>
              <a:off x="5453063" y="170497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10" name="Line 869"/>
            <p:cNvSpPr>
              <a:spLocks noChangeShapeType="1"/>
            </p:cNvSpPr>
            <p:nvPr/>
          </p:nvSpPr>
          <p:spPr bwMode="auto">
            <a:xfrm flipV="1">
              <a:off x="5453063" y="1701800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11" name="Line 870"/>
            <p:cNvSpPr>
              <a:spLocks noChangeShapeType="1"/>
            </p:cNvSpPr>
            <p:nvPr/>
          </p:nvSpPr>
          <p:spPr bwMode="auto">
            <a:xfrm flipV="1">
              <a:off x="5453063" y="17002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12" name="Line 871"/>
            <p:cNvSpPr>
              <a:spLocks noChangeShapeType="1"/>
            </p:cNvSpPr>
            <p:nvPr/>
          </p:nvSpPr>
          <p:spPr bwMode="auto">
            <a:xfrm flipV="1">
              <a:off x="5454651" y="169862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13" name="Line 872"/>
            <p:cNvSpPr>
              <a:spLocks noChangeShapeType="1"/>
            </p:cNvSpPr>
            <p:nvPr/>
          </p:nvSpPr>
          <p:spPr bwMode="auto">
            <a:xfrm flipV="1">
              <a:off x="5456238" y="1695450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14" name="Line 873"/>
            <p:cNvSpPr>
              <a:spLocks noChangeShapeType="1"/>
            </p:cNvSpPr>
            <p:nvPr/>
          </p:nvSpPr>
          <p:spPr bwMode="auto">
            <a:xfrm flipV="1">
              <a:off x="5457826" y="1692275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15" name="Line 874"/>
            <p:cNvSpPr>
              <a:spLocks noChangeShapeType="1"/>
            </p:cNvSpPr>
            <p:nvPr/>
          </p:nvSpPr>
          <p:spPr bwMode="auto">
            <a:xfrm flipV="1">
              <a:off x="5462588" y="1689100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16" name="Line 875"/>
            <p:cNvSpPr>
              <a:spLocks noChangeShapeType="1"/>
            </p:cNvSpPr>
            <p:nvPr/>
          </p:nvSpPr>
          <p:spPr bwMode="auto">
            <a:xfrm>
              <a:off x="5462588" y="16891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17" name="Line 876"/>
            <p:cNvSpPr>
              <a:spLocks noChangeShapeType="1"/>
            </p:cNvSpPr>
            <p:nvPr/>
          </p:nvSpPr>
          <p:spPr bwMode="auto">
            <a:xfrm flipV="1">
              <a:off x="5464176" y="16875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18" name="Line 877"/>
            <p:cNvSpPr>
              <a:spLocks noChangeShapeType="1"/>
            </p:cNvSpPr>
            <p:nvPr/>
          </p:nvSpPr>
          <p:spPr bwMode="auto">
            <a:xfrm flipV="1">
              <a:off x="5464176" y="16859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19" name="Line 878"/>
            <p:cNvSpPr>
              <a:spLocks noChangeShapeType="1"/>
            </p:cNvSpPr>
            <p:nvPr/>
          </p:nvSpPr>
          <p:spPr bwMode="auto">
            <a:xfrm flipV="1">
              <a:off x="5467351" y="16827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20" name="Line 879"/>
            <p:cNvSpPr>
              <a:spLocks noChangeShapeType="1"/>
            </p:cNvSpPr>
            <p:nvPr/>
          </p:nvSpPr>
          <p:spPr bwMode="auto">
            <a:xfrm>
              <a:off x="5470526" y="168275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21" name="Line 880"/>
            <p:cNvSpPr>
              <a:spLocks noChangeShapeType="1"/>
            </p:cNvSpPr>
            <p:nvPr/>
          </p:nvSpPr>
          <p:spPr bwMode="auto">
            <a:xfrm>
              <a:off x="5472113" y="168275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22" name="Line 881"/>
            <p:cNvSpPr>
              <a:spLocks noChangeShapeType="1"/>
            </p:cNvSpPr>
            <p:nvPr/>
          </p:nvSpPr>
          <p:spPr bwMode="auto">
            <a:xfrm flipV="1">
              <a:off x="5472113" y="16811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23" name="Line 882"/>
            <p:cNvSpPr>
              <a:spLocks noChangeShapeType="1"/>
            </p:cNvSpPr>
            <p:nvPr/>
          </p:nvSpPr>
          <p:spPr bwMode="auto">
            <a:xfrm flipV="1">
              <a:off x="5475288" y="167957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24" name="Line 883"/>
            <p:cNvSpPr>
              <a:spLocks noChangeShapeType="1"/>
            </p:cNvSpPr>
            <p:nvPr/>
          </p:nvSpPr>
          <p:spPr bwMode="auto">
            <a:xfrm>
              <a:off x="5478463" y="1679575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25" name="Line 884"/>
            <p:cNvSpPr>
              <a:spLocks noChangeShapeType="1"/>
            </p:cNvSpPr>
            <p:nvPr/>
          </p:nvSpPr>
          <p:spPr bwMode="auto">
            <a:xfrm flipV="1">
              <a:off x="5483226" y="1676400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26" name="Line 885"/>
            <p:cNvSpPr>
              <a:spLocks noChangeShapeType="1"/>
            </p:cNvSpPr>
            <p:nvPr/>
          </p:nvSpPr>
          <p:spPr bwMode="auto">
            <a:xfrm>
              <a:off x="5487988" y="16764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27" name="Line 886"/>
            <p:cNvSpPr>
              <a:spLocks noChangeShapeType="1"/>
            </p:cNvSpPr>
            <p:nvPr/>
          </p:nvSpPr>
          <p:spPr bwMode="auto">
            <a:xfrm>
              <a:off x="5489576" y="1676400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28" name="Line 887"/>
            <p:cNvSpPr>
              <a:spLocks noChangeShapeType="1"/>
            </p:cNvSpPr>
            <p:nvPr/>
          </p:nvSpPr>
          <p:spPr bwMode="auto">
            <a:xfrm>
              <a:off x="5492751" y="16764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29" name="Line 888"/>
            <p:cNvSpPr>
              <a:spLocks noChangeShapeType="1"/>
            </p:cNvSpPr>
            <p:nvPr/>
          </p:nvSpPr>
          <p:spPr bwMode="auto">
            <a:xfrm>
              <a:off x="5494338" y="1676400"/>
              <a:ext cx="635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30" name="Line 889"/>
            <p:cNvSpPr>
              <a:spLocks noChangeShapeType="1"/>
            </p:cNvSpPr>
            <p:nvPr/>
          </p:nvSpPr>
          <p:spPr bwMode="auto">
            <a:xfrm>
              <a:off x="5500688" y="1679575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31" name="Line 890"/>
            <p:cNvSpPr>
              <a:spLocks noChangeShapeType="1"/>
            </p:cNvSpPr>
            <p:nvPr/>
          </p:nvSpPr>
          <p:spPr bwMode="auto">
            <a:xfrm>
              <a:off x="5503863" y="1679575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32" name="Line 891"/>
            <p:cNvSpPr>
              <a:spLocks noChangeShapeType="1"/>
            </p:cNvSpPr>
            <p:nvPr/>
          </p:nvSpPr>
          <p:spPr bwMode="auto">
            <a:xfrm>
              <a:off x="5505451" y="167957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33" name="Line 892"/>
            <p:cNvSpPr>
              <a:spLocks noChangeShapeType="1"/>
            </p:cNvSpPr>
            <p:nvPr/>
          </p:nvSpPr>
          <p:spPr bwMode="auto">
            <a:xfrm>
              <a:off x="5507038" y="16811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34" name="Line 893"/>
            <p:cNvSpPr>
              <a:spLocks noChangeShapeType="1"/>
            </p:cNvSpPr>
            <p:nvPr/>
          </p:nvSpPr>
          <p:spPr bwMode="auto">
            <a:xfrm>
              <a:off x="5508626" y="168116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35" name="Line 894"/>
            <p:cNvSpPr>
              <a:spLocks noChangeShapeType="1"/>
            </p:cNvSpPr>
            <p:nvPr/>
          </p:nvSpPr>
          <p:spPr bwMode="auto">
            <a:xfrm>
              <a:off x="5513388" y="16827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36" name="Line 895"/>
            <p:cNvSpPr>
              <a:spLocks noChangeShapeType="1"/>
            </p:cNvSpPr>
            <p:nvPr/>
          </p:nvSpPr>
          <p:spPr bwMode="auto">
            <a:xfrm>
              <a:off x="5516563" y="16859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37" name="Line 896"/>
            <p:cNvSpPr>
              <a:spLocks noChangeShapeType="1"/>
            </p:cNvSpPr>
            <p:nvPr/>
          </p:nvSpPr>
          <p:spPr bwMode="auto">
            <a:xfrm>
              <a:off x="5519738" y="16875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38" name="Line 897"/>
            <p:cNvSpPr>
              <a:spLocks noChangeShapeType="1"/>
            </p:cNvSpPr>
            <p:nvPr/>
          </p:nvSpPr>
          <p:spPr bwMode="auto">
            <a:xfrm>
              <a:off x="5519738" y="168910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39" name="Line 898"/>
            <p:cNvSpPr>
              <a:spLocks noChangeShapeType="1"/>
            </p:cNvSpPr>
            <p:nvPr/>
          </p:nvSpPr>
          <p:spPr bwMode="auto">
            <a:xfrm>
              <a:off x="5519738" y="1689100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40" name="Line 899"/>
            <p:cNvSpPr>
              <a:spLocks noChangeShapeType="1"/>
            </p:cNvSpPr>
            <p:nvPr/>
          </p:nvSpPr>
          <p:spPr bwMode="auto">
            <a:xfrm>
              <a:off x="5521326" y="1692275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41" name="Line 900"/>
            <p:cNvSpPr>
              <a:spLocks noChangeShapeType="1"/>
            </p:cNvSpPr>
            <p:nvPr/>
          </p:nvSpPr>
          <p:spPr bwMode="auto">
            <a:xfrm>
              <a:off x="5522913" y="1695450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42" name="Line 901"/>
            <p:cNvSpPr>
              <a:spLocks noChangeShapeType="1"/>
            </p:cNvSpPr>
            <p:nvPr/>
          </p:nvSpPr>
          <p:spPr bwMode="auto">
            <a:xfrm>
              <a:off x="5527676" y="169862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43" name="Line 902"/>
            <p:cNvSpPr>
              <a:spLocks noChangeShapeType="1"/>
            </p:cNvSpPr>
            <p:nvPr/>
          </p:nvSpPr>
          <p:spPr bwMode="auto">
            <a:xfrm>
              <a:off x="5527676" y="1698625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44" name="Line 903"/>
            <p:cNvSpPr>
              <a:spLocks noChangeShapeType="1"/>
            </p:cNvSpPr>
            <p:nvPr/>
          </p:nvSpPr>
          <p:spPr bwMode="auto">
            <a:xfrm>
              <a:off x="5529263" y="16986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45" name="Line 904"/>
            <p:cNvSpPr>
              <a:spLocks noChangeShapeType="1"/>
            </p:cNvSpPr>
            <p:nvPr/>
          </p:nvSpPr>
          <p:spPr bwMode="auto">
            <a:xfrm>
              <a:off x="5529263" y="1700213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46" name="Line 905"/>
            <p:cNvSpPr>
              <a:spLocks noChangeShapeType="1"/>
            </p:cNvSpPr>
            <p:nvPr/>
          </p:nvSpPr>
          <p:spPr bwMode="auto">
            <a:xfrm>
              <a:off x="5530851" y="1704975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47" name="Line 906"/>
            <p:cNvSpPr>
              <a:spLocks noChangeShapeType="1"/>
            </p:cNvSpPr>
            <p:nvPr/>
          </p:nvSpPr>
          <p:spPr bwMode="auto">
            <a:xfrm>
              <a:off x="5530851" y="17097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48" name="Line 907"/>
            <p:cNvSpPr>
              <a:spLocks noChangeShapeType="1"/>
            </p:cNvSpPr>
            <p:nvPr/>
          </p:nvSpPr>
          <p:spPr bwMode="auto">
            <a:xfrm>
              <a:off x="5532438" y="1712913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49" name="Line 908"/>
            <p:cNvSpPr>
              <a:spLocks noChangeShapeType="1"/>
            </p:cNvSpPr>
            <p:nvPr/>
          </p:nvSpPr>
          <p:spPr bwMode="auto">
            <a:xfrm>
              <a:off x="5532438" y="171767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50" name="Freeform 909"/>
            <p:cNvSpPr>
              <a:spLocks/>
            </p:cNvSpPr>
            <p:nvPr/>
          </p:nvSpPr>
          <p:spPr bwMode="auto">
            <a:xfrm>
              <a:off x="5713413" y="1789113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2147483647 w 54"/>
                <a:gd name="T7" fmla="*/ 2147483647 h 54"/>
                <a:gd name="T8" fmla="*/ 2147483647 w 54"/>
                <a:gd name="T9" fmla="*/ 2147483647 h 54"/>
                <a:gd name="T10" fmla="*/ 2147483647 w 54"/>
                <a:gd name="T11" fmla="*/ 2147483647 h 54"/>
                <a:gd name="T12" fmla="*/ 2147483647 w 54"/>
                <a:gd name="T13" fmla="*/ 2147483647 h 54"/>
                <a:gd name="T14" fmla="*/ 2147483647 w 54"/>
                <a:gd name="T15" fmla="*/ 2147483647 h 54"/>
                <a:gd name="T16" fmla="*/ 2147483647 w 54"/>
                <a:gd name="T17" fmla="*/ 2147483647 h 54"/>
                <a:gd name="T18" fmla="*/ 2147483647 w 54"/>
                <a:gd name="T19" fmla="*/ 2147483647 h 54"/>
                <a:gd name="T20" fmla="*/ 2147483647 w 54"/>
                <a:gd name="T21" fmla="*/ 2147483647 h 54"/>
                <a:gd name="T22" fmla="*/ 2147483647 w 54"/>
                <a:gd name="T23" fmla="*/ 2147483647 h 54"/>
                <a:gd name="T24" fmla="*/ 2147483647 w 54"/>
                <a:gd name="T25" fmla="*/ 2147483647 h 54"/>
                <a:gd name="T26" fmla="*/ 2147483647 w 54"/>
                <a:gd name="T27" fmla="*/ 2147483647 h 54"/>
                <a:gd name="T28" fmla="*/ 2147483647 w 54"/>
                <a:gd name="T29" fmla="*/ 2147483647 h 54"/>
                <a:gd name="T30" fmla="*/ 2147483647 w 54"/>
                <a:gd name="T31" fmla="*/ 2147483647 h 54"/>
                <a:gd name="T32" fmla="*/ 2147483647 w 54"/>
                <a:gd name="T33" fmla="*/ 2147483647 h 54"/>
                <a:gd name="T34" fmla="*/ 2147483647 w 54"/>
                <a:gd name="T35" fmla="*/ 2147483647 h 54"/>
                <a:gd name="T36" fmla="*/ 2147483647 w 54"/>
                <a:gd name="T37" fmla="*/ 2147483647 h 54"/>
                <a:gd name="T38" fmla="*/ 2147483647 w 54"/>
                <a:gd name="T39" fmla="*/ 2147483647 h 54"/>
                <a:gd name="T40" fmla="*/ 2147483647 w 54"/>
                <a:gd name="T41" fmla="*/ 2147483647 h 54"/>
                <a:gd name="T42" fmla="*/ 2147483647 w 54"/>
                <a:gd name="T43" fmla="*/ 2147483647 h 54"/>
                <a:gd name="T44" fmla="*/ 2147483647 w 54"/>
                <a:gd name="T45" fmla="*/ 2147483647 h 54"/>
                <a:gd name="T46" fmla="*/ 2147483647 w 54"/>
                <a:gd name="T47" fmla="*/ 2147483647 h 54"/>
                <a:gd name="T48" fmla="*/ 2147483647 w 54"/>
                <a:gd name="T49" fmla="*/ 2147483647 h 54"/>
                <a:gd name="T50" fmla="*/ 2147483647 w 54"/>
                <a:gd name="T51" fmla="*/ 2147483647 h 54"/>
                <a:gd name="T52" fmla="*/ 2147483647 w 54"/>
                <a:gd name="T53" fmla="*/ 2147483647 h 54"/>
                <a:gd name="T54" fmla="*/ 2147483647 w 54"/>
                <a:gd name="T55" fmla="*/ 2147483647 h 54"/>
                <a:gd name="T56" fmla="*/ 2147483647 w 54"/>
                <a:gd name="T57" fmla="*/ 2147483647 h 54"/>
                <a:gd name="T58" fmla="*/ 2147483647 w 54"/>
                <a:gd name="T59" fmla="*/ 2147483647 h 54"/>
                <a:gd name="T60" fmla="*/ 2147483647 w 54"/>
                <a:gd name="T61" fmla="*/ 2147483647 h 54"/>
                <a:gd name="T62" fmla="*/ 2147483647 w 54"/>
                <a:gd name="T63" fmla="*/ 2147483647 h 54"/>
                <a:gd name="T64" fmla="*/ 2147483647 w 54"/>
                <a:gd name="T65" fmla="*/ 2147483647 h 54"/>
                <a:gd name="T66" fmla="*/ 0 w 54"/>
                <a:gd name="T67" fmla="*/ 2147483647 h 54"/>
                <a:gd name="T68" fmla="*/ 0 w 54"/>
                <a:gd name="T69" fmla="*/ 2147483647 h 54"/>
                <a:gd name="T70" fmla="*/ 2147483647 w 54"/>
                <a:gd name="T71" fmla="*/ 2147483647 h 54"/>
                <a:gd name="T72" fmla="*/ 2147483647 w 54"/>
                <a:gd name="T73" fmla="*/ 2147483647 h 54"/>
                <a:gd name="T74" fmla="*/ 2147483647 w 54"/>
                <a:gd name="T75" fmla="*/ 2147483647 h 54"/>
                <a:gd name="T76" fmla="*/ 2147483647 w 54"/>
                <a:gd name="T77" fmla="*/ 2147483647 h 54"/>
                <a:gd name="T78" fmla="*/ 2147483647 w 54"/>
                <a:gd name="T79" fmla="*/ 2147483647 h 54"/>
                <a:gd name="T80" fmla="*/ 2147483647 w 54"/>
                <a:gd name="T81" fmla="*/ 2147483647 h 54"/>
                <a:gd name="T82" fmla="*/ 2147483647 w 54"/>
                <a:gd name="T83" fmla="*/ 2147483647 h 54"/>
                <a:gd name="T84" fmla="*/ 2147483647 w 54"/>
                <a:gd name="T85" fmla="*/ 2147483647 h 54"/>
                <a:gd name="T86" fmla="*/ 2147483647 w 54"/>
                <a:gd name="T87" fmla="*/ 2147483647 h 54"/>
                <a:gd name="T88" fmla="*/ 2147483647 w 54"/>
                <a:gd name="T89" fmla="*/ 2147483647 h 5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4" h="54">
                  <a:moveTo>
                    <a:pt x="25" y="0"/>
                  </a:moveTo>
                  <a:lnTo>
                    <a:pt x="26" y="0"/>
                  </a:lnTo>
                  <a:lnTo>
                    <a:pt x="29" y="1"/>
                  </a:lnTo>
                  <a:lnTo>
                    <a:pt x="33" y="1"/>
                  </a:lnTo>
                  <a:lnTo>
                    <a:pt x="36" y="3"/>
                  </a:lnTo>
                  <a:lnTo>
                    <a:pt x="37" y="3"/>
                  </a:lnTo>
                  <a:lnTo>
                    <a:pt x="38" y="3"/>
                  </a:lnTo>
                  <a:lnTo>
                    <a:pt x="40" y="4"/>
                  </a:lnTo>
                  <a:lnTo>
                    <a:pt x="42" y="6"/>
                  </a:lnTo>
                  <a:lnTo>
                    <a:pt x="45" y="7"/>
                  </a:lnTo>
                  <a:lnTo>
                    <a:pt x="45" y="8"/>
                  </a:lnTo>
                  <a:lnTo>
                    <a:pt x="46" y="8"/>
                  </a:lnTo>
                  <a:lnTo>
                    <a:pt x="46" y="9"/>
                  </a:lnTo>
                  <a:lnTo>
                    <a:pt x="48" y="12"/>
                  </a:lnTo>
                  <a:lnTo>
                    <a:pt x="49" y="14"/>
                  </a:lnTo>
                  <a:lnTo>
                    <a:pt x="50" y="15"/>
                  </a:lnTo>
                  <a:lnTo>
                    <a:pt x="50" y="16"/>
                  </a:lnTo>
                  <a:lnTo>
                    <a:pt x="52" y="18"/>
                  </a:lnTo>
                  <a:lnTo>
                    <a:pt x="53" y="22"/>
                  </a:lnTo>
                  <a:lnTo>
                    <a:pt x="53" y="24"/>
                  </a:lnTo>
                  <a:lnTo>
                    <a:pt x="53" y="25"/>
                  </a:lnTo>
                  <a:lnTo>
                    <a:pt x="54" y="26"/>
                  </a:lnTo>
                  <a:lnTo>
                    <a:pt x="53" y="30"/>
                  </a:lnTo>
                  <a:lnTo>
                    <a:pt x="53" y="33"/>
                  </a:lnTo>
                  <a:lnTo>
                    <a:pt x="52" y="36"/>
                  </a:lnTo>
                  <a:lnTo>
                    <a:pt x="52" y="37"/>
                  </a:lnTo>
                  <a:lnTo>
                    <a:pt x="50" y="38"/>
                  </a:lnTo>
                  <a:lnTo>
                    <a:pt x="49" y="40"/>
                  </a:lnTo>
                  <a:lnTo>
                    <a:pt x="48" y="42"/>
                  </a:lnTo>
                  <a:lnTo>
                    <a:pt x="46" y="45"/>
                  </a:lnTo>
                  <a:lnTo>
                    <a:pt x="46" y="46"/>
                  </a:lnTo>
                  <a:lnTo>
                    <a:pt x="45" y="46"/>
                  </a:lnTo>
                  <a:lnTo>
                    <a:pt x="45" y="47"/>
                  </a:lnTo>
                  <a:lnTo>
                    <a:pt x="42" y="48"/>
                  </a:lnTo>
                  <a:lnTo>
                    <a:pt x="40" y="50"/>
                  </a:lnTo>
                  <a:lnTo>
                    <a:pt x="39" y="50"/>
                  </a:lnTo>
                  <a:lnTo>
                    <a:pt x="38" y="52"/>
                  </a:lnTo>
                  <a:lnTo>
                    <a:pt x="36" y="52"/>
                  </a:lnTo>
                  <a:lnTo>
                    <a:pt x="32" y="53"/>
                  </a:lnTo>
                  <a:lnTo>
                    <a:pt x="30" y="53"/>
                  </a:lnTo>
                  <a:lnTo>
                    <a:pt x="29" y="54"/>
                  </a:lnTo>
                  <a:lnTo>
                    <a:pt x="26" y="54"/>
                  </a:lnTo>
                  <a:lnTo>
                    <a:pt x="24" y="53"/>
                  </a:lnTo>
                  <a:lnTo>
                    <a:pt x="21" y="53"/>
                  </a:lnTo>
                  <a:lnTo>
                    <a:pt x="18" y="52"/>
                  </a:lnTo>
                  <a:lnTo>
                    <a:pt x="17" y="52"/>
                  </a:lnTo>
                  <a:lnTo>
                    <a:pt x="15" y="52"/>
                  </a:lnTo>
                  <a:lnTo>
                    <a:pt x="14" y="50"/>
                  </a:lnTo>
                  <a:lnTo>
                    <a:pt x="12" y="48"/>
                  </a:lnTo>
                  <a:lnTo>
                    <a:pt x="9" y="47"/>
                  </a:lnTo>
                  <a:lnTo>
                    <a:pt x="8" y="46"/>
                  </a:lnTo>
                  <a:lnTo>
                    <a:pt x="7" y="45"/>
                  </a:lnTo>
                  <a:lnTo>
                    <a:pt x="6" y="42"/>
                  </a:lnTo>
                  <a:lnTo>
                    <a:pt x="5" y="40"/>
                  </a:lnTo>
                  <a:lnTo>
                    <a:pt x="4" y="39"/>
                  </a:lnTo>
                  <a:lnTo>
                    <a:pt x="4" y="38"/>
                  </a:lnTo>
                  <a:lnTo>
                    <a:pt x="2" y="36"/>
                  </a:lnTo>
                  <a:lnTo>
                    <a:pt x="1" y="32"/>
                  </a:lnTo>
                  <a:lnTo>
                    <a:pt x="1" y="30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1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4" y="16"/>
                  </a:lnTo>
                  <a:lnTo>
                    <a:pt x="5" y="14"/>
                  </a:lnTo>
                  <a:lnTo>
                    <a:pt x="6" y="12"/>
                  </a:lnTo>
                  <a:lnTo>
                    <a:pt x="7" y="9"/>
                  </a:lnTo>
                  <a:lnTo>
                    <a:pt x="8" y="8"/>
                  </a:lnTo>
                  <a:lnTo>
                    <a:pt x="9" y="7"/>
                  </a:lnTo>
                  <a:lnTo>
                    <a:pt x="12" y="6"/>
                  </a:lnTo>
                  <a:lnTo>
                    <a:pt x="14" y="4"/>
                  </a:lnTo>
                  <a:lnTo>
                    <a:pt x="15" y="4"/>
                  </a:lnTo>
                  <a:lnTo>
                    <a:pt x="16" y="3"/>
                  </a:lnTo>
                  <a:lnTo>
                    <a:pt x="18" y="3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51" name="Line 910"/>
            <p:cNvSpPr>
              <a:spLocks noChangeShapeType="1"/>
            </p:cNvSpPr>
            <p:nvPr/>
          </p:nvSpPr>
          <p:spPr bwMode="auto">
            <a:xfrm>
              <a:off x="5797551" y="18303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52" name="Line 911"/>
            <p:cNvSpPr>
              <a:spLocks noChangeShapeType="1"/>
            </p:cNvSpPr>
            <p:nvPr/>
          </p:nvSpPr>
          <p:spPr bwMode="auto">
            <a:xfrm flipH="1">
              <a:off x="5795963" y="183038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53" name="Line 912"/>
            <p:cNvSpPr>
              <a:spLocks noChangeShapeType="1"/>
            </p:cNvSpPr>
            <p:nvPr/>
          </p:nvSpPr>
          <p:spPr bwMode="auto">
            <a:xfrm>
              <a:off x="5795963" y="1835150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54" name="Line 913"/>
            <p:cNvSpPr>
              <a:spLocks noChangeShapeType="1"/>
            </p:cNvSpPr>
            <p:nvPr/>
          </p:nvSpPr>
          <p:spPr bwMode="auto">
            <a:xfrm>
              <a:off x="5795963" y="183991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55" name="Line 914"/>
            <p:cNvSpPr>
              <a:spLocks noChangeShapeType="1"/>
            </p:cNvSpPr>
            <p:nvPr/>
          </p:nvSpPr>
          <p:spPr bwMode="auto">
            <a:xfrm>
              <a:off x="5795963" y="18430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56" name="Line 915"/>
            <p:cNvSpPr>
              <a:spLocks noChangeShapeType="1"/>
            </p:cNvSpPr>
            <p:nvPr/>
          </p:nvSpPr>
          <p:spPr bwMode="auto">
            <a:xfrm>
              <a:off x="5795963" y="184308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57" name="Line 916"/>
            <p:cNvSpPr>
              <a:spLocks noChangeShapeType="1"/>
            </p:cNvSpPr>
            <p:nvPr/>
          </p:nvSpPr>
          <p:spPr bwMode="auto">
            <a:xfrm flipH="1">
              <a:off x="5792788" y="1846263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58" name="Line 917"/>
            <p:cNvSpPr>
              <a:spLocks noChangeShapeType="1"/>
            </p:cNvSpPr>
            <p:nvPr/>
          </p:nvSpPr>
          <p:spPr bwMode="auto">
            <a:xfrm flipH="1">
              <a:off x="5791201" y="18494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59" name="Line 918"/>
            <p:cNvSpPr>
              <a:spLocks noChangeShapeType="1"/>
            </p:cNvSpPr>
            <p:nvPr/>
          </p:nvSpPr>
          <p:spPr bwMode="auto">
            <a:xfrm flipH="1">
              <a:off x="5789613" y="18526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60" name="Line 919"/>
            <p:cNvSpPr>
              <a:spLocks noChangeShapeType="1"/>
            </p:cNvSpPr>
            <p:nvPr/>
          </p:nvSpPr>
          <p:spPr bwMode="auto">
            <a:xfrm flipH="1">
              <a:off x="5786438" y="1855788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61" name="Line 920"/>
            <p:cNvSpPr>
              <a:spLocks noChangeShapeType="1"/>
            </p:cNvSpPr>
            <p:nvPr/>
          </p:nvSpPr>
          <p:spPr bwMode="auto">
            <a:xfrm>
              <a:off x="5786438" y="18605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62" name="Line 921"/>
            <p:cNvSpPr>
              <a:spLocks noChangeShapeType="1"/>
            </p:cNvSpPr>
            <p:nvPr/>
          </p:nvSpPr>
          <p:spPr bwMode="auto">
            <a:xfrm flipH="1">
              <a:off x="5784851" y="18621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63" name="Line 922"/>
            <p:cNvSpPr>
              <a:spLocks noChangeShapeType="1"/>
            </p:cNvSpPr>
            <p:nvPr/>
          </p:nvSpPr>
          <p:spPr bwMode="auto">
            <a:xfrm>
              <a:off x="5784851" y="18621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64" name="Line 923"/>
            <p:cNvSpPr>
              <a:spLocks noChangeShapeType="1"/>
            </p:cNvSpPr>
            <p:nvPr/>
          </p:nvSpPr>
          <p:spPr bwMode="auto">
            <a:xfrm flipH="1">
              <a:off x="5780088" y="1862138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65" name="Line 924"/>
            <p:cNvSpPr>
              <a:spLocks noChangeShapeType="1"/>
            </p:cNvSpPr>
            <p:nvPr/>
          </p:nvSpPr>
          <p:spPr bwMode="auto">
            <a:xfrm flipH="1">
              <a:off x="5776913" y="18653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66" name="Line 925"/>
            <p:cNvSpPr>
              <a:spLocks noChangeShapeType="1"/>
            </p:cNvSpPr>
            <p:nvPr/>
          </p:nvSpPr>
          <p:spPr bwMode="auto">
            <a:xfrm flipH="1">
              <a:off x="5775326" y="18669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67" name="Line 926"/>
            <p:cNvSpPr>
              <a:spLocks noChangeShapeType="1"/>
            </p:cNvSpPr>
            <p:nvPr/>
          </p:nvSpPr>
          <p:spPr bwMode="auto">
            <a:xfrm>
              <a:off x="5775326" y="18669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68" name="Line 927"/>
            <p:cNvSpPr>
              <a:spLocks noChangeShapeType="1"/>
            </p:cNvSpPr>
            <p:nvPr/>
          </p:nvSpPr>
          <p:spPr bwMode="auto">
            <a:xfrm flipH="1">
              <a:off x="5773738" y="186848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69" name="Line 928"/>
            <p:cNvSpPr>
              <a:spLocks noChangeShapeType="1"/>
            </p:cNvSpPr>
            <p:nvPr/>
          </p:nvSpPr>
          <p:spPr bwMode="auto">
            <a:xfrm flipH="1">
              <a:off x="5767388" y="1868488"/>
              <a:ext cx="635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70" name="Line 929"/>
            <p:cNvSpPr>
              <a:spLocks noChangeShapeType="1"/>
            </p:cNvSpPr>
            <p:nvPr/>
          </p:nvSpPr>
          <p:spPr bwMode="auto">
            <a:xfrm flipH="1">
              <a:off x="5764213" y="187166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71" name="Line 930"/>
            <p:cNvSpPr>
              <a:spLocks noChangeShapeType="1"/>
            </p:cNvSpPr>
            <p:nvPr/>
          </p:nvSpPr>
          <p:spPr bwMode="auto">
            <a:xfrm flipH="1">
              <a:off x="5761038" y="18716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72" name="Line 931"/>
            <p:cNvSpPr>
              <a:spLocks noChangeShapeType="1"/>
            </p:cNvSpPr>
            <p:nvPr/>
          </p:nvSpPr>
          <p:spPr bwMode="auto">
            <a:xfrm flipH="1">
              <a:off x="5754688" y="1873250"/>
              <a:ext cx="63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73" name="Line 932"/>
            <p:cNvSpPr>
              <a:spLocks noChangeShapeType="1"/>
            </p:cNvSpPr>
            <p:nvPr/>
          </p:nvSpPr>
          <p:spPr bwMode="auto">
            <a:xfrm flipH="1" flipV="1">
              <a:off x="5751513" y="18716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74" name="Line 933"/>
            <p:cNvSpPr>
              <a:spLocks noChangeShapeType="1"/>
            </p:cNvSpPr>
            <p:nvPr/>
          </p:nvSpPr>
          <p:spPr bwMode="auto">
            <a:xfrm flipH="1">
              <a:off x="5746751" y="1871663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75" name="Line 934"/>
            <p:cNvSpPr>
              <a:spLocks noChangeShapeType="1"/>
            </p:cNvSpPr>
            <p:nvPr/>
          </p:nvSpPr>
          <p:spPr bwMode="auto">
            <a:xfrm flipH="1">
              <a:off x="5741988" y="1871663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76" name="Line 935"/>
            <p:cNvSpPr>
              <a:spLocks noChangeShapeType="1"/>
            </p:cNvSpPr>
            <p:nvPr/>
          </p:nvSpPr>
          <p:spPr bwMode="auto">
            <a:xfrm>
              <a:off x="5741988" y="18716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77" name="Line 936"/>
            <p:cNvSpPr>
              <a:spLocks noChangeShapeType="1"/>
            </p:cNvSpPr>
            <p:nvPr/>
          </p:nvSpPr>
          <p:spPr bwMode="auto">
            <a:xfrm flipH="1">
              <a:off x="5740401" y="18716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78" name="Line 937"/>
            <p:cNvSpPr>
              <a:spLocks noChangeShapeType="1"/>
            </p:cNvSpPr>
            <p:nvPr/>
          </p:nvSpPr>
          <p:spPr bwMode="auto">
            <a:xfrm flipH="1" flipV="1">
              <a:off x="5738813" y="186848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79" name="Line 938"/>
            <p:cNvSpPr>
              <a:spLocks noChangeShapeType="1"/>
            </p:cNvSpPr>
            <p:nvPr/>
          </p:nvSpPr>
          <p:spPr bwMode="auto">
            <a:xfrm flipH="1" flipV="1">
              <a:off x="5735638" y="1866900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80" name="Line 939"/>
            <p:cNvSpPr>
              <a:spLocks noChangeShapeType="1"/>
            </p:cNvSpPr>
            <p:nvPr/>
          </p:nvSpPr>
          <p:spPr bwMode="auto">
            <a:xfrm flipH="1" flipV="1">
              <a:off x="5732463" y="18653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81" name="Line 940"/>
            <p:cNvSpPr>
              <a:spLocks noChangeShapeType="1"/>
            </p:cNvSpPr>
            <p:nvPr/>
          </p:nvSpPr>
          <p:spPr bwMode="auto">
            <a:xfrm flipH="1" flipV="1">
              <a:off x="5727701" y="1862138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82" name="Line 941"/>
            <p:cNvSpPr>
              <a:spLocks noChangeShapeType="1"/>
            </p:cNvSpPr>
            <p:nvPr/>
          </p:nvSpPr>
          <p:spPr bwMode="auto">
            <a:xfrm>
              <a:off x="5727701" y="18621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83" name="Line 942"/>
            <p:cNvSpPr>
              <a:spLocks noChangeShapeType="1"/>
            </p:cNvSpPr>
            <p:nvPr/>
          </p:nvSpPr>
          <p:spPr bwMode="auto">
            <a:xfrm flipH="1">
              <a:off x="5726113" y="18621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84" name="Line 943"/>
            <p:cNvSpPr>
              <a:spLocks noChangeShapeType="1"/>
            </p:cNvSpPr>
            <p:nvPr/>
          </p:nvSpPr>
          <p:spPr bwMode="auto">
            <a:xfrm flipV="1">
              <a:off x="5726113" y="18605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85" name="Line 944"/>
            <p:cNvSpPr>
              <a:spLocks noChangeShapeType="1"/>
            </p:cNvSpPr>
            <p:nvPr/>
          </p:nvSpPr>
          <p:spPr bwMode="auto">
            <a:xfrm flipH="1" flipV="1">
              <a:off x="5722938" y="1855788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86" name="Line 945"/>
            <p:cNvSpPr>
              <a:spLocks noChangeShapeType="1"/>
            </p:cNvSpPr>
            <p:nvPr/>
          </p:nvSpPr>
          <p:spPr bwMode="auto">
            <a:xfrm flipH="1" flipV="1">
              <a:off x="5721351" y="18526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87" name="Line 946"/>
            <p:cNvSpPr>
              <a:spLocks noChangeShapeType="1"/>
            </p:cNvSpPr>
            <p:nvPr/>
          </p:nvSpPr>
          <p:spPr bwMode="auto">
            <a:xfrm flipV="1">
              <a:off x="5721351" y="18510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88" name="Line 947"/>
            <p:cNvSpPr>
              <a:spLocks noChangeShapeType="1"/>
            </p:cNvSpPr>
            <p:nvPr/>
          </p:nvSpPr>
          <p:spPr bwMode="auto">
            <a:xfrm flipH="1" flipV="1">
              <a:off x="5719763" y="18494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89" name="Line 948"/>
            <p:cNvSpPr>
              <a:spLocks noChangeShapeType="1"/>
            </p:cNvSpPr>
            <p:nvPr/>
          </p:nvSpPr>
          <p:spPr bwMode="auto">
            <a:xfrm>
              <a:off x="5719763" y="18494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90" name="Line 949"/>
            <p:cNvSpPr>
              <a:spLocks noChangeShapeType="1"/>
            </p:cNvSpPr>
            <p:nvPr/>
          </p:nvSpPr>
          <p:spPr bwMode="auto">
            <a:xfrm flipH="1" flipV="1">
              <a:off x="5716588" y="1843088"/>
              <a:ext cx="3175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91" name="Line 950"/>
            <p:cNvSpPr>
              <a:spLocks noChangeShapeType="1"/>
            </p:cNvSpPr>
            <p:nvPr/>
          </p:nvSpPr>
          <p:spPr bwMode="auto">
            <a:xfrm flipH="1" flipV="1">
              <a:off x="5715001" y="18399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92" name="Line 951"/>
            <p:cNvSpPr>
              <a:spLocks noChangeShapeType="1"/>
            </p:cNvSpPr>
            <p:nvPr/>
          </p:nvSpPr>
          <p:spPr bwMode="auto">
            <a:xfrm flipV="1">
              <a:off x="5715001" y="183673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93" name="Line 952"/>
            <p:cNvSpPr>
              <a:spLocks noChangeShapeType="1"/>
            </p:cNvSpPr>
            <p:nvPr/>
          </p:nvSpPr>
          <p:spPr bwMode="auto">
            <a:xfrm flipV="1">
              <a:off x="5715001" y="183356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94" name="Line 953"/>
            <p:cNvSpPr>
              <a:spLocks noChangeShapeType="1"/>
            </p:cNvSpPr>
            <p:nvPr/>
          </p:nvSpPr>
          <p:spPr bwMode="auto">
            <a:xfrm flipV="1">
              <a:off x="5715001" y="183038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95" name="Line 954"/>
            <p:cNvSpPr>
              <a:spLocks noChangeShapeType="1"/>
            </p:cNvSpPr>
            <p:nvPr/>
          </p:nvSpPr>
          <p:spPr bwMode="auto">
            <a:xfrm flipV="1">
              <a:off x="5715001" y="182721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96" name="Line 955"/>
            <p:cNvSpPr>
              <a:spLocks noChangeShapeType="1"/>
            </p:cNvSpPr>
            <p:nvPr/>
          </p:nvSpPr>
          <p:spPr bwMode="auto">
            <a:xfrm flipV="1">
              <a:off x="5715001" y="1822450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97" name="Line 956"/>
            <p:cNvSpPr>
              <a:spLocks noChangeShapeType="1"/>
            </p:cNvSpPr>
            <p:nvPr/>
          </p:nvSpPr>
          <p:spPr bwMode="auto">
            <a:xfrm flipV="1">
              <a:off x="5715001" y="181768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98" name="Line 957"/>
            <p:cNvSpPr>
              <a:spLocks noChangeShapeType="1"/>
            </p:cNvSpPr>
            <p:nvPr/>
          </p:nvSpPr>
          <p:spPr bwMode="auto">
            <a:xfrm>
              <a:off x="5716588" y="18176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699" name="Line 958"/>
            <p:cNvSpPr>
              <a:spLocks noChangeShapeType="1"/>
            </p:cNvSpPr>
            <p:nvPr/>
          </p:nvSpPr>
          <p:spPr bwMode="auto">
            <a:xfrm flipV="1">
              <a:off x="5716588" y="18161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00" name="Line 959"/>
            <p:cNvSpPr>
              <a:spLocks noChangeShapeType="1"/>
            </p:cNvSpPr>
            <p:nvPr/>
          </p:nvSpPr>
          <p:spPr bwMode="auto">
            <a:xfrm flipV="1">
              <a:off x="5716588" y="18145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01" name="Line 960"/>
            <p:cNvSpPr>
              <a:spLocks noChangeShapeType="1"/>
            </p:cNvSpPr>
            <p:nvPr/>
          </p:nvSpPr>
          <p:spPr bwMode="auto">
            <a:xfrm flipV="1">
              <a:off x="5719763" y="18113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02" name="Line 961"/>
            <p:cNvSpPr>
              <a:spLocks noChangeShapeType="1"/>
            </p:cNvSpPr>
            <p:nvPr/>
          </p:nvSpPr>
          <p:spPr bwMode="auto">
            <a:xfrm flipV="1">
              <a:off x="5721351" y="18081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03" name="Line 962"/>
            <p:cNvSpPr>
              <a:spLocks noChangeShapeType="1"/>
            </p:cNvSpPr>
            <p:nvPr/>
          </p:nvSpPr>
          <p:spPr bwMode="auto">
            <a:xfrm flipV="1">
              <a:off x="5722938" y="1804988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04" name="Line 963"/>
            <p:cNvSpPr>
              <a:spLocks noChangeShapeType="1"/>
            </p:cNvSpPr>
            <p:nvPr/>
          </p:nvSpPr>
          <p:spPr bwMode="auto">
            <a:xfrm flipV="1">
              <a:off x="5726113" y="18034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05" name="Line 964"/>
            <p:cNvSpPr>
              <a:spLocks noChangeShapeType="1"/>
            </p:cNvSpPr>
            <p:nvPr/>
          </p:nvSpPr>
          <p:spPr bwMode="auto">
            <a:xfrm>
              <a:off x="5726113" y="18034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06" name="Line 965"/>
            <p:cNvSpPr>
              <a:spLocks noChangeShapeType="1"/>
            </p:cNvSpPr>
            <p:nvPr/>
          </p:nvSpPr>
          <p:spPr bwMode="auto">
            <a:xfrm flipV="1">
              <a:off x="5727701" y="18018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07" name="Line 966"/>
            <p:cNvSpPr>
              <a:spLocks noChangeShapeType="1"/>
            </p:cNvSpPr>
            <p:nvPr/>
          </p:nvSpPr>
          <p:spPr bwMode="auto">
            <a:xfrm flipV="1">
              <a:off x="5727701" y="1800225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08" name="Line 967"/>
            <p:cNvSpPr>
              <a:spLocks noChangeShapeType="1"/>
            </p:cNvSpPr>
            <p:nvPr/>
          </p:nvSpPr>
          <p:spPr bwMode="auto">
            <a:xfrm flipV="1">
              <a:off x="5732463" y="17970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09" name="Line 968"/>
            <p:cNvSpPr>
              <a:spLocks noChangeShapeType="1"/>
            </p:cNvSpPr>
            <p:nvPr/>
          </p:nvSpPr>
          <p:spPr bwMode="auto">
            <a:xfrm>
              <a:off x="5735638" y="179705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10" name="Line 969"/>
            <p:cNvSpPr>
              <a:spLocks noChangeShapeType="1"/>
            </p:cNvSpPr>
            <p:nvPr/>
          </p:nvSpPr>
          <p:spPr bwMode="auto">
            <a:xfrm>
              <a:off x="5737226" y="179705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11" name="Line 970"/>
            <p:cNvSpPr>
              <a:spLocks noChangeShapeType="1"/>
            </p:cNvSpPr>
            <p:nvPr/>
          </p:nvSpPr>
          <p:spPr bwMode="auto">
            <a:xfrm flipV="1">
              <a:off x="5737226" y="17954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12" name="Line 971"/>
            <p:cNvSpPr>
              <a:spLocks noChangeShapeType="1"/>
            </p:cNvSpPr>
            <p:nvPr/>
          </p:nvSpPr>
          <p:spPr bwMode="auto">
            <a:xfrm flipV="1">
              <a:off x="5738813" y="179387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13" name="Line 972"/>
            <p:cNvSpPr>
              <a:spLocks noChangeShapeType="1"/>
            </p:cNvSpPr>
            <p:nvPr/>
          </p:nvSpPr>
          <p:spPr bwMode="auto">
            <a:xfrm>
              <a:off x="5741988" y="1793875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14" name="Line 973"/>
            <p:cNvSpPr>
              <a:spLocks noChangeShapeType="1"/>
            </p:cNvSpPr>
            <p:nvPr/>
          </p:nvSpPr>
          <p:spPr bwMode="auto">
            <a:xfrm flipV="1">
              <a:off x="5746751" y="179070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15" name="Line 974"/>
            <p:cNvSpPr>
              <a:spLocks noChangeShapeType="1"/>
            </p:cNvSpPr>
            <p:nvPr/>
          </p:nvSpPr>
          <p:spPr bwMode="auto">
            <a:xfrm>
              <a:off x="5749926" y="1790700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16" name="Line 975"/>
            <p:cNvSpPr>
              <a:spLocks noChangeShapeType="1"/>
            </p:cNvSpPr>
            <p:nvPr/>
          </p:nvSpPr>
          <p:spPr bwMode="auto">
            <a:xfrm>
              <a:off x="5753101" y="17907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17" name="Line 976"/>
            <p:cNvSpPr>
              <a:spLocks noChangeShapeType="1"/>
            </p:cNvSpPr>
            <p:nvPr/>
          </p:nvSpPr>
          <p:spPr bwMode="auto">
            <a:xfrm>
              <a:off x="5754688" y="179070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18" name="Line 977"/>
            <p:cNvSpPr>
              <a:spLocks noChangeShapeType="1"/>
            </p:cNvSpPr>
            <p:nvPr/>
          </p:nvSpPr>
          <p:spPr bwMode="auto">
            <a:xfrm>
              <a:off x="5754688" y="1790700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19" name="Line 978"/>
            <p:cNvSpPr>
              <a:spLocks noChangeShapeType="1"/>
            </p:cNvSpPr>
            <p:nvPr/>
          </p:nvSpPr>
          <p:spPr bwMode="auto">
            <a:xfrm>
              <a:off x="5759451" y="1790700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20" name="Line 979"/>
            <p:cNvSpPr>
              <a:spLocks noChangeShapeType="1"/>
            </p:cNvSpPr>
            <p:nvPr/>
          </p:nvSpPr>
          <p:spPr bwMode="auto">
            <a:xfrm>
              <a:off x="5764213" y="1793875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21" name="Line 980"/>
            <p:cNvSpPr>
              <a:spLocks noChangeShapeType="1"/>
            </p:cNvSpPr>
            <p:nvPr/>
          </p:nvSpPr>
          <p:spPr bwMode="auto">
            <a:xfrm>
              <a:off x="5767388" y="1793875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22" name="Line 981"/>
            <p:cNvSpPr>
              <a:spLocks noChangeShapeType="1"/>
            </p:cNvSpPr>
            <p:nvPr/>
          </p:nvSpPr>
          <p:spPr bwMode="auto">
            <a:xfrm>
              <a:off x="5770563" y="179387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23" name="Line 982"/>
            <p:cNvSpPr>
              <a:spLocks noChangeShapeType="1"/>
            </p:cNvSpPr>
            <p:nvPr/>
          </p:nvSpPr>
          <p:spPr bwMode="auto">
            <a:xfrm>
              <a:off x="5772151" y="17954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24" name="Line 983"/>
            <p:cNvSpPr>
              <a:spLocks noChangeShapeType="1"/>
            </p:cNvSpPr>
            <p:nvPr/>
          </p:nvSpPr>
          <p:spPr bwMode="auto">
            <a:xfrm>
              <a:off x="5773738" y="17954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25" name="Line 984"/>
            <p:cNvSpPr>
              <a:spLocks noChangeShapeType="1"/>
            </p:cNvSpPr>
            <p:nvPr/>
          </p:nvSpPr>
          <p:spPr bwMode="auto">
            <a:xfrm>
              <a:off x="5776913" y="17970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26" name="Line 985"/>
            <p:cNvSpPr>
              <a:spLocks noChangeShapeType="1"/>
            </p:cNvSpPr>
            <p:nvPr/>
          </p:nvSpPr>
          <p:spPr bwMode="auto">
            <a:xfrm>
              <a:off x="5780088" y="1800225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27" name="Line 986"/>
            <p:cNvSpPr>
              <a:spLocks noChangeShapeType="1"/>
            </p:cNvSpPr>
            <p:nvPr/>
          </p:nvSpPr>
          <p:spPr bwMode="auto">
            <a:xfrm>
              <a:off x="5784851" y="18018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28" name="Line 987"/>
            <p:cNvSpPr>
              <a:spLocks noChangeShapeType="1"/>
            </p:cNvSpPr>
            <p:nvPr/>
          </p:nvSpPr>
          <p:spPr bwMode="auto">
            <a:xfrm>
              <a:off x="5784851" y="18034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29" name="Line 988"/>
            <p:cNvSpPr>
              <a:spLocks noChangeShapeType="1"/>
            </p:cNvSpPr>
            <p:nvPr/>
          </p:nvSpPr>
          <p:spPr bwMode="auto">
            <a:xfrm>
              <a:off x="5786438" y="18034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30" name="Line 989"/>
            <p:cNvSpPr>
              <a:spLocks noChangeShapeType="1"/>
            </p:cNvSpPr>
            <p:nvPr/>
          </p:nvSpPr>
          <p:spPr bwMode="auto">
            <a:xfrm>
              <a:off x="5786438" y="1804988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31" name="Line 990"/>
            <p:cNvSpPr>
              <a:spLocks noChangeShapeType="1"/>
            </p:cNvSpPr>
            <p:nvPr/>
          </p:nvSpPr>
          <p:spPr bwMode="auto">
            <a:xfrm>
              <a:off x="5789613" y="18081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32" name="Line 991"/>
            <p:cNvSpPr>
              <a:spLocks noChangeShapeType="1"/>
            </p:cNvSpPr>
            <p:nvPr/>
          </p:nvSpPr>
          <p:spPr bwMode="auto">
            <a:xfrm>
              <a:off x="5791201" y="18113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33" name="Line 992"/>
            <p:cNvSpPr>
              <a:spLocks noChangeShapeType="1"/>
            </p:cNvSpPr>
            <p:nvPr/>
          </p:nvSpPr>
          <p:spPr bwMode="auto">
            <a:xfrm>
              <a:off x="5792788" y="181292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34" name="Line 993"/>
            <p:cNvSpPr>
              <a:spLocks noChangeShapeType="1"/>
            </p:cNvSpPr>
            <p:nvPr/>
          </p:nvSpPr>
          <p:spPr bwMode="auto">
            <a:xfrm>
              <a:off x="5792788" y="18129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35" name="Line 994"/>
            <p:cNvSpPr>
              <a:spLocks noChangeShapeType="1"/>
            </p:cNvSpPr>
            <p:nvPr/>
          </p:nvSpPr>
          <p:spPr bwMode="auto">
            <a:xfrm>
              <a:off x="5792788" y="1814513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36" name="Line 995"/>
            <p:cNvSpPr>
              <a:spLocks noChangeShapeType="1"/>
            </p:cNvSpPr>
            <p:nvPr/>
          </p:nvSpPr>
          <p:spPr bwMode="auto">
            <a:xfrm>
              <a:off x="5795963" y="1817688"/>
              <a:ext cx="1588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37" name="Line 996"/>
            <p:cNvSpPr>
              <a:spLocks noChangeShapeType="1"/>
            </p:cNvSpPr>
            <p:nvPr/>
          </p:nvSpPr>
          <p:spPr bwMode="auto">
            <a:xfrm>
              <a:off x="5797551" y="1824038"/>
              <a:ext cx="0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38" name="Freeform 997"/>
            <p:cNvSpPr>
              <a:spLocks/>
            </p:cNvSpPr>
            <p:nvPr/>
          </p:nvSpPr>
          <p:spPr bwMode="auto">
            <a:xfrm>
              <a:off x="1287463" y="3035300"/>
              <a:ext cx="80963" cy="63500"/>
            </a:xfrm>
            <a:custGeom>
              <a:avLst/>
              <a:gdLst>
                <a:gd name="T0" fmla="*/ 2147483647 w 51"/>
                <a:gd name="T1" fmla="*/ 0 h 40"/>
                <a:gd name="T2" fmla="*/ 2147483647 w 51"/>
                <a:gd name="T3" fmla="*/ 2147483647 h 40"/>
                <a:gd name="T4" fmla="*/ 0 w 51"/>
                <a:gd name="T5" fmla="*/ 2147483647 h 40"/>
                <a:gd name="T6" fmla="*/ 2147483647 w 51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39" name="Freeform 998"/>
            <p:cNvSpPr>
              <a:spLocks/>
            </p:cNvSpPr>
            <p:nvPr/>
          </p:nvSpPr>
          <p:spPr bwMode="auto">
            <a:xfrm>
              <a:off x="1287463" y="3035300"/>
              <a:ext cx="42863" cy="68263"/>
            </a:xfrm>
            <a:custGeom>
              <a:avLst/>
              <a:gdLst>
                <a:gd name="T0" fmla="*/ 2147483647 w 27"/>
                <a:gd name="T1" fmla="*/ 0 h 43"/>
                <a:gd name="T2" fmla="*/ 2147483647 w 27"/>
                <a:gd name="T3" fmla="*/ 0 h 43"/>
                <a:gd name="T4" fmla="*/ 2147483647 w 27"/>
                <a:gd name="T5" fmla="*/ 2147483647 h 43"/>
                <a:gd name="T6" fmla="*/ 2147483647 w 27"/>
                <a:gd name="T7" fmla="*/ 2147483647 h 43"/>
                <a:gd name="T8" fmla="*/ 0 w 27"/>
                <a:gd name="T9" fmla="*/ 2147483647 h 43"/>
                <a:gd name="T10" fmla="*/ 0 w 27"/>
                <a:gd name="T11" fmla="*/ 2147483647 h 43"/>
                <a:gd name="T12" fmla="*/ 2147483647 w 27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3">
                  <a:moveTo>
                    <a:pt x="25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1" y="43"/>
                  </a:lnTo>
                  <a:lnTo>
                    <a:pt x="0" y="43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40" name="Freeform 1011"/>
            <p:cNvSpPr>
              <a:spLocks/>
            </p:cNvSpPr>
            <p:nvPr/>
          </p:nvSpPr>
          <p:spPr bwMode="auto">
            <a:xfrm>
              <a:off x="1152525" y="4148138"/>
              <a:ext cx="42863" cy="114300"/>
            </a:xfrm>
            <a:custGeom>
              <a:avLst/>
              <a:gdLst>
                <a:gd name="T0" fmla="*/ 2147483647 w 27"/>
                <a:gd name="T1" fmla="*/ 0 h 72"/>
                <a:gd name="T2" fmla="*/ 2147483647 w 27"/>
                <a:gd name="T3" fmla="*/ 0 h 72"/>
                <a:gd name="T4" fmla="*/ 2147483647 w 27"/>
                <a:gd name="T5" fmla="*/ 2147483647 h 72"/>
                <a:gd name="T6" fmla="*/ 2147483647 w 27"/>
                <a:gd name="T7" fmla="*/ 2147483647 h 72"/>
                <a:gd name="T8" fmla="*/ 2147483647 w 27"/>
                <a:gd name="T9" fmla="*/ 2147483647 h 72"/>
                <a:gd name="T10" fmla="*/ 2147483647 w 27"/>
                <a:gd name="T11" fmla="*/ 2147483647 h 72"/>
                <a:gd name="T12" fmla="*/ 2147483647 w 27"/>
                <a:gd name="T13" fmla="*/ 2147483647 h 72"/>
                <a:gd name="T14" fmla="*/ 2147483647 w 27"/>
                <a:gd name="T15" fmla="*/ 2147483647 h 72"/>
                <a:gd name="T16" fmla="*/ 0 w 27"/>
                <a:gd name="T17" fmla="*/ 2147483647 h 72"/>
                <a:gd name="T18" fmla="*/ 0 w 27"/>
                <a:gd name="T19" fmla="*/ 2147483647 h 72"/>
                <a:gd name="T20" fmla="*/ 2147483647 w 27"/>
                <a:gd name="T21" fmla="*/ 2147483647 h 72"/>
                <a:gd name="T22" fmla="*/ 2147483647 w 27"/>
                <a:gd name="T23" fmla="*/ 2147483647 h 72"/>
                <a:gd name="T24" fmla="*/ 2147483647 w 27"/>
                <a:gd name="T25" fmla="*/ 2147483647 h 72"/>
                <a:gd name="T26" fmla="*/ 2147483647 w 27"/>
                <a:gd name="T27" fmla="*/ 0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7" h="72">
                  <a:moveTo>
                    <a:pt x="21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10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41" name="Freeform 1012"/>
            <p:cNvSpPr>
              <a:spLocks/>
            </p:cNvSpPr>
            <p:nvPr/>
          </p:nvSpPr>
          <p:spPr bwMode="auto">
            <a:xfrm>
              <a:off x="2779713" y="4148138"/>
              <a:ext cx="41275" cy="114300"/>
            </a:xfrm>
            <a:custGeom>
              <a:avLst/>
              <a:gdLst>
                <a:gd name="T0" fmla="*/ 2147483647 w 26"/>
                <a:gd name="T1" fmla="*/ 0 h 72"/>
                <a:gd name="T2" fmla="*/ 2147483647 w 26"/>
                <a:gd name="T3" fmla="*/ 0 h 72"/>
                <a:gd name="T4" fmla="*/ 2147483647 w 26"/>
                <a:gd name="T5" fmla="*/ 2147483647 h 72"/>
                <a:gd name="T6" fmla="*/ 2147483647 w 26"/>
                <a:gd name="T7" fmla="*/ 2147483647 h 72"/>
                <a:gd name="T8" fmla="*/ 2147483647 w 26"/>
                <a:gd name="T9" fmla="*/ 2147483647 h 72"/>
                <a:gd name="T10" fmla="*/ 2147483647 w 26"/>
                <a:gd name="T11" fmla="*/ 2147483647 h 72"/>
                <a:gd name="T12" fmla="*/ 2147483647 w 26"/>
                <a:gd name="T13" fmla="*/ 2147483647 h 72"/>
                <a:gd name="T14" fmla="*/ 2147483647 w 26"/>
                <a:gd name="T15" fmla="*/ 2147483647 h 72"/>
                <a:gd name="T16" fmla="*/ 0 w 26"/>
                <a:gd name="T17" fmla="*/ 2147483647 h 72"/>
                <a:gd name="T18" fmla="*/ 0 w 26"/>
                <a:gd name="T19" fmla="*/ 2147483647 h 72"/>
                <a:gd name="T20" fmla="*/ 2147483647 w 26"/>
                <a:gd name="T21" fmla="*/ 2147483647 h 72"/>
                <a:gd name="T22" fmla="*/ 2147483647 w 26"/>
                <a:gd name="T23" fmla="*/ 2147483647 h 72"/>
                <a:gd name="T24" fmla="*/ 2147483647 w 26"/>
                <a:gd name="T25" fmla="*/ 2147483647 h 72"/>
                <a:gd name="T26" fmla="*/ 2147483647 w 26"/>
                <a:gd name="T27" fmla="*/ 0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42" name="Freeform 1013"/>
            <p:cNvSpPr>
              <a:spLocks noEditPoints="1"/>
            </p:cNvSpPr>
            <p:nvPr/>
          </p:nvSpPr>
          <p:spPr bwMode="auto">
            <a:xfrm>
              <a:off x="2857500" y="4148138"/>
              <a:ext cx="74613" cy="114300"/>
            </a:xfrm>
            <a:custGeom>
              <a:avLst/>
              <a:gdLst>
                <a:gd name="T0" fmla="*/ 2147483647 w 47"/>
                <a:gd name="T1" fmla="*/ 2147483647 h 72"/>
                <a:gd name="T2" fmla="*/ 2147483647 w 47"/>
                <a:gd name="T3" fmla="*/ 2147483647 h 72"/>
                <a:gd name="T4" fmla="*/ 2147483647 w 47"/>
                <a:gd name="T5" fmla="*/ 2147483647 h 72"/>
                <a:gd name="T6" fmla="*/ 2147483647 w 47"/>
                <a:gd name="T7" fmla="*/ 2147483647 h 72"/>
                <a:gd name="T8" fmla="*/ 2147483647 w 47"/>
                <a:gd name="T9" fmla="*/ 2147483647 h 72"/>
                <a:gd name="T10" fmla="*/ 2147483647 w 47"/>
                <a:gd name="T11" fmla="*/ 2147483647 h 72"/>
                <a:gd name="T12" fmla="*/ 2147483647 w 47"/>
                <a:gd name="T13" fmla="*/ 2147483647 h 72"/>
                <a:gd name="T14" fmla="*/ 2147483647 w 47"/>
                <a:gd name="T15" fmla="*/ 2147483647 h 72"/>
                <a:gd name="T16" fmla="*/ 2147483647 w 47"/>
                <a:gd name="T17" fmla="*/ 2147483647 h 72"/>
                <a:gd name="T18" fmla="*/ 2147483647 w 47"/>
                <a:gd name="T19" fmla="*/ 2147483647 h 72"/>
                <a:gd name="T20" fmla="*/ 2147483647 w 47"/>
                <a:gd name="T21" fmla="*/ 2147483647 h 72"/>
                <a:gd name="T22" fmla="*/ 2147483647 w 47"/>
                <a:gd name="T23" fmla="*/ 2147483647 h 72"/>
                <a:gd name="T24" fmla="*/ 2147483647 w 47"/>
                <a:gd name="T25" fmla="*/ 2147483647 h 72"/>
                <a:gd name="T26" fmla="*/ 2147483647 w 47"/>
                <a:gd name="T27" fmla="*/ 2147483647 h 72"/>
                <a:gd name="T28" fmla="*/ 2147483647 w 47"/>
                <a:gd name="T29" fmla="*/ 2147483647 h 72"/>
                <a:gd name="T30" fmla="*/ 2147483647 w 47"/>
                <a:gd name="T31" fmla="*/ 2147483647 h 72"/>
                <a:gd name="T32" fmla="*/ 2147483647 w 47"/>
                <a:gd name="T33" fmla="*/ 2147483647 h 72"/>
                <a:gd name="T34" fmla="*/ 2147483647 w 47"/>
                <a:gd name="T35" fmla="*/ 2147483647 h 72"/>
                <a:gd name="T36" fmla="*/ 2147483647 w 47"/>
                <a:gd name="T37" fmla="*/ 2147483647 h 72"/>
                <a:gd name="T38" fmla="*/ 2147483647 w 47"/>
                <a:gd name="T39" fmla="*/ 2147483647 h 72"/>
                <a:gd name="T40" fmla="*/ 2147483647 w 47"/>
                <a:gd name="T41" fmla="*/ 2147483647 h 72"/>
                <a:gd name="T42" fmla="*/ 2147483647 w 47"/>
                <a:gd name="T43" fmla="*/ 0 h 72"/>
                <a:gd name="T44" fmla="*/ 2147483647 w 47"/>
                <a:gd name="T45" fmla="*/ 0 h 72"/>
                <a:gd name="T46" fmla="*/ 2147483647 w 47"/>
                <a:gd name="T47" fmla="*/ 2147483647 h 72"/>
                <a:gd name="T48" fmla="*/ 2147483647 w 47"/>
                <a:gd name="T49" fmla="*/ 2147483647 h 72"/>
                <a:gd name="T50" fmla="*/ 2147483647 w 47"/>
                <a:gd name="T51" fmla="*/ 2147483647 h 72"/>
                <a:gd name="T52" fmla="*/ 2147483647 w 47"/>
                <a:gd name="T53" fmla="*/ 2147483647 h 72"/>
                <a:gd name="T54" fmla="*/ 2147483647 w 47"/>
                <a:gd name="T55" fmla="*/ 2147483647 h 72"/>
                <a:gd name="T56" fmla="*/ 2147483647 w 47"/>
                <a:gd name="T57" fmla="*/ 2147483647 h 72"/>
                <a:gd name="T58" fmla="*/ 2147483647 w 47"/>
                <a:gd name="T59" fmla="*/ 2147483647 h 72"/>
                <a:gd name="T60" fmla="*/ 2147483647 w 47"/>
                <a:gd name="T61" fmla="*/ 2147483647 h 72"/>
                <a:gd name="T62" fmla="*/ 2147483647 w 47"/>
                <a:gd name="T63" fmla="*/ 2147483647 h 72"/>
                <a:gd name="T64" fmla="*/ 2147483647 w 47"/>
                <a:gd name="T65" fmla="*/ 2147483647 h 72"/>
                <a:gd name="T66" fmla="*/ 2147483647 w 47"/>
                <a:gd name="T67" fmla="*/ 2147483647 h 72"/>
                <a:gd name="T68" fmla="*/ 2147483647 w 47"/>
                <a:gd name="T69" fmla="*/ 2147483647 h 72"/>
                <a:gd name="T70" fmla="*/ 2147483647 w 47"/>
                <a:gd name="T71" fmla="*/ 2147483647 h 72"/>
                <a:gd name="T72" fmla="*/ 2147483647 w 47"/>
                <a:gd name="T73" fmla="*/ 2147483647 h 72"/>
                <a:gd name="T74" fmla="*/ 2147483647 w 47"/>
                <a:gd name="T75" fmla="*/ 2147483647 h 72"/>
                <a:gd name="T76" fmla="*/ 2147483647 w 47"/>
                <a:gd name="T77" fmla="*/ 2147483647 h 72"/>
                <a:gd name="T78" fmla="*/ 2147483647 w 47"/>
                <a:gd name="T79" fmla="*/ 2147483647 h 72"/>
                <a:gd name="T80" fmla="*/ 2147483647 w 47"/>
                <a:gd name="T81" fmla="*/ 2147483647 h 72"/>
                <a:gd name="T82" fmla="*/ 2147483647 w 47"/>
                <a:gd name="T83" fmla="*/ 2147483647 h 72"/>
                <a:gd name="T84" fmla="*/ 2147483647 w 47"/>
                <a:gd name="T85" fmla="*/ 2147483647 h 72"/>
                <a:gd name="T86" fmla="*/ 2147483647 w 47"/>
                <a:gd name="T87" fmla="*/ 2147483647 h 72"/>
                <a:gd name="T88" fmla="*/ 0 w 47"/>
                <a:gd name="T89" fmla="*/ 2147483647 h 72"/>
                <a:gd name="T90" fmla="*/ 2147483647 w 47"/>
                <a:gd name="T91" fmla="*/ 2147483647 h 72"/>
                <a:gd name="T92" fmla="*/ 2147483647 w 47"/>
                <a:gd name="T93" fmla="*/ 2147483647 h 72"/>
                <a:gd name="T94" fmla="*/ 2147483647 w 47"/>
                <a:gd name="T95" fmla="*/ 2147483647 h 72"/>
                <a:gd name="T96" fmla="*/ 2147483647 w 47"/>
                <a:gd name="T97" fmla="*/ 2147483647 h 72"/>
                <a:gd name="T98" fmla="*/ 2147483647 w 47"/>
                <a:gd name="T99" fmla="*/ 2147483647 h 72"/>
                <a:gd name="T100" fmla="*/ 2147483647 w 47"/>
                <a:gd name="T101" fmla="*/ 2147483647 h 72"/>
                <a:gd name="T102" fmla="*/ 2147483647 w 47"/>
                <a:gd name="T103" fmla="*/ 0 h 72"/>
                <a:gd name="T104" fmla="*/ 2147483647 w 47"/>
                <a:gd name="T105" fmla="*/ 0 h 7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43" name="Freeform 1014"/>
            <p:cNvSpPr>
              <a:spLocks/>
            </p:cNvSpPr>
            <p:nvPr/>
          </p:nvSpPr>
          <p:spPr bwMode="auto">
            <a:xfrm>
              <a:off x="4446588" y="4148138"/>
              <a:ext cx="41275" cy="114300"/>
            </a:xfrm>
            <a:custGeom>
              <a:avLst/>
              <a:gdLst>
                <a:gd name="T0" fmla="*/ 2147483647 w 26"/>
                <a:gd name="T1" fmla="*/ 0 h 72"/>
                <a:gd name="T2" fmla="*/ 2147483647 w 26"/>
                <a:gd name="T3" fmla="*/ 0 h 72"/>
                <a:gd name="T4" fmla="*/ 2147483647 w 26"/>
                <a:gd name="T5" fmla="*/ 2147483647 h 72"/>
                <a:gd name="T6" fmla="*/ 2147483647 w 26"/>
                <a:gd name="T7" fmla="*/ 2147483647 h 72"/>
                <a:gd name="T8" fmla="*/ 2147483647 w 26"/>
                <a:gd name="T9" fmla="*/ 2147483647 h 72"/>
                <a:gd name="T10" fmla="*/ 2147483647 w 26"/>
                <a:gd name="T11" fmla="*/ 2147483647 h 72"/>
                <a:gd name="T12" fmla="*/ 2147483647 w 26"/>
                <a:gd name="T13" fmla="*/ 2147483647 h 72"/>
                <a:gd name="T14" fmla="*/ 2147483647 w 26"/>
                <a:gd name="T15" fmla="*/ 2147483647 h 72"/>
                <a:gd name="T16" fmla="*/ 0 w 26"/>
                <a:gd name="T17" fmla="*/ 2147483647 h 72"/>
                <a:gd name="T18" fmla="*/ 0 w 26"/>
                <a:gd name="T19" fmla="*/ 2147483647 h 72"/>
                <a:gd name="T20" fmla="*/ 2147483647 w 26"/>
                <a:gd name="T21" fmla="*/ 2147483647 h 72"/>
                <a:gd name="T22" fmla="*/ 2147483647 w 26"/>
                <a:gd name="T23" fmla="*/ 2147483647 h 72"/>
                <a:gd name="T24" fmla="*/ 2147483647 w 26"/>
                <a:gd name="T25" fmla="*/ 2147483647 h 72"/>
                <a:gd name="T26" fmla="*/ 2147483647 w 26"/>
                <a:gd name="T27" fmla="*/ 0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3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6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44" name="Freeform 1015"/>
            <p:cNvSpPr>
              <a:spLocks noEditPoints="1"/>
            </p:cNvSpPr>
            <p:nvPr/>
          </p:nvSpPr>
          <p:spPr bwMode="auto">
            <a:xfrm>
              <a:off x="4524375" y="4148138"/>
              <a:ext cx="73025" cy="114300"/>
            </a:xfrm>
            <a:custGeom>
              <a:avLst/>
              <a:gdLst>
                <a:gd name="T0" fmla="*/ 2147483647 w 46"/>
                <a:gd name="T1" fmla="*/ 2147483647 h 72"/>
                <a:gd name="T2" fmla="*/ 2147483647 w 46"/>
                <a:gd name="T3" fmla="*/ 2147483647 h 72"/>
                <a:gd name="T4" fmla="*/ 2147483647 w 46"/>
                <a:gd name="T5" fmla="*/ 2147483647 h 72"/>
                <a:gd name="T6" fmla="*/ 2147483647 w 46"/>
                <a:gd name="T7" fmla="*/ 2147483647 h 72"/>
                <a:gd name="T8" fmla="*/ 2147483647 w 46"/>
                <a:gd name="T9" fmla="*/ 2147483647 h 72"/>
                <a:gd name="T10" fmla="*/ 2147483647 w 46"/>
                <a:gd name="T11" fmla="*/ 2147483647 h 72"/>
                <a:gd name="T12" fmla="*/ 2147483647 w 46"/>
                <a:gd name="T13" fmla="*/ 2147483647 h 72"/>
                <a:gd name="T14" fmla="*/ 2147483647 w 46"/>
                <a:gd name="T15" fmla="*/ 2147483647 h 72"/>
                <a:gd name="T16" fmla="*/ 2147483647 w 46"/>
                <a:gd name="T17" fmla="*/ 2147483647 h 72"/>
                <a:gd name="T18" fmla="*/ 2147483647 w 46"/>
                <a:gd name="T19" fmla="*/ 2147483647 h 72"/>
                <a:gd name="T20" fmla="*/ 2147483647 w 46"/>
                <a:gd name="T21" fmla="*/ 2147483647 h 72"/>
                <a:gd name="T22" fmla="*/ 2147483647 w 46"/>
                <a:gd name="T23" fmla="*/ 2147483647 h 72"/>
                <a:gd name="T24" fmla="*/ 2147483647 w 46"/>
                <a:gd name="T25" fmla="*/ 2147483647 h 72"/>
                <a:gd name="T26" fmla="*/ 2147483647 w 46"/>
                <a:gd name="T27" fmla="*/ 2147483647 h 72"/>
                <a:gd name="T28" fmla="*/ 2147483647 w 46"/>
                <a:gd name="T29" fmla="*/ 2147483647 h 72"/>
                <a:gd name="T30" fmla="*/ 2147483647 w 46"/>
                <a:gd name="T31" fmla="*/ 2147483647 h 72"/>
                <a:gd name="T32" fmla="*/ 2147483647 w 46"/>
                <a:gd name="T33" fmla="*/ 2147483647 h 72"/>
                <a:gd name="T34" fmla="*/ 2147483647 w 46"/>
                <a:gd name="T35" fmla="*/ 2147483647 h 72"/>
                <a:gd name="T36" fmla="*/ 2147483647 w 46"/>
                <a:gd name="T37" fmla="*/ 2147483647 h 72"/>
                <a:gd name="T38" fmla="*/ 2147483647 w 46"/>
                <a:gd name="T39" fmla="*/ 2147483647 h 72"/>
                <a:gd name="T40" fmla="*/ 2147483647 w 46"/>
                <a:gd name="T41" fmla="*/ 2147483647 h 72"/>
                <a:gd name="T42" fmla="*/ 2147483647 w 46"/>
                <a:gd name="T43" fmla="*/ 0 h 72"/>
                <a:gd name="T44" fmla="*/ 2147483647 w 46"/>
                <a:gd name="T45" fmla="*/ 0 h 72"/>
                <a:gd name="T46" fmla="*/ 2147483647 w 46"/>
                <a:gd name="T47" fmla="*/ 2147483647 h 72"/>
                <a:gd name="T48" fmla="*/ 2147483647 w 46"/>
                <a:gd name="T49" fmla="*/ 2147483647 h 72"/>
                <a:gd name="T50" fmla="*/ 2147483647 w 46"/>
                <a:gd name="T51" fmla="*/ 2147483647 h 72"/>
                <a:gd name="T52" fmla="*/ 2147483647 w 46"/>
                <a:gd name="T53" fmla="*/ 2147483647 h 72"/>
                <a:gd name="T54" fmla="*/ 2147483647 w 46"/>
                <a:gd name="T55" fmla="*/ 2147483647 h 72"/>
                <a:gd name="T56" fmla="*/ 2147483647 w 46"/>
                <a:gd name="T57" fmla="*/ 2147483647 h 72"/>
                <a:gd name="T58" fmla="*/ 2147483647 w 46"/>
                <a:gd name="T59" fmla="*/ 2147483647 h 72"/>
                <a:gd name="T60" fmla="*/ 2147483647 w 46"/>
                <a:gd name="T61" fmla="*/ 2147483647 h 72"/>
                <a:gd name="T62" fmla="*/ 2147483647 w 46"/>
                <a:gd name="T63" fmla="*/ 2147483647 h 72"/>
                <a:gd name="T64" fmla="*/ 2147483647 w 46"/>
                <a:gd name="T65" fmla="*/ 2147483647 h 72"/>
                <a:gd name="T66" fmla="*/ 2147483647 w 46"/>
                <a:gd name="T67" fmla="*/ 2147483647 h 72"/>
                <a:gd name="T68" fmla="*/ 2147483647 w 46"/>
                <a:gd name="T69" fmla="*/ 2147483647 h 72"/>
                <a:gd name="T70" fmla="*/ 2147483647 w 46"/>
                <a:gd name="T71" fmla="*/ 2147483647 h 72"/>
                <a:gd name="T72" fmla="*/ 2147483647 w 46"/>
                <a:gd name="T73" fmla="*/ 2147483647 h 72"/>
                <a:gd name="T74" fmla="*/ 2147483647 w 46"/>
                <a:gd name="T75" fmla="*/ 2147483647 h 72"/>
                <a:gd name="T76" fmla="*/ 2147483647 w 46"/>
                <a:gd name="T77" fmla="*/ 2147483647 h 72"/>
                <a:gd name="T78" fmla="*/ 2147483647 w 46"/>
                <a:gd name="T79" fmla="*/ 2147483647 h 72"/>
                <a:gd name="T80" fmla="*/ 2147483647 w 46"/>
                <a:gd name="T81" fmla="*/ 2147483647 h 72"/>
                <a:gd name="T82" fmla="*/ 2147483647 w 46"/>
                <a:gd name="T83" fmla="*/ 2147483647 h 72"/>
                <a:gd name="T84" fmla="*/ 2147483647 w 46"/>
                <a:gd name="T85" fmla="*/ 2147483647 h 72"/>
                <a:gd name="T86" fmla="*/ 2147483647 w 46"/>
                <a:gd name="T87" fmla="*/ 2147483647 h 72"/>
                <a:gd name="T88" fmla="*/ 0 w 46"/>
                <a:gd name="T89" fmla="*/ 2147483647 h 72"/>
                <a:gd name="T90" fmla="*/ 2147483647 w 46"/>
                <a:gd name="T91" fmla="*/ 2147483647 h 72"/>
                <a:gd name="T92" fmla="*/ 2147483647 w 46"/>
                <a:gd name="T93" fmla="*/ 2147483647 h 72"/>
                <a:gd name="T94" fmla="*/ 2147483647 w 46"/>
                <a:gd name="T95" fmla="*/ 2147483647 h 72"/>
                <a:gd name="T96" fmla="*/ 2147483647 w 46"/>
                <a:gd name="T97" fmla="*/ 2147483647 h 72"/>
                <a:gd name="T98" fmla="*/ 2147483647 w 46"/>
                <a:gd name="T99" fmla="*/ 2147483647 h 72"/>
                <a:gd name="T100" fmla="*/ 2147483647 w 46"/>
                <a:gd name="T101" fmla="*/ 2147483647 h 72"/>
                <a:gd name="T102" fmla="*/ 2147483647 w 46"/>
                <a:gd name="T103" fmla="*/ 0 h 72"/>
                <a:gd name="T104" fmla="*/ 2147483647 w 46"/>
                <a:gd name="T105" fmla="*/ 0 h 7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6" h="72">
                  <a:moveTo>
                    <a:pt x="22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5" y="20"/>
                  </a:lnTo>
                  <a:lnTo>
                    <a:pt x="45" y="24"/>
                  </a:lnTo>
                  <a:lnTo>
                    <a:pt x="46" y="30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2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9"/>
                  </a:lnTo>
                  <a:lnTo>
                    <a:pt x="6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4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45" name="Freeform 1016"/>
            <p:cNvSpPr>
              <a:spLocks noEditPoints="1"/>
            </p:cNvSpPr>
            <p:nvPr/>
          </p:nvSpPr>
          <p:spPr bwMode="auto">
            <a:xfrm>
              <a:off x="4610100" y="4148138"/>
              <a:ext cx="74613" cy="114300"/>
            </a:xfrm>
            <a:custGeom>
              <a:avLst/>
              <a:gdLst>
                <a:gd name="T0" fmla="*/ 2147483647 w 47"/>
                <a:gd name="T1" fmla="*/ 2147483647 h 72"/>
                <a:gd name="T2" fmla="*/ 2147483647 w 47"/>
                <a:gd name="T3" fmla="*/ 2147483647 h 72"/>
                <a:gd name="T4" fmla="*/ 2147483647 w 47"/>
                <a:gd name="T5" fmla="*/ 2147483647 h 72"/>
                <a:gd name="T6" fmla="*/ 2147483647 w 47"/>
                <a:gd name="T7" fmla="*/ 2147483647 h 72"/>
                <a:gd name="T8" fmla="*/ 2147483647 w 47"/>
                <a:gd name="T9" fmla="*/ 2147483647 h 72"/>
                <a:gd name="T10" fmla="*/ 2147483647 w 47"/>
                <a:gd name="T11" fmla="*/ 2147483647 h 72"/>
                <a:gd name="T12" fmla="*/ 2147483647 w 47"/>
                <a:gd name="T13" fmla="*/ 2147483647 h 72"/>
                <a:gd name="T14" fmla="*/ 2147483647 w 47"/>
                <a:gd name="T15" fmla="*/ 2147483647 h 72"/>
                <a:gd name="T16" fmla="*/ 2147483647 w 47"/>
                <a:gd name="T17" fmla="*/ 2147483647 h 72"/>
                <a:gd name="T18" fmla="*/ 2147483647 w 47"/>
                <a:gd name="T19" fmla="*/ 2147483647 h 72"/>
                <a:gd name="T20" fmla="*/ 2147483647 w 47"/>
                <a:gd name="T21" fmla="*/ 2147483647 h 72"/>
                <a:gd name="T22" fmla="*/ 2147483647 w 47"/>
                <a:gd name="T23" fmla="*/ 2147483647 h 72"/>
                <a:gd name="T24" fmla="*/ 2147483647 w 47"/>
                <a:gd name="T25" fmla="*/ 2147483647 h 72"/>
                <a:gd name="T26" fmla="*/ 2147483647 w 47"/>
                <a:gd name="T27" fmla="*/ 2147483647 h 72"/>
                <a:gd name="T28" fmla="*/ 2147483647 w 47"/>
                <a:gd name="T29" fmla="*/ 2147483647 h 72"/>
                <a:gd name="T30" fmla="*/ 2147483647 w 47"/>
                <a:gd name="T31" fmla="*/ 2147483647 h 72"/>
                <a:gd name="T32" fmla="*/ 2147483647 w 47"/>
                <a:gd name="T33" fmla="*/ 2147483647 h 72"/>
                <a:gd name="T34" fmla="*/ 2147483647 w 47"/>
                <a:gd name="T35" fmla="*/ 2147483647 h 72"/>
                <a:gd name="T36" fmla="*/ 2147483647 w 47"/>
                <a:gd name="T37" fmla="*/ 2147483647 h 72"/>
                <a:gd name="T38" fmla="*/ 2147483647 w 47"/>
                <a:gd name="T39" fmla="*/ 2147483647 h 72"/>
                <a:gd name="T40" fmla="*/ 2147483647 w 47"/>
                <a:gd name="T41" fmla="*/ 2147483647 h 72"/>
                <a:gd name="T42" fmla="*/ 2147483647 w 47"/>
                <a:gd name="T43" fmla="*/ 0 h 72"/>
                <a:gd name="T44" fmla="*/ 2147483647 w 47"/>
                <a:gd name="T45" fmla="*/ 0 h 72"/>
                <a:gd name="T46" fmla="*/ 2147483647 w 47"/>
                <a:gd name="T47" fmla="*/ 2147483647 h 72"/>
                <a:gd name="T48" fmla="*/ 2147483647 w 47"/>
                <a:gd name="T49" fmla="*/ 2147483647 h 72"/>
                <a:gd name="T50" fmla="*/ 2147483647 w 47"/>
                <a:gd name="T51" fmla="*/ 2147483647 h 72"/>
                <a:gd name="T52" fmla="*/ 2147483647 w 47"/>
                <a:gd name="T53" fmla="*/ 2147483647 h 72"/>
                <a:gd name="T54" fmla="*/ 2147483647 w 47"/>
                <a:gd name="T55" fmla="*/ 2147483647 h 72"/>
                <a:gd name="T56" fmla="*/ 2147483647 w 47"/>
                <a:gd name="T57" fmla="*/ 2147483647 h 72"/>
                <a:gd name="T58" fmla="*/ 2147483647 w 47"/>
                <a:gd name="T59" fmla="*/ 2147483647 h 72"/>
                <a:gd name="T60" fmla="*/ 2147483647 w 47"/>
                <a:gd name="T61" fmla="*/ 2147483647 h 72"/>
                <a:gd name="T62" fmla="*/ 2147483647 w 47"/>
                <a:gd name="T63" fmla="*/ 2147483647 h 72"/>
                <a:gd name="T64" fmla="*/ 2147483647 w 47"/>
                <a:gd name="T65" fmla="*/ 2147483647 h 72"/>
                <a:gd name="T66" fmla="*/ 2147483647 w 47"/>
                <a:gd name="T67" fmla="*/ 2147483647 h 72"/>
                <a:gd name="T68" fmla="*/ 2147483647 w 47"/>
                <a:gd name="T69" fmla="*/ 2147483647 h 72"/>
                <a:gd name="T70" fmla="*/ 2147483647 w 47"/>
                <a:gd name="T71" fmla="*/ 2147483647 h 72"/>
                <a:gd name="T72" fmla="*/ 2147483647 w 47"/>
                <a:gd name="T73" fmla="*/ 2147483647 h 72"/>
                <a:gd name="T74" fmla="*/ 2147483647 w 47"/>
                <a:gd name="T75" fmla="*/ 2147483647 h 72"/>
                <a:gd name="T76" fmla="*/ 2147483647 w 47"/>
                <a:gd name="T77" fmla="*/ 2147483647 h 72"/>
                <a:gd name="T78" fmla="*/ 2147483647 w 47"/>
                <a:gd name="T79" fmla="*/ 2147483647 h 72"/>
                <a:gd name="T80" fmla="*/ 2147483647 w 47"/>
                <a:gd name="T81" fmla="*/ 2147483647 h 72"/>
                <a:gd name="T82" fmla="*/ 2147483647 w 47"/>
                <a:gd name="T83" fmla="*/ 2147483647 h 72"/>
                <a:gd name="T84" fmla="*/ 2147483647 w 47"/>
                <a:gd name="T85" fmla="*/ 2147483647 h 72"/>
                <a:gd name="T86" fmla="*/ 2147483647 w 47"/>
                <a:gd name="T87" fmla="*/ 2147483647 h 72"/>
                <a:gd name="T88" fmla="*/ 0 w 47"/>
                <a:gd name="T89" fmla="*/ 2147483647 h 72"/>
                <a:gd name="T90" fmla="*/ 2147483647 w 47"/>
                <a:gd name="T91" fmla="*/ 2147483647 h 72"/>
                <a:gd name="T92" fmla="*/ 2147483647 w 47"/>
                <a:gd name="T93" fmla="*/ 2147483647 h 72"/>
                <a:gd name="T94" fmla="*/ 2147483647 w 47"/>
                <a:gd name="T95" fmla="*/ 2147483647 h 72"/>
                <a:gd name="T96" fmla="*/ 2147483647 w 47"/>
                <a:gd name="T97" fmla="*/ 2147483647 h 72"/>
                <a:gd name="T98" fmla="*/ 2147483647 w 47"/>
                <a:gd name="T99" fmla="*/ 2147483647 h 72"/>
                <a:gd name="T100" fmla="*/ 2147483647 w 47"/>
                <a:gd name="T101" fmla="*/ 2147483647 h 72"/>
                <a:gd name="T102" fmla="*/ 2147483647 w 47"/>
                <a:gd name="T103" fmla="*/ 0 h 72"/>
                <a:gd name="T104" fmla="*/ 2147483647 w 47"/>
                <a:gd name="T105" fmla="*/ 0 h 7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1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11" y="36"/>
                  </a:lnTo>
                  <a:lnTo>
                    <a:pt x="11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1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5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5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5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5" y="56"/>
                  </a:lnTo>
                  <a:lnTo>
                    <a:pt x="43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20" y="72"/>
                  </a:lnTo>
                  <a:lnTo>
                    <a:pt x="15" y="71"/>
                  </a:lnTo>
                  <a:lnTo>
                    <a:pt x="11" y="69"/>
                  </a:lnTo>
                  <a:lnTo>
                    <a:pt x="8" y="65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2" y="24"/>
                  </a:lnTo>
                  <a:lnTo>
                    <a:pt x="4" y="15"/>
                  </a:lnTo>
                  <a:lnTo>
                    <a:pt x="5" y="10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46" name="Freeform 1017"/>
            <p:cNvSpPr>
              <a:spLocks/>
            </p:cNvSpPr>
            <p:nvPr/>
          </p:nvSpPr>
          <p:spPr bwMode="auto">
            <a:xfrm>
              <a:off x="6072188" y="4148138"/>
              <a:ext cx="41275" cy="114300"/>
            </a:xfrm>
            <a:custGeom>
              <a:avLst/>
              <a:gdLst>
                <a:gd name="T0" fmla="*/ 2147483647 w 26"/>
                <a:gd name="T1" fmla="*/ 0 h 72"/>
                <a:gd name="T2" fmla="*/ 2147483647 w 26"/>
                <a:gd name="T3" fmla="*/ 0 h 72"/>
                <a:gd name="T4" fmla="*/ 2147483647 w 26"/>
                <a:gd name="T5" fmla="*/ 2147483647 h 72"/>
                <a:gd name="T6" fmla="*/ 2147483647 w 26"/>
                <a:gd name="T7" fmla="*/ 2147483647 h 72"/>
                <a:gd name="T8" fmla="*/ 2147483647 w 26"/>
                <a:gd name="T9" fmla="*/ 2147483647 h 72"/>
                <a:gd name="T10" fmla="*/ 2147483647 w 26"/>
                <a:gd name="T11" fmla="*/ 2147483647 h 72"/>
                <a:gd name="T12" fmla="*/ 2147483647 w 26"/>
                <a:gd name="T13" fmla="*/ 2147483647 h 72"/>
                <a:gd name="T14" fmla="*/ 2147483647 w 26"/>
                <a:gd name="T15" fmla="*/ 2147483647 h 72"/>
                <a:gd name="T16" fmla="*/ 0 w 26"/>
                <a:gd name="T17" fmla="*/ 2147483647 h 72"/>
                <a:gd name="T18" fmla="*/ 0 w 26"/>
                <a:gd name="T19" fmla="*/ 2147483647 h 72"/>
                <a:gd name="T20" fmla="*/ 2147483647 w 26"/>
                <a:gd name="T21" fmla="*/ 2147483647 h 72"/>
                <a:gd name="T22" fmla="*/ 2147483647 w 26"/>
                <a:gd name="T23" fmla="*/ 2147483647 h 72"/>
                <a:gd name="T24" fmla="*/ 2147483647 w 26"/>
                <a:gd name="T25" fmla="*/ 2147483647 h 72"/>
                <a:gd name="T26" fmla="*/ 2147483647 w 26"/>
                <a:gd name="T27" fmla="*/ 0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" h="72">
                  <a:moveTo>
                    <a:pt x="21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47" name="Freeform 1018"/>
            <p:cNvSpPr>
              <a:spLocks noEditPoints="1"/>
            </p:cNvSpPr>
            <p:nvPr/>
          </p:nvSpPr>
          <p:spPr bwMode="auto">
            <a:xfrm>
              <a:off x="6149975" y="4148138"/>
              <a:ext cx="74613" cy="114300"/>
            </a:xfrm>
            <a:custGeom>
              <a:avLst/>
              <a:gdLst>
                <a:gd name="T0" fmla="*/ 2147483647 w 47"/>
                <a:gd name="T1" fmla="*/ 2147483647 h 72"/>
                <a:gd name="T2" fmla="*/ 2147483647 w 47"/>
                <a:gd name="T3" fmla="*/ 2147483647 h 72"/>
                <a:gd name="T4" fmla="*/ 2147483647 w 47"/>
                <a:gd name="T5" fmla="*/ 2147483647 h 72"/>
                <a:gd name="T6" fmla="*/ 2147483647 w 47"/>
                <a:gd name="T7" fmla="*/ 2147483647 h 72"/>
                <a:gd name="T8" fmla="*/ 2147483647 w 47"/>
                <a:gd name="T9" fmla="*/ 2147483647 h 72"/>
                <a:gd name="T10" fmla="*/ 2147483647 w 47"/>
                <a:gd name="T11" fmla="*/ 2147483647 h 72"/>
                <a:gd name="T12" fmla="*/ 2147483647 w 47"/>
                <a:gd name="T13" fmla="*/ 2147483647 h 72"/>
                <a:gd name="T14" fmla="*/ 2147483647 w 47"/>
                <a:gd name="T15" fmla="*/ 2147483647 h 72"/>
                <a:gd name="T16" fmla="*/ 2147483647 w 47"/>
                <a:gd name="T17" fmla="*/ 2147483647 h 72"/>
                <a:gd name="T18" fmla="*/ 2147483647 w 47"/>
                <a:gd name="T19" fmla="*/ 2147483647 h 72"/>
                <a:gd name="T20" fmla="*/ 2147483647 w 47"/>
                <a:gd name="T21" fmla="*/ 2147483647 h 72"/>
                <a:gd name="T22" fmla="*/ 2147483647 w 47"/>
                <a:gd name="T23" fmla="*/ 2147483647 h 72"/>
                <a:gd name="T24" fmla="*/ 2147483647 w 47"/>
                <a:gd name="T25" fmla="*/ 2147483647 h 72"/>
                <a:gd name="T26" fmla="*/ 2147483647 w 47"/>
                <a:gd name="T27" fmla="*/ 2147483647 h 72"/>
                <a:gd name="T28" fmla="*/ 2147483647 w 47"/>
                <a:gd name="T29" fmla="*/ 2147483647 h 72"/>
                <a:gd name="T30" fmla="*/ 2147483647 w 47"/>
                <a:gd name="T31" fmla="*/ 2147483647 h 72"/>
                <a:gd name="T32" fmla="*/ 2147483647 w 47"/>
                <a:gd name="T33" fmla="*/ 2147483647 h 72"/>
                <a:gd name="T34" fmla="*/ 2147483647 w 47"/>
                <a:gd name="T35" fmla="*/ 2147483647 h 72"/>
                <a:gd name="T36" fmla="*/ 2147483647 w 47"/>
                <a:gd name="T37" fmla="*/ 2147483647 h 72"/>
                <a:gd name="T38" fmla="*/ 2147483647 w 47"/>
                <a:gd name="T39" fmla="*/ 2147483647 h 72"/>
                <a:gd name="T40" fmla="*/ 2147483647 w 47"/>
                <a:gd name="T41" fmla="*/ 2147483647 h 72"/>
                <a:gd name="T42" fmla="*/ 2147483647 w 47"/>
                <a:gd name="T43" fmla="*/ 0 h 72"/>
                <a:gd name="T44" fmla="*/ 2147483647 w 47"/>
                <a:gd name="T45" fmla="*/ 0 h 72"/>
                <a:gd name="T46" fmla="*/ 2147483647 w 47"/>
                <a:gd name="T47" fmla="*/ 2147483647 h 72"/>
                <a:gd name="T48" fmla="*/ 2147483647 w 47"/>
                <a:gd name="T49" fmla="*/ 2147483647 h 72"/>
                <a:gd name="T50" fmla="*/ 2147483647 w 47"/>
                <a:gd name="T51" fmla="*/ 2147483647 h 72"/>
                <a:gd name="T52" fmla="*/ 2147483647 w 47"/>
                <a:gd name="T53" fmla="*/ 2147483647 h 72"/>
                <a:gd name="T54" fmla="*/ 2147483647 w 47"/>
                <a:gd name="T55" fmla="*/ 2147483647 h 72"/>
                <a:gd name="T56" fmla="*/ 2147483647 w 47"/>
                <a:gd name="T57" fmla="*/ 2147483647 h 72"/>
                <a:gd name="T58" fmla="*/ 2147483647 w 47"/>
                <a:gd name="T59" fmla="*/ 2147483647 h 72"/>
                <a:gd name="T60" fmla="*/ 2147483647 w 47"/>
                <a:gd name="T61" fmla="*/ 2147483647 h 72"/>
                <a:gd name="T62" fmla="*/ 2147483647 w 47"/>
                <a:gd name="T63" fmla="*/ 2147483647 h 72"/>
                <a:gd name="T64" fmla="*/ 2147483647 w 47"/>
                <a:gd name="T65" fmla="*/ 2147483647 h 72"/>
                <a:gd name="T66" fmla="*/ 2147483647 w 47"/>
                <a:gd name="T67" fmla="*/ 2147483647 h 72"/>
                <a:gd name="T68" fmla="*/ 2147483647 w 47"/>
                <a:gd name="T69" fmla="*/ 2147483647 h 72"/>
                <a:gd name="T70" fmla="*/ 2147483647 w 47"/>
                <a:gd name="T71" fmla="*/ 2147483647 h 72"/>
                <a:gd name="T72" fmla="*/ 2147483647 w 47"/>
                <a:gd name="T73" fmla="*/ 2147483647 h 72"/>
                <a:gd name="T74" fmla="*/ 2147483647 w 47"/>
                <a:gd name="T75" fmla="*/ 2147483647 h 72"/>
                <a:gd name="T76" fmla="*/ 2147483647 w 47"/>
                <a:gd name="T77" fmla="*/ 2147483647 h 72"/>
                <a:gd name="T78" fmla="*/ 2147483647 w 47"/>
                <a:gd name="T79" fmla="*/ 2147483647 h 72"/>
                <a:gd name="T80" fmla="*/ 2147483647 w 47"/>
                <a:gd name="T81" fmla="*/ 2147483647 h 72"/>
                <a:gd name="T82" fmla="*/ 2147483647 w 47"/>
                <a:gd name="T83" fmla="*/ 2147483647 h 72"/>
                <a:gd name="T84" fmla="*/ 2147483647 w 47"/>
                <a:gd name="T85" fmla="*/ 2147483647 h 72"/>
                <a:gd name="T86" fmla="*/ 2147483647 w 47"/>
                <a:gd name="T87" fmla="*/ 2147483647 h 72"/>
                <a:gd name="T88" fmla="*/ 0 w 47"/>
                <a:gd name="T89" fmla="*/ 2147483647 h 72"/>
                <a:gd name="T90" fmla="*/ 2147483647 w 47"/>
                <a:gd name="T91" fmla="*/ 2147483647 h 72"/>
                <a:gd name="T92" fmla="*/ 2147483647 w 47"/>
                <a:gd name="T93" fmla="*/ 2147483647 h 72"/>
                <a:gd name="T94" fmla="*/ 2147483647 w 47"/>
                <a:gd name="T95" fmla="*/ 2147483647 h 72"/>
                <a:gd name="T96" fmla="*/ 2147483647 w 47"/>
                <a:gd name="T97" fmla="*/ 2147483647 h 72"/>
                <a:gd name="T98" fmla="*/ 2147483647 w 47"/>
                <a:gd name="T99" fmla="*/ 2147483647 h 72"/>
                <a:gd name="T100" fmla="*/ 2147483647 w 47"/>
                <a:gd name="T101" fmla="*/ 2147483647 h 72"/>
                <a:gd name="T102" fmla="*/ 2147483647 w 47"/>
                <a:gd name="T103" fmla="*/ 0 h 72"/>
                <a:gd name="T104" fmla="*/ 2147483647 w 47"/>
                <a:gd name="T105" fmla="*/ 0 h 7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20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3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5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48" name="Freeform 1019"/>
            <p:cNvSpPr>
              <a:spLocks noEditPoints="1"/>
            </p:cNvSpPr>
            <p:nvPr/>
          </p:nvSpPr>
          <p:spPr bwMode="auto">
            <a:xfrm>
              <a:off x="6237288" y="4148138"/>
              <a:ext cx="74613" cy="114300"/>
            </a:xfrm>
            <a:custGeom>
              <a:avLst/>
              <a:gdLst>
                <a:gd name="T0" fmla="*/ 2147483647 w 47"/>
                <a:gd name="T1" fmla="*/ 2147483647 h 72"/>
                <a:gd name="T2" fmla="*/ 2147483647 w 47"/>
                <a:gd name="T3" fmla="*/ 2147483647 h 72"/>
                <a:gd name="T4" fmla="*/ 2147483647 w 47"/>
                <a:gd name="T5" fmla="*/ 2147483647 h 72"/>
                <a:gd name="T6" fmla="*/ 2147483647 w 47"/>
                <a:gd name="T7" fmla="*/ 2147483647 h 72"/>
                <a:gd name="T8" fmla="*/ 2147483647 w 47"/>
                <a:gd name="T9" fmla="*/ 2147483647 h 72"/>
                <a:gd name="T10" fmla="*/ 2147483647 w 47"/>
                <a:gd name="T11" fmla="*/ 2147483647 h 72"/>
                <a:gd name="T12" fmla="*/ 2147483647 w 47"/>
                <a:gd name="T13" fmla="*/ 2147483647 h 72"/>
                <a:gd name="T14" fmla="*/ 2147483647 w 47"/>
                <a:gd name="T15" fmla="*/ 2147483647 h 72"/>
                <a:gd name="T16" fmla="*/ 2147483647 w 47"/>
                <a:gd name="T17" fmla="*/ 2147483647 h 72"/>
                <a:gd name="T18" fmla="*/ 2147483647 w 47"/>
                <a:gd name="T19" fmla="*/ 2147483647 h 72"/>
                <a:gd name="T20" fmla="*/ 2147483647 w 47"/>
                <a:gd name="T21" fmla="*/ 2147483647 h 72"/>
                <a:gd name="T22" fmla="*/ 2147483647 w 47"/>
                <a:gd name="T23" fmla="*/ 2147483647 h 72"/>
                <a:gd name="T24" fmla="*/ 2147483647 w 47"/>
                <a:gd name="T25" fmla="*/ 2147483647 h 72"/>
                <a:gd name="T26" fmla="*/ 2147483647 w 47"/>
                <a:gd name="T27" fmla="*/ 2147483647 h 72"/>
                <a:gd name="T28" fmla="*/ 2147483647 w 47"/>
                <a:gd name="T29" fmla="*/ 2147483647 h 72"/>
                <a:gd name="T30" fmla="*/ 2147483647 w 47"/>
                <a:gd name="T31" fmla="*/ 2147483647 h 72"/>
                <a:gd name="T32" fmla="*/ 2147483647 w 47"/>
                <a:gd name="T33" fmla="*/ 2147483647 h 72"/>
                <a:gd name="T34" fmla="*/ 2147483647 w 47"/>
                <a:gd name="T35" fmla="*/ 2147483647 h 72"/>
                <a:gd name="T36" fmla="*/ 2147483647 w 47"/>
                <a:gd name="T37" fmla="*/ 2147483647 h 72"/>
                <a:gd name="T38" fmla="*/ 2147483647 w 47"/>
                <a:gd name="T39" fmla="*/ 2147483647 h 72"/>
                <a:gd name="T40" fmla="*/ 2147483647 w 47"/>
                <a:gd name="T41" fmla="*/ 2147483647 h 72"/>
                <a:gd name="T42" fmla="*/ 2147483647 w 47"/>
                <a:gd name="T43" fmla="*/ 0 h 72"/>
                <a:gd name="T44" fmla="*/ 2147483647 w 47"/>
                <a:gd name="T45" fmla="*/ 0 h 72"/>
                <a:gd name="T46" fmla="*/ 2147483647 w 47"/>
                <a:gd name="T47" fmla="*/ 2147483647 h 72"/>
                <a:gd name="T48" fmla="*/ 2147483647 w 47"/>
                <a:gd name="T49" fmla="*/ 2147483647 h 72"/>
                <a:gd name="T50" fmla="*/ 2147483647 w 47"/>
                <a:gd name="T51" fmla="*/ 2147483647 h 72"/>
                <a:gd name="T52" fmla="*/ 2147483647 w 47"/>
                <a:gd name="T53" fmla="*/ 2147483647 h 72"/>
                <a:gd name="T54" fmla="*/ 2147483647 w 47"/>
                <a:gd name="T55" fmla="*/ 2147483647 h 72"/>
                <a:gd name="T56" fmla="*/ 2147483647 w 47"/>
                <a:gd name="T57" fmla="*/ 2147483647 h 72"/>
                <a:gd name="T58" fmla="*/ 2147483647 w 47"/>
                <a:gd name="T59" fmla="*/ 2147483647 h 72"/>
                <a:gd name="T60" fmla="*/ 2147483647 w 47"/>
                <a:gd name="T61" fmla="*/ 2147483647 h 72"/>
                <a:gd name="T62" fmla="*/ 2147483647 w 47"/>
                <a:gd name="T63" fmla="*/ 2147483647 h 72"/>
                <a:gd name="T64" fmla="*/ 2147483647 w 47"/>
                <a:gd name="T65" fmla="*/ 2147483647 h 72"/>
                <a:gd name="T66" fmla="*/ 2147483647 w 47"/>
                <a:gd name="T67" fmla="*/ 2147483647 h 72"/>
                <a:gd name="T68" fmla="*/ 2147483647 w 47"/>
                <a:gd name="T69" fmla="*/ 2147483647 h 72"/>
                <a:gd name="T70" fmla="*/ 2147483647 w 47"/>
                <a:gd name="T71" fmla="*/ 2147483647 h 72"/>
                <a:gd name="T72" fmla="*/ 2147483647 w 47"/>
                <a:gd name="T73" fmla="*/ 2147483647 h 72"/>
                <a:gd name="T74" fmla="*/ 2147483647 w 47"/>
                <a:gd name="T75" fmla="*/ 2147483647 h 72"/>
                <a:gd name="T76" fmla="*/ 2147483647 w 47"/>
                <a:gd name="T77" fmla="*/ 2147483647 h 72"/>
                <a:gd name="T78" fmla="*/ 2147483647 w 47"/>
                <a:gd name="T79" fmla="*/ 2147483647 h 72"/>
                <a:gd name="T80" fmla="*/ 2147483647 w 47"/>
                <a:gd name="T81" fmla="*/ 2147483647 h 72"/>
                <a:gd name="T82" fmla="*/ 2147483647 w 47"/>
                <a:gd name="T83" fmla="*/ 2147483647 h 72"/>
                <a:gd name="T84" fmla="*/ 2147483647 w 47"/>
                <a:gd name="T85" fmla="*/ 2147483647 h 72"/>
                <a:gd name="T86" fmla="*/ 2147483647 w 47"/>
                <a:gd name="T87" fmla="*/ 2147483647 h 72"/>
                <a:gd name="T88" fmla="*/ 0 w 47"/>
                <a:gd name="T89" fmla="*/ 2147483647 h 72"/>
                <a:gd name="T90" fmla="*/ 2147483647 w 47"/>
                <a:gd name="T91" fmla="*/ 2147483647 h 72"/>
                <a:gd name="T92" fmla="*/ 2147483647 w 47"/>
                <a:gd name="T93" fmla="*/ 2147483647 h 72"/>
                <a:gd name="T94" fmla="*/ 2147483647 w 47"/>
                <a:gd name="T95" fmla="*/ 2147483647 h 72"/>
                <a:gd name="T96" fmla="*/ 2147483647 w 47"/>
                <a:gd name="T97" fmla="*/ 2147483647 h 72"/>
                <a:gd name="T98" fmla="*/ 2147483647 w 47"/>
                <a:gd name="T99" fmla="*/ 2147483647 h 72"/>
                <a:gd name="T100" fmla="*/ 2147483647 w 47"/>
                <a:gd name="T101" fmla="*/ 2147483647 h 72"/>
                <a:gd name="T102" fmla="*/ 2147483647 w 47"/>
                <a:gd name="T103" fmla="*/ 0 h 72"/>
                <a:gd name="T104" fmla="*/ 2147483647 w 47"/>
                <a:gd name="T105" fmla="*/ 0 h 7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0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4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4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9" y="72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8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3" y="15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4"/>
                  </a:lnTo>
                  <a:lnTo>
                    <a:pt x="15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49" name="Freeform 1020"/>
            <p:cNvSpPr>
              <a:spLocks noEditPoints="1"/>
            </p:cNvSpPr>
            <p:nvPr/>
          </p:nvSpPr>
          <p:spPr bwMode="auto">
            <a:xfrm>
              <a:off x="6326188" y="4148138"/>
              <a:ext cx="74613" cy="114300"/>
            </a:xfrm>
            <a:custGeom>
              <a:avLst/>
              <a:gdLst>
                <a:gd name="T0" fmla="*/ 2147483647 w 47"/>
                <a:gd name="T1" fmla="*/ 2147483647 h 72"/>
                <a:gd name="T2" fmla="*/ 2147483647 w 47"/>
                <a:gd name="T3" fmla="*/ 2147483647 h 72"/>
                <a:gd name="T4" fmla="*/ 2147483647 w 47"/>
                <a:gd name="T5" fmla="*/ 2147483647 h 72"/>
                <a:gd name="T6" fmla="*/ 2147483647 w 47"/>
                <a:gd name="T7" fmla="*/ 2147483647 h 72"/>
                <a:gd name="T8" fmla="*/ 2147483647 w 47"/>
                <a:gd name="T9" fmla="*/ 2147483647 h 72"/>
                <a:gd name="T10" fmla="*/ 2147483647 w 47"/>
                <a:gd name="T11" fmla="*/ 2147483647 h 72"/>
                <a:gd name="T12" fmla="*/ 2147483647 w 47"/>
                <a:gd name="T13" fmla="*/ 2147483647 h 72"/>
                <a:gd name="T14" fmla="*/ 2147483647 w 47"/>
                <a:gd name="T15" fmla="*/ 2147483647 h 72"/>
                <a:gd name="T16" fmla="*/ 2147483647 w 47"/>
                <a:gd name="T17" fmla="*/ 2147483647 h 72"/>
                <a:gd name="T18" fmla="*/ 2147483647 w 47"/>
                <a:gd name="T19" fmla="*/ 2147483647 h 72"/>
                <a:gd name="T20" fmla="*/ 2147483647 w 47"/>
                <a:gd name="T21" fmla="*/ 2147483647 h 72"/>
                <a:gd name="T22" fmla="*/ 2147483647 w 47"/>
                <a:gd name="T23" fmla="*/ 2147483647 h 72"/>
                <a:gd name="T24" fmla="*/ 2147483647 w 47"/>
                <a:gd name="T25" fmla="*/ 2147483647 h 72"/>
                <a:gd name="T26" fmla="*/ 2147483647 w 47"/>
                <a:gd name="T27" fmla="*/ 2147483647 h 72"/>
                <a:gd name="T28" fmla="*/ 2147483647 w 47"/>
                <a:gd name="T29" fmla="*/ 2147483647 h 72"/>
                <a:gd name="T30" fmla="*/ 2147483647 w 47"/>
                <a:gd name="T31" fmla="*/ 2147483647 h 72"/>
                <a:gd name="T32" fmla="*/ 2147483647 w 47"/>
                <a:gd name="T33" fmla="*/ 2147483647 h 72"/>
                <a:gd name="T34" fmla="*/ 2147483647 w 47"/>
                <a:gd name="T35" fmla="*/ 2147483647 h 72"/>
                <a:gd name="T36" fmla="*/ 2147483647 w 47"/>
                <a:gd name="T37" fmla="*/ 2147483647 h 72"/>
                <a:gd name="T38" fmla="*/ 2147483647 w 47"/>
                <a:gd name="T39" fmla="*/ 2147483647 h 72"/>
                <a:gd name="T40" fmla="*/ 2147483647 w 47"/>
                <a:gd name="T41" fmla="*/ 2147483647 h 72"/>
                <a:gd name="T42" fmla="*/ 2147483647 w 47"/>
                <a:gd name="T43" fmla="*/ 0 h 72"/>
                <a:gd name="T44" fmla="*/ 2147483647 w 47"/>
                <a:gd name="T45" fmla="*/ 0 h 72"/>
                <a:gd name="T46" fmla="*/ 2147483647 w 47"/>
                <a:gd name="T47" fmla="*/ 2147483647 h 72"/>
                <a:gd name="T48" fmla="*/ 2147483647 w 47"/>
                <a:gd name="T49" fmla="*/ 2147483647 h 72"/>
                <a:gd name="T50" fmla="*/ 2147483647 w 47"/>
                <a:gd name="T51" fmla="*/ 2147483647 h 72"/>
                <a:gd name="T52" fmla="*/ 2147483647 w 47"/>
                <a:gd name="T53" fmla="*/ 2147483647 h 72"/>
                <a:gd name="T54" fmla="*/ 2147483647 w 47"/>
                <a:gd name="T55" fmla="*/ 2147483647 h 72"/>
                <a:gd name="T56" fmla="*/ 2147483647 w 47"/>
                <a:gd name="T57" fmla="*/ 2147483647 h 72"/>
                <a:gd name="T58" fmla="*/ 2147483647 w 47"/>
                <a:gd name="T59" fmla="*/ 2147483647 h 72"/>
                <a:gd name="T60" fmla="*/ 2147483647 w 47"/>
                <a:gd name="T61" fmla="*/ 2147483647 h 72"/>
                <a:gd name="T62" fmla="*/ 2147483647 w 47"/>
                <a:gd name="T63" fmla="*/ 2147483647 h 72"/>
                <a:gd name="T64" fmla="*/ 2147483647 w 47"/>
                <a:gd name="T65" fmla="*/ 2147483647 h 72"/>
                <a:gd name="T66" fmla="*/ 2147483647 w 47"/>
                <a:gd name="T67" fmla="*/ 2147483647 h 72"/>
                <a:gd name="T68" fmla="*/ 2147483647 w 47"/>
                <a:gd name="T69" fmla="*/ 2147483647 h 72"/>
                <a:gd name="T70" fmla="*/ 2147483647 w 47"/>
                <a:gd name="T71" fmla="*/ 2147483647 h 72"/>
                <a:gd name="T72" fmla="*/ 2147483647 w 47"/>
                <a:gd name="T73" fmla="*/ 2147483647 h 72"/>
                <a:gd name="T74" fmla="*/ 2147483647 w 47"/>
                <a:gd name="T75" fmla="*/ 2147483647 h 72"/>
                <a:gd name="T76" fmla="*/ 2147483647 w 47"/>
                <a:gd name="T77" fmla="*/ 2147483647 h 72"/>
                <a:gd name="T78" fmla="*/ 2147483647 w 47"/>
                <a:gd name="T79" fmla="*/ 2147483647 h 72"/>
                <a:gd name="T80" fmla="*/ 2147483647 w 47"/>
                <a:gd name="T81" fmla="*/ 2147483647 h 72"/>
                <a:gd name="T82" fmla="*/ 2147483647 w 47"/>
                <a:gd name="T83" fmla="*/ 2147483647 h 72"/>
                <a:gd name="T84" fmla="*/ 2147483647 w 47"/>
                <a:gd name="T85" fmla="*/ 2147483647 h 72"/>
                <a:gd name="T86" fmla="*/ 2147483647 w 47"/>
                <a:gd name="T87" fmla="*/ 2147483647 h 72"/>
                <a:gd name="T88" fmla="*/ 0 w 47"/>
                <a:gd name="T89" fmla="*/ 2147483647 h 72"/>
                <a:gd name="T90" fmla="*/ 0 w 47"/>
                <a:gd name="T91" fmla="*/ 2147483647 h 72"/>
                <a:gd name="T92" fmla="*/ 2147483647 w 47"/>
                <a:gd name="T93" fmla="*/ 2147483647 h 72"/>
                <a:gd name="T94" fmla="*/ 2147483647 w 47"/>
                <a:gd name="T95" fmla="*/ 2147483647 h 72"/>
                <a:gd name="T96" fmla="*/ 2147483647 w 47"/>
                <a:gd name="T97" fmla="*/ 2147483647 h 72"/>
                <a:gd name="T98" fmla="*/ 2147483647 w 47"/>
                <a:gd name="T99" fmla="*/ 2147483647 h 72"/>
                <a:gd name="T100" fmla="*/ 2147483647 w 47"/>
                <a:gd name="T101" fmla="*/ 2147483647 h 72"/>
                <a:gd name="T102" fmla="*/ 2147483647 w 47"/>
                <a:gd name="T103" fmla="*/ 0 h 72"/>
                <a:gd name="T104" fmla="*/ 2147483647 w 47"/>
                <a:gd name="T105" fmla="*/ 0 h 7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2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29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5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50" name="Freeform 1021"/>
            <p:cNvSpPr>
              <a:spLocks/>
            </p:cNvSpPr>
            <p:nvPr/>
          </p:nvSpPr>
          <p:spPr bwMode="auto">
            <a:xfrm>
              <a:off x="995363" y="1489075"/>
              <a:ext cx="39688" cy="114300"/>
            </a:xfrm>
            <a:custGeom>
              <a:avLst/>
              <a:gdLst>
                <a:gd name="T0" fmla="*/ 2147483647 w 25"/>
                <a:gd name="T1" fmla="*/ 0 h 72"/>
                <a:gd name="T2" fmla="*/ 2147483647 w 25"/>
                <a:gd name="T3" fmla="*/ 0 h 72"/>
                <a:gd name="T4" fmla="*/ 2147483647 w 25"/>
                <a:gd name="T5" fmla="*/ 2147483647 h 72"/>
                <a:gd name="T6" fmla="*/ 2147483647 w 25"/>
                <a:gd name="T7" fmla="*/ 2147483647 h 72"/>
                <a:gd name="T8" fmla="*/ 2147483647 w 25"/>
                <a:gd name="T9" fmla="*/ 2147483647 h 72"/>
                <a:gd name="T10" fmla="*/ 2147483647 w 25"/>
                <a:gd name="T11" fmla="*/ 2147483647 h 72"/>
                <a:gd name="T12" fmla="*/ 2147483647 w 25"/>
                <a:gd name="T13" fmla="*/ 2147483647 h 72"/>
                <a:gd name="T14" fmla="*/ 2147483647 w 25"/>
                <a:gd name="T15" fmla="*/ 2147483647 h 72"/>
                <a:gd name="T16" fmla="*/ 0 w 25"/>
                <a:gd name="T17" fmla="*/ 2147483647 h 72"/>
                <a:gd name="T18" fmla="*/ 0 w 25"/>
                <a:gd name="T19" fmla="*/ 2147483647 h 72"/>
                <a:gd name="T20" fmla="*/ 2147483647 w 25"/>
                <a:gd name="T21" fmla="*/ 2147483647 h 72"/>
                <a:gd name="T22" fmla="*/ 2147483647 w 25"/>
                <a:gd name="T23" fmla="*/ 2147483647 h 72"/>
                <a:gd name="T24" fmla="*/ 2147483647 w 25"/>
                <a:gd name="T25" fmla="*/ 2147483647 h 72"/>
                <a:gd name="T26" fmla="*/ 2147483647 w 25"/>
                <a:gd name="T27" fmla="*/ 0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5" h="72">
                  <a:moveTo>
                    <a:pt x="20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9"/>
                  </a:lnTo>
                  <a:lnTo>
                    <a:pt x="8" y="21"/>
                  </a:lnTo>
                  <a:lnTo>
                    <a:pt x="4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3"/>
                  </a:lnTo>
                  <a:lnTo>
                    <a:pt x="12" y="9"/>
                  </a:lnTo>
                  <a:lnTo>
                    <a:pt x="16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51" name="Freeform 1022"/>
            <p:cNvSpPr>
              <a:spLocks noEditPoints="1"/>
            </p:cNvSpPr>
            <p:nvPr/>
          </p:nvSpPr>
          <p:spPr bwMode="auto">
            <a:xfrm>
              <a:off x="865188" y="2122488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2147483647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21" y="9"/>
                  </a:lnTo>
                  <a:lnTo>
                    <a:pt x="17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10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7" y="63"/>
                  </a:lnTo>
                  <a:lnTo>
                    <a:pt x="21" y="65"/>
                  </a:lnTo>
                  <a:lnTo>
                    <a:pt x="24" y="65"/>
                  </a:lnTo>
                  <a:lnTo>
                    <a:pt x="27" y="65"/>
                  </a:lnTo>
                  <a:lnTo>
                    <a:pt x="31" y="63"/>
                  </a:lnTo>
                  <a:lnTo>
                    <a:pt x="34" y="60"/>
                  </a:lnTo>
                  <a:lnTo>
                    <a:pt x="36" y="52"/>
                  </a:lnTo>
                  <a:lnTo>
                    <a:pt x="38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4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5"/>
                  </a:lnTo>
                  <a:lnTo>
                    <a:pt x="46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8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2"/>
                  </a:lnTo>
                  <a:lnTo>
                    <a:pt x="8" y="8"/>
                  </a:lnTo>
                  <a:lnTo>
                    <a:pt x="10" y="5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52" name="Rectangle 1023"/>
            <p:cNvSpPr>
              <a:spLocks noChangeArrowheads="1"/>
            </p:cNvSpPr>
            <p:nvPr/>
          </p:nvSpPr>
          <p:spPr bwMode="auto">
            <a:xfrm>
              <a:off x="960438" y="2222500"/>
              <a:ext cx="17463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3200">
                <a:solidFill>
                  <a:srgbClr val="FF3300"/>
                </a:solidFill>
                <a:latin typeface="Times" pitchFamily="18" charset="0"/>
                <a:ea typeface="Osaka" charset="-128"/>
              </a:endParaRPr>
            </a:p>
          </p:txBody>
        </p:sp>
        <p:sp>
          <p:nvSpPr>
            <p:cNvPr id="32753" name="Freeform 1024"/>
            <p:cNvSpPr>
              <a:spLocks/>
            </p:cNvSpPr>
            <p:nvPr/>
          </p:nvSpPr>
          <p:spPr bwMode="auto">
            <a:xfrm>
              <a:off x="1008063" y="2122488"/>
              <a:ext cx="41275" cy="114300"/>
            </a:xfrm>
            <a:custGeom>
              <a:avLst/>
              <a:gdLst>
                <a:gd name="T0" fmla="*/ 2147483647 w 26"/>
                <a:gd name="T1" fmla="*/ 0 h 72"/>
                <a:gd name="T2" fmla="*/ 2147483647 w 26"/>
                <a:gd name="T3" fmla="*/ 0 h 72"/>
                <a:gd name="T4" fmla="*/ 2147483647 w 26"/>
                <a:gd name="T5" fmla="*/ 2147483647 h 72"/>
                <a:gd name="T6" fmla="*/ 2147483647 w 26"/>
                <a:gd name="T7" fmla="*/ 2147483647 h 72"/>
                <a:gd name="T8" fmla="*/ 2147483647 w 26"/>
                <a:gd name="T9" fmla="*/ 2147483647 h 72"/>
                <a:gd name="T10" fmla="*/ 2147483647 w 26"/>
                <a:gd name="T11" fmla="*/ 2147483647 h 72"/>
                <a:gd name="T12" fmla="*/ 2147483647 w 26"/>
                <a:gd name="T13" fmla="*/ 2147483647 h 72"/>
                <a:gd name="T14" fmla="*/ 2147483647 w 26"/>
                <a:gd name="T15" fmla="*/ 2147483647 h 72"/>
                <a:gd name="T16" fmla="*/ 0 w 26"/>
                <a:gd name="T17" fmla="*/ 2147483647 h 72"/>
                <a:gd name="T18" fmla="*/ 0 w 26"/>
                <a:gd name="T19" fmla="*/ 2147483647 h 72"/>
                <a:gd name="T20" fmla="*/ 2147483647 w 26"/>
                <a:gd name="T21" fmla="*/ 2147483647 h 72"/>
                <a:gd name="T22" fmla="*/ 2147483647 w 26"/>
                <a:gd name="T23" fmla="*/ 2147483647 h 72"/>
                <a:gd name="T24" fmla="*/ 2147483647 w 26"/>
                <a:gd name="T25" fmla="*/ 2147483647 h 72"/>
                <a:gd name="T26" fmla="*/ 2147483647 w 26"/>
                <a:gd name="T27" fmla="*/ 0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20"/>
                  </a:lnTo>
                  <a:lnTo>
                    <a:pt x="9" y="23"/>
                  </a:lnTo>
                  <a:lnTo>
                    <a:pt x="4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54" name="Freeform 1025"/>
            <p:cNvSpPr>
              <a:spLocks noEditPoints="1"/>
            </p:cNvSpPr>
            <p:nvPr/>
          </p:nvSpPr>
          <p:spPr bwMode="auto">
            <a:xfrm>
              <a:off x="787400" y="2759075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0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0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0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2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2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6" y="36"/>
                  </a:lnTo>
                  <a:lnTo>
                    <a:pt x="36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4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3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2" y="71"/>
                  </a:lnTo>
                  <a:lnTo>
                    <a:pt x="27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55" name="Rectangle 1026"/>
            <p:cNvSpPr>
              <a:spLocks noChangeArrowheads="1"/>
            </p:cNvSpPr>
            <p:nvPr/>
          </p:nvSpPr>
          <p:spPr bwMode="auto">
            <a:xfrm>
              <a:off x="881063" y="2859088"/>
              <a:ext cx="17463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3200">
                <a:solidFill>
                  <a:srgbClr val="FF3300"/>
                </a:solidFill>
                <a:latin typeface="Times" pitchFamily="18" charset="0"/>
                <a:ea typeface="Osaka" charset="-128"/>
              </a:endParaRPr>
            </a:p>
          </p:txBody>
        </p:sp>
        <p:sp>
          <p:nvSpPr>
            <p:cNvPr id="32756" name="Freeform 1027"/>
            <p:cNvSpPr>
              <a:spLocks noEditPoints="1"/>
            </p:cNvSpPr>
            <p:nvPr/>
          </p:nvSpPr>
          <p:spPr bwMode="auto">
            <a:xfrm>
              <a:off x="919163" y="2759075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0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0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0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7" y="50"/>
                  </a:lnTo>
                  <a:lnTo>
                    <a:pt x="37" y="36"/>
                  </a:lnTo>
                  <a:lnTo>
                    <a:pt x="37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57" name="Freeform 1028"/>
            <p:cNvSpPr>
              <a:spLocks/>
            </p:cNvSpPr>
            <p:nvPr/>
          </p:nvSpPr>
          <p:spPr bwMode="auto">
            <a:xfrm>
              <a:off x="1016000" y="2759075"/>
              <a:ext cx="41275" cy="114300"/>
            </a:xfrm>
            <a:custGeom>
              <a:avLst/>
              <a:gdLst>
                <a:gd name="T0" fmla="*/ 2147483647 w 26"/>
                <a:gd name="T1" fmla="*/ 0 h 72"/>
                <a:gd name="T2" fmla="*/ 2147483647 w 26"/>
                <a:gd name="T3" fmla="*/ 0 h 72"/>
                <a:gd name="T4" fmla="*/ 2147483647 w 26"/>
                <a:gd name="T5" fmla="*/ 2147483647 h 72"/>
                <a:gd name="T6" fmla="*/ 2147483647 w 26"/>
                <a:gd name="T7" fmla="*/ 2147483647 h 72"/>
                <a:gd name="T8" fmla="*/ 2147483647 w 26"/>
                <a:gd name="T9" fmla="*/ 2147483647 h 72"/>
                <a:gd name="T10" fmla="*/ 2147483647 w 26"/>
                <a:gd name="T11" fmla="*/ 2147483647 h 72"/>
                <a:gd name="T12" fmla="*/ 2147483647 w 26"/>
                <a:gd name="T13" fmla="*/ 2147483647 h 72"/>
                <a:gd name="T14" fmla="*/ 2147483647 w 26"/>
                <a:gd name="T15" fmla="*/ 2147483647 h 72"/>
                <a:gd name="T16" fmla="*/ 0 w 26"/>
                <a:gd name="T17" fmla="*/ 2147483647 h 72"/>
                <a:gd name="T18" fmla="*/ 0 w 26"/>
                <a:gd name="T19" fmla="*/ 2147483647 h 72"/>
                <a:gd name="T20" fmla="*/ 2147483647 w 26"/>
                <a:gd name="T21" fmla="*/ 2147483647 h 72"/>
                <a:gd name="T22" fmla="*/ 2147483647 w 26"/>
                <a:gd name="T23" fmla="*/ 2147483647 h 72"/>
                <a:gd name="T24" fmla="*/ 2147483647 w 26"/>
                <a:gd name="T25" fmla="*/ 2147483647 h 72"/>
                <a:gd name="T26" fmla="*/ 2147483647 w 26"/>
                <a:gd name="T27" fmla="*/ 0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3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3"/>
                  </a:lnTo>
                  <a:lnTo>
                    <a:pt x="12" y="9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58" name="Freeform 1029"/>
            <p:cNvSpPr>
              <a:spLocks noEditPoints="1"/>
            </p:cNvSpPr>
            <p:nvPr/>
          </p:nvSpPr>
          <p:spPr bwMode="auto">
            <a:xfrm>
              <a:off x="708025" y="3392488"/>
              <a:ext cx="73025" cy="115888"/>
            </a:xfrm>
            <a:custGeom>
              <a:avLst/>
              <a:gdLst>
                <a:gd name="T0" fmla="*/ 2147483647 w 46"/>
                <a:gd name="T1" fmla="*/ 2147483647 h 73"/>
                <a:gd name="T2" fmla="*/ 2147483647 w 46"/>
                <a:gd name="T3" fmla="*/ 2147483647 h 73"/>
                <a:gd name="T4" fmla="*/ 2147483647 w 46"/>
                <a:gd name="T5" fmla="*/ 2147483647 h 73"/>
                <a:gd name="T6" fmla="*/ 2147483647 w 46"/>
                <a:gd name="T7" fmla="*/ 2147483647 h 73"/>
                <a:gd name="T8" fmla="*/ 2147483647 w 46"/>
                <a:gd name="T9" fmla="*/ 2147483647 h 73"/>
                <a:gd name="T10" fmla="*/ 2147483647 w 46"/>
                <a:gd name="T11" fmla="*/ 2147483647 h 73"/>
                <a:gd name="T12" fmla="*/ 2147483647 w 46"/>
                <a:gd name="T13" fmla="*/ 2147483647 h 73"/>
                <a:gd name="T14" fmla="*/ 2147483647 w 46"/>
                <a:gd name="T15" fmla="*/ 2147483647 h 73"/>
                <a:gd name="T16" fmla="*/ 2147483647 w 46"/>
                <a:gd name="T17" fmla="*/ 2147483647 h 73"/>
                <a:gd name="T18" fmla="*/ 2147483647 w 46"/>
                <a:gd name="T19" fmla="*/ 2147483647 h 73"/>
                <a:gd name="T20" fmla="*/ 2147483647 w 46"/>
                <a:gd name="T21" fmla="*/ 2147483647 h 73"/>
                <a:gd name="T22" fmla="*/ 2147483647 w 46"/>
                <a:gd name="T23" fmla="*/ 2147483647 h 73"/>
                <a:gd name="T24" fmla="*/ 2147483647 w 46"/>
                <a:gd name="T25" fmla="*/ 2147483647 h 73"/>
                <a:gd name="T26" fmla="*/ 2147483647 w 46"/>
                <a:gd name="T27" fmla="*/ 2147483647 h 73"/>
                <a:gd name="T28" fmla="*/ 2147483647 w 46"/>
                <a:gd name="T29" fmla="*/ 2147483647 h 73"/>
                <a:gd name="T30" fmla="*/ 2147483647 w 46"/>
                <a:gd name="T31" fmla="*/ 2147483647 h 73"/>
                <a:gd name="T32" fmla="*/ 2147483647 w 46"/>
                <a:gd name="T33" fmla="*/ 2147483647 h 73"/>
                <a:gd name="T34" fmla="*/ 2147483647 w 46"/>
                <a:gd name="T35" fmla="*/ 2147483647 h 73"/>
                <a:gd name="T36" fmla="*/ 2147483647 w 46"/>
                <a:gd name="T37" fmla="*/ 2147483647 h 73"/>
                <a:gd name="T38" fmla="*/ 2147483647 w 46"/>
                <a:gd name="T39" fmla="*/ 2147483647 h 73"/>
                <a:gd name="T40" fmla="*/ 2147483647 w 46"/>
                <a:gd name="T41" fmla="*/ 2147483647 h 73"/>
                <a:gd name="T42" fmla="*/ 2147483647 w 46"/>
                <a:gd name="T43" fmla="*/ 0 h 73"/>
                <a:gd name="T44" fmla="*/ 2147483647 w 46"/>
                <a:gd name="T45" fmla="*/ 2147483647 h 73"/>
                <a:gd name="T46" fmla="*/ 2147483647 w 46"/>
                <a:gd name="T47" fmla="*/ 2147483647 h 73"/>
                <a:gd name="T48" fmla="*/ 2147483647 w 46"/>
                <a:gd name="T49" fmla="*/ 2147483647 h 73"/>
                <a:gd name="T50" fmla="*/ 2147483647 w 46"/>
                <a:gd name="T51" fmla="*/ 2147483647 h 73"/>
                <a:gd name="T52" fmla="*/ 2147483647 w 46"/>
                <a:gd name="T53" fmla="*/ 2147483647 h 73"/>
                <a:gd name="T54" fmla="*/ 2147483647 w 46"/>
                <a:gd name="T55" fmla="*/ 2147483647 h 73"/>
                <a:gd name="T56" fmla="*/ 2147483647 w 46"/>
                <a:gd name="T57" fmla="*/ 2147483647 h 73"/>
                <a:gd name="T58" fmla="*/ 2147483647 w 46"/>
                <a:gd name="T59" fmla="*/ 2147483647 h 73"/>
                <a:gd name="T60" fmla="*/ 2147483647 w 46"/>
                <a:gd name="T61" fmla="*/ 2147483647 h 73"/>
                <a:gd name="T62" fmla="*/ 2147483647 w 46"/>
                <a:gd name="T63" fmla="*/ 2147483647 h 73"/>
                <a:gd name="T64" fmla="*/ 2147483647 w 46"/>
                <a:gd name="T65" fmla="*/ 2147483647 h 73"/>
                <a:gd name="T66" fmla="*/ 2147483647 w 46"/>
                <a:gd name="T67" fmla="*/ 2147483647 h 73"/>
                <a:gd name="T68" fmla="*/ 2147483647 w 46"/>
                <a:gd name="T69" fmla="*/ 2147483647 h 73"/>
                <a:gd name="T70" fmla="*/ 2147483647 w 46"/>
                <a:gd name="T71" fmla="*/ 2147483647 h 73"/>
                <a:gd name="T72" fmla="*/ 2147483647 w 46"/>
                <a:gd name="T73" fmla="*/ 2147483647 h 73"/>
                <a:gd name="T74" fmla="*/ 2147483647 w 46"/>
                <a:gd name="T75" fmla="*/ 2147483647 h 73"/>
                <a:gd name="T76" fmla="*/ 2147483647 w 46"/>
                <a:gd name="T77" fmla="*/ 2147483647 h 73"/>
                <a:gd name="T78" fmla="*/ 2147483647 w 46"/>
                <a:gd name="T79" fmla="*/ 2147483647 h 73"/>
                <a:gd name="T80" fmla="*/ 2147483647 w 46"/>
                <a:gd name="T81" fmla="*/ 2147483647 h 73"/>
                <a:gd name="T82" fmla="*/ 2147483647 w 46"/>
                <a:gd name="T83" fmla="*/ 2147483647 h 73"/>
                <a:gd name="T84" fmla="*/ 2147483647 w 46"/>
                <a:gd name="T85" fmla="*/ 2147483647 h 73"/>
                <a:gd name="T86" fmla="*/ 2147483647 w 46"/>
                <a:gd name="T87" fmla="*/ 2147483647 h 73"/>
                <a:gd name="T88" fmla="*/ 0 w 46"/>
                <a:gd name="T89" fmla="*/ 2147483647 h 73"/>
                <a:gd name="T90" fmla="*/ 0 w 46"/>
                <a:gd name="T91" fmla="*/ 2147483647 h 73"/>
                <a:gd name="T92" fmla="*/ 2147483647 w 46"/>
                <a:gd name="T93" fmla="*/ 2147483647 h 73"/>
                <a:gd name="T94" fmla="*/ 2147483647 w 46"/>
                <a:gd name="T95" fmla="*/ 2147483647 h 73"/>
                <a:gd name="T96" fmla="*/ 2147483647 w 46"/>
                <a:gd name="T97" fmla="*/ 2147483647 h 73"/>
                <a:gd name="T98" fmla="*/ 2147483647 w 46"/>
                <a:gd name="T99" fmla="*/ 2147483647 h 73"/>
                <a:gd name="T100" fmla="*/ 2147483647 w 46"/>
                <a:gd name="T101" fmla="*/ 2147483647 h 73"/>
                <a:gd name="T102" fmla="*/ 2147483647 w 46"/>
                <a:gd name="T103" fmla="*/ 2147483647 h 73"/>
                <a:gd name="T104" fmla="*/ 2147483647 w 46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6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29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8" y="1"/>
                  </a:lnTo>
                  <a:lnTo>
                    <a:pt x="33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5" y="25"/>
                  </a:lnTo>
                  <a:lnTo>
                    <a:pt x="46" y="31"/>
                  </a:lnTo>
                  <a:lnTo>
                    <a:pt x="46" y="37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2" y="72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3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3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59" name="Rectangle 1030"/>
            <p:cNvSpPr>
              <a:spLocks noChangeArrowheads="1"/>
            </p:cNvSpPr>
            <p:nvPr/>
          </p:nvSpPr>
          <p:spPr bwMode="auto">
            <a:xfrm>
              <a:off x="803275" y="3492500"/>
              <a:ext cx="14288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3200">
                <a:solidFill>
                  <a:srgbClr val="FF3300"/>
                </a:solidFill>
                <a:latin typeface="Times" pitchFamily="18" charset="0"/>
                <a:ea typeface="Osaka" charset="-128"/>
              </a:endParaRPr>
            </a:p>
          </p:txBody>
        </p:sp>
        <p:sp>
          <p:nvSpPr>
            <p:cNvPr id="32760" name="Freeform 1031"/>
            <p:cNvSpPr>
              <a:spLocks noEditPoints="1"/>
            </p:cNvSpPr>
            <p:nvPr/>
          </p:nvSpPr>
          <p:spPr bwMode="auto">
            <a:xfrm>
              <a:off x="839788" y="3392488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0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7" y="52"/>
                  </a:lnTo>
                  <a:lnTo>
                    <a:pt x="38" y="37"/>
                  </a:lnTo>
                  <a:lnTo>
                    <a:pt x="37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3"/>
                  </a:lnTo>
                  <a:lnTo>
                    <a:pt x="38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6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7" y="70"/>
                  </a:lnTo>
                  <a:lnTo>
                    <a:pt x="32" y="72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4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61" name="Freeform 1032"/>
            <p:cNvSpPr>
              <a:spLocks noEditPoints="1"/>
            </p:cNvSpPr>
            <p:nvPr/>
          </p:nvSpPr>
          <p:spPr bwMode="auto">
            <a:xfrm>
              <a:off x="927100" y="3392488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2147483647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4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28" y="1"/>
                  </a:lnTo>
                  <a:lnTo>
                    <a:pt x="34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8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5" y="3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62" name="Freeform 1033"/>
            <p:cNvSpPr>
              <a:spLocks/>
            </p:cNvSpPr>
            <p:nvPr/>
          </p:nvSpPr>
          <p:spPr bwMode="auto">
            <a:xfrm>
              <a:off x="1023938" y="3392488"/>
              <a:ext cx="42863" cy="114300"/>
            </a:xfrm>
            <a:custGeom>
              <a:avLst/>
              <a:gdLst>
                <a:gd name="T0" fmla="*/ 2147483647 w 27"/>
                <a:gd name="T1" fmla="*/ 0 h 72"/>
                <a:gd name="T2" fmla="*/ 2147483647 w 27"/>
                <a:gd name="T3" fmla="*/ 0 h 72"/>
                <a:gd name="T4" fmla="*/ 2147483647 w 27"/>
                <a:gd name="T5" fmla="*/ 2147483647 h 72"/>
                <a:gd name="T6" fmla="*/ 2147483647 w 27"/>
                <a:gd name="T7" fmla="*/ 2147483647 h 72"/>
                <a:gd name="T8" fmla="*/ 2147483647 w 27"/>
                <a:gd name="T9" fmla="*/ 2147483647 h 72"/>
                <a:gd name="T10" fmla="*/ 2147483647 w 27"/>
                <a:gd name="T11" fmla="*/ 2147483647 h 72"/>
                <a:gd name="T12" fmla="*/ 2147483647 w 27"/>
                <a:gd name="T13" fmla="*/ 2147483647 h 72"/>
                <a:gd name="T14" fmla="*/ 2147483647 w 27"/>
                <a:gd name="T15" fmla="*/ 2147483647 h 72"/>
                <a:gd name="T16" fmla="*/ 0 w 27"/>
                <a:gd name="T17" fmla="*/ 2147483647 h 72"/>
                <a:gd name="T18" fmla="*/ 0 w 27"/>
                <a:gd name="T19" fmla="*/ 2147483647 h 72"/>
                <a:gd name="T20" fmla="*/ 2147483647 w 27"/>
                <a:gd name="T21" fmla="*/ 2147483647 h 72"/>
                <a:gd name="T22" fmla="*/ 2147483647 w 27"/>
                <a:gd name="T23" fmla="*/ 2147483647 h 72"/>
                <a:gd name="T24" fmla="*/ 2147483647 w 27"/>
                <a:gd name="T25" fmla="*/ 2147483647 h 72"/>
                <a:gd name="T26" fmla="*/ 2147483647 w 27"/>
                <a:gd name="T27" fmla="*/ 0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7" h="72">
                  <a:moveTo>
                    <a:pt x="20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4" y="20"/>
                  </a:lnTo>
                  <a:lnTo>
                    <a:pt x="10" y="23"/>
                  </a:lnTo>
                  <a:lnTo>
                    <a:pt x="5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63" name="Freeform 1034"/>
            <p:cNvSpPr>
              <a:spLocks noEditPoints="1"/>
            </p:cNvSpPr>
            <p:nvPr/>
          </p:nvSpPr>
          <p:spPr bwMode="auto">
            <a:xfrm>
              <a:off x="628650" y="4029075"/>
              <a:ext cx="73025" cy="115888"/>
            </a:xfrm>
            <a:custGeom>
              <a:avLst/>
              <a:gdLst>
                <a:gd name="T0" fmla="*/ 2147483647 w 46"/>
                <a:gd name="T1" fmla="*/ 2147483647 h 73"/>
                <a:gd name="T2" fmla="*/ 2147483647 w 46"/>
                <a:gd name="T3" fmla="*/ 2147483647 h 73"/>
                <a:gd name="T4" fmla="*/ 2147483647 w 46"/>
                <a:gd name="T5" fmla="*/ 2147483647 h 73"/>
                <a:gd name="T6" fmla="*/ 2147483647 w 46"/>
                <a:gd name="T7" fmla="*/ 2147483647 h 73"/>
                <a:gd name="T8" fmla="*/ 2147483647 w 46"/>
                <a:gd name="T9" fmla="*/ 2147483647 h 73"/>
                <a:gd name="T10" fmla="*/ 2147483647 w 46"/>
                <a:gd name="T11" fmla="*/ 2147483647 h 73"/>
                <a:gd name="T12" fmla="*/ 2147483647 w 46"/>
                <a:gd name="T13" fmla="*/ 2147483647 h 73"/>
                <a:gd name="T14" fmla="*/ 2147483647 w 46"/>
                <a:gd name="T15" fmla="*/ 2147483647 h 73"/>
                <a:gd name="T16" fmla="*/ 2147483647 w 46"/>
                <a:gd name="T17" fmla="*/ 2147483647 h 73"/>
                <a:gd name="T18" fmla="*/ 2147483647 w 46"/>
                <a:gd name="T19" fmla="*/ 2147483647 h 73"/>
                <a:gd name="T20" fmla="*/ 2147483647 w 46"/>
                <a:gd name="T21" fmla="*/ 2147483647 h 73"/>
                <a:gd name="T22" fmla="*/ 2147483647 w 46"/>
                <a:gd name="T23" fmla="*/ 2147483647 h 73"/>
                <a:gd name="T24" fmla="*/ 2147483647 w 46"/>
                <a:gd name="T25" fmla="*/ 2147483647 h 73"/>
                <a:gd name="T26" fmla="*/ 2147483647 w 46"/>
                <a:gd name="T27" fmla="*/ 2147483647 h 73"/>
                <a:gd name="T28" fmla="*/ 2147483647 w 46"/>
                <a:gd name="T29" fmla="*/ 2147483647 h 73"/>
                <a:gd name="T30" fmla="*/ 2147483647 w 46"/>
                <a:gd name="T31" fmla="*/ 2147483647 h 73"/>
                <a:gd name="T32" fmla="*/ 2147483647 w 46"/>
                <a:gd name="T33" fmla="*/ 2147483647 h 73"/>
                <a:gd name="T34" fmla="*/ 2147483647 w 46"/>
                <a:gd name="T35" fmla="*/ 2147483647 h 73"/>
                <a:gd name="T36" fmla="*/ 2147483647 w 46"/>
                <a:gd name="T37" fmla="*/ 2147483647 h 73"/>
                <a:gd name="T38" fmla="*/ 2147483647 w 46"/>
                <a:gd name="T39" fmla="*/ 2147483647 h 73"/>
                <a:gd name="T40" fmla="*/ 2147483647 w 46"/>
                <a:gd name="T41" fmla="*/ 2147483647 h 73"/>
                <a:gd name="T42" fmla="*/ 2147483647 w 46"/>
                <a:gd name="T43" fmla="*/ 0 h 73"/>
                <a:gd name="T44" fmla="*/ 2147483647 w 46"/>
                <a:gd name="T45" fmla="*/ 0 h 73"/>
                <a:gd name="T46" fmla="*/ 2147483647 w 46"/>
                <a:gd name="T47" fmla="*/ 2147483647 h 73"/>
                <a:gd name="T48" fmla="*/ 2147483647 w 46"/>
                <a:gd name="T49" fmla="*/ 2147483647 h 73"/>
                <a:gd name="T50" fmla="*/ 2147483647 w 46"/>
                <a:gd name="T51" fmla="*/ 2147483647 h 73"/>
                <a:gd name="T52" fmla="*/ 2147483647 w 46"/>
                <a:gd name="T53" fmla="*/ 2147483647 h 73"/>
                <a:gd name="T54" fmla="*/ 2147483647 w 46"/>
                <a:gd name="T55" fmla="*/ 2147483647 h 73"/>
                <a:gd name="T56" fmla="*/ 2147483647 w 46"/>
                <a:gd name="T57" fmla="*/ 2147483647 h 73"/>
                <a:gd name="T58" fmla="*/ 2147483647 w 46"/>
                <a:gd name="T59" fmla="*/ 2147483647 h 73"/>
                <a:gd name="T60" fmla="*/ 2147483647 w 46"/>
                <a:gd name="T61" fmla="*/ 2147483647 h 73"/>
                <a:gd name="T62" fmla="*/ 2147483647 w 46"/>
                <a:gd name="T63" fmla="*/ 2147483647 h 73"/>
                <a:gd name="T64" fmla="*/ 2147483647 w 46"/>
                <a:gd name="T65" fmla="*/ 2147483647 h 73"/>
                <a:gd name="T66" fmla="*/ 2147483647 w 46"/>
                <a:gd name="T67" fmla="*/ 2147483647 h 73"/>
                <a:gd name="T68" fmla="*/ 2147483647 w 46"/>
                <a:gd name="T69" fmla="*/ 2147483647 h 73"/>
                <a:gd name="T70" fmla="*/ 2147483647 w 46"/>
                <a:gd name="T71" fmla="*/ 2147483647 h 73"/>
                <a:gd name="T72" fmla="*/ 2147483647 w 46"/>
                <a:gd name="T73" fmla="*/ 2147483647 h 73"/>
                <a:gd name="T74" fmla="*/ 2147483647 w 46"/>
                <a:gd name="T75" fmla="*/ 2147483647 h 73"/>
                <a:gd name="T76" fmla="*/ 2147483647 w 46"/>
                <a:gd name="T77" fmla="*/ 2147483647 h 73"/>
                <a:gd name="T78" fmla="*/ 2147483647 w 46"/>
                <a:gd name="T79" fmla="*/ 2147483647 h 73"/>
                <a:gd name="T80" fmla="*/ 2147483647 w 46"/>
                <a:gd name="T81" fmla="*/ 2147483647 h 73"/>
                <a:gd name="T82" fmla="*/ 2147483647 w 46"/>
                <a:gd name="T83" fmla="*/ 2147483647 h 73"/>
                <a:gd name="T84" fmla="*/ 2147483647 w 46"/>
                <a:gd name="T85" fmla="*/ 2147483647 h 73"/>
                <a:gd name="T86" fmla="*/ 2147483647 w 46"/>
                <a:gd name="T87" fmla="*/ 2147483647 h 73"/>
                <a:gd name="T88" fmla="*/ 0 w 46"/>
                <a:gd name="T89" fmla="*/ 2147483647 h 73"/>
                <a:gd name="T90" fmla="*/ 2147483647 w 46"/>
                <a:gd name="T91" fmla="*/ 2147483647 h 73"/>
                <a:gd name="T92" fmla="*/ 2147483647 w 46"/>
                <a:gd name="T93" fmla="*/ 2147483647 h 73"/>
                <a:gd name="T94" fmla="*/ 2147483647 w 46"/>
                <a:gd name="T95" fmla="*/ 2147483647 h 73"/>
                <a:gd name="T96" fmla="*/ 2147483647 w 46"/>
                <a:gd name="T97" fmla="*/ 2147483647 h 73"/>
                <a:gd name="T98" fmla="*/ 2147483647 w 46"/>
                <a:gd name="T99" fmla="*/ 2147483647 h 73"/>
                <a:gd name="T100" fmla="*/ 2147483647 w 46"/>
                <a:gd name="T101" fmla="*/ 2147483647 h 73"/>
                <a:gd name="T102" fmla="*/ 2147483647 w 46"/>
                <a:gd name="T103" fmla="*/ 0 h 73"/>
                <a:gd name="T104" fmla="*/ 2147483647 w 46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6" h="73">
                  <a:moveTo>
                    <a:pt x="22" y="8"/>
                  </a:moveTo>
                  <a:lnTo>
                    <a:pt x="19" y="9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5" y="61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6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64" name="Rectangle 1035"/>
            <p:cNvSpPr>
              <a:spLocks noChangeArrowheads="1"/>
            </p:cNvSpPr>
            <p:nvPr/>
          </p:nvSpPr>
          <p:spPr bwMode="auto">
            <a:xfrm>
              <a:off x="723900" y="4129088"/>
              <a:ext cx="14288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3200">
                <a:solidFill>
                  <a:srgbClr val="FF3300"/>
                </a:solidFill>
                <a:latin typeface="Times" pitchFamily="18" charset="0"/>
                <a:ea typeface="Osaka" charset="-128"/>
              </a:endParaRPr>
            </a:p>
          </p:txBody>
        </p:sp>
        <p:sp>
          <p:nvSpPr>
            <p:cNvPr id="32765" name="Freeform 1036"/>
            <p:cNvSpPr>
              <a:spLocks noEditPoints="1"/>
            </p:cNvSpPr>
            <p:nvPr/>
          </p:nvSpPr>
          <p:spPr bwMode="auto">
            <a:xfrm>
              <a:off x="760413" y="4029075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0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2147483647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0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31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40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66" name="Freeform 1037"/>
            <p:cNvSpPr>
              <a:spLocks noEditPoints="1"/>
            </p:cNvSpPr>
            <p:nvPr/>
          </p:nvSpPr>
          <p:spPr bwMode="auto">
            <a:xfrm>
              <a:off x="847725" y="4029075"/>
              <a:ext cx="73025" cy="115888"/>
            </a:xfrm>
            <a:custGeom>
              <a:avLst/>
              <a:gdLst>
                <a:gd name="T0" fmla="*/ 2147483647 w 46"/>
                <a:gd name="T1" fmla="*/ 2147483647 h 73"/>
                <a:gd name="T2" fmla="*/ 2147483647 w 46"/>
                <a:gd name="T3" fmla="*/ 2147483647 h 73"/>
                <a:gd name="T4" fmla="*/ 2147483647 w 46"/>
                <a:gd name="T5" fmla="*/ 2147483647 h 73"/>
                <a:gd name="T6" fmla="*/ 2147483647 w 46"/>
                <a:gd name="T7" fmla="*/ 2147483647 h 73"/>
                <a:gd name="T8" fmla="*/ 2147483647 w 46"/>
                <a:gd name="T9" fmla="*/ 2147483647 h 73"/>
                <a:gd name="T10" fmla="*/ 2147483647 w 46"/>
                <a:gd name="T11" fmla="*/ 2147483647 h 73"/>
                <a:gd name="T12" fmla="*/ 2147483647 w 46"/>
                <a:gd name="T13" fmla="*/ 2147483647 h 73"/>
                <a:gd name="T14" fmla="*/ 2147483647 w 46"/>
                <a:gd name="T15" fmla="*/ 2147483647 h 73"/>
                <a:gd name="T16" fmla="*/ 2147483647 w 46"/>
                <a:gd name="T17" fmla="*/ 2147483647 h 73"/>
                <a:gd name="T18" fmla="*/ 2147483647 w 46"/>
                <a:gd name="T19" fmla="*/ 2147483647 h 73"/>
                <a:gd name="T20" fmla="*/ 2147483647 w 46"/>
                <a:gd name="T21" fmla="*/ 2147483647 h 73"/>
                <a:gd name="T22" fmla="*/ 2147483647 w 46"/>
                <a:gd name="T23" fmla="*/ 2147483647 h 73"/>
                <a:gd name="T24" fmla="*/ 2147483647 w 46"/>
                <a:gd name="T25" fmla="*/ 2147483647 h 73"/>
                <a:gd name="T26" fmla="*/ 2147483647 w 46"/>
                <a:gd name="T27" fmla="*/ 2147483647 h 73"/>
                <a:gd name="T28" fmla="*/ 2147483647 w 46"/>
                <a:gd name="T29" fmla="*/ 2147483647 h 73"/>
                <a:gd name="T30" fmla="*/ 2147483647 w 46"/>
                <a:gd name="T31" fmla="*/ 2147483647 h 73"/>
                <a:gd name="T32" fmla="*/ 2147483647 w 46"/>
                <a:gd name="T33" fmla="*/ 2147483647 h 73"/>
                <a:gd name="T34" fmla="*/ 2147483647 w 46"/>
                <a:gd name="T35" fmla="*/ 2147483647 h 73"/>
                <a:gd name="T36" fmla="*/ 2147483647 w 46"/>
                <a:gd name="T37" fmla="*/ 2147483647 h 73"/>
                <a:gd name="T38" fmla="*/ 2147483647 w 46"/>
                <a:gd name="T39" fmla="*/ 2147483647 h 73"/>
                <a:gd name="T40" fmla="*/ 2147483647 w 46"/>
                <a:gd name="T41" fmla="*/ 2147483647 h 73"/>
                <a:gd name="T42" fmla="*/ 2147483647 w 46"/>
                <a:gd name="T43" fmla="*/ 0 h 73"/>
                <a:gd name="T44" fmla="*/ 2147483647 w 46"/>
                <a:gd name="T45" fmla="*/ 0 h 73"/>
                <a:gd name="T46" fmla="*/ 2147483647 w 46"/>
                <a:gd name="T47" fmla="*/ 2147483647 h 73"/>
                <a:gd name="T48" fmla="*/ 2147483647 w 46"/>
                <a:gd name="T49" fmla="*/ 2147483647 h 73"/>
                <a:gd name="T50" fmla="*/ 2147483647 w 46"/>
                <a:gd name="T51" fmla="*/ 2147483647 h 73"/>
                <a:gd name="T52" fmla="*/ 2147483647 w 46"/>
                <a:gd name="T53" fmla="*/ 2147483647 h 73"/>
                <a:gd name="T54" fmla="*/ 2147483647 w 46"/>
                <a:gd name="T55" fmla="*/ 2147483647 h 73"/>
                <a:gd name="T56" fmla="*/ 2147483647 w 46"/>
                <a:gd name="T57" fmla="*/ 2147483647 h 73"/>
                <a:gd name="T58" fmla="*/ 2147483647 w 46"/>
                <a:gd name="T59" fmla="*/ 2147483647 h 73"/>
                <a:gd name="T60" fmla="*/ 2147483647 w 46"/>
                <a:gd name="T61" fmla="*/ 2147483647 h 73"/>
                <a:gd name="T62" fmla="*/ 2147483647 w 46"/>
                <a:gd name="T63" fmla="*/ 2147483647 h 73"/>
                <a:gd name="T64" fmla="*/ 2147483647 w 46"/>
                <a:gd name="T65" fmla="*/ 2147483647 h 73"/>
                <a:gd name="T66" fmla="*/ 2147483647 w 46"/>
                <a:gd name="T67" fmla="*/ 2147483647 h 73"/>
                <a:gd name="T68" fmla="*/ 2147483647 w 46"/>
                <a:gd name="T69" fmla="*/ 2147483647 h 73"/>
                <a:gd name="T70" fmla="*/ 2147483647 w 46"/>
                <a:gd name="T71" fmla="*/ 2147483647 h 73"/>
                <a:gd name="T72" fmla="*/ 2147483647 w 46"/>
                <a:gd name="T73" fmla="*/ 2147483647 h 73"/>
                <a:gd name="T74" fmla="*/ 2147483647 w 46"/>
                <a:gd name="T75" fmla="*/ 2147483647 h 73"/>
                <a:gd name="T76" fmla="*/ 2147483647 w 46"/>
                <a:gd name="T77" fmla="*/ 2147483647 h 73"/>
                <a:gd name="T78" fmla="*/ 2147483647 w 46"/>
                <a:gd name="T79" fmla="*/ 2147483647 h 73"/>
                <a:gd name="T80" fmla="*/ 2147483647 w 46"/>
                <a:gd name="T81" fmla="*/ 2147483647 h 73"/>
                <a:gd name="T82" fmla="*/ 2147483647 w 46"/>
                <a:gd name="T83" fmla="*/ 2147483647 h 73"/>
                <a:gd name="T84" fmla="*/ 2147483647 w 46"/>
                <a:gd name="T85" fmla="*/ 2147483647 h 73"/>
                <a:gd name="T86" fmla="*/ 2147483647 w 46"/>
                <a:gd name="T87" fmla="*/ 2147483647 h 73"/>
                <a:gd name="T88" fmla="*/ 0 w 46"/>
                <a:gd name="T89" fmla="*/ 2147483647 h 73"/>
                <a:gd name="T90" fmla="*/ 2147483647 w 46"/>
                <a:gd name="T91" fmla="*/ 2147483647 h 73"/>
                <a:gd name="T92" fmla="*/ 2147483647 w 46"/>
                <a:gd name="T93" fmla="*/ 2147483647 h 73"/>
                <a:gd name="T94" fmla="*/ 2147483647 w 46"/>
                <a:gd name="T95" fmla="*/ 2147483647 h 73"/>
                <a:gd name="T96" fmla="*/ 2147483647 w 46"/>
                <a:gd name="T97" fmla="*/ 2147483647 h 73"/>
                <a:gd name="T98" fmla="*/ 2147483647 w 46"/>
                <a:gd name="T99" fmla="*/ 2147483647 h 73"/>
                <a:gd name="T100" fmla="*/ 2147483647 w 46"/>
                <a:gd name="T101" fmla="*/ 2147483647 h 73"/>
                <a:gd name="T102" fmla="*/ 2147483647 w 46"/>
                <a:gd name="T103" fmla="*/ 0 h 73"/>
                <a:gd name="T104" fmla="*/ 2147483647 w 46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6" h="73">
                  <a:moveTo>
                    <a:pt x="24" y="8"/>
                  </a:moveTo>
                  <a:lnTo>
                    <a:pt x="19" y="9"/>
                  </a:lnTo>
                  <a:lnTo>
                    <a:pt x="17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7" y="61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4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8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67" name="Freeform 1038"/>
            <p:cNvSpPr>
              <a:spLocks noEditPoints="1"/>
            </p:cNvSpPr>
            <p:nvPr/>
          </p:nvSpPr>
          <p:spPr bwMode="auto">
            <a:xfrm>
              <a:off x="935038" y="4029075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0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0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0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11" y="21"/>
                  </a:lnTo>
                  <a:lnTo>
                    <a:pt x="10" y="36"/>
                  </a:lnTo>
                  <a:lnTo>
                    <a:pt x="11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4"/>
                  </a:lnTo>
                  <a:lnTo>
                    <a:pt x="28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1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8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2" y="9"/>
                  </a:lnTo>
                  <a:lnTo>
                    <a:pt x="44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3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1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3" y="16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1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68" name="Freeform 1039"/>
            <p:cNvSpPr>
              <a:spLocks/>
            </p:cNvSpPr>
            <p:nvPr/>
          </p:nvSpPr>
          <p:spPr bwMode="auto">
            <a:xfrm>
              <a:off x="1033463" y="4029075"/>
              <a:ext cx="39688" cy="114300"/>
            </a:xfrm>
            <a:custGeom>
              <a:avLst/>
              <a:gdLst>
                <a:gd name="T0" fmla="*/ 2147483647 w 25"/>
                <a:gd name="T1" fmla="*/ 0 h 72"/>
                <a:gd name="T2" fmla="*/ 2147483647 w 25"/>
                <a:gd name="T3" fmla="*/ 0 h 72"/>
                <a:gd name="T4" fmla="*/ 2147483647 w 25"/>
                <a:gd name="T5" fmla="*/ 2147483647 h 72"/>
                <a:gd name="T6" fmla="*/ 2147483647 w 25"/>
                <a:gd name="T7" fmla="*/ 2147483647 h 72"/>
                <a:gd name="T8" fmla="*/ 2147483647 w 25"/>
                <a:gd name="T9" fmla="*/ 2147483647 h 72"/>
                <a:gd name="T10" fmla="*/ 2147483647 w 25"/>
                <a:gd name="T11" fmla="*/ 2147483647 h 72"/>
                <a:gd name="T12" fmla="*/ 2147483647 w 25"/>
                <a:gd name="T13" fmla="*/ 2147483647 h 72"/>
                <a:gd name="T14" fmla="*/ 2147483647 w 25"/>
                <a:gd name="T15" fmla="*/ 2147483647 h 72"/>
                <a:gd name="T16" fmla="*/ 0 w 25"/>
                <a:gd name="T17" fmla="*/ 2147483647 h 72"/>
                <a:gd name="T18" fmla="*/ 0 w 25"/>
                <a:gd name="T19" fmla="*/ 2147483647 h 72"/>
                <a:gd name="T20" fmla="*/ 2147483647 w 25"/>
                <a:gd name="T21" fmla="*/ 2147483647 h 72"/>
                <a:gd name="T22" fmla="*/ 2147483647 w 25"/>
                <a:gd name="T23" fmla="*/ 2147483647 h 72"/>
                <a:gd name="T24" fmla="*/ 2147483647 w 25"/>
                <a:gd name="T25" fmla="*/ 2147483647 h 72"/>
                <a:gd name="T26" fmla="*/ 2147483647 w 25"/>
                <a:gd name="T27" fmla="*/ 0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5" h="72">
                  <a:moveTo>
                    <a:pt x="19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8"/>
                  </a:lnTo>
                  <a:lnTo>
                    <a:pt x="8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4"/>
                  </a:lnTo>
                  <a:lnTo>
                    <a:pt x="11" y="9"/>
                  </a:lnTo>
                  <a:lnTo>
                    <a:pt x="16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69" name="Freeform 1040"/>
            <p:cNvSpPr>
              <a:spLocks/>
            </p:cNvSpPr>
            <p:nvPr/>
          </p:nvSpPr>
          <p:spPr bwMode="auto">
            <a:xfrm>
              <a:off x="915988" y="893763"/>
              <a:ext cx="41275" cy="112713"/>
            </a:xfrm>
            <a:custGeom>
              <a:avLst/>
              <a:gdLst>
                <a:gd name="T0" fmla="*/ 2147483647 w 26"/>
                <a:gd name="T1" fmla="*/ 0 h 71"/>
                <a:gd name="T2" fmla="*/ 2147483647 w 26"/>
                <a:gd name="T3" fmla="*/ 0 h 71"/>
                <a:gd name="T4" fmla="*/ 2147483647 w 26"/>
                <a:gd name="T5" fmla="*/ 2147483647 h 71"/>
                <a:gd name="T6" fmla="*/ 2147483647 w 26"/>
                <a:gd name="T7" fmla="*/ 2147483647 h 71"/>
                <a:gd name="T8" fmla="*/ 2147483647 w 26"/>
                <a:gd name="T9" fmla="*/ 2147483647 h 71"/>
                <a:gd name="T10" fmla="*/ 2147483647 w 26"/>
                <a:gd name="T11" fmla="*/ 2147483647 h 71"/>
                <a:gd name="T12" fmla="*/ 2147483647 w 26"/>
                <a:gd name="T13" fmla="*/ 2147483647 h 71"/>
                <a:gd name="T14" fmla="*/ 2147483647 w 26"/>
                <a:gd name="T15" fmla="*/ 2147483647 h 71"/>
                <a:gd name="T16" fmla="*/ 0 w 26"/>
                <a:gd name="T17" fmla="*/ 2147483647 h 71"/>
                <a:gd name="T18" fmla="*/ 0 w 26"/>
                <a:gd name="T19" fmla="*/ 2147483647 h 71"/>
                <a:gd name="T20" fmla="*/ 2147483647 w 26"/>
                <a:gd name="T21" fmla="*/ 2147483647 h 71"/>
                <a:gd name="T22" fmla="*/ 2147483647 w 26"/>
                <a:gd name="T23" fmla="*/ 2147483647 h 71"/>
                <a:gd name="T24" fmla="*/ 2147483647 w 26"/>
                <a:gd name="T25" fmla="*/ 2147483647 h 71"/>
                <a:gd name="T26" fmla="*/ 2147483647 w 26"/>
                <a:gd name="T27" fmla="*/ 0 h 7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6" y="71"/>
                  </a:lnTo>
                  <a:lnTo>
                    <a:pt x="16" y="15"/>
                  </a:lnTo>
                  <a:lnTo>
                    <a:pt x="12" y="19"/>
                  </a:lnTo>
                  <a:lnTo>
                    <a:pt x="8" y="22"/>
                  </a:lnTo>
                  <a:lnTo>
                    <a:pt x="3" y="24"/>
                  </a:lnTo>
                  <a:lnTo>
                    <a:pt x="0" y="27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2" y="10"/>
                  </a:lnTo>
                  <a:lnTo>
                    <a:pt x="17" y="5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70" name="Freeform 1041"/>
            <p:cNvSpPr>
              <a:spLocks noEditPoints="1"/>
            </p:cNvSpPr>
            <p:nvPr/>
          </p:nvSpPr>
          <p:spPr bwMode="auto">
            <a:xfrm>
              <a:off x="993775" y="893763"/>
              <a:ext cx="74613" cy="114300"/>
            </a:xfrm>
            <a:custGeom>
              <a:avLst/>
              <a:gdLst>
                <a:gd name="T0" fmla="*/ 2147483647 w 47"/>
                <a:gd name="T1" fmla="*/ 2147483647 h 72"/>
                <a:gd name="T2" fmla="*/ 2147483647 w 47"/>
                <a:gd name="T3" fmla="*/ 2147483647 h 72"/>
                <a:gd name="T4" fmla="*/ 2147483647 w 47"/>
                <a:gd name="T5" fmla="*/ 2147483647 h 72"/>
                <a:gd name="T6" fmla="*/ 2147483647 w 47"/>
                <a:gd name="T7" fmla="*/ 2147483647 h 72"/>
                <a:gd name="T8" fmla="*/ 2147483647 w 47"/>
                <a:gd name="T9" fmla="*/ 2147483647 h 72"/>
                <a:gd name="T10" fmla="*/ 2147483647 w 47"/>
                <a:gd name="T11" fmla="*/ 2147483647 h 72"/>
                <a:gd name="T12" fmla="*/ 2147483647 w 47"/>
                <a:gd name="T13" fmla="*/ 2147483647 h 72"/>
                <a:gd name="T14" fmla="*/ 2147483647 w 47"/>
                <a:gd name="T15" fmla="*/ 2147483647 h 72"/>
                <a:gd name="T16" fmla="*/ 2147483647 w 47"/>
                <a:gd name="T17" fmla="*/ 2147483647 h 72"/>
                <a:gd name="T18" fmla="*/ 2147483647 w 47"/>
                <a:gd name="T19" fmla="*/ 2147483647 h 72"/>
                <a:gd name="T20" fmla="*/ 2147483647 w 47"/>
                <a:gd name="T21" fmla="*/ 2147483647 h 72"/>
                <a:gd name="T22" fmla="*/ 2147483647 w 47"/>
                <a:gd name="T23" fmla="*/ 2147483647 h 72"/>
                <a:gd name="T24" fmla="*/ 2147483647 w 47"/>
                <a:gd name="T25" fmla="*/ 2147483647 h 72"/>
                <a:gd name="T26" fmla="*/ 2147483647 w 47"/>
                <a:gd name="T27" fmla="*/ 2147483647 h 72"/>
                <a:gd name="T28" fmla="*/ 2147483647 w 47"/>
                <a:gd name="T29" fmla="*/ 2147483647 h 72"/>
                <a:gd name="T30" fmla="*/ 2147483647 w 47"/>
                <a:gd name="T31" fmla="*/ 2147483647 h 72"/>
                <a:gd name="T32" fmla="*/ 2147483647 w 47"/>
                <a:gd name="T33" fmla="*/ 2147483647 h 72"/>
                <a:gd name="T34" fmla="*/ 2147483647 w 47"/>
                <a:gd name="T35" fmla="*/ 2147483647 h 72"/>
                <a:gd name="T36" fmla="*/ 2147483647 w 47"/>
                <a:gd name="T37" fmla="*/ 2147483647 h 72"/>
                <a:gd name="T38" fmla="*/ 2147483647 w 47"/>
                <a:gd name="T39" fmla="*/ 2147483647 h 72"/>
                <a:gd name="T40" fmla="*/ 2147483647 w 47"/>
                <a:gd name="T41" fmla="*/ 2147483647 h 72"/>
                <a:gd name="T42" fmla="*/ 2147483647 w 47"/>
                <a:gd name="T43" fmla="*/ 0 h 72"/>
                <a:gd name="T44" fmla="*/ 2147483647 w 47"/>
                <a:gd name="T45" fmla="*/ 0 h 72"/>
                <a:gd name="T46" fmla="*/ 2147483647 w 47"/>
                <a:gd name="T47" fmla="*/ 2147483647 h 72"/>
                <a:gd name="T48" fmla="*/ 2147483647 w 47"/>
                <a:gd name="T49" fmla="*/ 2147483647 h 72"/>
                <a:gd name="T50" fmla="*/ 2147483647 w 47"/>
                <a:gd name="T51" fmla="*/ 2147483647 h 72"/>
                <a:gd name="T52" fmla="*/ 2147483647 w 47"/>
                <a:gd name="T53" fmla="*/ 2147483647 h 72"/>
                <a:gd name="T54" fmla="*/ 2147483647 w 47"/>
                <a:gd name="T55" fmla="*/ 2147483647 h 72"/>
                <a:gd name="T56" fmla="*/ 2147483647 w 47"/>
                <a:gd name="T57" fmla="*/ 2147483647 h 72"/>
                <a:gd name="T58" fmla="*/ 2147483647 w 47"/>
                <a:gd name="T59" fmla="*/ 2147483647 h 72"/>
                <a:gd name="T60" fmla="*/ 2147483647 w 47"/>
                <a:gd name="T61" fmla="*/ 2147483647 h 72"/>
                <a:gd name="T62" fmla="*/ 2147483647 w 47"/>
                <a:gd name="T63" fmla="*/ 2147483647 h 72"/>
                <a:gd name="T64" fmla="*/ 2147483647 w 47"/>
                <a:gd name="T65" fmla="*/ 2147483647 h 72"/>
                <a:gd name="T66" fmla="*/ 2147483647 w 47"/>
                <a:gd name="T67" fmla="*/ 2147483647 h 72"/>
                <a:gd name="T68" fmla="*/ 2147483647 w 47"/>
                <a:gd name="T69" fmla="*/ 2147483647 h 72"/>
                <a:gd name="T70" fmla="*/ 2147483647 w 47"/>
                <a:gd name="T71" fmla="*/ 2147483647 h 72"/>
                <a:gd name="T72" fmla="*/ 2147483647 w 47"/>
                <a:gd name="T73" fmla="*/ 2147483647 h 72"/>
                <a:gd name="T74" fmla="*/ 2147483647 w 47"/>
                <a:gd name="T75" fmla="*/ 2147483647 h 72"/>
                <a:gd name="T76" fmla="*/ 2147483647 w 47"/>
                <a:gd name="T77" fmla="*/ 2147483647 h 72"/>
                <a:gd name="T78" fmla="*/ 2147483647 w 47"/>
                <a:gd name="T79" fmla="*/ 2147483647 h 72"/>
                <a:gd name="T80" fmla="*/ 2147483647 w 47"/>
                <a:gd name="T81" fmla="*/ 2147483647 h 72"/>
                <a:gd name="T82" fmla="*/ 2147483647 w 47"/>
                <a:gd name="T83" fmla="*/ 2147483647 h 72"/>
                <a:gd name="T84" fmla="*/ 2147483647 w 47"/>
                <a:gd name="T85" fmla="*/ 2147483647 h 72"/>
                <a:gd name="T86" fmla="*/ 2147483647 w 47"/>
                <a:gd name="T87" fmla="*/ 2147483647 h 72"/>
                <a:gd name="T88" fmla="*/ 0 w 47"/>
                <a:gd name="T89" fmla="*/ 2147483647 h 72"/>
                <a:gd name="T90" fmla="*/ 0 w 47"/>
                <a:gd name="T91" fmla="*/ 2147483647 h 72"/>
                <a:gd name="T92" fmla="*/ 2147483647 w 47"/>
                <a:gd name="T93" fmla="*/ 2147483647 h 72"/>
                <a:gd name="T94" fmla="*/ 2147483647 w 47"/>
                <a:gd name="T95" fmla="*/ 2147483647 h 72"/>
                <a:gd name="T96" fmla="*/ 2147483647 w 47"/>
                <a:gd name="T97" fmla="*/ 2147483647 h 72"/>
                <a:gd name="T98" fmla="*/ 2147483647 w 47"/>
                <a:gd name="T99" fmla="*/ 2147483647 h 72"/>
                <a:gd name="T100" fmla="*/ 2147483647 w 47"/>
                <a:gd name="T101" fmla="*/ 2147483647 h 72"/>
                <a:gd name="T102" fmla="*/ 2147483647 w 47"/>
                <a:gd name="T103" fmla="*/ 0 h 72"/>
                <a:gd name="T104" fmla="*/ 2147483647 w 47"/>
                <a:gd name="T105" fmla="*/ 0 h 7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6" y="64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6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1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3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3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71" name="Freeform 1042"/>
            <p:cNvSpPr>
              <a:spLocks/>
            </p:cNvSpPr>
            <p:nvPr/>
          </p:nvSpPr>
          <p:spPr bwMode="auto">
            <a:xfrm>
              <a:off x="836613" y="260350"/>
              <a:ext cx="41275" cy="112713"/>
            </a:xfrm>
            <a:custGeom>
              <a:avLst/>
              <a:gdLst>
                <a:gd name="T0" fmla="*/ 2147483647 w 26"/>
                <a:gd name="T1" fmla="*/ 0 h 71"/>
                <a:gd name="T2" fmla="*/ 2147483647 w 26"/>
                <a:gd name="T3" fmla="*/ 0 h 71"/>
                <a:gd name="T4" fmla="*/ 2147483647 w 26"/>
                <a:gd name="T5" fmla="*/ 2147483647 h 71"/>
                <a:gd name="T6" fmla="*/ 2147483647 w 26"/>
                <a:gd name="T7" fmla="*/ 2147483647 h 71"/>
                <a:gd name="T8" fmla="*/ 2147483647 w 26"/>
                <a:gd name="T9" fmla="*/ 2147483647 h 71"/>
                <a:gd name="T10" fmla="*/ 2147483647 w 26"/>
                <a:gd name="T11" fmla="*/ 2147483647 h 71"/>
                <a:gd name="T12" fmla="*/ 2147483647 w 26"/>
                <a:gd name="T13" fmla="*/ 2147483647 h 71"/>
                <a:gd name="T14" fmla="*/ 2147483647 w 26"/>
                <a:gd name="T15" fmla="*/ 2147483647 h 71"/>
                <a:gd name="T16" fmla="*/ 0 w 26"/>
                <a:gd name="T17" fmla="*/ 2147483647 h 71"/>
                <a:gd name="T18" fmla="*/ 0 w 26"/>
                <a:gd name="T19" fmla="*/ 2147483647 h 71"/>
                <a:gd name="T20" fmla="*/ 2147483647 w 26"/>
                <a:gd name="T21" fmla="*/ 2147483647 h 71"/>
                <a:gd name="T22" fmla="*/ 2147483647 w 26"/>
                <a:gd name="T23" fmla="*/ 2147483647 h 71"/>
                <a:gd name="T24" fmla="*/ 2147483647 w 26"/>
                <a:gd name="T25" fmla="*/ 2147483647 h 71"/>
                <a:gd name="T26" fmla="*/ 2147483647 w 26"/>
                <a:gd name="T27" fmla="*/ 0 h 7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5"/>
                  </a:lnTo>
                  <a:lnTo>
                    <a:pt x="12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5"/>
                  </a:lnTo>
                  <a:lnTo>
                    <a:pt x="0" y="17"/>
                  </a:lnTo>
                  <a:lnTo>
                    <a:pt x="7" y="13"/>
                  </a:lnTo>
                  <a:lnTo>
                    <a:pt x="12" y="8"/>
                  </a:lnTo>
                  <a:lnTo>
                    <a:pt x="17" y="3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72" name="Freeform 1043"/>
            <p:cNvSpPr>
              <a:spLocks noEditPoints="1"/>
            </p:cNvSpPr>
            <p:nvPr/>
          </p:nvSpPr>
          <p:spPr bwMode="auto">
            <a:xfrm>
              <a:off x="914400" y="260350"/>
              <a:ext cx="74613" cy="114300"/>
            </a:xfrm>
            <a:custGeom>
              <a:avLst/>
              <a:gdLst>
                <a:gd name="T0" fmla="*/ 2147483647 w 47"/>
                <a:gd name="T1" fmla="*/ 2147483647 h 72"/>
                <a:gd name="T2" fmla="*/ 2147483647 w 47"/>
                <a:gd name="T3" fmla="*/ 2147483647 h 72"/>
                <a:gd name="T4" fmla="*/ 2147483647 w 47"/>
                <a:gd name="T5" fmla="*/ 2147483647 h 72"/>
                <a:gd name="T6" fmla="*/ 2147483647 w 47"/>
                <a:gd name="T7" fmla="*/ 2147483647 h 72"/>
                <a:gd name="T8" fmla="*/ 2147483647 w 47"/>
                <a:gd name="T9" fmla="*/ 2147483647 h 72"/>
                <a:gd name="T10" fmla="*/ 2147483647 w 47"/>
                <a:gd name="T11" fmla="*/ 2147483647 h 72"/>
                <a:gd name="T12" fmla="*/ 2147483647 w 47"/>
                <a:gd name="T13" fmla="*/ 2147483647 h 72"/>
                <a:gd name="T14" fmla="*/ 2147483647 w 47"/>
                <a:gd name="T15" fmla="*/ 2147483647 h 72"/>
                <a:gd name="T16" fmla="*/ 2147483647 w 47"/>
                <a:gd name="T17" fmla="*/ 2147483647 h 72"/>
                <a:gd name="T18" fmla="*/ 2147483647 w 47"/>
                <a:gd name="T19" fmla="*/ 2147483647 h 72"/>
                <a:gd name="T20" fmla="*/ 2147483647 w 47"/>
                <a:gd name="T21" fmla="*/ 2147483647 h 72"/>
                <a:gd name="T22" fmla="*/ 2147483647 w 47"/>
                <a:gd name="T23" fmla="*/ 2147483647 h 72"/>
                <a:gd name="T24" fmla="*/ 2147483647 w 47"/>
                <a:gd name="T25" fmla="*/ 2147483647 h 72"/>
                <a:gd name="T26" fmla="*/ 2147483647 w 47"/>
                <a:gd name="T27" fmla="*/ 2147483647 h 72"/>
                <a:gd name="T28" fmla="*/ 2147483647 w 47"/>
                <a:gd name="T29" fmla="*/ 2147483647 h 72"/>
                <a:gd name="T30" fmla="*/ 2147483647 w 47"/>
                <a:gd name="T31" fmla="*/ 2147483647 h 72"/>
                <a:gd name="T32" fmla="*/ 2147483647 w 47"/>
                <a:gd name="T33" fmla="*/ 2147483647 h 72"/>
                <a:gd name="T34" fmla="*/ 2147483647 w 47"/>
                <a:gd name="T35" fmla="*/ 2147483647 h 72"/>
                <a:gd name="T36" fmla="*/ 2147483647 w 47"/>
                <a:gd name="T37" fmla="*/ 2147483647 h 72"/>
                <a:gd name="T38" fmla="*/ 2147483647 w 47"/>
                <a:gd name="T39" fmla="*/ 2147483647 h 72"/>
                <a:gd name="T40" fmla="*/ 2147483647 w 47"/>
                <a:gd name="T41" fmla="*/ 2147483647 h 72"/>
                <a:gd name="T42" fmla="*/ 2147483647 w 47"/>
                <a:gd name="T43" fmla="*/ 0 h 72"/>
                <a:gd name="T44" fmla="*/ 2147483647 w 47"/>
                <a:gd name="T45" fmla="*/ 0 h 72"/>
                <a:gd name="T46" fmla="*/ 2147483647 w 47"/>
                <a:gd name="T47" fmla="*/ 2147483647 h 72"/>
                <a:gd name="T48" fmla="*/ 2147483647 w 47"/>
                <a:gd name="T49" fmla="*/ 2147483647 h 72"/>
                <a:gd name="T50" fmla="*/ 2147483647 w 47"/>
                <a:gd name="T51" fmla="*/ 2147483647 h 72"/>
                <a:gd name="T52" fmla="*/ 2147483647 w 47"/>
                <a:gd name="T53" fmla="*/ 2147483647 h 72"/>
                <a:gd name="T54" fmla="*/ 2147483647 w 47"/>
                <a:gd name="T55" fmla="*/ 2147483647 h 72"/>
                <a:gd name="T56" fmla="*/ 2147483647 w 47"/>
                <a:gd name="T57" fmla="*/ 2147483647 h 72"/>
                <a:gd name="T58" fmla="*/ 2147483647 w 47"/>
                <a:gd name="T59" fmla="*/ 2147483647 h 72"/>
                <a:gd name="T60" fmla="*/ 2147483647 w 47"/>
                <a:gd name="T61" fmla="*/ 2147483647 h 72"/>
                <a:gd name="T62" fmla="*/ 2147483647 w 47"/>
                <a:gd name="T63" fmla="*/ 2147483647 h 72"/>
                <a:gd name="T64" fmla="*/ 2147483647 w 47"/>
                <a:gd name="T65" fmla="*/ 2147483647 h 72"/>
                <a:gd name="T66" fmla="*/ 2147483647 w 47"/>
                <a:gd name="T67" fmla="*/ 2147483647 h 72"/>
                <a:gd name="T68" fmla="*/ 2147483647 w 47"/>
                <a:gd name="T69" fmla="*/ 2147483647 h 72"/>
                <a:gd name="T70" fmla="*/ 2147483647 w 47"/>
                <a:gd name="T71" fmla="*/ 2147483647 h 72"/>
                <a:gd name="T72" fmla="*/ 2147483647 w 47"/>
                <a:gd name="T73" fmla="*/ 2147483647 h 72"/>
                <a:gd name="T74" fmla="*/ 2147483647 w 47"/>
                <a:gd name="T75" fmla="*/ 2147483647 h 72"/>
                <a:gd name="T76" fmla="*/ 2147483647 w 47"/>
                <a:gd name="T77" fmla="*/ 2147483647 h 72"/>
                <a:gd name="T78" fmla="*/ 2147483647 w 47"/>
                <a:gd name="T79" fmla="*/ 2147483647 h 72"/>
                <a:gd name="T80" fmla="*/ 2147483647 w 47"/>
                <a:gd name="T81" fmla="*/ 2147483647 h 72"/>
                <a:gd name="T82" fmla="*/ 2147483647 w 47"/>
                <a:gd name="T83" fmla="*/ 2147483647 h 72"/>
                <a:gd name="T84" fmla="*/ 2147483647 w 47"/>
                <a:gd name="T85" fmla="*/ 2147483647 h 72"/>
                <a:gd name="T86" fmla="*/ 2147483647 w 47"/>
                <a:gd name="T87" fmla="*/ 2147483647 h 72"/>
                <a:gd name="T88" fmla="*/ 0 w 47"/>
                <a:gd name="T89" fmla="*/ 2147483647 h 72"/>
                <a:gd name="T90" fmla="*/ 0 w 47"/>
                <a:gd name="T91" fmla="*/ 2147483647 h 72"/>
                <a:gd name="T92" fmla="*/ 2147483647 w 47"/>
                <a:gd name="T93" fmla="*/ 2147483647 h 72"/>
                <a:gd name="T94" fmla="*/ 2147483647 w 47"/>
                <a:gd name="T95" fmla="*/ 2147483647 h 72"/>
                <a:gd name="T96" fmla="*/ 2147483647 w 47"/>
                <a:gd name="T97" fmla="*/ 2147483647 h 72"/>
                <a:gd name="T98" fmla="*/ 2147483647 w 47"/>
                <a:gd name="T99" fmla="*/ 2147483647 h 72"/>
                <a:gd name="T100" fmla="*/ 2147483647 w 47"/>
                <a:gd name="T101" fmla="*/ 2147483647 h 72"/>
                <a:gd name="T102" fmla="*/ 2147483647 w 47"/>
                <a:gd name="T103" fmla="*/ 0 h 7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47" h="72">
                  <a:moveTo>
                    <a:pt x="23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4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3" y="13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3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4" y="18"/>
                  </a:lnTo>
                  <a:lnTo>
                    <a:pt x="45" y="23"/>
                  </a:lnTo>
                  <a:lnTo>
                    <a:pt x="47" y="29"/>
                  </a:lnTo>
                  <a:lnTo>
                    <a:pt x="47" y="35"/>
                  </a:lnTo>
                  <a:lnTo>
                    <a:pt x="45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40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3" y="70"/>
                  </a:lnTo>
                  <a:lnTo>
                    <a:pt x="10" y="68"/>
                  </a:lnTo>
                  <a:lnTo>
                    <a:pt x="7" y="65"/>
                  </a:lnTo>
                  <a:lnTo>
                    <a:pt x="1" y="52"/>
                  </a:lnTo>
                  <a:lnTo>
                    <a:pt x="0" y="35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73" name="Freeform 1044"/>
            <p:cNvSpPr>
              <a:spLocks noEditPoints="1"/>
            </p:cNvSpPr>
            <p:nvPr/>
          </p:nvSpPr>
          <p:spPr bwMode="auto">
            <a:xfrm>
              <a:off x="1001713" y="260350"/>
              <a:ext cx="73025" cy="114300"/>
            </a:xfrm>
            <a:custGeom>
              <a:avLst/>
              <a:gdLst>
                <a:gd name="T0" fmla="*/ 2147483647 w 46"/>
                <a:gd name="T1" fmla="*/ 2147483647 h 72"/>
                <a:gd name="T2" fmla="*/ 2147483647 w 46"/>
                <a:gd name="T3" fmla="*/ 2147483647 h 72"/>
                <a:gd name="T4" fmla="*/ 2147483647 w 46"/>
                <a:gd name="T5" fmla="*/ 2147483647 h 72"/>
                <a:gd name="T6" fmla="*/ 2147483647 w 46"/>
                <a:gd name="T7" fmla="*/ 2147483647 h 72"/>
                <a:gd name="T8" fmla="*/ 2147483647 w 46"/>
                <a:gd name="T9" fmla="*/ 2147483647 h 72"/>
                <a:gd name="T10" fmla="*/ 2147483647 w 46"/>
                <a:gd name="T11" fmla="*/ 2147483647 h 72"/>
                <a:gd name="T12" fmla="*/ 2147483647 w 46"/>
                <a:gd name="T13" fmla="*/ 2147483647 h 72"/>
                <a:gd name="T14" fmla="*/ 2147483647 w 46"/>
                <a:gd name="T15" fmla="*/ 2147483647 h 72"/>
                <a:gd name="T16" fmla="*/ 2147483647 w 46"/>
                <a:gd name="T17" fmla="*/ 2147483647 h 72"/>
                <a:gd name="T18" fmla="*/ 2147483647 w 46"/>
                <a:gd name="T19" fmla="*/ 2147483647 h 72"/>
                <a:gd name="T20" fmla="*/ 2147483647 w 46"/>
                <a:gd name="T21" fmla="*/ 2147483647 h 72"/>
                <a:gd name="T22" fmla="*/ 2147483647 w 46"/>
                <a:gd name="T23" fmla="*/ 2147483647 h 72"/>
                <a:gd name="T24" fmla="*/ 2147483647 w 46"/>
                <a:gd name="T25" fmla="*/ 2147483647 h 72"/>
                <a:gd name="T26" fmla="*/ 2147483647 w 46"/>
                <a:gd name="T27" fmla="*/ 2147483647 h 72"/>
                <a:gd name="T28" fmla="*/ 2147483647 w 46"/>
                <a:gd name="T29" fmla="*/ 2147483647 h 72"/>
                <a:gd name="T30" fmla="*/ 2147483647 w 46"/>
                <a:gd name="T31" fmla="*/ 2147483647 h 72"/>
                <a:gd name="T32" fmla="*/ 2147483647 w 46"/>
                <a:gd name="T33" fmla="*/ 2147483647 h 72"/>
                <a:gd name="T34" fmla="*/ 2147483647 w 46"/>
                <a:gd name="T35" fmla="*/ 2147483647 h 72"/>
                <a:gd name="T36" fmla="*/ 2147483647 w 46"/>
                <a:gd name="T37" fmla="*/ 2147483647 h 72"/>
                <a:gd name="T38" fmla="*/ 2147483647 w 46"/>
                <a:gd name="T39" fmla="*/ 2147483647 h 72"/>
                <a:gd name="T40" fmla="*/ 2147483647 w 46"/>
                <a:gd name="T41" fmla="*/ 2147483647 h 72"/>
                <a:gd name="T42" fmla="*/ 2147483647 w 46"/>
                <a:gd name="T43" fmla="*/ 0 h 72"/>
                <a:gd name="T44" fmla="*/ 2147483647 w 46"/>
                <a:gd name="T45" fmla="*/ 0 h 72"/>
                <a:gd name="T46" fmla="*/ 2147483647 w 46"/>
                <a:gd name="T47" fmla="*/ 2147483647 h 72"/>
                <a:gd name="T48" fmla="*/ 2147483647 w 46"/>
                <a:gd name="T49" fmla="*/ 2147483647 h 72"/>
                <a:gd name="T50" fmla="*/ 2147483647 w 46"/>
                <a:gd name="T51" fmla="*/ 2147483647 h 72"/>
                <a:gd name="T52" fmla="*/ 2147483647 w 46"/>
                <a:gd name="T53" fmla="*/ 2147483647 h 72"/>
                <a:gd name="T54" fmla="*/ 2147483647 w 46"/>
                <a:gd name="T55" fmla="*/ 2147483647 h 72"/>
                <a:gd name="T56" fmla="*/ 2147483647 w 46"/>
                <a:gd name="T57" fmla="*/ 2147483647 h 72"/>
                <a:gd name="T58" fmla="*/ 2147483647 w 46"/>
                <a:gd name="T59" fmla="*/ 2147483647 h 72"/>
                <a:gd name="T60" fmla="*/ 2147483647 w 46"/>
                <a:gd name="T61" fmla="*/ 2147483647 h 72"/>
                <a:gd name="T62" fmla="*/ 2147483647 w 46"/>
                <a:gd name="T63" fmla="*/ 2147483647 h 72"/>
                <a:gd name="T64" fmla="*/ 2147483647 w 46"/>
                <a:gd name="T65" fmla="*/ 2147483647 h 72"/>
                <a:gd name="T66" fmla="*/ 2147483647 w 46"/>
                <a:gd name="T67" fmla="*/ 2147483647 h 72"/>
                <a:gd name="T68" fmla="*/ 2147483647 w 46"/>
                <a:gd name="T69" fmla="*/ 2147483647 h 72"/>
                <a:gd name="T70" fmla="*/ 2147483647 w 46"/>
                <a:gd name="T71" fmla="*/ 2147483647 h 72"/>
                <a:gd name="T72" fmla="*/ 2147483647 w 46"/>
                <a:gd name="T73" fmla="*/ 2147483647 h 72"/>
                <a:gd name="T74" fmla="*/ 2147483647 w 46"/>
                <a:gd name="T75" fmla="*/ 2147483647 h 72"/>
                <a:gd name="T76" fmla="*/ 2147483647 w 46"/>
                <a:gd name="T77" fmla="*/ 2147483647 h 72"/>
                <a:gd name="T78" fmla="*/ 2147483647 w 46"/>
                <a:gd name="T79" fmla="*/ 2147483647 h 72"/>
                <a:gd name="T80" fmla="*/ 2147483647 w 46"/>
                <a:gd name="T81" fmla="*/ 2147483647 h 72"/>
                <a:gd name="T82" fmla="*/ 2147483647 w 46"/>
                <a:gd name="T83" fmla="*/ 2147483647 h 72"/>
                <a:gd name="T84" fmla="*/ 2147483647 w 46"/>
                <a:gd name="T85" fmla="*/ 2147483647 h 72"/>
                <a:gd name="T86" fmla="*/ 2147483647 w 46"/>
                <a:gd name="T87" fmla="*/ 2147483647 h 72"/>
                <a:gd name="T88" fmla="*/ 0 w 46"/>
                <a:gd name="T89" fmla="*/ 2147483647 h 72"/>
                <a:gd name="T90" fmla="*/ 2147483647 w 46"/>
                <a:gd name="T91" fmla="*/ 2147483647 h 72"/>
                <a:gd name="T92" fmla="*/ 2147483647 w 46"/>
                <a:gd name="T93" fmla="*/ 2147483647 h 72"/>
                <a:gd name="T94" fmla="*/ 2147483647 w 46"/>
                <a:gd name="T95" fmla="*/ 2147483647 h 72"/>
                <a:gd name="T96" fmla="*/ 2147483647 w 46"/>
                <a:gd name="T97" fmla="*/ 2147483647 h 72"/>
                <a:gd name="T98" fmla="*/ 2147483647 w 46"/>
                <a:gd name="T99" fmla="*/ 2147483647 h 72"/>
                <a:gd name="T100" fmla="*/ 2147483647 w 46"/>
                <a:gd name="T101" fmla="*/ 2147483647 h 72"/>
                <a:gd name="T102" fmla="*/ 2147483647 w 46"/>
                <a:gd name="T103" fmla="*/ 0 h 7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46" h="72">
                  <a:moveTo>
                    <a:pt x="24" y="7"/>
                  </a:moveTo>
                  <a:lnTo>
                    <a:pt x="19" y="8"/>
                  </a:lnTo>
                  <a:lnTo>
                    <a:pt x="17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7" y="62"/>
                  </a:lnTo>
                  <a:lnTo>
                    <a:pt x="19" y="63"/>
                  </a:lnTo>
                  <a:lnTo>
                    <a:pt x="24" y="64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4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4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5" y="18"/>
                  </a:lnTo>
                  <a:lnTo>
                    <a:pt x="46" y="23"/>
                  </a:lnTo>
                  <a:lnTo>
                    <a:pt x="46" y="29"/>
                  </a:lnTo>
                  <a:lnTo>
                    <a:pt x="46" y="35"/>
                  </a:lnTo>
                  <a:lnTo>
                    <a:pt x="46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39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0"/>
                  </a:lnTo>
                  <a:lnTo>
                    <a:pt x="10" y="68"/>
                  </a:lnTo>
                  <a:lnTo>
                    <a:pt x="6" y="65"/>
                  </a:lnTo>
                  <a:lnTo>
                    <a:pt x="2" y="52"/>
                  </a:lnTo>
                  <a:lnTo>
                    <a:pt x="0" y="35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74" name="Freeform 1091"/>
            <p:cNvSpPr>
              <a:spLocks/>
            </p:cNvSpPr>
            <p:nvPr/>
          </p:nvSpPr>
          <p:spPr bwMode="auto">
            <a:xfrm>
              <a:off x="1327150" y="3035300"/>
              <a:ext cx="42863" cy="68263"/>
            </a:xfrm>
            <a:custGeom>
              <a:avLst/>
              <a:gdLst>
                <a:gd name="T0" fmla="*/ 0 w 27"/>
                <a:gd name="T1" fmla="*/ 0 h 43"/>
                <a:gd name="T2" fmla="*/ 2147483647 w 27"/>
                <a:gd name="T3" fmla="*/ 0 h 43"/>
                <a:gd name="T4" fmla="*/ 2147483647 w 27"/>
                <a:gd name="T5" fmla="*/ 2147483647 h 43"/>
                <a:gd name="T6" fmla="*/ 2147483647 w 27"/>
                <a:gd name="T7" fmla="*/ 2147483647 h 43"/>
                <a:gd name="T8" fmla="*/ 2147483647 w 27"/>
                <a:gd name="T9" fmla="*/ 2147483647 h 43"/>
                <a:gd name="T10" fmla="*/ 0 w 27"/>
                <a:gd name="T11" fmla="*/ 2147483647 h 43"/>
                <a:gd name="T12" fmla="*/ 0 w 27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3"/>
                  </a:lnTo>
                  <a:lnTo>
                    <a:pt x="26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75" name="Line 1092"/>
            <p:cNvSpPr>
              <a:spLocks noChangeShapeType="1"/>
            </p:cNvSpPr>
            <p:nvPr/>
          </p:nvSpPr>
          <p:spPr bwMode="auto">
            <a:xfrm>
              <a:off x="1287463" y="3100388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76" name="Freeform 1093"/>
            <p:cNvSpPr>
              <a:spLocks/>
            </p:cNvSpPr>
            <p:nvPr/>
          </p:nvSpPr>
          <p:spPr bwMode="auto">
            <a:xfrm>
              <a:off x="1490663" y="2979738"/>
              <a:ext cx="80963" cy="63500"/>
            </a:xfrm>
            <a:custGeom>
              <a:avLst/>
              <a:gdLst>
                <a:gd name="T0" fmla="*/ 2147483647 w 51"/>
                <a:gd name="T1" fmla="*/ 0 h 40"/>
                <a:gd name="T2" fmla="*/ 2147483647 w 51"/>
                <a:gd name="T3" fmla="*/ 2147483647 h 40"/>
                <a:gd name="T4" fmla="*/ 0 w 51"/>
                <a:gd name="T5" fmla="*/ 2147483647 h 40"/>
                <a:gd name="T6" fmla="*/ 2147483647 w 51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77" name="Freeform 1094"/>
            <p:cNvSpPr>
              <a:spLocks/>
            </p:cNvSpPr>
            <p:nvPr/>
          </p:nvSpPr>
          <p:spPr bwMode="auto">
            <a:xfrm>
              <a:off x="1490663" y="2979738"/>
              <a:ext cx="42863" cy="65088"/>
            </a:xfrm>
            <a:custGeom>
              <a:avLst/>
              <a:gdLst>
                <a:gd name="T0" fmla="*/ 2147483647 w 27"/>
                <a:gd name="T1" fmla="*/ 0 h 41"/>
                <a:gd name="T2" fmla="*/ 2147483647 w 27"/>
                <a:gd name="T3" fmla="*/ 0 h 41"/>
                <a:gd name="T4" fmla="*/ 2147483647 w 27"/>
                <a:gd name="T5" fmla="*/ 2147483647 h 41"/>
                <a:gd name="T6" fmla="*/ 2147483647 w 27"/>
                <a:gd name="T7" fmla="*/ 2147483647 h 41"/>
                <a:gd name="T8" fmla="*/ 0 w 27"/>
                <a:gd name="T9" fmla="*/ 2147483647 h 41"/>
                <a:gd name="T10" fmla="*/ 0 w 27"/>
                <a:gd name="T11" fmla="*/ 2147483647 h 41"/>
                <a:gd name="T12" fmla="*/ 2147483647 w 27"/>
                <a:gd name="T13" fmla="*/ 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1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78" name="Freeform 1095"/>
            <p:cNvSpPr>
              <a:spLocks/>
            </p:cNvSpPr>
            <p:nvPr/>
          </p:nvSpPr>
          <p:spPr bwMode="auto">
            <a:xfrm>
              <a:off x="1531938" y="2979738"/>
              <a:ext cx="42863" cy="65088"/>
            </a:xfrm>
            <a:custGeom>
              <a:avLst/>
              <a:gdLst>
                <a:gd name="T0" fmla="*/ 0 w 27"/>
                <a:gd name="T1" fmla="*/ 0 h 41"/>
                <a:gd name="T2" fmla="*/ 2147483647 w 27"/>
                <a:gd name="T3" fmla="*/ 0 h 41"/>
                <a:gd name="T4" fmla="*/ 2147483647 w 27"/>
                <a:gd name="T5" fmla="*/ 2147483647 h 41"/>
                <a:gd name="T6" fmla="*/ 2147483647 w 27"/>
                <a:gd name="T7" fmla="*/ 2147483647 h 41"/>
                <a:gd name="T8" fmla="*/ 2147483647 w 27"/>
                <a:gd name="T9" fmla="*/ 2147483647 h 41"/>
                <a:gd name="T10" fmla="*/ 0 w 27"/>
                <a:gd name="T11" fmla="*/ 2147483647 h 41"/>
                <a:gd name="T12" fmla="*/ 0 w 27"/>
                <a:gd name="T13" fmla="*/ 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79" name="Line 1096"/>
            <p:cNvSpPr>
              <a:spLocks noChangeShapeType="1"/>
            </p:cNvSpPr>
            <p:nvPr/>
          </p:nvSpPr>
          <p:spPr bwMode="auto">
            <a:xfrm>
              <a:off x="1490663" y="3044825"/>
              <a:ext cx="841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80" name="Freeform 1097"/>
            <p:cNvSpPr>
              <a:spLocks/>
            </p:cNvSpPr>
            <p:nvPr/>
          </p:nvSpPr>
          <p:spPr bwMode="auto">
            <a:xfrm>
              <a:off x="1704975" y="2936875"/>
              <a:ext cx="80963" cy="65088"/>
            </a:xfrm>
            <a:custGeom>
              <a:avLst/>
              <a:gdLst>
                <a:gd name="T0" fmla="*/ 2147483647 w 51"/>
                <a:gd name="T1" fmla="*/ 0 h 41"/>
                <a:gd name="T2" fmla="*/ 2147483647 w 51"/>
                <a:gd name="T3" fmla="*/ 2147483647 h 41"/>
                <a:gd name="T4" fmla="*/ 0 w 51"/>
                <a:gd name="T5" fmla="*/ 2147483647 h 41"/>
                <a:gd name="T6" fmla="*/ 2147483647 w 51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81" name="Freeform 1098"/>
            <p:cNvSpPr>
              <a:spLocks/>
            </p:cNvSpPr>
            <p:nvPr/>
          </p:nvSpPr>
          <p:spPr bwMode="auto">
            <a:xfrm>
              <a:off x="1704975" y="2936875"/>
              <a:ext cx="42863" cy="66675"/>
            </a:xfrm>
            <a:custGeom>
              <a:avLst/>
              <a:gdLst>
                <a:gd name="T0" fmla="*/ 2147483647 w 27"/>
                <a:gd name="T1" fmla="*/ 0 h 42"/>
                <a:gd name="T2" fmla="*/ 2147483647 w 27"/>
                <a:gd name="T3" fmla="*/ 0 h 42"/>
                <a:gd name="T4" fmla="*/ 2147483647 w 27"/>
                <a:gd name="T5" fmla="*/ 2147483647 h 42"/>
                <a:gd name="T6" fmla="*/ 0 w 27"/>
                <a:gd name="T7" fmla="*/ 2147483647 h 42"/>
                <a:gd name="T8" fmla="*/ 0 w 27"/>
                <a:gd name="T9" fmla="*/ 2147483647 h 42"/>
                <a:gd name="T10" fmla="*/ 0 w 27"/>
                <a:gd name="T11" fmla="*/ 2147483647 h 42"/>
                <a:gd name="T12" fmla="*/ 2147483647 w 27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82" name="Freeform 1099"/>
            <p:cNvSpPr>
              <a:spLocks/>
            </p:cNvSpPr>
            <p:nvPr/>
          </p:nvSpPr>
          <p:spPr bwMode="auto">
            <a:xfrm>
              <a:off x="1744663" y="2936875"/>
              <a:ext cx="42863" cy="66675"/>
            </a:xfrm>
            <a:custGeom>
              <a:avLst/>
              <a:gdLst>
                <a:gd name="T0" fmla="*/ 0 w 27"/>
                <a:gd name="T1" fmla="*/ 0 h 42"/>
                <a:gd name="T2" fmla="*/ 2147483647 w 27"/>
                <a:gd name="T3" fmla="*/ 0 h 42"/>
                <a:gd name="T4" fmla="*/ 2147483647 w 27"/>
                <a:gd name="T5" fmla="*/ 2147483647 h 42"/>
                <a:gd name="T6" fmla="*/ 2147483647 w 27"/>
                <a:gd name="T7" fmla="*/ 2147483647 h 42"/>
                <a:gd name="T8" fmla="*/ 2147483647 w 27"/>
                <a:gd name="T9" fmla="*/ 2147483647 h 42"/>
                <a:gd name="T10" fmla="*/ 0 w 27"/>
                <a:gd name="T11" fmla="*/ 2147483647 h 42"/>
                <a:gd name="T12" fmla="*/ 0 w 27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83" name="Line 1100"/>
            <p:cNvSpPr>
              <a:spLocks noChangeShapeType="1"/>
            </p:cNvSpPr>
            <p:nvPr/>
          </p:nvSpPr>
          <p:spPr bwMode="auto">
            <a:xfrm>
              <a:off x="1704975" y="3003550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84" name="Freeform 1101"/>
            <p:cNvSpPr>
              <a:spLocks/>
            </p:cNvSpPr>
            <p:nvPr/>
          </p:nvSpPr>
          <p:spPr bwMode="auto">
            <a:xfrm>
              <a:off x="2070100" y="2913063"/>
              <a:ext cx="79375" cy="63500"/>
            </a:xfrm>
            <a:custGeom>
              <a:avLst/>
              <a:gdLst>
                <a:gd name="T0" fmla="*/ 2147483647 w 50"/>
                <a:gd name="T1" fmla="*/ 0 h 40"/>
                <a:gd name="T2" fmla="*/ 2147483647 w 50"/>
                <a:gd name="T3" fmla="*/ 2147483647 h 40"/>
                <a:gd name="T4" fmla="*/ 0 w 50"/>
                <a:gd name="T5" fmla="*/ 2147483647 h 40"/>
                <a:gd name="T6" fmla="*/ 2147483647 w 50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40">
                  <a:moveTo>
                    <a:pt x="25" y="0"/>
                  </a:moveTo>
                  <a:lnTo>
                    <a:pt x="50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85" name="Freeform 1102"/>
            <p:cNvSpPr>
              <a:spLocks/>
            </p:cNvSpPr>
            <p:nvPr/>
          </p:nvSpPr>
          <p:spPr bwMode="auto">
            <a:xfrm>
              <a:off x="2070100" y="2913063"/>
              <a:ext cx="41275" cy="66675"/>
            </a:xfrm>
            <a:custGeom>
              <a:avLst/>
              <a:gdLst>
                <a:gd name="T0" fmla="*/ 2147483647 w 26"/>
                <a:gd name="T1" fmla="*/ 0 h 42"/>
                <a:gd name="T2" fmla="*/ 2147483647 w 26"/>
                <a:gd name="T3" fmla="*/ 0 h 42"/>
                <a:gd name="T4" fmla="*/ 2147483647 w 26"/>
                <a:gd name="T5" fmla="*/ 0 h 42"/>
                <a:gd name="T6" fmla="*/ 0 w 26"/>
                <a:gd name="T7" fmla="*/ 2147483647 h 42"/>
                <a:gd name="T8" fmla="*/ 0 w 26"/>
                <a:gd name="T9" fmla="*/ 2147483647 h 42"/>
                <a:gd name="T10" fmla="*/ 0 w 26"/>
                <a:gd name="T11" fmla="*/ 2147483647 h 42"/>
                <a:gd name="T12" fmla="*/ 2147483647 w 26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86" name="Freeform 1103"/>
            <p:cNvSpPr>
              <a:spLocks/>
            </p:cNvSpPr>
            <p:nvPr/>
          </p:nvSpPr>
          <p:spPr bwMode="auto">
            <a:xfrm>
              <a:off x="2109788" y="2913063"/>
              <a:ext cx="41275" cy="66675"/>
            </a:xfrm>
            <a:custGeom>
              <a:avLst/>
              <a:gdLst>
                <a:gd name="T0" fmla="*/ 0 w 26"/>
                <a:gd name="T1" fmla="*/ 0 h 42"/>
                <a:gd name="T2" fmla="*/ 2147483647 w 26"/>
                <a:gd name="T3" fmla="*/ 0 h 42"/>
                <a:gd name="T4" fmla="*/ 2147483647 w 26"/>
                <a:gd name="T5" fmla="*/ 2147483647 h 42"/>
                <a:gd name="T6" fmla="*/ 2147483647 w 26"/>
                <a:gd name="T7" fmla="*/ 2147483647 h 42"/>
                <a:gd name="T8" fmla="*/ 2147483647 w 26"/>
                <a:gd name="T9" fmla="*/ 2147483647 h 42"/>
                <a:gd name="T10" fmla="*/ 0 w 26"/>
                <a:gd name="T11" fmla="*/ 0 h 42"/>
                <a:gd name="T12" fmla="*/ 0 w 26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0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87" name="Line 1104"/>
            <p:cNvSpPr>
              <a:spLocks noChangeShapeType="1"/>
            </p:cNvSpPr>
            <p:nvPr/>
          </p:nvSpPr>
          <p:spPr bwMode="auto">
            <a:xfrm>
              <a:off x="2070100" y="2978150"/>
              <a:ext cx="809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88" name="Freeform 1105"/>
            <p:cNvSpPr>
              <a:spLocks/>
            </p:cNvSpPr>
            <p:nvPr/>
          </p:nvSpPr>
          <p:spPr bwMode="auto">
            <a:xfrm>
              <a:off x="2232025" y="2930525"/>
              <a:ext cx="82550" cy="63500"/>
            </a:xfrm>
            <a:custGeom>
              <a:avLst/>
              <a:gdLst>
                <a:gd name="T0" fmla="*/ 2147483647 w 52"/>
                <a:gd name="T1" fmla="*/ 0 h 40"/>
                <a:gd name="T2" fmla="*/ 2147483647 w 52"/>
                <a:gd name="T3" fmla="*/ 2147483647 h 40"/>
                <a:gd name="T4" fmla="*/ 0 w 52"/>
                <a:gd name="T5" fmla="*/ 2147483647 h 40"/>
                <a:gd name="T6" fmla="*/ 2147483647 w 52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2" h="40">
                  <a:moveTo>
                    <a:pt x="27" y="0"/>
                  </a:moveTo>
                  <a:lnTo>
                    <a:pt x="52" y="40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89" name="Freeform 1106"/>
            <p:cNvSpPr>
              <a:spLocks/>
            </p:cNvSpPr>
            <p:nvPr/>
          </p:nvSpPr>
          <p:spPr bwMode="auto">
            <a:xfrm>
              <a:off x="2232025" y="2930525"/>
              <a:ext cx="44450" cy="65088"/>
            </a:xfrm>
            <a:custGeom>
              <a:avLst/>
              <a:gdLst>
                <a:gd name="T0" fmla="*/ 2147483647 w 28"/>
                <a:gd name="T1" fmla="*/ 0 h 41"/>
                <a:gd name="T2" fmla="*/ 2147483647 w 28"/>
                <a:gd name="T3" fmla="*/ 0 h 41"/>
                <a:gd name="T4" fmla="*/ 2147483647 w 28"/>
                <a:gd name="T5" fmla="*/ 0 h 41"/>
                <a:gd name="T6" fmla="*/ 2147483647 w 28"/>
                <a:gd name="T7" fmla="*/ 2147483647 h 41"/>
                <a:gd name="T8" fmla="*/ 0 w 28"/>
                <a:gd name="T9" fmla="*/ 2147483647 h 41"/>
                <a:gd name="T10" fmla="*/ 0 w 28"/>
                <a:gd name="T11" fmla="*/ 2147483647 h 41"/>
                <a:gd name="T12" fmla="*/ 2147483647 w 28"/>
                <a:gd name="T13" fmla="*/ 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41">
                  <a:moveTo>
                    <a:pt x="27" y="0"/>
                  </a:moveTo>
                  <a:lnTo>
                    <a:pt x="28" y="0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90" name="Freeform 1107"/>
            <p:cNvSpPr>
              <a:spLocks/>
            </p:cNvSpPr>
            <p:nvPr/>
          </p:nvSpPr>
          <p:spPr bwMode="auto">
            <a:xfrm>
              <a:off x="2274888" y="2930525"/>
              <a:ext cx="42863" cy="65088"/>
            </a:xfrm>
            <a:custGeom>
              <a:avLst/>
              <a:gdLst>
                <a:gd name="T0" fmla="*/ 0 w 27"/>
                <a:gd name="T1" fmla="*/ 0 h 41"/>
                <a:gd name="T2" fmla="*/ 2147483647 w 27"/>
                <a:gd name="T3" fmla="*/ 0 h 41"/>
                <a:gd name="T4" fmla="*/ 2147483647 w 27"/>
                <a:gd name="T5" fmla="*/ 2147483647 h 41"/>
                <a:gd name="T6" fmla="*/ 2147483647 w 27"/>
                <a:gd name="T7" fmla="*/ 2147483647 h 41"/>
                <a:gd name="T8" fmla="*/ 2147483647 w 27"/>
                <a:gd name="T9" fmla="*/ 2147483647 h 41"/>
                <a:gd name="T10" fmla="*/ 0 w 27"/>
                <a:gd name="T11" fmla="*/ 0 h 41"/>
                <a:gd name="T12" fmla="*/ 0 w 27"/>
                <a:gd name="T13" fmla="*/ 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91" name="Line 1108"/>
            <p:cNvSpPr>
              <a:spLocks noChangeShapeType="1"/>
            </p:cNvSpPr>
            <p:nvPr/>
          </p:nvSpPr>
          <p:spPr bwMode="auto">
            <a:xfrm>
              <a:off x="2232025" y="2995613"/>
              <a:ext cx="857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92" name="Freeform 1109"/>
            <p:cNvSpPr>
              <a:spLocks/>
            </p:cNvSpPr>
            <p:nvPr/>
          </p:nvSpPr>
          <p:spPr bwMode="auto">
            <a:xfrm>
              <a:off x="2420938" y="2963863"/>
              <a:ext cx="80963" cy="63500"/>
            </a:xfrm>
            <a:custGeom>
              <a:avLst/>
              <a:gdLst>
                <a:gd name="T0" fmla="*/ 2147483647 w 51"/>
                <a:gd name="T1" fmla="*/ 0 h 40"/>
                <a:gd name="T2" fmla="*/ 2147483647 w 51"/>
                <a:gd name="T3" fmla="*/ 2147483647 h 40"/>
                <a:gd name="T4" fmla="*/ 0 w 51"/>
                <a:gd name="T5" fmla="*/ 2147483647 h 40"/>
                <a:gd name="T6" fmla="*/ 2147483647 w 51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93" name="Freeform 1110"/>
            <p:cNvSpPr>
              <a:spLocks/>
            </p:cNvSpPr>
            <p:nvPr/>
          </p:nvSpPr>
          <p:spPr bwMode="auto">
            <a:xfrm>
              <a:off x="2420938" y="2963863"/>
              <a:ext cx="42863" cy="66675"/>
            </a:xfrm>
            <a:custGeom>
              <a:avLst/>
              <a:gdLst>
                <a:gd name="T0" fmla="*/ 2147483647 w 27"/>
                <a:gd name="T1" fmla="*/ 0 h 42"/>
                <a:gd name="T2" fmla="*/ 2147483647 w 27"/>
                <a:gd name="T3" fmla="*/ 0 h 42"/>
                <a:gd name="T4" fmla="*/ 2147483647 w 27"/>
                <a:gd name="T5" fmla="*/ 0 h 42"/>
                <a:gd name="T6" fmla="*/ 2147483647 w 27"/>
                <a:gd name="T7" fmla="*/ 2147483647 h 42"/>
                <a:gd name="T8" fmla="*/ 0 w 27"/>
                <a:gd name="T9" fmla="*/ 2147483647 h 42"/>
                <a:gd name="T10" fmla="*/ 0 w 27"/>
                <a:gd name="T11" fmla="*/ 2147483647 h 42"/>
                <a:gd name="T12" fmla="*/ 2147483647 w 27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94" name="Freeform 1111"/>
            <p:cNvSpPr>
              <a:spLocks/>
            </p:cNvSpPr>
            <p:nvPr/>
          </p:nvSpPr>
          <p:spPr bwMode="auto">
            <a:xfrm>
              <a:off x="2460625" y="2963863"/>
              <a:ext cx="42863" cy="66675"/>
            </a:xfrm>
            <a:custGeom>
              <a:avLst/>
              <a:gdLst>
                <a:gd name="T0" fmla="*/ 0 w 27"/>
                <a:gd name="T1" fmla="*/ 0 h 42"/>
                <a:gd name="T2" fmla="*/ 2147483647 w 27"/>
                <a:gd name="T3" fmla="*/ 0 h 42"/>
                <a:gd name="T4" fmla="*/ 2147483647 w 27"/>
                <a:gd name="T5" fmla="*/ 2147483647 h 42"/>
                <a:gd name="T6" fmla="*/ 2147483647 w 27"/>
                <a:gd name="T7" fmla="*/ 2147483647 h 42"/>
                <a:gd name="T8" fmla="*/ 2147483647 w 27"/>
                <a:gd name="T9" fmla="*/ 2147483647 h 42"/>
                <a:gd name="T10" fmla="*/ 0 w 27"/>
                <a:gd name="T11" fmla="*/ 0 h 42"/>
                <a:gd name="T12" fmla="*/ 0 w 27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95" name="Line 1112"/>
            <p:cNvSpPr>
              <a:spLocks noChangeShapeType="1"/>
            </p:cNvSpPr>
            <p:nvPr/>
          </p:nvSpPr>
          <p:spPr bwMode="auto">
            <a:xfrm>
              <a:off x="2420938" y="3028950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96" name="Freeform 1113"/>
            <p:cNvSpPr>
              <a:spLocks/>
            </p:cNvSpPr>
            <p:nvPr/>
          </p:nvSpPr>
          <p:spPr bwMode="auto">
            <a:xfrm>
              <a:off x="2660650" y="2903538"/>
              <a:ext cx="79375" cy="65088"/>
            </a:xfrm>
            <a:custGeom>
              <a:avLst/>
              <a:gdLst>
                <a:gd name="T0" fmla="*/ 2147483647 w 50"/>
                <a:gd name="T1" fmla="*/ 0 h 41"/>
                <a:gd name="T2" fmla="*/ 2147483647 w 50"/>
                <a:gd name="T3" fmla="*/ 2147483647 h 41"/>
                <a:gd name="T4" fmla="*/ 0 w 50"/>
                <a:gd name="T5" fmla="*/ 2147483647 h 41"/>
                <a:gd name="T6" fmla="*/ 2147483647 w 50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41">
                  <a:moveTo>
                    <a:pt x="25" y="0"/>
                  </a:moveTo>
                  <a:lnTo>
                    <a:pt x="50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97" name="Freeform 1114"/>
            <p:cNvSpPr>
              <a:spLocks/>
            </p:cNvSpPr>
            <p:nvPr/>
          </p:nvSpPr>
          <p:spPr bwMode="auto">
            <a:xfrm>
              <a:off x="2660650" y="2903538"/>
              <a:ext cx="41275" cy="66675"/>
            </a:xfrm>
            <a:custGeom>
              <a:avLst/>
              <a:gdLst>
                <a:gd name="T0" fmla="*/ 2147483647 w 26"/>
                <a:gd name="T1" fmla="*/ 0 h 42"/>
                <a:gd name="T2" fmla="*/ 2147483647 w 26"/>
                <a:gd name="T3" fmla="*/ 0 h 42"/>
                <a:gd name="T4" fmla="*/ 2147483647 w 26"/>
                <a:gd name="T5" fmla="*/ 2147483647 h 42"/>
                <a:gd name="T6" fmla="*/ 0 w 26"/>
                <a:gd name="T7" fmla="*/ 2147483647 h 42"/>
                <a:gd name="T8" fmla="*/ 0 w 26"/>
                <a:gd name="T9" fmla="*/ 2147483647 h 42"/>
                <a:gd name="T10" fmla="*/ 0 w 26"/>
                <a:gd name="T11" fmla="*/ 2147483647 h 42"/>
                <a:gd name="T12" fmla="*/ 2147483647 w 26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98" name="Freeform 1115"/>
            <p:cNvSpPr>
              <a:spLocks/>
            </p:cNvSpPr>
            <p:nvPr/>
          </p:nvSpPr>
          <p:spPr bwMode="auto">
            <a:xfrm>
              <a:off x="2700338" y="2903538"/>
              <a:ext cx="41275" cy="66675"/>
            </a:xfrm>
            <a:custGeom>
              <a:avLst/>
              <a:gdLst>
                <a:gd name="T0" fmla="*/ 0 w 26"/>
                <a:gd name="T1" fmla="*/ 0 h 42"/>
                <a:gd name="T2" fmla="*/ 2147483647 w 26"/>
                <a:gd name="T3" fmla="*/ 0 h 42"/>
                <a:gd name="T4" fmla="*/ 2147483647 w 26"/>
                <a:gd name="T5" fmla="*/ 2147483647 h 42"/>
                <a:gd name="T6" fmla="*/ 2147483647 w 26"/>
                <a:gd name="T7" fmla="*/ 2147483647 h 42"/>
                <a:gd name="T8" fmla="*/ 2147483647 w 26"/>
                <a:gd name="T9" fmla="*/ 2147483647 h 42"/>
                <a:gd name="T10" fmla="*/ 0 w 26"/>
                <a:gd name="T11" fmla="*/ 2147483647 h 42"/>
                <a:gd name="T12" fmla="*/ 0 w 26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99" name="Line 1116"/>
            <p:cNvSpPr>
              <a:spLocks noChangeShapeType="1"/>
            </p:cNvSpPr>
            <p:nvPr/>
          </p:nvSpPr>
          <p:spPr bwMode="auto">
            <a:xfrm>
              <a:off x="2660650" y="2970213"/>
              <a:ext cx="809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00" name="Freeform 1117"/>
            <p:cNvSpPr>
              <a:spLocks/>
            </p:cNvSpPr>
            <p:nvPr/>
          </p:nvSpPr>
          <p:spPr bwMode="auto">
            <a:xfrm>
              <a:off x="3122613" y="2738438"/>
              <a:ext cx="80963" cy="65088"/>
            </a:xfrm>
            <a:custGeom>
              <a:avLst/>
              <a:gdLst>
                <a:gd name="T0" fmla="*/ 2147483647 w 51"/>
                <a:gd name="T1" fmla="*/ 0 h 41"/>
                <a:gd name="T2" fmla="*/ 2147483647 w 51"/>
                <a:gd name="T3" fmla="*/ 2147483647 h 41"/>
                <a:gd name="T4" fmla="*/ 0 w 51"/>
                <a:gd name="T5" fmla="*/ 2147483647 h 41"/>
                <a:gd name="T6" fmla="*/ 2147483647 w 51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01" name="Freeform 1118"/>
            <p:cNvSpPr>
              <a:spLocks/>
            </p:cNvSpPr>
            <p:nvPr/>
          </p:nvSpPr>
          <p:spPr bwMode="auto">
            <a:xfrm>
              <a:off x="3122613" y="2738438"/>
              <a:ext cx="42863" cy="66675"/>
            </a:xfrm>
            <a:custGeom>
              <a:avLst/>
              <a:gdLst>
                <a:gd name="T0" fmla="*/ 2147483647 w 27"/>
                <a:gd name="T1" fmla="*/ 0 h 42"/>
                <a:gd name="T2" fmla="*/ 2147483647 w 27"/>
                <a:gd name="T3" fmla="*/ 0 h 42"/>
                <a:gd name="T4" fmla="*/ 2147483647 w 27"/>
                <a:gd name="T5" fmla="*/ 2147483647 h 42"/>
                <a:gd name="T6" fmla="*/ 2147483647 w 27"/>
                <a:gd name="T7" fmla="*/ 2147483647 h 42"/>
                <a:gd name="T8" fmla="*/ 0 w 27"/>
                <a:gd name="T9" fmla="*/ 2147483647 h 42"/>
                <a:gd name="T10" fmla="*/ 0 w 27"/>
                <a:gd name="T11" fmla="*/ 2147483647 h 42"/>
                <a:gd name="T12" fmla="*/ 2147483647 w 27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2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02" name="Freeform 1119"/>
            <p:cNvSpPr>
              <a:spLocks/>
            </p:cNvSpPr>
            <p:nvPr/>
          </p:nvSpPr>
          <p:spPr bwMode="auto">
            <a:xfrm>
              <a:off x="2952750" y="1490663"/>
              <a:ext cx="82550" cy="107950"/>
            </a:xfrm>
            <a:custGeom>
              <a:avLst/>
              <a:gdLst>
                <a:gd name="T0" fmla="*/ 0 w 52"/>
                <a:gd name="T1" fmla="*/ 0 h 68"/>
                <a:gd name="T2" fmla="*/ 2147483647 w 52"/>
                <a:gd name="T3" fmla="*/ 2147483647 h 68"/>
                <a:gd name="T4" fmla="*/ 2147483647 w 52"/>
                <a:gd name="T5" fmla="*/ 0 h 68"/>
                <a:gd name="T6" fmla="*/ 2147483647 w 52"/>
                <a:gd name="T7" fmla="*/ 2147483647 h 68"/>
                <a:gd name="T8" fmla="*/ 0 w 52"/>
                <a:gd name="T9" fmla="*/ 0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" h="68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03" name="Line 1120"/>
            <p:cNvSpPr>
              <a:spLocks noChangeShapeType="1"/>
            </p:cNvSpPr>
            <p:nvPr/>
          </p:nvSpPr>
          <p:spPr bwMode="auto">
            <a:xfrm>
              <a:off x="2995613" y="1443038"/>
              <a:ext cx="0" cy="904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04" name="Freeform 1121"/>
            <p:cNvSpPr>
              <a:spLocks/>
            </p:cNvSpPr>
            <p:nvPr/>
          </p:nvSpPr>
          <p:spPr bwMode="auto">
            <a:xfrm>
              <a:off x="3497263" y="1270000"/>
              <a:ext cx="80963" cy="107950"/>
            </a:xfrm>
            <a:custGeom>
              <a:avLst/>
              <a:gdLst>
                <a:gd name="T0" fmla="*/ 0 w 51"/>
                <a:gd name="T1" fmla="*/ 0 h 68"/>
                <a:gd name="T2" fmla="*/ 2147483647 w 51"/>
                <a:gd name="T3" fmla="*/ 2147483647 h 68"/>
                <a:gd name="T4" fmla="*/ 2147483647 w 51"/>
                <a:gd name="T5" fmla="*/ 0 h 68"/>
                <a:gd name="T6" fmla="*/ 2147483647 w 51"/>
                <a:gd name="T7" fmla="*/ 2147483647 h 68"/>
                <a:gd name="T8" fmla="*/ 0 w 51"/>
                <a:gd name="T9" fmla="*/ 0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68">
                  <a:moveTo>
                    <a:pt x="0" y="0"/>
                  </a:moveTo>
                  <a:lnTo>
                    <a:pt x="26" y="26"/>
                  </a:lnTo>
                  <a:lnTo>
                    <a:pt x="51" y="0"/>
                  </a:lnTo>
                  <a:lnTo>
                    <a:pt x="26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05" name="Line 1122"/>
            <p:cNvSpPr>
              <a:spLocks noChangeShapeType="1"/>
            </p:cNvSpPr>
            <p:nvPr/>
          </p:nvSpPr>
          <p:spPr bwMode="auto">
            <a:xfrm>
              <a:off x="3538538" y="1223963"/>
              <a:ext cx="0" cy="904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06" name="Freeform 1123"/>
            <p:cNvSpPr>
              <a:spLocks/>
            </p:cNvSpPr>
            <p:nvPr/>
          </p:nvSpPr>
          <p:spPr bwMode="auto">
            <a:xfrm>
              <a:off x="2301875" y="2397125"/>
              <a:ext cx="80963" cy="109538"/>
            </a:xfrm>
            <a:custGeom>
              <a:avLst/>
              <a:gdLst>
                <a:gd name="T0" fmla="*/ 0 w 51"/>
                <a:gd name="T1" fmla="*/ 0 h 69"/>
                <a:gd name="T2" fmla="*/ 2147483647 w 51"/>
                <a:gd name="T3" fmla="*/ 2147483647 h 69"/>
                <a:gd name="T4" fmla="*/ 2147483647 w 51"/>
                <a:gd name="T5" fmla="*/ 0 h 69"/>
                <a:gd name="T6" fmla="*/ 2147483647 w 51"/>
                <a:gd name="T7" fmla="*/ 2147483647 h 69"/>
                <a:gd name="T8" fmla="*/ 0 w 51"/>
                <a:gd name="T9" fmla="*/ 0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69">
                  <a:moveTo>
                    <a:pt x="0" y="0"/>
                  </a:moveTo>
                  <a:lnTo>
                    <a:pt x="25" y="26"/>
                  </a:lnTo>
                  <a:lnTo>
                    <a:pt x="51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07" name="Line 1124"/>
            <p:cNvSpPr>
              <a:spLocks noChangeShapeType="1"/>
            </p:cNvSpPr>
            <p:nvPr/>
          </p:nvSpPr>
          <p:spPr bwMode="auto">
            <a:xfrm>
              <a:off x="2341563" y="2349500"/>
              <a:ext cx="0" cy="9207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08" name="Freeform 1125"/>
            <p:cNvSpPr>
              <a:spLocks/>
            </p:cNvSpPr>
            <p:nvPr/>
          </p:nvSpPr>
          <p:spPr bwMode="auto">
            <a:xfrm>
              <a:off x="3163888" y="2738438"/>
              <a:ext cx="41275" cy="66675"/>
            </a:xfrm>
            <a:custGeom>
              <a:avLst/>
              <a:gdLst>
                <a:gd name="T0" fmla="*/ 0 w 26"/>
                <a:gd name="T1" fmla="*/ 0 h 42"/>
                <a:gd name="T2" fmla="*/ 2147483647 w 26"/>
                <a:gd name="T3" fmla="*/ 0 h 42"/>
                <a:gd name="T4" fmla="*/ 2147483647 w 26"/>
                <a:gd name="T5" fmla="*/ 2147483647 h 42"/>
                <a:gd name="T6" fmla="*/ 2147483647 w 26"/>
                <a:gd name="T7" fmla="*/ 2147483647 h 42"/>
                <a:gd name="T8" fmla="*/ 2147483647 w 26"/>
                <a:gd name="T9" fmla="*/ 2147483647 h 42"/>
                <a:gd name="T10" fmla="*/ 0 w 26"/>
                <a:gd name="T11" fmla="*/ 2147483647 h 42"/>
                <a:gd name="T12" fmla="*/ 0 w 26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09" name="Line 1126"/>
            <p:cNvSpPr>
              <a:spLocks noChangeShapeType="1"/>
            </p:cNvSpPr>
            <p:nvPr/>
          </p:nvSpPr>
          <p:spPr bwMode="auto">
            <a:xfrm>
              <a:off x="3122613" y="2803525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10" name="Freeform 1127"/>
            <p:cNvSpPr>
              <a:spLocks/>
            </p:cNvSpPr>
            <p:nvPr/>
          </p:nvSpPr>
          <p:spPr bwMode="auto">
            <a:xfrm>
              <a:off x="3470275" y="2578100"/>
              <a:ext cx="80963" cy="65088"/>
            </a:xfrm>
            <a:custGeom>
              <a:avLst/>
              <a:gdLst>
                <a:gd name="T0" fmla="*/ 2147483647 w 51"/>
                <a:gd name="T1" fmla="*/ 0 h 41"/>
                <a:gd name="T2" fmla="*/ 2147483647 w 51"/>
                <a:gd name="T3" fmla="*/ 2147483647 h 41"/>
                <a:gd name="T4" fmla="*/ 0 w 51"/>
                <a:gd name="T5" fmla="*/ 2147483647 h 41"/>
                <a:gd name="T6" fmla="*/ 2147483647 w 51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11" name="Freeform 1128"/>
            <p:cNvSpPr>
              <a:spLocks/>
            </p:cNvSpPr>
            <p:nvPr/>
          </p:nvSpPr>
          <p:spPr bwMode="auto">
            <a:xfrm>
              <a:off x="3470275" y="2578100"/>
              <a:ext cx="42863" cy="68263"/>
            </a:xfrm>
            <a:custGeom>
              <a:avLst/>
              <a:gdLst>
                <a:gd name="T0" fmla="*/ 2147483647 w 27"/>
                <a:gd name="T1" fmla="*/ 0 h 43"/>
                <a:gd name="T2" fmla="*/ 2147483647 w 27"/>
                <a:gd name="T3" fmla="*/ 0 h 43"/>
                <a:gd name="T4" fmla="*/ 2147483647 w 27"/>
                <a:gd name="T5" fmla="*/ 2147483647 h 43"/>
                <a:gd name="T6" fmla="*/ 2147483647 w 27"/>
                <a:gd name="T7" fmla="*/ 2147483647 h 43"/>
                <a:gd name="T8" fmla="*/ 0 w 27"/>
                <a:gd name="T9" fmla="*/ 2147483647 h 43"/>
                <a:gd name="T10" fmla="*/ 0 w 27"/>
                <a:gd name="T11" fmla="*/ 2147483647 h 43"/>
                <a:gd name="T12" fmla="*/ 2147483647 w 27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3">
                  <a:moveTo>
                    <a:pt x="26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12" name="Freeform 1129"/>
            <p:cNvSpPr>
              <a:spLocks/>
            </p:cNvSpPr>
            <p:nvPr/>
          </p:nvSpPr>
          <p:spPr bwMode="auto">
            <a:xfrm>
              <a:off x="3511550" y="2578100"/>
              <a:ext cx="42863" cy="68263"/>
            </a:xfrm>
            <a:custGeom>
              <a:avLst/>
              <a:gdLst>
                <a:gd name="T0" fmla="*/ 0 w 27"/>
                <a:gd name="T1" fmla="*/ 0 h 43"/>
                <a:gd name="T2" fmla="*/ 2147483647 w 27"/>
                <a:gd name="T3" fmla="*/ 0 h 43"/>
                <a:gd name="T4" fmla="*/ 2147483647 w 27"/>
                <a:gd name="T5" fmla="*/ 2147483647 h 43"/>
                <a:gd name="T6" fmla="*/ 2147483647 w 27"/>
                <a:gd name="T7" fmla="*/ 2147483647 h 43"/>
                <a:gd name="T8" fmla="*/ 2147483647 w 27"/>
                <a:gd name="T9" fmla="*/ 2147483647 h 43"/>
                <a:gd name="T10" fmla="*/ 0 w 27"/>
                <a:gd name="T11" fmla="*/ 2147483647 h 43"/>
                <a:gd name="T12" fmla="*/ 0 w 27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13" name="Line 1130"/>
            <p:cNvSpPr>
              <a:spLocks noChangeShapeType="1"/>
            </p:cNvSpPr>
            <p:nvPr/>
          </p:nvSpPr>
          <p:spPr bwMode="auto">
            <a:xfrm>
              <a:off x="3470275" y="2644775"/>
              <a:ext cx="841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14" name="Freeform 1131"/>
            <p:cNvSpPr>
              <a:spLocks/>
            </p:cNvSpPr>
            <p:nvPr/>
          </p:nvSpPr>
          <p:spPr bwMode="auto">
            <a:xfrm>
              <a:off x="4259263" y="2571750"/>
              <a:ext cx="80963" cy="65088"/>
            </a:xfrm>
            <a:custGeom>
              <a:avLst/>
              <a:gdLst>
                <a:gd name="T0" fmla="*/ 2147483647 w 51"/>
                <a:gd name="T1" fmla="*/ 0 h 41"/>
                <a:gd name="T2" fmla="*/ 2147483647 w 51"/>
                <a:gd name="T3" fmla="*/ 2147483647 h 41"/>
                <a:gd name="T4" fmla="*/ 0 w 51"/>
                <a:gd name="T5" fmla="*/ 2147483647 h 41"/>
                <a:gd name="T6" fmla="*/ 2147483647 w 51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15" name="Freeform 1132"/>
            <p:cNvSpPr>
              <a:spLocks/>
            </p:cNvSpPr>
            <p:nvPr/>
          </p:nvSpPr>
          <p:spPr bwMode="auto">
            <a:xfrm>
              <a:off x="4259263" y="2571750"/>
              <a:ext cx="42863" cy="66675"/>
            </a:xfrm>
            <a:custGeom>
              <a:avLst/>
              <a:gdLst>
                <a:gd name="T0" fmla="*/ 2147483647 w 27"/>
                <a:gd name="T1" fmla="*/ 0 h 42"/>
                <a:gd name="T2" fmla="*/ 2147483647 w 27"/>
                <a:gd name="T3" fmla="*/ 0 h 42"/>
                <a:gd name="T4" fmla="*/ 2147483647 w 27"/>
                <a:gd name="T5" fmla="*/ 2147483647 h 42"/>
                <a:gd name="T6" fmla="*/ 2147483647 w 27"/>
                <a:gd name="T7" fmla="*/ 2147483647 h 42"/>
                <a:gd name="T8" fmla="*/ 0 w 27"/>
                <a:gd name="T9" fmla="*/ 2147483647 h 42"/>
                <a:gd name="T10" fmla="*/ 0 w 27"/>
                <a:gd name="T11" fmla="*/ 2147483647 h 42"/>
                <a:gd name="T12" fmla="*/ 2147483647 w 27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16" name="Freeform 1133"/>
            <p:cNvSpPr>
              <a:spLocks/>
            </p:cNvSpPr>
            <p:nvPr/>
          </p:nvSpPr>
          <p:spPr bwMode="auto">
            <a:xfrm>
              <a:off x="4298950" y="2571750"/>
              <a:ext cx="44450" cy="66675"/>
            </a:xfrm>
            <a:custGeom>
              <a:avLst/>
              <a:gdLst>
                <a:gd name="T0" fmla="*/ 0 w 28"/>
                <a:gd name="T1" fmla="*/ 0 h 42"/>
                <a:gd name="T2" fmla="*/ 2147483647 w 28"/>
                <a:gd name="T3" fmla="*/ 0 h 42"/>
                <a:gd name="T4" fmla="*/ 2147483647 w 28"/>
                <a:gd name="T5" fmla="*/ 2147483647 h 42"/>
                <a:gd name="T6" fmla="*/ 2147483647 w 28"/>
                <a:gd name="T7" fmla="*/ 2147483647 h 42"/>
                <a:gd name="T8" fmla="*/ 2147483647 w 28"/>
                <a:gd name="T9" fmla="*/ 2147483647 h 42"/>
                <a:gd name="T10" fmla="*/ 0 w 28"/>
                <a:gd name="T11" fmla="*/ 2147483647 h 42"/>
                <a:gd name="T12" fmla="*/ 0 w 28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2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17" name="Line 1134"/>
            <p:cNvSpPr>
              <a:spLocks noChangeShapeType="1"/>
            </p:cNvSpPr>
            <p:nvPr/>
          </p:nvSpPr>
          <p:spPr bwMode="auto">
            <a:xfrm>
              <a:off x="4259263" y="2638425"/>
              <a:ext cx="841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18" name="Freeform 1135"/>
            <p:cNvSpPr>
              <a:spLocks/>
            </p:cNvSpPr>
            <p:nvPr/>
          </p:nvSpPr>
          <p:spPr bwMode="auto">
            <a:xfrm>
              <a:off x="4446588" y="2520950"/>
              <a:ext cx="80963" cy="65088"/>
            </a:xfrm>
            <a:custGeom>
              <a:avLst/>
              <a:gdLst>
                <a:gd name="T0" fmla="*/ 2147483647 w 51"/>
                <a:gd name="T1" fmla="*/ 0 h 41"/>
                <a:gd name="T2" fmla="*/ 2147483647 w 51"/>
                <a:gd name="T3" fmla="*/ 2147483647 h 41"/>
                <a:gd name="T4" fmla="*/ 0 w 51"/>
                <a:gd name="T5" fmla="*/ 2147483647 h 41"/>
                <a:gd name="T6" fmla="*/ 2147483647 w 51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19" name="Freeform 1136"/>
            <p:cNvSpPr>
              <a:spLocks/>
            </p:cNvSpPr>
            <p:nvPr/>
          </p:nvSpPr>
          <p:spPr bwMode="auto">
            <a:xfrm>
              <a:off x="4446588" y="2520950"/>
              <a:ext cx="44450" cy="68263"/>
            </a:xfrm>
            <a:custGeom>
              <a:avLst/>
              <a:gdLst>
                <a:gd name="T0" fmla="*/ 2147483647 w 28"/>
                <a:gd name="T1" fmla="*/ 0 h 43"/>
                <a:gd name="T2" fmla="*/ 2147483647 w 28"/>
                <a:gd name="T3" fmla="*/ 0 h 43"/>
                <a:gd name="T4" fmla="*/ 2147483647 w 28"/>
                <a:gd name="T5" fmla="*/ 2147483647 h 43"/>
                <a:gd name="T6" fmla="*/ 2147483647 w 28"/>
                <a:gd name="T7" fmla="*/ 2147483647 h 43"/>
                <a:gd name="T8" fmla="*/ 0 w 28"/>
                <a:gd name="T9" fmla="*/ 2147483647 h 43"/>
                <a:gd name="T10" fmla="*/ 0 w 28"/>
                <a:gd name="T11" fmla="*/ 2147483647 h 43"/>
                <a:gd name="T12" fmla="*/ 2147483647 w 28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43">
                  <a:moveTo>
                    <a:pt x="26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20" name="Freeform 1137"/>
            <p:cNvSpPr>
              <a:spLocks/>
            </p:cNvSpPr>
            <p:nvPr/>
          </p:nvSpPr>
          <p:spPr bwMode="auto">
            <a:xfrm>
              <a:off x="4487863" y="2520950"/>
              <a:ext cx="42863" cy="68263"/>
            </a:xfrm>
            <a:custGeom>
              <a:avLst/>
              <a:gdLst>
                <a:gd name="T0" fmla="*/ 0 w 27"/>
                <a:gd name="T1" fmla="*/ 0 h 43"/>
                <a:gd name="T2" fmla="*/ 2147483647 w 27"/>
                <a:gd name="T3" fmla="*/ 0 h 43"/>
                <a:gd name="T4" fmla="*/ 2147483647 w 27"/>
                <a:gd name="T5" fmla="*/ 2147483647 h 43"/>
                <a:gd name="T6" fmla="*/ 2147483647 w 27"/>
                <a:gd name="T7" fmla="*/ 2147483647 h 43"/>
                <a:gd name="T8" fmla="*/ 2147483647 w 27"/>
                <a:gd name="T9" fmla="*/ 2147483647 h 43"/>
                <a:gd name="T10" fmla="*/ 0 w 27"/>
                <a:gd name="T11" fmla="*/ 2147483647 h 43"/>
                <a:gd name="T12" fmla="*/ 0 w 27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21" name="Line 1138"/>
            <p:cNvSpPr>
              <a:spLocks noChangeShapeType="1"/>
            </p:cNvSpPr>
            <p:nvPr/>
          </p:nvSpPr>
          <p:spPr bwMode="auto">
            <a:xfrm>
              <a:off x="4446588" y="2586038"/>
              <a:ext cx="841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22" name="Freeform 1139"/>
            <p:cNvSpPr>
              <a:spLocks/>
            </p:cNvSpPr>
            <p:nvPr/>
          </p:nvSpPr>
          <p:spPr bwMode="auto">
            <a:xfrm>
              <a:off x="4873625" y="2224088"/>
              <a:ext cx="80963" cy="65088"/>
            </a:xfrm>
            <a:custGeom>
              <a:avLst/>
              <a:gdLst>
                <a:gd name="T0" fmla="*/ 2147483647 w 51"/>
                <a:gd name="T1" fmla="*/ 0 h 41"/>
                <a:gd name="T2" fmla="*/ 2147483647 w 51"/>
                <a:gd name="T3" fmla="*/ 2147483647 h 41"/>
                <a:gd name="T4" fmla="*/ 0 w 51"/>
                <a:gd name="T5" fmla="*/ 2147483647 h 41"/>
                <a:gd name="T6" fmla="*/ 2147483647 w 51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23" name="Freeform 1140"/>
            <p:cNvSpPr>
              <a:spLocks/>
            </p:cNvSpPr>
            <p:nvPr/>
          </p:nvSpPr>
          <p:spPr bwMode="auto">
            <a:xfrm>
              <a:off x="4873625" y="2224088"/>
              <a:ext cx="41275" cy="66675"/>
            </a:xfrm>
            <a:custGeom>
              <a:avLst/>
              <a:gdLst>
                <a:gd name="T0" fmla="*/ 2147483647 w 26"/>
                <a:gd name="T1" fmla="*/ 0 h 42"/>
                <a:gd name="T2" fmla="*/ 2147483647 w 26"/>
                <a:gd name="T3" fmla="*/ 0 h 42"/>
                <a:gd name="T4" fmla="*/ 2147483647 w 26"/>
                <a:gd name="T5" fmla="*/ 2147483647 h 42"/>
                <a:gd name="T6" fmla="*/ 0 w 26"/>
                <a:gd name="T7" fmla="*/ 2147483647 h 42"/>
                <a:gd name="T8" fmla="*/ 0 w 26"/>
                <a:gd name="T9" fmla="*/ 2147483647 h 42"/>
                <a:gd name="T10" fmla="*/ 0 w 26"/>
                <a:gd name="T11" fmla="*/ 2147483647 h 42"/>
                <a:gd name="T12" fmla="*/ 2147483647 w 26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24" name="Freeform 1141"/>
            <p:cNvSpPr>
              <a:spLocks/>
            </p:cNvSpPr>
            <p:nvPr/>
          </p:nvSpPr>
          <p:spPr bwMode="auto">
            <a:xfrm>
              <a:off x="4913313" y="2224088"/>
              <a:ext cx="41275" cy="66675"/>
            </a:xfrm>
            <a:custGeom>
              <a:avLst/>
              <a:gdLst>
                <a:gd name="T0" fmla="*/ 0 w 26"/>
                <a:gd name="T1" fmla="*/ 0 h 42"/>
                <a:gd name="T2" fmla="*/ 2147483647 w 26"/>
                <a:gd name="T3" fmla="*/ 0 h 42"/>
                <a:gd name="T4" fmla="*/ 2147483647 w 26"/>
                <a:gd name="T5" fmla="*/ 2147483647 h 42"/>
                <a:gd name="T6" fmla="*/ 2147483647 w 26"/>
                <a:gd name="T7" fmla="*/ 2147483647 h 42"/>
                <a:gd name="T8" fmla="*/ 2147483647 w 26"/>
                <a:gd name="T9" fmla="*/ 2147483647 h 42"/>
                <a:gd name="T10" fmla="*/ 0 w 26"/>
                <a:gd name="T11" fmla="*/ 2147483647 h 42"/>
                <a:gd name="T12" fmla="*/ 0 w 26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25" name="Line 1142"/>
            <p:cNvSpPr>
              <a:spLocks noChangeShapeType="1"/>
            </p:cNvSpPr>
            <p:nvPr/>
          </p:nvSpPr>
          <p:spPr bwMode="auto">
            <a:xfrm>
              <a:off x="4873625" y="2290763"/>
              <a:ext cx="809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26" name="Freeform 1143"/>
            <p:cNvSpPr>
              <a:spLocks/>
            </p:cNvSpPr>
            <p:nvPr/>
          </p:nvSpPr>
          <p:spPr bwMode="auto">
            <a:xfrm>
              <a:off x="5635625" y="1811338"/>
              <a:ext cx="80963" cy="65088"/>
            </a:xfrm>
            <a:custGeom>
              <a:avLst/>
              <a:gdLst>
                <a:gd name="T0" fmla="*/ 2147483647 w 51"/>
                <a:gd name="T1" fmla="*/ 0 h 41"/>
                <a:gd name="T2" fmla="*/ 2147483647 w 51"/>
                <a:gd name="T3" fmla="*/ 2147483647 h 41"/>
                <a:gd name="T4" fmla="*/ 0 w 51"/>
                <a:gd name="T5" fmla="*/ 2147483647 h 41"/>
                <a:gd name="T6" fmla="*/ 2147483647 w 51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27" name="Freeform 1144"/>
            <p:cNvSpPr>
              <a:spLocks/>
            </p:cNvSpPr>
            <p:nvPr/>
          </p:nvSpPr>
          <p:spPr bwMode="auto">
            <a:xfrm>
              <a:off x="5635625" y="1811338"/>
              <a:ext cx="41275" cy="66675"/>
            </a:xfrm>
            <a:custGeom>
              <a:avLst/>
              <a:gdLst>
                <a:gd name="T0" fmla="*/ 2147483647 w 26"/>
                <a:gd name="T1" fmla="*/ 0 h 42"/>
                <a:gd name="T2" fmla="*/ 2147483647 w 26"/>
                <a:gd name="T3" fmla="*/ 0 h 42"/>
                <a:gd name="T4" fmla="*/ 2147483647 w 26"/>
                <a:gd name="T5" fmla="*/ 2147483647 h 42"/>
                <a:gd name="T6" fmla="*/ 2147483647 w 26"/>
                <a:gd name="T7" fmla="*/ 2147483647 h 42"/>
                <a:gd name="T8" fmla="*/ 0 w 26"/>
                <a:gd name="T9" fmla="*/ 2147483647 h 42"/>
                <a:gd name="T10" fmla="*/ 0 w 26"/>
                <a:gd name="T11" fmla="*/ 2147483647 h 42"/>
                <a:gd name="T12" fmla="*/ 2147483647 w 26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28" name="Freeform 1145"/>
            <p:cNvSpPr>
              <a:spLocks/>
            </p:cNvSpPr>
            <p:nvPr/>
          </p:nvSpPr>
          <p:spPr bwMode="auto">
            <a:xfrm>
              <a:off x="5675313" y="1811338"/>
              <a:ext cx="44450" cy="66675"/>
            </a:xfrm>
            <a:custGeom>
              <a:avLst/>
              <a:gdLst>
                <a:gd name="T0" fmla="*/ 0 w 28"/>
                <a:gd name="T1" fmla="*/ 0 h 42"/>
                <a:gd name="T2" fmla="*/ 2147483647 w 28"/>
                <a:gd name="T3" fmla="*/ 0 h 42"/>
                <a:gd name="T4" fmla="*/ 2147483647 w 28"/>
                <a:gd name="T5" fmla="*/ 2147483647 h 42"/>
                <a:gd name="T6" fmla="*/ 2147483647 w 28"/>
                <a:gd name="T7" fmla="*/ 2147483647 h 42"/>
                <a:gd name="T8" fmla="*/ 2147483647 w 28"/>
                <a:gd name="T9" fmla="*/ 2147483647 h 42"/>
                <a:gd name="T10" fmla="*/ 0 w 28"/>
                <a:gd name="T11" fmla="*/ 2147483647 h 42"/>
                <a:gd name="T12" fmla="*/ 0 w 28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1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29" name="Line 1146"/>
            <p:cNvSpPr>
              <a:spLocks noChangeShapeType="1"/>
            </p:cNvSpPr>
            <p:nvPr/>
          </p:nvSpPr>
          <p:spPr bwMode="auto">
            <a:xfrm>
              <a:off x="5635625" y="1876425"/>
              <a:ext cx="841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30" name="Freeform 1147"/>
            <p:cNvSpPr>
              <a:spLocks/>
            </p:cNvSpPr>
            <p:nvPr/>
          </p:nvSpPr>
          <p:spPr bwMode="auto">
            <a:xfrm>
              <a:off x="6105525" y="2065338"/>
              <a:ext cx="80963" cy="65088"/>
            </a:xfrm>
            <a:custGeom>
              <a:avLst/>
              <a:gdLst>
                <a:gd name="T0" fmla="*/ 2147483647 w 51"/>
                <a:gd name="T1" fmla="*/ 0 h 41"/>
                <a:gd name="T2" fmla="*/ 2147483647 w 51"/>
                <a:gd name="T3" fmla="*/ 2147483647 h 41"/>
                <a:gd name="T4" fmla="*/ 0 w 51"/>
                <a:gd name="T5" fmla="*/ 2147483647 h 41"/>
                <a:gd name="T6" fmla="*/ 2147483647 w 51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31" name="Freeform 1148"/>
            <p:cNvSpPr>
              <a:spLocks/>
            </p:cNvSpPr>
            <p:nvPr/>
          </p:nvSpPr>
          <p:spPr bwMode="auto">
            <a:xfrm>
              <a:off x="6105525" y="2065338"/>
              <a:ext cx="42863" cy="66675"/>
            </a:xfrm>
            <a:custGeom>
              <a:avLst/>
              <a:gdLst>
                <a:gd name="T0" fmla="*/ 2147483647 w 27"/>
                <a:gd name="T1" fmla="*/ 0 h 42"/>
                <a:gd name="T2" fmla="*/ 2147483647 w 27"/>
                <a:gd name="T3" fmla="*/ 0 h 42"/>
                <a:gd name="T4" fmla="*/ 2147483647 w 27"/>
                <a:gd name="T5" fmla="*/ 2147483647 h 42"/>
                <a:gd name="T6" fmla="*/ 2147483647 w 27"/>
                <a:gd name="T7" fmla="*/ 2147483647 h 42"/>
                <a:gd name="T8" fmla="*/ 0 w 27"/>
                <a:gd name="T9" fmla="*/ 2147483647 h 42"/>
                <a:gd name="T10" fmla="*/ 0 w 27"/>
                <a:gd name="T11" fmla="*/ 2147483647 h 42"/>
                <a:gd name="T12" fmla="*/ 2147483647 w 27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32" name="Freeform 1149"/>
            <p:cNvSpPr>
              <a:spLocks/>
            </p:cNvSpPr>
            <p:nvPr/>
          </p:nvSpPr>
          <p:spPr bwMode="auto">
            <a:xfrm>
              <a:off x="6145213" y="2065338"/>
              <a:ext cx="42863" cy="66675"/>
            </a:xfrm>
            <a:custGeom>
              <a:avLst/>
              <a:gdLst>
                <a:gd name="T0" fmla="*/ 0 w 27"/>
                <a:gd name="T1" fmla="*/ 0 h 42"/>
                <a:gd name="T2" fmla="*/ 2147483647 w 27"/>
                <a:gd name="T3" fmla="*/ 0 h 42"/>
                <a:gd name="T4" fmla="*/ 2147483647 w 27"/>
                <a:gd name="T5" fmla="*/ 2147483647 h 42"/>
                <a:gd name="T6" fmla="*/ 2147483647 w 27"/>
                <a:gd name="T7" fmla="*/ 2147483647 h 42"/>
                <a:gd name="T8" fmla="*/ 2147483647 w 27"/>
                <a:gd name="T9" fmla="*/ 2147483647 h 42"/>
                <a:gd name="T10" fmla="*/ 0 w 27"/>
                <a:gd name="T11" fmla="*/ 2147483647 h 42"/>
                <a:gd name="T12" fmla="*/ 0 w 27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33" name="Line 1150"/>
            <p:cNvSpPr>
              <a:spLocks noChangeShapeType="1"/>
            </p:cNvSpPr>
            <p:nvPr/>
          </p:nvSpPr>
          <p:spPr bwMode="auto">
            <a:xfrm>
              <a:off x="6105525" y="2130425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34" name="Freeform 1151"/>
            <p:cNvSpPr>
              <a:spLocks/>
            </p:cNvSpPr>
            <p:nvPr/>
          </p:nvSpPr>
          <p:spPr bwMode="auto">
            <a:xfrm>
              <a:off x="1190625" y="3157538"/>
              <a:ext cx="82550" cy="65088"/>
            </a:xfrm>
            <a:custGeom>
              <a:avLst/>
              <a:gdLst>
                <a:gd name="T0" fmla="*/ 2147483647 w 52"/>
                <a:gd name="T1" fmla="*/ 0 h 41"/>
                <a:gd name="T2" fmla="*/ 2147483647 w 52"/>
                <a:gd name="T3" fmla="*/ 2147483647 h 41"/>
                <a:gd name="T4" fmla="*/ 0 w 52"/>
                <a:gd name="T5" fmla="*/ 2147483647 h 41"/>
                <a:gd name="T6" fmla="*/ 2147483647 w 52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2" h="41">
                  <a:moveTo>
                    <a:pt x="27" y="0"/>
                  </a:moveTo>
                  <a:lnTo>
                    <a:pt x="52" y="41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35" name="Freeform 1152"/>
            <p:cNvSpPr>
              <a:spLocks/>
            </p:cNvSpPr>
            <p:nvPr/>
          </p:nvSpPr>
          <p:spPr bwMode="auto">
            <a:xfrm>
              <a:off x="1190625" y="3157538"/>
              <a:ext cx="44450" cy="68263"/>
            </a:xfrm>
            <a:custGeom>
              <a:avLst/>
              <a:gdLst>
                <a:gd name="T0" fmla="*/ 2147483647 w 28"/>
                <a:gd name="T1" fmla="*/ 0 h 43"/>
                <a:gd name="T2" fmla="*/ 2147483647 w 28"/>
                <a:gd name="T3" fmla="*/ 0 h 43"/>
                <a:gd name="T4" fmla="*/ 2147483647 w 28"/>
                <a:gd name="T5" fmla="*/ 2147483647 h 43"/>
                <a:gd name="T6" fmla="*/ 2147483647 w 28"/>
                <a:gd name="T7" fmla="*/ 2147483647 h 43"/>
                <a:gd name="T8" fmla="*/ 0 w 28"/>
                <a:gd name="T9" fmla="*/ 2147483647 h 43"/>
                <a:gd name="T10" fmla="*/ 0 w 28"/>
                <a:gd name="T11" fmla="*/ 2147483647 h 43"/>
                <a:gd name="T12" fmla="*/ 2147483647 w 28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43">
                  <a:moveTo>
                    <a:pt x="27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36" name="Freeform 1153"/>
            <p:cNvSpPr>
              <a:spLocks/>
            </p:cNvSpPr>
            <p:nvPr/>
          </p:nvSpPr>
          <p:spPr bwMode="auto">
            <a:xfrm>
              <a:off x="1233488" y="3157538"/>
              <a:ext cx="42863" cy="68263"/>
            </a:xfrm>
            <a:custGeom>
              <a:avLst/>
              <a:gdLst>
                <a:gd name="T0" fmla="*/ 0 w 27"/>
                <a:gd name="T1" fmla="*/ 0 h 43"/>
                <a:gd name="T2" fmla="*/ 2147483647 w 27"/>
                <a:gd name="T3" fmla="*/ 0 h 43"/>
                <a:gd name="T4" fmla="*/ 2147483647 w 27"/>
                <a:gd name="T5" fmla="*/ 2147483647 h 43"/>
                <a:gd name="T6" fmla="*/ 2147483647 w 27"/>
                <a:gd name="T7" fmla="*/ 2147483647 h 43"/>
                <a:gd name="T8" fmla="*/ 2147483647 w 27"/>
                <a:gd name="T9" fmla="*/ 2147483647 h 43"/>
                <a:gd name="T10" fmla="*/ 0 w 27"/>
                <a:gd name="T11" fmla="*/ 2147483647 h 43"/>
                <a:gd name="T12" fmla="*/ 0 w 27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37" name="Line 1154"/>
            <p:cNvSpPr>
              <a:spLocks noChangeShapeType="1"/>
            </p:cNvSpPr>
            <p:nvPr/>
          </p:nvSpPr>
          <p:spPr bwMode="auto">
            <a:xfrm>
              <a:off x="1190625" y="3224213"/>
              <a:ext cx="857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38" name="Freeform 1155"/>
            <p:cNvSpPr>
              <a:spLocks/>
            </p:cNvSpPr>
            <p:nvPr/>
          </p:nvSpPr>
          <p:spPr bwMode="auto">
            <a:xfrm>
              <a:off x="1468438" y="3057525"/>
              <a:ext cx="80963" cy="63500"/>
            </a:xfrm>
            <a:custGeom>
              <a:avLst/>
              <a:gdLst>
                <a:gd name="T0" fmla="*/ 2147483647 w 51"/>
                <a:gd name="T1" fmla="*/ 0 h 40"/>
                <a:gd name="T2" fmla="*/ 2147483647 w 51"/>
                <a:gd name="T3" fmla="*/ 2147483647 h 40"/>
                <a:gd name="T4" fmla="*/ 0 w 51"/>
                <a:gd name="T5" fmla="*/ 2147483647 h 40"/>
                <a:gd name="T6" fmla="*/ 2147483647 w 51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39" name="Freeform 1156"/>
            <p:cNvSpPr>
              <a:spLocks/>
            </p:cNvSpPr>
            <p:nvPr/>
          </p:nvSpPr>
          <p:spPr bwMode="auto">
            <a:xfrm>
              <a:off x="1468438" y="3057525"/>
              <a:ext cx="41275" cy="65088"/>
            </a:xfrm>
            <a:custGeom>
              <a:avLst/>
              <a:gdLst>
                <a:gd name="T0" fmla="*/ 2147483647 w 26"/>
                <a:gd name="T1" fmla="*/ 0 h 41"/>
                <a:gd name="T2" fmla="*/ 2147483647 w 26"/>
                <a:gd name="T3" fmla="*/ 0 h 41"/>
                <a:gd name="T4" fmla="*/ 2147483647 w 26"/>
                <a:gd name="T5" fmla="*/ 0 h 41"/>
                <a:gd name="T6" fmla="*/ 2147483647 w 26"/>
                <a:gd name="T7" fmla="*/ 2147483647 h 41"/>
                <a:gd name="T8" fmla="*/ 0 w 26"/>
                <a:gd name="T9" fmla="*/ 2147483647 h 41"/>
                <a:gd name="T10" fmla="*/ 0 w 26"/>
                <a:gd name="T11" fmla="*/ 2147483647 h 41"/>
                <a:gd name="T12" fmla="*/ 2147483647 w 26"/>
                <a:gd name="T13" fmla="*/ 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1">
                  <a:moveTo>
                    <a:pt x="26" y="0"/>
                  </a:moveTo>
                  <a:lnTo>
                    <a:pt x="26" y="0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40" name="Freeform 1157"/>
            <p:cNvSpPr>
              <a:spLocks/>
            </p:cNvSpPr>
            <p:nvPr/>
          </p:nvSpPr>
          <p:spPr bwMode="auto">
            <a:xfrm>
              <a:off x="1509713" y="3057525"/>
              <a:ext cx="41275" cy="65088"/>
            </a:xfrm>
            <a:custGeom>
              <a:avLst/>
              <a:gdLst>
                <a:gd name="T0" fmla="*/ 0 w 26"/>
                <a:gd name="T1" fmla="*/ 0 h 41"/>
                <a:gd name="T2" fmla="*/ 0 w 26"/>
                <a:gd name="T3" fmla="*/ 0 h 41"/>
                <a:gd name="T4" fmla="*/ 2147483647 w 26"/>
                <a:gd name="T5" fmla="*/ 2147483647 h 41"/>
                <a:gd name="T6" fmla="*/ 2147483647 w 26"/>
                <a:gd name="T7" fmla="*/ 2147483647 h 41"/>
                <a:gd name="T8" fmla="*/ 2147483647 w 26"/>
                <a:gd name="T9" fmla="*/ 2147483647 h 41"/>
                <a:gd name="T10" fmla="*/ 0 w 26"/>
                <a:gd name="T11" fmla="*/ 0 h 41"/>
                <a:gd name="T12" fmla="*/ 0 w 26"/>
                <a:gd name="T13" fmla="*/ 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1">
                  <a:moveTo>
                    <a:pt x="0" y="0"/>
                  </a:moveTo>
                  <a:lnTo>
                    <a:pt x="0" y="0"/>
                  </a:lnTo>
                  <a:lnTo>
                    <a:pt x="26" y="40"/>
                  </a:lnTo>
                  <a:lnTo>
                    <a:pt x="26" y="41"/>
                  </a:lnTo>
                  <a:lnTo>
                    <a:pt x="25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41" name="Line 1158"/>
            <p:cNvSpPr>
              <a:spLocks noChangeShapeType="1"/>
            </p:cNvSpPr>
            <p:nvPr/>
          </p:nvSpPr>
          <p:spPr bwMode="auto">
            <a:xfrm>
              <a:off x="1468438" y="3122613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42" name="Freeform 1159"/>
            <p:cNvSpPr>
              <a:spLocks/>
            </p:cNvSpPr>
            <p:nvPr/>
          </p:nvSpPr>
          <p:spPr bwMode="auto">
            <a:xfrm>
              <a:off x="4446588" y="1387475"/>
              <a:ext cx="79375" cy="109538"/>
            </a:xfrm>
            <a:custGeom>
              <a:avLst/>
              <a:gdLst>
                <a:gd name="T0" fmla="*/ 0 w 50"/>
                <a:gd name="T1" fmla="*/ 0 h 69"/>
                <a:gd name="T2" fmla="*/ 2147483647 w 50"/>
                <a:gd name="T3" fmla="*/ 2147483647 h 69"/>
                <a:gd name="T4" fmla="*/ 2147483647 w 50"/>
                <a:gd name="T5" fmla="*/ 0 h 69"/>
                <a:gd name="T6" fmla="*/ 2147483647 w 50"/>
                <a:gd name="T7" fmla="*/ 2147483647 h 69"/>
                <a:gd name="T8" fmla="*/ 0 w 50"/>
                <a:gd name="T9" fmla="*/ 0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69">
                  <a:moveTo>
                    <a:pt x="0" y="0"/>
                  </a:moveTo>
                  <a:lnTo>
                    <a:pt x="25" y="26"/>
                  </a:lnTo>
                  <a:lnTo>
                    <a:pt x="50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43" name="Line 1160"/>
            <p:cNvSpPr>
              <a:spLocks noChangeShapeType="1"/>
            </p:cNvSpPr>
            <p:nvPr/>
          </p:nvSpPr>
          <p:spPr bwMode="auto">
            <a:xfrm>
              <a:off x="4486275" y="1339850"/>
              <a:ext cx="0" cy="920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44" name="Freeform 1161"/>
            <p:cNvSpPr>
              <a:spLocks/>
            </p:cNvSpPr>
            <p:nvPr/>
          </p:nvSpPr>
          <p:spPr bwMode="auto">
            <a:xfrm>
              <a:off x="4148138" y="1963738"/>
              <a:ext cx="82550" cy="109538"/>
            </a:xfrm>
            <a:custGeom>
              <a:avLst/>
              <a:gdLst>
                <a:gd name="T0" fmla="*/ 0 w 52"/>
                <a:gd name="T1" fmla="*/ 0 h 69"/>
                <a:gd name="T2" fmla="*/ 2147483647 w 52"/>
                <a:gd name="T3" fmla="*/ 2147483647 h 69"/>
                <a:gd name="T4" fmla="*/ 2147483647 w 52"/>
                <a:gd name="T5" fmla="*/ 0 h 69"/>
                <a:gd name="T6" fmla="*/ 2147483647 w 52"/>
                <a:gd name="T7" fmla="*/ 2147483647 h 69"/>
                <a:gd name="T8" fmla="*/ 0 w 52"/>
                <a:gd name="T9" fmla="*/ 0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" h="69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45" name="Line 1162"/>
            <p:cNvSpPr>
              <a:spLocks noChangeShapeType="1"/>
            </p:cNvSpPr>
            <p:nvPr/>
          </p:nvSpPr>
          <p:spPr bwMode="auto">
            <a:xfrm>
              <a:off x="4191000" y="1916113"/>
              <a:ext cx="0" cy="920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46" name="Freeform 1163"/>
            <p:cNvSpPr>
              <a:spLocks/>
            </p:cNvSpPr>
            <p:nvPr/>
          </p:nvSpPr>
          <p:spPr bwMode="auto">
            <a:xfrm>
              <a:off x="4214813" y="1893888"/>
              <a:ext cx="61913" cy="61913"/>
            </a:xfrm>
            <a:custGeom>
              <a:avLst/>
              <a:gdLst>
                <a:gd name="T0" fmla="*/ 2147483647 w 39"/>
                <a:gd name="T1" fmla="*/ 0 h 39"/>
                <a:gd name="T2" fmla="*/ 2147483647 w 39"/>
                <a:gd name="T3" fmla="*/ 0 h 39"/>
                <a:gd name="T4" fmla="*/ 2147483647 w 39"/>
                <a:gd name="T5" fmla="*/ 2147483647 h 39"/>
                <a:gd name="T6" fmla="*/ 2147483647 w 39"/>
                <a:gd name="T7" fmla="*/ 2147483647 h 39"/>
                <a:gd name="T8" fmla="*/ 2147483647 w 39"/>
                <a:gd name="T9" fmla="*/ 2147483647 h 39"/>
                <a:gd name="T10" fmla="*/ 2147483647 w 39"/>
                <a:gd name="T11" fmla="*/ 2147483647 h 39"/>
                <a:gd name="T12" fmla="*/ 2147483647 w 39"/>
                <a:gd name="T13" fmla="*/ 2147483647 h 39"/>
                <a:gd name="T14" fmla="*/ 2147483647 w 39"/>
                <a:gd name="T15" fmla="*/ 2147483647 h 39"/>
                <a:gd name="T16" fmla="*/ 2147483647 w 39"/>
                <a:gd name="T17" fmla="*/ 2147483647 h 39"/>
                <a:gd name="T18" fmla="*/ 2147483647 w 39"/>
                <a:gd name="T19" fmla="*/ 2147483647 h 39"/>
                <a:gd name="T20" fmla="*/ 2147483647 w 39"/>
                <a:gd name="T21" fmla="*/ 2147483647 h 39"/>
                <a:gd name="T22" fmla="*/ 2147483647 w 39"/>
                <a:gd name="T23" fmla="*/ 2147483647 h 39"/>
                <a:gd name="T24" fmla="*/ 2147483647 w 39"/>
                <a:gd name="T25" fmla="*/ 2147483647 h 39"/>
                <a:gd name="T26" fmla="*/ 2147483647 w 39"/>
                <a:gd name="T27" fmla="*/ 2147483647 h 39"/>
                <a:gd name="T28" fmla="*/ 2147483647 w 39"/>
                <a:gd name="T29" fmla="*/ 2147483647 h 39"/>
                <a:gd name="T30" fmla="*/ 2147483647 w 39"/>
                <a:gd name="T31" fmla="*/ 2147483647 h 39"/>
                <a:gd name="T32" fmla="*/ 2147483647 w 39"/>
                <a:gd name="T33" fmla="*/ 2147483647 h 39"/>
                <a:gd name="T34" fmla="*/ 2147483647 w 39"/>
                <a:gd name="T35" fmla="*/ 2147483647 h 39"/>
                <a:gd name="T36" fmla="*/ 2147483647 w 39"/>
                <a:gd name="T37" fmla="*/ 2147483647 h 39"/>
                <a:gd name="T38" fmla="*/ 2147483647 w 39"/>
                <a:gd name="T39" fmla="*/ 2147483647 h 39"/>
                <a:gd name="T40" fmla="*/ 2147483647 w 39"/>
                <a:gd name="T41" fmla="*/ 2147483647 h 39"/>
                <a:gd name="T42" fmla="*/ 2147483647 w 39"/>
                <a:gd name="T43" fmla="*/ 2147483647 h 39"/>
                <a:gd name="T44" fmla="*/ 2147483647 w 39"/>
                <a:gd name="T45" fmla="*/ 2147483647 h 39"/>
                <a:gd name="T46" fmla="*/ 2147483647 w 39"/>
                <a:gd name="T47" fmla="*/ 2147483647 h 39"/>
                <a:gd name="T48" fmla="*/ 2147483647 w 39"/>
                <a:gd name="T49" fmla="*/ 2147483647 h 39"/>
                <a:gd name="T50" fmla="*/ 2147483647 w 39"/>
                <a:gd name="T51" fmla="*/ 2147483647 h 39"/>
                <a:gd name="T52" fmla="*/ 2147483647 w 39"/>
                <a:gd name="T53" fmla="*/ 2147483647 h 39"/>
                <a:gd name="T54" fmla="*/ 2147483647 w 39"/>
                <a:gd name="T55" fmla="*/ 2147483647 h 39"/>
                <a:gd name="T56" fmla="*/ 0 w 39"/>
                <a:gd name="T57" fmla="*/ 2147483647 h 39"/>
                <a:gd name="T58" fmla="*/ 0 w 39"/>
                <a:gd name="T59" fmla="*/ 2147483647 h 39"/>
                <a:gd name="T60" fmla="*/ 0 w 39"/>
                <a:gd name="T61" fmla="*/ 2147483647 h 39"/>
                <a:gd name="T62" fmla="*/ 2147483647 w 39"/>
                <a:gd name="T63" fmla="*/ 2147483647 h 39"/>
                <a:gd name="T64" fmla="*/ 2147483647 w 39"/>
                <a:gd name="T65" fmla="*/ 2147483647 h 39"/>
                <a:gd name="T66" fmla="*/ 2147483647 w 39"/>
                <a:gd name="T67" fmla="*/ 2147483647 h 39"/>
                <a:gd name="T68" fmla="*/ 2147483647 w 39"/>
                <a:gd name="T69" fmla="*/ 2147483647 h 39"/>
                <a:gd name="T70" fmla="*/ 2147483647 w 39"/>
                <a:gd name="T71" fmla="*/ 2147483647 h 39"/>
                <a:gd name="T72" fmla="*/ 2147483647 w 39"/>
                <a:gd name="T73" fmla="*/ 2147483647 h 39"/>
                <a:gd name="T74" fmla="*/ 2147483647 w 39"/>
                <a:gd name="T75" fmla="*/ 0 h 3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9" h="39">
                  <a:moveTo>
                    <a:pt x="18" y="0"/>
                  </a:moveTo>
                  <a:lnTo>
                    <a:pt x="20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4" y="5"/>
                  </a:lnTo>
                  <a:lnTo>
                    <a:pt x="34" y="6"/>
                  </a:lnTo>
                  <a:lnTo>
                    <a:pt x="35" y="7"/>
                  </a:lnTo>
                  <a:lnTo>
                    <a:pt x="37" y="10"/>
                  </a:lnTo>
                  <a:lnTo>
                    <a:pt x="37" y="11"/>
                  </a:lnTo>
                  <a:lnTo>
                    <a:pt x="38" y="12"/>
                  </a:lnTo>
                  <a:lnTo>
                    <a:pt x="38" y="14"/>
                  </a:lnTo>
                  <a:lnTo>
                    <a:pt x="39" y="16"/>
                  </a:lnTo>
                  <a:lnTo>
                    <a:pt x="39" y="18"/>
                  </a:lnTo>
                  <a:lnTo>
                    <a:pt x="39" y="19"/>
                  </a:lnTo>
                  <a:lnTo>
                    <a:pt x="39" y="21"/>
                  </a:lnTo>
                  <a:lnTo>
                    <a:pt x="38" y="23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8"/>
                  </a:lnTo>
                  <a:lnTo>
                    <a:pt x="37" y="29"/>
                  </a:lnTo>
                  <a:lnTo>
                    <a:pt x="35" y="31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1" y="35"/>
                  </a:lnTo>
                  <a:lnTo>
                    <a:pt x="30" y="36"/>
                  </a:lnTo>
                  <a:lnTo>
                    <a:pt x="29" y="37"/>
                  </a:lnTo>
                  <a:lnTo>
                    <a:pt x="28" y="37"/>
                  </a:lnTo>
                  <a:lnTo>
                    <a:pt x="26" y="38"/>
                  </a:lnTo>
                  <a:lnTo>
                    <a:pt x="23" y="39"/>
                  </a:lnTo>
                  <a:lnTo>
                    <a:pt x="19" y="39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3" y="38"/>
                  </a:lnTo>
                  <a:lnTo>
                    <a:pt x="12" y="38"/>
                  </a:lnTo>
                  <a:lnTo>
                    <a:pt x="11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5" y="34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1" y="13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3" y="7"/>
                  </a:lnTo>
                  <a:lnTo>
                    <a:pt x="4" y="6"/>
                  </a:lnTo>
                  <a:lnTo>
                    <a:pt x="5" y="5"/>
                  </a:lnTo>
                  <a:lnTo>
                    <a:pt x="9" y="3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5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47" name="Line 1164"/>
            <p:cNvSpPr>
              <a:spLocks noChangeShapeType="1"/>
            </p:cNvSpPr>
            <p:nvPr/>
          </p:nvSpPr>
          <p:spPr bwMode="auto">
            <a:xfrm>
              <a:off x="4276725" y="19256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48" name="Line 1165"/>
            <p:cNvSpPr>
              <a:spLocks noChangeShapeType="1"/>
            </p:cNvSpPr>
            <p:nvPr/>
          </p:nvSpPr>
          <p:spPr bwMode="auto">
            <a:xfrm flipH="1">
              <a:off x="4275138" y="19256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49" name="Line 1166"/>
            <p:cNvSpPr>
              <a:spLocks noChangeShapeType="1"/>
            </p:cNvSpPr>
            <p:nvPr/>
          </p:nvSpPr>
          <p:spPr bwMode="auto">
            <a:xfrm>
              <a:off x="4275138" y="192722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50" name="Line 1167"/>
            <p:cNvSpPr>
              <a:spLocks noChangeShapeType="1"/>
            </p:cNvSpPr>
            <p:nvPr/>
          </p:nvSpPr>
          <p:spPr bwMode="auto">
            <a:xfrm>
              <a:off x="4275138" y="1930400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51" name="Line 1168"/>
            <p:cNvSpPr>
              <a:spLocks noChangeShapeType="1"/>
            </p:cNvSpPr>
            <p:nvPr/>
          </p:nvSpPr>
          <p:spPr bwMode="auto">
            <a:xfrm>
              <a:off x="4275138" y="19351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52" name="Line 1169"/>
            <p:cNvSpPr>
              <a:spLocks noChangeShapeType="1"/>
            </p:cNvSpPr>
            <p:nvPr/>
          </p:nvSpPr>
          <p:spPr bwMode="auto">
            <a:xfrm flipH="1">
              <a:off x="4273550" y="19351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53" name="Line 1170"/>
            <p:cNvSpPr>
              <a:spLocks noChangeShapeType="1"/>
            </p:cNvSpPr>
            <p:nvPr/>
          </p:nvSpPr>
          <p:spPr bwMode="auto">
            <a:xfrm>
              <a:off x="4273550" y="19367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54" name="Line 1171"/>
            <p:cNvSpPr>
              <a:spLocks noChangeShapeType="1"/>
            </p:cNvSpPr>
            <p:nvPr/>
          </p:nvSpPr>
          <p:spPr bwMode="auto">
            <a:xfrm flipH="1">
              <a:off x="4271963" y="19383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55" name="Line 1172"/>
            <p:cNvSpPr>
              <a:spLocks noChangeShapeType="1"/>
            </p:cNvSpPr>
            <p:nvPr/>
          </p:nvSpPr>
          <p:spPr bwMode="auto">
            <a:xfrm flipH="1">
              <a:off x="4270375" y="193992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56" name="Line 1173"/>
            <p:cNvSpPr>
              <a:spLocks noChangeShapeType="1"/>
            </p:cNvSpPr>
            <p:nvPr/>
          </p:nvSpPr>
          <p:spPr bwMode="auto">
            <a:xfrm flipH="1">
              <a:off x="4268788" y="19431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57" name="Line 1174"/>
            <p:cNvSpPr>
              <a:spLocks noChangeShapeType="1"/>
            </p:cNvSpPr>
            <p:nvPr/>
          </p:nvSpPr>
          <p:spPr bwMode="auto">
            <a:xfrm>
              <a:off x="4268788" y="19446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58" name="Line 1175"/>
            <p:cNvSpPr>
              <a:spLocks noChangeShapeType="1"/>
            </p:cNvSpPr>
            <p:nvPr/>
          </p:nvSpPr>
          <p:spPr bwMode="auto">
            <a:xfrm>
              <a:off x="4268788" y="19446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59" name="Line 1176"/>
            <p:cNvSpPr>
              <a:spLocks noChangeShapeType="1"/>
            </p:cNvSpPr>
            <p:nvPr/>
          </p:nvSpPr>
          <p:spPr bwMode="auto">
            <a:xfrm>
              <a:off x="4268788" y="19478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60" name="Line 1177"/>
            <p:cNvSpPr>
              <a:spLocks noChangeShapeType="1"/>
            </p:cNvSpPr>
            <p:nvPr/>
          </p:nvSpPr>
          <p:spPr bwMode="auto">
            <a:xfrm flipH="1">
              <a:off x="4264025" y="1947863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61" name="Line 1178"/>
            <p:cNvSpPr>
              <a:spLocks noChangeShapeType="1"/>
            </p:cNvSpPr>
            <p:nvPr/>
          </p:nvSpPr>
          <p:spPr bwMode="auto">
            <a:xfrm flipH="1">
              <a:off x="4262438" y="19494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62" name="Line 1179"/>
            <p:cNvSpPr>
              <a:spLocks noChangeShapeType="1"/>
            </p:cNvSpPr>
            <p:nvPr/>
          </p:nvSpPr>
          <p:spPr bwMode="auto">
            <a:xfrm flipH="1">
              <a:off x="4260850" y="195103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63" name="Line 1180"/>
            <p:cNvSpPr>
              <a:spLocks noChangeShapeType="1"/>
            </p:cNvSpPr>
            <p:nvPr/>
          </p:nvSpPr>
          <p:spPr bwMode="auto">
            <a:xfrm flipH="1">
              <a:off x="4259263" y="1951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64" name="Line 1181"/>
            <p:cNvSpPr>
              <a:spLocks noChangeShapeType="1"/>
            </p:cNvSpPr>
            <p:nvPr/>
          </p:nvSpPr>
          <p:spPr bwMode="auto">
            <a:xfrm>
              <a:off x="4259263" y="19526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65" name="Line 1182"/>
            <p:cNvSpPr>
              <a:spLocks noChangeShapeType="1"/>
            </p:cNvSpPr>
            <p:nvPr/>
          </p:nvSpPr>
          <p:spPr bwMode="auto">
            <a:xfrm flipH="1">
              <a:off x="4256088" y="19526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66" name="Line 1183"/>
            <p:cNvSpPr>
              <a:spLocks noChangeShapeType="1"/>
            </p:cNvSpPr>
            <p:nvPr/>
          </p:nvSpPr>
          <p:spPr bwMode="auto">
            <a:xfrm flipH="1">
              <a:off x="4251325" y="195421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67" name="Line 1184"/>
            <p:cNvSpPr>
              <a:spLocks noChangeShapeType="1"/>
            </p:cNvSpPr>
            <p:nvPr/>
          </p:nvSpPr>
          <p:spPr bwMode="auto">
            <a:xfrm flipH="1">
              <a:off x="4244975" y="1954213"/>
              <a:ext cx="635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68" name="Line 1185"/>
            <p:cNvSpPr>
              <a:spLocks noChangeShapeType="1"/>
            </p:cNvSpPr>
            <p:nvPr/>
          </p:nvSpPr>
          <p:spPr bwMode="auto">
            <a:xfrm flipH="1">
              <a:off x="4243388" y="19542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69" name="Line 1186"/>
            <p:cNvSpPr>
              <a:spLocks noChangeShapeType="1"/>
            </p:cNvSpPr>
            <p:nvPr/>
          </p:nvSpPr>
          <p:spPr bwMode="auto">
            <a:xfrm flipH="1">
              <a:off x="4238625" y="195421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70" name="Line 1187"/>
            <p:cNvSpPr>
              <a:spLocks noChangeShapeType="1"/>
            </p:cNvSpPr>
            <p:nvPr/>
          </p:nvSpPr>
          <p:spPr bwMode="auto">
            <a:xfrm flipH="1">
              <a:off x="4235450" y="195421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71" name="Line 1188"/>
            <p:cNvSpPr>
              <a:spLocks noChangeShapeType="1"/>
            </p:cNvSpPr>
            <p:nvPr/>
          </p:nvSpPr>
          <p:spPr bwMode="auto">
            <a:xfrm flipH="1">
              <a:off x="4233863" y="19542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72" name="Line 1189"/>
            <p:cNvSpPr>
              <a:spLocks noChangeShapeType="1"/>
            </p:cNvSpPr>
            <p:nvPr/>
          </p:nvSpPr>
          <p:spPr bwMode="auto">
            <a:xfrm flipV="1">
              <a:off x="4233863" y="19526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73" name="Line 1190"/>
            <p:cNvSpPr>
              <a:spLocks noChangeShapeType="1"/>
            </p:cNvSpPr>
            <p:nvPr/>
          </p:nvSpPr>
          <p:spPr bwMode="auto">
            <a:xfrm flipH="1">
              <a:off x="4232275" y="19526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74" name="Line 1191"/>
            <p:cNvSpPr>
              <a:spLocks noChangeShapeType="1"/>
            </p:cNvSpPr>
            <p:nvPr/>
          </p:nvSpPr>
          <p:spPr bwMode="auto">
            <a:xfrm flipH="1" flipV="1">
              <a:off x="4229100" y="19510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75" name="Line 1192"/>
            <p:cNvSpPr>
              <a:spLocks noChangeShapeType="1"/>
            </p:cNvSpPr>
            <p:nvPr/>
          </p:nvSpPr>
          <p:spPr bwMode="auto">
            <a:xfrm flipH="1" flipV="1">
              <a:off x="4227513" y="19494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76" name="Line 1193"/>
            <p:cNvSpPr>
              <a:spLocks noChangeShapeType="1"/>
            </p:cNvSpPr>
            <p:nvPr/>
          </p:nvSpPr>
          <p:spPr bwMode="auto">
            <a:xfrm flipH="1" flipV="1">
              <a:off x="4222750" y="1947863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77" name="Line 1194"/>
            <p:cNvSpPr>
              <a:spLocks noChangeShapeType="1"/>
            </p:cNvSpPr>
            <p:nvPr/>
          </p:nvSpPr>
          <p:spPr bwMode="auto">
            <a:xfrm>
              <a:off x="4222750" y="19478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78" name="Line 1195"/>
            <p:cNvSpPr>
              <a:spLocks noChangeShapeType="1"/>
            </p:cNvSpPr>
            <p:nvPr/>
          </p:nvSpPr>
          <p:spPr bwMode="auto">
            <a:xfrm flipV="1">
              <a:off x="4222750" y="19446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79" name="Line 1196"/>
            <p:cNvSpPr>
              <a:spLocks noChangeShapeType="1"/>
            </p:cNvSpPr>
            <p:nvPr/>
          </p:nvSpPr>
          <p:spPr bwMode="auto">
            <a:xfrm flipH="1">
              <a:off x="4221163" y="194468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80" name="Line 1197"/>
            <p:cNvSpPr>
              <a:spLocks noChangeShapeType="1"/>
            </p:cNvSpPr>
            <p:nvPr/>
          </p:nvSpPr>
          <p:spPr bwMode="auto">
            <a:xfrm flipV="1">
              <a:off x="4221163" y="194310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81" name="Line 1198"/>
            <p:cNvSpPr>
              <a:spLocks noChangeShapeType="1"/>
            </p:cNvSpPr>
            <p:nvPr/>
          </p:nvSpPr>
          <p:spPr bwMode="auto">
            <a:xfrm flipH="1" flipV="1">
              <a:off x="4219575" y="193992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82" name="Line 1199"/>
            <p:cNvSpPr>
              <a:spLocks noChangeShapeType="1"/>
            </p:cNvSpPr>
            <p:nvPr/>
          </p:nvSpPr>
          <p:spPr bwMode="auto">
            <a:xfrm flipH="1" flipV="1">
              <a:off x="4217988" y="19383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83" name="Line 1200"/>
            <p:cNvSpPr>
              <a:spLocks noChangeShapeType="1"/>
            </p:cNvSpPr>
            <p:nvPr/>
          </p:nvSpPr>
          <p:spPr bwMode="auto">
            <a:xfrm>
              <a:off x="4217988" y="19383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84" name="Line 1201"/>
            <p:cNvSpPr>
              <a:spLocks noChangeShapeType="1"/>
            </p:cNvSpPr>
            <p:nvPr/>
          </p:nvSpPr>
          <p:spPr bwMode="auto">
            <a:xfrm>
              <a:off x="4217988" y="19383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85" name="Line 1202"/>
            <p:cNvSpPr>
              <a:spLocks noChangeShapeType="1"/>
            </p:cNvSpPr>
            <p:nvPr/>
          </p:nvSpPr>
          <p:spPr bwMode="auto">
            <a:xfrm flipH="1" flipV="1">
              <a:off x="4216400" y="19351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86" name="Line 1203"/>
            <p:cNvSpPr>
              <a:spLocks noChangeShapeType="1"/>
            </p:cNvSpPr>
            <p:nvPr/>
          </p:nvSpPr>
          <p:spPr bwMode="auto">
            <a:xfrm flipH="1" flipV="1">
              <a:off x="4214813" y="193040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87" name="Line 1204"/>
            <p:cNvSpPr>
              <a:spLocks noChangeShapeType="1"/>
            </p:cNvSpPr>
            <p:nvPr/>
          </p:nvSpPr>
          <p:spPr bwMode="auto">
            <a:xfrm flipV="1">
              <a:off x="4214813" y="1924050"/>
              <a:ext cx="0" cy="63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88" name="Line 1205"/>
            <p:cNvSpPr>
              <a:spLocks noChangeShapeType="1"/>
            </p:cNvSpPr>
            <p:nvPr/>
          </p:nvSpPr>
          <p:spPr bwMode="auto">
            <a:xfrm flipV="1">
              <a:off x="4214813" y="19224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89" name="Line 1206"/>
            <p:cNvSpPr>
              <a:spLocks noChangeShapeType="1"/>
            </p:cNvSpPr>
            <p:nvPr/>
          </p:nvSpPr>
          <p:spPr bwMode="auto">
            <a:xfrm flipV="1">
              <a:off x="4216400" y="19192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90" name="Line 1207"/>
            <p:cNvSpPr>
              <a:spLocks noChangeShapeType="1"/>
            </p:cNvSpPr>
            <p:nvPr/>
          </p:nvSpPr>
          <p:spPr bwMode="auto">
            <a:xfrm flipV="1">
              <a:off x="4216400" y="191770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91" name="Line 1208"/>
            <p:cNvSpPr>
              <a:spLocks noChangeShapeType="1"/>
            </p:cNvSpPr>
            <p:nvPr/>
          </p:nvSpPr>
          <p:spPr bwMode="auto">
            <a:xfrm flipV="1">
              <a:off x="4216400" y="19161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92" name="Line 1209"/>
            <p:cNvSpPr>
              <a:spLocks noChangeShapeType="1"/>
            </p:cNvSpPr>
            <p:nvPr/>
          </p:nvSpPr>
          <p:spPr bwMode="auto">
            <a:xfrm>
              <a:off x="4216400" y="19161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93" name="Line 1210"/>
            <p:cNvSpPr>
              <a:spLocks noChangeShapeType="1"/>
            </p:cNvSpPr>
            <p:nvPr/>
          </p:nvSpPr>
          <p:spPr bwMode="auto">
            <a:xfrm flipV="1">
              <a:off x="4216400" y="191293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94" name="Line 1212"/>
            <p:cNvSpPr>
              <a:spLocks noChangeShapeType="1"/>
            </p:cNvSpPr>
            <p:nvPr/>
          </p:nvSpPr>
          <p:spPr bwMode="auto">
            <a:xfrm flipV="1">
              <a:off x="4217988" y="1911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95" name="Line 1213"/>
            <p:cNvSpPr>
              <a:spLocks noChangeShapeType="1"/>
            </p:cNvSpPr>
            <p:nvPr/>
          </p:nvSpPr>
          <p:spPr bwMode="auto">
            <a:xfrm flipV="1">
              <a:off x="4219576" y="1909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96" name="Line 1214"/>
            <p:cNvSpPr>
              <a:spLocks noChangeShapeType="1"/>
            </p:cNvSpPr>
            <p:nvPr/>
          </p:nvSpPr>
          <p:spPr bwMode="auto">
            <a:xfrm flipV="1">
              <a:off x="4221163" y="1905000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97" name="Line 1215"/>
            <p:cNvSpPr>
              <a:spLocks noChangeShapeType="1"/>
            </p:cNvSpPr>
            <p:nvPr/>
          </p:nvSpPr>
          <p:spPr bwMode="auto">
            <a:xfrm flipV="1">
              <a:off x="4221163" y="19034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98" name="Line 1216"/>
            <p:cNvSpPr>
              <a:spLocks noChangeShapeType="1"/>
            </p:cNvSpPr>
            <p:nvPr/>
          </p:nvSpPr>
          <p:spPr bwMode="auto">
            <a:xfrm>
              <a:off x="4222751" y="1903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899" name="Line 1217"/>
            <p:cNvSpPr>
              <a:spLocks noChangeShapeType="1"/>
            </p:cNvSpPr>
            <p:nvPr/>
          </p:nvSpPr>
          <p:spPr bwMode="auto">
            <a:xfrm>
              <a:off x="4222751" y="1903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00" name="Line 1218"/>
            <p:cNvSpPr>
              <a:spLocks noChangeShapeType="1"/>
            </p:cNvSpPr>
            <p:nvPr/>
          </p:nvSpPr>
          <p:spPr bwMode="auto">
            <a:xfrm flipV="1">
              <a:off x="4222751" y="1901825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01" name="Line 1219"/>
            <p:cNvSpPr>
              <a:spLocks noChangeShapeType="1"/>
            </p:cNvSpPr>
            <p:nvPr/>
          </p:nvSpPr>
          <p:spPr bwMode="auto">
            <a:xfrm flipV="1">
              <a:off x="4227513" y="19002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02" name="Line 1220"/>
            <p:cNvSpPr>
              <a:spLocks noChangeShapeType="1"/>
            </p:cNvSpPr>
            <p:nvPr/>
          </p:nvSpPr>
          <p:spPr bwMode="auto">
            <a:xfrm>
              <a:off x="4229101" y="190023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03" name="Line 1221"/>
            <p:cNvSpPr>
              <a:spLocks noChangeShapeType="1"/>
            </p:cNvSpPr>
            <p:nvPr/>
          </p:nvSpPr>
          <p:spPr bwMode="auto">
            <a:xfrm>
              <a:off x="4230688" y="19002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04" name="Line 1222"/>
            <p:cNvSpPr>
              <a:spLocks noChangeShapeType="1"/>
            </p:cNvSpPr>
            <p:nvPr/>
          </p:nvSpPr>
          <p:spPr bwMode="auto">
            <a:xfrm flipV="1">
              <a:off x="4230688" y="18986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05" name="Line 1223"/>
            <p:cNvSpPr>
              <a:spLocks noChangeShapeType="1"/>
            </p:cNvSpPr>
            <p:nvPr/>
          </p:nvSpPr>
          <p:spPr bwMode="auto">
            <a:xfrm>
              <a:off x="4232276" y="1898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06" name="Line 1224"/>
            <p:cNvSpPr>
              <a:spLocks noChangeShapeType="1"/>
            </p:cNvSpPr>
            <p:nvPr/>
          </p:nvSpPr>
          <p:spPr bwMode="auto">
            <a:xfrm flipV="1">
              <a:off x="4235451" y="18970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07" name="Line 1225"/>
            <p:cNvSpPr>
              <a:spLocks noChangeShapeType="1"/>
            </p:cNvSpPr>
            <p:nvPr/>
          </p:nvSpPr>
          <p:spPr bwMode="auto">
            <a:xfrm>
              <a:off x="4238626" y="189706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08" name="Line 1226"/>
            <p:cNvSpPr>
              <a:spLocks noChangeShapeType="1"/>
            </p:cNvSpPr>
            <p:nvPr/>
          </p:nvSpPr>
          <p:spPr bwMode="auto">
            <a:xfrm>
              <a:off x="4243388" y="18970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09" name="Line 1227"/>
            <p:cNvSpPr>
              <a:spLocks noChangeShapeType="1"/>
            </p:cNvSpPr>
            <p:nvPr/>
          </p:nvSpPr>
          <p:spPr bwMode="auto">
            <a:xfrm flipV="1">
              <a:off x="4244976" y="18938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10" name="Line 1228"/>
            <p:cNvSpPr>
              <a:spLocks noChangeShapeType="1"/>
            </p:cNvSpPr>
            <p:nvPr/>
          </p:nvSpPr>
          <p:spPr bwMode="auto">
            <a:xfrm>
              <a:off x="4244976" y="189388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11" name="Line 1229"/>
            <p:cNvSpPr>
              <a:spLocks noChangeShapeType="1"/>
            </p:cNvSpPr>
            <p:nvPr/>
          </p:nvSpPr>
          <p:spPr bwMode="auto">
            <a:xfrm>
              <a:off x="4246563" y="189388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12" name="Line 1230"/>
            <p:cNvSpPr>
              <a:spLocks noChangeShapeType="1"/>
            </p:cNvSpPr>
            <p:nvPr/>
          </p:nvSpPr>
          <p:spPr bwMode="auto">
            <a:xfrm>
              <a:off x="4248151" y="18970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13" name="Line 1231"/>
            <p:cNvSpPr>
              <a:spLocks noChangeShapeType="1"/>
            </p:cNvSpPr>
            <p:nvPr/>
          </p:nvSpPr>
          <p:spPr bwMode="auto">
            <a:xfrm>
              <a:off x="4251326" y="1897063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14" name="Line 1232"/>
            <p:cNvSpPr>
              <a:spLocks noChangeShapeType="1"/>
            </p:cNvSpPr>
            <p:nvPr/>
          </p:nvSpPr>
          <p:spPr bwMode="auto">
            <a:xfrm>
              <a:off x="4256088" y="18986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15" name="Line 1233"/>
            <p:cNvSpPr>
              <a:spLocks noChangeShapeType="1"/>
            </p:cNvSpPr>
            <p:nvPr/>
          </p:nvSpPr>
          <p:spPr bwMode="auto">
            <a:xfrm>
              <a:off x="4256088" y="189865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16" name="Line 1234"/>
            <p:cNvSpPr>
              <a:spLocks noChangeShapeType="1"/>
            </p:cNvSpPr>
            <p:nvPr/>
          </p:nvSpPr>
          <p:spPr bwMode="auto">
            <a:xfrm>
              <a:off x="4257676" y="189865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17" name="Line 1235"/>
            <p:cNvSpPr>
              <a:spLocks noChangeShapeType="1"/>
            </p:cNvSpPr>
            <p:nvPr/>
          </p:nvSpPr>
          <p:spPr bwMode="auto">
            <a:xfrm>
              <a:off x="4259263" y="18986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18" name="Line 1236"/>
            <p:cNvSpPr>
              <a:spLocks noChangeShapeType="1"/>
            </p:cNvSpPr>
            <p:nvPr/>
          </p:nvSpPr>
          <p:spPr bwMode="auto">
            <a:xfrm>
              <a:off x="4260851" y="19002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19" name="Line 1237"/>
            <p:cNvSpPr>
              <a:spLocks noChangeShapeType="1"/>
            </p:cNvSpPr>
            <p:nvPr/>
          </p:nvSpPr>
          <p:spPr bwMode="auto">
            <a:xfrm>
              <a:off x="4264026" y="1901825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20" name="Line 1238"/>
            <p:cNvSpPr>
              <a:spLocks noChangeShapeType="1"/>
            </p:cNvSpPr>
            <p:nvPr/>
          </p:nvSpPr>
          <p:spPr bwMode="auto">
            <a:xfrm>
              <a:off x="4268788" y="1903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21" name="Line 1239"/>
            <p:cNvSpPr>
              <a:spLocks noChangeShapeType="1"/>
            </p:cNvSpPr>
            <p:nvPr/>
          </p:nvSpPr>
          <p:spPr bwMode="auto">
            <a:xfrm>
              <a:off x="4268788" y="1903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22" name="Line 1240"/>
            <p:cNvSpPr>
              <a:spLocks noChangeShapeType="1"/>
            </p:cNvSpPr>
            <p:nvPr/>
          </p:nvSpPr>
          <p:spPr bwMode="auto">
            <a:xfrm>
              <a:off x="4268788" y="19034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23" name="Line 1241"/>
            <p:cNvSpPr>
              <a:spLocks noChangeShapeType="1"/>
            </p:cNvSpPr>
            <p:nvPr/>
          </p:nvSpPr>
          <p:spPr bwMode="auto">
            <a:xfrm>
              <a:off x="4268788" y="190500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24" name="Line 1242"/>
            <p:cNvSpPr>
              <a:spLocks noChangeShapeType="1"/>
            </p:cNvSpPr>
            <p:nvPr/>
          </p:nvSpPr>
          <p:spPr bwMode="auto">
            <a:xfrm>
              <a:off x="4270376" y="1909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25" name="Line 1243"/>
            <p:cNvSpPr>
              <a:spLocks noChangeShapeType="1"/>
            </p:cNvSpPr>
            <p:nvPr/>
          </p:nvSpPr>
          <p:spPr bwMode="auto">
            <a:xfrm>
              <a:off x="4271963" y="1911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26" name="Line 1244"/>
            <p:cNvSpPr>
              <a:spLocks noChangeShapeType="1"/>
            </p:cNvSpPr>
            <p:nvPr/>
          </p:nvSpPr>
          <p:spPr bwMode="auto">
            <a:xfrm>
              <a:off x="4273551" y="19129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27" name="Line 1245"/>
            <p:cNvSpPr>
              <a:spLocks noChangeShapeType="1"/>
            </p:cNvSpPr>
            <p:nvPr/>
          </p:nvSpPr>
          <p:spPr bwMode="auto">
            <a:xfrm>
              <a:off x="4273551" y="1912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28" name="Line 1246"/>
            <p:cNvSpPr>
              <a:spLocks noChangeShapeType="1"/>
            </p:cNvSpPr>
            <p:nvPr/>
          </p:nvSpPr>
          <p:spPr bwMode="auto">
            <a:xfrm>
              <a:off x="4273551" y="1914525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29" name="Line 1247"/>
            <p:cNvSpPr>
              <a:spLocks noChangeShapeType="1"/>
            </p:cNvSpPr>
            <p:nvPr/>
          </p:nvSpPr>
          <p:spPr bwMode="auto">
            <a:xfrm>
              <a:off x="4275138" y="191928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30" name="Line 1248"/>
            <p:cNvSpPr>
              <a:spLocks noChangeShapeType="1"/>
            </p:cNvSpPr>
            <p:nvPr/>
          </p:nvSpPr>
          <p:spPr bwMode="auto">
            <a:xfrm>
              <a:off x="4276726" y="192246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31" name="Freeform 1249"/>
            <p:cNvSpPr>
              <a:spLocks/>
            </p:cNvSpPr>
            <p:nvPr/>
          </p:nvSpPr>
          <p:spPr bwMode="auto">
            <a:xfrm>
              <a:off x="4454526" y="1643063"/>
              <a:ext cx="63500" cy="61913"/>
            </a:xfrm>
            <a:custGeom>
              <a:avLst/>
              <a:gdLst>
                <a:gd name="T0" fmla="*/ 2147483647 w 40"/>
                <a:gd name="T1" fmla="*/ 2147483647 h 39"/>
                <a:gd name="T2" fmla="*/ 2147483647 w 40"/>
                <a:gd name="T3" fmla="*/ 2147483647 h 39"/>
                <a:gd name="T4" fmla="*/ 2147483647 w 40"/>
                <a:gd name="T5" fmla="*/ 2147483647 h 39"/>
                <a:gd name="T6" fmla="*/ 2147483647 w 40"/>
                <a:gd name="T7" fmla="*/ 2147483647 h 39"/>
                <a:gd name="T8" fmla="*/ 2147483647 w 40"/>
                <a:gd name="T9" fmla="*/ 2147483647 h 39"/>
                <a:gd name="T10" fmla="*/ 2147483647 w 40"/>
                <a:gd name="T11" fmla="*/ 2147483647 h 39"/>
                <a:gd name="T12" fmla="*/ 2147483647 w 40"/>
                <a:gd name="T13" fmla="*/ 2147483647 h 39"/>
                <a:gd name="T14" fmla="*/ 2147483647 w 40"/>
                <a:gd name="T15" fmla="*/ 2147483647 h 39"/>
                <a:gd name="T16" fmla="*/ 2147483647 w 40"/>
                <a:gd name="T17" fmla="*/ 2147483647 h 39"/>
                <a:gd name="T18" fmla="*/ 2147483647 w 40"/>
                <a:gd name="T19" fmla="*/ 2147483647 h 39"/>
                <a:gd name="T20" fmla="*/ 2147483647 w 40"/>
                <a:gd name="T21" fmla="*/ 2147483647 h 39"/>
                <a:gd name="T22" fmla="*/ 2147483647 w 40"/>
                <a:gd name="T23" fmla="*/ 2147483647 h 39"/>
                <a:gd name="T24" fmla="*/ 2147483647 w 40"/>
                <a:gd name="T25" fmla="*/ 2147483647 h 39"/>
                <a:gd name="T26" fmla="*/ 2147483647 w 40"/>
                <a:gd name="T27" fmla="*/ 2147483647 h 39"/>
                <a:gd name="T28" fmla="*/ 2147483647 w 40"/>
                <a:gd name="T29" fmla="*/ 2147483647 h 39"/>
                <a:gd name="T30" fmla="*/ 2147483647 w 40"/>
                <a:gd name="T31" fmla="*/ 2147483647 h 39"/>
                <a:gd name="T32" fmla="*/ 2147483647 w 40"/>
                <a:gd name="T33" fmla="*/ 2147483647 h 39"/>
                <a:gd name="T34" fmla="*/ 2147483647 w 40"/>
                <a:gd name="T35" fmla="*/ 2147483647 h 39"/>
                <a:gd name="T36" fmla="*/ 2147483647 w 40"/>
                <a:gd name="T37" fmla="*/ 2147483647 h 39"/>
                <a:gd name="T38" fmla="*/ 2147483647 w 40"/>
                <a:gd name="T39" fmla="*/ 2147483647 h 39"/>
                <a:gd name="T40" fmla="*/ 2147483647 w 40"/>
                <a:gd name="T41" fmla="*/ 2147483647 h 39"/>
                <a:gd name="T42" fmla="*/ 2147483647 w 40"/>
                <a:gd name="T43" fmla="*/ 2147483647 h 39"/>
                <a:gd name="T44" fmla="*/ 2147483647 w 40"/>
                <a:gd name="T45" fmla="*/ 2147483647 h 39"/>
                <a:gd name="T46" fmla="*/ 2147483647 w 40"/>
                <a:gd name="T47" fmla="*/ 2147483647 h 39"/>
                <a:gd name="T48" fmla="*/ 2147483647 w 40"/>
                <a:gd name="T49" fmla="*/ 2147483647 h 39"/>
                <a:gd name="T50" fmla="*/ 2147483647 w 40"/>
                <a:gd name="T51" fmla="*/ 2147483647 h 39"/>
                <a:gd name="T52" fmla="*/ 2147483647 w 40"/>
                <a:gd name="T53" fmla="*/ 2147483647 h 39"/>
                <a:gd name="T54" fmla="*/ 2147483647 w 40"/>
                <a:gd name="T55" fmla="*/ 2147483647 h 39"/>
                <a:gd name="T56" fmla="*/ 2147483647 w 40"/>
                <a:gd name="T57" fmla="*/ 2147483647 h 39"/>
                <a:gd name="T58" fmla="*/ 0 w 40"/>
                <a:gd name="T59" fmla="*/ 2147483647 h 39"/>
                <a:gd name="T60" fmla="*/ 0 w 40"/>
                <a:gd name="T61" fmla="*/ 2147483647 h 39"/>
                <a:gd name="T62" fmla="*/ 2147483647 w 40"/>
                <a:gd name="T63" fmla="*/ 2147483647 h 39"/>
                <a:gd name="T64" fmla="*/ 2147483647 w 40"/>
                <a:gd name="T65" fmla="*/ 2147483647 h 39"/>
                <a:gd name="T66" fmla="*/ 2147483647 w 40"/>
                <a:gd name="T67" fmla="*/ 2147483647 h 39"/>
                <a:gd name="T68" fmla="*/ 2147483647 w 40"/>
                <a:gd name="T69" fmla="*/ 2147483647 h 39"/>
                <a:gd name="T70" fmla="*/ 2147483647 w 40"/>
                <a:gd name="T71" fmla="*/ 2147483647 h 39"/>
                <a:gd name="T72" fmla="*/ 2147483647 w 40"/>
                <a:gd name="T73" fmla="*/ 2147483647 h 39"/>
                <a:gd name="T74" fmla="*/ 2147483647 w 40"/>
                <a:gd name="T75" fmla="*/ 2147483647 h 39"/>
                <a:gd name="T76" fmla="*/ 2147483647 w 40"/>
                <a:gd name="T77" fmla="*/ 2147483647 h 3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40" h="39">
                  <a:moveTo>
                    <a:pt x="17" y="0"/>
                  </a:moveTo>
                  <a:lnTo>
                    <a:pt x="20" y="1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4" y="7"/>
                  </a:lnTo>
                  <a:lnTo>
                    <a:pt x="37" y="8"/>
                  </a:lnTo>
                  <a:lnTo>
                    <a:pt x="38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9" y="11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19"/>
                  </a:lnTo>
                  <a:lnTo>
                    <a:pt x="40" y="20"/>
                  </a:lnTo>
                  <a:lnTo>
                    <a:pt x="40" y="24"/>
                  </a:lnTo>
                  <a:lnTo>
                    <a:pt x="39" y="25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38" y="28"/>
                  </a:lnTo>
                  <a:lnTo>
                    <a:pt x="37" y="31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4" y="34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1" y="36"/>
                  </a:lnTo>
                  <a:lnTo>
                    <a:pt x="28" y="36"/>
                  </a:lnTo>
                  <a:lnTo>
                    <a:pt x="26" y="37"/>
                  </a:lnTo>
                  <a:lnTo>
                    <a:pt x="24" y="37"/>
                  </a:lnTo>
                  <a:lnTo>
                    <a:pt x="23" y="39"/>
                  </a:lnTo>
                  <a:lnTo>
                    <a:pt x="22" y="39"/>
                  </a:lnTo>
                  <a:lnTo>
                    <a:pt x="21" y="39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5" y="37"/>
                  </a:lnTo>
                  <a:lnTo>
                    <a:pt x="14" y="37"/>
                  </a:lnTo>
                  <a:lnTo>
                    <a:pt x="12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5" y="32"/>
                  </a:lnTo>
                  <a:lnTo>
                    <a:pt x="4" y="31"/>
                  </a:lnTo>
                  <a:lnTo>
                    <a:pt x="3" y="28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1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3" y="9"/>
                  </a:lnTo>
                  <a:lnTo>
                    <a:pt x="4" y="8"/>
                  </a:lnTo>
                  <a:lnTo>
                    <a:pt x="5" y="7"/>
                  </a:lnTo>
                  <a:lnTo>
                    <a:pt x="6" y="5"/>
                  </a:lnTo>
                  <a:lnTo>
                    <a:pt x="7" y="5"/>
                  </a:lnTo>
                  <a:lnTo>
                    <a:pt x="8" y="4"/>
                  </a:lnTo>
                  <a:lnTo>
                    <a:pt x="9" y="3"/>
                  </a:lnTo>
                  <a:lnTo>
                    <a:pt x="11" y="2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32" name="Line 1250"/>
            <p:cNvSpPr>
              <a:spLocks noChangeShapeType="1"/>
            </p:cNvSpPr>
            <p:nvPr/>
          </p:nvSpPr>
          <p:spPr bwMode="auto">
            <a:xfrm>
              <a:off x="4518026" y="16732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33" name="Line 1251"/>
            <p:cNvSpPr>
              <a:spLocks noChangeShapeType="1"/>
            </p:cNvSpPr>
            <p:nvPr/>
          </p:nvSpPr>
          <p:spPr bwMode="auto">
            <a:xfrm>
              <a:off x="4518026" y="16732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34" name="Line 1252"/>
            <p:cNvSpPr>
              <a:spLocks noChangeShapeType="1"/>
            </p:cNvSpPr>
            <p:nvPr/>
          </p:nvSpPr>
          <p:spPr bwMode="auto">
            <a:xfrm>
              <a:off x="4518026" y="1674813"/>
              <a:ext cx="0" cy="63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35" name="Line 1253"/>
            <p:cNvSpPr>
              <a:spLocks noChangeShapeType="1"/>
            </p:cNvSpPr>
            <p:nvPr/>
          </p:nvSpPr>
          <p:spPr bwMode="auto">
            <a:xfrm flipH="1">
              <a:off x="4516438" y="16811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36" name="Line 1254"/>
            <p:cNvSpPr>
              <a:spLocks noChangeShapeType="1"/>
            </p:cNvSpPr>
            <p:nvPr/>
          </p:nvSpPr>
          <p:spPr bwMode="auto">
            <a:xfrm>
              <a:off x="4516438" y="16827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37" name="Line 1255"/>
            <p:cNvSpPr>
              <a:spLocks noChangeShapeType="1"/>
            </p:cNvSpPr>
            <p:nvPr/>
          </p:nvSpPr>
          <p:spPr bwMode="auto">
            <a:xfrm>
              <a:off x="4516438" y="16827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38" name="Line 1256"/>
            <p:cNvSpPr>
              <a:spLocks noChangeShapeType="1"/>
            </p:cNvSpPr>
            <p:nvPr/>
          </p:nvSpPr>
          <p:spPr bwMode="auto">
            <a:xfrm>
              <a:off x="4516438" y="16843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39" name="Line 1257"/>
            <p:cNvSpPr>
              <a:spLocks noChangeShapeType="1"/>
            </p:cNvSpPr>
            <p:nvPr/>
          </p:nvSpPr>
          <p:spPr bwMode="auto">
            <a:xfrm flipH="1">
              <a:off x="4514851" y="16859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40" name="Line 1258"/>
            <p:cNvSpPr>
              <a:spLocks noChangeShapeType="1"/>
            </p:cNvSpPr>
            <p:nvPr/>
          </p:nvSpPr>
          <p:spPr bwMode="auto">
            <a:xfrm flipH="1">
              <a:off x="4513263" y="1687513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41" name="Line 1259"/>
            <p:cNvSpPr>
              <a:spLocks noChangeShapeType="1"/>
            </p:cNvSpPr>
            <p:nvPr/>
          </p:nvSpPr>
          <p:spPr bwMode="auto">
            <a:xfrm flipH="1">
              <a:off x="4508501" y="1692275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42" name="Line 1260"/>
            <p:cNvSpPr>
              <a:spLocks noChangeShapeType="1"/>
            </p:cNvSpPr>
            <p:nvPr/>
          </p:nvSpPr>
          <p:spPr bwMode="auto">
            <a:xfrm>
              <a:off x="4508501" y="16938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43" name="Line 1261"/>
            <p:cNvSpPr>
              <a:spLocks noChangeShapeType="1"/>
            </p:cNvSpPr>
            <p:nvPr/>
          </p:nvSpPr>
          <p:spPr bwMode="auto">
            <a:xfrm>
              <a:off x="4508501" y="1695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44" name="Line 1262"/>
            <p:cNvSpPr>
              <a:spLocks noChangeShapeType="1"/>
            </p:cNvSpPr>
            <p:nvPr/>
          </p:nvSpPr>
          <p:spPr bwMode="auto">
            <a:xfrm flipH="1">
              <a:off x="4506913" y="16954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45" name="Line 1263"/>
            <p:cNvSpPr>
              <a:spLocks noChangeShapeType="1"/>
            </p:cNvSpPr>
            <p:nvPr/>
          </p:nvSpPr>
          <p:spPr bwMode="auto">
            <a:xfrm flipH="1">
              <a:off x="4505326" y="1697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46" name="Line 1264"/>
            <p:cNvSpPr>
              <a:spLocks noChangeShapeType="1"/>
            </p:cNvSpPr>
            <p:nvPr/>
          </p:nvSpPr>
          <p:spPr bwMode="auto">
            <a:xfrm flipH="1">
              <a:off x="4503738" y="16986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47" name="Line 1265"/>
            <p:cNvSpPr>
              <a:spLocks noChangeShapeType="1"/>
            </p:cNvSpPr>
            <p:nvPr/>
          </p:nvSpPr>
          <p:spPr bwMode="auto">
            <a:xfrm flipH="1">
              <a:off x="4502151" y="17002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48" name="Line 1266"/>
            <p:cNvSpPr>
              <a:spLocks noChangeShapeType="1"/>
            </p:cNvSpPr>
            <p:nvPr/>
          </p:nvSpPr>
          <p:spPr bwMode="auto">
            <a:xfrm flipH="1">
              <a:off x="4498976" y="170021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49" name="Line 1267"/>
            <p:cNvSpPr>
              <a:spLocks noChangeShapeType="1"/>
            </p:cNvSpPr>
            <p:nvPr/>
          </p:nvSpPr>
          <p:spPr bwMode="auto">
            <a:xfrm flipH="1">
              <a:off x="4495801" y="170021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50" name="Line 1268"/>
            <p:cNvSpPr>
              <a:spLocks noChangeShapeType="1"/>
            </p:cNvSpPr>
            <p:nvPr/>
          </p:nvSpPr>
          <p:spPr bwMode="auto">
            <a:xfrm flipH="1">
              <a:off x="4492626" y="170180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51" name="Line 1269"/>
            <p:cNvSpPr>
              <a:spLocks noChangeShapeType="1"/>
            </p:cNvSpPr>
            <p:nvPr/>
          </p:nvSpPr>
          <p:spPr bwMode="auto">
            <a:xfrm flipH="1">
              <a:off x="4491038" y="17018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52" name="Line 1270"/>
            <p:cNvSpPr>
              <a:spLocks noChangeShapeType="1"/>
            </p:cNvSpPr>
            <p:nvPr/>
          </p:nvSpPr>
          <p:spPr bwMode="auto">
            <a:xfrm flipH="1">
              <a:off x="4489451" y="17018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53" name="Line 1271"/>
            <p:cNvSpPr>
              <a:spLocks noChangeShapeType="1"/>
            </p:cNvSpPr>
            <p:nvPr/>
          </p:nvSpPr>
          <p:spPr bwMode="auto">
            <a:xfrm flipH="1">
              <a:off x="4486276" y="170497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54" name="Line 1272"/>
            <p:cNvSpPr>
              <a:spLocks noChangeShapeType="1"/>
            </p:cNvSpPr>
            <p:nvPr/>
          </p:nvSpPr>
          <p:spPr bwMode="auto">
            <a:xfrm flipH="1" flipV="1">
              <a:off x="4484688" y="17018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55" name="Line 1273"/>
            <p:cNvSpPr>
              <a:spLocks noChangeShapeType="1"/>
            </p:cNvSpPr>
            <p:nvPr/>
          </p:nvSpPr>
          <p:spPr bwMode="auto">
            <a:xfrm flipH="1">
              <a:off x="4478338" y="1701800"/>
              <a:ext cx="635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56" name="Line 1274"/>
            <p:cNvSpPr>
              <a:spLocks noChangeShapeType="1"/>
            </p:cNvSpPr>
            <p:nvPr/>
          </p:nvSpPr>
          <p:spPr bwMode="auto">
            <a:xfrm flipH="1">
              <a:off x="4476751" y="17018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57" name="Line 1275"/>
            <p:cNvSpPr>
              <a:spLocks noChangeShapeType="1"/>
            </p:cNvSpPr>
            <p:nvPr/>
          </p:nvSpPr>
          <p:spPr bwMode="auto">
            <a:xfrm flipH="1">
              <a:off x="4475163" y="17018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58" name="Line 1276"/>
            <p:cNvSpPr>
              <a:spLocks noChangeShapeType="1"/>
            </p:cNvSpPr>
            <p:nvPr/>
          </p:nvSpPr>
          <p:spPr bwMode="auto">
            <a:xfrm flipH="1" flipV="1">
              <a:off x="4473576" y="17002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59" name="Line 1277"/>
            <p:cNvSpPr>
              <a:spLocks noChangeShapeType="1"/>
            </p:cNvSpPr>
            <p:nvPr/>
          </p:nvSpPr>
          <p:spPr bwMode="auto">
            <a:xfrm flipH="1">
              <a:off x="4468813" y="170021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60" name="Line 1278"/>
            <p:cNvSpPr>
              <a:spLocks noChangeShapeType="1"/>
            </p:cNvSpPr>
            <p:nvPr/>
          </p:nvSpPr>
          <p:spPr bwMode="auto">
            <a:xfrm flipH="1" flipV="1">
              <a:off x="4467226" y="16986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61" name="Line 1279"/>
            <p:cNvSpPr>
              <a:spLocks noChangeShapeType="1"/>
            </p:cNvSpPr>
            <p:nvPr/>
          </p:nvSpPr>
          <p:spPr bwMode="auto">
            <a:xfrm flipH="1" flipV="1">
              <a:off x="4465638" y="1697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62" name="Line 1280"/>
            <p:cNvSpPr>
              <a:spLocks noChangeShapeType="1"/>
            </p:cNvSpPr>
            <p:nvPr/>
          </p:nvSpPr>
          <p:spPr bwMode="auto">
            <a:xfrm flipH="1" flipV="1">
              <a:off x="4464051" y="16954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63" name="Line 1281"/>
            <p:cNvSpPr>
              <a:spLocks noChangeShapeType="1"/>
            </p:cNvSpPr>
            <p:nvPr/>
          </p:nvSpPr>
          <p:spPr bwMode="auto">
            <a:xfrm>
              <a:off x="4464051" y="1695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64" name="Line 1282"/>
            <p:cNvSpPr>
              <a:spLocks noChangeShapeType="1"/>
            </p:cNvSpPr>
            <p:nvPr/>
          </p:nvSpPr>
          <p:spPr bwMode="auto">
            <a:xfrm flipH="1" flipV="1">
              <a:off x="4462463" y="16938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65" name="Line 1283"/>
            <p:cNvSpPr>
              <a:spLocks noChangeShapeType="1"/>
            </p:cNvSpPr>
            <p:nvPr/>
          </p:nvSpPr>
          <p:spPr bwMode="auto">
            <a:xfrm flipH="1" flipV="1">
              <a:off x="4460876" y="16922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66" name="Line 1284"/>
            <p:cNvSpPr>
              <a:spLocks noChangeShapeType="1"/>
            </p:cNvSpPr>
            <p:nvPr/>
          </p:nvSpPr>
          <p:spPr bwMode="auto">
            <a:xfrm flipH="1" flipV="1">
              <a:off x="4459288" y="1687513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67" name="Line 1285"/>
            <p:cNvSpPr>
              <a:spLocks noChangeShapeType="1"/>
            </p:cNvSpPr>
            <p:nvPr/>
          </p:nvSpPr>
          <p:spPr bwMode="auto">
            <a:xfrm>
              <a:off x="4459288" y="16875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68" name="Line 1286"/>
            <p:cNvSpPr>
              <a:spLocks noChangeShapeType="1"/>
            </p:cNvSpPr>
            <p:nvPr/>
          </p:nvSpPr>
          <p:spPr bwMode="auto">
            <a:xfrm flipH="1">
              <a:off x="4456113" y="168751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69" name="Line 1287"/>
            <p:cNvSpPr>
              <a:spLocks noChangeShapeType="1"/>
            </p:cNvSpPr>
            <p:nvPr/>
          </p:nvSpPr>
          <p:spPr bwMode="auto">
            <a:xfrm flipV="1">
              <a:off x="4456113" y="16859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70" name="Line 1288"/>
            <p:cNvSpPr>
              <a:spLocks noChangeShapeType="1"/>
            </p:cNvSpPr>
            <p:nvPr/>
          </p:nvSpPr>
          <p:spPr bwMode="auto">
            <a:xfrm flipV="1">
              <a:off x="4456113" y="168275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71" name="Line 1289"/>
            <p:cNvSpPr>
              <a:spLocks noChangeShapeType="1"/>
            </p:cNvSpPr>
            <p:nvPr/>
          </p:nvSpPr>
          <p:spPr bwMode="auto">
            <a:xfrm flipH="1" flipV="1">
              <a:off x="4454526" y="167957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72" name="Line 1290"/>
            <p:cNvSpPr>
              <a:spLocks noChangeShapeType="1"/>
            </p:cNvSpPr>
            <p:nvPr/>
          </p:nvSpPr>
          <p:spPr bwMode="auto">
            <a:xfrm flipV="1">
              <a:off x="4454526" y="1673225"/>
              <a:ext cx="0" cy="63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73" name="Line 1291"/>
            <p:cNvSpPr>
              <a:spLocks noChangeShapeType="1"/>
            </p:cNvSpPr>
            <p:nvPr/>
          </p:nvSpPr>
          <p:spPr bwMode="auto">
            <a:xfrm>
              <a:off x="4454526" y="16732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74" name="Line 1292"/>
            <p:cNvSpPr>
              <a:spLocks noChangeShapeType="1"/>
            </p:cNvSpPr>
            <p:nvPr/>
          </p:nvSpPr>
          <p:spPr bwMode="auto">
            <a:xfrm flipV="1">
              <a:off x="4456113" y="1663700"/>
              <a:ext cx="0" cy="952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75" name="Line 1293"/>
            <p:cNvSpPr>
              <a:spLocks noChangeShapeType="1"/>
            </p:cNvSpPr>
            <p:nvPr/>
          </p:nvSpPr>
          <p:spPr bwMode="auto">
            <a:xfrm flipV="1">
              <a:off x="4456113" y="16621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76" name="Line 1294"/>
            <p:cNvSpPr>
              <a:spLocks noChangeShapeType="1"/>
            </p:cNvSpPr>
            <p:nvPr/>
          </p:nvSpPr>
          <p:spPr bwMode="auto">
            <a:xfrm flipV="1">
              <a:off x="4456113" y="16605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77" name="Line 1295"/>
            <p:cNvSpPr>
              <a:spLocks noChangeShapeType="1"/>
            </p:cNvSpPr>
            <p:nvPr/>
          </p:nvSpPr>
          <p:spPr bwMode="auto">
            <a:xfrm flipV="1">
              <a:off x="4456113" y="1657350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78" name="Line 1296"/>
            <p:cNvSpPr>
              <a:spLocks noChangeShapeType="1"/>
            </p:cNvSpPr>
            <p:nvPr/>
          </p:nvSpPr>
          <p:spPr bwMode="auto">
            <a:xfrm flipV="1">
              <a:off x="4459288" y="1655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79" name="Line 1297"/>
            <p:cNvSpPr>
              <a:spLocks noChangeShapeType="1"/>
            </p:cNvSpPr>
            <p:nvPr/>
          </p:nvSpPr>
          <p:spPr bwMode="auto">
            <a:xfrm flipV="1">
              <a:off x="4460876" y="16541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80" name="Line 1298"/>
            <p:cNvSpPr>
              <a:spLocks noChangeShapeType="1"/>
            </p:cNvSpPr>
            <p:nvPr/>
          </p:nvSpPr>
          <p:spPr bwMode="auto">
            <a:xfrm flipV="1">
              <a:off x="4462463" y="16510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81" name="Line 1299"/>
            <p:cNvSpPr>
              <a:spLocks noChangeShapeType="1"/>
            </p:cNvSpPr>
            <p:nvPr/>
          </p:nvSpPr>
          <p:spPr bwMode="auto">
            <a:xfrm>
              <a:off x="4464051" y="16510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82" name="Line 1300"/>
            <p:cNvSpPr>
              <a:spLocks noChangeShapeType="1"/>
            </p:cNvSpPr>
            <p:nvPr/>
          </p:nvSpPr>
          <p:spPr bwMode="auto">
            <a:xfrm flipV="1">
              <a:off x="4465638" y="16494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83" name="Line 1301"/>
            <p:cNvSpPr>
              <a:spLocks noChangeShapeType="1"/>
            </p:cNvSpPr>
            <p:nvPr/>
          </p:nvSpPr>
          <p:spPr bwMode="auto">
            <a:xfrm flipV="1">
              <a:off x="4467226" y="16478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84" name="Line 1302"/>
            <p:cNvSpPr>
              <a:spLocks noChangeShapeType="1"/>
            </p:cNvSpPr>
            <p:nvPr/>
          </p:nvSpPr>
          <p:spPr bwMode="auto">
            <a:xfrm flipV="1">
              <a:off x="4468813" y="16462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85" name="Line 1303"/>
            <p:cNvSpPr>
              <a:spLocks noChangeShapeType="1"/>
            </p:cNvSpPr>
            <p:nvPr/>
          </p:nvSpPr>
          <p:spPr bwMode="auto">
            <a:xfrm>
              <a:off x="4471988" y="16462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86" name="Line 1304"/>
            <p:cNvSpPr>
              <a:spLocks noChangeShapeType="1"/>
            </p:cNvSpPr>
            <p:nvPr/>
          </p:nvSpPr>
          <p:spPr bwMode="auto">
            <a:xfrm flipV="1">
              <a:off x="4471988" y="16446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87" name="Line 1305"/>
            <p:cNvSpPr>
              <a:spLocks noChangeShapeType="1"/>
            </p:cNvSpPr>
            <p:nvPr/>
          </p:nvSpPr>
          <p:spPr bwMode="auto">
            <a:xfrm>
              <a:off x="4473576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88" name="Line 1306"/>
            <p:cNvSpPr>
              <a:spLocks noChangeShapeType="1"/>
            </p:cNvSpPr>
            <p:nvPr/>
          </p:nvSpPr>
          <p:spPr bwMode="auto">
            <a:xfrm>
              <a:off x="4476751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89" name="Line 1307"/>
            <p:cNvSpPr>
              <a:spLocks noChangeShapeType="1"/>
            </p:cNvSpPr>
            <p:nvPr/>
          </p:nvSpPr>
          <p:spPr bwMode="auto">
            <a:xfrm flipV="1">
              <a:off x="4479926" y="16430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90" name="Line 1308"/>
            <p:cNvSpPr>
              <a:spLocks noChangeShapeType="1"/>
            </p:cNvSpPr>
            <p:nvPr/>
          </p:nvSpPr>
          <p:spPr bwMode="auto">
            <a:xfrm>
              <a:off x="4481513" y="1643063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91" name="Line 1309"/>
            <p:cNvSpPr>
              <a:spLocks noChangeShapeType="1"/>
            </p:cNvSpPr>
            <p:nvPr/>
          </p:nvSpPr>
          <p:spPr bwMode="auto">
            <a:xfrm>
              <a:off x="4486276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92" name="Line 1310"/>
            <p:cNvSpPr>
              <a:spLocks noChangeShapeType="1"/>
            </p:cNvSpPr>
            <p:nvPr/>
          </p:nvSpPr>
          <p:spPr bwMode="auto">
            <a:xfrm>
              <a:off x="4489451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93" name="Line 1311"/>
            <p:cNvSpPr>
              <a:spLocks noChangeShapeType="1"/>
            </p:cNvSpPr>
            <p:nvPr/>
          </p:nvSpPr>
          <p:spPr bwMode="auto">
            <a:xfrm>
              <a:off x="4492626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94" name="Line 1312"/>
            <p:cNvSpPr>
              <a:spLocks noChangeShapeType="1"/>
            </p:cNvSpPr>
            <p:nvPr/>
          </p:nvSpPr>
          <p:spPr bwMode="auto">
            <a:xfrm>
              <a:off x="4495801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95" name="Line 1313"/>
            <p:cNvSpPr>
              <a:spLocks noChangeShapeType="1"/>
            </p:cNvSpPr>
            <p:nvPr/>
          </p:nvSpPr>
          <p:spPr bwMode="auto">
            <a:xfrm>
              <a:off x="4498976" y="16446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96" name="Line 1314"/>
            <p:cNvSpPr>
              <a:spLocks noChangeShapeType="1"/>
            </p:cNvSpPr>
            <p:nvPr/>
          </p:nvSpPr>
          <p:spPr bwMode="auto">
            <a:xfrm>
              <a:off x="4500563" y="16462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97" name="Line 1315"/>
            <p:cNvSpPr>
              <a:spLocks noChangeShapeType="1"/>
            </p:cNvSpPr>
            <p:nvPr/>
          </p:nvSpPr>
          <p:spPr bwMode="auto">
            <a:xfrm>
              <a:off x="4502151" y="16478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98" name="Line 1316"/>
            <p:cNvSpPr>
              <a:spLocks noChangeShapeType="1"/>
            </p:cNvSpPr>
            <p:nvPr/>
          </p:nvSpPr>
          <p:spPr bwMode="auto">
            <a:xfrm>
              <a:off x="4505326" y="16494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99" name="Line 1317"/>
            <p:cNvSpPr>
              <a:spLocks noChangeShapeType="1"/>
            </p:cNvSpPr>
            <p:nvPr/>
          </p:nvSpPr>
          <p:spPr bwMode="auto">
            <a:xfrm>
              <a:off x="4506913" y="16510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00" name="Line 1318"/>
            <p:cNvSpPr>
              <a:spLocks noChangeShapeType="1"/>
            </p:cNvSpPr>
            <p:nvPr/>
          </p:nvSpPr>
          <p:spPr bwMode="auto">
            <a:xfrm>
              <a:off x="4508501" y="16510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01" name="Line 1319"/>
            <p:cNvSpPr>
              <a:spLocks noChangeShapeType="1"/>
            </p:cNvSpPr>
            <p:nvPr/>
          </p:nvSpPr>
          <p:spPr bwMode="auto">
            <a:xfrm>
              <a:off x="4508501" y="16510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02" name="Line 1320"/>
            <p:cNvSpPr>
              <a:spLocks noChangeShapeType="1"/>
            </p:cNvSpPr>
            <p:nvPr/>
          </p:nvSpPr>
          <p:spPr bwMode="auto">
            <a:xfrm>
              <a:off x="4508501" y="1654175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03" name="Line 1321"/>
            <p:cNvSpPr>
              <a:spLocks noChangeShapeType="1"/>
            </p:cNvSpPr>
            <p:nvPr/>
          </p:nvSpPr>
          <p:spPr bwMode="auto">
            <a:xfrm>
              <a:off x="4513263" y="1655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04" name="Line 1322"/>
            <p:cNvSpPr>
              <a:spLocks noChangeShapeType="1"/>
            </p:cNvSpPr>
            <p:nvPr/>
          </p:nvSpPr>
          <p:spPr bwMode="auto">
            <a:xfrm>
              <a:off x="4514851" y="16573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05" name="Line 1323"/>
            <p:cNvSpPr>
              <a:spLocks noChangeShapeType="1"/>
            </p:cNvSpPr>
            <p:nvPr/>
          </p:nvSpPr>
          <p:spPr bwMode="auto">
            <a:xfrm>
              <a:off x="4514851" y="1658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06" name="Line 1324"/>
            <p:cNvSpPr>
              <a:spLocks noChangeShapeType="1"/>
            </p:cNvSpPr>
            <p:nvPr/>
          </p:nvSpPr>
          <p:spPr bwMode="auto">
            <a:xfrm>
              <a:off x="4514851" y="16605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07" name="Line 1325"/>
            <p:cNvSpPr>
              <a:spLocks noChangeShapeType="1"/>
            </p:cNvSpPr>
            <p:nvPr/>
          </p:nvSpPr>
          <p:spPr bwMode="auto">
            <a:xfrm>
              <a:off x="4516438" y="166052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08" name="Line 1326"/>
            <p:cNvSpPr>
              <a:spLocks noChangeShapeType="1"/>
            </p:cNvSpPr>
            <p:nvPr/>
          </p:nvSpPr>
          <p:spPr bwMode="auto">
            <a:xfrm>
              <a:off x="4516438" y="166370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09" name="Line 1327"/>
            <p:cNvSpPr>
              <a:spLocks noChangeShapeType="1"/>
            </p:cNvSpPr>
            <p:nvPr/>
          </p:nvSpPr>
          <p:spPr bwMode="auto">
            <a:xfrm>
              <a:off x="4518026" y="1668463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10" name="Freeform 1328"/>
            <p:cNvSpPr>
              <a:spLocks/>
            </p:cNvSpPr>
            <p:nvPr/>
          </p:nvSpPr>
          <p:spPr bwMode="auto">
            <a:xfrm>
              <a:off x="4784726" y="1552575"/>
              <a:ext cx="60325" cy="58738"/>
            </a:xfrm>
            <a:custGeom>
              <a:avLst/>
              <a:gdLst>
                <a:gd name="T0" fmla="*/ 2147483647 w 38"/>
                <a:gd name="T1" fmla="*/ 0 h 37"/>
                <a:gd name="T2" fmla="*/ 2147483647 w 38"/>
                <a:gd name="T3" fmla="*/ 0 h 37"/>
                <a:gd name="T4" fmla="*/ 2147483647 w 38"/>
                <a:gd name="T5" fmla="*/ 0 h 37"/>
                <a:gd name="T6" fmla="*/ 2147483647 w 38"/>
                <a:gd name="T7" fmla="*/ 2147483647 h 37"/>
                <a:gd name="T8" fmla="*/ 2147483647 w 38"/>
                <a:gd name="T9" fmla="*/ 2147483647 h 37"/>
                <a:gd name="T10" fmla="*/ 2147483647 w 38"/>
                <a:gd name="T11" fmla="*/ 2147483647 h 37"/>
                <a:gd name="T12" fmla="*/ 2147483647 w 38"/>
                <a:gd name="T13" fmla="*/ 2147483647 h 37"/>
                <a:gd name="T14" fmla="*/ 2147483647 w 38"/>
                <a:gd name="T15" fmla="*/ 2147483647 h 37"/>
                <a:gd name="T16" fmla="*/ 2147483647 w 38"/>
                <a:gd name="T17" fmla="*/ 2147483647 h 37"/>
                <a:gd name="T18" fmla="*/ 2147483647 w 38"/>
                <a:gd name="T19" fmla="*/ 2147483647 h 37"/>
                <a:gd name="T20" fmla="*/ 2147483647 w 38"/>
                <a:gd name="T21" fmla="*/ 2147483647 h 37"/>
                <a:gd name="T22" fmla="*/ 2147483647 w 38"/>
                <a:gd name="T23" fmla="*/ 2147483647 h 37"/>
                <a:gd name="T24" fmla="*/ 2147483647 w 38"/>
                <a:gd name="T25" fmla="*/ 2147483647 h 37"/>
                <a:gd name="T26" fmla="*/ 2147483647 w 38"/>
                <a:gd name="T27" fmla="*/ 2147483647 h 37"/>
                <a:gd name="T28" fmla="*/ 2147483647 w 38"/>
                <a:gd name="T29" fmla="*/ 2147483647 h 37"/>
                <a:gd name="T30" fmla="*/ 2147483647 w 38"/>
                <a:gd name="T31" fmla="*/ 2147483647 h 37"/>
                <a:gd name="T32" fmla="*/ 2147483647 w 38"/>
                <a:gd name="T33" fmla="*/ 2147483647 h 37"/>
                <a:gd name="T34" fmla="*/ 2147483647 w 38"/>
                <a:gd name="T35" fmla="*/ 2147483647 h 37"/>
                <a:gd name="T36" fmla="*/ 2147483647 w 38"/>
                <a:gd name="T37" fmla="*/ 2147483647 h 37"/>
                <a:gd name="T38" fmla="*/ 2147483647 w 38"/>
                <a:gd name="T39" fmla="*/ 2147483647 h 37"/>
                <a:gd name="T40" fmla="*/ 2147483647 w 38"/>
                <a:gd name="T41" fmla="*/ 2147483647 h 37"/>
                <a:gd name="T42" fmla="*/ 2147483647 w 38"/>
                <a:gd name="T43" fmla="*/ 2147483647 h 37"/>
                <a:gd name="T44" fmla="*/ 2147483647 w 38"/>
                <a:gd name="T45" fmla="*/ 2147483647 h 37"/>
                <a:gd name="T46" fmla="*/ 2147483647 w 38"/>
                <a:gd name="T47" fmla="*/ 2147483647 h 37"/>
                <a:gd name="T48" fmla="*/ 2147483647 w 38"/>
                <a:gd name="T49" fmla="*/ 2147483647 h 37"/>
                <a:gd name="T50" fmla="*/ 2147483647 w 38"/>
                <a:gd name="T51" fmla="*/ 2147483647 h 37"/>
                <a:gd name="T52" fmla="*/ 2147483647 w 38"/>
                <a:gd name="T53" fmla="*/ 2147483647 h 37"/>
                <a:gd name="T54" fmla="*/ 2147483647 w 38"/>
                <a:gd name="T55" fmla="*/ 2147483647 h 37"/>
                <a:gd name="T56" fmla="*/ 0 w 38"/>
                <a:gd name="T57" fmla="*/ 2147483647 h 37"/>
                <a:gd name="T58" fmla="*/ 0 w 38"/>
                <a:gd name="T59" fmla="*/ 2147483647 h 37"/>
                <a:gd name="T60" fmla="*/ 2147483647 w 38"/>
                <a:gd name="T61" fmla="*/ 2147483647 h 37"/>
                <a:gd name="T62" fmla="*/ 2147483647 w 38"/>
                <a:gd name="T63" fmla="*/ 2147483647 h 37"/>
                <a:gd name="T64" fmla="*/ 2147483647 w 38"/>
                <a:gd name="T65" fmla="*/ 2147483647 h 37"/>
                <a:gd name="T66" fmla="*/ 2147483647 w 38"/>
                <a:gd name="T67" fmla="*/ 2147483647 h 37"/>
                <a:gd name="T68" fmla="*/ 2147483647 w 38"/>
                <a:gd name="T69" fmla="*/ 2147483647 h 37"/>
                <a:gd name="T70" fmla="*/ 2147483647 w 38"/>
                <a:gd name="T71" fmla="*/ 2147483647 h 37"/>
                <a:gd name="T72" fmla="*/ 2147483647 w 38"/>
                <a:gd name="T73" fmla="*/ 0 h 3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8" h="37">
                  <a:moveTo>
                    <a:pt x="15" y="0"/>
                  </a:moveTo>
                  <a:lnTo>
                    <a:pt x="19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31" y="3"/>
                  </a:lnTo>
                  <a:lnTo>
                    <a:pt x="33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5" y="7"/>
                  </a:lnTo>
                  <a:lnTo>
                    <a:pt x="35" y="9"/>
                  </a:lnTo>
                  <a:lnTo>
                    <a:pt x="36" y="9"/>
                  </a:lnTo>
                  <a:lnTo>
                    <a:pt x="36" y="10"/>
                  </a:lnTo>
                  <a:lnTo>
                    <a:pt x="38" y="12"/>
                  </a:lnTo>
                  <a:lnTo>
                    <a:pt x="38" y="15"/>
                  </a:lnTo>
                  <a:lnTo>
                    <a:pt x="38" y="17"/>
                  </a:lnTo>
                  <a:lnTo>
                    <a:pt x="38" y="19"/>
                  </a:lnTo>
                  <a:lnTo>
                    <a:pt x="38" y="20"/>
                  </a:lnTo>
                  <a:lnTo>
                    <a:pt x="38" y="23"/>
                  </a:lnTo>
                  <a:lnTo>
                    <a:pt x="38" y="24"/>
                  </a:lnTo>
                  <a:lnTo>
                    <a:pt x="38" y="25"/>
                  </a:lnTo>
                  <a:lnTo>
                    <a:pt x="36" y="26"/>
                  </a:lnTo>
                  <a:lnTo>
                    <a:pt x="35" y="28"/>
                  </a:lnTo>
                  <a:lnTo>
                    <a:pt x="35" y="29"/>
                  </a:lnTo>
                  <a:lnTo>
                    <a:pt x="34" y="31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4"/>
                  </a:lnTo>
                  <a:lnTo>
                    <a:pt x="30" y="35"/>
                  </a:lnTo>
                  <a:lnTo>
                    <a:pt x="28" y="35"/>
                  </a:lnTo>
                  <a:lnTo>
                    <a:pt x="27" y="36"/>
                  </a:lnTo>
                  <a:lnTo>
                    <a:pt x="23" y="37"/>
                  </a:lnTo>
                  <a:lnTo>
                    <a:pt x="19" y="37"/>
                  </a:lnTo>
                  <a:lnTo>
                    <a:pt x="17" y="37"/>
                  </a:lnTo>
                  <a:lnTo>
                    <a:pt x="15" y="37"/>
                  </a:lnTo>
                  <a:lnTo>
                    <a:pt x="14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10" y="36"/>
                  </a:lnTo>
                  <a:lnTo>
                    <a:pt x="9" y="35"/>
                  </a:lnTo>
                  <a:lnTo>
                    <a:pt x="7" y="34"/>
                  </a:lnTo>
                  <a:lnTo>
                    <a:pt x="6" y="33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2" y="9"/>
                  </a:lnTo>
                  <a:lnTo>
                    <a:pt x="3" y="7"/>
                  </a:lnTo>
                  <a:lnTo>
                    <a:pt x="4" y="5"/>
                  </a:lnTo>
                  <a:lnTo>
                    <a:pt x="6" y="4"/>
                  </a:lnTo>
                  <a:lnTo>
                    <a:pt x="7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2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11" name="Line 1329"/>
            <p:cNvSpPr>
              <a:spLocks noChangeShapeType="1"/>
            </p:cNvSpPr>
            <p:nvPr/>
          </p:nvSpPr>
          <p:spPr bwMode="auto">
            <a:xfrm>
              <a:off x="4845051" y="15827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12" name="Line 1330"/>
            <p:cNvSpPr>
              <a:spLocks noChangeShapeType="1"/>
            </p:cNvSpPr>
            <p:nvPr/>
          </p:nvSpPr>
          <p:spPr bwMode="auto">
            <a:xfrm>
              <a:off x="4845051" y="15827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13" name="Line 1331"/>
            <p:cNvSpPr>
              <a:spLocks noChangeShapeType="1"/>
            </p:cNvSpPr>
            <p:nvPr/>
          </p:nvSpPr>
          <p:spPr bwMode="auto">
            <a:xfrm>
              <a:off x="4845051" y="1584325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14" name="Line 1332"/>
            <p:cNvSpPr>
              <a:spLocks noChangeShapeType="1"/>
            </p:cNvSpPr>
            <p:nvPr/>
          </p:nvSpPr>
          <p:spPr bwMode="auto">
            <a:xfrm>
              <a:off x="4845051" y="15890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15" name="Line 1333"/>
            <p:cNvSpPr>
              <a:spLocks noChangeShapeType="1"/>
            </p:cNvSpPr>
            <p:nvPr/>
          </p:nvSpPr>
          <p:spPr bwMode="auto">
            <a:xfrm>
              <a:off x="4845051" y="15906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16" name="Line 1334"/>
            <p:cNvSpPr>
              <a:spLocks noChangeShapeType="1"/>
            </p:cNvSpPr>
            <p:nvPr/>
          </p:nvSpPr>
          <p:spPr bwMode="auto">
            <a:xfrm>
              <a:off x="4845051" y="15922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17" name="Line 1335"/>
            <p:cNvSpPr>
              <a:spLocks noChangeShapeType="1"/>
            </p:cNvSpPr>
            <p:nvPr/>
          </p:nvSpPr>
          <p:spPr bwMode="auto">
            <a:xfrm flipH="1">
              <a:off x="4841876" y="15922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18" name="Line 1336"/>
            <p:cNvSpPr>
              <a:spLocks noChangeShapeType="1"/>
            </p:cNvSpPr>
            <p:nvPr/>
          </p:nvSpPr>
          <p:spPr bwMode="auto">
            <a:xfrm flipH="1">
              <a:off x="4840288" y="159385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19" name="Line 1337"/>
            <p:cNvSpPr>
              <a:spLocks noChangeShapeType="1"/>
            </p:cNvSpPr>
            <p:nvPr/>
          </p:nvSpPr>
          <p:spPr bwMode="auto">
            <a:xfrm>
              <a:off x="4840288" y="15970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20" name="Line 1338"/>
            <p:cNvSpPr>
              <a:spLocks noChangeShapeType="1"/>
            </p:cNvSpPr>
            <p:nvPr/>
          </p:nvSpPr>
          <p:spPr bwMode="auto">
            <a:xfrm flipH="1">
              <a:off x="4838701" y="15986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21" name="Line 1339"/>
            <p:cNvSpPr>
              <a:spLocks noChangeShapeType="1"/>
            </p:cNvSpPr>
            <p:nvPr/>
          </p:nvSpPr>
          <p:spPr bwMode="auto">
            <a:xfrm flipH="1">
              <a:off x="4837113" y="16017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22" name="Line 1340"/>
            <p:cNvSpPr>
              <a:spLocks noChangeShapeType="1"/>
            </p:cNvSpPr>
            <p:nvPr/>
          </p:nvSpPr>
          <p:spPr bwMode="auto">
            <a:xfrm>
              <a:off x="4837113" y="16033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23" name="Line 1341"/>
            <p:cNvSpPr>
              <a:spLocks noChangeShapeType="1"/>
            </p:cNvSpPr>
            <p:nvPr/>
          </p:nvSpPr>
          <p:spPr bwMode="auto">
            <a:xfrm flipH="1">
              <a:off x="4833938" y="16049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24" name="Line 1342"/>
            <p:cNvSpPr>
              <a:spLocks noChangeShapeType="1"/>
            </p:cNvSpPr>
            <p:nvPr/>
          </p:nvSpPr>
          <p:spPr bwMode="auto">
            <a:xfrm flipH="1">
              <a:off x="4832351" y="16065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25" name="Line 1343"/>
            <p:cNvSpPr>
              <a:spLocks noChangeShapeType="1"/>
            </p:cNvSpPr>
            <p:nvPr/>
          </p:nvSpPr>
          <p:spPr bwMode="auto">
            <a:xfrm flipH="1">
              <a:off x="4829176" y="160813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26" name="Line 1344"/>
            <p:cNvSpPr>
              <a:spLocks noChangeShapeType="1"/>
            </p:cNvSpPr>
            <p:nvPr/>
          </p:nvSpPr>
          <p:spPr bwMode="auto">
            <a:xfrm flipH="1">
              <a:off x="4827588" y="16081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27" name="Line 1345"/>
            <p:cNvSpPr>
              <a:spLocks noChangeShapeType="1"/>
            </p:cNvSpPr>
            <p:nvPr/>
          </p:nvSpPr>
          <p:spPr bwMode="auto">
            <a:xfrm>
              <a:off x="4827588" y="16097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28" name="Line 1346"/>
            <p:cNvSpPr>
              <a:spLocks noChangeShapeType="1"/>
            </p:cNvSpPr>
            <p:nvPr/>
          </p:nvSpPr>
          <p:spPr bwMode="auto">
            <a:xfrm flipH="1">
              <a:off x="4824413" y="16097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29" name="Line 1347"/>
            <p:cNvSpPr>
              <a:spLocks noChangeShapeType="1"/>
            </p:cNvSpPr>
            <p:nvPr/>
          </p:nvSpPr>
          <p:spPr bwMode="auto">
            <a:xfrm flipH="1">
              <a:off x="4821238" y="16097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30" name="Line 1348"/>
            <p:cNvSpPr>
              <a:spLocks noChangeShapeType="1"/>
            </p:cNvSpPr>
            <p:nvPr/>
          </p:nvSpPr>
          <p:spPr bwMode="auto">
            <a:xfrm flipH="1">
              <a:off x="4819651" y="16113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31" name="Line 1349"/>
            <p:cNvSpPr>
              <a:spLocks noChangeShapeType="1"/>
            </p:cNvSpPr>
            <p:nvPr/>
          </p:nvSpPr>
          <p:spPr bwMode="auto">
            <a:xfrm flipH="1">
              <a:off x="4816476" y="161131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32" name="Line 1350"/>
            <p:cNvSpPr>
              <a:spLocks noChangeShapeType="1"/>
            </p:cNvSpPr>
            <p:nvPr/>
          </p:nvSpPr>
          <p:spPr bwMode="auto">
            <a:xfrm flipH="1">
              <a:off x="4811713" y="161131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33" name="Line 1351"/>
            <p:cNvSpPr>
              <a:spLocks noChangeShapeType="1"/>
            </p:cNvSpPr>
            <p:nvPr/>
          </p:nvSpPr>
          <p:spPr bwMode="auto">
            <a:xfrm flipH="1" flipV="1">
              <a:off x="4808538" y="16097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34" name="Line 1352"/>
            <p:cNvSpPr>
              <a:spLocks noChangeShapeType="1"/>
            </p:cNvSpPr>
            <p:nvPr/>
          </p:nvSpPr>
          <p:spPr bwMode="auto">
            <a:xfrm flipH="1">
              <a:off x="4803776" y="160972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35" name="Line 1353"/>
            <p:cNvSpPr>
              <a:spLocks noChangeShapeType="1"/>
            </p:cNvSpPr>
            <p:nvPr/>
          </p:nvSpPr>
          <p:spPr bwMode="auto">
            <a:xfrm flipH="1">
              <a:off x="4802188" y="16097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36" name="Line 1354"/>
            <p:cNvSpPr>
              <a:spLocks noChangeShapeType="1"/>
            </p:cNvSpPr>
            <p:nvPr/>
          </p:nvSpPr>
          <p:spPr bwMode="auto">
            <a:xfrm flipH="1">
              <a:off x="4800601" y="16097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37" name="Line 1355"/>
            <p:cNvSpPr>
              <a:spLocks noChangeShapeType="1"/>
            </p:cNvSpPr>
            <p:nvPr/>
          </p:nvSpPr>
          <p:spPr bwMode="auto">
            <a:xfrm flipH="1" flipV="1">
              <a:off x="4799013" y="16081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38" name="Line 1356"/>
            <p:cNvSpPr>
              <a:spLocks noChangeShapeType="1"/>
            </p:cNvSpPr>
            <p:nvPr/>
          </p:nvSpPr>
          <p:spPr bwMode="auto">
            <a:xfrm flipH="1" flipV="1">
              <a:off x="4795838" y="160655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39" name="Line 1357"/>
            <p:cNvSpPr>
              <a:spLocks noChangeShapeType="1"/>
            </p:cNvSpPr>
            <p:nvPr/>
          </p:nvSpPr>
          <p:spPr bwMode="auto">
            <a:xfrm flipH="1" flipV="1">
              <a:off x="4794251" y="16049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40" name="Line 1358"/>
            <p:cNvSpPr>
              <a:spLocks noChangeShapeType="1"/>
            </p:cNvSpPr>
            <p:nvPr/>
          </p:nvSpPr>
          <p:spPr bwMode="auto">
            <a:xfrm flipH="1" flipV="1">
              <a:off x="4791076" y="16033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41" name="Line 1359"/>
            <p:cNvSpPr>
              <a:spLocks noChangeShapeType="1"/>
            </p:cNvSpPr>
            <p:nvPr/>
          </p:nvSpPr>
          <p:spPr bwMode="auto">
            <a:xfrm flipV="1">
              <a:off x="4791076" y="16017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42" name="Line 1360"/>
            <p:cNvSpPr>
              <a:spLocks noChangeShapeType="1"/>
            </p:cNvSpPr>
            <p:nvPr/>
          </p:nvSpPr>
          <p:spPr bwMode="auto">
            <a:xfrm flipH="1" flipV="1">
              <a:off x="4789488" y="15986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43" name="Line 1361"/>
            <p:cNvSpPr>
              <a:spLocks noChangeShapeType="1"/>
            </p:cNvSpPr>
            <p:nvPr/>
          </p:nvSpPr>
          <p:spPr bwMode="auto">
            <a:xfrm flipH="1" flipV="1">
              <a:off x="4787901" y="15970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44" name="Line 1362"/>
            <p:cNvSpPr>
              <a:spLocks noChangeShapeType="1"/>
            </p:cNvSpPr>
            <p:nvPr/>
          </p:nvSpPr>
          <p:spPr bwMode="auto">
            <a:xfrm flipH="1" flipV="1">
              <a:off x="4786313" y="15954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45" name="Line 1363"/>
            <p:cNvSpPr>
              <a:spLocks noChangeShapeType="1"/>
            </p:cNvSpPr>
            <p:nvPr/>
          </p:nvSpPr>
          <p:spPr bwMode="auto">
            <a:xfrm>
              <a:off x="4786313" y="15954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46" name="Line 1364"/>
            <p:cNvSpPr>
              <a:spLocks noChangeShapeType="1"/>
            </p:cNvSpPr>
            <p:nvPr/>
          </p:nvSpPr>
          <p:spPr bwMode="auto">
            <a:xfrm flipV="1">
              <a:off x="4786313" y="15938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47" name="Line 1365"/>
            <p:cNvSpPr>
              <a:spLocks noChangeShapeType="1"/>
            </p:cNvSpPr>
            <p:nvPr/>
          </p:nvSpPr>
          <p:spPr bwMode="auto">
            <a:xfrm flipH="1" flipV="1">
              <a:off x="4784726" y="15922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48" name="Line 1366"/>
            <p:cNvSpPr>
              <a:spLocks noChangeShapeType="1"/>
            </p:cNvSpPr>
            <p:nvPr/>
          </p:nvSpPr>
          <p:spPr bwMode="auto">
            <a:xfrm flipV="1">
              <a:off x="4784726" y="15890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49" name="Line 1367"/>
            <p:cNvSpPr>
              <a:spLocks noChangeShapeType="1"/>
            </p:cNvSpPr>
            <p:nvPr/>
          </p:nvSpPr>
          <p:spPr bwMode="auto">
            <a:xfrm flipV="1">
              <a:off x="4784726" y="1584325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50" name="Line 1368"/>
            <p:cNvSpPr>
              <a:spLocks noChangeShapeType="1"/>
            </p:cNvSpPr>
            <p:nvPr/>
          </p:nvSpPr>
          <p:spPr bwMode="auto">
            <a:xfrm flipV="1">
              <a:off x="4784726" y="15827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51" name="Line 1369"/>
            <p:cNvSpPr>
              <a:spLocks noChangeShapeType="1"/>
            </p:cNvSpPr>
            <p:nvPr/>
          </p:nvSpPr>
          <p:spPr bwMode="auto">
            <a:xfrm flipV="1">
              <a:off x="4784726" y="1571625"/>
              <a:ext cx="0" cy="1111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52" name="Line 1370"/>
            <p:cNvSpPr>
              <a:spLocks noChangeShapeType="1"/>
            </p:cNvSpPr>
            <p:nvPr/>
          </p:nvSpPr>
          <p:spPr bwMode="auto">
            <a:xfrm flipV="1">
              <a:off x="4784726" y="1570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53" name="Line 1371"/>
            <p:cNvSpPr>
              <a:spLocks noChangeShapeType="1"/>
            </p:cNvSpPr>
            <p:nvPr/>
          </p:nvSpPr>
          <p:spPr bwMode="auto">
            <a:xfrm flipV="1">
              <a:off x="4786313" y="15684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54" name="Line 1372"/>
            <p:cNvSpPr>
              <a:spLocks noChangeShapeType="1"/>
            </p:cNvSpPr>
            <p:nvPr/>
          </p:nvSpPr>
          <p:spPr bwMode="auto">
            <a:xfrm flipV="1">
              <a:off x="4786313" y="15668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55" name="Line 1373"/>
            <p:cNvSpPr>
              <a:spLocks noChangeShapeType="1"/>
            </p:cNvSpPr>
            <p:nvPr/>
          </p:nvSpPr>
          <p:spPr bwMode="auto">
            <a:xfrm flipV="1">
              <a:off x="4787901" y="156368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56" name="Line 1374"/>
            <p:cNvSpPr>
              <a:spLocks noChangeShapeType="1"/>
            </p:cNvSpPr>
            <p:nvPr/>
          </p:nvSpPr>
          <p:spPr bwMode="auto">
            <a:xfrm flipV="1">
              <a:off x="4789488" y="15605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57" name="Line 1375"/>
            <p:cNvSpPr>
              <a:spLocks noChangeShapeType="1"/>
            </p:cNvSpPr>
            <p:nvPr/>
          </p:nvSpPr>
          <p:spPr bwMode="auto">
            <a:xfrm>
              <a:off x="4791076" y="15605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58" name="Line 1376"/>
            <p:cNvSpPr>
              <a:spLocks noChangeShapeType="1"/>
            </p:cNvSpPr>
            <p:nvPr/>
          </p:nvSpPr>
          <p:spPr bwMode="auto">
            <a:xfrm flipV="1">
              <a:off x="4791076" y="15589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59" name="Line 1377"/>
            <p:cNvSpPr>
              <a:spLocks noChangeShapeType="1"/>
            </p:cNvSpPr>
            <p:nvPr/>
          </p:nvSpPr>
          <p:spPr bwMode="auto">
            <a:xfrm flipV="1">
              <a:off x="4794251" y="15573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60" name="Line 1378"/>
            <p:cNvSpPr>
              <a:spLocks noChangeShapeType="1"/>
            </p:cNvSpPr>
            <p:nvPr/>
          </p:nvSpPr>
          <p:spPr bwMode="auto">
            <a:xfrm flipV="1">
              <a:off x="4795838" y="15557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61" name="Line 1379"/>
            <p:cNvSpPr>
              <a:spLocks noChangeShapeType="1"/>
            </p:cNvSpPr>
            <p:nvPr/>
          </p:nvSpPr>
          <p:spPr bwMode="auto">
            <a:xfrm>
              <a:off x="4797426" y="155575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62" name="Line 1380"/>
            <p:cNvSpPr>
              <a:spLocks noChangeShapeType="1"/>
            </p:cNvSpPr>
            <p:nvPr/>
          </p:nvSpPr>
          <p:spPr bwMode="auto">
            <a:xfrm flipV="1">
              <a:off x="4799013" y="15541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63" name="Line 1381"/>
            <p:cNvSpPr>
              <a:spLocks noChangeShapeType="1"/>
            </p:cNvSpPr>
            <p:nvPr/>
          </p:nvSpPr>
          <p:spPr bwMode="auto">
            <a:xfrm>
              <a:off x="4800601" y="15541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64" name="Line 1382"/>
            <p:cNvSpPr>
              <a:spLocks noChangeShapeType="1"/>
            </p:cNvSpPr>
            <p:nvPr/>
          </p:nvSpPr>
          <p:spPr bwMode="auto">
            <a:xfrm flipV="1">
              <a:off x="4802188" y="15525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65" name="Line 1383"/>
            <p:cNvSpPr>
              <a:spLocks noChangeShapeType="1"/>
            </p:cNvSpPr>
            <p:nvPr/>
          </p:nvSpPr>
          <p:spPr bwMode="auto">
            <a:xfrm>
              <a:off x="4803776" y="155257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66" name="Line 1384"/>
            <p:cNvSpPr>
              <a:spLocks noChangeShapeType="1"/>
            </p:cNvSpPr>
            <p:nvPr/>
          </p:nvSpPr>
          <p:spPr bwMode="auto">
            <a:xfrm>
              <a:off x="4808538" y="1552575"/>
              <a:ext cx="635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67" name="Line 1385"/>
            <p:cNvSpPr>
              <a:spLocks noChangeShapeType="1"/>
            </p:cNvSpPr>
            <p:nvPr/>
          </p:nvSpPr>
          <p:spPr bwMode="auto">
            <a:xfrm>
              <a:off x="4814888" y="1552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68" name="Line 1386"/>
            <p:cNvSpPr>
              <a:spLocks noChangeShapeType="1"/>
            </p:cNvSpPr>
            <p:nvPr/>
          </p:nvSpPr>
          <p:spPr bwMode="auto">
            <a:xfrm>
              <a:off x="4816476" y="155257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69" name="Line 1387"/>
            <p:cNvSpPr>
              <a:spLocks noChangeShapeType="1"/>
            </p:cNvSpPr>
            <p:nvPr/>
          </p:nvSpPr>
          <p:spPr bwMode="auto">
            <a:xfrm>
              <a:off x="4821238" y="155257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70" name="Line 1388"/>
            <p:cNvSpPr>
              <a:spLocks noChangeShapeType="1"/>
            </p:cNvSpPr>
            <p:nvPr/>
          </p:nvSpPr>
          <p:spPr bwMode="auto">
            <a:xfrm>
              <a:off x="4824413" y="15525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71" name="Line 1389"/>
            <p:cNvSpPr>
              <a:spLocks noChangeShapeType="1"/>
            </p:cNvSpPr>
            <p:nvPr/>
          </p:nvSpPr>
          <p:spPr bwMode="auto">
            <a:xfrm>
              <a:off x="4824413" y="15525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72" name="Line 1390"/>
            <p:cNvSpPr>
              <a:spLocks noChangeShapeType="1"/>
            </p:cNvSpPr>
            <p:nvPr/>
          </p:nvSpPr>
          <p:spPr bwMode="auto">
            <a:xfrm>
              <a:off x="4826001" y="15541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73" name="Line 1391"/>
            <p:cNvSpPr>
              <a:spLocks noChangeShapeType="1"/>
            </p:cNvSpPr>
            <p:nvPr/>
          </p:nvSpPr>
          <p:spPr bwMode="auto">
            <a:xfrm>
              <a:off x="4827588" y="15541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74" name="Line 1392"/>
            <p:cNvSpPr>
              <a:spLocks noChangeShapeType="1"/>
            </p:cNvSpPr>
            <p:nvPr/>
          </p:nvSpPr>
          <p:spPr bwMode="auto">
            <a:xfrm>
              <a:off x="4829176" y="1555750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75" name="Line 1393"/>
            <p:cNvSpPr>
              <a:spLocks noChangeShapeType="1"/>
            </p:cNvSpPr>
            <p:nvPr/>
          </p:nvSpPr>
          <p:spPr bwMode="auto">
            <a:xfrm>
              <a:off x="4833938" y="15573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76" name="Line 1394"/>
            <p:cNvSpPr>
              <a:spLocks noChangeShapeType="1"/>
            </p:cNvSpPr>
            <p:nvPr/>
          </p:nvSpPr>
          <p:spPr bwMode="auto">
            <a:xfrm>
              <a:off x="4837113" y="15589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77" name="Line 1395"/>
            <p:cNvSpPr>
              <a:spLocks noChangeShapeType="1"/>
            </p:cNvSpPr>
            <p:nvPr/>
          </p:nvSpPr>
          <p:spPr bwMode="auto">
            <a:xfrm>
              <a:off x="4837113" y="15605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78" name="Line 1396"/>
            <p:cNvSpPr>
              <a:spLocks noChangeShapeType="1"/>
            </p:cNvSpPr>
            <p:nvPr/>
          </p:nvSpPr>
          <p:spPr bwMode="auto">
            <a:xfrm>
              <a:off x="4838701" y="15605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79" name="Line 1397"/>
            <p:cNvSpPr>
              <a:spLocks noChangeShapeType="1"/>
            </p:cNvSpPr>
            <p:nvPr/>
          </p:nvSpPr>
          <p:spPr bwMode="auto">
            <a:xfrm>
              <a:off x="4840288" y="15636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80" name="Line 1398"/>
            <p:cNvSpPr>
              <a:spLocks noChangeShapeType="1"/>
            </p:cNvSpPr>
            <p:nvPr/>
          </p:nvSpPr>
          <p:spPr bwMode="auto">
            <a:xfrm>
              <a:off x="4840288" y="15668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81" name="Line 1399"/>
            <p:cNvSpPr>
              <a:spLocks noChangeShapeType="1"/>
            </p:cNvSpPr>
            <p:nvPr/>
          </p:nvSpPr>
          <p:spPr bwMode="auto">
            <a:xfrm>
              <a:off x="4841876" y="15668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82" name="Line 1400"/>
            <p:cNvSpPr>
              <a:spLocks noChangeShapeType="1"/>
            </p:cNvSpPr>
            <p:nvPr/>
          </p:nvSpPr>
          <p:spPr bwMode="auto">
            <a:xfrm>
              <a:off x="4841876" y="1568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83" name="Line 1401"/>
            <p:cNvSpPr>
              <a:spLocks noChangeShapeType="1"/>
            </p:cNvSpPr>
            <p:nvPr/>
          </p:nvSpPr>
          <p:spPr bwMode="auto">
            <a:xfrm>
              <a:off x="4841876" y="1568450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84" name="Line 1402"/>
            <p:cNvSpPr>
              <a:spLocks noChangeShapeType="1"/>
            </p:cNvSpPr>
            <p:nvPr/>
          </p:nvSpPr>
          <p:spPr bwMode="auto">
            <a:xfrm>
              <a:off x="4845051" y="1571625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85" name="Line 1403"/>
            <p:cNvSpPr>
              <a:spLocks noChangeShapeType="1"/>
            </p:cNvSpPr>
            <p:nvPr/>
          </p:nvSpPr>
          <p:spPr bwMode="auto">
            <a:xfrm>
              <a:off x="4845051" y="15763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86" name="Line 1404"/>
            <p:cNvSpPr>
              <a:spLocks noChangeShapeType="1"/>
            </p:cNvSpPr>
            <p:nvPr/>
          </p:nvSpPr>
          <p:spPr bwMode="auto">
            <a:xfrm>
              <a:off x="4845051" y="157956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87" name="Freeform 1405"/>
            <p:cNvSpPr>
              <a:spLocks/>
            </p:cNvSpPr>
            <p:nvPr/>
          </p:nvSpPr>
          <p:spPr bwMode="auto">
            <a:xfrm>
              <a:off x="4879976" y="1620838"/>
              <a:ext cx="63500" cy="60325"/>
            </a:xfrm>
            <a:custGeom>
              <a:avLst/>
              <a:gdLst>
                <a:gd name="T0" fmla="*/ 2147483647 w 40"/>
                <a:gd name="T1" fmla="*/ 0 h 38"/>
                <a:gd name="T2" fmla="*/ 2147483647 w 40"/>
                <a:gd name="T3" fmla="*/ 0 h 38"/>
                <a:gd name="T4" fmla="*/ 2147483647 w 40"/>
                <a:gd name="T5" fmla="*/ 2147483647 h 38"/>
                <a:gd name="T6" fmla="*/ 2147483647 w 40"/>
                <a:gd name="T7" fmla="*/ 2147483647 h 38"/>
                <a:gd name="T8" fmla="*/ 2147483647 w 40"/>
                <a:gd name="T9" fmla="*/ 2147483647 h 38"/>
                <a:gd name="T10" fmla="*/ 2147483647 w 40"/>
                <a:gd name="T11" fmla="*/ 2147483647 h 38"/>
                <a:gd name="T12" fmla="*/ 2147483647 w 40"/>
                <a:gd name="T13" fmla="*/ 2147483647 h 38"/>
                <a:gd name="T14" fmla="*/ 2147483647 w 40"/>
                <a:gd name="T15" fmla="*/ 2147483647 h 38"/>
                <a:gd name="T16" fmla="*/ 2147483647 w 40"/>
                <a:gd name="T17" fmla="*/ 2147483647 h 38"/>
                <a:gd name="T18" fmla="*/ 2147483647 w 40"/>
                <a:gd name="T19" fmla="*/ 2147483647 h 38"/>
                <a:gd name="T20" fmla="*/ 2147483647 w 40"/>
                <a:gd name="T21" fmla="*/ 2147483647 h 38"/>
                <a:gd name="T22" fmla="*/ 2147483647 w 40"/>
                <a:gd name="T23" fmla="*/ 2147483647 h 38"/>
                <a:gd name="T24" fmla="*/ 2147483647 w 40"/>
                <a:gd name="T25" fmla="*/ 2147483647 h 38"/>
                <a:gd name="T26" fmla="*/ 2147483647 w 40"/>
                <a:gd name="T27" fmla="*/ 2147483647 h 38"/>
                <a:gd name="T28" fmla="*/ 2147483647 w 40"/>
                <a:gd name="T29" fmla="*/ 2147483647 h 38"/>
                <a:gd name="T30" fmla="*/ 2147483647 w 40"/>
                <a:gd name="T31" fmla="*/ 2147483647 h 38"/>
                <a:gd name="T32" fmla="*/ 2147483647 w 40"/>
                <a:gd name="T33" fmla="*/ 2147483647 h 38"/>
                <a:gd name="T34" fmla="*/ 2147483647 w 40"/>
                <a:gd name="T35" fmla="*/ 2147483647 h 38"/>
                <a:gd name="T36" fmla="*/ 2147483647 w 40"/>
                <a:gd name="T37" fmla="*/ 2147483647 h 38"/>
                <a:gd name="T38" fmla="*/ 2147483647 w 40"/>
                <a:gd name="T39" fmla="*/ 2147483647 h 38"/>
                <a:gd name="T40" fmla="*/ 2147483647 w 40"/>
                <a:gd name="T41" fmla="*/ 2147483647 h 38"/>
                <a:gd name="T42" fmla="*/ 2147483647 w 40"/>
                <a:gd name="T43" fmla="*/ 2147483647 h 38"/>
                <a:gd name="T44" fmla="*/ 2147483647 w 40"/>
                <a:gd name="T45" fmla="*/ 2147483647 h 38"/>
                <a:gd name="T46" fmla="*/ 2147483647 w 40"/>
                <a:gd name="T47" fmla="*/ 2147483647 h 38"/>
                <a:gd name="T48" fmla="*/ 2147483647 w 40"/>
                <a:gd name="T49" fmla="*/ 2147483647 h 38"/>
                <a:gd name="T50" fmla="*/ 2147483647 w 40"/>
                <a:gd name="T51" fmla="*/ 2147483647 h 38"/>
                <a:gd name="T52" fmla="*/ 2147483647 w 40"/>
                <a:gd name="T53" fmla="*/ 2147483647 h 38"/>
                <a:gd name="T54" fmla="*/ 2147483647 w 40"/>
                <a:gd name="T55" fmla="*/ 2147483647 h 38"/>
                <a:gd name="T56" fmla="*/ 0 w 40"/>
                <a:gd name="T57" fmla="*/ 2147483647 h 38"/>
                <a:gd name="T58" fmla="*/ 0 w 40"/>
                <a:gd name="T59" fmla="*/ 2147483647 h 38"/>
                <a:gd name="T60" fmla="*/ 2147483647 w 40"/>
                <a:gd name="T61" fmla="*/ 2147483647 h 38"/>
                <a:gd name="T62" fmla="*/ 2147483647 w 40"/>
                <a:gd name="T63" fmla="*/ 2147483647 h 38"/>
                <a:gd name="T64" fmla="*/ 2147483647 w 40"/>
                <a:gd name="T65" fmla="*/ 2147483647 h 38"/>
                <a:gd name="T66" fmla="*/ 2147483647 w 40"/>
                <a:gd name="T67" fmla="*/ 2147483647 h 38"/>
                <a:gd name="T68" fmla="*/ 2147483647 w 40"/>
                <a:gd name="T69" fmla="*/ 2147483647 h 38"/>
                <a:gd name="T70" fmla="*/ 2147483647 w 40"/>
                <a:gd name="T71" fmla="*/ 2147483647 h 38"/>
                <a:gd name="T72" fmla="*/ 2147483647 w 40"/>
                <a:gd name="T73" fmla="*/ 2147483647 h 38"/>
                <a:gd name="T74" fmla="*/ 2147483647 w 40"/>
                <a:gd name="T75" fmla="*/ 2147483647 h 38"/>
                <a:gd name="T76" fmla="*/ 2147483647 w 40"/>
                <a:gd name="T77" fmla="*/ 0 h 3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40" h="38">
                  <a:moveTo>
                    <a:pt x="16" y="0"/>
                  </a:move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35" y="6"/>
                  </a:lnTo>
                  <a:lnTo>
                    <a:pt x="37" y="7"/>
                  </a:lnTo>
                  <a:lnTo>
                    <a:pt x="37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8" y="14"/>
                  </a:lnTo>
                  <a:lnTo>
                    <a:pt x="39" y="15"/>
                  </a:lnTo>
                  <a:lnTo>
                    <a:pt x="39" y="17"/>
                  </a:lnTo>
                  <a:lnTo>
                    <a:pt x="40" y="18"/>
                  </a:lnTo>
                  <a:lnTo>
                    <a:pt x="40" y="19"/>
                  </a:lnTo>
                  <a:lnTo>
                    <a:pt x="39" y="21"/>
                  </a:lnTo>
                  <a:lnTo>
                    <a:pt x="39" y="23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5" y="33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0" y="37"/>
                  </a:lnTo>
                  <a:lnTo>
                    <a:pt x="29" y="37"/>
                  </a:lnTo>
                  <a:lnTo>
                    <a:pt x="27" y="38"/>
                  </a:lnTo>
                  <a:lnTo>
                    <a:pt x="24" y="38"/>
                  </a:lnTo>
                  <a:lnTo>
                    <a:pt x="19" y="38"/>
                  </a:lnTo>
                  <a:lnTo>
                    <a:pt x="16" y="38"/>
                  </a:lnTo>
                  <a:lnTo>
                    <a:pt x="14" y="38"/>
                  </a:lnTo>
                  <a:lnTo>
                    <a:pt x="13" y="37"/>
                  </a:lnTo>
                  <a:lnTo>
                    <a:pt x="12" y="37"/>
                  </a:lnTo>
                  <a:lnTo>
                    <a:pt x="9" y="35"/>
                  </a:lnTo>
                  <a:lnTo>
                    <a:pt x="8" y="34"/>
                  </a:lnTo>
                  <a:lnTo>
                    <a:pt x="7" y="33"/>
                  </a:lnTo>
                  <a:lnTo>
                    <a:pt x="6" y="33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3" y="27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1"/>
                  </a:lnTo>
                  <a:lnTo>
                    <a:pt x="4" y="9"/>
                  </a:lnTo>
                  <a:lnTo>
                    <a:pt x="5" y="7"/>
                  </a:lnTo>
                  <a:lnTo>
                    <a:pt x="6" y="6"/>
                  </a:lnTo>
                  <a:lnTo>
                    <a:pt x="7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88" name="Line 1406"/>
            <p:cNvSpPr>
              <a:spLocks noChangeShapeType="1"/>
            </p:cNvSpPr>
            <p:nvPr/>
          </p:nvSpPr>
          <p:spPr bwMode="auto">
            <a:xfrm>
              <a:off x="4943476" y="16494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89" name="Line 1407"/>
            <p:cNvSpPr>
              <a:spLocks noChangeShapeType="1"/>
            </p:cNvSpPr>
            <p:nvPr/>
          </p:nvSpPr>
          <p:spPr bwMode="auto">
            <a:xfrm flipH="1">
              <a:off x="4941888" y="16510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90" name="Line 1408"/>
            <p:cNvSpPr>
              <a:spLocks noChangeShapeType="1"/>
            </p:cNvSpPr>
            <p:nvPr/>
          </p:nvSpPr>
          <p:spPr bwMode="auto">
            <a:xfrm>
              <a:off x="4941888" y="165417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91" name="Line 1409"/>
            <p:cNvSpPr>
              <a:spLocks noChangeShapeType="1"/>
            </p:cNvSpPr>
            <p:nvPr/>
          </p:nvSpPr>
          <p:spPr bwMode="auto">
            <a:xfrm flipH="1">
              <a:off x="4940301" y="1657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92" name="Line 1410"/>
            <p:cNvSpPr>
              <a:spLocks noChangeShapeType="1"/>
            </p:cNvSpPr>
            <p:nvPr/>
          </p:nvSpPr>
          <p:spPr bwMode="auto">
            <a:xfrm>
              <a:off x="4940301" y="16589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93" name="Line 1411"/>
            <p:cNvSpPr>
              <a:spLocks noChangeShapeType="1"/>
            </p:cNvSpPr>
            <p:nvPr/>
          </p:nvSpPr>
          <p:spPr bwMode="auto">
            <a:xfrm>
              <a:off x="4940301" y="1658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94" name="Line 1413"/>
            <p:cNvSpPr>
              <a:spLocks noChangeShapeType="1"/>
            </p:cNvSpPr>
            <p:nvPr/>
          </p:nvSpPr>
          <p:spPr bwMode="auto">
            <a:xfrm flipH="1">
              <a:off x="4938713" y="16605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95" name="Line 1414"/>
            <p:cNvSpPr>
              <a:spLocks noChangeShapeType="1"/>
            </p:cNvSpPr>
            <p:nvPr/>
          </p:nvSpPr>
          <p:spPr bwMode="auto">
            <a:xfrm>
              <a:off x="4938713" y="16621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96" name="Line 1415"/>
            <p:cNvSpPr>
              <a:spLocks noChangeShapeType="1"/>
            </p:cNvSpPr>
            <p:nvPr/>
          </p:nvSpPr>
          <p:spPr bwMode="auto">
            <a:xfrm flipH="1">
              <a:off x="4937125" y="166370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97" name="Line 1416"/>
            <p:cNvSpPr>
              <a:spLocks noChangeShapeType="1"/>
            </p:cNvSpPr>
            <p:nvPr/>
          </p:nvSpPr>
          <p:spPr bwMode="auto">
            <a:xfrm flipH="1">
              <a:off x="4935538" y="16684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98" name="Line 1417"/>
            <p:cNvSpPr>
              <a:spLocks noChangeShapeType="1"/>
            </p:cNvSpPr>
            <p:nvPr/>
          </p:nvSpPr>
          <p:spPr bwMode="auto">
            <a:xfrm flipH="1">
              <a:off x="4932363" y="167163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99" name="Line 1418"/>
            <p:cNvSpPr>
              <a:spLocks noChangeShapeType="1"/>
            </p:cNvSpPr>
            <p:nvPr/>
          </p:nvSpPr>
          <p:spPr bwMode="auto">
            <a:xfrm>
              <a:off x="4932363" y="16716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00" name="Line 1419"/>
            <p:cNvSpPr>
              <a:spLocks noChangeShapeType="1"/>
            </p:cNvSpPr>
            <p:nvPr/>
          </p:nvSpPr>
          <p:spPr bwMode="auto">
            <a:xfrm flipH="1">
              <a:off x="4930775" y="16732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01" name="Line 1420"/>
            <p:cNvSpPr>
              <a:spLocks noChangeShapeType="1"/>
            </p:cNvSpPr>
            <p:nvPr/>
          </p:nvSpPr>
          <p:spPr bwMode="auto">
            <a:xfrm flipH="1">
              <a:off x="4929188" y="16732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02" name="Line 1421"/>
            <p:cNvSpPr>
              <a:spLocks noChangeShapeType="1"/>
            </p:cNvSpPr>
            <p:nvPr/>
          </p:nvSpPr>
          <p:spPr bwMode="auto">
            <a:xfrm flipH="1">
              <a:off x="4927600" y="16748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03" name="Line 1422"/>
            <p:cNvSpPr>
              <a:spLocks noChangeShapeType="1"/>
            </p:cNvSpPr>
            <p:nvPr/>
          </p:nvSpPr>
          <p:spPr bwMode="auto">
            <a:xfrm flipH="1">
              <a:off x="4926013" y="16764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04" name="Line 1423"/>
            <p:cNvSpPr>
              <a:spLocks noChangeShapeType="1"/>
            </p:cNvSpPr>
            <p:nvPr/>
          </p:nvSpPr>
          <p:spPr bwMode="auto">
            <a:xfrm>
              <a:off x="4926013" y="16764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05" name="Line 1424"/>
            <p:cNvSpPr>
              <a:spLocks noChangeShapeType="1"/>
            </p:cNvSpPr>
            <p:nvPr/>
          </p:nvSpPr>
          <p:spPr bwMode="auto">
            <a:xfrm flipH="1">
              <a:off x="4922838" y="1676400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06" name="Line 1425"/>
            <p:cNvSpPr>
              <a:spLocks noChangeShapeType="1"/>
            </p:cNvSpPr>
            <p:nvPr/>
          </p:nvSpPr>
          <p:spPr bwMode="auto">
            <a:xfrm flipH="1">
              <a:off x="4918075" y="167957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07" name="Line 1426"/>
            <p:cNvSpPr>
              <a:spLocks noChangeShapeType="1"/>
            </p:cNvSpPr>
            <p:nvPr/>
          </p:nvSpPr>
          <p:spPr bwMode="auto">
            <a:xfrm flipH="1">
              <a:off x="4916488" y="16795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08" name="Line 1427"/>
            <p:cNvSpPr>
              <a:spLocks noChangeShapeType="1"/>
            </p:cNvSpPr>
            <p:nvPr/>
          </p:nvSpPr>
          <p:spPr bwMode="auto">
            <a:xfrm flipH="1">
              <a:off x="4914900" y="16811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09" name="Line 1428"/>
            <p:cNvSpPr>
              <a:spLocks noChangeShapeType="1"/>
            </p:cNvSpPr>
            <p:nvPr/>
          </p:nvSpPr>
          <p:spPr bwMode="auto">
            <a:xfrm flipH="1">
              <a:off x="4913313" y="16811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10" name="Line 1429"/>
            <p:cNvSpPr>
              <a:spLocks noChangeShapeType="1"/>
            </p:cNvSpPr>
            <p:nvPr/>
          </p:nvSpPr>
          <p:spPr bwMode="auto">
            <a:xfrm flipH="1">
              <a:off x="4910138" y="16811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11" name="Line 1430"/>
            <p:cNvSpPr>
              <a:spLocks noChangeShapeType="1"/>
            </p:cNvSpPr>
            <p:nvPr/>
          </p:nvSpPr>
          <p:spPr bwMode="auto">
            <a:xfrm flipH="1" flipV="1">
              <a:off x="4905375" y="1679575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12" name="Line 1431"/>
            <p:cNvSpPr>
              <a:spLocks noChangeShapeType="1"/>
            </p:cNvSpPr>
            <p:nvPr/>
          </p:nvSpPr>
          <p:spPr bwMode="auto">
            <a:xfrm flipH="1">
              <a:off x="4903788" y="1679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13" name="Line 1432"/>
            <p:cNvSpPr>
              <a:spLocks noChangeShapeType="1"/>
            </p:cNvSpPr>
            <p:nvPr/>
          </p:nvSpPr>
          <p:spPr bwMode="auto">
            <a:xfrm flipH="1">
              <a:off x="4902200" y="1679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14" name="Line 1433"/>
            <p:cNvSpPr>
              <a:spLocks noChangeShapeType="1"/>
            </p:cNvSpPr>
            <p:nvPr/>
          </p:nvSpPr>
          <p:spPr bwMode="auto">
            <a:xfrm flipH="1">
              <a:off x="4900613" y="1679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15" name="Line 1434"/>
            <p:cNvSpPr>
              <a:spLocks noChangeShapeType="1"/>
            </p:cNvSpPr>
            <p:nvPr/>
          </p:nvSpPr>
          <p:spPr bwMode="auto">
            <a:xfrm flipH="1" flipV="1">
              <a:off x="4899025" y="16764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16" name="Line 1435"/>
            <p:cNvSpPr>
              <a:spLocks noChangeShapeType="1"/>
            </p:cNvSpPr>
            <p:nvPr/>
          </p:nvSpPr>
          <p:spPr bwMode="auto">
            <a:xfrm flipH="1" flipV="1">
              <a:off x="4894263" y="1674813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17" name="Line 1436"/>
            <p:cNvSpPr>
              <a:spLocks noChangeShapeType="1"/>
            </p:cNvSpPr>
            <p:nvPr/>
          </p:nvSpPr>
          <p:spPr bwMode="auto">
            <a:xfrm flipH="1" flipV="1">
              <a:off x="4892675" y="16732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18" name="Line 1437"/>
            <p:cNvSpPr>
              <a:spLocks noChangeShapeType="1"/>
            </p:cNvSpPr>
            <p:nvPr/>
          </p:nvSpPr>
          <p:spPr bwMode="auto">
            <a:xfrm flipH="1">
              <a:off x="4891088" y="16732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19" name="Line 1438"/>
            <p:cNvSpPr>
              <a:spLocks noChangeShapeType="1"/>
            </p:cNvSpPr>
            <p:nvPr/>
          </p:nvSpPr>
          <p:spPr bwMode="auto">
            <a:xfrm flipV="1">
              <a:off x="4891088" y="16716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20" name="Line 1439"/>
            <p:cNvSpPr>
              <a:spLocks noChangeShapeType="1"/>
            </p:cNvSpPr>
            <p:nvPr/>
          </p:nvSpPr>
          <p:spPr bwMode="auto">
            <a:xfrm flipH="1">
              <a:off x="4889500" y="167163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21" name="Line 1440"/>
            <p:cNvSpPr>
              <a:spLocks noChangeShapeType="1"/>
            </p:cNvSpPr>
            <p:nvPr/>
          </p:nvSpPr>
          <p:spPr bwMode="auto">
            <a:xfrm flipH="1" flipV="1">
              <a:off x="4887913" y="16684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22" name="Line 1441"/>
            <p:cNvSpPr>
              <a:spLocks noChangeShapeType="1"/>
            </p:cNvSpPr>
            <p:nvPr/>
          </p:nvSpPr>
          <p:spPr bwMode="auto">
            <a:xfrm flipH="1" flipV="1">
              <a:off x="4886325" y="16668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23" name="Line 1442"/>
            <p:cNvSpPr>
              <a:spLocks noChangeShapeType="1"/>
            </p:cNvSpPr>
            <p:nvPr/>
          </p:nvSpPr>
          <p:spPr bwMode="auto">
            <a:xfrm flipV="1">
              <a:off x="4886325" y="16637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24" name="Line 1443"/>
            <p:cNvSpPr>
              <a:spLocks noChangeShapeType="1"/>
            </p:cNvSpPr>
            <p:nvPr/>
          </p:nvSpPr>
          <p:spPr bwMode="auto">
            <a:xfrm>
              <a:off x="4886325" y="16637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25" name="Line 1444"/>
            <p:cNvSpPr>
              <a:spLocks noChangeShapeType="1"/>
            </p:cNvSpPr>
            <p:nvPr/>
          </p:nvSpPr>
          <p:spPr bwMode="auto">
            <a:xfrm flipH="1" flipV="1">
              <a:off x="4884738" y="16621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26" name="Line 1445"/>
            <p:cNvSpPr>
              <a:spLocks noChangeShapeType="1"/>
            </p:cNvSpPr>
            <p:nvPr/>
          </p:nvSpPr>
          <p:spPr bwMode="auto">
            <a:xfrm flipV="1">
              <a:off x="4884738" y="165893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27" name="Line 1446"/>
            <p:cNvSpPr>
              <a:spLocks noChangeShapeType="1"/>
            </p:cNvSpPr>
            <p:nvPr/>
          </p:nvSpPr>
          <p:spPr bwMode="auto">
            <a:xfrm flipH="1" flipV="1">
              <a:off x="4883150" y="1657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28" name="Line 1447"/>
            <p:cNvSpPr>
              <a:spLocks noChangeShapeType="1"/>
            </p:cNvSpPr>
            <p:nvPr/>
          </p:nvSpPr>
          <p:spPr bwMode="auto">
            <a:xfrm flipH="1" flipV="1">
              <a:off x="4879975" y="1654175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29" name="Line 1448"/>
            <p:cNvSpPr>
              <a:spLocks noChangeShapeType="1"/>
            </p:cNvSpPr>
            <p:nvPr/>
          </p:nvSpPr>
          <p:spPr bwMode="auto">
            <a:xfrm flipV="1">
              <a:off x="4879975" y="16510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30" name="Line 1449"/>
            <p:cNvSpPr>
              <a:spLocks noChangeShapeType="1"/>
            </p:cNvSpPr>
            <p:nvPr/>
          </p:nvSpPr>
          <p:spPr bwMode="auto">
            <a:xfrm flipV="1">
              <a:off x="4879975" y="16494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31" name="Line 1450"/>
            <p:cNvSpPr>
              <a:spLocks noChangeShapeType="1"/>
            </p:cNvSpPr>
            <p:nvPr/>
          </p:nvSpPr>
          <p:spPr bwMode="auto">
            <a:xfrm>
              <a:off x="4879975" y="1649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32" name="Line 1451"/>
            <p:cNvSpPr>
              <a:spLocks noChangeShapeType="1"/>
            </p:cNvSpPr>
            <p:nvPr/>
          </p:nvSpPr>
          <p:spPr bwMode="auto">
            <a:xfrm flipV="1">
              <a:off x="4879975" y="16478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33" name="Line 1452"/>
            <p:cNvSpPr>
              <a:spLocks noChangeShapeType="1"/>
            </p:cNvSpPr>
            <p:nvPr/>
          </p:nvSpPr>
          <p:spPr bwMode="auto">
            <a:xfrm flipV="1">
              <a:off x="4883150" y="164465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34" name="Line 1453"/>
            <p:cNvSpPr>
              <a:spLocks noChangeShapeType="1"/>
            </p:cNvSpPr>
            <p:nvPr/>
          </p:nvSpPr>
          <p:spPr bwMode="auto">
            <a:xfrm flipV="1">
              <a:off x="4883150" y="16430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35" name="Line 1454"/>
            <p:cNvSpPr>
              <a:spLocks noChangeShapeType="1"/>
            </p:cNvSpPr>
            <p:nvPr/>
          </p:nvSpPr>
          <p:spPr bwMode="auto">
            <a:xfrm>
              <a:off x="4884738" y="16430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36" name="Line 1455"/>
            <p:cNvSpPr>
              <a:spLocks noChangeShapeType="1"/>
            </p:cNvSpPr>
            <p:nvPr/>
          </p:nvSpPr>
          <p:spPr bwMode="auto">
            <a:xfrm flipV="1">
              <a:off x="4884738" y="16414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37" name="Line 1456"/>
            <p:cNvSpPr>
              <a:spLocks noChangeShapeType="1"/>
            </p:cNvSpPr>
            <p:nvPr/>
          </p:nvSpPr>
          <p:spPr bwMode="auto">
            <a:xfrm flipV="1">
              <a:off x="4884738" y="16383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38" name="Line 1457"/>
            <p:cNvSpPr>
              <a:spLocks noChangeShapeType="1"/>
            </p:cNvSpPr>
            <p:nvPr/>
          </p:nvSpPr>
          <p:spPr bwMode="auto">
            <a:xfrm flipV="1">
              <a:off x="4884738" y="16367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39" name="Line 1458"/>
            <p:cNvSpPr>
              <a:spLocks noChangeShapeType="1"/>
            </p:cNvSpPr>
            <p:nvPr/>
          </p:nvSpPr>
          <p:spPr bwMode="auto">
            <a:xfrm flipV="1">
              <a:off x="4886325" y="163353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40" name="Line 1459"/>
            <p:cNvSpPr>
              <a:spLocks noChangeShapeType="1"/>
            </p:cNvSpPr>
            <p:nvPr/>
          </p:nvSpPr>
          <p:spPr bwMode="auto">
            <a:xfrm flipV="1">
              <a:off x="4887913" y="16319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41" name="Line 1460"/>
            <p:cNvSpPr>
              <a:spLocks noChangeShapeType="1"/>
            </p:cNvSpPr>
            <p:nvPr/>
          </p:nvSpPr>
          <p:spPr bwMode="auto">
            <a:xfrm flipV="1">
              <a:off x="4889500" y="16303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42" name="Line 1461"/>
            <p:cNvSpPr>
              <a:spLocks noChangeShapeType="1"/>
            </p:cNvSpPr>
            <p:nvPr/>
          </p:nvSpPr>
          <p:spPr bwMode="auto">
            <a:xfrm>
              <a:off x="4891088" y="16303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43" name="Line 1462"/>
            <p:cNvSpPr>
              <a:spLocks noChangeShapeType="1"/>
            </p:cNvSpPr>
            <p:nvPr/>
          </p:nvSpPr>
          <p:spPr bwMode="auto">
            <a:xfrm flipV="1">
              <a:off x="4891088" y="16287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44" name="Line 1463"/>
            <p:cNvSpPr>
              <a:spLocks noChangeShapeType="1"/>
            </p:cNvSpPr>
            <p:nvPr/>
          </p:nvSpPr>
          <p:spPr bwMode="auto">
            <a:xfrm flipV="1">
              <a:off x="4892675" y="16271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45" name="Line 1464"/>
            <p:cNvSpPr>
              <a:spLocks noChangeShapeType="1"/>
            </p:cNvSpPr>
            <p:nvPr/>
          </p:nvSpPr>
          <p:spPr bwMode="auto">
            <a:xfrm flipV="1">
              <a:off x="4894263" y="1624013"/>
              <a:ext cx="4763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46" name="Line 1465"/>
            <p:cNvSpPr>
              <a:spLocks noChangeShapeType="1"/>
            </p:cNvSpPr>
            <p:nvPr/>
          </p:nvSpPr>
          <p:spPr bwMode="auto">
            <a:xfrm>
              <a:off x="4899025" y="16240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47" name="Line 1466"/>
            <p:cNvSpPr>
              <a:spLocks noChangeShapeType="1"/>
            </p:cNvSpPr>
            <p:nvPr/>
          </p:nvSpPr>
          <p:spPr bwMode="auto">
            <a:xfrm flipV="1">
              <a:off x="4899025" y="16224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48" name="Line 1467"/>
            <p:cNvSpPr>
              <a:spLocks noChangeShapeType="1"/>
            </p:cNvSpPr>
            <p:nvPr/>
          </p:nvSpPr>
          <p:spPr bwMode="auto">
            <a:xfrm>
              <a:off x="4899025" y="16224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49" name="Line 1468"/>
            <p:cNvSpPr>
              <a:spLocks noChangeShapeType="1"/>
            </p:cNvSpPr>
            <p:nvPr/>
          </p:nvSpPr>
          <p:spPr bwMode="auto">
            <a:xfrm>
              <a:off x="4900613" y="16224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50" name="Line 1469"/>
            <p:cNvSpPr>
              <a:spLocks noChangeShapeType="1"/>
            </p:cNvSpPr>
            <p:nvPr/>
          </p:nvSpPr>
          <p:spPr bwMode="auto">
            <a:xfrm>
              <a:off x="4903788" y="16224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51" name="Line 1470"/>
            <p:cNvSpPr>
              <a:spLocks noChangeShapeType="1"/>
            </p:cNvSpPr>
            <p:nvPr/>
          </p:nvSpPr>
          <p:spPr bwMode="auto">
            <a:xfrm flipV="1">
              <a:off x="4905375" y="1620838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52" name="Line 1471"/>
            <p:cNvSpPr>
              <a:spLocks noChangeShapeType="1"/>
            </p:cNvSpPr>
            <p:nvPr/>
          </p:nvSpPr>
          <p:spPr bwMode="auto">
            <a:xfrm>
              <a:off x="4910138" y="162083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53" name="Line 1472"/>
            <p:cNvSpPr>
              <a:spLocks noChangeShapeType="1"/>
            </p:cNvSpPr>
            <p:nvPr/>
          </p:nvSpPr>
          <p:spPr bwMode="auto">
            <a:xfrm>
              <a:off x="4913313" y="16208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54" name="Line 1473"/>
            <p:cNvSpPr>
              <a:spLocks noChangeShapeType="1"/>
            </p:cNvSpPr>
            <p:nvPr/>
          </p:nvSpPr>
          <p:spPr bwMode="auto">
            <a:xfrm>
              <a:off x="4916488" y="16224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55" name="Line 1474"/>
            <p:cNvSpPr>
              <a:spLocks noChangeShapeType="1"/>
            </p:cNvSpPr>
            <p:nvPr/>
          </p:nvSpPr>
          <p:spPr bwMode="auto">
            <a:xfrm>
              <a:off x="4919663" y="16224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56" name="Line 1475"/>
            <p:cNvSpPr>
              <a:spLocks noChangeShapeType="1"/>
            </p:cNvSpPr>
            <p:nvPr/>
          </p:nvSpPr>
          <p:spPr bwMode="auto">
            <a:xfrm>
              <a:off x="4922838" y="16224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57" name="Line 1476"/>
            <p:cNvSpPr>
              <a:spLocks noChangeShapeType="1"/>
            </p:cNvSpPr>
            <p:nvPr/>
          </p:nvSpPr>
          <p:spPr bwMode="auto">
            <a:xfrm>
              <a:off x="4922838" y="16224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58" name="Line 1477"/>
            <p:cNvSpPr>
              <a:spLocks noChangeShapeType="1"/>
            </p:cNvSpPr>
            <p:nvPr/>
          </p:nvSpPr>
          <p:spPr bwMode="auto">
            <a:xfrm>
              <a:off x="4924425" y="16224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59" name="Line 1478"/>
            <p:cNvSpPr>
              <a:spLocks noChangeShapeType="1"/>
            </p:cNvSpPr>
            <p:nvPr/>
          </p:nvSpPr>
          <p:spPr bwMode="auto">
            <a:xfrm>
              <a:off x="4926013" y="16224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60" name="Line 1479"/>
            <p:cNvSpPr>
              <a:spLocks noChangeShapeType="1"/>
            </p:cNvSpPr>
            <p:nvPr/>
          </p:nvSpPr>
          <p:spPr bwMode="auto">
            <a:xfrm>
              <a:off x="4926013" y="1624013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61" name="Line 1480"/>
            <p:cNvSpPr>
              <a:spLocks noChangeShapeType="1"/>
            </p:cNvSpPr>
            <p:nvPr/>
          </p:nvSpPr>
          <p:spPr bwMode="auto">
            <a:xfrm>
              <a:off x="4929188" y="16271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62" name="Line 1481"/>
            <p:cNvSpPr>
              <a:spLocks noChangeShapeType="1"/>
            </p:cNvSpPr>
            <p:nvPr/>
          </p:nvSpPr>
          <p:spPr bwMode="auto">
            <a:xfrm>
              <a:off x="4930775" y="16287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63" name="Line 1482"/>
            <p:cNvSpPr>
              <a:spLocks noChangeShapeType="1"/>
            </p:cNvSpPr>
            <p:nvPr/>
          </p:nvSpPr>
          <p:spPr bwMode="auto">
            <a:xfrm>
              <a:off x="4932363" y="16303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64" name="Line 1483"/>
            <p:cNvSpPr>
              <a:spLocks noChangeShapeType="1"/>
            </p:cNvSpPr>
            <p:nvPr/>
          </p:nvSpPr>
          <p:spPr bwMode="auto">
            <a:xfrm>
              <a:off x="4932363" y="16303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65" name="Line 1484"/>
            <p:cNvSpPr>
              <a:spLocks noChangeShapeType="1"/>
            </p:cNvSpPr>
            <p:nvPr/>
          </p:nvSpPr>
          <p:spPr bwMode="auto">
            <a:xfrm>
              <a:off x="4935538" y="16319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66" name="Line 1485"/>
            <p:cNvSpPr>
              <a:spLocks noChangeShapeType="1"/>
            </p:cNvSpPr>
            <p:nvPr/>
          </p:nvSpPr>
          <p:spPr bwMode="auto">
            <a:xfrm>
              <a:off x="4937125" y="16335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67" name="Line 1486"/>
            <p:cNvSpPr>
              <a:spLocks noChangeShapeType="1"/>
            </p:cNvSpPr>
            <p:nvPr/>
          </p:nvSpPr>
          <p:spPr bwMode="auto">
            <a:xfrm>
              <a:off x="4938713" y="16351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68" name="Line 1487"/>
            <p:cNvSpPr>
              <a:spLocks noChangeShapeType="1"/>
            </p:cNvSpPr>
            <p:nvPr/>
          </p:nvSpPr>
          <p:spPr bwMode="auto">
            <a:xfrm>
              <a:off x="4938713" y="16367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69" name="Line 1488"/>
            <p:cNvSpPr>
              <a:spLocks noChangeShapeType="1"/>
            </p:cNvSpPr>
            <p:nvPr/>
          </p:nvSpPr>
          <p:spPr bwMode="auto">
            <a:xfrm>
              <a:off x="4938713" y="16383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70" name="Line 1489"/>
            <p:cNvSpPr>
              <a:spLocks noChangeShapeType="1"/>
            </p:cNvSpPr>
            <p:nvPr/>
          </p:nvSpPr>
          <p:spPr bwMode="auto">
            <a:xfrm>
              <a:off x="4940300" y="1638300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71" name="Line 1490"/>
            <p:cNvSpPr>
              <a:spLocks noChangeShapeType="1"/>
            </p:cNvSpPr>
            <p:nvPr/>
          </p:nvSpPr>
          <p:spPr bwMode="auto">
            <a:xfrm>
              <a:off x="4940300" y="16430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72" name="Line 1491"/>
            <p:cNvSpPr>
              <a:spLocks noChangeShapeType="1"/>
            </p:cNvSpPr>
            <p:nvPr/>
          </p:nvSpPr>
          <p:spPr bwMode="auto">
            <a:xfrm>
              <a:off x="4941888" y="16462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73" name="Line 1492"/>
            <p:cNvSpPr>
              <a:spLocks noChangeShapeType="1"/>
            </p:cNvSpPr>
            <p:nvPr/>
          </p:nvSpPr>
          <p:spPr bwMode="auto">
            <a:xfrm>
              <a:off x="4941888" y="16478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74" name="Line 1493"/>
            <p:cNvSpPr>
              <a:spLocks noChangeShapeType="1"/>
            </p:cNvSpPr>
            <p:nvPr/>
          </p:nvSpPr>
          <p:spPr bwMode="auto">
            <a:xfrm>
              <a:off x="4943475" y="1649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75" name="Line 1494"/>
            <p:cNvSpPr>
              <a:spLocks noChangeShapeType="1"/>
            </p:cNvSpPr>
            <p:nvPr/>
          </p:nvSpPr>
          <p:spPr bwMode="auto">
            <a:xfrm>
              <a:off x="4244975" y="1752600"/>
              <a:ext cx="0" cy="1698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76" name="Line 1495"/>
            <p:cNvSpPr>
              <a:spLocks noChangeShapeType="1"/>
            </p:cNvSpPr>
            <p:nvPr/>
          </p:nvSpPr>
          <p:spPr bwMode="auto">
            <a:xfrm>
              <a:off x="4238625" y="1755775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77" name="Line 1496"/>
            <p:cNvSpPr>
              <a:spLocks noChangeShapeType="1"/>
            </p:cNvSpPr>
            <p:nvPr/>
          </p:nvSpPr>
          <p:spPr bwMode="auto">
            <a:xfrm>
              <a:off x="4244975" y="1919288"/>
              <a:ext cx="0" cy="52070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78" name="Line 1497"/>
            <p:cNvSpPr>
              <a:spLocks noChangeShapeType="1"/>
            </p:cNvSpPr>
            <p:nvPr/>
          </p:nvSpPr>
          <p:spPr bwMode="auto">
            <a:xfrm>
              <a:off x="4238625" y="2439988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79" name="Line 1498"/>
            <p:cNvSpPr>
              <a:spLocks noChangeShapeType="1"/>
            </p:cNvSpPr>
            <p:nvPr/>
          </p:nvSpPr>
          <p:spPr bwMode="auto">
            <a:xfrm>
              <a:off x="4486275" y="1606550"/>
              <a:ext cx="0" cy="666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80" name="Line 1499"/>
            <p:cNvSpPr>
              <a:spLocks noChangeShapeType="1"/>
            </p:cNvSpPr>
            <p:nvPr/>
          </p:nvSpPr>
          <p:spPr bwMode="auto">
            <a:xfrm>
              <a:off x="4479925" y="1606550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81" name="Line 1500"/>
            <p:cNvSpPr>
              <a:spLocks noChangeShapeType="1"/>
            </p:cNvSpPr>
            <p:nvPr/>
          </p:nvSpPr>
          <p:spPr bwMode="auto">
            <a:xfrm>
              <a:off x="4486275" y="1673225"/>
              <a:ext cx="0" cy="952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82" name="Line 1501"/>
            <p:cNvSpPr>
              <a:spLocks noChangeShapeType="1"/>
            </p:cNvSpPr>
            <p:nvPr/>
          </p:nvSpPr>
          <p:spPr bwMode="auto">
            <a:xfrm>
              <a:off x="4808538" y="1525588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83" name="Line 1502"/>
            <p:cNvSpPr>
              <a:spLocks noChangeShapeType="1"/>
            </p:cNvSpPr>
            <p:nvPr/>
          </p:nvSpPr>
          <p:spPr bwMode="auto">
            <a:xfrm>
              <a:off x="4808538" y="1649413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84" name="Line 1503"/>
            <p:cNvSpPr>
              <a:spLocks noChangeShapeType="1"/>
            </p:cNvSpPr>
            <p:nvPr/>
          </p:nvSpPr>
          <p:spPr bwMode="auto">
            <a:xfrm>
              <a:off x="4913313" y="1570038"/>
              <a:ext cx="0" cy="793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85" name="Line 1504"/>
            <p:cNvSpPr>
              <a:spLocks noChangeShapeType="1"/>
            </p:cNvSpPr>
            <p:nvPr/>
          </p:nvSpPr>
          <p:spPr bwMode="auto">
            <a:xfrm>
              <a:off x="4905375" y="1570038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86" name="Line 1505"/>
            <p:cNvSpPr>
              <a:spLocks noChangeShapeType="1"/>
            </p:cNvSpPr>
            <p:nvPr/>
          </p:nvSpPr>
          <p:spPr bwMode="auto">
            <a:xfrm>
              <a:off x="4913313" y="1649413"/>
              <a:ext cx="0" cy="1190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87" name="Line 1506"/>
            <p:cNvSpPr>
              <a:spLocks noChangeShapeType="1"/>
            </p:cNvSpPr>
            <p:nvPr/>
          </p:nvSpPr>
          <p:spPr bwMode="auto">
            <a:xfrm>
              <a:off x="4905375" y="1768475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88" name="Line 1507"/>
            <p:cNvSpPr>
              <a:spLocks noChangeShapeType="1"/>
            </p:cNvSpPr>
            <p:nvPr/>
          </p:nvSpPr>
          <p:spPr bwMode="auto">
            <a:xfrm>
              <a:off x="4813300" y="1525588"/>
              <a:ext cx="0" cy="571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89" name="Line 1508"/>
            <p:cNvSpPr>
              <a:spLocks noChangeShapeType="1"/>
            </p:cNvSpPr>
            <p:nvPr/>
          </p:nvSpPr>
          <p:spPr bwMode="auto">
            <a:xfrm>
              <a:off x="4813300" y="1582738"/>
              <a:ext cx="0" cy="666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90" name="Line 1509"/>
            <p:cNvSpPr>
              <a:spLocks noChangeShapeType="1"/>
            </p:cNvSpPr>
            <p:nvPr/>
          </p:nvSpPr>
          <p:spPr bwMode="auto">
            <a:xfrm>
              <a:off x="4479925" y="1768475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91" name="テキスト ボックス 1556"/>
            <p:cNvSpPr txBox="1">
              <a:spLocks noChangeArrowheads="1"/>
            </p:cNvSpPr>
            <p:nvPr/>
          </p:nvSpPr>
          <p:spPr bwMode="auto">
            <a:xfrm>
              <a:off x="5455515" y="407818"/>
              <a:ext cx="641705" cy="338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 b="1">
                  <a:solidFill>
                    <a:srgbClr val="00206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CMB</a:t>
              </a:r>
              <a:endParaRPr lang="ja-JP" altLang="en-US" sz="1400" b="1">
                <a:solidFill>
                  <a:srgbClr val="00206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3192" name="テキスト ボックス 1557"/>
            <p:cNvSpPr txBox="1">
              <a:spLocks noChangeArrowheads="1"/>
            </p:cNvSpPr>
            <p:nvPr/>
          </p:nvSpPr>
          <p:spPr bwMode="auto">
            <a:xfrm>
              <a:off x="1443497" y="600332"/>
              <a:ext cx="1801071" cy="338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 b="1">
                  <a:solidFill>
                    <a:srgbClr val="FF33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Emission</a:t>
              </a:r>
              <a:endParaRPr lang="ja-JP" altLang="en-US" sz="1400" b="1">
                <a:solidFill>
                  <a:srgbClr val="FF33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3193" name="テキスト ボックス 1558"/>
            <p:cNvSpPr txBox="1">
              <a:spLocks noChangeArrowheads="1"/>
            </p:cNvSpPr>
            <p:nvPr/>
          </p:nvSpPr>
          <p:spPr bwMode="auto">
            <a:xfrm>
              <a:off x="856464" y="1812167"/>
              <a:ext cx="1427536" cy="338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 b="1">
                  <a:solidFill>
                    <a:srgbClr val="00206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Light</a:t>
              </a:r>
              <a:endParaRPr lang="ja-JP" altLang="en-US" sz="1400" b="1">
                <a:solidFill>
                  <a:srgbClr val="00206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3194" name="テキスト ボックス 1559"/>
            <p:cNvSpPr txBox="1">
              <a:spLocks noChangeArrowheads="1"/>
            </p:cNvSpPr>
            <p:nvPr/>
          </p:nvSpPr>
          <p:spPr bwMode="auto">
            <a:xfrm>
              <a:off x="2782218" y="3068582"/>
              <a:ext cx="1227380" cy="575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 b="1">
                  <a:solidFill>
                    <a:srgbClr val="0070C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Interstellar Dust</a:t>
              </a:r>
              <a:endParaRPr lang="ja-JP" altLang="en-US" sz="1400" b="1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3195" name="テキスト ボックス 1560"/>
            <p:cNvSpPr txBox="1">
              <a:spLocks noChangeArrowheads="1"/>
            </p:cNvSpPr>
            <p:nvPr/>
          </p:nvSpPr>
          <p:spPr bwMode="auto">
            <a:xfrm>
              <a:off x="2684463" y="3428158"/>
              <a:ext cx="444366" cy="338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 b="1">
                  <a:solidFill>
                    <a:srgbClr val="00B0F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SL</a:t>
              </a:r>
              <a:endParaRPr lang="ja-JP" altLang="en-US" sz="1400" b="1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3196" name="テキスト ボックス 1561"/>
            <p:cNvSpPr txBox="1">
              <a:spLocks noChangeArrowheads="1"/>
            </p:cNvSpPr>
            <p:nvPr/>
          </p:nvSpPr>
          <p:spPr bwMode="auto">
            <a:xfrm>
              <a:off x="1222706" y="3299279"/>
              <a:ext cx="608227" cy="338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 b="1">
                  <a:solidFill>
                    <a:srgbClr val="00B05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DGL</a:t>
              </a:r>
              <a:endParaRPr lang="ja-JP" altLang="en-US" sz="1400" b="1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63" name="テキスト ボックス 1562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3953531" y="2973537"/>
              <a:ext cx="1523457" cy="919530"/>
            </a:xfrm>
            <a:prstGeom prst="rect">
              <a:avLst/>
            </a:prstGeom>
            <a:blipFill rotWithShape="1">
              <a:blip r:embed="rId2"/>
              <a:stretch>
                <a:fillRect t="-2920" r="-1762"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ja-JP" altLang="en-US">
                  <a:noFill/>
                </a:rPr>
                <a:t> </a:t>
              </a:r>
            </a:p>
          </p:txBody>
        </p:sp>
        <p:sp>
          <p:nvSpPr>
            <p:cNvPr id="33198" name="テキスト ボックス 1563"/>
            <p:cNvSpPr txBox="1">
              <a:spLocks noChangeArrowheads="1"/>
            </p:cNvSpPr>
            <p:nvPr/>
          </p:nvSpPr>
          <p:spPr bwMode="auto">
            <a:xfrm>
              <a:off x="2813130" y="4182185"/>
              <a:ext cx="1853930" cy="37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600" b="1">
                  <a:solidFill>
                    <a:srgbClr val="FF33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itchFamily="18" charset="2"/>
                </a:rPr>
                <a:t>wavelength [m]</a:t>
              </a:r>
              <a:endParaRPr lang="ja-JP" altLang="en-US" sz="1600" b="1">
                <a:solidFill>
                  <a:srgbClr val="FF33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3199" name="テキスト ボックス 1564"/>
            <p:cNvSpPr txBox="1">
              <a:spLocks noChangeArrowheads="1"/>
            </p:cNvSpPr>
            <p:nvPr/>
          </p:nvSpPr>
          <p:spPr bwMode="auto">
            <a:xfrm>
              <a:off x="3129723" y="4680691"/>
              <a:ext cx="1068098" cy="37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600" b="1">
                  <a:solidFill>
                    <a:srgbClr val="FF33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itchFamily="18" charset="2"/>
                </a:rPr>
                <a:t>E</a:t>
              </a:r>
              <a:r>
                <a:rPr lang="en-US" altLang="ja-JP" sz="1600" b="1" baseline="-25000">
                  <a:solidFill>
                    <a:srgbClr val="FF33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itchFamily="18" charset="2"/>
                </a:rPr>
                <a:t></a:t>
              </a:r>
              <a:r>
                <a:rPr lang="en-US" altLang="ja-JP" sz="1600" b="1">
                  <a:solidFill>
                    <a:srgbClr val="FF33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itchFamily="18" charset="2"/>
                </a:rPr>
                <a:t> [meV]</a:t>
              </a:r>
              <a:endParaRPr lang="ja-JP" altLang="en-US" sz="1600" b="1">
                <a:solidFill>
                  <a:srgbClr val="FF33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3200" name="テキスト ボックス 1565"/>
            <p:cNvSpPr txBox="1">
              <a:spLocks noChangeArrowheads="1"/>
            </p:cNvSpPr>
            <p:nvPr/>
          </p:nvSpPr>
          <p:spPr bwMode="auto">
            <a:xfrm rot="-5400000">
              <a:off x="-1480396" y="2009361"/>
              <a:ext cx="3961228" cy="439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2000" b="1">
                  <a:solidFill>
                    <a:srgbClr val="FF33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itchFamily="18" charset="2"/>
                </a:rPr>
                <a:t>Surface brightness  </a:t>
              </a:r>
              <a:r>
                <a:rPr lang="en-US" altLang="ja-JP" sz="2000" b="1" i="1">
                  <a:solidFill>
                    <a:srgbClr val="FF33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itchFamily="18" charset="2"/>
                </a:rPr>
                <a:t>I</a:t>
              </a:r>
              <a:r>
                <a:rPr lang="en-US" altLang="ja-JP" sz="2000" b="1" i="1" baseline="-25000">
                  <a:solidFill>
                    <a:srgbClr val="FF33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itchFamily="18" charset="2"/>
                </a:rPr>
                <a:t></a:t>
              </a:r>
              <a:r>
                <a:rPr lang="en-US" altLang="ja-JP" sz="2000" b="1">
                  <a:solidFill>
                    <a:srgbClr val="FF33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itchFamily="18" charset="2"/>
                </a:rPr>
                <a:t> [MJy/sr]</a:t>
              </a:r>
              <a:endParaRPr lang="ja-JP" altLang="en-US" sz="2000" b="1">
                <a:solidFill>
                  <a:srgbClr val="FF33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sp>
        <p:nvSpPr>
          <p:cNvPr id="1567" name="Line 5"/>
          <p:cNvSpPr>
            <a:spLocks noChangeShapeType="1"/>
          </p:cNvSpPr>
          <p:nvPr/>
        </p:nvSpPr>
        <p:spPr bwMode="auto">
          <a:xfrm flipH="1">
            <a:off x="4706938" y="1728788"/>
            <a:ext cx="112712" cy="352425"/>
          </a:xfrm>
          <a:prstGeom prst="line">
            <a:avLst/>
          </a:prstGeom>
          <a:noFill/>
          <a:ln w="25400">
            <a:solidFill>
              <a:schemeClr val="accent6">
                <a:lumMod val="75000"/>
              </a:schemeClr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68" name="Text Box 6"/>
          <p:cNvSpPr txBox="1">
            <a:spLocks noChangeArrowheads="1"/>
          </p:cNvSpPr>
          <p:nvPr/>
        </p:nvSpPr>
        <p:spPr bwMode="auto">
          <a:xfrm>
            <a:off x="4306888" y="1438275"/>
            <a:ext cx="798512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1600" b="1" dirty="0">
                <a:solidFill>
                  <a:schemeClr val="accent6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AKARI</a:t>
            </a:r>
          </a:p>
        </p:txBody>
      </p:sp>
      <p:sp>
        <p:nvSpPr>
          <p:cNvPr id="31750" name="Text Box 8"/>
          <p:cNvSpPr txBox="1">
            <a:spLocks noChangeArrowheads="1"/>
          </p:cNvSpPr>
          <p:nvPr/>
        </p:nvSpPr>
        <p:spPr bwMode="auto">
          <a:xfrm>
            <a:off x="5014913" y="1447800"/>
            <a:ext cx="766762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 b="1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COBE</a:t>
            </a:r>
            <a:endParaRPr lang="ja-JP" altLang="en-US" sz="1600" b="1">
              <a:solidFill>
                <a:srgbClr val="0070C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 flipH="1">
            <a:off x="5076825" y="1728788"/>
            <a:ext cx="147638" cy="352425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1752" name="テキスト ボックス 1559"/>
          <p:cNvSpPr txBox="1">
            <a:spLocks noChangeArrowheads="1"/>
          </p:cNvSpPr>
          <p:nvPr/>
        </p:nvSpPr>
        <p:spPr bwMode="auto">
          <a:xfrm>
            <a:off x="1181100" y="4162425"/>
            <a:ext cx="31686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400" b="1">
                <a:solidFill>
                  <a:srgbClr val="00206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Integrated flux from galaxy counts</a:t>
            </a:r>
            <a:endParaRPr lang="ja-JP" altLang="en-US" sz="1400" b="1">
              <a:solidFill>
                <a:srgbClr val="00206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1753" name="Line 7"/>
          <p:cNvSpPr>
            <a:spLocks noChangeShapeType="1"/>
          </p:cNvSpPr>
          <p:nvPr/>
        </p:nvSpPr>
        <p:spPr bwMode="auto">
          <a:xfrm flipV="1">
            <a:off x="2165350" y="3505200"/>
            <a:ext cx="71438" cy="811213"/>
          </a:xfrm>
          <a:prstGeom prst="line">
            <a:avLst/>
          </a:prstGeom>
          <a:noFill/>
          <a:ln w="25400">
            <a:solidFill>
              <a:srgbClr val="00206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1754" name="テキスト ボックス 1559"/>
          <p:cNvSpPr txBox="1">
            <a:spLocks noChangeArrowheads="1"/>
          </p:cNvSpPr>
          <p:nvPr/>
        </p:nvSpPr>
        <p:spPr bwMode="auto">
          <a:xfrm>
            <a:off x="4400550" y="2963863"/>
            <a:ext cx="15176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400" b="1">
                <a:solidFill>
                  <a:srgbClr val="00206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Galaxy evolution model</a:t>
            </a:r>
            <a:endParaRPr lang="ja-JP" altLang="en-US" sz="1400" b="1">
              <a:solidFill>
                <a:srgbClr val="00206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1755" name="Line 7"/>
          <p:cNvSpPr>
            <a:spLocks noChangeShapeType="1"/>
          </p:cNvSpPr>
          <p:nvPr/>
        </p:nvSpPr>
        <p:spPr bwMode="auto">
          <a:xfrm flipV="1">
            <a:off x="3533775" y="3324225"/>
            <a:ext cx="71438" cy="325438"/>
          </a:xfrm>
          <a:prstGeom prst="line">
            <a:avLst/>
          </a:prstGeom>
          <a:noFill/>
          <a:ln w="25400">
            <a:solidFill>
              <a:srgbClr val="0070C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1756" name="Line 7"/>
          <p:cNvSpPr>
            <a:spLocks noChangeShapeType="1"/>
          </p:cNvSpPr>
          <p:nvPr/>
        </p:nvSpPr>
        <p:spPr bwMode="auto">
          <a:xfrm flipH="1" flipV="1">
            <a:off x="4400550" y="2497138"/>
            <a:ext cx="614363" cy="485775"/>
          </a:xfrm>
          <a:prstGeom prst="line">
            <a:avLst/>
          </a:prstGeom>
          <a:noFill/>
          <a:ln w="25400">
            <a:solidFill>
              <a:srgbClr val="00206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60" name="テキスト ボックス 18"/>
          <p:cNvSpPr txBox="1">
            <a:spLocks noChangeArrowheads="1"/>
          </p:cNvSpPr>
          <p:nvPr/>
        </p:nvSpPr>
        <p:spPr bwMode="auto">
          <a:xfrm>
            <a:off x="6111875" y="1114425"/>
            <a:ext cx="1692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1800" b="1" dirty="0" smtClean="0">
                <a:solidFill>
                  <a:schemeClr val="accent1">
                    <a:lumMod val="50000"/>
                  </a:schemeClr>
                </a:solidFill>
                <a:latin typeface="Times" pitchFamily="18" charset="0"/>
                <a:ea typeface="Osaka" charset="-128"/>
              </a:rPr>
              <a:t>CIB measurements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1800" b="1" dirty="0" smtClean="0">
                <a:solidFill>
                  <a:schemeClr val="accent1">
                    <a:lumMod val="50000"/>
                  </a:schemeClr>
                </a:solidFill>
                <a:latin typeface="Times" pitchFamily="18" charset="0"/>
                <a:ea typeface="Osaka" charset="-128"/>
              </a:rPr>
              <a:t>(</a:t>
            </a:r>
            <a:r>
              <a:rPr lang="en-US" altLang="ja-JP" sz="1800" b="1" dirty="0" smtClean="0">
                <a:solidFill>
                  <a:schemeClr val="accent1">
                    <a:lumMod val="50000"/>
                  </a:schemeClr>
                </a:solidFill>
                <a:latin typeface="Times" pitchFamily="18" charset="0"/>
                <a:ea typeface="Osaka" charset="-128"/>
                <a:sym typeface="Symbol" pitchFamily="18" charset="2"/>
              </a:rPr>
              <a:t> AKARI,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1800" b="1" dirty="0" smtClean="0">
                <a:solidFill>
                  <a:srgbClr val="0070C0"/>
                </a:solidFill>
                <a:latin typeface="Times" pitchFamily="18" charset="0"/>
                <a:ea typeface="Osaka" charset="-128"/>
                <a:sym typeface="Symbol" pitchFamily="18" charset="2"/>
              </a:rPr>
              <a:t> COBE</a:t>
            </a:r>
            <a:r>
              <a:rPr lang="en-US" altLang="ja-JP" sz="1800" b="1" dirty="0" smtClean="0">
                <a:solidFill>
                  <a:schemeClr val="accent1">
                    <a:lumMod val="50000"/>
                  </a:schemeClr>
                </a:solidFill>
                <a:latin typeface="Times" pitchFamily="18" charset="0"/>
                <a:ea typeface="Osaka" charset="-128"/>
              </a:rPr>
              <a:t>)</a:t>
            </a:r>
            <a:endParaRPr lang="ja-JP" altLang="en-US" sz="1600" b="1" dirty="0" smtClean="0">
              <a:solidFill>
                <a:schemeClr val="accent1">
                  <a:lumMod val="50000"/>
                </a:schemeClr>
              </a:solidFill>
              <a:latin typeface="Times" pitchFamily="18" charset="0"/>
              <a:ea typeface="Osaka" charset="-128"/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337865" y="116632"/>
            <a:ext cx="8806135" cy="478880"/>
          </a:xfrm>
        </p:spPr>
        <p:txBody>
          <a:bodyPr/>
          <a:lstStyle/>
          <a:p>
            <a:pPr>
              <a:defRPr/>
            </a:pPr>
            <a:r>
              <a:rPr lang="en-US" altLang="ja-JP" sz="2400" dirty="0" smtClean="0">
                <a:solidFill>
                  <a:srgbClr val="00B0F0"/>
                </a:solidFill>
                <a:latin typeface="+mj-ea"/>
              </a:rPr>
              <a:t>Signal of Cosmic Background Neutrino Decay and its Backgrounds </a:t>
            </a:r>
            <a:endParaRPr lang="ja-JP" altLang="en-US" sz="2400" dirty="0">
              <a:solidFill>
                <a:srgbClr val="00B0F0"/>
              </a:solidFill>
              <a:latin typeface="+mj-ea"/>
            </a:endParaRPr>
          </a:p>
        </p:txBody>
      </p:sp>
      <p:sp>
        <p:nvSpPr>
          <p:cNvPr id="31759" name="正方形/長方形 1"/>
          <p:cNvSpPr>
            <a:spLocks noChangeArrowheads="1"/>
          </p:cNvSpPr>
          <p:nvPr/>
        </p:nvSpPr>
        <p:spPr bwMode="auto">
          <a:xfrm>
            <a:off x="400050" y="5373688"/>
            <a:ext cx="8743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l" eaLnBrk="1" hangingPunct="1"/>
            <a:r>
              <a:rPr lang="en-US" altLang="ja-JP" sz="1800" b="1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60-days running with a telescope with 20cm diameter,  a viewing angle of 0.1°and 100% detection efficiency ( Satellite Experiment )                sensitivity </a:t>
            </a:r>
            <a:r>
              <a:rPr lang="en-US" altLang="ja-JP" sz="1800" b="1">
                <a:solidFill>
                  <a:srgbClr val="000066"/>
                </a:solidFill>
              </a:rPr>
              <a:t>τ  &lt; 10</a:t>
            </a:r>
            <a:r>
              <a:rPr lang="en-US" altLang="ja-JP" sz="1800" b="1" baseline="30000">
                <a:solidFill>
                  <a:srgbClr val="000066"/>
                </a:solidFill>
              </a:rPr>
              <a:t>17</a:t>
            </a:r>
            <a:r>
              <a:rPr lang="en-US" altLang="ja-JP" sz="1800" b="1">
                <a:solidFill>
                  <a:srgbClr val="000066"/>
                </a:solidFill>
              </a:rPr>
              <a:t> year. </a:t>
            </a:r>
            <a:endParaRPr lang="en-US" altLang="ja-JP" sz="1800" b="1">
              <a:solidFill>
                <a:schemeClr val="tx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451" name="右矢印 1450"/>
          <p:cNvSpPr/>
          <p:nvPr/>
        </p:nvSpPr>
        <p:spPr>
          <a:xfrm>
            <a:off x="5570538" y="5695950"/>
            <a:ext cx="695325" cy="27940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31761" name="正方形/長方形 1451"/>
          <p:cNvSpPr>
            <a:spLocks noChangeArrowheads="1"/>
          </p:cNvSpPr>
          <p:nvPr/>
        </p:nvSpPr>
        <p:spPr bwMode="auto">
          <a:xfrm>
            <a:off x="388938" y="6081713"/>
            <a:ext cx="82756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l" eaLnBrk="1" hangingPunct="1"/>
            <a:r>
              <a:rPr lang="en-US" altLang="ja-JP" sz="1800" b="1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5-minutes running with a telescope in rocket experiment (preparatory experiment)                     sensitivity </a:t>
            </a:r>
            <a:r>
              <a:rPr lang="en-US" altLang="ja-JP" sz="1800" b="1">
                <a:solidFill>
                  <a:srgbClr val="000066"/>
                </a:solidFill>
              </a:rPr>
              <a:t>τ  &lt; 10</a:t>
            </a:r>
            <a:r>
              <a:rPr lang="en-US" altLang="ja-JP" sz="1800" b="1" baseline="30000">
                <a:solidFill>
                  <a:srgbClr val="000066"/>
                </a:solidFill>
              </a:rPr>
              <a:t>14</a:t>
            </a:r>
            <a:r>
              <a:rPr lang="en-US" altLang="ja-JP" sz="1800" b="1">
                <a:solidFill>
                  <a:srgbClr val="000066"/>
                </a:solidFill>
              </a:rPr>
              <a:t> year ( two-order improvement). </a:t>
            </a:r>
            <a:endParaRPr lang="en-US" altLang="ja-JP" sz="1800" b="1">
              <a:solidFill>
                <a:schemeClr val="tx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453" name="右矢印 1452"/>
          <p:cNvSpPr/>
          <p:nvPr/>
        </p:nvSpPr>
        <p:spPr>
          <a:xfrm>
            <a:off x="1908175" y="6403975"/>
            <a:ext cx="695325" cy="27940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31763" name="テキスト ボックス 18"/>
          <p:cNvSpPr txBox="1">
            <a:spLocks noChangeArrowheads="1"/>
          </p:cNvSpPr>
          <p:nvPr/>
        </p:nvSpPr>
        <p:spPr bwMode="auto">
          <a:xfrm>
            <a:off x="6111875" y="3162300"/>
            <a:ext cx="292417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rgbClr val="FF3300"/>
                </a:solidFill>
                <a:latin typeface="Times" pitchFamily="18" charset="0"/>
                <a:ea typeface="Osaka" charset="-128"/>
              </a:rPr>
              <a:t>By measuring the energy spectrum of the Zodiacal Emission with the CνB decay continuously</a:t>
            </a:r>
            <a:r>
              <a:rPr lang="en-US" altLang="ja-JP" sz="1800" b="1">
                <a:solidFill>
                  <a:srgbClr val="FF3300"/>
                </a:solidFill>
                <a:latin typeface="Times" pitchFamily="18" charset="0"/>
                <a:ea typeface="Osaka" charset="-128"/>
                <a:sym typeface="Symbol" pitchFamily="18" charset="2"/>
              </a:rPr>
              <a:t>,  we can see the </a:t>
            </a:r>
            <a:r>
              <a:rPr lang="en-US" altLang="ja-JP" sz="1800" b="1">
                <a:solidFill>
                  <a:srgbClr val="FF3300"/>
                </a:solidFill>
                <a:latin typeface="Times" pitchFamily="18" charset="0"/>
                <a:ea typeface="Osaka" charset="-128"/>
              </a:rPr>
              <a:t>CνB decay signal as a high energy cutoff.</a:t>
            </a:r>
            <a:endParaRPr lang="en-US" altLang="ja-JP" sz="1800" b="1">
              <a:solidFill>
                <a:srgbClr val="FF3300"/>
              </a:solidFill>
              <a:latin typeface="Times" pitchFamily="18" charset="0"/>
              <a:ea typeface="Osaka" charset="-128"/>
              <a:sym typeface="Symbol" pitchFamily="18" charset="2"/>
            </a:endParaRPr>
          </a:p>
        </p:txBody>
      </p:sp>
      <p:sp>
        <p:nvSpPr>
          <p:cNvPr id="31764" name="正方形/長方形 1454"/>
          <p:cNvSpPr>
            <a:spLocks noChangeArrowheads="1"/>
          </p:cNvSpPr>
          <p:nvPr/>
        </p:nvSpPr>
        <p:spPr bwMode="auto">
          <a:xfrm>
            <a:off x="1976438" y="698500"/>
            <a:ext cx="4746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l" eaLnBrk="1" hangingPunct="1"/>
            <a:r>
              <a:rPr lang="en-US" altLang="ja-JP" sz="1800" b="1">
                <a:solidFill>
                  <a:srgbClr val="4A791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Rocket experiment coverage (λ</a:t>
            </a:r>
            <a:r>
              <a:rPr lang="ja-JP" altLang="en-US" sz="1800" b="1">
                <a:solidFill>
                  <a:srgbClr val="4A791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＝</a:t>
            </a:r>
            <a:r>
              <a:rPr lang="en-US" altLang="ja-JP" sz="1800" b="1">
                <a:solidFill>
                  <a:srgbClr val="4A791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40</a:t>
            </a:r>
            <a:r>
              <a:rPr lang="ja-JP" altLang="en-US" sz="1800" b="1">
                <a:solidFill>
                  <a:srgbClr val="4A791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～</a:t>
            </a:r>
            <a:r>
              <a:rPr lang="en-US" altLang="ja-JP" sz="1800" b="1">
                <a:solidFill>
                  <a:srgbClr val="4A791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80μm)</a:t>
            </a:r>
            <a:r>
              <a:rPr lang="ja-JP" altLang="en-US" sz="1800" b="1">
                <a:solidFill>
                  <a:srgbClr val="4A791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　</a:t>
            </a:r>
            <a:r>
              <a:rPr lang="ja-JP" altLang="en-US" sz="1800" b="1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　</a:t>
            </a:r>
            <a:endParaRPr lang="en-US" altLang="ja-JP" sz="1800" b="1">
              <a:solidFill>
                <a:schemeClr val="tx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1765" name="Line 5"/>
          <p:cNvSpPr>
            <a:spLocks noChangeShapeType="1"/>
          </p:cNvSpPr>
          <p:nvPr/>
        </p:nvSpPr>
        <p:spPr bwMode="auto">
          <a:xfrm>
            <a:off x="3730625" y="2851150"/>
            <a:ext cx="201613" cy="26511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1766" name="テキスト ボックス 1557"/>
          <p:cNvSpPr txBox="1">
            <a:spLocks noChangeArrowheads="1"/>
          </p:cNvSpPr>
          <p:nvPr/>
        </p:nvSpPr>
        <p:spPr bwMode="auto">
          <a:xfrm>
            <a:off x="2492375" y="2341563"/>
            <a:ext cx="15065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400" b="1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High Energy Cutoff (24meV)</a:t>
            </a:r>
            <a:endParaRPr lang="ja-JP" altLang="en-US" sz="1400" b="1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848" y="274638"/>
            <a:ext cx="8229600" cy="634082"/>
          </a:xfrm>
        </p:spPr>
        <p:txBody>
          <a:bodyPr>
            <a:noAutofit/>
          </a:bodyPr>
          <a:lstStyle/>
          <a:p>
            <a:r>
              <a:rPr kumimoji="1" lang="en-US" altLang="ja-JP" sz="2800" dirty="0" smtClean="0"/>
              <a:t>Feasibility of </a:t>
            </a:r>
            <a:r>
              <a:rPr lang="en-US" altLang="ja-JP" sz="2800" dirty="0"/>
              <a:t>F</a:t>
            </a:r>
            <a:r>
              <a:rPr kumimoji="1" lang="en-US" altLang="ja-JP" sz="2800" dirty="0" smtClean="0"/>
              <a:t>IR single photon detection</a:t>
            </a:r>
            <a:endParaRPr kumimoji="1" lang="ja-JP" alt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980728"/>
                <a:ext cx="8712968" cy="5256584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Assume typical time constant 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from STJ response to pulsed light  is ~1μs</a:t>
                </a:r>
              </a:p>
              <a:p>
                <a:r>
                  <a:rPr lang="en-US" altLang="ja-JP" sz="2000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Assume leak current is 0.1nA</a:t>
                </a:r>
              </a:p>
              <a:p>
                <a:pPr marL="0" indent="0">
                  <a:buNone/>
                </a:pPr>
                <a:r>
                  <a:rPr lang="en-US" altLang="ja-JP" sz="2000" dirty="0"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000" dirty="0" smtClean="0">
                    <a:ea typeface="Arial Unicode MS" pitchFamily="50" charset="-128"/>
                    <a:cs typeface="Arial Unicode MS" pitchFamily="50" charset="-128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000" b="0" i="0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0.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1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𝑛𝐴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=6.25×</m:t>
                    </m:r>
                    <m:f>
                      <m:fPr>
                        <m:type m:val="lin"/>
                        <m:ctrl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pPr>
                          <m:e>
                            <m: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8</m:t>
                            </m:r>
                          </m:sup>
                        </m:sSup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</m:t>
                        </m:r>
                      </m:num>
                      <m:den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=6.25×</m:t>
                    </m:r>
                    <m:f>
                      <m:fPr>
                        <m:type m:val="lin"/>
                        <m:ctrl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pPr>
                          <m:e>
                            <m: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2</m:t>
                            </m:r>
                          </m:sup>
                        </m:sSup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</m:t>
                        </m:r>
                      </m:num>
                      <m:den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marL="0" indent="0">
                  <a:buNone/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Fluctuation due to electron statistics in 1μs is</a:t>
                </a:r>
              </a:p>
              <a:p>
                <a:pPr marL="0" indent="0">
                  <a:buNone/>
                </a:pP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ja-JP" sz="20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0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  <m:t>6.25×10</m:t>
                                </m:r>
                              </m:e>
                              <m:sup>
                                <m:r>
                                  <a:rPr lang="en-US" altLang="ja-JP" sz="20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</m:t>
                        </m:r>
                      </m:num>
                      <m:den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=25</m:t>
                    </m:r>
                    <m:f>
                      <m:fPr>
                        <m:type m:val="lin"/>
                        <m:ctrl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</m:t>
                        </m:r>
                      </m:num>
                      <m:den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</m:oMath>
                </a14:m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>
                  <a:buNone/>
                </a:pP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While expected signal charge for 25meV are </a:t>
                </a:r>
              </a:p>
              <a:p>
                <a:pPr marL="0" indent="0">
                  <a:buNone/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	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meV</m:t>
                        </m:r>
                      </m:num>
                      <m:den>
                        <m:r>
                          <a:rPr lang="en-US" altLang="ja-JP" sz="200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1.7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Δ</m:t>
                        </m:r>
                      </m:den>
                    </m:f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×10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f>
                      <m:f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meV</m:t>
                        </m:r>
                      </m:num>
                      <m:den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1.7×1.5</m:t>
                        </m:r>
                        <m:r>
                          <m:rPr>
                            <m:sty m:val="p"/>
                          </m:r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meV</m:t>
                        </m:r>
                      </m:den>
                    </m:f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×10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98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</m:oMath>
                </a14:m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>
                  <a:buNone/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		(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Assume back tunneling gain x10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marL="400050" lvl="1" indent="0">
                  <a:buNone/>
                </a:pP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More than 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3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sigma away from leakage fluctuation</a:t>
                </a:r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-400050"/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Requirement for amplifier</a:t>
                </a:r>
                <a:endParaRPr lang="en-US" altLang="ja-JP" sz="2000" i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742950" lvl="2" indent="-342900"/>
                <a:r>
                  <a:rPr lang="en-US" altLang="ja-JP" sz="2000" dirty="0" smtClean="0">
                    <a:latin typeface="Cambria Math"/>
                    <a:ea typeface="Arial Unicode MS" pitchFamily="50" charset="-128"/>
                    <a:cs typeface="Arial Unicode MS" pitchFamily="50" charset="-128"/>
                  </a:rPr>
                  <a:t>Noise&lt;16e</a:t>
                </a:r>
              </a:p>
              <a:p>
                <a:pPr marL="742950" lvl="2" indent="-342900"/>
                <a:r>
                  <a:rPr lang="en-US" altLang="ja-JP" sz="2000" dirty="0" smtClean="0">
                    <a:ea typeface="Arial Unicode MS" pitchFamily="50" charset="-128"/>
                    <a:cs typeface="Arial Unicode MS" pitchFamily="50" charset="-128"/>
                  </a:rPr>
                  <a:t>Gain: 1V/</a:t>
                </a:r>
                <a:r>
                  <a:rPr lang="en-US" altLang="ja-JP" sz="2000" dirty="0" err="1" smtClean="0">
                    <a:ea typeface="Arial Unicode MS" pitchFamily="50" charset="-128"/>
                    <a:cs typeface="Arial Unicode MS" pitchFamily="50" charset="-128"/>
                  </a:rPr>
                  <a:t>fC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 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V=16mV</a:t>
                </a:r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980728"/>
                <a:ext cx="8712968" cy="5256584"/>
              </a:xfrm>
              <a:blipFill rotWithShape="1">
                <a:blip r:embed="rId2"/>
                <a:stretch>
                  <a:fillRect l="-559" t="-580" r="-42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05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二等辺三角形 5"/>
          <p:cNvSpPr/>
          <p:nvPr/>
        </p:nvSpPr>
        <p:spPr>
          <a:xfrm rot="5400000" flipH="1" flipV="1">
            <a:off x="5495255" y="-2423644"/>
            <a:ext cx="1223494" cy="6070780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5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7086600" y="6529301"/>
            <a:ext cx="2057400" cy="365125"/>
          </a:xfrm>
        </p:spPr>
        <p:txBody>
          <a:bodyPr/>
          <a:lstStyle/>
          <a:p>
            <a:fld id="{41DDC036-969B-48DF-B8BA-5D43EAFB840D}" type="slidenum">
              <a:rPr lang="ja-JP" altLang="en-US" sz="2000"/>
              <a:t>32</a:t>
            </a:fld>
            <a:endParaRPr lang="ja-JP" altLang="en-US" sz="2000" dirty="0"/>
          </a:p>
        </p:txBody>
      </p:sp>
      <p:sp>
        <p:nvSpPr>
          <p:cNvPr id="28" name="タイトル 1"/>
          <p:cNvSpPr txBox="1">
            <a:spLocks/>
          </p:cNvSpPr>
          <p:nvPr/>
        </p:nvSpPr>
        <p:spPr>
          <a:xfrm>
            <a:off x="8048" y="28167"/>
            <a:ext cx="9144000" cy="7122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altLang="ja-JP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Performance </a:t>
            </a:r>
            <a:r>
              <a:rPr lang="en-US" altLang="ja-JP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of SOIFET in </a:t>
            </a:r>
            <a:r>
              <a:rPr lang="en-US" altLang="ja-JP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SOI-STJ detector</a:t>
            </a:r>
            <a:endParaRPr lang="en-US" altLang="ja-JP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847" y="3625443"/>
            <a:ext cx="2515643" cy="26362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" name="テキスト ボックス 21"/>
          <p:cNvSpPr txBox="1"/>
          <p:nvPr/>
        </p:nvSpPr>
        <p:spPr>
          <a:xfrm>
            <a:off x="1988431" y="4758852"/>
            <a:ext cx="474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r0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847" y="922413"/>
            <a:ext cx="2515643" cy="25131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24" name="直線矢印コネクタ 23"/>
          <p:cNvCxnSpPr/>
          <p:nvPr/>
        </p:nvCxnSpPr>
        <p:spPr>
          <a:xfrm flipV="1">
            <a:off x="377756" y="2364404"/>
            <a:ext cx="0" cy="39924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>
            <a:off x="377757" y="2763647"/>
            <a:ext cx="28011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261847" y="2103820"/>
            <a:ext cx="12460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solidFill>
                  <a:srgbClr val="0070C0"/>
                </a:solidFill>
                <a:latin typeface="+mj-ea"/>
                <a:ea typeface="+mj-ea"/>
              </a:rPr>
              <a:t>500uV /DIV.</a:t>
            </a:r>
            <a:endParaRPr lang="ja-JP" altLang="en-US" sz="1600" b="1" dirty="0">
              <a:solidFill>
                <a:srgbClr val="0070C0"/>
              </a:solidFill>
              <a:latin typeface="+mj-ea"/>
              <a:ea typeface="+mj-ea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57872" y="2578981"/>
            <a:ext cx="12460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>
                <a:solidFill>
                  <a:srgbClr val="FF0000"/>
                </a:solidFill>
                <a:latin typeface="+mj-ea"/>
                <a:ea typeface="+mj-ea"/>
              </a:rPr>
              <a:t>1μs </a:t>
            </a:r>
            <a:r>
              <a:rPr lang="en-US" altLang="ja-JP" sz="1600" b="1" dirty="0">
                <a:solidFill>
                  <a:srgbClr val="FF0000"/>
                </a:solidFill>
                <a:latin typeface="+mj-ea"/>
                <a:ea typeface="+mj-ea"/>
              </a:rPr>
              <a:t>/DIV.</a:t>
            </a:r>
            <a:endParaRPr lang="ja-JP" altLang="en-US" sz="16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043608" y="1457490"/>
            <a:ext cx="11520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solidFill>
                  <a:srgbClr val="00B0F0"/>
                </a:solidFill>
                <a:latin typeface="+mj-ea"/>
                <a:ea typeface="+mj-ea"/>
              </a:rPr>
              <a:t>Signal</a:t>
            </a:r>
          </a:p>
          <a:p>
            <a:pPr algn="ctr"/>
            <a:r>
              <a:rPr lang="en-US" altLang="ja-JP" sz="1600" b="1" dirty="0" smtClean="0">
                <a:solidFill>
                  <a:srgbClr val="00B0F0"/>
                </a:solidFill>
                <a:latin typeface="+mj-ea"/>
                <a:ea typeface="+mj-ea"/>
              </a:rPr>
              <a:t>(1.5μs)</a:t>
            </a:r>
            <a:endParaRPr lang="ja-JP" altLang="en-US" sz="1600" b="1" dirty="0">
              <a:solidFill>
                <a:srgbClr val="00B0F0"/>
              </a:solidFill>
              <a:latin typeface="+mj-ea"/>
              <a:ea typeface="+mj-ea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784293" y="747188"/>
            <a:ext cx="61081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lang="en-US" altLang="ja-JP" sz="2000" b="1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We observed the signal of Nb/Al-STJ processed on the SOI board to 465nm laser pulse.</a:t>
            </a:r>
          </a:p>
          <a:p>
            <a:pPr marL="342900" indent="-342900" algn="l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altLang="ja-JP" sz="2000" b="1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The width of the signal of Nb/Al-STJ is about 1μs.</a:t>
            </a:r>
            <a:endParaRPr kumimoji="1" lang="ja-JP" altLang="en-US" sz="2000" b="1" dirty="0">
              <a:solidFill>
                <a:srgbClr val="002060"/>
              </a:solidFill>
              <a:latin typeface="+mj-ea"/>
              <a:ea typeface="+mj-ea"/>
              <a:cs typeface="Khmer UI" panose="020B0502040204020203" pitchFamily="34" charset="0"/>
            </a:endParaRPr>
          </a:p>
        </p:txBody>
      </p:sp>
      <p:sp>
        <p:nvSpPr>
          <p:cNvPr id="7" name="曲折矢印 6"/>
          <p:cNvSpPr/>
          <p:nvPr/>
        </p:nvSpPr>
        <p:spPr>
          <a:xfrm flipV="1">
            <a:off x="2897498" y="1946711"/>
            <a:ext cx="594382" cy="632269"/>
          </a:xfrm>
          <a:prstGeom prst="bentArrow">
            <a:avLst>
              <a:gd name="adj1" fmla="val 27683"/>
              <a:gd name="adj2" fmla="val 39337"/>
              <a:gd name="adj3" fmla="val 43247"/>
              <a:gd name="adj4" fmla="val 43750"/>
            </a:avLst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532964" y="2042265"/>
            <a:ext cx="5609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400" b="1" u="sng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Our requirement </a:t>
            </a:r>
            <a:r>
              <a:rPr lang="en-US" altLang="ja-JP" sz="2400" b="1" u="sng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for</a:t>
            </a:r>
            <a:r>
              <a:rPr kumimoji="1" lang="en-US" altLang="ja-JP" sz="2400" b="1" u="sng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 the cold preamplifier is </a:t>
            </a:r>
            <a:r>
              <a:rPr lang="en-US" altLang="ja-JP" sz="2400" b="1" u="sng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to </a:t>
            </a:r>
            <a:r>
              <a:rPr kumimoji="1" lang="en-US" altLang="ja-JP" sz="2400" b="1" u="sng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operate at </a:t>
            </a:r>
            <a:r>
              <a:rPr lang="en-US" altLang="ja-JP" sz="2400" b="1" u="sng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1</a:t>
            </a:r>
            <a:r>
              <a:rPr lang="en-US" altLang="ja-JP" sz="2400" b="1" u="sng" dirty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 </a:t>
            </a:r>
            <a:r>
              <a:rPr kumimoji="1" lang="en-US" altLang="ja-JP" sz="2400" b="1" u="sng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MHz to have the best </a:t>
            </a:r>
            <a:r>
              <a:rPr kumimoji="1" lang="en-US" altLang="ja-JP" sz="2400" b="1" u="sng" dirty="0" err="1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siganl</a:t>
            </a:r>
            <a:r>
              <a:rPr kumimoji="1" lang="en-US" altLang="ja-JP" sz="2400" b="1" u="sng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-to-noise ratio.</a:t>
            </a:r>
            <a:r>
              <a:rPr lang="en-US" altLang="ja-JP" sz="2400" b="1" u="sng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 </a:t>
            </a:r>
            <a:endParaRPr kumimoji="1" lang="ja-JP" altLang="en-US" sz="2400" b="1" u="sng" dirty="0">
              <a:solidFill>
                <a:srgbClr val="002060"/>
              </a:solidFill>
              <a:latin typeface="+mj-ea"/>
              <a:ea typeface="+mj-ea"/>
              <a:cs typeface="Khmer UI" panose="020B0502040204020203" pitchFamily="34" charset="0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473023" y="4177269"/>
            <a:ext cx="349146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lang="en-US" altLang="ja-JP" sz="2000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We confirmed that the SOI-FET as the preamplifier with a gain of 8.7 at 4K up to 100kHz.</a:t>
            </a:r>
          </a:p>
          <a:p>
            <a:pPr marL="285750" indent="-285750" algn="l">
              <a:buClr>
                <a:srgbClr val="66FF66"/>
              </a:buClr>
              <a:buFont typeface="Wingdings" panose="05000000000000000000" pitchFamily="2" charset="2"/>
              <a:buChar char="p"/>
            </a:pPr>
            <a:endParaRPr kumimoji="1" lang="en-US" altLang="ja-JP" sz="2000" dirty="0">
              <a:solidFill>
                <a:srgbClr val="002060"/>
              </a:solidFill>
              <a:latin typeface="+mj-ea"/>
              <a:ea typeface="+mj-ea"/>
              <a:cs typeface="Khmer UI" panose="020B0502040204020203" pitchFamily="34" charset="0"/>
            </a:endParaRP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>
          <a:blip r:embed="rId5">
            <a:clrChange>
              <a:clrFrom>
                <a:srgbClr val="4C4C4C"/>
              </a:clrFrom>
              <a:clrTo>
                <a:srgbClr val="4C4C4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97498" y="3625394"/>
            <a:ext cx="2606698" cy="26089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2" name="テキスト ボックス 41"/>
          <p:cNvSpPr txBox="1"/>
          <p:nvPr/>
        </p:nvSpPr>
        <p:spPr>
          <a:xfrm>
            <a:off x="2897498" y="3622366"/>
            <a:ext cx="3209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8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Set GAIN 8.7 @ </a:t>
            </a:r>
            <a:r>
              <a:rPr kumimoji="1" lang="en-US" altLang="ja-JP" sz="1800" b="1" dirty="0" err="1" smtClean="0">
                <a:latin typeface="Khmer UI" panose="020B0502040204020203" pitchFamily="34" charset="0"/>
                <a:cs typeface="Khmer UI" panose="020B0502040204020203" pitchFamily="34" charset="0"/>
              </a:rPr>
              <a:t>LHe</a:t>
            </a:r>
            <a:r>
              <a:rPr lang="en-US" altLang="ja-JP" sz="18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 temp.</a:t>
            </a:r>
            <a:endParaRPr kumimoji="1" lang="ja-JP" altLang="en-US" sz="1800" b="1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2" name="円/楕円 1"/>
          <p:cNvSpPr/>
          <p:nvPr/>
        </p:nvSpPr>
        <p:spPr>
          <a:xfrm>
            <a:off x="4637678" y="4822392"/>
            <a:ext cx="93765" cy="34097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4690324" y="4827245"/>
            <a:ext cx="92987" cy="31334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/>
        </p:nvSpPr>
        <p:spPr>
          <a:xfrm rot="2903231">
            <a:off x="4713158" y="4863634"/>
            <a:ext cx="399047" cy="16417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円/楕円 31"/>
          <p:cNvSpPr/>
          <p:nvPr/>
        </p:nvSpPr>
        <p:spPr>
          <a:xfrm rot="6458199">
            <a:off x="4385044" y="4869080"/>
            <a:ext cx="360469" cy="10233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180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二等辺三角形 5"/>
          <p:cNvSpPr/>
          <p:nvPr/>
        </p:nvSpPr>
        <p:spPr>
          <a:xfrm rot="5400000" flipH="1" flipV="1">
            <a:off x="5495255" y="-2423644"/>
            <a:ext cx="1223494" cy="6070780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5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7086600" y="6529301"/>
            <a:ext cx="2057400" cy="365125"/>
          </a:xfrm>
        </p:spPr>
        <p:txBody>
          <a:bodyPr/>
          <a:lstStyle/>
          <a:p>
            <a:fld id="{41DDC036-969B-48DF-B8BA-5D43EAFB840D}" type="slidenum">
              <a:rPr lang="ja-JP" altLang="en-US" sz="2000"/>
              <a:t>33</a:t>
            </a:fld>
            <a:endParaRPr lang="ja-JP" altLang="en-US" sz="2000" dirty="0"/>
          </a:p>
        </p:txBody>
      </p:sp>
      <p:sp>
        <p:nvSpPr>
          <p:cNvPr id="28" name="タイトル 1"/>
          <p:cNvSpPr txBox="1">
            <a:spLocks/>
          </p:cNvSpPr>
          <p:nvPr/>
        </p:nvSpPr>
        <p:spPr>
          <a:xfrm>
            <a:off x="-2752" y="-13108"/>
            <a:ext cx="9144000" cy="7122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altLang="ja-JP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Performance of SOIFET in SOI-STJ detector</a:t>
            </a: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9248" y="948408"/>
            <a:ext cx="2635364" cy="25859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884" y="948408"/>
            <a:ext cx="2499094" cy="25460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2" name="テキスト ボックス 31"/>
          <p:cNvSpPr txBox="1"/>
          <p:nvPr/>
        </p:nvSpPr>
        <p:spPr>
          <a:xfrm>
            <a:off x="349733" y="898761"/>
            <a:ext cx="2201622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dirty="0" smtClean="0">
                <a:solidFill>
                  <a:srgbClr val="FF0000"/>
                </a:solidFill>
              </a:rPr>
              <a:t>NMOS(690-750mK)</a:t>
            </a:r>
          </a:p>
          <a:p>
            <a:endParaRPr lang="en-US" altLang="ja-JP" sz="1800" b="1" dirty="0">
              <a:solidFill>
                <a:srgbClr val="FF0000"/>
              </a:solidFill>
            </a:endParaRPr>
          </a:p>
          <a:p>
            <a:endParaRPr lang="en-US" altLang="ja-JP" sz="1800" b="1" dirty="0" smtClean="0">
              <a:solidFill>
                <a:srgbClr val="FF0000"/>
              </a:solidFill>
            </a:endParaRPr>
          </a:p>
          <a:p>
            <a:r>
              <a:rPr lang="en-US" altLang="ja-JP" sz="1600" b="1" dirty="0" smtClean="0">
                <a:solidFill>
                  <a:srgbClr val="FF0000"/>
                </a:solidFill>
              </a:rPr>
              <a:t>Width  = 1000μm</a:t>
            </a:r>
          </a:p>
          <a:p>
            <a:r>
              <a:rPr lang="en-US" altLang="ja-JP" sz="1600" b="1" dirty="0" smtClean="0">
                <a:solidFill>
                  <a:srgbClr val="FF0000"/>
                </a:solidFill>
              </a:rPr>
              <a:t>Length = 1μm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605156" y="611746"/>
            <a:ext cx="192818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sz="2400" b="1" dirty="0" smtClean="0">
                <a:solidFill>
                  <a:srgbClr val="FF0000"/>
                </a:solidFill>
              </a:rPr>
              <a:t>   </a:t>
            </a:r>
            <a:r>
              <a:rPr lang="en-US" altLang="ja-JP" sz="1800" b="1" dirty="0" smtClean="0">
                <a:solidFill>
                  <a:srgbClr val="FF0000"/>
                </a:solidFill>
              </a:rPr>
              <a:t>PMOS(750mK)</a:t>
            </a:r>
          </a:p>
          <a:p>
            <a:pPr algn="l"/>
            <a:endParaRPr lang="en-US" altLang="ja-JP" sz="1800" b="1" dirty="0">
              <a:solidFill>
                <a:srgbClr val="FF0000"/>
              </a:solidFill>
            </a:endParaRPr>
          </a:p>
          <a:p>
            <a:pPr algn="l"/>
            <a:endParaRPr lang="en-US" altLang="ja-JP" sz="1800" b="1" dirty="0" smtClean="0">
              <a:solidFill>
                <a:srgbClr val="FF0000"/>
              </a:solidFill>
            </a:endParaRPr>
          </a:p>
          <a:p>
            <a:pPr algn="l"/>
            <a:r>
              <a:rPr lang="en-US" altLang="ja-JP" sz="1600" b="1" dirty="0">
                <a:solidFill>
                  <a:srgbClr val="FF0000"/>
                </a:solidFill>
              </a:rPr>
              <a:t>Width  = 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1000μm</a:t>
            </a:r>
            <a:endParaRPr lang="en-US" altLang="ja-JP" sz="1600" b="1" dirty="0">
              <a:solidFill>
                <a:srgbClr val="FF0000"/>
              </a:solidFill>
            </a:endParaRPr>
          </a:p>
          <a:p>
            <a:pPr algn="l"/>
            <a:r>
              <a:rPr lang="en-US" altLang="ja-JP" sz="1600" b="1" dirty="0">
                <a:solidFill>
                  <a:srgbClr val="FF0000"/>
                </a:solidFill>
              </a:rPr>
              <a:t>Length = 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1μm</a:t>
            </a:r>
            <a:endParaRPr lang="en-US" altLang="ja-JP" sz="1600" b="1" dirty="0">
              <a:solidFill>
                <a:srgbClr val="FF0000"/>
              </a:solidFill>
            </a:endParaRPr>
          </a:p>
          <a:p>
            <a:endParaRPr lang="en-US" altLang="ja-JP" sz="1600" b="1" dirty="0" smtClean="0">
              <a:solidFill>
                <a:srgbClr val="FF0000"/>
              </a:solidFill>
            </a:endParaRP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756" y="3643261"/>
            <a:ext cx="2541351" cy="27199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59248" y="3632360"/>
            <a:ext cx="2635364" cy="27076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3" name="テキスト ボックス 42"/>
          <p:cNvSpPr txBox="1"/>
          <p:nvPr/>
        </p:nvSpPr>
        <p:spPr>
          <a:xfrm>
            <a:off x="528260" y="565402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b="1" dirty="0" smtClean="0"/>
              <a:t>NMOS</a:t>
            </a:r>
            <a:endParaRPr kumimoji="1" lang="ja-JP" altLang="en-US" sz="1800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010258" y="3766003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b="1" dirty="0" smtClean="0"/>
              <a:t>PMOS</a:t>
            </a:r>
            <a:endParaRPr kumimoji="1" lang="ja-JP" altLang="en-US" sz="1800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547023" y="709804"/>
            <a:ext cx="359422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000" dirty="0" smtClean="0"/>
              <a:t>I-V curve of SOIFETs after processing Nb/Al-STJ. </a:t>
            </a:r>
          </a:p>
          <a:p>
            <a:pPr marL="342900" indent="-342900" algn="l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altLang="ja-JP" sz="2000" dirty="0" smtClean="0">
                <a:solidFill>
                  <a:srgbClr val="FF0000"/>
                </a:solidFill>
              </a:rPr>
              <a:t>Both of NMOS </a:t>
            </a:r>
            <a:r>
              <a:rPr lang="en-US" altLang="ja-JP" sz="2000" dirty="0">
                <a:solidFill>
                  <a:srgbClr val="FF0000"/>
                </a:solidFill>
              </a:rPr>
              <a:t>a</a:t>
            </a:r>
            <a:r>
              <a:rPr lang="en-US" altLang="ja-JP" sz="2000" dirty="0" smtClean="0">
                <a:solidFill>
                  <a:srgbClr val="FF0000"/>
                </a:solidFill>
              </a:rPr>
              <a:t>nd PMOS could be operated below 800mK.</a:t>
            </a:r>
          </a:p>
          <a:p>
            <a:pPr marL="342900" indent="-342900" algn="l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altLang="ja-JP" sz="2000" dirty="0" err="1" smtClean="0">
                <a:solidFill>
                  <a:srgbClr val="FF0000"/>
                </a:solidFill>
              </a:rPr>
              <a:t>Transconductance</a:t>
            </a:r>
            <a:r>
              <a:rPr lang="en-US" altLang="ja-JP" sz="2000" dirty="0" smtClean="0">
                <a:solidFill>
                  <a:srgbClr val="FF0000"/>
                </a:solidFill>
              </a:rPr>
              <a:t> “g</a:t>
            </a:r>
            <a:r>
              <a:rPr lang="en-US" altLang="ja-JP" sz="2000" baseline="-25000" dirty="0" smtClean="0">
                <a:solidFill>
                  <a:srgbClr val="FF0000"/>
                </a:solidFill>
              </a:rPr>
              <a:t>m</a:t>
            </a:r>
            <a:r>
              <a:rPr lang="en-US" altLang="ja-JP" sz="2000" dirty="0" smtClean="0">
                <a:solidFill>
                  <a:srgbClr val="FF0000"/>
                </a:solidFill>
              </a:rPr>
              <a:t>” did not vary drastically as a function of temperature at the operation voltage of 0.2V.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11" name="下矢印 10"/>
          <p:cNvSpPr/>
          <p:nvPr/>
        </p:nvSpPr>
        <p:spPr>
          <a:xfrm>
            <a:off x="6888099" y="3861048"/>
            <a:ext cx="432582" cy="657608"/>
          </a:xfrm>
          <a:prstGeom prst="downArrow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471880" y="4704005"/>
            <a:ext cx="36976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kumimoji="1" lang="en-US" altLang="ja-JP" sz="2000" b="1" dirty="0" smtClean="0">
                <a:latin typeface="+mj-ea"/>
                <a:ea typeface="+mj-ea"/>
                <a:cs typeface="Khmer UI" panose="020B0502040204020203" pitchFamily="34" charset="0"/>
              </a:rPr>
              <a:t>We can use these as </a:t>
            </a:r>
            <a:r>
              <a:rPr lang="en-US" altLang="ja-JP" sz="2000" b="1" dirty="0">
                <a:latin typeface="+mj-ea"/>
                <a:ea typeface="+mj-ea"/>
                <a:cs typeface="Khmer UI" panose="020B0502040204020203" pitchFamily="34" charset="0"/>
              </a:rPr>
              <a:t>Preamplifier for STJ </a:t>
            </a:r>
            <a:r>
              <a:rPr lang="en-US" altLang="ja-JP" sz="2000" b="1" dirty="0" smtClean="0">
                <a:latin typeface="+mj-ea"/>
                <a:ea typeface="+mj-ea"/>
                <a:cs typeface="Khmer UI" panose="020B0502040204020203" pitchFamily="34" charset="0"/>
              </a:rPr>
              <a:t>signal</a:t>
            </a:r>
          </a:p>
          <a:p>
            <a:r>
              <a:rPr kumimoji="1" lang="en-US" altLang="ja-JP" sz="2000" b="1" u="sng" dirty="0" smtClean="0">
                <a:latin typeface="+mj-ea"/>
                <a:ea typeface="+mj-ea"/>
                <a:cs typeface="Khmer UI" panose="020B0502040204020203" pitchFamily="34" charset="0"/>
              </a:rPr>
              <a:t>at ultra-low temperature.</a:t>
            </a:r>
            <a:endParaRPr kumimoji="1" lang="en-US" altLang="ja-JP" sz="2000" b="1" dirty="0" smtClean="0">
              <a:latin typeface="+mj-ea"/>
              <a:ea typeface="+mj-ea"/>
              <a:cs typeface="Khmer UI" panose="020B0502040204020203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kumimoji="1" lang="ja-JP" altLang="en-US" sz="2000" b="1" dirty="0">
              <a:latin typeface="+mj-ea"/>
              <a:ea typeface="+mj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 rot="5400000">
            <a:off x="2042274" y="2038525"/>
            <a:ext cx="9460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Ids [A]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 rot="5400000">
            <a:off x="4781999" y="2012273"/>
            <a:ext cx="10310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-Ids [A]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773595" y="2887270"/>
            <a:ext cx="8787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rgbClr val="FF0000"/>
                </a:solidFill>
              </a:rPr>
              <a:t>V</a:t>
            </a:r>
            <a:r>
              <a:rPr lang="en-US" altLang="ja-JP" sz="2000" b="1" baseline="-25000" dirty="0" smtClean="0">
                <a:solidFill>
                  <a:srgbClr val="FF0000"/>
                </a:solidFill>
              </a:rPr>
              <a:t>gs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[V]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854341" y="2915212"/>
            <a:ext cx="8787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rgbClr val="FF0000"/>
                </a:solidFill>
              </a:rPr>
              <a:t>V</a:t>
            </a:r>
            <a:r>
              <a:rPr lang="en-US" altLang="ja-JP" sz="2000" b="1" baseline="-25000" dirty="0" smtClean="0">
                <a:solidFill>
                  <a:srgbClr val="FF0000"/>
                </a:solidFill>
              </a:rPr>
              <a:t>gs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[V]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 rot="5400000">
            <a:off x="2029920" y="4913732"/>
            <a:ext cx="8322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g</a:t>
            </a:r>
            <a:r>
              <a:rPr kumimoji="1" lang="en-US" altLang="ja-JP" sz="2000" b="1" baseline="-25000" dirty="0" smtClean="0">
                <a:solidFill>
                  <a:srgbClr val="FF0000"/>
                </a:solidFill>
              </a:rPr>
              <a:t>m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 [S]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 rot="5400000">
            <a:off x="4900051" y="4841469"/>
            <a:ext cx="8322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g</a:t>
            </a:r>
            <a:r>
              <a:rPr kumimoji="1" lang="en-US" altLang="ja-JP" sz="2000" b="1" baseline="-25000" dirty="0" smtClean="0">
                <a:solidFill>
                  <a:srgbClr val="FF0000"/>
                </a:solidFill>
              </a:rPr>
              <a:t>m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 [S]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844127" y="5625338"/>
            <a:ext cx="8883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rgbClr val="FF0000"/>
                </a:solidFill>
              </a:rPr>
              <a:t>V</a:t>
            </a:r>
            <a:r>
              <a:rPr lang="en-US" altLang="ja-JP" sz="2000" b="1" baseline="-25000" dirty="0" smtClean="0">
                <a:solidFill>
                  <a:srgbClr val="FF0000"/>
                </a:solidFill>
              </a:rPr>
              <a:t>ds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[V]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524210" y="5615465"/>
            <a:ext cx="8883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rgbClr val="FF0000"/>
                </a:solidFill>
              </a:rPr>
              <a:t>V</a:t>
            </a:r>
            <a:r>
              <a:rPr lang="en-US" altLang="ja-JP" sz="2000" b="1" baseline="-25000" dirty="0">
                <a:solidFill>
                  <a:srgbClr val="FF0000"/>
                </a:solidFill>
              </a:rPr>
              <a:t>d</a:t>
            </a:r>
            <a:r>
              <a:rPr lang="en-US" altLang="ja-JP" sz="2000" b="1" baseline="-25000" dirty="0" smtClean="0">
                <a:solidFill>
                  <a:srgbClr val="FF0000"/>
                </a:solidFill>
              </a:rPr>
              <a:t>s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[V]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79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二等辺三角形 5"/>
          <p:cNvSpPr/>
          <p:nvPr/>
        </p:nvSpPr>
        <p:spPr>
          <a:xfrm rot="5400000" flipH="1" flipV="1">
            <a:off x="5495255" y="-2423644"/>
            <a:ext cx="1223494" cy="6070780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5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7086600" y="6529301"/>
            <a:ext cx="2057400" cy="365125"/>
          </a:xfrm>
        </p:spPr>
        <p:txBody>
          <a:bodyPr/>
          <a:lstStyle/>
          <a:p>
            <a:fld id="{41DDC036-969B-48DF-B8BA-5D43EAFB840D}" type="slidenum">
              <a:rPr lang="ja-JP" altLang="en-US" sz="2000"/>
              <a:t>34</a:t>
            </a:fld>
            <a:endParaRPr lang="ja-JP" altLang="en-US" sz="2000" dirty="0"/>
          </a:p>
        </p:txBody>
      </p:sp>
      <p:sp>
        <p:nvSpPr>
          <p:cNvPr id="20" name="タイトル 1"/>
          <p:cNvSpPr txBox="1">
            <a:spLocks/>
          </p:cNvSpPr>
          <p:nvPr/>
        </p:nvSpPr>
        <p:spPr>
          <a:xfrm>
            <a:off x="17707" y="15646"/>
            <a:ext cx="9144000" cy="7122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28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Temperature Dependence of I-V curve</a:t>
            </a:r>
            <a:endParaRPr lang="ja-JP" altLang="en-US" sz="2800" b="1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571" y="1029451"/>
            <a:ext cx="3881185" cy="39255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1695" y="1036406"/>
            <a:ext cx="3881978" cy="39273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テキスト ボックス 9"/>
          <p:cNvSpPr txBox="1"/>
          <p:nvPr/>
        </p:nvSpPr>
        <p:spPr>
          <a:xfrm>
            <a:off x="164240" y="5445223"/>
            <a:ext cx="88509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800" dirty="0" smtClean="0"/>
              <a:t>Threshold voltage is changed. But the other properties are almos</a:t>
            </a:r>
            <a:r>
              <a:rPr lang="en-US" altLang="ja-JP" sz="2800" dirty="0" smtClean="0"/>
              <a:t>t unchanged.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08531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3730625" y="1068388"/>
            <a:ext cx="598488" cy="38735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grpSp>
        <p:nvGrpSpPr>
          <p:cNvPr id="6147" name="グループ化 82"/>
          <p:cNvGrpSpPr>
            <a:grpSpLocks/>
          </p:cNvGrpSpPr>
          <p:nvPr/>
        </p:nvGrpSpPr>
        <p:grpSpPr bwMode="auto">
          <a:xfrm>
            <a:off x="488950" y="1003300"/>
            <a:ext cx="5568950" cy="4370388"/>
            <a:chOff x="280325" y="248640"/>
            <a:chExt cx="6120476" cy="4804176"/>
          </a:xfrm>
        </p:grpSpPr>
        <p:sp>
          <p:nvSpPr>
            <p:cNvPr id="6164" name="Line 7"/>
            <p:cNvSpPr>
              <a:spLocks noChangeShapeType="1"/>
            </p:cNvSpPr>
            <p:nvPr/>
          </p:nvSpPr>
          <p:spPr bwMode="auto">
            <a:xfrm flipV="1">
              <a:off x="1165225" y="311150"/>
              <a:ext cx="0" cy="37671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5" name="Line 8"/>
            <p:cNvSpPr>
              <a:spLocks noChangeShapeType="1"/>
            </p:cNvSpPr>
            <p:nvPr/>
          </p:nvSpPr>
          <p:spPr bwMode="auto">
            <a:xfrm>
              <a:off x="1165225" y="311150"/>
              <a:ext cx="51022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6" name="Line 9"/>
            <p:cNvSpPr>
              <a:spLocks noChangeShapeType="1"/>
            </p:cNvSpPr>
            <p:nvPr/>
          </p:nvSpPr>
          <p:spPr bwMode="auto">
            <a:xfrm>
              <a:off x="6267450" y="311150"/>
              <a:ext cx="0" cy="37671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7" name="Line 10"/>
            <p:cNvSpPr>
              <a:spLocks noChangeShapeType="1"/>
            </p:cNvSpPr>
            <p:nvPr/>
          </p:nvSpPr>
          <p:spPr bwMode="auto">
            <a:xfrm flipH="1">
              <a:off x="1165225" y="4078288"/>
              <a:ext cx="51022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8" name="Freeform 11"/>
            <p:cNvSpPr>
              <a:spLocks/>
            </p:cNvSpPr>
            <p:nvPr/>
          </p:nvSpPr>
          <p:spPr bwMode="auto">
            <a:xfrm>
              <a:off x="1425575" y="2439988"/>
              <a:ext cx="755650" cy="396875"/>
            </a:xfrm>
            <a:custGeom>
              <a:avLst/>
              <a:gdLst>
                <a:gd name="T0" fmla="*/ 2147483647 w 476"/>
                <a:gd name="T1" fmla="*/ 0 h 250"/>
                <a:gd name="T2" fmla="*/ 2147483647 w 476"/>
                <a:gd name="T3" fmla="*/ 2147483647 h 250"/>
                <a:gd name="T4" fmla="*/ 2147483647 w 476"/>
                <a:gd name="T5" fmla="*/ 2147483647 h 250"/>
                <a:gd name="T6" fmla="*/ 2147483647 w 476"/>
                <a:gd name="T7" fmla="*/ 2147483647 h 250"/>
                <a:gd name="T8" fmla="*/ 2147483647 w 476"/>
                <a:gd name="T9" fmla="*/ 2147483647 h 250"/>
                <a:gd name="T10" fmla="*/ 2147483647 w 476"/>
                <a:gd name="T11" fmla="*/ 2147483647 h 250"/>
                <a:gd name="T12" fmla="*/ 2147483647 w 476"/>
                <a:gd name="T13" fmla="*/ 2147483647 h 250"/>
                <a:gd name="T14" fmla="*/ 2147483647 w 476"/>
                <a:gd name="T15" fmla="*/ 2147483647 h 250"/>
                <a:gd name="T16" fmla="*/ 2147483647 w 476"/>
                <a:gd name="T17" fmla="*/ 2147483647 h 250"/>
                <a:gd name="T18" fmla="*/ 2147483647 w 476"/>
                <a:gd name="T19" fmla="*/ 2147483647 h 250"/>
                <a:gd name="T20" fmla="*/ 2147483647 w 476"/>
                <a:gd name="T21" fmla="*/ 2147483647 h 250"/>
                <a:gd name="T22" fmla="*/ 2147483647 w 476"/>
                <a:gd name="T23" fmla="*/ 2147483647 h 250"/>
                <a:gd name="T24" fmla="*/ 2147483647 w 476"/>
                <a:gd name="T25" fmla="*/ 2147483647 h 250"/>
                <a:gd name="T26" fmla="*/ 2147483647 w 476"/>
                <a:gd name="T27" fmla="*/ 2147483647 h 250"/>
                <a:gd name="T28" fmla="*/ 2147483647 w 476"/>
                <a:gd name="T29" fmla="*/ 2147483647 h 250"/>
                <a:gd name="T30" fmla="*/ 2147483647 w 476"/>
                <a:gd name="T31" fmla="*/ 2147483647 h 250"/>
                <a:gd name="T32" fmla="*/ 2147483647 w 476"/>
                <a:gd name="T33" fmla="*/ 2147483647 h 250"/>
                <a:gd name="T34" fmla="*/ 2147483647 w 476"/>
                <a:gd name="T35" fmla="*/ 2147483647 h 250"/>
                <a:gd name="T36" fmla="*/ 2147483647 w 476"/>
                <a:gd name="T37" fmla="*/ 2147483647 h 250"/>
                <a:gd name="T38" fmla="*/ 2147483647 w 476"/>
                <a:gd name="T39" fmla="*/ 2147483647 h 250"/>
                <a:gd name="T40" fmla="*/ 2147483647 w 476"/>
                <a:gd name="T41" fmla="*/ 2147483647 h 250"/>
                <a:gd name="T42" fmla="*/ 2147483647 w 476"/>
                <a:gd name="T43" fmla="*/ 2147483647 h 250"/>
                <a:gd name="T44" fmla="*/ 2147483647 w 476"/>
                <a:gd name="T45" fmla="*/ 2147483647 h 250"/>
                <a:gd name="T46" fmla="*/ 2147483647 w 476"/>
                <a:gd name="T47" fmla="*/ 2147483647 h 250"/>
                <a:gd name="T48" fmla="*/ 2147483647 w 476"/>
                <a:gd name="T49" fmla="*/ 2147483647 h 250"/>
                <a:gd name="T50" fmla="*/ 2147483647 w 476"/>
                <a:gd name="T51" fmla="*/ 2147483647 h 250"/>
                <a:gd name="T52" fmla="*/ 2147483647 w 476"/>
                <a:gd name="T53" fmla="*/ 2147483647 h 250"/>
                <a:gd name="T54" fmla="*/ 2147483647 w 476"/>
                <a:gd name="T55" fmla="*/ 2147483647 h 250"/>
                <a:gd name="T56" fmla="*/ 2147483647 w 476"/>
                <a:gd name="T57" fmla="*/ 2147483647 h 250"/>
                <a:gd name="T58" fmla="*/ 2147483647 w 476"/>
                <a:gd name="T59" fmla="*/ 2147483647 h 250"/>
                <a:gd name="T60" fmla="*/ 2147483647 w 476"/>
                <a:gd name="T61" fmla="*/ 2147483647 h 250"/>
                <a:gd name="T62" fmla="*/ 2147483647 w 476"/>
                <a:gd name="T63" fmla="*/ 2147483647 h 250"/>
                <a:gd name="T64" fmla="*/ 0 w 476"/>
                <a:gd name="T65" fmla="*/ 2147483647 h 250"/>
                <a:gd name="T66" fmla="*/ 0 w 476"/>
                <a:gd name="T67" fmla="*/ 2147483647 h 250"/>
                <a:gd name="T68" fmla="*/ 2147483647 w 476"/>
                <a:gd name="T69" fmla="*/ 0 h 2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76" h="250">
                  <a:moveTo>
                    <a:pt x="27" y="0"/>
                  </a:moveTo>
                  <a:lnTo>
                    <a:pt x="59" y="4"/>
                  </a:lnTo>
                  <a:lnTo>
                    <a:pt x="112" y="25"/>
                  </a:lnTo>
                  <a:lnTo>
                    <a:pt x="139" y="47"/>
                  </a:lnTo>
                  <a:lnTo>
                    <a:pt x="160" y="52"/>
                  </a:lnTo>
                  <a:lnTo>
                    <a:pt x="187" y="64"/>
                  </a:lnTo>
                  <a:lnTo>
                    <a:pt x="220" y="84"/>
                  </a:lnTo>
                  <a:lnTo>
                    <a:pt x="252" y="111"/>
                  </a:lnTo>
                  <a:lnTo>
                    <a:pt x="273" y="111"/>
                  </a:lnTo>
                  <a:lnTo>
                    <a:pt x="326" y="116"/>
                  </a:lnTo>
                  <a:lnTo>
                    <a:pt x="358" y="111"/>
                  </a:lnTo>
                  <a:lnTo>
                    <a:pt x="379" y="128"/>
                  </a:lnTo>
                  <a:lnTo>
                    <a:pt x="401" y="138"/>
                  </a:lnTo>
                  <a:lnTo>
                    <a:pt x="422" y="116"/>
                  </a:lnTo>
                  <a:lnTo>
                    <a:pt x="454" y="106"/>
                  </a:lnTo>
                  <a:lnTo>
                    <a:pt x="476" y="84"/>
                  </a:lnTo>
                  <a:lnTo>
                    <a:pt x="476" y="192"/>
                  </a:lnTo>
                  <a:lnTo>
                    <a:pt x="459" y="224"/>
                  </a:lnTo>
                  <a:lnTo>
                    <a:pt x="443" y="250"/>
                  </a:lnTo>
                  <a:lnTo>
                    <a:pt x="422" y="235"/>
                  </a:lnTo>
                  <a:lnTo>
                    <a:pt x="390" y="244"/>
                  </a:lnTo>
                  <a:lnTo>
                    <a:pt x="375" y="206"/>
                  </a:lnTo>
                  <a:lnTo>
                    <a:pt x="346" y="181"/>
                  </a:lnTo>
                  <a:lnTo>
                    <a:pt x="316" y="176"/>
                  </a:lnTo>
                  <a:lnTo>
                    <a:pt x="278" y="176"/>
                  </a:lnTo>
                  <a:lnTo>
                    <a:pt x="252" y="192"/>
                  </a:lnTo>
                  <a:lnTo>
                    <a:pt x="235" y="192"/>
                  </a:lnTo>
                  <a:lnTo>
                    <a:pt x="176" y="133"/>
                  </a:lnTo>
                  <a:lnTo>
                    <a:pt x="150" y="121"/>
                  </a:lnTo>
                  <a:lnTo>
                    <a:pt x="112" y="96"/>
                  </a:lnTo>
                  <a:lnTo>
                    <a:pt x="69" y="70"/>
                  </a:lnTo>
                  <a:lnTo>
                    <a:pt x="27" y="70"/>
                  </a:lnTo>
                  <a:lnTo>
                    <a:pt x="0" y="84"/>
                  </a:lnTo>
                  <a:lnTo>
                    <a:pt x="0" y="15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9" name="Freeform 12"/>
            <p:cNvSpPr>
              <a:spLocks/>
            </p:cNvSpPr>
            <p:nvPr/>
          </p:nvSpPr>
          <p:spPr bwMode="auto">
            <a:xfrm>
              <a:off x="4722813" y="1470025"/>
              <a:ext cx="1484313" cy="704850"/>
            </a:xfrm>
            <a:custGeom>
              <a:avLst/>
              <a:gdLst>
                <a:gd name="T0" fmla="*/ 2147483647 w 935"/>
                <a:gd name="T1" fmla="*/ 0 h 444"/>
                <a:gd name="T2" fmla="*/ 2147483647 w 935"/>
                <a:gd name="T3" fmla="*/ 2147483647 h 444"/>
                <a:gd name="T4" fmla="*/ 2147483647 w 935"/>
                <a:gd name="T5" fmla="*/ 2147483647 h 444"/>
                <a:gd name="T6" fmla="*/ 2147483647 w 935"/>
                <a:gd name="T7" fmla="*/ 2147483647 h 444"/>
                <a:gd name="T8" fmla="*/ 2147483647 w 935"/>
                <a:gd name="T9" fmla="*/ 2147483647 h 444"/>
                <a:gd name="T10" fmla="*/ 2147483647 w 935"/>
                <a:gd name="T11" fmla="*/ 2147483647 h 444"/>
                <a:gd name="T12" fmla="*/ 2147483647 w 935"/>
                <a:gd name="T13" fmla="*/ 2147483647 h 444"/>
                <a:gd name="T14" fmla="*/ 2147483647 w 935"/>
                <a:gd name="T15" fmla="*/ 2147483647 h 444"/>
                <a:gd name="T16" fmla="*/ 2147483647 w 935"/>
                <a:gd name="T17" fmla="*/ 2147483647 h 444"/>
                <a:gd name="T18" fmla="*/ 2147483647 w 935"/>
                <a:gd name="T19" fmla="*/ 2147483647 h 444"/>
                <a:gd name="T20" fmla="*/ 2147483647 w 935"/>
                <a:gd name="T21" fmla="*/ 2147483647 h 444"/>
                <a:gd name="T22" fmla="*/ 2147483647 w 935"/>
                <a:gd name="T23" fmla="*/ 2147483647 h 444"/>
                <a:gd name="T24" fmla="*/ 2147483647 w 935"/>
                <a:gd name="T25" fmla="*/ 2147483647 h 444"/>
                <a:gd name="T26" fmla="*/ 2147483647 w 935"/>
                <a:gd name="T27" fmla="*/ 2147483647 h 444"/>
                <a:gd name="T28" fmla="*/ 2147483647 w 935"/>
                <a:gd name="T29" fmla="*/ 2147483647 h 444"/>
                <a:gd name="T30" fmla="*/ 2147483647 w 935"/>
                <a:gd name="T31" fmla="*/ 2147483647 h 444"/>
                <a:gd name="T32" fmla="*/ 2147483647 w 935"/>
                <a:gd name="T33" fmla="*/ 2147483647 h 444"/>
                <a:gd name="T34" fmla="*/ 2147483647 w 935"/>
                <a:gd name="T35" fmla="*/ 2147483647 h 444"/>
                <a:gd name="T36" fmla="*/ 0 w 935"/>
                <a:gd name="T37" fmla="*/ 2147483647 h 444"/>
                <a:gd name="T38" fmla="*/ 2147483647 w 935"/>
                <a:gd name="T39" fmla="*/ 2147483647 h 444"/>
                <a:gd name="T40" fmla="*/ 2147483647 w 935"/>
                <a:gd name="T41" fmla="*/ 2147483647 h 444"/>
                <a:gd name="T42" fmla="*/ 2147483647 w 935"/>
                <a:gd name="T43" fmla="*/ 2147483647 h 444"/>
                <a:gd name="T44" fmla="*/ 2147483647 w 935"/>
                <a:gd name="T45" fmla="*/ 0 h 44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935" h="444">
                  <a:moveTo>
                    <a:pt x="225" y="0"/>
                  </a:moveTo>
                  <a:lnTo>
                    <a:pt x="300" y="7"/>
                  </a:lnTo>
                  <a:lnTo>
                    <a:pt x="370" y="33"/>
                  </a:lnTo>
                  <a:lnTo>
                    <a:pt x="439" y="54"/>
                  </a:lnTo>
                  <a:lnTo>
                    <a:pt x="525" y="96"/>
                  </a:lnTo>
                  <a:lnTo>
                    <a:pt x="621" y="157"/>
                  </a:lnTo>
                  <a:lnTo>
                    <a:pt x="733" y="232"/>
                  </a:lnTo>
                  <a:lnTo>
                    <a:pt x="844" y="322"/>
                  </a:lnTo>
                  <a:lnTo>
                    <a:pt x="930" y="380"/>
                  </a:lnTo>
                  <a:lnTo>
                    <a:pt x="935" y="444"/>
                  </a:lnTo>
                  <a:lnTo>
                    <a:pt x="803" y="348"/>
                  </a:lnTo>
                  <a:lnTo>
                    <a:pt x="663" y="269"/>
                  </a:lnTo>
                  <a:lnTo>
                    <a:pt x="557" y="215"/>
                  </a:lnTo>
                  <a:lnTo>
                    <a:pt x="448" y="173"/>
                  </a:lnTo>
                  <a:lnTo>
                    <a:pt x="338" y="161"/>
                  </a:lnTo>
                  <a:lnTo>
                    <a:pt x="236" y="167"/>
                  </a:lnTo>
                  <a:lnTo>
                    <a:pt x="129" y="215"/>
                  </a:lnTo>
                  <a:lnTo>
                    <a:pt x="6" y="315"/>
                  </a:lnTo>
                  <a:lnTo>
                    <a:pt x="0" y="81"/>
                  </a:lnTo>
                  <a:lnTo>
                    <a:pt x="38" y="64"/>
                  </a:lnTo>
                  <a:lnTo>
                    <a:pt x="96" y="33"/>
                  </a:lnTo>
                  <a:lnTo>
                    <a:pt x="151" y="13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0" name="Freeform 13"/>
            <p:cNvSpPr>
              <a:spLocks/>
            </p:cNvSpPr>
            <p:nvPr/>
          </p:nvSpPr>
          <p:spPr bwMode="auto">
            <a:xfrm>
              <a:off x="4722813" y="1598613"/>
              <a:ext cx="11113" cy="376238"/>
            </a:xfrm>
            <a:custGeom>
              <a:avLst/>
              <a:gdLst>
                <a:gd name="T0" fmla="*/ 0 w 7"/>
                <a:gd name="T1" fmla="*/ 0 h 237"/>
                <a:gd name="T2" fmla="*/ 2147483647 w 7"/>
                <a:gd name="T3" fmla="*/ 0 h 237"/>
                <a:gd name="T4" fmla="*/ 2147483647 w 7"/>
                <a:gd name="T5" fmla="*/ 2147483647 h 237"/>
                <a:gd name="T6" fmla="*/ 2147483647 w 7"/>
                <a:gd name="T7" fmla="*/ 2147483647 h 237"/>
                <a:gd name="T8" fmla="*/ 2147483647 w 7"/>
                <a:gd name="T9" fmla="*/ 2147483647 h 237"/>
                <a:gd name="T10" fmla="*/ 0 w 7"/>
                <a:gd name="T11" fmla="*/ 2147483647 h 237"/>
                <a:gd name="T12" fmla="*/ 0 w 7"/>
                <a:gd name="T13" fmla="*/ 0 h 2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237">
                  <a:moveTo>
                    <a:pt x="0" y="0"/>
                  </a:moveTo>
                  <a:lnTo>
                    <a:pt x="1" y="0"/>
                  </a:lnTo>
                  <a:lnTo>
                    <a:pt x="7" y="234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1" name="Freeform 14"/>
            <p:cNvSpPr>
              <a:spLocks/>
            </p:cNvSpPr>
            <p:nvPr/>
          </p:nvSpPr>
          <p:spPr bwMode="auto">
            <a:xfrm>
              <a:off x="4732338" y="1811338"/>
              <a:ext cx="196850" cy="163513"/>
            </a:xfrm>
            <a:custGeom>
              <a:avLst/>
              <a:gdLst>
                <a:gd name="T0" fmla="*/ 2147483647 w 124"/>
                <a:gd name="T1" fmla="*/ 0 h 103"/>
                <a:gd name="T2" fmla="*/ 2147483647 w 124"/>
                <a:gd name="T3" fmla="*/ 0 h 103"/>
                <a:gd name="T4" fmla="*/ 2147483647 w 124"/>
                <a:gd name="T5" fmla="*/ 2147483647 h 103"/>
                <a:gd name="T6" fmla="*/ 2147483647 w 124"/>
                <a:gd name="T7" fmla="*/ 2147483647 h 103"/>
                <a:gd name="T8" fmla="*/ 0 w 124"/>
                <a:gd name="T9" fmla="*/ 2147483647 h 103"/>
                <a:gd name="T10" fmla="*/ 0 w 124"/>
                <a:gd name="T11" fmla="*/ 2147483647 h 103"/>
                <a:gd name="T12" fmla="*/ 2147483647 w 124"/>
                <a:gd name="T13" fmla="*/ 0 h 10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4" h="103">
                  <a:moveTo>
                    <a:pt x="123" y="0"/>
                  </a:moveTo>
                  <a:lnTo>
                    <a:pt x="124" y="0"/>
                  </a:lnTo>
                  <a:lnTo>
                    <a:pt x="124" y="1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2" name="Freeform 15"/>
            <p:cNvSpPr>
              <a:spLocks/>
            </p:cNvSpPr>
            <p:nvPr/>
          </p:nvSpPr>
          <p:spPr bwMode="auto">
            <a:xfrm>
              <a:off x="4927600" y="1735138"/>
              <a:ext cx="171450" cy="77788"/>
            </a:xfrm>
            <a:custGeom>
              <a:avLst/>
              <a:gdLst>
                <a:gd name="T0" fmla="*/ 2147483647 w 108"/>
                <a:gd name="T1" fmla="*/ 0 h 49"/>
                <a:gd name="T2" fmla="*/ 2147483647 w 108"/>
                <a:gd name="T3" fmla="*/ 0 h 49"/>
                <a:gd name="T4" fmla="*/ 2147483647 w 108"/>
                <a:gd name="T5" fmla="*/ 2147483647 h 49"/>
                <a:gd name="T6" fmla="*/ 2147483647 w 108"/>
                <a:gd name="T7" fmla="*/ 2147483647 h 49"/>
                <a:gd name="T8" fmla="*/ 0 w 108"/>
                <a:gd name="T9" fmla="*/ 2147483647 h 49"/>
                <a:gd name="T10" fmla="*/ 0 w 108"/>
                <a:gd name="T11" fmla="*/ 2147483647 h 49"/>
                <a:gd name="T12" fmla="*/ 2147483647 w 108"/>
                <a:gd name="T13" fmla="*/ 0 h 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8" h="49">
                  <a:moveTo>
                    <a:pt x="107" y="0"/>
                  </a:moveTo>
                  <a:lnTo>
                    <a:pt x="108" y="0"/>
                  </a:lnTo>
                  <a:lnTo>
                    <a:pt x="108" y="1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3" name="Freeform 16"/>
            <p:cNvSpPr>
              <a:spLocks/>
            </p:cNvSpPr>
            <p:nvPr/>
          </p:nvSpPr>
          <p:spPr bwMode="auto">
            <a:xfrm>
              <a:off x="5097463" y="1725613"/>
              <a:ext cx="163513" cy="11113"/>
            </a:xfrm>
            <a:custGeom>
              <a:avLst/>
              <a:gdLst>
                <a:gd name="T0" fmla="*/ 2147483647 w 103"/>
                <a:gd name="T1" fmla="*/ 0 h 7"/>
                <a:gd name="T2" fmla="*/ 2147483647 w 103"/>
                <a:gd name="T3" fmla="*/ 0 h 7"/>
                <a:gd name="T4" fmla="*/ 2147483647 w 103"/>
                <a:gd name="T5" fmla="*/ 2147483647 h 7"/>
                <a:gd name="T6" fmla="*/ 2147483647 w 103"/>
                <a:gd name="T7" fmla="*/ 2147483647 h 7"/>
                <a:gd name="T8" fmla="*/ 0 w 103"/>
                <a:gd name="T9" fmla="*/ 2147483647 h 7"/>
                <a:gd name="T10" fmla="*/ 0 w 103"/>
                <a:gd name="T11" fmla="*/ 2147483647 h 7"/>
                <a:gd name="T12" fmla="*/ 2147483647 w 10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3" h="7">
                  <a:moveTo>
                    <a:pt x="102" y="0"/>
                  </a:moveTo>
                  <a:lnTo>
                    <a:pt x="103" y="0"/>
                  </a:lnTo>
                  <a:lnTo>
                    <a:pt x="103" y="3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4" name="Freeform 17"/>
            <p:cNvSpPr>
              <a:spLocks/>
            </p:cNvSpPr>
            <p:nvPr/>
          </p:nvSpPr>
          <p:spPr bwMode="auto">
            <a:xfrm>
              <a:off x="5259388" y="1725613"/>
              <a:ext cx="179388" cy="20638"/>
            </a:xfrm>
            <a:custGeom>
              <a:avLst/>
              <a:gdLst>
                <a:gd name="T0" fmla="*/ 0 w 113"/>
                <a:gd name="T1" fmla="*/ 0 h 13"/>
                <a:gd name="T2" fmla="*/ 2147483647 w 113"/>
                <a:gd name="T3" fmla="*/ 0 h 13"/>
                <a:gd name="T4" fmla="*/ 2147483647 w 113"/>
                <a:gd name="T5" fmla="*/ 2147483647 h 13"/>
                <a:gd name="T6" fmla="*/ 2147483647 w 113"/>
                <a:gd name="T7" fmla="*/ 2147483647 h 13"/>
                <a:gd name="T8" fmla="*/ 2147483647 w 113"/>
                <a:gd name="T9" fmla="*/ 2147483647 h 13"/>
                <a:gd name="T10" fmla="*/ 0 w 113"/>
                <a:gd name="T11" fmla="*/ 2147483647 h 13"/>
                <a:gd name="T12" fmla="*/ 0 w 113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13">
                  <a:moveTo>
                    <a:pt x="0" y="0"/>
                  </a:moveTo>
                  <a:lnTo>
                    <a:pt x="1" y="0"/>
                  </a:lnTo>
                  <a:lnTo>
                    <a:pt x="113" y="12"/>
                  </a:lnTo>
                  <a:lnTo>
                    <a:pt x="113" y="13"/>
                  </a:lnTo>
                  <a:lnTo>
                    <a:pt x="110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5" name="Freeform 18"/>
            <p:cNvSpPr>
              <a:spLocks/>
            </p:cNvSpPr>
            <p:nvPr/>
          </p:nvSpPr>
          <p:spPr bwMode="auto">
            <a:xfrm>
              <a:off x="5434013" y="1744663"/>
              <a:ext cx="174625" cy="68263"/>
            </a:xfrm>
            <a:custGeom>
              <a:avLst/>
              <a:gdLst>
                <a:gd name="T0" fmla="*/ 0 w 110"/>
                <a:gd name="T1" fmla="*/ 0 h 43"/>
                <a:gd name="T2" fmla="*/ 2147483647 w 110"/>
                <a:gd name="T3" fmla="*/ 0 h 43"/>
                <a:gd name="T4" fmla="*/ 2147483647 w 110"/>
                <a:gd name="T5" fmla="*/ 2147483647 h 43"/>
                <a:gd name="T6" fmla="*/ 2147483647 w 110"/>
                <a:gd name="T7" fmla="*/ 2147483647 h 43"/>
                <a:gd name="T8" fmla="*/ 2147483647 w 110"/>
                <a:gd name="T9" fmla="*/ 2147483647 h 43"/>
                <a:gd name="T10" fmla="*/ 0 w 110"/>
                <a:gd name="T11" fmla="*/ 2147483647 h 43"/>
                <a:gd name="T12" fmla="*/ 0 w 110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0" h="43">
                  <a:moveTo>
                    <a:pt x="0" y="0"/>
                  </a:moveTo>
                  <a:lnTo>
                    <a:pt x="3" y="0"/>
                  </a:lnTo>
                  <a:lnTo>
                    <a:pt x="110" y="42"/>
                  </a:lnTo>
                  <a:lnTo>
                    <a:pt x="110" y="43"/>
                  </a:lnTo>
                  <a:lnTo>
                    <a:pt x="109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6" name="Freeform 19"/>
            <p:cNvSpPr>
              <a:spLocks/>
            </p:cNvSpPr>
            <p:nvPr/>
          </p:nvSpPr>
          <p:spPr bwMode="auto">
            <a:xfrm>
              <a:off x="5607050" y="1811338"/>
              <a:ext cx="169863" cy="87313"/>
            </a:xfrm>
            <a:custGeom>
              <a:avLst/>
              <a:gdLst>
                <a:gd name="T0" fmla="*/ 0 w 107"/>
                <a:gd name="T1" fmla="*/ 0 h 55"/>
                <a:gd name="T2" fmla="*/ 2147483647 w 107"/>
                <a:gd name="T3" fmla="*/ 0 h 55"/>
                <a:gd name="T4" fmla="*/ 2147483647 w 107"/>
                <a:gd name="T5" fmla="*/ 2147483647 h 55"/>
                <a:gd name="T6" fmla="*/ 2147483647 w 107"/>
                <a:gd name="T7" fmla="*/ 2147483647 h 55"/>
                <a:gd name="T8" fmla="*/ 2147483647 w 107"/>
                <a:gd name="T9" fmla="*/ 2147483647 h 55"/>
                <a:gd name="T10" fmla="*/ 0 w 107"/>
                <a:gd name="T11" fmla="*/ 2147483647 h 55"/>
                <a:gd name="T12" fmla="*/ 0 w 107"/>
                <a:gd name="T13" fmla="*/ 0 h 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55">
                  <a:moveTo>
                    <a:pt x="0" y="0"/>
                  </a:moveTo>
                  <a:lnTo>
                    <a:pt x="1" y="0"/>
                  </a:lnTo>
                  <a:lnTo>
                    <a:pt x="107" y="54"/>
                  </a:lnTo>
                  <a:lnTo>
                    <a:pt x="107" y="55"/>
                  </a:lnTo>
                  <a:lnTo>
                    <a:pt x="106" y="5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7" name="Freeform 20"/>
            <p:cNvSpPr>
              <a:spLocks/>
            </p:cNvSpPr>
            <p:nvPr/>
          </p:nvSpPr>
          <p:spPr bwMode="auto">
            <a:xfrm>
              <a:off x="5775325" y="1897063"/>
              <a:ext cx="222250" cy="128588"/>
            </a:xfrm>
            <a:custGeom>
              <a:avLst/>
              <a:gdLst>
                <a:gd name="T0" fmla="*/ 0 w 140"/>
                <a:gd name="T1" fmla="*/ 0 h 81"/>
                <a:gd name="T2" fmla="*/ 2147483647 w 140"/>
                <a:gd name="T3" fmla="*/ 0 h 81"/>
                <a:gd name="T4" fmla="*/ 2147483647 w 140"/>
                <a:gd name="T5" fmla="*/ 2147483647 h 81"/>
                <a:gd name="T6" fmla="*/ 2147483647 w 140"/>
                <a:gd name="T7" fmla="*/ 2147483647 h 81"/>
                <a:gd name="T8" fmla="*/ 2147483647 w 140"/>
                <a:gd name="T9" fmla="*/ 2147483647 h 81"/>
                <a:gd name="T10" fmla="*/ 0 w 140"/>
                <a:gd name="T11" fmla="*/ 2147483647 h 81"/>
                <a:gd name="T12" fmla="*/ 0 w 140"/>
                <a:gd name="T13" fmla="*/ 0 h 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0" h="81">
                  <a:moveTo>
                    <a:pt x="0" y="0"/>
                  </a:moveTo>
                  <a:lnTo>
                    <a:pt x="1" y="0"/>
                  </a:lnTo>
                  <a:lnTo>
                    <a:pt x="140" y="79"/>
                  </a:lnTo>
                  <a:lnTo>
                    <a:pt x="140" y="8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8" name="Freeform 21"/>
            <p:cNvSpPr>
              <a:spLocks/>
            </p:cNvSpPr>
            <p:nvPr/>
          </p:nvSpPr>
          <p:spPr bwMode="auto">
            <a:xfrm>
              <a:off x="5997575" y="2022475"/>
              <a:ext cx="211138" cy="153988"/>
            </a:xfrm>
            <a:custGeom>
              <a:avLst/>
              <a:gdLst>
                <a:gd name="T0" fmla="*/ 0 w 133"/>
                <a:gd name="T1" fmla="*/ 0 h 97"/>
                <a:gd name="T2" fmla="*/ 0 w 133"/>
                <a:gd name="T3" fmla="*/ 0 h 97"/>
                <a:gd name="T4" fmla="*/ 2147483647 w 133"/>
                <a:gd name="T5" fmla="*/ 2147483647 h 97"/>
                <a:gd name="T6" fmla="*/ 2147483647 w 133"/>
                <a:gd name="T7" fmla="*/ 2147483647 h 97"/>
                <a:gd name="T8" fmla="*/ 2147483647 w 133"/>
                <a:gd name="T9" fmla="*/ 2147483647 h 97"/>
                <a:gd name="T10" fmla="*/ 0 w 133"/>
                <a:gd name="T11" fmla="*/ 2147483647 h 97"/>
                <a:gd name="T12" fmla="*/ 0 w 133"/>
                <a:gd name="T13" fmla="*/ 0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3" h="97">
                  <a:moveTo>
                    <a:pt x="0" y="0"/>
                  </a:moveTo>
                  <a:lnTo>
                    <a:pt x="0" y="0"/>
                  </a:lnTo>
                  <a:lnTo>
                    <a:pt x="133" y="96"/>
                  </a:lnTo>
                  <a:lnTo>
                    <a:pt x="133" y="97"/>
                  </a:lnTo>
                  <a:lnTo>
                    <a:pt x="132" y="9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9" name="Freeform 22"/>
            <p:cNvSpPr>
              <a:spLocks/>
            </p:cNvSpPr>
            <p:nvPr/>
          </p:nvSpPr>
          <p:spPr bwMode="auto">
            <a:xfrm>
              <a:off x="6199188" y="2073275"/>
              <a:ext cx="9525" cy="103188"/>
            </a:xfrm>
            <a:custGeom>
              <a:avLst/>
              <a:gdLst>
                <a:gd name="T0" fmla="*/ 0 w 6"/>
                <a:gd name="T1" fmla="*/ 0 h 65"/>
                <a:gd name="T2" fmla="*/ 2147483647 w 6"/>
                <a:gd name="T3" fmla="*/ 0 h 65"/>
                <a:gd name="T4" fmla="*/ 2147483647 w 6"/>
                <a:gd name="T5" fmla="*/ 2147483647 h 65"/>
                <a:gd name="T6" fmla="*/ 2147483647 w 6"/>
                <a:gd name="T7" fmla="*/ 2147483647 h 65"/>
                <a:gd name="T8" fmla="*/ 2147483647 w 6"/>
                <a:gd name="T9" fmla="*/ 2147483647 h 65"/>
                <a:gd name="T10" fmla="*/ 0 w 6"/>
                <a:gd name="T11" fmla="*/ 2147483647 h 65"/>
                <a:gd name="T12" fmla="*/ 0 w 6"/>
                <a:gd name="T13" fmla="*/ 0 h 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65">
                  <a:moveTo>
                    <a:pt x="0" y="0"/>
                  </a:moveTo>
                  <a:lnTo>
                    <a:pt x="1" y="0"/>
                  </a:lnTo>
                  <a:lnTo>
                    <a:pt x="6" y="64"/>
                  </a:lnTo>
                  <a:lnTo>
                    <a:pt x="6" y="65"/>
                  </a:lnTo>
                  <a:lnTo>
                    <a:pt x="5" y="6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0" name="Freeform 23"/>
            <p:cNvSpPr>
              <a:spLocks/>
            </p:cNvSpPr>
            <p:nvPr/>
          </p:nvSpPr>
          <p:spPr bwMode="auto">
            <a:xfrm>
              <a:off x="6062663" y="1981200"/>
              <a:ext cx="138113" cy="95250"/>
            </a:xfrm>
            <a:custGeom>
              <a:avLst/>
              <a:gdLst>
                <a:gd name="T0" fmla="*/ 0 w 87"/>
                <a:gd name="T1" fmla="*/ 0 h 60"/>
                <a:gd name="T2" fmla="*/ 2147483647 w 87"/>
                <a:gd name="T3" fmla="*/ 0 h 60"/>
                <a:gd name="T4" fmla="*/ 2147483647 w 87"/>
                <a:gd name="T5" fmla="*/ 2147483647 h 60"/>
                <a:gd name="T6" fmla="*/ 2147483647 w 87"/>
                <a:gd name="T7" fmla="*/ 2147483647 h 60"/>
                <a:gd name="T8" fmla="*/ 2147483647 w 87"/>
                <a:gd name="T9" fmla="*/ 2147483647 h 60"/>
                <a:gd name="T10" fmla="*/ 0 w 87"/>
                <a:gd name="T11" fmla="*/ 2147483647 h 60"/>
                <a:gd name="T12" fmla="*/ 0 w 87"/>
                <a:gd name="T13" fmla="*/ 0 h 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60">
                  <a:moveTo>
                    <a:pt x="0" y="0"/>
                  </a:moveTo>
                  <a:lnTo>
                    <a:pt x="3" y="0"/>
                  </a:lnTo>
                  <a:lnTo>
                    <a:pt x="87" y="58"/>
                  </a:lnTo>
                  <a:lnTo>
                    <a:pt x="87" y="60"/>
                  </a:lnTo>
                  <a:lnTo>
                    <a:pt x="86" y="6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1" name="Freeform 24"/>
            <p:cNvSpPr>
              <a:spLocks/>
            </p:cNvSpPr>
            <p:nvPr/>
          </p:nvSpPr>
          <p:spPr bwMode="auto">
            <a:xfrm>
              <a:off x="5886450" y="1838325"/>
              <a:ext cx="180975" cy="146050"/>
            </a:xfrm>
            <a:custGeom>
              <a:avLst/>
              <a:gdLst>
                <a:gd name="T0" fmla="*/ 0 w 114"/>
                <a:gd name="T1" fmla="*/ 0 h 92"/>
                <a:gd name="T2" fmla="*/ 2147483647 w 114"/>
                <a:gd name="T3" fmla="*/ 0 h 92"/>
                <a:gd name="T4" fmla="*/ 2147483647 w 114"/>
                <a:gd name="T5" fmla="*/ 2147483647 h 92"/>
                <a:gd name="T6" fmla="*/ 2147483647 w 114"/>
                <a:gd name="T7" fmla="*/ 2147483647 h 92"/>
                <a:gd name="T8" fmla="*/ 2147483647 w 114"/>
                <a:gd name="T9" fmla="*/ 2147483647 h 92"/>
                <a:gd name="T10" fmla="*/ 0 w 114"/>
                <a:gd name="T11" fmla="*/ 0 h 92"/>
                <a:gd name="T12" fmla="*/ 0 w 114"/>
                <a:gd name="T13" fmla="*/ 0 h 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4" h="92">
                  <a:moveTo>
                    <a:pt x="0" y="0"/>
                  </a:moveTo>
                  <a:lnTo>
                    <a:pt x="1" y="0"/>
                  </a:lnTo>
                  <a:lnTo>
                    <a:pt x="114" y="90"/>
                  </a:lnTo>
                  <a:lnTo>
                    <a:pt x="114" y="92"/>
                  </a:lnTo>
                  <a:lnTo>
                    <a:pt x="111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2" name="Freeform 25"/>
            <p:cNvSpPr>
              <a:spLocks/>
            </p:cNvSpPr>
            <p:nvPr/>
          </p:nvSpPr>
          <p:spPr bwMode="auto">
            <a:xfrm>
              <a:off x="5708650" y="1719263"/>
              <a:ext cx="179388" cy="119063"/>
            </a:xfrm>
            <a:custGeom>
              <a:avLst/>
              <a:gdLst>
                <a:gd name="T0" fmla="*/ 0 w 113"/>
                <a:gd name="T1" fmla="*/ 0 h 75"/>
                <a:gd name="T2" fmla="*/ 2147483647 w 113"/>
                <a:gd name="T3" fmla="*/ 0 h 75"/>
                <a:gd name="T4" fmla="*/ 2147483647 w 113"/>
                <a:gd name="T5" fmla="*/ 2147483647 h 75"/>
                <a:gd name="T6" fmla="*/ 2147483647 w 113"/>
                <a:gd name="T7" fmla="*/ 2147483647 h 75"/>
                <a:gd name="T8" fmla="*/ 2147483647 w 113"/>
                <a:gd name="T9" fmla="*/ 2147483647 h 75"/>
                <a:gd name="T10" fmla="*/ 0 w 113"/>
                <a:gd name="T11" fmla="*/ 0 h 75"/>
                <a:gd name="T12" fmla="*/ 0 w 113"/>
                <a:gd name="T13" fmla="*/ 0 h 7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75">
                  <a:moveTo>
                    <a:pt x="0" y="0"/>
                  </a:moveTo>
                  <a:lnTo>
                    <a:pt x="1" y="0"/>
                  </a:lnTo>
                  <a:lnTo>
                    <a:pt x="113" y="75"/>
                  </a:lnTo>
                  <a:lnTo>
                    <a:pt x="112" y="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3" name="Freeform 26"/>
            <p:cNvSpPr>
              <a:spLocks/>
            </p:cNvSpPr>
            <p:nvPr/>
          </p:nvSpPr>
          <p:spPr bwMode="auto">
            <a:xfrm>
              <a:off x="5556250" y="1622425"/>
              <a:ext cx="153988" cy="96838"/>
            </a:xfrm>
            <a:custGeom>
              <a:avLst/>
              <a:gdLst>
                <a:gd name="T0" fmla="*/ 0 w 97"/>
                <a:gd name="T1" fmla="*/ 0 h 61"/>
                <a:gd name="T2" fmla="*/ 2147483647 w 97"/>
                <a:gd name="T3" fmla="*/ 0 h 61"/>
                <a:gd name="T4" fmla="*/ 2147483647 w 97"/>
                <a:gd name="T5" fmla="*/ 2147483647 h 61"/>
                <a:gd name="T6" fmla="*/ 2147483647 w 97"/>
                <a:gd name="T7" fmla="*/ 2147483647 h 61"/>
                <a:gd name="T8" fmla="*/ 2147483647 w 97"/>
                <a:gd name="T9" fmla="*/ 2147483647 h 61"/>
                <a:gd name="T10" fmla="*/ 0 w 97"/>
                <a:gd name="T11" fmla="*/ 2147483647 h 61"/>
                <a:gd name="T12" fmla="*/ 0 w 97"/>
                <a:gd name="T13" fmla="*/ 0 h 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7" h="61">
                  <a:moveTo>
                    <a:pt x="0" y="0"/>
                  </a:moveTo>
                  <a:lnTo>
                    <a:pt x="1" y="0"/>
                  </a:lnTo>
                  <a:lnTo>
                    <a:pt x="97" y="61"/>
                  </a:lnTo>
                  <a:lnTo>
                    <a:pt x="96" y="6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4" name="Freeform 27"/>
            <p:cNvSpPr>
              <a:spLocks/>
            </p:cNvSpPr>
            <p:nvPr/>
          </p:nvSpPr>
          <p:spPr bwMode="auto">
            <a:xfrm>
              <a:off x="5419725" y="1555750"/>
              <a:ext cx="138113" cy="71438"/>
            </a:xfrm>
            <a:custGeom>
              <a:avLst/>
              <a:gdLst>
                <a:gd name="T0" fmla="*/ 0 w 87"/>
                <a:gd name="T1" fmla="*/ 0 h 45"/>
                <a:gd name="T2" fmla="*/ 2147483647 w 87"/>
                <a:gd name="T3" fmla="*/ 0 h 45"/>
                <a:gd name="T4" fmla="*/ 2147483647 w 87"/>
                <a:gd name="T5" fmla="*/ 2147483647 h 45"/>
                <a:gd name="T6" fmla="*/ 2147483647 w 87"/>
                <a:gd name="T7" fmla="*/ 2147483647 h 45"/>
                <a:gd name="T8" fmla="*/ 2147483647 w 87"/>
                <a:gd name="T9" fmla="*/ 2147483647 h 45"/>
                <a:gd name="T10" fmla="*/ 0 w 87"/>
                <a:gd name="T11" fmla="*/ 2147483647 h 45"/>
                <a:gd name="T12" fmla="*/ 0 w 87"/>
                <a:gd name="T13" fmla="*/ 0 h 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45">
                  <a:moveTo>
                    <a:pt x="0" y="0"/>
                  </a:moveTo>
                  <a:lnTo>
                    <a:pt x="2" y="0"/>
                  </a:lnTo>
                  <a:lnTo>
                    <a:pt x="87" y="42"/>
                  </a:lnTo>
                  <a:lnTo>
                    <a:pt x="87" y="45"/>
                  </a:lnTo>
                  <a:lnTo>
                    <a:pt x="86" y="4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5" name="Freeform 28"/>
            <p:cNvSpPr>
              <a:spLocks/>
            </p:cNvSpPr>
            <p:nvPr/>
          </p:nvSpPr>
          <p:spPr bwMode="auto">
            <a:xfrm>
              <a:off x="5310188" y="1522413"/>
              <a:ext cx="112713" cy="34925"/>
            </a:xfrm>
            <a:custGeom>
              <a:avLst/>
              <a:gdLst>
                <a:gd name="T0" fmla="*/ 0 w 71"/>
                <a:gd name="T1" fmla="*/ 0 h 22"/>
                <a:gd name="T2" fmla="*/ 2147483647 w 71"/>
                <a:gd name="T3" fmla="*/ 0 h 22"/>
                <a:gd name="T4" fmla="*/ 2147483647 w 71"/>
                <a:gd name="T5" fmla="*/ 2147483647 h 22"/>
                <a:gd name="T6" fmla="*/ 2147483647 w 71"/>
                <a:gd name="T7" fmla="*/ 2147483647 h 22"/>
                <a:gd name="T8" fmla="*/ 2147483647 w 71"/>
                <a:gd name="T9" fmla="*/ 2147483647 h 22"/>
                <a:gd name="T10" fmla="*/ 0 w 71"/>
                <a:gd name="T11" fmla="*/ 0 h 22"/>
                <a:gd name="T12" fmla="*/ 0 w 71"/>
                <a:gd name="T13" fmla="*/ 0 h 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1" h="22">
                  <a:moveTo>
                    <a:pt x="0" y="0"/>
                  </a:moveTo>
                  <a:lnTo>
                    <a:pt x="1" y="0"/>
                  </a:lnTo>
                  <a:lnTo>
                    <a:pt x="71" y="21"/>
                  </a:lnTo>
                  <a:lnTo>
                    <a:pt x="71" y="22"/>
                  </a:lnTo>
                  <a:lnTo>
                    <a:pt x="69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6" name="Freeform 29"/>
            <p:cNvSpPr>
              <a:spLocks/>
            </p:cNvSpPr>
            <p:nvPr/>
          </p:nvSpPr>
          <p:spPr bwMode="auto">
            <a:xfrm>
              <a:off x="5199063" y="1481138"/>
              <a:ext cx="112713" cy="41275"/>
            </a:xfrm>
            <a:custGeom>
              <a:avLst/>
              <a:gdLst>
                <a:gd name="T0" fmla="*/ 0 w 71"/>
                <a:gd name="T1" fmla="*/ 0 h 26"/>
                <a:gd name="T2" fmla="*/ 2147483647 w 71"/>
                <a:gd name="T3" fmla="*/ 0 h 26"/>
                <a:gd name="T4" fmla="*/ 2147483647 w 71"/>
                <a:gd name="T5" fmla="*/ 2147483647 h 26"/>
                <a:gd name="T6" fmla="*/ 2147483647 w 71"/>
                <a:gd name="T7" fmla="*/ 2147483647 h 26"/>
                <a:gd name="T8" fmla="*/ 2147483647 w 71"/>
                <a:gd name="T9" fmla="*/ 2147483647 h 26"/>
                <a:gd name="T10" fmla="*/ 0 w 71"/>
                <a:gd name="T11" fmla="*/ 0 h 26"/>
                <a:gd name="T12" fmla="*/ 0 w 71"/>
                <a:gd name="T13" fmla="*/ 0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1" h="26">
                  <a:moveTo>
                    <a:pt x="0" y="0"/>
                  </a:moveTo>
                  <a:lnTo>
                    <a:pt x="1" y="0"/>
                  </a:lnTo>
                  <a:lnTo>
                    <a:pt x="71" y="26"/>
                  </a:lnTo>
                  <a:lnTo>
                    <a:pt x="70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7" name="Freeform 30"/>
            <p:cNvSpPr>
              <a:spLocks/>
            </p:cNvSpPr>
            <p:nvPr/>
          </p:nvSpPr>
          <p:spPr bwMode="auto">
            <a:xfrm>
              <a:off x="5080000" y="1470025"/>
              <a:ext cx="120650" cy="11113"/>
            </a:xfrm>
            <a:custGeom>
              <a:avLst/>
              <a:gdLst>
                <a:gd name="T0" fmla="*/ 0 w 76"/>
                <a:gd name="T1" fmla="*/ 0 h 7"/>
                <a:gd name="T2" fmla="*/ 2147483647 w 76"/>
                <a:gd name="T3" fmla="*/ 0 h 7"/>
                <a:gd name="T4" fmla="*/ 2147483647 w 76"/>
                <a:gd name="T5" fmla="*/ 2147483647 h 7"/>
                <a:gd name="T6" fmla="*/ 2147483647 w 76"/>
                <a:gd name="T7" fmla="*/ 2147483647 h 7"/>
                <a:gd name="T8" fmla="*/ 2147483647 w 76"/>
                <a:gd name="T9" fmla="*/ 2147483647 h 7"/>
                <a:gd name="T10" fmla="*/ 0 w 76"/>
                <a:gd name="T11" fmla="*/ 2147483647 h 7"/>
                <a:gd name="T12" fmla="*/ 0 w 76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6" h="7">
                  <a:moveTo>
                    <a:pt x="0" y="0"/>
                  </a:moveTo>
                  <a:lnTo>
                    <a:pt x="1" y="0"/>
                  </a:lnTo>
                  <a:lnTo>
                    <a:pt x="76" y="7"/>
                  </a:lnTo>
                  <a:lnTo>
                    <a:pt x="7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8" name="Freeform 31"/>
            <p:cNvSpPr>
              <a:spLocks/>
            </p:cNvSpPr>
            <p:nvPr/>
          </p:nvSpPr>
          <p:spPr bwMode="auto">
            <a:xfrm>
              <a:off x="4962525" y="1470025"/>
              <a:ext cx="119063" cy="22225"/>
            </a:xfrm>
            <a:custGeom>
              <a:avLst/>
              <a:gdLst>
                <a:gd name="T0" fmla="*/ 2147483647 w 75"/>
                <a:gd name="T1" fmla="*/ 0 h 14"/>
                <a:gd name="T2" fmla="*/ 2147483647 w 75"/>
                <a:gd name="T3" fmla="*/ 0 h 14"/>
                <a:gd name="T4" fmla="*/ 2147483647 w 75"/>
                <a:gd name="T5" fmla="*/ 2147483647 h 14"/>
                <a:gd name="T6" fmla="*/ 2147483647 w 75"/>
                <a:gd name="T7" fmla="*/ 2147483647 h 14"/>
                <a:gd name="T8" fmla="*/ 0 w 75"/>
                <a:gd name="T9" fmla="*/ 2147483647 h 14"/>
                <a:gd name="T10" fmla="*/ 0 w 75"/>
                <a:gd name="T11" fmla="*/ 2147483647 h 14"/>
                <a:gd name="T12" fmla="*/ 2147483647 w 75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5" h="14">
                  <a:moveTo>
                    <a:pt x="74" y="0"/>
                  </a:moveTo>
                  <a:lnTo>
                    <a:pt x="75" y="0"/>
                  </a:lnTo>
                  <a:lnTo>
                    <a:pt x="75" y="3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9" name="Freeform 32"/>
            <p:cNvSpPr>
              <a:spLocks/>
            </p:cNvSpPr>
            <p:nvPr/>
          </p:nvSpPr>
          <p:spPr bwMode="auto">
            <a:xfrm>
              <a:off x="4875213" y="1490663"/>
              <a:ext cx="88900" cy="31750"/>
            </a:xfrm>
            <a:custGeom>
              <a:avLst/>
              <a:gdLst>
                <a:gd name="T0" fmla="*/ 2147483647 w 56"/>
                <a:gd name="T1" fmla="*/ 0 h 20"/>
                <a:gd name="T2" fmla="*/ 2147483647 w 56"/>
                <a:gd name="T3" fmla="*/ 0 h 20"/>
                <a:gd name="T4" fmla="*/ 2147483647 w 56"/>
                <a:gd name="T5" fmla="*/ 2147483647 h 20"/>
                <a:gd name="T6" fmla="*/ 2147483647 w 56"/>
                <a:gd name="T7" fmla="*/ 2147483647 h 20"/>
                <a:gd name="T8" fmla="*/ 0 w 56"/>
                <a:gd name="T9" fmla="*/ 2147483647 h 20"/>
                <a:gd name="T10" fmla="*/ 0 w 56"/>
                <a:gd name="T11" fmla="*/ 2147483647 h 20"/>
                <a:gd name="T12" fmla="*/ 2147483647 w 56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6" h="20">
                  <a:moveTo>
                    <a:pt x="55" y="0"/>
                  </a:moveTo>
                  <a:lnTo>
                    <a:pt x="56" y="0"/>
                  </a:lnTo>
                  <a:lnTo>
                    <a:pt x="56" y="1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0" name="Freeform 33"/>
            <p:cNvSpPr>
              <a:spLocks/>
            </p:cNvSpPr>
            <p:nvPr/>
          </p:nvSpPr>
          <p:spPr bwMode="auto">
            <a:xfrm>
              <a:off x="4783138" y="1522413"/>
              <a:ext cx="95250" cy="53975"/>
            </a:xfrm>
            <a:custGeom>
              <a:avLst/>
              <a:gdLst>
                <a:gd name="T0" fmla="*/ 2147483647 w 60"/>
                <a:gd name="T1" fmla="*/ 0 h 34"/>
                <a:gd name="T2" fmla="*/ 2147483647 w 60"/>
                <a:gd name="T3" fmla="*/ 0 h 34"/>
                <a:gd name="T4" fmla="*/ 2147483647 w 60"/>
                <a:gd name="T5" fmla="*/ 0 h 34"/>
                <a:gd name="T6" fmla="*/ 0 w 60"/>
                <a:gd name="T7" fmla="*/ 2147483647 h 34"/>
                <a:gd name="T8" fmla="*/ 0 w 60"/>
                <a:gd name="T9" fmla="*/ 2147483647 h 34"/>
                <a:gd name="T10" fmla="*/ 0 w 60"/>
                <a:gd name="T11" fmla="*/ 2147483647 h 34"/>
                <a:gd name="T12" fmla="*/ 2147483647 w 60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34">
                  <a:moveTo>
                    <a:pt x="58" y="0"/>
                  </a:moveTo>
                  <a:lnTo>
                    <a:pt x="60" y="0"/>
                  </a:lnTo>
                  <a:lnTo>
                    <a:pt x="0" y="34"/>
                  </a:lnTo>
                  <a:lnTo>
                    <a:pt x="0" y="31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1" name="Freeform 34"/>
            <p:cNvSpPr>
              <a:spLocks/>
            </p:cNvSpPr>
            <p:nvPr/>
          </p:nvSpPr>
          <p:spPr bwMode="auto">
            <a:xfrm>
              <a:off x="4722813" y="1571625"/>
              <a:ext cx="60325" cy="30163"/>
            </a:xfrm>
            <a:custGeom>
              <a:avLst/>
              <a:gdLst>
                <a:gd name="T0" fmla="*/ 2147483647 w 38"/>
                <a:gd name="T1" fmla="*/ 0 h 19"/>
                <a:gd name="T2" fmla="*/ 2147483647 w 38"/>
                <a:gd name="T3" fmla="*/ 0 h 19"/>
                <a:gd name="T4" fmla="*/ 2147483647 w 38"/>
                <a:gd name="T5" fmla="*/ 2147483647 h 19"/>
                <a:gd name="T6" fmla="*/ 2147483647 w 38"/>
                <a:gd name="T7" fmla="*/ 2147483647 h 19"/>
                <a:gd name="T8" fmla="*/ 0 w 38"/>
                <a:gd name="T9" fmla="*/ 2147483647 h 19"/>
                <a:gd name="T10" fmla="*/ 0 w 38"/>
                <a:gd name="T11" fmla="*/ 2147483647 h 19"/>
                <a:gd name="T12" fmla="*/ 2147483647 w 38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8" h="19">
                  <a:moveTo>
                    <a:pt x="38" y="0"/>
                  </a:moveTo>
                  <a:lnTo>
                    <a:pt x="38" y="0"/>
                  </a:lnTo>
                  <a:lnTo>
                    <a:pt x="38" y="3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2" name="Freeform 35"/>
            <p:cNvSpPr>
              <a:spLocks/>
            </p:cNvSpPr>
            <p:nvPr/>
          </p:nvSpPr>
          <p:spPr bwMode="auto">
            <a:xfrm>
              <a:off x="2236788" y="3941763"/>
              <a:ext cx="34925" cy="136525"/>
            </a:xfrm>
            <a:custGeom>
              <a:avLst/>
              <a:gdLst>
                <a:gd name="T0" fmla="*/ 2147483647 w 22"/>
                <a:gd name="T1" fmla="*/ 0 h 86"/>
                <a:gd name="T2" fmla="*/ 2147483647 w 22"/>
                <a:gd name="T3" fmla="*/ 0 h 86"/>
                <a:gd name="T4" fmla="*/ 2147483647 w 22"/>
                <a:gd name="T5" fmla="*/ 2147483647 h 86"/>
                <a:gd name="T6" fmla="*/ 2147483647 w 22"/>
                <a:gd name="T7" fmla="*/ 2147483647 h 86"/>
                <a:gd name="T8" fmla="*/ 0 w 22"/>
                <a:gd name="T9" fmla="*/ 2147483647 h 86"/>
                <a:gd name="T10" fmla="*/ 0 w 22"/>
                <a:gd name="T11" fmla="*/ 2147483647 h 86"/>
                <a:gd name="T12" fmla="*/ 2147483647 w 22"/>
                <a:gd name="T13" fmla="*/ 0 h 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" h="86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86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3" name="Freeform 36"/>
            <p:cNvSpPr>
              <a:spLocks/>
            </p:cNvSpPr>
            <p:nvPr/>
          </p:nvSpPr>
          <p:spPr bwMode="auto">
            <a:xfrm>
              <a:off x="2287588" y="3859213"/>
              <a:ext cx="9525" cy="26988"/>
            </a:xfrm>
            <a:custGeom>
              <a:avLst/>
              <a:gdLst>
                <a:gd name="T0" fmla="*/ 2147483647 w 6"/>
                <a:gd name="T1" fmla="*/ 0 h 17"/>
                <a:gd name="T2" fmla="*/ 2147483647 w 6"/>
                <a:gd name="T3" fmla="*/ 0 h 17"/>
                <a:gd name="T4" fmla="*/ 2147483647 w 6"/>
                <a:gd name="T5" fmla="*/ 2147483647 h 17"/>
                <a:gd name="T6" fmla="*/ 2147483647 w 6"/>
                <a:gd name="T7" fmla="*/ 2147483647 h 17"/>
                <a:gd name="T8" fmla="*/ 0 w 6"/>
                <a:gd name="T9" fmla="*/ 2147483647 h 17"/>
                <a:gd name="T10" fmla="*/ 0 w 6"/>
                <a:gd name="T11" fmla="*/ 2147483647 h 17"/>
                <a:gd name="T12" fmla="*/ 2147483647 w 6"/>
                <a:gd name="T13" fmla="*/ 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17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4" name="Freeform 37"/>
            <p:cNvSpPr>
              <a:spLocks/>
            </p:cNvSpPr>
            <p:nvPr/>
          </p:nvSpPr>
          <p:spPr bwMode="auto">
            <a:xfrm>
              <a:off x="2314575" y="3702050"/>
              <a:ext cx="39688" cy="106363"/>
            </a:xfrm>
            <a:custGeom>
              <a:avLst/>
              <a:gdLst>
                <a:gd name="T0" fmla="*/ 2147483647 w 25"/>
                <a:gd name="T1" fmla="*/ 0 h 67"/>
                <a:gd name="T2" fmla="*/ 2147483647 w 25"/>
                <a:gd name="T3" fmla="*/ 0 h 67"/>
                <a:gd name="T4" fmla="*/ 2147483647 w 25"/>
                <a:gd name="T5" fmla="*/ 2147483647 h 67"/>
                <a:gd name="T6" fmla="*/ 2147483647 w 25"/>
                <a:gd name="T7" fmla="*/ 2147483647 h 67"/>
                <a:gd name="T8" fmla="*/ 0 w 25"/>
                <a:gd name="T9" fmla="*/ 2147483647 h 67"/>
                <a:gd name="T10" fmla="*/ 0 w 25"/>
                <a:gd name="T11" fmla="*/ 2147483647 h 67"/>
                <a:gd name="T12" fmla="*/ 2147483647 w 25"/>
                <a:gd name="T13" fmla="*/ 0 h 6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" h="67">
                  <a:moveTo>
                    <a:pt x="23" y="0"/>
                  </a:moveTo>
                  <a:lnTo>
                    <a:pt x="25" y="0"/>
                  </a:lnTo>
                  <a:lnTo>
                    <a:pt x="25" y="3"/>
                  </a:lnTo>
                  <a:lnTo>
                    <a:pt x="3" y="67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5" name="Freeform 38"/>
            <p:cNvSpPr>
              <a:spLocks/>
            </p:cNvSpPr>
            <p:nvPr/>
          </p:nvSpPr>
          <p:spPr bwMode="auto">
            <a:xfrm>
              <a:off x="2351088" y="3670300"/>
              <a:ext cx="17463" cy="36513"/>
            </a:xfrm>
            <a:custGeom>
              <a:avLst/>
              <a:gdLst>
                <a:gd name="T0" fmla="*/ 2147483647 w 11"/>
                <a:gd name="T1" fmla="*/ 0 h 23"/>
                <a:gd name="T2" fmla="*/ 2147483647 w 11"/>
                <a:gd name="T3" fmla="*/ 0 h 23"/>
                <a:gd name="T4" fmla="*/ 2147483647 w 11"/>
                <a:gd name="T5" fmla="*/ 2147483647 h 23"/>
                <a:gd name="T6" fmla="*/ 2147483647 w 11"/>
                <a:gd name="T7" fmla="*/ 2147483647 h 23"/>
                <a:gd name="T8" fmla="*/ 0 w 11"/>
                <a:gd name="T9" fmla="*/ 2147483647 h 23"/>
                <a:gd name="T10" fmla="*/ 0 w 11"/>
                <a:gd name="T11" fmla="*/ 2147483647 h 23"/>
                <a:gd name="T12" fmla="*/ 2147483647 w 11"/>
                <a:gd name="T13" fmla="*/ 0 h 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" h="23">
                  <a:moveTo>
                    <a:pt x="8" y="0"/>
                  </a:moveTo>
                  <a:lnTo>
                    <a:pt x="11" y="0"/>
                  </a:lnTo>
                  <a:lnTo>
                    <a:pt x="11" y="2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6" name="Freeform 39"/>
            <p:cNvSpPr>
              <a:spLocks/>
            </p:cNvSpPr>
            <p:nvPr/>
          </p:nvSpPr>
          <p:spPr bwMode="auto">
            <a:xfrm>
              <a:off x="2390775" y="3587750"/>
              <a:ext cx="14288" cy="30163"/>
            </a:xfrm>
            <a:custGeom>
              <a:avLst/>
              <a:gdLst>
                <a:gd name="T0" fmla="*/ 2147483647 w 9"/>
                <a:gd name="T1" fmla="*/ 0 h 19"/>
                <a:gd name="T2" fmla="*/ 2147483647 w 9"/>
                <a:gd name="T3" fmla="*/ 0 h 19"/>
                <a:gd name="T4" fmla="*/ 2147483647 w 9"/>
                <a:gd name="T5" fmla="*/ 2147483647 h 19"/>
                <a:gd name="T6" fmla="*/ 2147483647 w 9"/>
                <a:gd name="T7" fmla="*/ 2147483647 h 19"/>
                <a:gd name="T8" fmla="*/ 0 w 9"/>
                <a:gd name="T9" fmla="*/ 2147483647 h 19"/>
                <a:gd name="T10" fmla="*/ 0 w 9"/>
                <a:gd name="T11" fmla="*/ 2147483647 h 19"/>
                <a:gd name="T12" fmla="*/ 2147483647 w 9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" h="19">
                  <a:moveTo>
                    <a:pt x="5" y="0"/>
                  </a:moveTo>
                  <a:lnTo>
                    <a:pt x="9" y="0"/>
                  </a:lnTo>
                  <a:lnTo>
                    <a:pt x="9" y="3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7" name="Freeform 40"/>
            <p:cNvSpPr>
              <a:spLocks/>
            </p:cNvSpPr>
            <p:nvPr/>
          </p:nvSpPr>
          <p:spPr bwMode="auto">
            <a:xfrm>
              <a:off x="2425700" y="3403600"/>
              <a:ext cx="63500" cy="131763"/>
            </a:xfrm>
            <a:custGeom>
              <a:avLst/>
              <a:gdLst>
                <a:gd name="T0" fmla="*/ 2147483647 w 40"/>
                <a:gd name="T1" fmla="*/ 0 h 83"/>
                <a:gd name="T2" fmla="*/ 2147483647 w 40"/>
                <a:gd name="T3" fmla="*/ 0 h 83"/>
                <a:gd name="T4" fmla="*/ 2147483647 w 40"/>
                <a:gd name="T5" fmla="*/ 2147483647 h 83"/>
                <a:gd name="T6" fmla="*/ 2147483647 w 40"/>
                <a:gd name="T7" fmla="*/ 2147483647 h 83"/>
                <a:gd name="T8" fmla="*/ 0 w 40"/>
                <a:gd name="T9" fmla="*/ 2147483647 h 83"/>
                <a:gd name="T10" fmla="*/ 0 w 40"/>
                <a:gd name="T11" fmla="*/ 2147483647 h 83"/>
                <a:gd name="T12" fmla="*/ 2147483647 w 40"/>
                <a:gd name="T13" fmla="*/ 0 h 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83">
                  <a:moveTo>
                    <a:pt x="38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4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8" name="Freeform 41"/>
            <p:cNvSpPr>
              <a:spLocks/>
            </p:cNvSpPr>
            <p:nvPr/>
          </p:nvSpPr>
          <p:spPr bwMode="auto">
            <a:xfrm>
              <a:off x="2495550" y="3316288"/>
              <a:ext cx="6350" cy="31750"/>
            </a:xfrm>
            <a:custGeom>
              <a:avLst/>
              <a:gdLst>
                <a:gd name="T0" fmla="*/ 2147483647 w 4"/>
                <a:gd name="T1" fmla="*/ 0 h 20"/>
                <a:gd name="T2" fmla="*/ 2147483647 w 4"/>
                <a:gd name="T3" fmla="*/ 0 h 20"/>
                <a:gd name="T4" fmla="*/ 2147483647 w 4"/>
                <a:gd name="T5" fmla="*/ 2147483647 h 20"/>
                <a:gd name="T6" fmla="*/ 2147483647 w 4"/>
                <a:gd name="T7" fmla="*/ 2147483647 h 20"/>
                <a:gd name="T8" fmla="*/ 0 w 4"/>
                <a:gd name="T9" fmla="*/ 2147483647 h 20"/>
                <a:gd name="T10" fmla="*/ 0 w 4"/>
                <a:gd name="T11" fmla="*/ 2147483647 h 20"/>
                <a:gd name="T12" fmla="*/ 2147483647 w 4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99" name="Freeform 42"/>
            <p:cNvSpPr>
              <a:spLocks/>
            </p:cNvSpPr>
            <p:nvPr/>
          </p:nvSpPr>
          <p:spPr bwMode="auto">
            <a:xfrm>
              <a:off x="2500313" y="3135313"/>
              <a:ext cx="6350" cy="130175"/>
            </a:xfrm>
            <a:custGeom>
              <a:avLst/>
              <a:gdLst>
                <a:gd name="T0" fmla="*/ 2147483647 w 4"/>
                <a:gd name="T1" fmla="*/ 0 h 82"/>
                <a:gd name="T2" fmla="*/ 2147483647 w 4"/>
                <a:gd name="T3" fmla="*/ 0 h 82"/>
                <a:gd name="T4" fmla="*/ 2147483647 w 4"/>
                <a:gd name="T5" fmla="*/ 2147483647 h 82"/>
                <a:gd name="T6" fmla="*/ 2147483647 w 4"/>
                <a:gd name="T7" fmla="*/ 2147483647 h 82"/>
                <a:gd name="T8" fmla="*/ 0 w 4"/>
                <a:gd name="T9" fmla="*/ 2147483647 h 82"/>
                <a:gd name="T10" fmla="*/ 0 w 4"/>
                <a:gd name="T11" fmla="*/ 2147483647 h 82"/>
                <a:gd name="T12" fmla="*/ 2147483647 w 4"/>
                <a:gd name="T13" fmla="*/ 0 h 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" h="82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0" name="Line 43"/>
            <p:cNvSpPr>
              <a:spLocks noChangeShapeType="1"/>
            </p:cNvSpPr>
            <p:nvPr/>
          </p:nvSpPr>
          <p:spPr bwMode="auto">
            <a:xfrm>
              <a:off x="2506663" y="3051175"/>
              <a:ext cx="0" cy="301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1" name="Freeform 44"/>
            <p:cNvSpPr>
              <a:spLocks/>
            </p:cNvSpPr>
            <p:nvPr/>
          </p:nvSpPr>
          <p:spPr bwMode="auto">
            <a:xfrm>
              <a:off x="2506663" y="2862263"/>
              <a:ext cx="6350" cy="131763"/>
            </a:xfrm>
            <a:custGeom>
              <a:avLst/>
              <a:gdLst>
                <a:gd name="T0" fmla="*/ 2147483647 w 4"/>
                <a:gd name="T1" fmla="*/ 0 h 83"/>
                <a:gd name="T2" fmla="*/ 2147483647 w 4"/>
                <a:gd name="T3" fmla="*/ 0 h 83"/>
                <a:gd name="T4" fmla="*/ 2147483647 w 4"/>
                <a:gd name="T5" fmla="*/ 2147483647 h 83"/>
                <a:gd name="T6" fmla="*/ 2147483647 w 4"/>
                <a:gd name="T7" fmla="*/ 2147483647 h 83"/>
                <a:gd name="T8" fmla="*/ 0 w 4"/>
                <a:gd name="T9" fmla="*/ 2147483647 h 83"/>
                <a:gd name="T10" fmla="*/ 0 w 4"/>
                <a:gd name="T11" fmla="*/ 2147483647 h 83"/>
                <a:gd name="T12" fmla="*/ 2147483647 w 4"/>
                <a:gd name="T13" fmla="*/ 0 h 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" h="83">
                  <a:moveTo>
                    <a:pt x="2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2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2" name="Line 45"/>
            <p:cNvSpPr>
              <a:spLocks noChangeShapeType="1"/>
            </p:cNvSpPr>
            <p:nvPr/>
          </p:nvSpPr>
          <p:spPr bwMode="auto">
            <a:xfrm>
              <a:off x="2513013" y="2852738"/>
              <a:ext cx="0" cy="285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3" name="Freeform 46"/>
            <p:cNvSpPr>
              <a:spLocks/>
            </p:cNvSpPr>
            <p:nvPr/>
          </p:nvSpPr>
          <p:spPr bwMode="auto">
            <a:xfrm>
              <a:off x="2513013" y="2936875"/>
              <a:ext cx="6350" cy="130175"/>
            </a:xfrm>
            <a:custGeom>
              <a:avLst/>
              <a:gdLst>
                <a:gd name="T0" fmla="*/ 0 w 4"/>
                <a:gd name="T1" fmla="*/ 0 h 82"/>
                <a:gd name="T2" fmla="*/ 2147483647 w 4"/>
                <a:gd name="T3" fmla="*/ 0 h 82"/>
                <a:gd name="T4" fmla="*/ 2147483647 w 4"/>
                <a:gd name="T5" fmla="*/ 2147483647 h 82"/>
                <a:gd name="T6" fmla="*/ 2147483647 w 4"/>
                <a:gd name="T7" fmla="*/ 2147483647 h 82"/>
                <a:gd name="T8" fmla="*/ 0 w 4"/>
                <a:gd name="T9" fmla="*/ 2147483647 h 82"/>
                <a:gd name="T10" fmla="*/ 0 w 4"/>
                <a:gd name="T11" fmla="*/ 2147483647 h 82"/>
                <a:gd name="T12" fmla="*/ 0 w 4"/>
                <a:gd name="T13" fmla="*/ 0 h 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" h="82">
                  <a:moveTo>
                    <a:pt x="0" y="0"/>
                  </a:moveTo>
                  <a:lnTo>
                    <a:pt x="2" y="0"/>
                  </a:lnTo>
                  <a:lnTo>
                    <a:pt x="4" y="80"/>
                  </a:lnTo>
                  <a:lnTo>
                    <a:pt x="4" y="82"/>
                  </a:lnTo>
                  <a:lnTo>
                    <a:pt x="0" y="8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4" name="Line 47"/>
            <p:cNvSpPr>
              <a:spLocks noChangeShapeType="1"/>
            </p:cNvSpPr>
            <p:nvPr/>
          </p:nvSpPr>
          <p:spPr bwMode="auto">
            <a:xfrm>
              <a:off x="2519363" y="3121025"/>
              <a:ext cx="0" cy="301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5" name="Freeform 48"/>
            <p:cNvSpPr>
              <a:spLocks/>
            </p:cNvSpPr>
            <p:nvPr/>
          </p:nvSpPr>
          <p:spPr bwMode="auto">
            <a:xfrm>
              <a:off x="2519363" y="3206750"/>
              <a:ext cx="4763" cy="136525"/>
            </a:xfrm>
            <a:custGeom>
              <a:avLst/>
              <a:gdLst>
                <a:gd name="T0" fmla="*/ 0 w 3"/>
                <a:gd name="T1" fmla="*/ 0 h 86"/>
                <a:gd name="T2" fmla="*/ 2147483647 w 3"/>
                <a:gd name="T3" fmla="*/ 0 h 86"/>
                <a:gd name="T4" fmla="*/ 2147483647 w 3"/>
                <a:gd name="T5" fmla="*/ 2147483647 h 86"/>
                <a:gd name="T6" fmla="*/ 2147483647 w 3"/>
                <a:gd name="T7" fmla="*/ 2147483647 h 86"/>
                <a:gd name="T8" fmla="*/ 2147483647 w 3"/>
                <a:gd name="T9" fmla="*/ 2147483647 h 86"/>
                <a:gd name="T10" fmla="*/ 0 w 3"/>
                <a:gd name="T11" fmla="*/ 2147483647 h 86"/>
                <a:gd name="T12" fmla="*/ 0 w 3"/>
                <a:gd name="T13" fmla="*/ 0 h 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" h="86">
                  <a:moveTo>
                    <a:pt x="0" y="0"/>
                  </a:moveTo>
                  <a:lnTo>
                    <a:pt x="2" y="0"/>
                  </a:lnTo>
                  <a:lnTo>
                    <a:pt x="3" y="85"/>
                  </a:lnTo>
                  <a:lnTo>
                    <a:pt x="3" y="86"/>
                  </a:lnTo>
                  <a:lnTo>
                    <a:pt x="1" y="8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6" name="Freeform 49"/>
            <p:cNvSpPr>
              <a:spLocks/>
            </p:cNvSpPr>
            <p:nvPr/>
          </p:nvSpPr>
          <p:spPr bwMode="auto">
            <a:xfrm>
              <a:off x="2562225" y="3260725"/>
              <a:ext cx="23813" cy="26988"/>
            </a:xfrm>
            <a:custGeom>
              <a:avLst/>
              <a:gdLst>
                <a:gd name="T0" fmla="*/ 2147483647 w 15"/>
                <a:gd name="T1" fmla="*/ 0 h 17"/>
                <a:gd name="T2" fmla="*/ 2147483647 w 15"/>
                <a:gd name="T3" fmla="*/ 0 h 17"/>
                <a:gd name="T4" fmla="*/ 2147483647 w 15"/>
                <a:gd name="T5" fmla="*/ 2147483647 h 17"/>
                <a:gd name="T6" fmla="*/ 2147483647 w 15"/>
                <a:gd name="T7" fmla="*/ 2147483647 h 17"/>
                <a:gd name="T8" fmla="*/ 0 w 15"/>
                <a:gd name="T9" fmla="*/ 2147483647 h 17"/>
                <a:gd name="T10" fmla="*/ 0 w 15"/>
                <a:gd name="T11" fmla="*/ 2147483647 h 17"/>
                <a:gd name="T12" fmla="*/ 2147483647 w 15"/>
                <a:gd name="T13" fmla="*/ 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" h="17">
                  <a:moveTo>
                    <a:pt x="13" y="0"/>
                  </a:moveTo>
                  <a:lnTo>
                    <a:pt x="15" y="0"/>
                  </a:lnTo>
                  <a:lnTo>
                    <a:pt x="15" y="1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7" name="Freeform 50"/>
            <p:cNvSpPr>
              <a:spLocks/>
            </p:cNvSpPr>
            <p:nvPr/>
          </p:nvSpPr>
          <p:spPr bwMode="auto">
            <a:xfrm>
              <a:off x="2620963" y="3157538"/>
              <a:ext cx="33338" cy="50800"/>
            </a:xfrm>
            <a:custGeom>
              <a:avLst/>
              <a:gdLst>
                <a:gd name="T0" fmla="*/ 2147483647 w 21"/>
                <a:gd name="T1" fmla="*/ 0 h 32"/>
                <a:gd name="T2" fmla="*/ 2147483647 w 21"/>
                <a:gd name="T3" fmla="*/ 0 h 32"/>
                <a:gd name="T4" fmla="*/ 2147483647 w 21"/>
                <a:gd name="T5" fmla="*/ 2147483647 h 32"/>
                <a:gd name="T6" fmla="*/ 2147483647 w 21"/>
                <a:gd name="T7" fmla="*/ 2147483647 h 32"/>
                <a:gd name="T8" fmla="*/ 0 w 21"/>
                <a:gd name="T9" fmla="*/ 2147483647 h 32"/>
                <a:gd name="T10" fmla="*/ 0 w 21"/>
                <a:gd name="T11" fmla="*/ 2147483647 h 32"/>
                <a:gd name="T12" fmla="*/ 2147483647 w 21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32">
                  <a:moveTo>
                    <a:pt x="19" y="0"/>
                  </a:moveTo>
                  <a:lnTo>
                    <a:pt x="21" y="0"/>
                  </a:lnTo>
                  <a:lnTo>
                    <a:pt x="21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8" name="Freeform 52"/>
            <p:cNvSpPr>
              <a:spLocks/>
            </p:cNvSpPr>
            <p:nvPr/>
          </p:nvSpPr>
          <p:spPr bwMode="auto">
            <a:xfrm>
              <a:off x="4035425" y="2570163"/>
              <a:ext cx="2241550" cy="1508125"/>
            </a:xfrm>
            <a:custGeom>
              <a:avLst/>
              <a:gdLst>
                <a:gd name="T0" fmla="*/ 2147483647 w 1412"/>
                <a:gd name="T1" fmla="*/ 2147483647 h 950"/>
                <a:gd name="T2" fmla="*/ 2147483647 w 1412"/>
                <a:gd name="T3" fmla="*/ 2147483647 h 950"/>
                <a:gd name="T4" fmla="*/ 2147483647 w 1412"/>
                <a:gd name="T5" fmla="*/ 2147483647 h 950"/>
                <a:gd name="T6" fmla="*/ 2147483647 w 1412"/>
                <a:gd name="T7" fmla="*/ 2147483647 h 950"/>
                <a:gd name="T8" fmla="*/ 2147483647 w 1412"/>
                <a:gd name="T9" fmla="*/ 2147483647 h 950"/>
                <a:gd name="T10" fmla="*/ 2147483647 w 1412"/>
                <a:gd name="T11" fmla="*/ 2147483647 h 950"/>
                <a:gd name="T12" fmla="*/ 2147483647 w 1412"/>
                <a:gd name="T13" fmla="*/ 2147483647 h 950"/>
                <a:gd name="T14" fmla="*/ 2147483647 w 1412"/>
                <a:gd name="T15" fmla="*/ 2147483647 h 950"/>
                <a:gd name="T16" fmla="*/ 2147483647 w 1412"/>
                <a:gd name="T17" fmla="*/ 2147483647 h 950"/>
                <a:gd name="T18" fmla="*/ 2147483647 w 1412"/>
                <a:gd name="T19" fmla="*/ 2147483647 h 950"/>
                <a:gd name="T20" fmla="*/ 2147483647 w 1412"/>
                <a:gd name="T21" fmla="*/ 2147483647 h 950"/>
                <a:gd name="T22" fmla="*/ 2147483647 w 1412"/>
                <a:gd name="T23" fmla="*/ 2147483647 h 950"/>
                <a:gd name="T24" fmla="*/ 2147483647 w 1412"/>
                <a:gd name="T25" fmla="*/ 2147483647 h 950"/>
                <a:gd name="T26" fmla="*/ 2147483647 w 1412"/>
                <a:gd name="T27" fmla="*/ 2147483647 h 950"/>
                <a:gd name="T28" fmla="*/ 2147483647 w 1412"/>
                <a:gd name="T29" fmla="*/ 2147483647 h 950"/>
                <a:gd name="T30" fmla="*/ 2147483647 w 1412"/>
                <a:gd name="T31" fmla="*/ 2147483647 h 950"/>
                <a:gd name="T32" fmla="*/ 2147483647 w 1412"/>
                <a:gd name="T33" fmla="*/ 2147483647 h 950"/>
                <a:gd name="T34" fmla="*/ 2147483647 w 1412"/>
                <a:gd name="T35" fmla="*/ 2147483647 h 950"/>
                <a:gd name="T36" fmla="*/ 2147483647 w 1412"/>
                <a:gd name="T37" fmla="*/ 2147483647 h 950"/>
                <a:gd name="T38" fmla="*/ 2147483647 w 1412"/>
                <a:gd name="T39" fmla="*/ 2147483647 h 950"/>
                <a:gd name="T40" fmla="*/ 2147483647 w 1412"/>
                <a:gd name="T41" fmla="*/ 2147483647 h 950"/>
                <a:gd name="T42" fmla="*/ 2147483647 w 1412"/>
                <a:gd name="T43" fmla="*/ 2147483647 h 950"/>
                <a:gd name="T44" fmla="*/ 2147483647 w 1412"/>
                <a:gd name="T45" fmla="*/ 2147483647 h 950"/>
                <a:gd name="T46" fmla="*/ 2147483647 w 1412"/>
                <a:gd name="T47" fmla="*/ 2147483647 h 950"/>
                <a:gd name="T48" fmla="*/ 2147483647 w 1412"/>
                <a:gd name="T49" fmla="*/ 2147483647 h 950"/>
                <a:gd name="T50" fmla="*/ 2147483647 w 1412"/>
                <a:gd name="T51" fmla="*/ 2147483647 h 950"/>
                <a:gd name="T52" fmla="*/ 2147483647 w 1412"/>
                <a:gd name="T53" fmla="*/ 2147483647 h 950"/>
                <a:gd name="T54" fmla="*/ 2147483647 w 1412"/>
                <a:gd name="T55" fmla="*/ 2147483647 h 950"/>
                <a:gd name="T56" fmla="*/ 2147483647 w 1412"/>
                <a:gd name="T57" fmla="*/ 2147483647 h 950"/>
                <a:gd name="T58" fmla="*/ 2147483647 w 1412"/>
                <a:gd name="T59" fmla="*/ 2147483647 h 950"/>
                <a:gd name="T60" fmla="*/ 2147483647 w 1412"/>
                <a:gd name="T61" fmla="*/ 2147483647 h 950"/>
                <a:gd name="T62" fmla="*/ 2147483647 w 1412"/>
                <a:gd name="T63" fmla="*/ 2147483647 h 950"/>
                <a:gd name="T64" fmla="*/ 2147483647 w 1412"/>
                <a:gd name="T65" fmla="*/ 2147483647 h 950"/>
                <a:gd name="T66" fmla="*/ 2147483647 w 1412"/>
                <a:gd name="T67" fmla="*/ 2147483647 h 950"/>
                <a:gd name="T68" fmla="*/ 2147483647 w 1412"/>
                <a:gd name="T69" fmla="*/ 2147483647 h 950"/>
                <a:gd name="T70" fmla="*/ 2147483647 w 1412"/>
                <a:gd name="T71" fmla="*/ 2147483647 h 950"/>
                <a:gd name="T72" fmla="*/ 2147483647 w 1412"/>
                <a:gd name="T73" fmla="*/ 2147483647 h 950"/>
                <a:gd name="T74" fmla="*/ 2147483647 w 1412"/>
                <a:gd name="T75" fmla="*/ 2147483647 h 950"/>
                <a:gd name="T76" fmla="*/ 2147483647 w 1412"/>
                <a:gd name="T77" fmla="*/ 2147483647 h 950"/>
                <a:gd name="T78" fmla="*/ 2147483647 w 1412"/>
                <a:gd name="T79" fmla="*/ 2147483647 h 950"/>
                <a:gd name="T80" fmla="*/ 2147483647 w 1412"/>
                <a:gd name="T81" fmla="*/ 2147483647 h 950"/>
                <a:gd name="T82" fmla="*/ 2147483647 w 1412"/>
                <a:gd name="T83" fmla="*/ 2147483647 h 950"/>
                <a:gd name="T84" fmla="*/ 2147483647 w 1412"/>
                <a:gd name="T85" fmla="*/ 2147483647 h 950"/>
                <a:gd name="T86" fmla="*/ 2147483647 w 1412"/>
                <a:gd name="T87" fmla="*/ 2147483647 h 950"/>
                <a:gd name="T88" fmla="*/ 2147483647 w 1412"/>
                <a:gd name="T89" fmla="*/ 2147483647 h 950"/>
                <a:gd name="T90" fmla="*/ 2147483647 w 1412"/>
                <a:gd name="T91" fmla="*/ 2147483647 h 950"/>
                <a:gd name="T92" fmla="*/ 2147483647 w 1412"/>
                <a:gd name="T93" fmla="*/ 2147483647 h 950"/>
                <a:gd name="T94" fmla="*/ 2147483647 w 1412"/>
                <a:gd name="T95" fmla="*/ 2147483647 h 950"/>
                <a:gd name="T96" fmla="*/ 2147483647 w 1412"/>
                <a:gd name="T97" fmla="*/ 2147483647 h 950"/>
                <a:gd name="T98" fmla="*/ 2147483647 w 1412"/>
                <a:gd name="T99" fmla="*/ 2147483647 h 950"/>
                <a:gd name="T100" fmla="*/ 2147483647 w 1412"/>
                <a:gd name="T101" fmla="*/ 2147483647 h 950"/>
                <a:gd name="T102" fmla="*/ 2147483647 w 1412"/>
                <a:gd name="T103" fmla="*/ 2147483647 h 950"/>
                <a:gd name="T104" fmla="*/ 2147483647 w 1412"/>
                <a:gd name="T105" fmla="*/ 2147483647 h 950"/>
                <a:gd name="T106" fmla="*/ 2147483647 w 1412"/>
                <a:gd name="T107" fmla="*/ 2147483647 h 950"/>
                <a:gd name="T108" fmla="*/ 2147483647 w 1412"/>
                <a:gd name="T109" fmla="*/ 2147483647 h 950"/>
                <a:gd name="T110" fmla="*/ 2147483647 w 1412"/>
                <a:gd name="T111" fmla="*/ 2147483647 h 950"/>
                <a:gd name="T112" fmla="*/ 2147483647 w 1412"/>
                <a:gd name="T113" fmla="*/ 2147483647 h 950"/>
                <a:gd name="T114" fmla="*/ 2147483647 w 1412"/>
                <a:gd name="T115" fmla="*/ 2147483647 h 950"/>
                <a:gd name="T116" fmla="*/ 2147483647 w 1412"/>
                <a:gd name="T117" fmla="*/ 2147483647 h 950"/>
                <a:gd name="T118" fmla="*/ 2147483647 w 1412"/>
                <a:gd name="T119" fmla="*/ 2147483647 h 950"/>
                <a:gd name="T120" fmla="*/ 2147483647 w 1412"/>
                <a:gd name="T121" fmla="*/ 2147483647 h 950"/>
                <a:gd name="T122" fmla="*/ 2147483647 w 1412"/>
                <a:gd name="T123" fmla="*/ 2147483647 h 95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412" h="950">
                  <a:moveTo>
                    <a:pt x="28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61" y="2"/>
                  </a:lnTo>
                  <a:lnTo>
                    <a:pt x="61" y="4"/>
                  </a:lnTo>
                  <a:lnTo>
                    <a:pt x="73" y="4"/>
                  </a:lnTo>
                  <a:lnTo>
                    <a:pt x="73" y="6"/>
                  </a:lnTo>
                  <a:lnTo>
                    <a:pt x="83" y="6"/>
                  </a:lnTo>
                  <a:lnTo>
                    <a:pt x="83" y="8"/>
                  </a:lnTo>
                  <a:lnTo>
                    <a:pt x="92" y="8"/>
                  </a:lnTo>
                  <a:lnTo>
                    <a:pt x="92" y="10"/>
                  </a:lnTo>
                  <a:lnTo>
                    <a:pt x="99" y="10"/>
                  </a:lnTo>
                  <a:lnTo>
                    <a:pt x="99" y="12"/>
                  </a:lnTo>
                  <a:lnTo>
                    <a:pt x="109" y="12"/>
                  </a:lnTo>
                  <a:lnTo>
                    <a:pt x="109" y="14"/>
                  </a:lnTo>
                  <a:lnTo>
                    <a:pt x="118" y="14"/>
                  </a:lnTo>
                  <a:lnTo>
                    <a:pt x="118" y="15"/>
                  </a:lnTo>
                  <a:lnTo>
                    <a:pt x="124" y="15"/>
                  </a:lnTo>
                  <a:lnTo>
                    <a:pt x="124" y="17"/>
                  </a:lnTo>
                  <a:lnTo>
                    <a:pt x="134" y="17"/>
                  </a:lnTo>
                  <a:lnTo>
                    <a:pt x="134" y="20"/>
                  </a:lnTo>
                  <a:lnTo>
                    <a:pt x="139" y="20"/>
                  </a:lnTo>
                  <a:lnTo>
                    <a:pt x="139" y="22"/>
                  </a:lnTo>
                  <a:lnTo>
                    <a:pt x="147" y="22"/>
                  </a:lnTo>
                  <a:lnTo>
                    <a:pt x="147" y="23"/>
                  </a:lnTo>
                  <a:lnTo>
                    <a:pt x="156" y="23"/>
                  </a:lnTo>
                  <a:lnTo>
                    <a:pt x="156" y="25"/>
                  </a:lnTo>
                  <a:lnTo>
                    <a:pt x="159" y="25"/>
                  </a:lnTo>
                  <a:lnTo>
                    <a:pt x="159" y="27"/>
                  </a:lnTo>
                  <a:lnTo>
                    <a:pt x="170" y="27"/>
                  </a:lnTo>
                  <a:lnTo>
                    <a:pt x="170" y="29"/>
                  </a:lnTo>
                  <a:lnTo>
                    <a:pt x="175" y="29"/>
                  </a:lnTo>
                  <a:lnTo>
                    <a:pt x="175" y="31"/>
                  </a:lnTo>
                  <a:lnTo>
                    <a:pt x="182" y="31"/>
                  </a:lnTo>
                  <a:lnTo>
                    <a:pt x="182" y="33"/>
                  </a:lnTo>
                  <a:lnTo>
                    <a:pt x="188" y="33"/>
                  </a:lnTo>
                  <a:lnTo>
                    <a:pt x="188" y="35"/>
                  </a:lnTo>
                  <a:lnTo>
                    <a:pt x="195" y="35"/>
                  </a:lnTo>
                  <a:lnTo>
                    <a:pt x="195" y="37"/>
                  </a:lnTo>
                  <a:lnTo>
                    <a:pt x="200" y="37"/>
                  </a:lnTo>
                  <a:lnTo>
                    <a:pt x="200" y="39"/>
                  </a:lnTo>
                  <a:lnTo>
                    <a:pt x="205" y="39"/>
                  </a:lnTo>
                  <a:lnTo>
                    <a:pt x="205" y="40"/>
                  </a:lnTo>
                  <a:lnTo>
                    <a:pt x="212" y="40"/>
                  </a:lnTo>
                  <a:lnTo>
                    <a:pt x="212" y="42"/>
                  </a:lnTo>
                  <a:lnTo>
                    <a:pt x="220" y="42"/>
                  </a:lnTo>
                  <a:lnTo>
                    <a:pt x="220" y="45"/>
                  </a:lnTo>
                  <a:lnTo>
                    <a:pt x="224" y="45"/>
                  </a:lnTo>
                  <a:lnTo>
                    <a:pt x="224" y="47"/>
                  </a:lnTo>
                  <a:lnTo>
                    <a:pt x="230" y="47"/>
                  </a:lnTo>
                  <a:lnTo>
                    <a:pt x="230" y="48"/>
                  </a:lnTo>
                  <a:lnTo>
                    <a:pt x="237" y="48"/>
                  </a:lnTo>
                  <a:lnTo>
                    <a:pt x="237" y="50"/>
                  </a:lnTo>
                  <a:lnTo>
                    <a:pt x="243" y="50"/>
                  </a:lnTo>
                  <a:lnTo>
                    <a:pt x="243" y="53"/>
                  </a:lnTo>
                  <a:lnTo>
                    <a:pt x="248" y="53"/>
                  </a:lnTo>
                  <a:lnTo>
                    <a:pt x="248" y="54"/>
                  </a:lnTo>
                  <a:lnTo>
                    <a:pt x="253" y="54"/>
                  </a:lnTo>
                  <a:lnTo>
                    <a:pt x="253" y="56"/>
                  </a:lnTo>
                  <a:lnTo>
                    <a:pt x="259" y="56"/>
                  </a:lnTo>
                  <a:lnTo>
                    <a:pt x="259" y="58"/>
                  </a:lnTo>
                  <a:lnTo>
                    <a:pt x="263" y="58"/>
                  </a:lnTo>
                  <a:lnTo>
                    <a:pt x="263" y="61"/>
                  </a:lnTo>
                  <a:lnTo>
                    <a:pt x="267" y="61"/>
                  </a:lnTo>
                  <a:lnTo>
                    <a:pt x="267" y="62"/>
                  </a:lnTo>
                  <a:lnTo>
                    <a:pt x="272" y="62"/>
                  </a:lnTo>
                  <a:lnTo>
                    <a:pt x="272" y="64"/>
                  </a:lnTo>
                  <a:lnTo>
                    <a:pt x="278" y="64"/>
                  </a:lnTo>
                  <a:lnTo>
                    <a:pt x="278" y="65"/>
                  </a:lnTo>
                  <a:lnTo>
                    <a:pt x="284" y="65"/>
                  </a:lnTo>
                  <a:lnTo>
                    <a:pt x="284" y="67"/>
                  </a:lnTo>
                  <a:lnTo>
                    <a:pt x="288" y="67"/>
                  </a:lnTo>
                  <a:lnTo>
                    <a:pt x="288" y="70"/>
                  </a:lnTo>
                  <a:lnTo>
                    <a:pt x="294" y="70"/>
                  </a:lnTo>
                  <a:lnTo>
                    <a:pt x="294" y="71"/>
                  </a:lnTo>
                  <a:lnTo>
                    <a:pt x="298" y="71"/>
                  </a:lnTo>
                  <a:lnTo>
                    <a:pt x="298" y="73"/>
                  </a:lnTo>
                  <a:lnTo>
                    <a:pt x="303" y="73"/>
                  </a:lnTo>
                  <a:lnTo>
                    <a:pt x="303" y="75"/>
                  </a:lnTo>
                  <a:lnTo>
                    <a:pt x="308" y="75"/>
                  </a:lnTo>
                  <a:lnTo>
                    <a:pt x="308" y="77"/>
                  </a:lnTo>
                  <a:lnTo>
                    <a:pt x="313" y="77"/>
                  </a:lnTo>
                  <a:lnTo>
                    <a:pt x="313" y="79"/>
                  </a:lnTo>
                  <a:lnTo>
                    <a:pt x="319" y="79"/>
                  </a:lnTo>
                  <a:lnTo>
                    <a:pt x="319" y="81"/>
                  </a:lnTo>
                  <a:lnTo>
                    <a:pt x="322" y="81"/>
                  </a:lnTo>
                  <a:lnTo>
                    <a:pt x="322" y="83"/>
                  </a:lnTo>
                  <a:lnTo>
                    <a:pt x="327" y="83"/>
                  </a:lnTo>
                  <a:lnTo>
                    <a:pt x="327" y="85"/>
                  </a:lnTo>
                  <a:lnTo>
                    <a:pt x="330" y="85"/>
                  </a:lnTo>
                  <a:lnTo>
                    <a:pt x="330" y="87"/>
                  </a:lnTo>
                  <a:lnTo>
                    <a:pt x="336" y="87"/>
                  </a:lnTo>
                  <a:lnTo>
                    <a:pt x="336" y="89"/>
                  </a:lnTo>
                  <a:lnTo>
                    <a:pt x="342" y="89"/>
                  </a:lnTo>
                  <a:lnTo>
                    <a:pt x="342" y="91"/>
                  </a:lnTo>
                  <a:lnTo>
                    <a:pt x="345" y="91"/>
                  </a:lnTo>
                  <a:lnTo>
                    <a:pt x="345" y="93"/>
                  </a:lnTo>
                  <a:lnTo>
                    <a:pt x="351" y="93"/>
                  </a:lnTo>
                  <a:lnTo>
                    <a:pt x="351" y="95"/>
                  </a:lnTo>
                  <a:lnTo>
                    <a:pt x="354" y="95"/>
                  </a:lnTo>
                  <a:lnTo>
                    <a:pt x="354" y="96"/>
                  </a:lnTo>
                  <a:lnTo>
                    <a:pt x="359" y="96"/>
                  </a:lnTo>
                  <a:lnTo>
                    <a:pt x="359" y="98"/>
                  </a:lnTo>
                  <a:lnTo>
                    <a:pt x="365" y="98"/>
                  </a:lnTo>
                  <a:lnTo>
                    <a:pt x="365" y="101"/>
                  </a:lnTo>
                  <a:lnTo>
                    <a:pt x="368" y="101"/>
                  </a:lnTo>
                  <a:lnTo>
                    <a:pt x="368" y="103"/>
                  </a:lnTo>
                  <a:lnTo>
                    <a:pt x="372" y="103"/>
                  </a:lnTo>
                  <a:lnTo>
                    <a:pt x="372" y="104"/>
                  </a:lnTo>
                  <a:lnTo>
                    <a:pt x="377" y="104"/>
                  </a:lnTo>
                  <a:lnTo>
                    <a:pt x="377" y="106"/>
                  </a:lnTo>
                  <a:lnTo>
                    <a:pt x="381" y="106"/>
                  </a:lnTo>
                  <a:lnTo>
                    <a:pt x="381" y="109"/>
                  </a:lnTo>
                  <a:lnTo>
                    <a:pt x="386" y="109"/>
                  </a:lnTo>
                  <a:lnTo>
                    <a:pt x="386" y="110"/>
                  </a:lnTo>
                  <a:lnTo>
                    <a:pt x="390" y="110"/>
                  </a:lnTo>
                  <a:lnTo>
                    <a:pt x="390" y="112"/>
                  </a:lnTo>
                  <a:lnTo>
                    <a:pt x="394" y="112"/>
                  </a:lnTo>
                  <a:lnTo>
                    <a:pt x="394" y="114"/>
                  </a:lnTo>
                  <a:lnTo>
                    <a:pt x="399" y="114"/>
                  </a:lnTo>
                  <a:lnTo>
                    <a:pt x="399" y="117"/>
                  </a:lnTo>
                  <a:lnTo>
                    <a:pt x="402" y="117"/>
                  </a:lnTo>
                  <a:lnTo>
                    <a:pt x="402" y="118"/>
                  </a:lnTo>
                  <a:lnTo>
                    <a:pt x="408" y="118"/>
                  </a:lnTo>
                  <a:lnTo>
                    <a:pt x="408" y="120"/>
                  </a:lnTo>
                  <a:lnTo>
                    <a:pt x="410" y="120"/>
                  </a:lnTo>
                  <a:lnTo>
                    <a:pt x="410" y="121"/>
                  </a:lnTo>
                  <a:lnTo>
                    <a:pt x="414" y="121"/>
                  </a:lnTo>
                  <a:lnTo>
                    <a:pt x="414" y="123"/>
                  </a:lnTo>
                  <a:lnTo>
                    <a:pt x="419" y="123"/>
                  </a:lnTo>
                  <a:lnTo>
                    <a:pt x="419" y="126"/>
                  </a:lnTo>
                  <a:lnTo>
                    <a:pt x="423" y="126"/>
                  </a:lnTo>
                  <a:lnTo>
                    <a:pt x="423" y="128"/>
                  </a:lnTo>
                  <a:lnTo>
                    <a:pt x="426" y="128"/>
                  </a:lnTo>
                  <a:lnTo>
                    <a:pt x="426" y="129"/>
                  </a:lnTo>
                  <a:lnTo>
                    <a:pt x="432" y="129"/>
                  </a:lnTo>
                  <a:lnTo>
                    <a:pt x="432" y="131"/>
                  </a:lnTo>
                  <a:lnTo>
                    <a:pt x="435" y="131"/>
                  </a:lnTo>
                  <a:lnTo>
                    <a:pt x="435" y="132"/>
                  </a:lnTo>
                  <a:lnTo>
                    <a:pt x="441" y="132"/>
                  </a:lnTo>
                  <a:lnTo>
                    <a:pt x="441" y="135"/>
                  </a:lnTo>
                  <a:lnTo>
                    <a:pt x="445" y="135"/>
                  </a:lnTo>
                  <a:lnTo>
                    <a:pt x="445" y="137"/>
                  </a:lnTo>
                  <a:lnTo>
                    <a:pt x="448" y="137"/>
                  </a:lnTo>
                  <a:lnTo>
                    <a:pt x="448" y="139"/>
                  </a:lnTo>
                  <a:lnTo>
                    <a:pt x="451" y="139"/>
                  </a:lnTo>
                  <a:lnTo>
                    <a:pt x="451" y="140"/>
                  </a:lnTo>
                  <a:lnTo>
                    <a:pt x="455" y="140"/>
                  </a:lnTo>
                  <a:lnTo>
                    <a:pt x="455" y="143"/>
                  </a:lnTo>
                  <a:lnTo>
                    <a:pt x="460" y="143"/>
                  </a:lnTo>
                  <a:lnTo>
                    <a:pt x="460" y="145"/>
                  </a:lnTo>
                  <a:lnTo>
                    <a:pt x="464" y="145"/>
                  </a:lnTo>
                  <a:lnTo>
                    <a:pt x="464" y="146"/>
                  </a:lnTo>
                  <a:lnTo>
                    <a:pt x="467" y="146"/>
                  </a:lnTo>
                  <a:lnTo>
                    <a:pt x="467" y="148"/>
                  </a:lnTo>
                  <a:lnTo>
                    <a:pt x="471" y="148"/>
                  </a:lnTo>
                  <a:lnTo>
                    <a:pt x="471" y="151"/>
                  </a:lnTo>
                  <a:lnTo>
                    <a:pt x="474" y="151"/>
                  </a:lnTo>
                  <a:lnTo>
                    <a:pt x="474" y="152"/>
                  </a:lnTo>
                  <a:lnTo>
                    <a:pt x="480" y="152"/>
                  </a:lnTo>
                  <a:lnTo>
                    <a:pt x="480" y="154"/>
                  </a:lnTo>
                  <a:lnTo>
                    <a:pt x="483" y="154"/>
                  </a:lnTo>
                  <a:lnTo>
                    <a:pt x="483" y="156"/>
                  </a:lnTo>
                  <a:lnTo>
                    <a:pt x="487" y="156"/>
                  </a:lnTo>
                  <a:lnTo>
                    <a:pt x="487" y="158"/>
                  </a:lnTo>
                  <a:lnTo>
                    <a:pt x="492" y="158"/>
                  </a:lnTo>
                  <a:lnTo>
                    <a:pt x="492" y="160"/>
                  </a:lnTo>
                  <a:lnTo>
                    <a:pt x="495" y="160"/>
                  </a:lnTo>
                  <a:lnTo>
                    <a:pt x="495" y="162"/>
                  </a:lnTo>
                  <a:lnTo>
                    <a:pt x="499" y="162"/>
                  </a:lnTo>
                  <a:lnTo>
                    <a:pt x="499" y="164"/>
                  </a:lnTo>
                  <a:lnTo>
                    <a:pt x="503" y="164"/>
                  </a:lnTo>
                  <a:lnTo>
                    <a:pt x="503" y="166"/>
                  </a:lnTo>
                  <a:lnTo>
                    <a:pt x="506" y="166"/>
                  </a:lnTo>
                  <a:lnTo>
                    <a:pt x="506" y="168"/>
                  </a:lnTo>
                  <a:lnTo>
                    <a:pt x="512" y="168"/>
                  </a:lnTo>
                  <a:lnTo>
                    <a:pt x="512" y="170"/>
                  </a:lnTo>
                  <a:lnTo>
                    <a:pt x="515" y="170"/>
                  </a:lnTo>
                  <a:lnTo>
                    <a:pt x="515" y="172"/>
                  </a:lnTo>
                  <a:lnTo>
                    <a:pt x="519" y="172"/>
                  </a:lnTo>
                  <a:lnTo>
                    <a:pt x="519" y="174"/>
                  </a:lnTo>
                  <a:lnTo>
                    <a:pt x="522" y="174"/>
                  </a:lnTo>
                  <a:lnTo>
                    <a:pt x="522" y="176"/>
                  </a:lnTo>
                  <a:lnTo>
                    <a:pt x="527" y="176"/>
                  </a:lnTo>
                  <a:lnTo>
                    <a:pt x="527" y="177"/>
                  </a:lnTo>
                  <a:lnTo>
                    <a:pt x="529" y="177"/>
                  </a:lnTo>
                  <a:lnTo>
                    <a:pt x="529" y="179"/>
                  </a:lnTo>
                  <a:lnTo>
                    <a:pt x="532" y="179"/>
                  </a:lnTo>
                  <a:lnTo>
                    <a:pt x="532" y="182"/>
                  </a:lnTo>
                  <a:lnTo>
                    <a:pt x="537" y="182"/>
                  </a:lnTo>
                  <a:lnTo>
                    <a:pt x="537" y="184"/>
                  </a:lnTo>
                  <a:lnTo>
                    <a:pt x="541" y="184"/>
                  </a:lnTo>
                  <a:lnTo>
                    <a:pt x="541" y="185"/>
                  </a:lnTo>
                  <a:lnTo>
                    <a:pt x="545" y="185"/>
                  </a:lnTo>
                  <a:lnTo>
                    <a:pt x="545" y="187"/>
                  </a:lnTo>
                  <a:lnTo>
                    <a:pt x="549" y="187"/>
                  </a:lnTo>
                  <a:lnTo>
                    <a:pt x="549" y="190"/>
                  </a:lnTo>
                  <a:lnTo>
                    <a:pt x="553" y="190"/>
                  </a:lnTo>
                  <a:lnTo>
                    <a:pt x="553" y="191"/>
                  </a:lnTo>
                  <a:lnTo>
                    <a:pt x="556" y="191"/>
                  </a:lnTo>
                  <a:lnTo>
                    <a:pt x="556" y="193"/>
                  </a:lnTo>
                  <a:lnTo>
                    <a:pt x="560" y="193"/>
                  </a:lnTo>
                  <a:lnTo>
                    <a:pt x="560" y="195"/>
                  </a:lnTo>
                  <a:lnTo>
                    <a:pt x="563" y="195"/>
                  </a:lnTo>
                  <a:lnTo>
                    <a:pt x="563" y="198"/>
                  </a:lnTo>
                  <a:lnTo>
                    <a:pt x="569" y="198"/>
                  </a:lnTo>
                  <a:lnTo>
                    <a:pt x="569" y="199"/>
                  </a:lnTo>
                  <a:lnTo>
                    <a:pt x="572" y="199"/>
                  </a:lnTo>
                  <a:lnTo>
                    <a:pt x="572" y="201"/>
                  </a:lnTo>
                  <a:lnTo>
                    <a:pt x="576" y="201"/>
                  </a:lnTo>
                  <a:lnTo>
                    <a:pt x="576" y="202"/>
                  </a:lnTo>
                  <a:lnTo>
                    <a:pt x="578" y="202"/>
                  </a:lnTo>
                  <a:lnTo>
                    <a:pt x="578" y="204"/>
                  </a:lnTo>
                  <a:lnTo>
                    <a:pt x="583" y="204"/>
                  </a:lnTo>
                  <a:lnTo>
                    <a:pt x="583" y="207"/>
                  </a:lnTo>
                  <a:lnTo>
                    <a:pt x="586" y="207"/>
                  </a:lnTo>
                  <a:lnTo>
                    <a:pt x="586" y="208"/>
                  </a:lnTo>
                  <a:lnTo>
                    <a:pt x="589" y="208"/>
                  </a:lnTo>
                  <a:lnTo>
                    <a:pt x="589" y="210"/>
                  </a:lnTo>
                  <a:lnTo>
                    <a:pt x="593" y="210"/>
                  </a:lnTo>
                  <a:lnTo>
                    <a:pt x="593" y="212"/>
                  </a:lnTo>
                  <a:lnTo>
                    <a:pt x="596" y="212"/>
                  </a:lnTo>
                  <a:lnTo>
                    <a:pt x="596" y="214"/>
                  </a:lnTo>
                  <a:lnTo>
                    <a:pt x="601" y="214"/>
                  </a:lnTo>
                  <a:lnTo>
                    <a:pt x="601" y="216"/>
                  </a:lnTo>
                  <a:lnTo>
                    <a:pt x="604" y="216"/>
                  </a:lnTo>
                  <a:lnTo>
                    <a:pt x="604" y="218"/>
                  </a:lnTo>
                  <a:lnTo>
                    <a:pt x="608" y="218"/>
                  </a:lnTo>
                  <a:lnTo>
                    <a:pt x="608" y="220"/>
                  </a:lnTo>
                  <a:lnTo>
                    <a:pt x="611" y="220"/>
                  </a:lnTo>
                  <a:lnTo>
                    <a:pt x="611" y="222"/>
                  </a:lnTo>
                  <a:lnTo>
                    <a:pt x="616" y="222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8" y="226"/>
                  </a:lnTo>
                  <a:lnTo>
                    <a:pt x="624" y="226"/>
                  </a:lnTo>
                  <a:lnTo>
                    <a:pt x="624" y="227"/>
                  </a:lnTo>
                  <a:lnTo>
                    <a:pt x="627" y="227"/>
                  </a:lnTo>
                  <a:lnTo>
                    <a:pt x="627" y="229"/>
                  </a:lnTo>
                  <a:lnTo>
                    <a:pt x="630" y="229"/>
                  </a:lnTo>
                  <a:lnTo>
                    <a:pt x="630" y="232"/>
                  </a:lnTo>
                  <a:lnTo>
                    <a:pt x="634" y="232"/>
                  </a:lnTo>
                  <a:lnTo>
                    <a:pt x="634" y="233"/>
                  </a:lnTo>
                  <a:lnTo>
                    <a:pt x="637" y="233"/>
                  </a:lnTo>
                  <a:lnTo>
                    <a:pt x="637" y="235"/>
                  </a:lnTo>
                  <a:lnTo>
                    <a:pt x="642" y="235"/>
                  </a:lnTo>
                  <a:lnTo>
                    <a:pt x="642" y="237"/>
                  </a:lnTo>
                  <a:lnTo>
                    <a:pt x="645" y="237"/>
                  </a:lnTo>
                  <a:lnTo>
                    <a:pt x="645" y="239"/>
                  </a:lnTo>
                  <a:lnTo>
                    <a:pt x="648" y="239"/>
                  </a:lnTo>
                  <a:lnTo>
                    <a:pt x="648" y="241"/>
                  </a:lnTo>
                  <a:lnTo>
                    <a:pt x="652" y="241"/>
                  </a:lnTo>
                  <a:lnTo>
                    <a:pt x="652" y="243"/>
                  </a:lnTo>
                  <a:lnTo>
                    <a:pt x="656" y="243"/>
                  </a:lnTo>
                  <a:lnTo>
                    <a:pt x="656" y="245"/>
                  </a:lnTo>
                  <a:lnTo>
                    <a:pt x="659" y="245"/>
                  </a:lnTo>
                  <a:lnTo>
                    <a:pt x="659" y="247"/>
                  </a:lnTo>
                  <a:lnTo>
                    <a:pt x="662" y="247"/>
                  </a:lnTo>
                  <a:lnTo>
                    <a:pt x="662" y="249"/>
                  </a:lnTo>
                  <a:lnTo>
                    <a:pt x="666" y="249"/>
                  </a:lnTo>
                  <a:lnTo>
                    <a:pt x="666" y="251"/>
                  </a:lnTo>
                  <a:lnTo>
                    <a:pt x="672" y="251"/>
                  </a:lnTo>
                  <a:lnTo>
                    <a:pt x="672" y="253"/>
                  </a:lnTo>
                  <a:lnTo>
                    <a:pt x="673" y="253"/>
                  </a:lnTo>
                  <a:lnTo>
                    <a:pt x="673" y="255"/>
                  </a:lnTo>
                  <a:lnTo>
                    <a:pt x="676" y="255"/>
                  </a:lnTo>
                  <a:lnTo>
                    <a:pt x="676" y="257"/>
                  </a:lnTo>
                  <a:lnTo>
                    <a:pt x="682" y="257"/>
                  </a:lnTo>
                  <a:lnTo>
                    <a:pt x="682" y="258"/>
                  </a:lnTo>
                  <a:lnTo>
                    <a:pt x="685" y="258"/>
                  </a:lnTo>
                  <a:lnTo>
                    <a:pt x="685" y="260"/>
                  </a:lnTo>
                  <a:lnTo>
                    <a:pt x="689" y="260"/>
                  </a:lnTo>
                  <a:lnTo>
                    <a:pt x="689" y="261"/>
                  </a:lnTo>
                  <a:lnTo>
                    <a:pt x="692" y="261"/>
                  </a:lnTo>
                  <a:lnTo>
                    <a:pt x="692" y="265"/>
                  </a:lnTo>
                  <a:lnTo>
                    <a:pt x="696" y="265"/>
                  </a:lnTo>
                  <a:lnTo>
                    <a:pt x="696" y="266"/>
                  </a:lnTo>
                  <a:lnTo>
                    <a:pt x="699" y="266"/>
                  </a:lnTo>
                  <a:lnTo>
                    <a:pt x="699" y="268"/>
                  </a:lnTo>
                  <a:lnTo>
                    <a:pt x="704" y="268"/>
                  </a:lnTo>
                  <a:lnTo>
                    <a:pt x="704" y="271"/>
                  </a:lnTo>
                  <a:lnTo>
                    <a:pt x="707" y="271"/>
                  </a:lnTo>
                  <a:lnTo>
                    <a:pt x="707" y="272"/>
                  </a:lnTo>
                  <a:lnTo>
                    <a:pt x="708" y="272"/>
                  </a:lnTo>
                  <a:lnTo>
                    <a:pt x="708" y="274"/>
                  </a:lnTo>
                  <a:lnTo>
                    <a:pt x="714" y="274"/>
                  </a:lnTo>
                  <a:lnTo>
                    <a:pt x="714" y="276"/>
                  </a:lnTo>
                  <a:lnTo>
                    <a:pt x="717" y="276"/>
                  </a:lnTo>
                  <a:lnTo>
                    <a:pt x="717" y="279"/>
                  </a:lnTo>
                  <a:lnTo>
                    <a:pt x="721" y="279"/>
                  </a:lnTo>
                  <a:lnTo>
                    <a:pt x="721" y="280"/>
                  </a:lnTo>
                  <a:lnTo>
                    <a:pt x="724" y="280"/>
                  </a:lnTo>
                  <a:lnTo>
                    <a:pt x="724" y="282"/>
                  </a:lnTo>
                  <a:lnTo>
                    <a:pt x="729" y="282"/>
                  </a:lnTo>
                  <a:lnTo>
                    <a:pt x="729" y="283"/>
                  </a:lnTo>
                  <a:lnTo>
                    <a:pt x="731" y="283"/>
                  </a:lnTo>
                  <a:lnTo>
                    <a:pt x="731" y="285"/>
                  </a:lnTo>
                  <a:lnTo>
                    <a:pt x="734" y="285"/>
                  </a:lnTo>
                  <a:lnTo>
                    <a:pt x="734" y="288"/>
                  </a:lnTo>
                  <a:lnTo>
                    <a:pt x="739" y="288"/>
                  </a:lnTo>
                  <a:lnTo>
                    <a:pt x="739" y="289"/>
                  </a:lnTo>
                  <a:lnTo>
                    <a:pt x="742" y="289"/>
                  </a:lnTo>
                  <a:lnTo>
                    <a:pt x="742" y="291"/>
                  </a:lnTo>
                  <a:lnTo>
                    <a:pt x="746" y="291"/>
                  </a:lnTo>
                  <a:lnTo>
                    <a:pt x="746" y="293"/>
                  </a:lnTo>
                  <a:lnTo>
                    <a:pt x="749" y="293"/>
                  </a:lnTo>
                  <a:lnTo>
                    <a:pt x="749" y="295"/>
                  </a:lnTo>
                  <a:lnTo>
                    <a:pt x="753" y="295"/>
                  </a:lnTo>
                  <a:lnTo>
                    <a:pt x="753" y="297"/>
                  </a:lnTo>
                  <a:lnTo>
                    <a:pt x="756" y="297"/>
                  </a:lnTo>
                  <a:lnTo>
                    <a:pt x="756" y="299"/>
                  </a:lnTo>
                  <a:lnTo>
                    <a:pt x="761" y="299"/>
                  </a:lnTo>
                  <a:lnTo>
                    <a:pt x="761" y="301"/>
                  </a:lnTo>
                  <a:lnTo>
                    <a:pt x="763" y="301"/>
                  </a:lnTo>
                  <a:lnTo>
                    <a:pt x="763" y="303"/>
                  </a:lnTo>
                  <a:lnTo>
                    <a:pt x="766" y="303"/>
                  </a:lnTo>
                  <a:lnTo>
                    <a:pt x="766" y="305"/>
                  </a:lnTo>
                  <a:lnTo>
                    <a:pt x="771" y="305"/>
                  </a:lnTo>
                  <a:lnTo>
                    <a:pt x="771" y="307"/>
                  </a:lnTo>
                  <a:lnTo>
                    <a:pt x="774" y="307"/>
                  </a:lnTo>
                  <a:lnTo>
                    <a:pt x="774" y="308"/>
                  </a:lnTo>
                  <a:lnTo>
                    <a:pt x="778" y="308"/>
                  </a:lnTo>
                  <a:lnTo>
                    <a:pt x="778" y="311"/>
                  </a:lnTo>
                  <a:lnTo>
                    <a:pt x="781" y="311"/>
                  </a:lnTo>
                  <a:lnTo>
                    <a:pt x="781" y="313"/>
                  </a:lnTo>
                  <a:lnTo>
                    <a:pt x="785" y="313"/>
                  </a:lnTo>
                  <a:lnTo>
                    <a:pt x="785" y="314"/>
                  </a:lnTo>
                  <a:lnTo>
                    <a:pt x="788" y="314"/>
                  </a:lnTo>
                  <a:lnTo>
                    <a:pt x="788" y="316"/>
                  </a:lnTo>
                  <a:lnTo>
                    <a:pt x="791" y="316"/>
                  </a:lnTo>
                  <a:lnTo>
                    <a:pt x="791" y="319"/>
                  </a:lnTo>
                  <a:lnTo>
                    <a:pt x="796" y="319"/>
                  </a:lnTo>
                  <a:lnTo>
                    <a:pt x="796" y="320"/>
                  </a:lnTo>
                  <a:lnTo>
                    <a:pt x="798" y="320"/>
                  </a:lnTo>
                  <a:lnTo>
                    <a:pt x="798" y="322"/>
                  </a:lnTo>
                  <a:lnTo>
                    <a:pt x="803" y="322"/>
                  </a:lnTo>
                  <a:lnTo>
                    <a:pt x="803" y="324"/>
                  </a:lnTo>
                  <a:lnTo>
                    <a:pt x="806" y="324"/>
                  </a:lnTo>
                  <a:lnTo>
                    <a:pt x="806" y="326"/>
                  </a:lnTo>
                  <a:lnTo>
                    <a:pt x="810" y="326"/>
                  </a:lnTo>
                  <a:lnTo>
                    <a:pt x="810" y="328"/>
                  </a:lnTo>
                  <a:lnTo>
                    <a:pt x="813" y="328"/>
                  </a:lnTo>
                  <a:lnTo>
                    <a:pt x="813" y="330"/>
                  </a:lnTo>
                  <a:lnTo>
                    <a:pt x="816" y="330"/>
                  </a:lnTo>
                  <a:lnTo>
                    <a:pt x="816" y="332"/>
                  </a:lnTo>
                  <a:lnTo>
                    <a:pt x="820" y="332"/>
                  </a:lnTo>
                  <a:lnTo>
                    <a:pt x="820" y="334"/>
                  </a:lnTo>
                  <a:lnTo>
                    <a:pt x="823" y="334"/>
                  </a:lnTo>
                  <a:lnTo>
                    <a:pt x="823" y="336"/>
                  </a:lnTo>
                  <a:lnTo>
                    <a:pt x="827" y="336"/>
                  </a:lnTo>
                  <a:lnTo>
                    <a:pt x="827" y="338"/>
                  </a:lnTo>
                  <a:lnTo>
                    <a:pt x="830" y="338"/>
                  </a:lnTo>
                  <a:lnTo>
                    <a:pt x="830" y="339"/>
                  </a:lnTo>
                  <a:lnTo>
                    <a:pt x="835" y="339"/>
                  </a:lnTo>
                  <a:lnTo>
                    <a:pt x="835" y="341"/>
                  </a:lnTo>
                  <a:lnTo>
                    <a:pt x="838" y="341"/>
                  </a:lnTo>
                  <a:lnTo>
                    <a:pt x="838" y="344"/>
                  </a:lnTo>
                  <a:lnTo>
                    <a:pt x="842" y="344"/>
                  </a:lnTo>
                  <a:lnTo>
                    <a:pt x="842" y="346"/>
                  </a:lnTo>
                  <a:lnTo>
                    <a:pt x="845" y="346"/>
                  </a:lnTo>
                  <a:lnTo>
                    <a:pt x="845" y="347"/>
                  </a:lnTo>
                  <a:lnTo>
                    <a:pt x="848" y="347"/>
                  </a:lnTo>
                  <a:lnTo>
                    <a:pt x="848" y="349"/>
                  </a:lnTo>
                  <a:lnTo>
                    <a:pt x="852" y="349"/>
                  </a:lnTo>
                  <a:lnTo>
                    <a:pt x="852" y="350"/>
                  </a:lnTo>
                  <a:lnTo>
                    <a:pt x="855" y="350"/>
                  </a:lnTo>
                  <a:lnTo>
                    <a:pt x="855" y="353"/>
                  </a:lnTo>
                  <a:lnTo>
                    <a:pt x="859" y="353"/>
                  </a:lnTo>
                  <a:lnTo>
                    <a:pt x="859" y="355"/>
                  </a:lnTo>
                  <a:lnTo>
                    <a:pt x="862" y="355"/>
                  </a:lnTo>
                  <a:lnTo>
                    <a:pt x="862" y="357"/>
                  </a:lnTo>
                  <a:lnTo>
                    <a:pt x="867" y="357"/>
                  </a:lnTo>
                  <a:lnTo>
                    <a:pt x="867" y="358"/>
                  </a:lnTo>
                  <a:lnTo>
                    <a:pt x="870" y="358"/>
                  </a:lnTo>
                  <a:lnTo>
                    <a:pt x="870" y="361"/>
                  </a:lnTo>
                  <a:lnTo>
                    <a:pt x="874" y="361"/>
                  </a:lnTo>
                  <a:lnTo>
                    <a:pt x="874" y="363"/>
                  </a:lnTo>
                  <a:lnTo>
                    <a:pt x="877" y="363"/>
                  </a:lnTo>
                  <a:lnTo>
                    <a:pt x="877" y="364"/>
                  </a:lnTo>
                  <a:lnTo>
                    <a:pt x="880" y="364"/>
                  </a:lnTo>
                  <a:lnTo>
                    <a:pt x="880" y="366"/>
                  </a:lnTo>
                  <a:lnTo>
                    <a:pt x="884" y="366"/>
                  </a:lnTo>
                  <a:lnTo>
                    <a:pt x="884" y="369"/>
                  </a:lnTo>
                  <a:lnTo>
                    <a:pt x="887" y="369"/>
                  </a:lnTo>
                  <a:lnTo>
                    <a:pt x="887" y="370"/>
                  </a:lnTo>
                  <a:lnTo>
                    <a:pt x="891" y="370"/>
                  </a:lnTo>
                  <a:lnTo>
                    <a:pt x="891" y="372"/>
                  </a:lnTo>
                  <a:lnTo>
                    <a:pt x="894" y="372"/>
                  </a:lnTo>
                  <a:lnTo>
                    <a:pt x="894" y="374"/>
                  </a:lnTo>
                  <a:lnTo>
                    <a:pt x="897" y="374"/>
                  </a:lnTo>
                  <a:lnTo>
                    <a:pt x="897" y="376"/>
                  </a:lnTo>
                  <a:lnTo>
                    <a:pt x="902" y="376"/>
                  </a:lnTo>
                  <a:lnTo>
                    <a:pt x="902" y="378"/>
                  </a:lnTo>
                  <a:lnTo>
                    <a:pt x="905" y="378"/>
                  </a:lnTo>
                  <a:lnTo>
                    <a:pt x="905" y="380"/>
                  </a:lnTo>
                  <a:lnTo>
                    <a:pt x="909" y="380"/>
                  </a:lnTo>
                  <a:lnTo>
                    <a:pt x="909" y="382"/>
                  </a:lnTo>
                  <a:lnTo>
                    <a:pt x="912" y="382"/>
                  </a:lnTo>
                  <a:lnTo>
                    <a:pt x="912" y="384"/>
                  </a:lnTo>
                  <a:lnTo>
                    <a:pt x="916" y="384"/>
                  </a:lnTo>
                  <a:lnTo>
                    <a:pt x="916" y="386"/>
                  </a:lnTo>
                  <a:lnTo>
                    <a:pt x="919" y="386"/>
                  </a:lnTo>
                  <a:lnTo>
                    <a:pt x="919" y="388"/>
                  </a:lnTo>
                  <a:lnTo>
                    <a:pt x="921" y="388"/>
                  </a:lnTo>
                  <a:lnTo>
                    <a:pt x="921" y="389"/>
                  </a:lnTo>
                  <a:lnTo>
                    <a:pt x="926" y="389"/>
                  </a:lnTo>
                  <a:lnTo>
                    <a:pt x="926" y="392"/>
                  </a:lnTo>
                  <a:lnTo>
                    <a:pt x="929" y="392"/>
                  </a:lnTo>
                  <a:lnTo>
                    <a:pt x="929" y="394"/>
                  </a:lnTo>
                  <a:lnTo>
                    <a:pt x="933" y="394"/>
                  </a:lnTo>
                  <a:lnTo>
                    <a:pt x="933" y="395"/>
                  </a:lnTo>
                  <a:lnTo>
                    <a:pt x="935" y="395"/>
                  </a:lnTo>
                  <a:lnTo>
                    <a:pt x="935" y="397"/>
                  </a:lnTo>
                  <a:lnTo>
                    <a:pt x="939" y="397"/>
                  </a:lnTo>
                  <a:lnTo>
                    <a:pt x="939" y="400"/>
                  </a:lnTo>
                  <a:lnTo>
                    <a:pt x="944" y="400"/>
                  </a:lnTo>
                  <a:lnTo>
                    <a:pt x="944" y="401"/>
                  </a:lnTo>
                  <a:lnTo>
                    <a:pt x="945" y="401"/>
                  </a:lnTo>
                  <a:lnTo>
                    <a:pt x="945" y="403"/>
                  </a:lnTo>
                  <a:lnTo>
                    <a:pt x="950" y="403"/>
                  </a:lnTo>
                  <a:lnTo>
                    <a:pt x="950" y="405"/>
                  </a:lnTo>
                  <a:lnTo>
                    <a:pt x="953" y="405"/>
                  </a:lnTo>
                  <a:lnTo>
                    <a:pt x="953" y="408"/>
                  </a:lnTo>
                  <a:lnTo>
                    <a:pt x="957" y="408"/>
                  </a:lnTo>
                  <a:lnTo>
                    <a:pt x="957" y="409"/>
                  </a:lnTo>
                  <a:lnTo>
                    <a:pt x="960" y="409"/>
                  </a:lnTo>
                  <a:lnTo>
                    <a:pt x="960" y="411"/>
                  </a:lnTo>
                  <a:lnTo>
                    <a:pt x="964" y="411"/>
                  </a:lnTo>
                  <a:lnTo>
                    <a:pt x="964" y="412"/>
                  </a:lnTo>
                  <a:lnTo>
                    <a:pt x="967" y="412"/>
                  </a:lnTo>
                  <a:lnTo>
                    <a:pt x="967" y="416"/>
                  </a:lnTo>
                  <a:lnTo>
                    <a:pt x="970" y="416"/>
                  </a:lnTo>
                  <a:lnTo>
                    <a:pt x="970" y="417"/>
                  </a:lnTo>
                  <a:lnTo>
                    <a:pt x="974" y="417"/>
                  </a:lnTo>
                  <a:lnTo>
                    <a:pt x="974" y="419"/>
                  </a:lnTo>
                  <a:lnTo>
                    <a:pt x="977" y="419"/>
                  </a:lnTo>
                  <a:lnTo>
                    <a:pt x="977" y="420"/>
                  </a:lnTo>
                  <a:lnTo>
                    <a:pt x="982" y="420"/>
                  </a:lnTo>
                  <a:lnTo>
                    <a:pt x="982" y="422"/>
                  </a:lnTo>
                  <a:lnTo>
                    <a:pt x="985" y="422"/>
                  </a:lnTo>
                  <a:lnTo>
                    <a:pt x="985" y="425"/>
                  </a:lnTo>
                  <a:lnTo>
                    <a:pt x="989" y="425"/>
                  </a:lnTo>
                  <a:lnTo>
                    <a:pt x="989" y="426"/>
                  </a:lnTo>
                  <a:lnTo>
                    <a:pt x="992" y="426"/>
                  </a:lnTo>
                  <a:lnTo>
                    <a:pt x="992" y="428"/>
                  </a:lnTo>
                  <a:lnTo>
                    <a:pt x="996" y="428"/>
                  </a:lnTo>
                  <a:lnTo>
                    <a:pt x="996" y="430"/>
                  </a:lnTo>
                  <a:lnTo>
                    <a:pt x="999" y="430"/>
                  </a:lnTo>
                  <a:lnTo>
                    <a:pt x="999" y="431"/>
                  </a:lnTo>
                  <a:lnTo>
                    <a:pt x="1002" y="431"/>
                  </a:lnTo>
                  <a:lnTo>
                    <a:pt x="1002" y="434"/>
                  </a:lnTo>
                  <a:lnTo>
                    <a:pt x="1006" y="434"/>
                  </a:lnTo>
                  <a:lnTo>
                    <a:pt x="1006" y="436"/>
                  </a:lnTo>
                  <a:lnTo>
                    <a:pt x="1009" y="436"/>
                  </a:lnTo>
                  <a:lnTo>
                    <a:pt x="1009" y="438"/>
                  </a:lnTo>
                  <a:lnTo>
                    <a:pt x="1013" y="438"/>
                  </a:lnTo>
                  <a:lnTo>
                    <a:pt x="1013" y="439"/>
                  </a:lnTo>
                  <a:lnTo>
                    <a:pt x="1017" y="439"/>
                  </a:lnTo>
                  <a:lnTo>
                    <a:pt x="1017" y="442"/>
                  </a:lnTo>
                  <a:lnTo>
                    <a:pt x="1021" y="442"/>
                  </a:lnTo>
                  <a:lnTo>
                    <a:pt x="1021" y="444"/>
                  </a:lnTo>
                  <a:lnTo>
                    <a:pt x="1024" y="444"/>
                  </a:lnTo>
                  <a:lnTo>
                    <a:pt x="1024" y="445"/>
                  </a:lnTo>
                  <a:lnTo>
                    <a:pt x="1028" y="445"/>
                  </a:lnTo>
                  <a:lnTo>
                    <a:pt x="1028" y="447"/>
                  </a:lnTo>
                  <a:lnTo>
                    <a:pt x="1031" y="447"/>
                  </a:lnTo>
                  <a:lnTo>
                    <a:pt x="1031" y="450"/>
                  </a:lnTo>
                  <a:lnTo>
                    <a:pt x="1034" y="450"/>
                  </a:lnTo>
                  <a:lnTo>
                    <a:pt x="1034" y="451"/>
                  </a:lnTo>
                  <a:lnTo>
                    <a:pt x="1038" y="451"/>
                  </a:lnTo>
                  <a:lnTo>
                    <a:pt x="1038" y="453"/>
                  </a:lnTo>
                  <a:lnTo>
                    <a:pt x="1041" y="453"/>
                  </a:lnTo>
                  <a:lnTo>
                    <a:pt x="1041" y="455"/>
                  </a:lnTo>
                  <a:lnTo>
                    <a:pt x="1046" y="455"/>
                  </a:lnTo>
                  <a:lnTo>
                    <a:pt x="1046" y="457"/>
                  </a:lnTo>
                  <a:lnTo>
                    <a:pt x="1048" y="457"/>
                  </a:lnTo>
                  <a:lnTo>
                    <a:pt x="1048" y="459"/>
                  </a:lnTo>
                  <a:lnTo>
                    <a:pt x="1053" y="459"/>
                  </a:lnTo>
                  <a:lnTo>
                    <a:pt x="1053" y="461"/>
                  </a:lnTo>
                  <a:lnTo>
                    <a:pt x="1056" y="461"/>
                  </a:lnTo>
                  <a:lnTo>
                    <a:pt x="1056" y="463"/>
                  </a:lnTo>
                  <a:lnTo>
                    <a:pt x="1059" y="463"/>
                  </a:lnTo>
                  <a:lnTo>
                    <a:pt x="1059" y="465"/>
                  </a:lnTo>
                  <a:lnTo>
                    <a:pt x="1061" y="465"/>
                  </a:lnTo>
                  <a:lnTo>
                    <a:pt x="1061" y="467"/>
                  </a:lnTo>
                  <a:lnTo>
                    <a:pt x="1066" y="467"/>
                  </a:lnTo>
                  <a:lnTo>
                    <a:pt x="1066" y="469"/>
                  </a:lnTo>
                  <a:lnTo>
                    <a:pt x="1070" y="469"/>
                  </a:lnTo>
                  <a:lnTo>
                    <a:pt x="1070" y="470"/>
                  </a:lnTo>
                  <a:lnTo>
                    <a:pt x="1073" y="470"/>
                  </a:lnTo>
                  <a:lnTo>
                    <a:pt x="1073" y="473"/>
                  </a:lnTo>
                  <a:lnTo>
                    <a:pt x="1078" y="473"/>
                  </a:lnTo>
                  <a:lnTo>
                    <a:pt x="1078" y="475"/>
                  </a:lnTo>
                  <a:lnTo>
                    <a:pt x="1080" y="475"/>
                  </a:lnTo>
                  <a:lnTo>
                    <a:pt x="1080" y="476"/>
                  </a:lnTo>
                  <a:lnTo>
                    <a:pt x="1082" y="476"/>
                  </a:lnTo>
                  <a:lnTo>
                    <a:pt x="1082" y="478"/>
                  </a:lnTo>
                  <a:lnTo>
                    <a:pt x="1088" y="478"/>
                  </a:lnTo>
                  <a:lnTo>
                    <a:pt x="1088" y="481"/>
                  </a:lnTo>
                  <a:lnTo>
                    <a:pt x="1091" y="481"/>
                  </a:lnTo>
                  <a:lnTo>
                    <a:pt x="1091" y="482"/>
                  </a:lnTo>
                  <a:lnTo>
                    <a:pt x="1095" y="482"/>
                  </a:lnTo>
                  <a:lnTo>
                    <a:pt x="1095" y="484"/>
                  </a:lnTo>
                  <a:lnTo>
                    <a:pt x="1096" y="484"/>
                  </a:lnTo>
                  <a:lnTo>
                    <a:pt x="1096" y="486"/>
                  </a:lnTo>
                  <a:lnTo>
                    <a:pt x="1101" y="486"/>
                  </a:lnTo>
                  <a:lnTo>
                    <a:pt x="1101" y="487"/>
                  </a:lnTo>
                  <a:lnTo>
                    <a:pt x="1105" y="487"/>
                  </a:lnTo>
                  <a:lnTo>
                    <a:pt x="1105" y="490"/>
                  </a:lnTo>
                  <a:lnTo>
                    <a:pt x="1110" y="490"/>
                  </a:lnTo>
                  <a:lnTo>
                    <a:pt x="1110" y="492"/>
                  </a:lnTo>
                  <a:lnTo>
                    <a:pt x="1113" y="492"/>
                  </a:lnTo>
                  <a:lnTo>
                    <a:pt x="1113" y="493"/>
                  </a:lnTo>
                  <a:lnTo>
                    <a:pt x="1114" y="493"/>
                  </a:lnTo>
                  <a:lnTo>
                    <a:pt x="1114" y="497"/>
                  </a:lnTo>
                  <a:lnTo>
                    <a:pt x="1118" y="497"/>
                  </a:lnTo>
                  <a:lnTo>
                    <a:pt x="1118" y="498"/>
                  </a:lnTo>
                  <a:lnTo>
                    <a:pt x="1121" y="498"/>
                  </a:lnTo>
                  <a:lnTo>
                    <a:pt x="1121" y="500"/>
                  </a:lnTo>
                  <a:lnTo>
                    <a:pt x="1125" y="500"/>
                  </a:lnTo>
                  <a:lnTo>
                    <a:pt x="1125" y="501"/>
                  </a:lnTo>
                  <a:lnTo>
                    <a:pt x="1128" y="501"/>
                  </a:lnTo>
                  <a:lnTo>
                    <a:pt x="1128" y="503"/>
                  </a:lnTo>
                  <a:lnTo>
                    <a:pt x="1131" y="503"/>
                  </a:lnTo>
                  <a:lnTo>
                    <a:pt x="1131" y="506"/>
                  </a:lnTo>
                  <a:lnTo>
                    <a:pt x="1136" y="506"/>
                  </a:lnTo>
                  <a:lnTo>
                    <a:pt x="1136" y="507"/>
                  </a:lnTo>
                  <a:lnTo>
                    <a:pt x="1139" y="507"/>
                  </a:lnTo>
                  <a:lnTo>
                    <a:pt x="1139" y="509"/>
                  </a:lnTo>
                  <a:lnTo>
                    <a:pt x="1143" y="509"/>
                  </a:lnTo>
                  <a:lnTo>
                    <a:pt x="1143" y="511"/>
                  </a:lnTo>
                  <a:lnTo>
                    <a:pt x="1146" y="511"/>
                  </a:lnTo>
                  <a:lnTo>
                    <a:pt x="1146" y="513"/>
                  </a:lnTo>
                  <a:lnTo>
                    <a:pt x="1150" y="513"/>
                  </a:lnTo>
                  <a:lnTo>
                    <a:pt x="1150" y="515"/>
                  </a:lnTo>
                  <a:lnTo>
                    <a:pt x="1153" y="515"/>
                  </a:lnTo>
                  <a:lnTo>
                    <a:pt x="1153" y="517"/>
                  </a:lnTo>
                  <a:lnTo>
                    <a:pt x="1156" y="517"/>
                  </a:lnTo>
                  <a:lnTo>
                    <a:pt x="1156" y="519"/>
                  </a:lnTo>
                  <a:lnTo>
                    <a:pt x="1160" y="519"/>
                  </a:lnTo>
                  <a:lnTo>
                    <a:pt x="1160" y="521"/>
                  </a:lnTo>
                  <a:lnTo>
                    <a:pt x="1163" y="521"/>
                  </a:lnTo>
                  <a:lnTo>
                    <a:pt x="1163" y="523"/>
                  </a:lnTo>
                  <a:lnTo>
                    <a:pt x="1166" y="523"/>
                  </a:lnTo>
                  <a:lnTo>
                    <a:pt x="1166" y="525"/>
                  </a:lnTo>
                  <a:lnTo>
                    <a:pt x="1171" y="525"/>
                  </a:lnTo>
                  <a:lnTo>
                    <a:pt x="1171" y="526"/>
                  </a:lnTo>
                  <a:lnTo>
                    <a:pt x="1175" y="526"/>
                  </a:lnTo>
                  <a:lnTo>
                    <a:pt x="1175" y="528"/>
                  </a:lnTo>
                  <a:lnTo>
                    <a:pt x="1178" y="528"/>
                  </a:lnTo>
                  <a:lnTo>
                    <a:pt x="1178" y="531"/>
                  </a:lnTo>
                  <a:lnTo>
                    <a:pt x="1182" y="531"/>
                  </a:lnTo>
                  <a:lnTo>
                    <a:pt x="1182" y="532"/>
                  </a:lnTo>
                  <a:lnTo>
                    <a:pt x="1185" y="532"/>
                  </a:lnTo>
                  <a:lnTo>
                    <a:pt x="1185" y="534"/>
                  </a:lnTo>
                  <a:lnTo>
                    <a:pt x="1188" y="534"/>
                  </a:lnTo>
                  <a:lnTo>
                    <a:pt x="1188" y="536"/>
                  </a:lnTo>
                  <a:lnTo>
                    <a:pt x="1192" y="536"/>
                  </a:lnTo>
                  <a:lnTo>
                    <a:pt x="1192" y="538"/>
                  </a:lnTo>
                  <a:lnTo>
                    <a:pt x="1196" y="538"/>
                  </a:lnTo>
                  <a:lnTo>
                    <a:pt x="1196" y="540"/>
                  </a:lnTo>
                  <a:lnTo>
                    <a:pt x="1199" y="540"/>
                  </a:lnTo>
                  <a:lnTo>
                    <a:pt x="1199" y="542"/>
                  </a:lnTo>
                  <a:lnTo>
                    <a:pt x="1201" y="542"/>
                  </a:lnTo>
                  <a:lnTo>
                    <a:pt x="1201" y="544"/>
                  </a:lnTo>
                  <a:lnTo>
                    <a:pt x="1204" y="544"/>
                  </a:lnTo>
                  <a:lnTo>
                    <a:pt x="1204" y="546"/>
                  </a:lnTo>
                  <a:lnTo>
                    <a:pt x="1210" y="546"/>
                  </a:lnTo>
                  <a:lnTo>
                    <a:pt x="1210" y="548"/>
                  </a:lnTo>
                  <a:lnTo>
                    <a:pt x="1213" y="548"/>
                  </a:lnTo>
                  <a:lnTo>
                    <a:pt x="1213" y="550"/>
                  </a:lnTo>
                  <a:lnTo>
                    <a:pt x="1216" y="550"/>
                  </a:lnTo>
                  <a:lnTo>
                    <a:pt x="1216" y="551"/>
                  </a:lnTo>
                  <a:lnTo>
                    <a:pt x="1219" y="551"/>
                  </a:lnTo>
                  <a:lnTo>
                    <a:pt x="1219" y="554"/>
                  </a:lnTo>
                  <a:lnTo>
                    <a:pt x="1224" y="554"/>
                  </a:lnTo>
                  <a:lnTo>
                    <a:pt x="1224" y="556"/>
                  </a:lnTo>
                  <a:lnTo>
                    <a:pt x="1226" y="556"/>
                  </a:lnTo>
                  <a:lnTo>
                    <a:pt x="1226" y="557"/>
                  </a:lnTo>
                  <a:lnTo>
                    <a:pt x="1229" y="557"/>
                  </a:lnTo>
                  <a:lnTo>
                    <a:pt x="1229" y="559"/>
                  </a:lnTo>
                  <a:lnTo>
                    <a:pt x="1234" y="559"/>
                  </a:lnTo>
                  <a:lnTo>
                    <a:pt x="1234" y="562"/>
                  </a:lnTo>
                  <a:lnTo>
                    <a:pt x="1239" y="562"/>
                  </a:lnTo>
                  <a:lnTo>
                    <a:pt x="1239" y="563"/>
                  </a:lnTo>
                  <a:lnTo>
                    <a:pt x="1240" y="563"/>
                  </a:lnTo>
                  <a:lnTo>
                    <a:pt x="1240" y="565"/>
                  </a:lnTo>
                  <a:lnTo>
                    <a:pt x="1243" y="565"/>
                  </a:lnTo>
                  <a:lnTo>
                    <a:pt x="1243" y="567"/>
                  </a:lnTo>
                  <a:lnTo>
                    <a:pt x="1248" y="567"/>
                  </a:lnTo>
                  <a:lnTo>
                    <a:pt x="1248" y="568"/>
                  </a:lnTo>
                  <a:lnTo>
                    <a:pt x="1251" y="568"/>
                  </a:lnTo>
                  <a:lnTo>
                    <a:pt x="1251" y="571"/>
                  </a:lnTo>
                  <a:lnTo>
                    <a:pt x="1255" y="571"/>
                  </a:lnTo>
                  <a:lnTo>
                    <a:pt x="1255" y="573"/>
                  </a:lnTo>
                  <a:lnTo>
                    <a:pt x="1258" y="573"/>
                  </a:lnTo>
                  <a:lnTo>
                    <a:pt x="1258" y="574"/>
                  </a:lnTo>
                  <a:lnTo>
                    <a:pt x="1261" y="574"/>
                  </a:lnTo>
                  <a:lnTo>
                    <a:pt x="1261" y="576"/>
                  </a:lnTo>
                  <a:lnTo>
                    <a:pt x="1265" y="576"/>
                  </a:lnTo>
                  <a:lnTo>
                    <a:pt x="1265" y="579"/>
                  </a:lnTo>
                  <a:lnTo>
                    <a:pt x="1268" y="579"/>
                  </a:lnTo>
                  <a:lnTo>
                    <a:pt x="1268" y="581"/>
                  </a:lnTo>
                  <a:lnTo>
                    <a:pt x="1272" y="581"/>
                  </a:lnTo>
                  <a:lnTo>
                    <a:pt x="1272" y="582"/>
                  </a:lnTo>
                  <a:lnTo>
                    <a:pt x="1274" y="582"/>
                  </a:lnTo>
                  <a:lnTo>
                    <a:pt x="1274" y="584"/>
                  </a:lnTo>
                  <a:lnTo>
                    <a:pt x="1280" y="584"/>
                  </a:lnTo>
                  <a:lnTo>
                    <a:pt x="1280" y="587"/>
                  </a:lnTo>
                  <a:lnTo>
                    <a:pt x="1281" y="587"/>
                  </a:lnTo>
                  <a:lnTo>
                    <a:pt x="1281" y="588"/>
                  </a:lnTo>
                  <a:lnTo>
                    <a:pt x="1284" y="588"/>
                  </a:lnTo>
                  <a:lnTo>
                    <a:pt x="1284" y="590"/>
                  </a:lnTo>
                  <a:lnTo>
                    <a:pt x="1288" y="590"/>
                  </a:lnTo>
                  <a:lnTo>
                    <a:pt x="1288" y="592"/>
                  </a:lnTo>
                  <a:lnTo>
                    <a:pt x="1291" y="592"/>
                  </a:lnTo>
                  <a:lnTo>
                    <a:pt x="1291" y="594"/>
                  </a:lnTo>
                  <a:lnTo>
                    <a:pt x="1297" y="594"/>
                  </a:lnTo>
                  <a:lnTo>
                    <a:pt x="1297" y="596"/>
                  </a:lnTo>
                  <a:lnTo>
                    <a:pt x="1300" y="596"/>
                  </a:lnTo>
                  <a:lnTo>
                    <a:pt x="1300" y="598"/>
                  </a:lnTo>
                  <a:lnTo>
                    <a:pt x="1302" y="598"/>
                  </a:lnTo>
                  <a:lnTo>
                    <a:pt x="1302" y="600"/>
                  </a:lnTo>
                  <a:lnTo>
                    <a:pt x="1306" y="600"/>
                  </a:lnTo>
                  <a:lnTo>
                    <a:pt x="1306" y="602"/>
                  </a:lnTo>
                  <a:lnTo>
                    <a:pt x="1309" y="602"/>
                  </a:lnTo>
                  <a:lnTo>
                    <a:pt x="1309" y="604"/>
                  </a:lnTo>
                  <a:lnTo>
                    <a:pt x="1313" y="604"/>
                  </a:lnTo>
                  <a:lnTo>
                    <a:pt x="1313" y="606"/>
                  </a:lnTo>
                  <a:lnTo>
                    <a:pt x="1316" y="606"/>
                  </a:lnTo>
                  <a:lnTo>
                    <a:pt x="1316" y="607"/>
                  </a:lnTo>
                  <a:lnTo>
                    <a:pt x="1320" y="607"/>
                  </a:lnTo>
                  <a:lnTo>
                    <a:pt x="1320" y="610"/>
                  </a:lnTo>
                  <a:lnTo>
                    <a:pt x="1323" y="610"/>
                  </a:lnTo>
                  <a:lnTo>
                    <a:pt x="1323" y="612"/>
                  </a:lnTo>
                  <a:lnTo>
                    <a:pt x="1326" y="612"/>
                  </a:lnTo>
                  <a:lnTo>
                    <a:pt x="1326" y="613"/>
                  </a:lnTo>
                  <a:lnTo>
                    <a:pt x="1330" y="613"/>
                  </a:lnTo>
                  <a:lnTo>
                    <a:pt x="1330" y="615"/>
                  </a:lnTo>
                  <a:lnTo>
                    <a:pt x="1334" y="615"/>
                  </a:lnTo>
                  <a:lnTo>
                    <a:pt x="1334" y="618"/>
                  </a:lnTo>
                  <a:lnTo>
                    <a:pt x="1338" y="618"/>
                  </a:lnTo>
                  <a:lnTo>
                    <a:pt x="1338" y="619"/>
                  </a:lnTo>
                  <a:lnTo>
                    <a:pt x="1341" y="619"/>
                  </a:lnTo>
                  <a:lnTo>
                    <a:pt x="1341" y="621"/>
                  </a:lnTo>
                  <a:lnTo>
                    <a:pt x="1345" y="621"/>
                  </a:lnTo>
                  <a:lnTo>
                    <a:pt x="1345" y="623"/>
                  </a:lnTo>
                  <a:lnTo>
                    <a:pt x="1348" y="623"/>
                  </a:lnTo>
                  <a:lnTo>
                    <a:pt x="1348" y="626"/>
                  </a:lnTo>
                  <a:lnTo>
                    <a:pt x="1352" y="626"/>
                  </a:lnTo>
                  <a:lnTo>
                    <a:pt x="1352" y="627"/>
                  </a:lnTo>
                  <a:lnTo>
                    <a:pt x="1354" y="627"/>
                  </a:lnTo>
                  <a:lnTo>
                    <a:pt x="1354" y="629"/>
                  </a:lnTo>
                  <a:lnTo>
                    <a:pt x="1357" y="629"/>
                  </a:lnTo>
                  <a:lnTo>
                    <a:pt x="1357" y="630"/>
                  </a:lnTo>
                  <a:lnTo>
                    <a:pt x="1361" y="630"/>
                  </a:lnTo>
                  <a:lnTo>
                    <a:pt x="1361" y="632"/>
                  </a:lnTo>
                  <a:lnTo>
                    <a:pt x="1364" y="632"/>
                  </a:lnTo>
                  <a:lnTo>
                    <a:pt x="1364" y="635"/>
                  </a:lnTo>
                  <a:lnTo>
                    <a:pt x="1368" y="635"/>
                  </a:lnTo>
                  <a:lnTo>
                    <a:pt x="1368" y="637"/>
                  </a:lnTo>
                  <a:lnTo>
                    <a:pt x="1371" y="637"/>
                  </a:lnTo>
                  <a:lnTo>
                    <a:pt x="1371" y="638"/>
                  </a:lnTo>
                  <a:lnTo>
                    <a:pt x="1374" y="638"/>
                  </a:lnTo>
                  <a:lnTo>
                    <a:pt x="1374" y="640"/>
                  </a:lnTo>
                  <a:lnTo>
                    <a:pt x="1378" y="640"/>
                  </a:lnTo>
                  <a:lnTo>
                    <a:pt x="1378" y="643"/>
                  </a:lnTo>
                  <a:lnTo>
                    <a:pt x="1381" y="643"/>
                  </a:lnTo>
                  <a:lnTo>
                    <a:pt x="1381" y="644"/>
                  </a:lnTo>
                  <a:lnTo>
                    <a:pt x="1386" y="644"/>
                  </a:lnTo>
                  <a:lnTo>
                    <a:pt x="1386" y="646"/>
                  </a:lnTo>
                  <a:lnTo>
                    <a:pt x="1389" y="646"/>
                  </a:lnTo>
                  <a:lnTo>
                    <a:pt x="1389" y="648"/>
                  </a:lnTo>
                  <a:lnTo>
                    <a:pt x="1393" y="648"/>
                  </a:lnTo>
                  <a:lnTo>
                    <a:pt x="1393" y="649"/>
                  </a:lnTo>
                  <a:lnTo>
                    <a:pt x="1394" y="649"/>
                  </a:lnTo>
                  <a:lnTo>
                    <a:pt x="1394" y="652"/>
                  </a:lnTo>
                  <a:lnTo>
                    <a:pt x="1398" y="652"/>
                  </a:lnTo>
                  <a:lnTo>
                    <a:pt x="1398" y="654"/>
                  </a:lnTo>
                  <a:lnTo>
                    <a:pt x="1401" y="654"/>
                  </a:lnTo>
                  <a:lnTo>
                    <a:pt x="1401" y="655"/>
                  </a:lnTo>
                  <a:lnTo>
                    <a:pt x="1405" y="655"/>
                  </a:lnTo>
                  <a:lnTo>
                    <a:pt x="1405" y="657"/>
                  </a:lnTo>
                  <a:lnTo>
                    <a:pt x="1409" y="657"/>
                  </a:lnTo>
                  <a:lnTo>
                    <a:pt x="1409" y="660"/>
                  </a:lnTo>
                  <a:lnTo>
                    <a:pt x="1412" y="660"/>
                  </a:lnTo>
                  <a:lnTo>
                    <a:pt x="1412" y="667"/>
                  </a:lnTo>
                  <a:lnTo>
                    <a:pt x="1406" y="667"/>
                  </a:lnTo>
                  <a:lnTo>
                    <a:pt x="1406" y="670"/>
                  </a:lnTo>
                  <a:lnTo>
                    <a:pt x="1398" y="670"/>
                  </a:lnTo>
                  <a:lnTo>
                    <a:pt x="1398" y="668"/>
                  </a:lnTo>
                  <a:lnTo>
                    <a:pt x="1395" y="668"/>
                  </a:lnTo>
                  <a:lnTo>
                    <a:pt x="1395" y="665"/>
                  </a:lnTo>
                  <a:lnTo>
                    <a:pt x="1390" y="665"/>
                  </a:lnTo>
                  <a:lnTo>
                    <a:pt x="1390" y="664"/>
                  </a:lnTo>
                  <a:lnTo>
                    <a:pt x="1388" y="664"/>
                  </a:lnTo>
                  <a:lnTo>
                    <a:pt x="1388" y="662"/>
                  </a:lnTo>
                  <a:lnTo>
                    <a:pt x="1383" y="662"/>
                  </a:lnTo>
                  <a:lnTo>
                    <a:pt x="1383" y="660"/>
                  </a:lnTo>
                  <a:lnTo>
                    <a:pt x="1382" y="660"/>
                  </a:lnTo>
                  <a:lnTo>
                    <a:pt x="1382" y="659"/>
                  </a:lnTo>
                  <a:lnTo>
                    <a:pt x="1379" y="659"/>
                  </a:lnTo>
                  <a:lnTo>
                    <a:pt x="1379" y="656"/>
                  </a:lnTo>
                  <a:lnTo>
                    <a:pt x="1376" y="656"/>
                  </a:lnTo>
                  <a:lnTo>
                    <a:pt x="1376" y="654"/>
                  </a:lnTo>
                  <a:lnTo>
                    <a:pt x="1371" y="654"/>
                  </a:lnTo>
                  <a:lnTo>
                    <a:pt x="1371" y="653"/>
                  </a:lnTo>
                  <a:lnTo>
                    <a:pt x="1368" y="653"/>
                  </a:lnTo>
                  <a:lnTo>
                    <a:pt x="1368" y="651"/>
                  </a:lnTo>
                  <a:lnTo>
                    <a:pt x="1364" y="651"/>
                  </a:lnTo>
                  <a:lnTo>
                    <a:pt x="1364" y="648"/>
                  </a:lnTo>
                  <a:lnTo>
                    <a:pt x="1361" y="648"/>
                  </a:lnTo>
                  <a:lnTo>
                    <a:pt x="1361" y="647"/>
                  </a:lnTo>
                  <a:lnTo>
                    <a:pt x="1357" y="647"/>
                  </a:lnTo>
                  <a:lnTo>
                    <a:pt x="1357" y="645"/>
                  </a:lnTo>
                  <a:lnTo>
                    <a:pt x="1354" y="645"/>
                  </a:lnTo>
                  <a:lnTo>
                    <a:pt x="1354" y="643"/>
                  </a:lnTo>
                  <a:lnTo>
                    <a:pt x="1350" y="643"/>
                  </a:lnTo>
                  <a:lnTo>
                    <a:pt x="1350" y="640"/>
                  </a:lnTo>
                  <a:lnTo>
                    <a:pt x="1347" y="640"/>
                  </a:lnTo>
                  <a:lnTo>
                    <a:pt x="1347" y="639"/>
                  </a:lnTo>
                  <a:lnTo>
                    <a:pt x="1344" y="639"/>
                  </a:lnTo>
                  <a:lnTo>
                    <a:pt x="1344" y="637"/>
                  </a:lnTo>
                  <a:lnTo>
                    <a:pt x="1341" y="637"/>
                  </a:lnTo>
                  <a:lnTo>
                    <a:pt x="1341" y="636"/>
                  </a:lnTo>
                  <a:lnTo>
                    <a:pt x="1338" y="636"/>
                  </a:lnTo>
                  <a:lnTo>
                    <a:pt x="1338" y="633"/>
                  </a:lnTo>
                  <a:lnTo>
                    <a:pt x="1334" y="633"/>
                  </a:lnTo>
                  <a:lnTo>
                    <a:pt x="1334" y="631"/>
                  </a:lnTo>
                  <a:lnTo>
                    <a:pt x="1331" y="631"/>
                  </a:lnTo>
                  <a:lnTo>
                    <a:pt x="1331" y="629"/>
                  </a:lnTo>
                  <a:lnTo>
                    <a:pt x="1328" y="629"/>
                  </a:lnTo>
                  <a:lnTo>
                    <a:pt x="1328" y="628"/>
                  </a:lnTo>
                  <a:lnTo>
                    <a:pt x="1324" y="628"/>
                  </a:lnTo>
                  <a:lnTo>
                    <a:pt x="1324" y="626"/>
                  </a:lnTo>
                  <a:lnTo>
                    <a:pt x="1320" y="626"/>
                  </a:lnTo>
                  <a:lnTo>
                    <a:pt x="1320" y="623"/>
                  </a:lnTo>
                  <a:lnTo>
                    <a:pt x="1316" y="623"/>
                  </a:lnTo>
                  <a:lnTo>
                    <a:pt x="1316" y="622"/>
                  </a:lnTo>
                  <a:lnTo>
                    <a:pt x="1313" y="622"/>
                  </a:lnTo>
                  <a:lnTo>
                    <a:pt x="1313" y="620"/>
                  </a:lnTo>
                  <a:lnTo>
                    <a:pt x="1309" y="620"/>
                  </a:lnTo>
                  <a:lnTo>
                    <a:pt x="1309" y="618"/>
                  </a:lnTo>
                  <a:lnTo>
                    <a:pt x="1306" y="618"/>
                  </a:lnTo>
                  <a:lnTo>
                    <a:pt x="1306" y="616"/>
                  </a:lnTo>
                  <a:lnTo>
                    <a:pt x="1302" y="616"/>
                  </a:lnTo>
                  <a:lnTo>
                    <a:pt x="1302" y="614"/>
                  </a:lnTo>
                  <a:lnTo>
                    <a:pt x="1299" y="614"/>
                  </a:lnTo>
                  <a:lnTo>
                    <a:pt x="1299" y="612"/>
                  </a:lnTo>
                  <a:lnTo>
                    <a:pt x="1296" y="612"/>
                  </a:lnTo>
                  <a:lnTo>
                    <a:pt x="1296" y="611"/>
                  </a:lnTo>
                  <a:lnTo>
                    <a:pt x="1292" y="611"/>
                  </a:lnTo>
                  <a:lnTo>
                    <a:pt x="1292" y="608"/>
                  </a:lnTo>
                  <a:lnTo>
                    <a:pt x="1290" y="608"/>
                  </a:lnTo>
                  <a:lnTo>
                    <a:pt x="1290" y="606"/>
                  </a:lnTo>
                  <a:lnTo>
                    <a:pt x="1287" y="606"/>
                  </a:lnTo>
                  <a:lnTo>
                    <a:pt x="1287" y="604"/>
                  </a:lnTo>
                  <a:lnTo>
                    <a:pt x="1281" y="604"/>
                  </a:lnTo>
                  <a:lnTo>
                    <a:pt x="1281" y="603"/>
                  </a:lnTo>
                  <a:lnTo>
                    <a:pt x="1277" y="603"/>
                  </a:lnTo>
                  <a:lnTo>
                    <a:pt x="1277" y="600"/>
                  </a:lnTo>
                  <a:lnTo>
                    <a:pt x="1274" y="600"/>
                  </a:lnTo>
                  <a:lnTo>
                    <a:pt x="1274" y="598"/>
                  </a:lnTo>
                  <a:lnTo>
                    <a:pt x="1271" y="598"/>
                  </a:lnTo>
                  <a:lnTo>
                    <a:pt x="1271" y="597"/>
                  </a:lnTo>
                  <a:lnTo>
                    <a:pt x="1269" y="597"/>
                  </a:lnTo>
                  <a:lnTo>
                    <a:pt x="1269" y="595"/>
                  </a:lnTo>
                  <a:lnTo>
                    <a:pt x="1264" y="595"/>
                  </a:lnTo>
                  <a:lnTo>
                    <a:pt x="1264" y="592"/>
                  </a:lnTo>
                  <a:lnTo>
                    <a:pt x="1261" y="592"/>
                  </a:lnTo>
                  <a:lnTo>
                    <a:pt x="1261" y="591"/>
                  </a:lnTo>
                  <a:lnTo>
                    <a:pt x="1258" y="591"/>
                  </a:lnTo>
                  <a:lnTo>
                    <a:pt x="1258" y="589"/>
                  </a:lnTo>
                  <a:lnTo>
                    <a:pt x="1255" y="589"/>
                  </a:lnTo>
                  <a:lnTo>
                    <a:pt x="1255" y="587"/>
                  </a:lnTo>
                  <a:lnTo>
                    <a:pt x="1251" y="587"/>
                  </a:lnTo>
                  <a:lnTo>
                    <a:pt x="1251" y="584"/>
                  </a:lnTo>
                  <a:lnTo>
                    <a:pt x="1248" y="584"/>
                  </a:lnTo>
                  <a:lnTo>
                    <a:pt x="1248" y="583"/>
                  </a:lnTo>
                  <a:lnTo>
                    <a:pt x="1244" y="583"/>
                  </a:lnTo>
                  <a:lnTo>
                    <a:pt x="1244" y="581"/>
                  </a:lnTo>
                  <a:lnTo>
                    <a:pt x="1241" y="581"/>
                  </a:lnTo>
                  <a:lnTo>
                    <a:pt x="1241" y="579"/>
                  </a:lnTo>
                  <a:lnTo>
                    <a:pt x="1237" y="579"/>
                  </a:lnTo>
                  <a:lnTo>
                    <a:pt x="1237" y="578"/>
                  </a:lnTo>
                  <a:lnTo>
                    <a:pt x="1233" y="578"/>
                  </a:lnTo>
                  <a:lnTo>
                    <a:pt x="1233" y="575"/>
                  </a:lnTo>
                  <a:lnTo>
                    <a:pt x="1229" y="575"/>
                  </a:lnTo>
                  <a:lnTo>
                    <a:pt x="1229" y="573"/>
                  </a:lnTo>
                  <a:lnTo>
                    <a:pt x="1228" y="573"/>
                  </a:lnTo>
                  <a:lnTo>
                    <a:pt x="1228" y="572"/>
                  </a:lnTo>
                  <a:lnTo>
                    <a:pt x="1224" y="572"/>
                  </a:lnTo>
                  <a:lnTo>
                    <a:pt x="1224" y="570"/>
                  </a:lnTo>
                  <a:lnTo>
                    <a:pt x="1219" y="570"/>
                  </a:lnTo>
                  <a:lnTo>
                    <a:pt x="1219" y="567"/>
                  </a:lnTo>
                  <a:lnTo>
                    <a:pt x="1216" y="567"/>
                  </a:lnTo>
                  <a:lnTo>
                    <a:pt x="1216" y="566"/>
                  </a:lnTo>
                  <a:lnTo>
                    <a:pt x="1213" y="566"/>
                  </a:lnTo>
                  <a:lnTo>
                    <a:pt x="1213" y="564"/>
                  </a:lnTo>
                  <a:lnTo>
                    <a:pt x="1209" y="564"/>
                  </a:lnTo>
                  <a:lnTo>
                    <a:pt x="1209" y="562"/>
                  </a:lnTo>
                  <a:lnTo>
                    <a:pt x="1206" y="562"/>
                  </a:lnTo>
                  <a:lnTo>
                    <a:pt x="1206" y="560"/>
                  </a:lnTo>
                  <a:lnTo>
                    <a:pt x="1203" y="560"/>
                  </a:lnTo>
                  <a:lnTo>
                    <a:pt x="1203" y="558"/>
                  </a:lnTo>
                  <a:lnTo>
                    <a:pt x="1200" y="558"/>
                  </a:lnTo>
                  <a:lnTo>
                    <a:pt x="1200" y="556"/>
                  </a:lnTo>
                  <a:lnTo>
                    <a:pt x="1194" y="556"/>
                  </a:lnTo>
                  <a:lnTo>
                    <a:pt x="1194" y="555"/>
                  </a:lnTo>
                  <a:lnTo>
                    <a:pt x="1191" y="555"/>
                  </a:lnTo>
                  <a:lnTo>
                    <a:pt x="1191" y="552"/>
                  </a:lnTo>
                  <a:lnTo>
                    <a:pt x="1188" y="552"/>
                  </a:lnTo>
                  <a:lnTo>
                    <a:pt x="1188" y="550"/>
                  </a:lnTo>
                  <a:lnTo>
                    <a:pt x="1186" y="550"/>
                  </a:lnTo>
                  <a:lnTo>
                    <a:pt x="1186" y="548"/>
                  </a:lnTo>
                  <a:lnTo>
                    <a:pt x="1182" y="548"/>
                  </a:lnTo>
                  <a:lnTo>
                    <a:pt x="1182" y="547"/>
                  </a:lnTo>
                  <a:lnTo>
                    <a:pt x="1178" y="547"/>
                  </a:lnTo>
                  <a:lnTo>
                    <a:pt x="1178" y="544"/>
                  </a:lnTo>
                  <a:lnTo>
                    <a:pt x="1175" y="544"/>
                  </a:lnTo>
                  <a:lnTo>
                    <a:pt x="1175" y="542"/>
                  </a:lnTo>
                  <a:lnTo>
                    <a:pt x="1171" y="542"/>
                  </a:lnTo>
                  <a:lnTo>
                    <a:pt x="1171" y="541"/>
                  </a:lnTo>
                  <a:lnTo>
                    <a:pt x="1168" y="541"/>
                  </a:lnTo>
                  <a:lnTo>
                    <a:pt x="1168" y="539"/>
                  </a:lnTo>
                  <a:lnTo>
                    <a:pt x="1164" y="539"/>
                  </a:lnTo>
                  <a:lnTo>
                    <a:pt x="1164" y="536"/>
                  </a:lnTo>
                  <a:lnTo>
                    <a:pt x="1161" y="536"/>
                  </a:lnTo>
                  <a:lnTo>
                    <a:pt x="1161" y="535"/>
                  </a:lnTo>
                  <a:lnTo>
                    <a:pt x="1155" y="535"/>
                  </a:lnTo>
                  <a:lnTo>
                    <a:pt x="1155" y="533"/>
                  </a:lnTo>
                  <a:lnTo>
                    <a:pt x="1153" y="533"/>
                  </a:lnTo>
                  <a:lnTo>
                    <a:pt x="1153" y="531"/>
                  </a:lnTo>
                  <a:lnTo>
                    <a:pt x="1150" y="531"/>
                  </a:lnTo>
                  <a:lnTo>
                    <a:pt x="1150" y="530"/>
                  </a:lnTo>
                  <a:lnTo>
                    <a:pt x="1146" y="530"/>
                  </a:lnTo>
                  <a:lnTo>
                    <a:pt x="1146" y="527"/>
                  </a:lnTo>
                  <a:lnTo>
                    <a:pt x="1143" y="527"/>
                  </a:lnTo>
                  <a:lnTo>
                    <a:pt x="1143" y="525"/>
                  </a:lnTo>
                  <a:lnTo>
                    <a:pt x="1139" y="525"/>
                  </a:lnTo>
                  <a:lnTo>
                    <a:pt x="1139" y="523"/>
                  </a:lnTo>
                  <a:lnTo>
                    <a:pt x="1136" y="523"/>
                  </a:lnTo>
                  <a:lnTo>
                    <a:pt x="1136" y="522"/>
                  </a:lnTo>
                  <a:lnTo>
                    <a:pt x="1132" y="522"/>
                  </a:lnTo>
                  <a:lnTo>
                    <a:pt x="1132" y="519"/>
                  </a:lnTo>
                  <a:lnTo>
                    <a:pt x="1129" y="519"/>
                  </a:lnTo>
                  <a:lnTo>
                    <a:pt x="1129" y="517"/>
                  </a:lnTo>
                  <a:lnTo>
                    <a:pt x="1126" y="517"/>
                  </a:lnTo>
                  <a:lnTo>
                    <a:pt x="1126" y="516"/>
                  </a:lnTo>
                  <a:lnTo>
                    <a:pt x="1121" y="516"/>
                  </a:lnTo>
                  <a:lnTo>
                    <a:pt x="1121" y="514"/>
                  </a:lnTo>
                  <a:lnTo>
                    <a:pt x="1118" y="514"/>
                  </a:lnTo>
                  <a:lnTo>
                    <a:pt x="1118" y="511"/>
                  </a:lnTo>
                  <a:lnTo>
                    <a:pt x="1114" y="511"/>
                  </a:lnTo>
                  <a:lnTo>
                    <a:pt x="1114" y="510"/>
                  </a:lnTo>
                  <a:lnTo>
                    <a:pt x="1111" y="510"/>
                  </a:lnTo>
                  <a:lnTo>
                    <a:pt x="1111" y="508"/>
                  </a:lnTo>
                  <a:lnTo>
                    <a:pt x="1107" y="508"/>
                  </a:lnTo>
                  <a:lnTo>
                    <a:pt x="1107" y="507"/>
                  </a:lnTo>
                  <a:lnTo>
                    <a:pt x="1104" y="507"/>
                  </a:lnTo>
                  <a:lnTo>
                    <a:pt x="1104" y="503"/>
                  </a:lnTo>
                  <a:lnTo>
                    <a:pt x="1103" y="503"/>
                  </a:lnTo>
                  <a:lnTo>
                    <a:pt x="1103" y="502"/>
                  </a:lnTo>
                  <a:lnTo>
                    <a:pt x="1099" y="502"/>
                  </a:lnTo>
                  <a:lnTo>
                    <a:pt x="1099" y="500"/>
                  </a:lnTo>
                  <a:lnTo>
                    <a:pt x="1095" y="500"/>
                  </a:lnTo>
                  <a:lnTo>
                    <a:pt x="1095" y="498"/>
                  </a:lnTo>
                  <a:lnTo>
                    <a:pt x="1090" y="498"/>
                  </a:lnTo>
                  <a:lnTo>
                    <a:pt x="1090" y="497"/>
                  </a:lnTo>
                  <a:lnTo>
                    <a:pt x="1086" y="497"/>
                  </a:lnTo>
                  <a:lnTo>
                    <a:pt x="1086" y="494"/>
                  </a:lnTo>
                  <a:lnTo>
                    <a:pt x="1085" y="494"/>
                  </a:lnTo>
                  <a:lnTo>
                    <a:pt x="1085" y="492"/>
                  </a:lnTo>
                  <a:lnTo>
                    <a:pt x="1081" y="492"/>
                  </a:lnTo>
                  <a:lnTo>
                    <a:pt x="1081" y="491"/>
                  </a:lnTo>
                  <a:lnTo>
                    <a:pt x="1078" y="491"/>
                  </a:lnTo>
                  <a:lnTo>
                    <a:pt x="1078" y="489"/>
                  </a:lnTo>
                  <a:lnTo>
                    <a:pt x="1072" y="489"/>
                  </a:lnTo>
                  <a:lnTo>
                    <a:pt x="1072" y="486"/>
                  </a:lnTo>
                  <a:lnTo>
                    <a:pt x="1070" y="486"/>
                  </a:lnTo>
                  <a:lnTo>
                    <a:pt x="1070" y="485"/>
                  </a:lnTo>
                  <a:lnTo>
                    <a:pt x="1067" y="485"/>
                  </a:lnTo>
                  <a:lnTo>
                    <a:pt x="1067" y="483"/>
                  </a:lnTo>
                  <a:lnTo>
                    <a:pt x="1063" y="483"/>
                  </a:lnTo>
                  <a:lnTo>
                    <a:pt x="1063" y="481"/>
                  </a:lnTo>
                  <a:lnTo>
                    <a:pt x="1059" y="481"/>
                  </a:lnTo>
                  <a:lnTo>
                    <a:pt x="1059" y="479"/>
                  </a:lnTo>
                  <a:lnTo>
                    <a:pt x="1056" y="479"/>
                  </a:lnTo>
                  <a:lnTo>
                    <a:pt x="1056" y="477"/>
                  </a:lnTo>
                  <a:lnTo>
                    <a:pt x="1050" y="477"/>
                  </a:lnTo>
                  <a:lnTo>
                    <a:pt x="1050" y="475"/>
                  </a:lnTo>
                  <a:lnTo>
                    <a:pt x="1049" y="475"/>
                  </a:lnTo>
                  <a:lnTo>
                    <a:pt x="1049" y="474"/>
                  </a:lnTo>
                  <a:lnTo>
                    <a:pt x="1046" y="474"/>
                  </a:lnTo>
                  <a:lnTo>
                    <a:pt x="1046" y="471"/>
                  </a:lnTo>
                  <a:lnTo>
                    <a:pt x="1042" y="471"/>
                  </a:lnTo>
                  <a:lnTo>
                    <a:pt x="1042" y="469"/>
                  </a:lnTo>
                  <a:lnTo>
                    <a:pt x="1038" y="469"/>
                  </a:lnTo>
                  <a:lnTo>
                    <a:pt x="1038" y="467"/>
                  </a:lnTo>
                  <a:lnTo>
                    <a:pt x="1036" y="467"/>
                  </a:lnTo>
                  <a:lnTo>
                    <a:pt x="1036" y="466"/>
                  </a:lnTo>
                  <a:lnTo>
                    <a:pt x="1031" y="466"/>
                  </a:lnTo>
                  <a:lnTo>
                    <a:pt x="1031" y="463"/>
                  </a:lnTo>
                  <a:lnTo>
                    <a:pt x="1028" y="463"/>
                  </a:lnTo>
                  <a:lnTo>
                    <a:pt x="1028" y="461"/>
                  </a:lnTo>
                  <a:lnTo>
                    <a:pt x="1024" y="461"/>
                  </a:lnTo>
                  <a:lnTo>
                    <a:pt x="1024" y="460"/>
                  </a:lnTo>
                  <a:lnTo>
                    <a:pt x="1021" y="460"/>
                  </a:lnTo>
                  <a:lnTo>
                    <a:pt x="1021" y="458"/>
                  </a:lnTo>
                  <a:lnTo>
                    <a:pt x="1017" y="458"/>
                  </a:lnTo>
                  <a:lnTo>
                    <a:pt x="1017" y="455"/>
                  </a:lnTo>
                  <a:lnTo>
                    <a:pt x="1014" y="455"/>
                  </a:lnTo>
                  <a:lnTo>
                    <a:pt x="1014" y="454"/>
                  </a:lnTo>
                  <a:lnTo>
                    <a:pt x="1010" y="454"/>
                  </a:lnTo>
                  <a:lnTo>
                    <a:pt x="1010" y="452"/>
                  </a:lnTo>
                  <a:lnTo>
                    <a:pt x="1007" y="452"/>
                  </a:lnTo>
                  <a:lnTo>
                    <a:pt x="1007" y="450"/>
                  </a:lnTo>
                  <a:lnTo>
                    <a:pt x="1002" y="450"/>
                  </a:lnTo>
                  <a:lnTo>
                    <a:pt x="1002" y="449"/>
                  </a:lnTo>
                  <a:lnTo>
                    <a:pt x="999" y="449"/>
                  </a:lnTo>
                  <a:lnTo>
                    <a:pt x="999" y="446"/>
                  </a:lnTo>
                  <a:lnTo>
                    <a:pt x="996" y="446"/>
                  </a:lnTo>
                  <a:lnTo>
                    <a:pt x="996" y="444"/>
                  </a:lnTo>
                  <a:lnTo>
                    <a:pt x="992" y="444"/>
                  </a:lnTo>
                  <a:lnTo>
                    <a:pt x="992" y="442"/>
                  </a:lnTo>
                  <a:lnTo>
                    <a:pt x="989" y="442"/>
                  </a:lnTo>
                  <a:lnTo>
                    <a:pt x="989" y="441"/>
                  </a:lnTo>
                  <a:lnTo>
                    <a:pt x="985" y="441"/>
                  </a:lnTo>
                  <a:lnTo>
                    <a:pt x="985" y="438"/>
                  </a:lnTo>
                  <a:lnTo>
                    <a:pt x="982" y="438"/>
                  </a:lnTo>
                  <a:lnTo>
                    <a:pt x="982" y="436"/>
                  </a:lnTo>
                  <a:lnTo>
                    <a:pt x="978" y="436"/>
                  </a:lnTo>
                  <a:lnTo>
                    <a:pt x="978" y="435"/>
                  </a:lnTo>
                  <a:lnTo>
                    <a:pt x="975" y="435"/>
                  </a:lnTo>
                  <a:lnTo>
                    <a:pt x="975" y="433"/>
                  </a:lnTo>
                  <a:lnTo>
                    <a:pt x="972" y="433"/>
                  </a:lnTo>
                  <a:lnTo>
                    <a:pt x="972" y="430"/>
                  </a:lnTo>
                  <a:lnTo>
                    <a:pt x="967" y="430"/>
                  </a:lnTo>
                  <a:lnTo>
                    <a:pt x="967" y="429"/>
                  </a:lnTo>
                  <a:lnTo>
                    <a:pt x="964" y="429"/>
                  </a:lnTo>
                  <a:lnTo>
                    <a:pt x="964" y="427"/>
                  </a:lnTo>
                  <a:lnTo>
                    <a:pt x="960" y="427"/>
                  </a:lnTo>
                  <a:lnTo>
                    <a:pt x="960" y="426"/>
                  </a:lnTo>
                  <a:lnTo>
                    <a:pt x="957" y="426"/>
                  </a:lnTo>
                  <a:lnTo>
                    <a:pt x="957" y="422"/>
                  </a:lnTo>
                  <a:lnTo>
                    <a:pt x="953" y="422"/>
                  </a:lnTo>
                  <a:lnTo>
                    <a:pt x="953" y="421"/>
                  </a:lnTo>
                  <a:lnTo>
                    <a:pt x="950" y="421"/>
                  </a:lnTo>
                  <a:lnTo>
                    <a:pt x="950" y="419"/>
                  </a:lnTo>
                  <a:lnTo>
                    <a:pt x="947" y="419"/>
                  </a:lnTo>
                  <a:lnTo>
                    <a:pt x="947" y="418"/>
                  </a:lnTo>
                  <a:lnTo>
                    <a:pt x="943" y="418"/>
                  </a:lnTo>
                  <a:lnTo>
                    <a:pt x="943" y="416"/>
                  </a:lnTo>
                  <a:lnTo>
                    <a:pt x="940" y="416"/>
                  </a:lnTo>
                  <a:lnTo>
                    <a:pt x="940" y="413"/>
                  </a:lnTo>
                  <a:lnTo>
                    <a:pt x="935" y="413"/>
                  </a:lnTo>
                  <a:lnTo>
                    <a:pt x="935" y="411"/>
                  </a:lnTo>
                  <a:lnTo>
                    <a:pt x="934" y="411"/>
                  </a:lnTo>
                  <a:lnTo>
                    <a:pt x="934" y="410"/>
                  </a:lnTo>
                  <a:lnTo>
                    <a:pt x="928" y="410"/>
                  </a:lnTo>
                  <a:lnTo>
                    <a:pt x="928" y="408"/>
                  </a:lnTo>
                  <a:lnTo>
                    <a:pt x="925" y="408"/>
                  </a:lnTo>
                  <a:lnTo>
                    <a:pt x="925" y="405"/>
                  </a:lnTo>
                  <a:lnTo>
                    <a:pt x="923" y="405"/>
                  </a:lnTo>
                  <a:lnTo>
                    <a:pt x="923" y="404"/>
                  </a:lnTo>
                  <a:lnTo>
                    <a:pt x="919" y="404"/>
                  </a:lnTo>
                  <a:lnTo>
                    <a:pt x="919" y="402"/>
                  </a:lnTo>
                  <a:lnTo>
                    <a:pt x="916" y="402"/>
                  </a:lnTo>
                  <a:lnTo>
                    <a:pt x="916" y="400"/>
                  </a:lnTo>
                  <a:lnTo>
                    <a:pt x="911" y="400"/>
                  </a:lnTo>
                  <a:lnTo>
                    <a:pt x="911" y="398"/>
                  </a:lnTo>
                  <a:lnTo>
                    <a:pt x="909" y="398"/>
                  </a:lnTo>
                  <a:lnTo>
                    <a:pt x="909" y="396"/>
                  </a:lnTo>
                  <a:lnTo>
                    <a:pt x="905" y="396"/>
                  </a:lnTo>
                  <a:lnTo>
                    <a:pt x="905" y="394"/>
                  </a:lnTo>
                  <a:lnTo>
                    <a:pt x="902" y="394"/>
                  </a:lnTo>
                  <a:lnTo>
                    <a:pt x="902" y="393"/>
                  </a:lnTo>
                  <a:lnTo>
                    <a:pt x="899" y="393"/>
                  </a:lnTo>
                  <a:lnTo>
                    <a:pt x="899" y="390"/>
                  </a:lnTo>
                  <a:lnTo>
                    <a:pt x="895" y="390"/>
                  </a:lnTo>
                  <a:lnTo>
                    <a:pt x="895" y="388"/>
                  </a:lnTo>
                  <a:lnTo>
                    <a:pt x="892" y="388"/>
                  </a:lnTo>
                  <a:lnTo>
                    <a:pt x="892" y="386"/>
                  </a:lnTo>
                  <a:lnTo>
                    <a:pt x="887" y="386"/>
                  </a:lnTo>
                  <a:lnTo>
                    <a:pt x="887" y="385"/>
                  </a:lnTo>
                  <a:lnTo>
                    <a:pt x="884" y="385"/>
                  </a:lnTo>
                  <a:lnTo>
                    <a:pt x="884" y="382"/>
                  </a:lnTo>
                  <a:lnTo>
                    <a:pt x="880" y="382"/>
                  </a:lnTo>
                  <a:lnTo>
                    <a:pt x="880" y="380"/>
                  </a:lnTo>
                  <a:lnTo>
                    <a:pt x="877" y="380"/>
                  </a:lnTo>
                  <a:lnTo>
                    <a:pt x="877" y="379"/>
                  </a:lnTo>
                  <a:lnTo>
                    <a:pt x="874" y="379"/>
                  </a:lnTo>
                  <a:lnTo>
                    <a:pt x="874" y="377"/>
                  </a:lnTo>
                  <a:lnTo>
                    <a:pt x="870" y="377"/>
                  </a:lnTo>
                  <a:lnTo>
                    <a:pt x="870" y="374"/>
                  </a:lnTo>
                  <a:lnTo>
                    <a:pt x="867" y="374"/>
                  </a:lnTo>
                  <a:lnTo>
                    <a:pt x="867" y="373"/>
                  </a:lnTo>
                  <a:lnTo>
                    <a:pt x="863" y="373"/>
                  </a:lnTo>
                  <a:lnTo>
                    <a:pt x="863" y="371"/>
                  </a:lnTo>
                  <a:lnTo>
                    <a:pt x="860" y="371"/>
                  </a:lnTo>
                  <a:lnTo>
                    <a:pt x="860" y="369"/>
                  </a:lnTo>
                  <a:lnTo>
                    <a:pt x="856" y="369"/>
                  </a:lnTo>
                  <a:lnTo>
                    <a:pt x="856" y="368"/>
                  </a:lnTo>
                  <a:lnTo>
                    <a:pt x="852" y="368"/>
                  </a:lnTo>
                  <a:lnTo>
                    <a:pt x="852" y="365"/>
                  </a:lnTo>
                  <a:lnTo>
                    <a:pt x="848" y="365"/>
                  </a:lnTo>
                  <a:lnTo>
                    <a:pt x="848" y="363"/>
                  </a:lnTo>
                  <a:lnTo>
                    <a:pt x="845" y="363"/>
                  </a:lnTo>
                  <a:lnTo>
                    <a:pt x="845" y="361"/>
                  </a:lnTo>
                  <a:lnTo>
                    <a:pt x="842" y="361"/>
                  </a:lnTo>
                  <a:lnTo>
                    <a:pt x="842" y="360"/>
                  </a:lnTo>
                  <a:lnTo>
                    <a:pt x="838" y="360"/>
                  </a:lnTo>
                  <a:lnTo>
                    <a:pt x="838" y="357"/>
                  </a:lnTo>
                  <a:lnTo>
                    <a:pt x="835" y="357"/>
                  </a:lnTo>
                  <a:lnTo>
                    <a:pt x="835" y="356"/>
                  </a:lnTo>
                  <a:lnTo>
                    <a:pt x="831" y="356"/>
                  </a:lnTo>
                  <a:lnTo>
                    <a:pt x="831" y="354"/>
                  </a:lnTo>
                  <a:lnTo>
                    <a:pt x="828" y="354"/>
                  </a:lnTo>
                  <a:lnTo>
                    <a:pt x="828" y="352"/>
                  </a:lnTo>
                  <a:lnTo>
                    <a:pt x="824" y="352"/>
                  </a:lnTo>
                  <a:lnTo>
                    <a:pt x="824" y="349"/>
                  </a:lnTo>
                  <a:lnTo>
                    <a:pt x="820" y="349"/>
                  </a:lnTo>
                  <a:lnTo>
                    <a:pt x="820" y="348"/>
                  </a:lnTo>
                  <a:lnTo>
                    <a:pt x="816" y="348"/>
                  </a:lnTo>
                  <a:lnTo>
                    <a:pt x="816" y="346"/>
                  </a:lnTo>
                  <a:lnTo>
                    <a:pt x="813" y="346"/>
                  </a:lnTo>
                  <a:lnTo>
                    <a:pt x="813" y="345"/>
                  </a:lnTo>
                  <a:lnTo>
                    <a:pt x="810" y="345"/>
                  </a:lnTo>
                  <a:lnTo>
                    <a:pt x="810" y="342"/>
                  </a:lnTo>
                  <a:lnTo>
                    <a:pt x="806" y="342"/>
                  </a:lnTo>
                  <a:lnTo>
                    <a:pt x="806" y="340"/>
                  </a:lnTo>
                  <a:lnTo>
                    <a:pt x="803" y="340"/>
                  </a:lnTo>
                  <a:lnTo>
                    <a:pt x="803" y="338"/>
                  </a:lnTo>
                  <a:lnTo>
                    <a:pt x="799" y="338"/>
                  </a:lnTo>
                  <a:lnTo>
                    <a:pt x="799" y="337"/>
                  </a:lnTo>
                  <a:lnTo>
                    <a:pt x="796" y="337"/>
                  </a:lnTo>
                  <a:lnTo>
                    <a:pt x="796" y="334"/>
                  </a:lnTo>
                  <a:lnTo>
                    <a:pt x="792" y="334"/>
                  </a:lnTo>
                  <a:lnTo>
                    <a:pt x="792" y="332"/>
                  </a:lnTo>
                  <a:lnTo>
                    <a:pt x="788" y="332"/>
                  </a:lnTo>
                  <a:lnTo>
                    <a:pt x="788" y="330"/>
                  </a:lnTo>
                  <a:lnTo>
                    <a:pt x="786" y="330"/>
                  </a:lnTo>
                  <a:lnTo>
                    <a:pt x="786" y="329"/>
                  </a:lnTo>
                  <a:lnTo>
                    <a:pt x="781" y="329"/>
                  </a:lnTo>
                  <a:lnTo>
                    <a:pt x="781" y="326"/>
                  </a:lnTo>
                  <a:lnTo>
                    <a:pt x="778" y="326"/>
                  </a:lnTo>
                  <a:lnTo>
                    <a:pt x="778" y="324"/>
                  </a:lnTo>
                  <a:lnTo>
                    <a:pt x="774" y="324"/>
                  </a:lnTo>
                  <a:lnTo>
                    <a:pt x="774" y="323"/>
                  </a:lnTo>
                  <a:lnTo>
                    <a:pt x="771" y="323"/>
                  </a:lnTo>
                  <a:lnTo>
                    <a:pt x="771" y="321"/>
                  </a:lnTo>
                  <a:lnTo>
                    <a:pt x="767" y="321"/>
                  </a:lnTo>
                  <a:lnTo>
                    <a:pt x="767" y="319"/>
                  </a:lnTo>
                  <a:lnTo>
                    <a:pt x="764" y="319"/>
                  </a:lnTo>
                  <a:lnTo>
                    <a:pt x="764" y="317"/>
                  </a:lnTo>
                  <a:lnTo>
                    <a:pt x="761" y="317"/>
                  </a:lnTo>
                  <a:lnTo>
                    <a:pt x="761" y="315"/>
                  </a:lnTo>
                  <a:lnTo>
                    <a:pt x="756" y="315"/>
                  </a:lnTo>
                  <a:lnTo>
                    <a:pt x="756" y="313"/>
                  </a:lnTo>
                  <a:lnTo>
                    <a:pt x="753" y="313"/>
                  </a:lnTo>
                  <a:lnTo>
                    <a:pt x="753" y="312"/>
                  </a:lnTo>
                  <a:lnTo>
                    <a:pt x="750" y="312"/>
                  </a:lnTo>
                  <a:lnTo>
                    <a:pt x="750" y="309"/>
                  </a:lnTo>
                  <a:lnTo>
                    <a:pt x="746" y="309"/>
                  </a:lnTo>
                  <a:lnTo>
                    <a:pt x="746" y="307"/>
                  </a:lnTo>
                  <a:lnTo>
                    <a:pt x="742" y="307"/>
                  </a:lnTo>
                  <a:lnTo>
                    <a:pt x="742" y="305"/>
                  </a:lnTo>
                  <a:lnTo>
                    <a:pt x="739" y="305"/>
                  </a:lnTo>
                  <a:lnTo>
                    <a:pt x="739" y="304"/>
                  </a:lnTo>
                  <a:lnTo>
                    <a:pt x="735" y="304"/>
                  </a:lnTo>
                  <a:lnTo>
                    <a:pt x="735" y="301"/>
                  </a:lnTo>
                  <a:lnTo>
                    <a:pt x="732" y="301"/>
                  </a:lnTo>
                  <a:lnTo>
                    <a:pt x="732" y="299"/>
                  </a:lnTo>
                  <a:lnTo>
                    <a:pt x="729" y="299"/>
                  </a:lnTo>
                  <a:lnTo>
                    <a:pt x="729" y="298"/>
                  </a:lnTo>
                  <a:lnTo>
                    <a:pt x="724" y="298"/>
                  </a:lnTo>
                  <a:lnTo>
                    <a:pt x="724" y="296"/>
                  </a:lnTo>
                  <a:lnTo>
                    <a:pt x="721" y="296"/>
                  </a:lnTo>
                  <a:lnTo>
                    <a:pt x="721" y="293"/>
                  </a:lnTo>
                  <a:lnTo>
                    <a:pt x="718" y="293"/>
                  </a:lnTo>
                  <a:lnTo>
                    <a:pt x="718" y="292"/>
                  </a:lnTo>
                  <a:lnTo>
                    <a:pt x="714" y="292"/>
                  </a:lnTo>
                  <a:lnTo>
                    <a:pt x="714" y="290"/>
                  </a:lnTo>
                  <a:lnTo>
                    <a:pt x="710" y="290"/>
                  </a:lnTo>
                  <a:lnTo>
                    <a:pt x="710" y="289"/>
                  </a:lnTo>
                  <a:lnTo>
                    <a:pt x="707" y="289"/>
                  </a:lnTo>
                  <a:lnTo>
                    <a:pt x="707" y="287"/>
                  </a:lnTo>
                  <a:lnTo>
                    <a:pt x="704" y="287"/>
                  </a:lnTo>
                  <a:lnTo>
                    <a:pt x="704" y="284"/>
                  </a:lnTo>
                  <a:lnTo>
                    <a:pt x="698" y="284"/>
                  </a:lnTo>
                  <a:lnTo>
                    <a:pt x="698" y="282"/>
                  </a:lnTo>
                  <a:lnTo>
                    <a:pt x="697" y="282"/>
                  </a:lnTo>
                  <a:lnTo>
                    <a:pt x="697" y="281"/>
                  </a:lnTo>
                  <a:lnTo>
                    <a:pt x="693" y="281"/>
                  </a:lnTo>
                  <a:lnTo>
                    <a:pt x="693" y="279"/>
                  </a:lnTo>
                  <a:lnTo>
                    <a:pt x="689" y="279"/>
                  </a:lnTo>
                  <a:lnTo>
                    <a:pt x="689" y="276"/>
                  </a:lnTo>
                  <a:lnTo>
                    <a:pt x="685" y="276"/>
                  </a:lnTo>
                  <a:lnTo>
                    <a:pt x="685" y="275"/>
                  </a:lnTo>
                  <a:lnTo>
                    <a:pt x="682" y="275"/>
                  </a:lnTo>
                  <a:lnTo>
                    <a:pt x="682" y="272"/>
                  </a:lnTo>
                  <a:lnTo>
                    <a:pt x="678" y="272"/>
                  </a:lnTo>
                  <a:lnTo>
                    <a:pt x="678" y="271"/>
                  </a:lnTo>
                  <a:lnTo>
                    <a:pt x="675" y="271"/>
                  </a:lnTo>
                  <a:lnTo>
                    <a:pt x="675" y="268"/>
                  </a:lnTo>
                  <a:lnTo>
                    <a:pt x="672" y="268"/>
                  </a:lnTo>
                  <a:lnTo>
                    <a:pt x="672" y="267"/>
                  </a:lnTo>
                  <a:lnTo>
                    <a:pt x="666" y="267"/>
                  </a:lnTo>
                  <a:lnTo>
                    <a:pt x="666" y="265"/>
                  </a:lnTo>
                  <a:lnTo>
                    <a:pt x="662" y="265"/>
                  </a:lnTo>
                  <a:lnTo>
                    <a:pt x="662" y="264"/>
                  </a:lnTo>
                  <a:lnTo>
                    <a:pt x="661" y="264"/>
                  </a:lnTo>
                  <a:lnTo>
                    <a:pt x="661" y="261"/>
                  </a:lnTo>
                  <a:lnTo>
                    <a:pt x="656" y="261"/>
                  </a:lnTo>
                  <a:lnTo>
                    <a:pt x="656" y="259"/>
                  </a:lnTo>
                  <a:lnTo>
                    <a:pt x="652" y="259"/>
                  </a:lnTo>
                  <a:lnTo>
                    <a:pt x="652" y="257"/>
                  </a:lnTo>
                  <a:lnTo>
                    <a:pt x="649" y="257"/>
                  </a:lnTo>
                  <a:lnTo>
                    <a:pt x="649" y="256"/>
                  </a:lnTo>
                  <a:lnTo>
                    <a:pt x="645" y="256"/>
                  </a:lnTo>
                  <a:lnTo>
                    <a:pt x="645" y="253"/>
                  </a:lnTo>
                  <a:lnTo>
                    <a:pt x="642" y="253"/>
                  </a:lnTo>
                  <a:lnTo>
                    <a:pt x="642" y="251"/>
                  </a:lnTo>
                  <a:lnTo>
                    <a:pt x="637" y="251"/>
                  </a:lnTo>
                  <a:lnTo>
                    <a:pt x="637" y="249"/>
                  </a:lnTo>
                  <a:lnTo>
                    <a:pt x="635" y="249"/>
                  </a:lnTo>
                  <a:lnTo>
                    <a:pt x="635" y="248"/>
                  </a:lnTo>
                  <a:lnTo>
                    <a:pt x="632" y="248"/>
                  </a:lnTo>
                  <a:lnTo>
                    <a:pt x="632" y="245"/>
                  </a:lnTo>
                  <a:lnTo>
                    <a:pt x="627" y="245"/>
                  </a:lnTo>
                  <a:lnTo>
                    <a:pt x="627" y="243"/>
                  </a:lnTo>
                  <a:lnTo>
                    <a:pt x="624" y="243"/>
                  </a:lnTo>
                  <a:lnTo>
                    <a:pt x="624" y="242"/>
                  </a:lnTo>
                  <a:lnTo>
                    <a:pt x="620" y="242"/>
                  </a:lnTo>
                  <a:lnTo>
                    <a:pt x="620" y="240"/>
                  </a:lnTo>
                  <a:lnTo>
                    <a:pt x="617" y="240"/>
                  </a:lnTo>
                  <a:lnTo>
                    <a:pt x="617" y="237"/>
                  </a:lnTo>
                  <a:lnTo>
                    <a:pt x="613" y="237"/>
                  </a:lnTo>
                  <a:lnTo>
                    <a:pt x="613" y="236"/>
                  </a:lnTo>
                  <a:lnTo>
                    <a:pt x="608" y="236"/>
                  </a:lnTo>
                  <a:lnTo>
                    <a:pt x="608" y="234"/>
                  </a:lnTo>
                  <a:lnTo>
                    <a:pt x="605" y="234"/>
                  </a:lnTo>
                  <a:lnTo>
                    <a:pt x="605" y="232"/>
                  </a:lnTo>
                  <a:lnTo>
                    <a:pt x="601" y="232"/>
                  </a:lnTo>
                  <a:lnTo>
                    <a:pt x="601" y="231"/>
                  </a:lnTo>
                  <a:lnTo>
                    <a:pt x="597" y="231"/>
                  </a:lnTo>
                  <a:lnTo>
                    <a:pt x="597" y="228"/>
                  </a:lnTo>
                  <a:lnTo>
                    <a:pt x="594" y="228"/>
                  </a:lnTo>
                  <a:lnTo>
                    <a:pt x="594" y="226"/>
                  </a:lnTo>
                  <a:lnTo>
                    <a:pt x="591" y="226"/>
                  </a:lnTo>
                  <a:lnTo>
                    <a:pt x="591" y="224"/>
                  </a:lnTo>
                  <a:lnTo>
                    <a:pt x="586" y="224"/>
                  </a:lnTo>
                  <a:lnTo>
                    <a:pt x="586" y="223"/>
                  </a:lnTo>
                  <a:lnTo>
                    <a:pt x="583" y="223"/>
                  </a:lnTo>
                  <a:lnTo>
                    <a:pt x="583" y="220"/>
                  </a:lnTo>
                  <a:lnTo>
                    <a:pt x="579" y="220"/>
                  </a:lnTo>
                  <a:lnTo>
                    <a:pt x="579" y="218"/>
                  </a:lnTo>
                  <a:lnTo>
                    <a:pt x="576" y="218"/>
                  </a:lnTo>
                  <a:lnTo>
                    <a:pt x="576" y="217"/>
                  </a:lnTo>
                  <a:lnTo>
                    <a:pt x="572" y="217"/>
                  </a:lnTo>
                  <a:lnTo>
                    <a:pt x="572" y="215"/>
                  </a:lnTo>
                  <a:lnTo>
                    <a:pt x="568" y="215"/>
                  </a:lnTo>
                  <a:lnTo>
                    <a:pt x="568" y="212"/>
                  </a:lnTo>
                  <a:lnTo>
                    <a:pt x="565" y="212"/>
                  </a:lnTo>
                  <a:lnTo>
                    <a:pt x="565" y="211"/>
                  </a:lnTo>
                  <a:lnTo>
                    <a:pt x="562" y="211"/>
                  </a:lnTo>
                  <a:lnTo>
                    <a:pt x="562" y="209"/>
                  </a:lnTo>
                  <a:lnTo>
                    <a:pt x="559" y="209"/>
                  </a:lnTo>
                  <a:lnTo>
                    <a:pt x="559" y="208"/>
                  </a:lnTo>
                  <a:lnTo>
                    <a:pt x="553" y="208"/>
                  </a:lnTo>
                  <a:lnTo>
                    <a:pt x="553" y="206"/>
                  </a:lnTo>
                  <a:lnTo>
                    <a:pt x="549" y="206"/>
                  </a:lnTo>
                  <a:lnTo>
                    <a:pt x="549" y="203"/>
                  </a:lnTo>
                  <a:lnTo>
                    <a:pt x="546" y="203"/>
                  </a:lnTo>
                  <a:lnTo>
                    <a:pt x="546" y="201"/>
                  </a:lnTo>
                  <a:lnTo>
                    <a:pt x="543" y="201"/>
                  </a:lnTo>
                  <a:lnTo>
                    <a:pt x="543" y="200"/>
                  </a:lnTo>
                  <a:lnTo>
                    <a:pt x="539" y="200"/>
                  </a:lnTo>
                  <a:lnTo>
                    <a:pt x="539" y="198"/>
                  </a:lnTo>
                  <a:lnTo>
                    <a:pt x="535" y="198"/>
                  </a:lnTo>
                  <a:lnTo>
                    <a:pt x="535" y="195"/>
                  </a:lnTo>
                  <a:lnTo>
                    <a:pt x="531" y="195"/>
                  </a:lnTo>
                  <a:lnTo>
                    <a:pt x="531" y="194"/>
                  </a:lnTo>
                  <a:lnTo>
                    <a:pt x="527" y="194"/>
                  </a:lnTo>
                  <a:lnTo>
                    <a:pt x="527" y="192"/>
                  </a:lnTo>
                  <a:lnTo>
                    <a:pt x="522" y="192"/>
                  </a:lnTo>
                  <a:lnTo>
                    <a:pt x="522" y="190"/>
                  </a:lnTo>
                  <a:lnTo>
                    <a:pt x="519" y="190"/>
                  </a:lnTo>
                  <a:lnTo>
                    <a:pt x="519" y="187"/>
                  </a:lnTo>
                  <a:lnTo>
                    <a:pt x="516" y="187"/>
                  </a:lnTo>
                  <a:lnTo>
                    <a:pt x="516" y="186"/>
                  </a:lnTo>
                  <a:lnTo>
                    <a:pt x="512" y="186"/>
                  </a:lnTo>
                  <a:lnTo>
                    <a:pt x="512" y="184"/>
                  </a:lnTo>
                  <a:lnTo>
                    <a:pt x="508" y="184"/>
                  </a:lnTo>
                  <a:lnTo>
                    <a:pt x="508" y="183"/>
                  </a:lnTo>
                  <a:lnTo>
                    <a:pt x="505" y="183"/>
                  </a:lnTo>
                  <a:lnTo>
                    <a:pt x="505" y="180"/>
                  </a:lnTo>
                  <a:lnTo>
                    <a:pt x="502" y="180"/>
                  </a:lnTo>
                  <a:lnTo>
                    <a:pt x="502" y="178"/>
                  </a:lnTo>
                  <a:lnTo>
                    <a:pt x="496" y="178"/>
                  </a:lnTo>
                  <a:lnTo>
                    <a:pt x="496" y="176"/>
                  </a:lnTo>
                  <a:lnTo>
                    <a:pt x="492" y="176"/>
                  </a:lnTo>
                  <a:lnTo>
                    <a:pt x="492" y="175"/>
                  </a:lnTo>
                  <a:lnTo>
                    <a:pt x="489" y="175"/>
                  </a:lnTo>
                  <a:lnTo>
                    <a:pt x="489" y="172"/>
                  </a:lnTo>
                  <a:lnTo>
                    <a:pt x="484" y="172"/>
                  </a:lnTo>
                  <a:lnTo>
                    <a:pt x="484" y="170"/>
                  </a:lnTo>
                  <a:lnTo>
                    <a:pt x="482" y="170"/>
                  </a:lnTo>
                  <a:lnTo>
                    <a:pt x="482" y="168"/>
                  </a:lnTo>
                  <a:lnTo>
                    <a:pt x="476" y="168"/>
                  </a:lnTo>
                  <a:lnTo>
                    <a:pt x="476" y="167"/>
                  </a:lnTo>
                  <a:lnTo>
                    <a:pt x="473" y="167"/>
                  </a:lnTo>
                  <a:lnTo>
                    <a:pt x="473" y="164"/>
                  </a:lnTo>
                  <a:lnTo>
                    <a:pt x="470" y="164"/>
                  </a:lnTo>
                  <a:lnTo>
                    <a:pt x="470" y="162"/>
                  </a:lnTo>
                  <a:lnTo>
                    <a:pt x="464" y="162"/>
                  </a:lnTo>
                  <a:lnTo>
                    <a:pt x="464" y="161"/>
                  </a:lnTo>
                  <a:lnTo>
                    <a:pt x="460" y="161"/>
                  </a:lnTo>
                  <a:lnTo>
                    <a:pt x="460" y="159"/>
                  </a:lnTo>
                  <a:lnTo>
                    <a:pt x="457" y="159"/>
                  </a:lnTo>
                  <a:lnTo>
                    <a:pt x="457" y="156"/>
                  </a:lnTo>
                  <a:lnTo>
                    <a:pt x="454" y="156"/>
                  </a:lnTo>
                  <a:lnTo>
                    <a:pt x="454" y="155"/>
                  </a:lnTo>
                  <a:lnTo>
                    <a:pt x="450" y="155"/>
                  </a:lnTo>
                  <a:lnTo>
                    <a:pt x="450" y="153"/>
                  </a:lnTo>
                  <a:lnTo>
                    <a:pt x="445" y="153"/>
                  </a:lnTo>
                  <a:lnTo>
                    <a:pt x="445" y="151"/>
                  </a:lnTo>
                  <a:lnTo>
                    <a:pt x="441" y="151"/>
                  </a:lnTo>
                  <a:lnTo>
                    <a:pt x="441" y="150"/>
                  </a:lnTo>
                  <a:lnTo>
                    <a:pt x="438" y="150"/>
                  </a:lnTo>
                  <a:lnTo>
                    <a:pt x="438" y="147"/>
                  </a:lnTo>
                  <a:lnTo>
                    <a:pt x="434" y="147"/>
                  </a:lnTo>
                  <a:lnTo>
                    <a:pt x="434" y="145"/>
                  </a:lnTo>
                  <a:lnTo>
                    <a:pt x="431" y="145"/>
                  </a:lnTo>
                  <a:lnTo>
                    <a:pt x="431" y="143"/>
                  </a:lnTo>
                  <a:lnTo>
                    <a:pt x="425" y="143"/>
                  </a:lnTo>
                  <a:lnTo>
                    <a:pt x="425" y="142"/>
                  </a:lnTo>
                  <a:lnTo>
                    <a:pt x="422" y="142"/>
                  </a:lnTo>
                  <a:lnTo>
                    <a:pt x="422" y="139"/>
                  </a:lnTo>
                  <a:lnTo>
                    <a:pt x="416" y="139"/>
                  </a:lnTo>
                  <a:lnTo>
                    <a:pt x="416" y="138"/>
                  </a:lnTo>
                  <a:lnTo>
                    <a:pt x="413" y="138"/>
                  </a:lnTo>
                  <a:lnTo>
                    <a:pt x="413" y="136"/>
                  </a:lnTo>
                  <a:lnTo>
                    <a:pt x="409" y="136"/>
                  </a:lnTo>
                  <a:lnTo>
                    <a:pt x="409" y="134"/>
                  </a:lnTo>
                  <a:lnTo>
                    <a:pt x="403" y="134"/>
                  </a:lnTo>
                  <a:lnTo>
                    <a:pt x="403" y="131"/>
                  </a:lnTo>
                  <a:lnTo>
                    <a:pt x="400" y="131"/>
                  </a:lnTo>
                  <a:lnTo>
                    <a:pt x="400" y="130"/>
                  </a:lnTo>
                  <a:lnTo>
                    <a:pt x="398" y="130"/>
                  </a:lnTo>
                  <a:lnTo>
                    <a:pt x="398" y="128"/>
                  </a:lnTo>
                  <a:lnTo>
                    <a:pt x="392" y="128"/>
                  </a:lnTo>
                  <a:lnTo>
                    <a:pt x="392" y="127"/>
                  </a:lnTo>
                  <a:lnTo>
                    <a:pt x="389" y="127"/>
                  </a:lnTo>
                  <a:lnTo>
                    <a:pt x="389" y="124"/>
                  </a:lnTo>
                  <a:lnTo>
                    <a:pt x="384" y="124"/>
                  </a:lnTo>
                  <a:lnTo>
                    <a:pt x="384" y="122"/>
                  </a:lnTo>
                  <a:lnTo>
                    <a:pt x="379" y="122"/>
                  </a:lnTo>
                  <a:lnTo>
                    <a:pt x="379" y="120"/>
                  </a:lnTo>
                  <a:lnTo>
                    <a:pt x="376" y="120"/>
                  </a:lnTo>
                  <a:lnTo>
                    <a:pt x="376" y="119"/>
                  </a:lnTo>
                  <a:lnTo>
                    <a:pt x="370" y="119"/>
                  </a:lnTo>
                  <a:lnTo>
                    <a:pt x="370" y="117"/>
                  </a:lnTo>
                  <a:lnTo>
                    <a:pt x="367" y="117"/>
                  </a:lnTo>
                  <a:lnTo>
                    <a:pt x="367" y="114"/>
                  </a:lnTo>
                  <a:lnTo>
                    <a:pt x="361" y="114"/>
                  </a:lnTo>
                  <a:lnTo>
                    <a:pt x="361" y="113"/>
                  </a:lnTo>
                  <a:lnTo>
                    <a:pt x="358" y="113"/>
                  </a:lnTo>
                  <a:lnTo>
                    <a:pt x="358" y="111"/>
                  </a:lnTo>
                  <a:lnTo>
                    <a:pt x="354" y="111"/>
                  </a:lnTo>
                  <a:lnTo>
                    <a:pt x="354" y="109"/>
                  </a:lnTo>
                  <a:lnTo>
                    <a:pt x="349" y="109"/>
                  </a:lnTo>
                  <a:lnTo>
                    <a:pt x="349" y="106"/>
                  </a:lnTo>
                  <a:lnTo>
                    <a:pt x="344" y="106"/>
                  </a:lnTo>
                  <a:lnTo>
                    <a:pt x="344" y="105"/>
                  </a:lnTo>
                  <a:lnTo>
                    <a:pt x="341" y="105"/>
                  </a:lnTo>
                  <a:lnTo>
                    <a:pt x="341" y="103"/>
                  </a:lnTo>
                  <a:lnTo>
                    <a:pt x="335" y="103"/>
                  </a:lnTo>
                  <a:lnTo>
                    <a:pt x="335" y="102"/>
                  </a:lnTo>
                  <a:lnTo>
                    <a:pt x="332" y="102"/>
                  </a:lnTo>
                  <a:lnTo>
                    <a:pt x="332" y="99"/>
                  </a:lnTo>
                  <a:lnTo>
                    <a:pt x="326" y="99"/>
                  </a:lnTo>
                  <a:lnTo>
                    <a:pt x="326" y="97"/>
                  </a:lnTo>
                  <a:lnTo>
                    <a:pt x="320" y="97"/>
                  </a:lnTo>
                  <a:lnTo>
                    <a:pt x="320" y="95"/>
                  </a:lnTo>
                  <a:lnTo>
                    <a:pt x="317" y="95"/>
                  </a:lnTo>
                  <a:lnTo>
                    <a:pt x="317" y="94"/>
                  </a:lnTo>
                  <a:lnTo>
                    <a:pt x="312" y="94"/>
                  </a:lnTo>
                  <a:lnTo>
                    <a:pt x="312" y="91"/>
                  </a:lnTo>
                  <a:lnTo>
                    <a:pt x="309" y="91"/>
                  </a:lnTo>
                  <a:lnTo>
                    <a:pt x="309" y="89"/>
                  </a:lnTo>
                  <a:lnTo>
                    <a:pt x="303" y="89"/>
                  </a:lnTo>
                  <a:lnTo>
                    <a:pt x="303" y="87"/>
                  </a:lnTo>
                  <a:lnTo>
                    <a:pt x="297" y="87"/>
                  </a:lnTo>
                  <a:lnTo>
                    <a:pt x="297" y="86"/>
                  </a:lnTo>
                  <a:lnTo>
                    <a:pt x="293" y="86"/>
                  </a:lnTo>
                  <a:lnTo>
                    <a:pt x="293" y="83"/>
                  </a:lnTo>
                  <a:lnTo>
                    <a:pt x="288" y="83"/>
                  </a:lnTo>
                  <a:lnTo>
                    <a:pt x="288" y="81"/>
                  </a:lnTo>
                  <a:lnTo>
                    <a:pt x="284" y="81"/>
                  </a:lnTo>
                  <a:lnTo>
                    <a:pt x="284" y="80"/>
                  </a:lnTo>
                  <a:lnTo>
                    <a:pt x="278" y="80"/>
                  </a:lnTo>
                  <a:lnTo>
                    <a:pt x="278" y="78"/>
                  </a:lnTo>
                  <a:lnTo>
                    <a:pt x="273" y="78"/>
                  </a:lnTo>
                  <a:lnTo>
                    <a:pt x="273" y="75"/>
                  </a:lnTo>
                  <a:lnTo>
                    <a:pt x="268" y="75"/>
                  </a:lnTo>
                  <a:lnTo>
                    <a:pt x="268" y="74"/>
                  </a:lnTo>
                  <a:lnTo>
                    <a:pt x="262" y="74"/>
                  </a:lnTo>
                  <a:lnTo>
                    <a:pt x="262" y="72"/>
                  </a:lnTo>
                  <a:lnTo>
                    <a:pt x="256" y="72"/>
                  </a:lnTo>
                  <a:lnTo>
                    <a:pt x="256" y="71"/>
                  </a:lnTo>
                  <a:lnTo>
                    <a:pt x="253" y="71"/>
                  </a:lnTo>
                  <a:lnTo>
                    <a:pt x="253" y="69"/>
                  </a:lnTo>
                  <a:lnTo>
                    <a:pt x="248" y="69"/>
                  </a:lnTo>
                  <a:lnTo>
                    <a:pt x="248" y="66"/>
                  </a:lnTo>
                  <a:lnTo>
                    <a:pt x="243" y="66"/>
                  </a:lnTo>
                  <a:lnTo>
                    <a:pt x="243" y="64"/>
                  </a:lnTo>
                  <a:lnTo>
                    <a:pt x="238" y="64"/>
                  </a:lnTo>
                  <a:lnTo>
                    <a:pt x="238" y="63"/>
                  </a:lnTo>
                  <a:lnTo>
                    <a:pt x="232" y="63"/>
                  </a:lnTo>
                  <a:lnTo>
                    <a:pt x="232" y="61"/>
                  </a:lnTo>
                  <a:lnTo>
                    <a:pt x="227" y="61"/>
                  </a:lnTo>
                  <a:lnTo>
                    <a:pt x="227" y="58"/>
                  </a:lnTo>
                  <a:lnTo>
                    <a:pt x="220" y="58"/>
                  </a:lnTo>
                  <a:lnTo>
                    <a:pt x="220" y="57"/>
                  </a:lnTo>
                  <a:lnTo>
                    <a:pt x="214" y="57"/>
                  </a:lnTo>
                  <a:lnTo>
                    <a:pt x="214" y="55"/>
                  </a:lnTo>
                  <a:lnTo>
                    <a:pt x="209" y="55"/>
                  </a:lnTo>
                  <a:lnTo>
                    <a:pt x="209" y="53"/>
                  </a:lnTo>
                  <a:lnTo>
                    <a:pt x="202" y="53"/>
                  </a:lnTo>
                  <a:lnTo>
                    <a:pt x="202" y="50"/>
                  </a:lnTo>
                  <a:lnTo>
                    <a:pt x="195" y="50"/>
                  </a:lnTo>
                  <a:lnTo>
                    <a:pt x="195" y="49"/>
                  </a:lnTo>
                  <a:lnTo>
                    <a:pt x="190" y="49"/>
                  </a:lnTo>
                  <a:lnTo>
                    <a:pt x="190" y="47"/>
                  </a:lnTo>
                  <a:lnTo>
                    <a:pt x="184" y="47"/>
                  </a:lnTo>
                  <a:lnTo>
                    <a:pt x="184" y="46"/>
                  </a:lnTo>
                  <a:lnTo>
                    <a:pt x="178" y="46"/>
                  </a:lnTo>
                  <a:lnTo>
                    <a:pt x="178" y="43"/>
                  </a:lnTo>
                  <a:lnTo>
                    <a:pt x="172" y="43"/>
                  </a:lnTo>
                  <a:lnTo>
                    <a:pt x="172" y="41"/>
                  </a:lnTo>
                  <a:lnTo>
                    <a:pt x="165" y="41"/>
                  </a:lnTo>
                  <a:lnTo>
                    <a:pt x="165" y="39"/>
                  </a:lnTo>
                  <a:lnTo>
                    <a:pt x="159" y="39"/>
                  </a:lnTo>
                  <a:lnTo>
                    <a:pt x="159" y="38"/>
                  </a:lnTo>
                  <a:lnTo>
                    <a:pt x="149" y="38"/>
                  </a:lnTo>
                  <a:lnTo>
                    <a:pt x="149" y="35"/>
                  </a:lnTo>
                  <a:lnTo>
                    <a:pt x="146" y="35"/>
                  </a:lnTo>
                  <a:lnTo>
                    <a:pt x="146" y="33"/>
                  </a:lnTo>
                  <a:lnTo>
                    <a:pt x="136" y="33"/>
                  </a:lnTo>
                  <a:lnTo>
                    <a:pt x="136" y="32"/>
                  </a:lnTo>
                  <a:lnTo>
                    <a:pt x="128" y="32"/>
                  </a:lnTo>
                  <a:lnTo>
                    <a:pt x="128" y="30"/>
                  </a:lnTo>
                  <a:lnTo>
                    <a:pt x="124" y="30"/>
                  </a:lnTo>
                  <a:lnTo>
                    <a:pt x="124" y="27"/>
                  </a:lnTo>
                  <a:lnTo>
                    <a:pt x="114" y="27"/>
                  </a:lnTo>
                  <a:lnTo>
                    <a:pt x="114" y="25"/>
                  </a:lnTo>
                  <a:lnTo>
                    <a:pt x="108" y="25"/>
                  </a:lnTo>
                  <a:lnTo>
                    <a:pt x="108" y="24"/>
                  </a:lnTo>
                  <a:lnTo>
                    <a:pt x="99" y="24"/>
                  </a:lnTo>
                  <a:lnTo>
                    <a:pt x="99" y="22"/>
                  </a:lnTo>
                  <a:lnTo>
                    <a:pt x="89" y="22"/>
                  </a:lnTo>
                  <a:lnTo>
                    <a:pt x="89" y="21"/>
                  </a:lnTo>
                  <a:lnTo>
                    <a:pt x="82" y="21"/>
                  </a:lnTo>
                  <a:lnTo>
                    <a:pt x="82" y="18"/>
                  </a:lnTo>
                  <a:lnTo>
                    <a:pt x="73" y="18"/>
                  </a:lnTo>
                  <a:lnTo>
                    <a:pt x="73" y="16"/>
                  </a:lnTo>
                  <a:lnTo>
                    <a:pt x="62" y="16"/>
                  </a:lnTo>
                  <a:lnTo>
                    <a:pt x="62" y="14"/>
                  </a:lnTo>
                  <a:lnTo>
                    <a:pt x="51" y="14"/>
                  </a:lnTo>
                  <a:lnTo>
                    <a:pt x="51" y="13"/>
                  </a:lnTo>
                  <a:lnTo>
                    <a:pt x="39" y="13"/>
                  </a:lnTo>
                  <a:lnTo>
                    <a:pt x="39" y="10"/>
                  </a:lnTo>
                  <a:lnTo>
                    <a:pt x="38" y="10"/>
                  </a:lnTo>
                  <a:lnTo>
                    <a:pt x="38" y="13"/>
                  </a:lnTo>
                  <a:lnTo>
                    <a:pt x="37" y="13"/>
                  </a:lnTo>
                  <a:lnTo>
                    <a:pt x="37" y="18"/>
                  </a:lnTo>
                  <a:lnTo>
                    <a:pt x="35" y="18"/>
                  </a:lnTo>
                  <a:lnTo>
                    <a:pt x="35" y="32"/>
                  </a:lnTo>
                  <a:lnTo>
                    <a:pt x="33" y="32"/>
                  </a:lnTo>
                  <a:lnTo>
                    <a:pt x="33" y="58"/>
                  </a:lnTo>
                  <a:lnTo>
                    <a:pt x="32" y="58"/>
                  </a:lnTo>
                  <a:lnTo>
                    <a:pt x="32" y="103"/>
                  </a:lnTo>
                  <a:lnTo>
                    <a:pt x="29" y="103"/>
                  </a:lnTo>
                  <a:lnTo>
                    <a:pt x="29" y="150"/>
                  </a:lnTo>
                  <a:lnTo>
                    <a:pt x="28" y="150"/>
                  </a:lnTo>
                  <a:lnTo>
                    <a:pt x="28" y="178"/>
                  </a:lnTo>
                  <a:lnTo>
                    <a:pt x="26" y="178"/>
                  </a:lnTo>
                  <a:lnTo>
                    <a:pt x="26" y="195"/>
                  </a:lnTo>
                  <a:lnTo>
                    <a:pt x="25" y="195"/>
                  </a:lnTo>
                  <a:lnTo>
                    <a:pt x="25" y="203"/>
                  </a:lnTo>
                  <a:lnTo>
                    <a:pt x="22" y="203"/>
                  </a:lnTo>
                  <a:lnTo>
                    <a:pt x="22" y="215"/>
                  </a:lnTo>
                  <a:lnTo>
                    <a:pt x="21" y="215"/>
                  </a:lnTo>
                  <a:lnTo>
                    <a:pt x="21" y="234"/>
                  </a:lnTo>
                  <a:lnTo>
                    <a:pt x="19" y="234"/>
                  </a:lnTo>
                  <a:lnTo>
                    <a:pt x="19" y="282"/>
                  </a:lnTo>
                  <a:lnTo>
                    <a:pt x="18" y="282"/>
                  </a:lnTo>
                  <a:lnTo>
                    <a:pt x="18" y="374"/>
                  </a:lnTo>
                  <a:lnTo>
                    <a:pt x="16" y="374"/>
                  </a:lnTo>
                  <a:lnTo>
                    <a:pt x="16" y="511"/>
                  </a:lnTo>
                  <a:lnTo>
                    <a:pt x="14" y="511"/>
                  </a:lnTo>
                  <a:lnTo>
                    <a:pt x="14" y="668"/>
                  </a:lnTo>
                  <a:lnTo>
                    <a:pt x="12" y="668"/>
                  </a:lnTo>
                  <a:lnTo>
                    <a:pt x="12" y="843"/>
                  </a:lnTo>
                  <a:lnTo>
                    <a:pt x="10" y="843"/>
                  </a:lnTo>
                  <a:lnTo>
                    <a:pt x="10" y="950"/>
                  </a:lnTo>
                  <a:lnTo>
                    <a:pt x="0" y="950"/>
                  </a:lnTo>
                  <a:lnTo>
                    <a:pt x="0" y="833"/>
                  </a:lnTo>
                  <a:lnTo>
                    <a:pt x="2" y="833"/>
                  </a:lnTo>
                  <a:lnTo>
                    <a:pt x="2" y="657"/>
                  </a:lnTo>
                  <a:lnTo>
                    <a:pt x="4" y="657"/>
                  </a:lnTo>
                  <a:lnTo>
                    <a:pt x="4" y="501"/>
                  </a:lnTo>
                  <a:lnTo>
                    <a:pt x="5" y="501"/>
                  </a:lnTo>
                  <a:lnTo>
                    <a:pt x="5" y="364"/>
                  </a:lnTo>
                  <a:lnTo>
                    <a:pt x="8" y="364"/>
                  </a:lnTo>
                  <a:lnTo>
                    <a:pt x="8" y="272"/>
                  </a:lnTo>
                  <a:lnTo>
                    <a:pt x="9" y="272"/>
                  </a:lnTo>
                  <a:lnTo>
                    <a:pt x="9" y="224"/>
                  </a:lnTo>
                  <a:lnTo>
                    <a:pt x="11" y="224"/>
                  </a:lnTo>
                  <a:lnTo>
                    <a:pt x="11" y="204"/>
                  </a:lnTo>
                  <a:lnTo>
                    <a:pt x="12" y="204"/>
                  </a:lnTo>
                  <a:lnTo>
                    <a:pt x="12" y="193"/>
                  </a:lnTo>
                  <a:lnTo>
                    <a:pt x="14" y="193"/>
                  </a:lnTo>
                  <a:lnTo>
                    <a:pt x="14" y="185"/>
                  </a:lnTo>
                  <a:lnTo>
                    <a:pt x="16" y="185"/>
                  </a:lnTo>
                  <a:lnTo>
                    <a:pt x="16" y="168"/>
                  </a:lnTo>
                  <a:lnTo>
                    <a:pt x="18" y="168"/>
                  </a:lnTo>
                  <a:lnTo>
                    <a:pt x="18" y="139"/>
                  </a:lnTo>
                  <a:lnTo>
                    <a:pt x="19" y="139"/>
                  </a:lnTo>
                  <a:lnTo>
                    <a:pt x="19" y="93"/>
                  </a:lnTo>
                  <a:lnTo>
                    <a:pt x="21" y="93"/>
                  </a:lnTo>
                  <a:lnTo>
                    <a:pt x="21" y="48"/>
                  </a:lnTo>
                  <a:lnTo>
                    <a:pt x="22" y="48"/>
                  </a:lnTo>
                  <a:lnTo>
                    <a:pt x="22" y="22"/>
                  </a:lnTo>
                  <a:lnTo>
                    <a:pt x="25" y="22"/>
                  </a:lnTo>
                  <a:lnTo>
                    <a:pt x="25" y="8"/>
                  </a:lnTo>
                  <a:lnTo>
                    <a:pt x="27" y="8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33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09" name="Freeform 53"/>
            <p:cNvSpPr>
              <a:spLocks/>
            </p:cNvSpPr>
            <p:nvPr/>
          </p:nvSpPr>
          <p:spPr bwMode="auto">
            <a:xfrm>
              <a:off x="2651125" y="3076575"/>
              <a:ext cx="9525" cy="82550"/>
            </a:xfrm>
            <a:custGeom>
              <a:avLst/>
              <a:gdLst>
                <a:gd name="T0" fmla="*/ 2147483647 w 6"/>
                <a:gd name="T1" fmla="*/ 0 h 52"/>
                <a:gd name="T2" fmla="*/ 2147483647 w 6"/>
                <a:gd name="T3" fmla="*/ 0 h 52"/>
                <a:gd name="T4" fmla="*/ 2147483647 w 6"/>
                <a:gd name="T5" fmla="*/ 2147483647 h 52"/>
                <a:gd name="T6" fmla="*/ 2147483647 w 6"/>
                <a:gd name="T7" fmla="*/ 2147483647 h 52"/>
                <a:gd name="T8" fmla="*/ 0 w 6"/>
                <a:gd name="T9" fmla="*/ 2147483647 h 52"/>
                <a:gd name="T10" fmla="*/ 0 w 6"/>
                <a:gd name="T11" fmla="*/ 2147483647 h 52"/>
                <a:gd name="T12" fmla="*/ 2147483647 w 6"/>
                <a:gd name="T13" fmla="*/ 0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52">
                  <a:moveTo>
                    <a:pt x="2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0" name="Freeform 54"/>
            <p:cNvSpPr>
              <a:spLocks/>
            </p:cNvSpPr>
            <p:nvPr/>
          </p:nvSpPr>
          <p:spPr bwMode="auto">
            <a:xfrm>
              <a:off x="2657475" y="2994025"/>
              <a:ext cx="6350" cy="26988"/>
            </a:xfrm>
            <a:custGeom>
              <a:avLst/>
              <a:gdLst>
                <a:gd name="T0" fmla="*/ 2147483647 w 4"/>
                <a:gd name="T1" fmla="*/ 0 h 17"/>
                <a:gd name="T2" fmla="*/ 2147483647 w 4"/>
                <a:gd name="T3" fmla="*/ 0 h 17"/>
                <a:gd name="T4" fmla="*/ 2147483647 w 4"/>
                <a:gd name="T5" fmla="*/ 2147483647 h 17"/>
                <a:gd name="T6" fmla="*/ 2147483647 w 4"/>
                <a:gd name="T7" fmla="*/ 2147483647 h 17"/>
                <a:gd name="T8" fmla="*/ 0 w 4"/>
                <a:gd name="T9" fmla="*/ 2147483647 h 17"/>
                <a:gd name="T10" fmla="*/ 0 w 4"/>
                <a:gd name="T11" fmla="*/ 2147483647 h 17"/>
                <a:gd name="T12" fmla="*/ 2147483647 w 4"/>
                <a:gd name="T13" fmla="*/ 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" h="17">
                  <a:moveTo>
                    <a:pt x="2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1" name="Freeform 55"/>
            <p:cNvSpPr>
              <a:spLocks/>
            </p:cNvSpPr>
            <p:nvPr/>
          </p:nvSpPr>
          <p:spPr bwMode="auto">
            <a:xfrm>
              <a:off x="2660650" y="2803525"/>
              <a:ext cx="9525" cy="134938"/>
            </a:xfrm>
            <a:custGeom>
              <a:avLst/>
              <a:gdLst>
                <a:gd name="T0" fmla="*/ 2147483647 w 6"/>
                <a:gd name="T1" fmla="*/ 0 h 85"/>
                <a:gd name="T2" fmla="*/ 2147483647 w 6"/>
                <a:gd name="T3" fmla="*/ 0 h 85"/>
                <a:gd name="T4" fmla="*/ 2147483647 w 6"/>
                <a:gd name="T5" fmla="*/ 2147483647 h 85"/>
                <a:gd name="T6" fmla="*/ 2147483647 w 6"/>
                <a:gd name="T7" fmla="*/ 2147483647 h 85"/>
                <a:gd name="T8" fmla="*/ 0 w 6"/>
                <a:gd name="T9" fmla="*/ 2147483647 h 85"/>
                <a:gd name="T10" fmla="*/ 0 w 6"/>
                <a:gd name="T11" fmla="*/ 2147483647 h 85"/>
                <a:gd name="T12" fmla="*/ 2147483647 w 6"/>
                <a:gd name="T13" fmla="*/ 0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85">
                  <a:moveTo>
                    <a:pt x="4" y="0"/>
                  </a:moveTo>
                  <a:lnTo>
                    <a:pt x="6" y="0"/>
                  </a:lnTo>
                  <a:lnTo>
                    <a:pt x="6" y="4"/>
                  </a:lnTo>
                  <a:lnTo>
                    <a:pt x="3" y="85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2" name="Freeform 56"/>
            <p:cNvSpPr>
              <a:spLocks/>
            </p:cNvSpPr>
            <p:nvPr/>
          </p:nvSpPr>
          <p:spPr bwMode="auto">
            <a:xfrm>
              <a:off x="2670175" y="2792413"/>
              <a:ext cx="6350" cy="30163"/>
            </a:xfrm>
            <a:custGeom>
              <a:avLst/>
              <a:gdLst>
                <a:gd name="T0" fmla="*/ 0 w 4"/>
                <a:gd name="T1" fmla="*/ 0 h 19"/>
                <a:gd name="T2" fmla="*/ 2147483647 w 4"/>
                <a:gd name="T3" fmla="*/ 0 h 19"/>
                <a:gd name="T4" fmla="*/ 2147483647 w 4"/>
                <a:gd name="T5" fmla="*/ 2147483647 h 19"/>
                <a:gd name="T6" fmla="*/ 2147483647 w 4"/>
                <a:gd name="T7" fmla="*/ 2147483647 h 19"/>
                <a:gd name="T8" fmla="*/ 2147483647 w 4"/>
                <a:gd name="T9" fmla="*/ 2147483647 h 19"/>
                <a:gd name="T10" fmla="*/ 0 w 4"/>
                <a:gd name="T11" fmla="*/ 2147483647 h 19"/>
                <a:gd name="T12" fmla="*/ 0 w 4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" h="19">
                  <a:moveTo>
                    <a:pt x="0" y="0"/>
                  </a:moveTo>
                  <a:lnTo>
                    <a:pt x="4" y="0"/>
                  </a:lnTo>
                  <a:lnTo>
                    <a:pt x="4" y="16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3" name="Freeform 57"/>
            <p:cNvSpPr>
              <a:spLocks/>
            </p:cNvSpPr>
            <p:nvPr/>
          </p:nvSpPr>
          <p:spPr bwMode="auto">
            <a:xfrm>
              <a:off x="2676525" y="2874963"/>
              <a:ext cx="15875" cy="134938"/>
            </a:xfrm>
            <a:custGeom>
              <a:avLst/>
              <a:gdLst>
                <a:gd name="T0" fmla="*/ 0 w 10"/>
                <a:gd name="T1" fmla="*/ 0 h 85"/>
                <a:gd name="T2" fmla="*/ 2147483647 w 10"/>
                <a:gd name="T3" fmla="*/ 0 h 85"/>
                <a:gd name="T4" fmla="*/ 2147483647 w 10"/>
                <a:gd name="T5" fmla="*/ 2147483647 h 85"/>
                <a:gd name="T6" fmla="*/ 2147483647 w 10"/>
                <a:gd name="T7" fmla="*/ 2147483647 h 85"/>
                <a:gd name="T8" fmla="*/ 2147483647 w 10"/>
                <a:gd name="T9" fmla="*/ 2147483647 h 85"/>
                <a:gd name="T10" fmla="*/ 0 w 10"/>
                <a:gd name="T11" fmla="*/ 2147483647 h 85"/>
                <a:gd name="T12" fmla="*/ 0 w 10"/>
                <a:gd name="T13" fmla="*/ 0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85">
                  <a:moveTo>
                    <a:pt x="0" y="0"/>
                  </a:moveTo>
                  <a:lnTo>
                    <a:pt x="3" y="0"/>
                  </a:lnTo>
                  <a:lnTo>
                    <a:pt x="10" y="82"/>
                  </a:lnTo>
                  <a:lnTo>
                    <a:pt x="10" y="85"/>
                  </a:lnTo>
                  <a:lnTo>
                    <a:pt x="8" y="8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4" name="Freeform 58"/>
            <p:cNvSpPr>
              <a:spLocks/>
            </p:cNvSpPr>
            <p:nvPr/>
          </p:nvSpPr>
          <p:spPr bwMode="auto">
            <a:xfrm>
              <a:off x="2692400" y="3067050"/>
              <a:ext cx="7938" cy="30163"/>
            </a:xfrm>
            <a:custGeom>
              <a:avLst/>
              <a:gdLst>
                <a:gd name="T0" fmla="*/ 0 w 5"/>
                <a:gd name="T1" fmla="*/ 0 h 19"/>
                <a:gd name="T2" fmla="*/ 2147483647 w 5"/>
                <a:gd name="T3" fmla="*/ 0 h 19"/>
                <a:gd name="T4" fmla="*/ 2147483647 w 5"/>
                <a:gd name="T5" fmla="*/ 2147483647 h 19"/>
                <a:gd name="T6" fmla="*/ 2147483647 w 5"/>
                <a:gd name="T7" fmla="*/ 2147483647 h 19"/>
                <a:gd name="T8" fmla="*/ 2147483647 w 5"/>
                <a:gd name="T9" fmla="*/ 2147483647 h 19"/>
                <a:gd name="T10" fmla="*/ 0 w 5"/>
                <a:gd name="T11" fmla="*/ 2147483647 h 19"/>
                <a:gd name="T12" fmla="*/ 0 w 5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" h="19">
                  <a:moveTo>
                    <a:pt x="0" y="0"/>
                  </a:moveTo>
                  <a:lnTo>
                    <a:pt x="4" y="0"/>
                  </a:lnTo>
                  <a:lnTo>
                    <a:pt x="5" y="16"/>
                  </a:lnTo>
                  <a:lnTo>
                    <a:pt x="5" y="19"/>
                  </a:lnTo>
                  <a:lnTo>
                    <a:pt x="1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5" name="Freeform 59"/>
            <p:cNvSpPr>
              <a:spLocks/>
            </p:cNvSpPr>
            <p:nvPr/>
          </p:nvSpPr>
          <p:spPr bwMode="auto">
            <a:xfrm>
              <a:off x="2732088" y="3000375"/>
              <a:ext cx="134938" cy="92075"/>
            </a:xfrm>
            <a:custGeom>
              <a:avLst/>
              <a:gdLst>
                <a:gd name="T0" fmla="*/ 2147483647 w 85"/>
                <a:gd name="T1" fmla="*/ 0 h 58"/>
                <a:gd name="T2" fmla="*/ 2147483647 w 85"/>
                <a:gd name="T3" fmla="*/ 0 h 58"/>
                <a:gd name="T4" fmla="*/ 2147483647 w 85"/>
                <a:gd name="T5" fmla="*/ 2147483647 h 58"/>
                <a:gd name="T6" fmla="*/ 2147483647 w 85"/>
                <a:gd name="T7" fmla="*/ 2147483647 h 58"/>
                <a:gd name="T8" fmla="*/ 0 w 85"/>
                <a:gd name="T9" fmla="*/ 2147483647 h 58"/>
                <a:gd name="T10" fmla="*/ 0 w 85"/>
                <a:gd name="T11" fmla="*/ 2147483647 h 58"/>
                <a:gd name="T12" fmla="*/ 2147483647 w 85"/>
                <a:gd name="T13" fmla="*/ 0 h 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58">
                  <a:moveTo>
                    <a:pt x="81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3" y="58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6" name="Freeform 60"/>
            <p:cNvSpPr>
              <a:spLocks/>
            </p:cNvSpPr>
            <p:nvPr/>
          </p:nvSpPr>
          <p:spPr bwMode="auto">
            <a:xfrm>
              <a:off x="2924175" y="2971800"/>
              <a:ext cx="11113" cy="9525"/>
            </a:xfrm>
            <a:custGeom>
              <a:avLst/>
              <a:gdLst>
                <a:gd name="T0" fmla="*/ 2147483647 w 7"/>
                <a:gd name="T1" fmla="*/ 0 h 6"/>
                <a:gd name="T2" fmla="*/ 2147483647 w 7"/>
                <a:gd name="T3" fmla="*/ 0 h 6"/>
                <a:gd name="T4" fmla="*/ 2147483647 w 7"/>
                <a:gd name="T5" fmla="*/ 2147483647 h 6"/>
                <a:gd name="T6" fmla="*/ 2147483647 w 7"/>
                <a:gd name="T7" fmla="*/ 2147483647 h 6"/>
                <a:gd name="T8" fmla="*/ 0 w 7"/>
                <a:gd name="T9" fmla="*/ 2147483647 h 6"/>
                <a:gd name="T10" fmla="*/ 0 w 7"/>
                <a:gd name="T11" fmla="*/ 2147483647 h 6"/>
                <a:gd name="T12" fmla="*/ 2147483647 w 7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6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7" name="Line 61"/>
            <p:cNvSpPr>
              <a:spLocks noChangeShapeType="1"/>
            </p:cNvSpPr>
            <p:nvPr/>
          </p:nvSpPr>
          <p:spPr bwMode="auto">
            <a:xfrm>
              <a:off x="2933700" y="2955925"/>
              <a:ext cx="0" cy="206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8" name="Freeform 62"/>
            <p:cNvSpPr>
              <a:spLocks/>
            </p:cNvSpPr>
            <p:nvPr/>
          </p:nvSpPr>
          <p:spPr bwMode="auto">
            <a:xfrm>
              <a:off x="2935288" y="2774950"/>
              <a:ext cx="9525" cy="130175"/>
            </a:xfrm>
            <a:custGeom>
              <a:avLst/>
              <a:gdLst>
                <a:gd name="T0" fmla="*/ 2147483647 w 6"/>
                <a:gd name="T1" fmla="*/ 0 h 82"/>
                <a:gd name="T2" fmla="*/ 2147483647 w 6"/>
                <a:gd name="T3" fmla="*/ 0 h 82"/>
                <a:gd name="T4" fmla="*/ 2147483647 w 6"/>
                <a:gd name="T5" fmla="*/ 2147483647 h 82"/>
                <a:gd name="T6" fmla="*/ 2147483647 w 6"/>
                <a:gd name="T7" fmla="*/ 2147483647 h 82"/>
                <a:gd name="T8" fmla="*/ 0 w 6"/>
                <a:gd name="T9" fmla="*/ 2147483647 h 82"/>
                <a:gd name="T10" fmla="*/ 0 w 6"/>
                <a:gd name="T11" fmla="*/ 2147483647 h 82"/>
                <a:gd name="T12" fmla="*/ 2147483647 w 6"/>
                <a:gd name="T13" fmla="*/ 0 h 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82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19" name="Freeform 63"/>
            <p:cNvSpPr>
              <a:spLocks/>
            </p:cNvSpPr>
            <p:nvPr/>
          </p:nvSpPr>
          <p:spPr bwMode="auto">
            <a:xfrm>
              <a:off x="2943225" y="2689225"/>
              <a:ext cx="6350" cy="31750"/>
            </a:xfrm>
            <a:custGeom>
              <a:avLst/>
              <a:gdLst>
                <a:gd name="T0" fmla="*/ 2147483647 w 4"/>
                <a:gd name="T1" fmla="*/ 0 h 20"/>
                <a:gd name="T2" fmla="*/ 2147483647 w 4"/>
                <a:gd name="T3" fmla="*/ 0 h 20"/>
                <a:gd name="T4" fmla="*/ 2147483647 w 4"/>
                <a:gd name="T5" fmla="*/ 2147483647 h 20"/>
                <a:gd name="T6" fmla="*/ 2147483647 w 4"/>
                <a:gd name="T7" fmla="*/ 2147483647 h 20"/>
                <a:gd name="T8" fmla="*/ 0 w 4"/>
                <a:gd name="T9" fmla="*/ 2147483647 h 20"/>
                <a:gd name="T10" fmla="*/ 0 w 4"/>
                <a:gd name="T11" fmla="*/ 2147483647 h 20"/>
                <a:gd name="T12" fmla="*/ 2147483647 w 4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0" name="Freeform 64"/>
            <p:cNvSpPr>
              <a:spLocks/>
            </p:cNvSpPr>
            <p:nvPr/>
          </p:nvSpPr>
          <p:spPr bwMode="auto">
            <a:xfrm>
              <a:off x="2947988" y="2527300"/>
              <a:ext cx="7938" cy="107950"/>
            </a:xfrm>
            <a:custGeom>
              <a:avLst/>
              <a:gdLst>
                <a:gd name="T0" fmla="*/ 2147483647 w 5"/>
                <a:gd name="T1" fmla="*/ 0 h 68"/>
                <a:gd name="T2" fmla="*/ 2147483647 w 5"/>
                <a:gd name="T3" fmla="*/ 0 h 68"/>
                <a:gd name="T4" fmla="*/ 2147483647 w 5"/>
                <a:gd name="T5" fmla="*/ 2147483647 h 68"/>
                <a:gd name="T6" fmla="*/ 2147483647 w 5"/>
                <a:gd name="T7" fmla="*/ 2147483647 h 68"/>
                <a:gd name="T8" fmla="*/ 0 w 5"/>
                <a:gd name="T9" fmla="*/ 2147483647 h 68"/>
                <a:gd name="T10" fmla="*/ 0 w 5"/>
                <a:gd name="T11" fmla="*/ 2147483647 h 68"/>
                <a:gd name="T12" fmla="*/ 2147483647 w 5"/>
                <a:gd name="T13" fmla="*/ 0 h 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" h="68">
                  <a:moveTo>
                    <a:pt x="1" y="0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1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1" name="Freeform 65"/>
            <p:cNvSpPr>
              <a:spLocks/>
            </p:cNvSpPr>
            <p:nvPr/>
          </p:nvSpPr>
          <p:spPr bwMode="auto">
            <a:xfrm>
              <a:off x="2949575" y="2527300"/>
              <a:ext cx="9525" cy="28575"/>
            </a:xfrm>
            <a:custGeom>
              <a:avLst/>
              <a:gdLst>
                <a:gd name="T0" fmla="*/ 0 w 6"/>
                <a:gd name="T1" fmla="*/ 0 h 18"/>
                <a:gd name="T2" fmla="*/ 2147483647 w 6"/>
                <a:gd name="T3" fmla="*/ 0 h 18"/>
                <a:gd name="T4" fmla="*/ 2147483647 w 6"/>
                <a:gd name="T5" fmla="*/ 2147483647 h 18"/>
                <a:gd name="T6" fmla="*/ 2147483647 w 6"/>
                <a:gd name="T7" fmla="*/ 2147483647 h 18"/>
                <a:gd name="T8" fmla="*/ 2147483647 w 6"/>
                <a:gd name="T9" fmla="*/ 2147483647 h 18"/>
                <a:gd name="T10" fmla="*/ 0 w 6"/>
                <a:gd name="T11" fmla="*/ 2147483647 h 18"/>
                <a:gd name="T12" fmla="*/ 0 w 6"/>
                <a:gd name="T13" fmla="*/ 0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18">
                  <a:moveTo>
                    <a:pt x="0" y="0"/>
                  </a:moveTo>
                  <a:lnTo>
                    <a:pt x="4" y="0"/>
                  </a:lnTo>
                  <a:lnTo>
                    <a:pt x="6" y="15"/>
                  </a:lnTo>
                  <a:lnTo>
                    <a:pt x="6" y="18"/>
                  </a:lnTo>
                  <a:lnTo>
                    <a:pt x="2" y="1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2" name="Freeform 66"/>
            <p:cNvSpPr>
              <a:spLocks/>
            </p:cNvSpPr>
            <p:nvPr/>
          </p:nvSpPr>
          <p:spPr bwMode="auto">
            <a:xfrm>
              <a:off x="2955925" y="2609850"/>
              <a:ext cx="6350" cy="28575"/>
            </a:xfrm>
            <a:custGeom>
              <a:avLst/>
              <a:gdLst>
                <a:gd name="T0" fmla="*/ 0 w 4"/>
                <a:gd name="T1" fmla="*/ 0 h 18"/>
                <a:gd name="T2" fmla="*/ 2147483647 w 4"/>
                <a:gd name="T3" fmla="*/ 0 h 18"/>
                <a:gd name="T4" fmla="*/ 2147483647 w 4"/>
                <a:gd name="T5" fmla="*/ 2147483647 h 18"/>
                <a:gd name="T6" fmla="*/ 2147483647 w 4"/>
                <a:gd name="T7" fmla="*/ 2147483647 h 18"/>
                <a:gd name="T8" fmla="*/ 2147483647 w 4"/>
                <a:gd name="T9" fmla="*/ 2147483647 h 18"/>
                <a:gd name="T10" fmla="*/ 0 w 4"/>
                <a:gd name="T11" fmla="*/ 2147483647 h 18"/>
                <a:gd name="T12" fmla="*/ 0 w 4"/>
                <a:gd name="T13" fmla="*/ 0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" h="18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3" name="Freeform 67"/>
            <p:cNvSpPr>
              <a:spLocks/>
            </p:cNvSpPr>
            <p:nvPr/>
          </p:nvSpPr>
          <p:spPr bwMode="auto">
            <a:xfrm>
              <a:off x="2959100" y="2693988"/>
              <a:ext cx="11113" cy="131763"/>
            </a:xfrm>
            <a:custGeom>
              <a:avLst/>
              <a:gdLst>
                <a:gd name="T0" fmla="*/ 0 w 7"/>
                <a:gd name="T1" fmla="*/ 0 h 83"/>
                <a:gd name="T2" fmla="*/ 2147483647 w 7"/>
                <a:gd name="T3" fmla="*/ 0 h 83"/>
                <a:gd name="T4" fmla="*/ 2147483647 w 7"/>
                <a:gd name="T5" fmla="*/ 2147483647 h 83"/>
                <a:gd name="T6" fmla="*/ 2147483647 w 7"/>
                <a:gd name="T7" fmla="*/ 2147483647 h 83"/>
                <a:gd name="T8" fmla="*/ 2147483647 w 7"/>
                <a:gd name="T9" fmla="*/ 2147483647 h 83"/>
                <a:gd name="T10" fmla="*/ 0 w 7"/>
                <a:gd name="T11" fmla="*/ 2147483647 h 83"/>
                <a:gd name="T12" fmla="*/ 0 w 7"/>
                <a:gd name="T13" fmla="*/ 0 h 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83">
                  <a:moveTo>
                    <a:pt x="0" y="0"/>
                  </a:moveTo>
                  <a:lnTo>
                    <a:pt x="3" y="0"/>
                  </a:lnTo>
                  <a:lnTo>
                    <a:pt x="7" y="81"/>
                  </a:lnTo>
                  <a:lnTo>
                    <a:pt x="7" y="83"/>
                  </a:lnTo>
                  <a:lnTo>
                    <a:pt x="4" y="8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4" name="Freeform 68"/>
            <p:cNvSpPr>
              <a:spLocks/>
            </p:cNvSpPr>
            <p:nvPr/>
          </p:nvSpPr>
          <p:spPr bwMode="auto">
            <a:xfrm>
              <a:off x="2968625" y="2881313"/>
              <a:ext cx="6350" cy="31750"/>
            </a:xfrm>
            <a:custGeom>
              <a:avLst/>
              <a:gdLst>
                <a:gd name="T0" fmla="*/ 0 w 4"/>
                <a:gd name="T1" fmla="*/ 0 h 20"/>
                <a:gd name="T2" fmla="*/ 2147483647 w 4"/>
                <a:gd name="T3" fmla="*/ 0 h 20"/>
                <a:gd name="T4" fmla="*/ 2147483647 w 4"/>
                <a:gd name="T5" fmla="*/ 2147483647 h 20"/>
                <a:gd name="T6" fmla="*/ 2147483647 w 4"/>
                <a:gd name="T7" fmla="*/ 2147483647 h 20"/>
                <a:gd name="T8" fmla="*/ 2147483647 w 4"/>
                <a:gd name="T9" fmla="*/ 2147483647 h 20"/>
                <a:gd name="T10" fmla="*/ 0 w 4"/>
                <a:gd name="T11" fmla="*/ 2147483647 h 20"/>
                <a:gd name="T12" fmla="*/ 0 w 4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" h="20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5" name="Freeform 69"/>
            <p:cNvSpPr>
              <a:spLocks/>
            </p:cNvSpPr>
            <p:nvPr/>
          </p:nvSpPr>
          <p:spPr bwMode="auto">
            <a:xfrm>
              <a:off x="2978150" y="2949575"/>
              <a:ext cx="22225" cy="9525"/>
            </a:xfrm>
            <a:custGeom>
              <a:avLst/>
              <a:gdLst>
                <a:gd name="T0" fmla="*/ 2147483647 w 14"/>
                <a:gd name="T1" fmla="*/ 0 h 6"/>
                <a:gd name="T2" fmla="*/ 2147483647 w 14"/>
                <a:gd name="T3" fmla="*/ 0 h 6"/>
                <a:gd name="T4" fmla="*/ 2147483647 w 14"/>
                <a:gd name="T5" fmla="*/ 2147483647 h 6"/>
                <a:gd name="T6" fmla="*/ 2147483647 w 14"/>
                <a:gd name="T7" fmla="*/ 2147483647 h 6"/>
                <a:gd name="T8" fmla="*/ 0 w 14"/>
                <a:gd name="T9" fmla="*/ 2147483647 h 6"/>
                <a:gd name="T10" fmla="*/ 0 w 14"/>
                <a:gd name="T11" fmla="*/ 2147483647 h 6"/>
                <a:gd name="T12" fmla="*/ 2147483647 w 14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6">
                  <a:moveTo>
                    <a:pt x="12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6" name="Line 70"/>
            <p:cNvSpPr>
              <a:spLocks noChangeShapeType="1"/>
            </p:cNvSpPr>
            <p:nvPr/>
          </p:nvSpPr>
          <p:spPr bwMode="auto">
            <a:xfrm>
              <a:off x="2997200" y="2951163"/>
              <a:ext cx="1143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7" name="Line 71"/>
            <p:cNvSpPr>
              <a:spLocks noChangeShapeType="1"/>
            </p:cNvSpPr>
            <p:nvPr/>
          </p:nvSpPr>
          <p:spPr bwMode="auto">
            <a:xfrm>
              <a:off x="3167063" y="2951163"/>
              <a:ext cx="301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8" name="Freeform 72"/>
            <p:cNvSpPr>
              <a:spLocks/>
            </p:cNvSpPr>
            <p:nvPr/>
          </p:nvSpPr>
          <p:spPr bwMode="auto">
            <a:xfrm>
              <a:off x="3248025" y="2928938"/>
              <a:ext cx="131763" cy="20638"/>
            </a:xfrm>
            <a:custGeom>
              <a:avLst/>
              <a:gdLst>
                <a:gd name="T0" fmla="*/ 2147483647 w 83"/>
                <a:gd name="T1" fmla="*/ 0 h 13"/>
                <a:gd name="T2" fmla="*/ 2147483647 w 83"/>
                <a:gd name="T3" fmla="*/ 0 h 13"/>
                <a:gd name="T4" fmla="*/ 2147483647 w 83"/>
                <a:gd name="T5" fmla="*/ 2147483647 h 13"/>
                <a:gd name="T6" fmla="*/ 2147483647 w 83"/>
                <a:gd name="T7" fmla="*/ 2147483647 h 13"/>
                <a:gd name="T8" fmla="*/ 0 w 83"/>
                <a:gd name="T9" fmla="*/ 2147483647 h 13"/>
                <a:gd name="T10" fmla="*/ 0 w 83"/>
                <a:gd name="T11" fmla="*/ 2147483647 h 13"/>
                <a:gd name="T12" fmla="*/ 2147483647 w 83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3" h="13">
                  <a:moveTo>
                    <a:pt x="80" y="0"/>
                  </a:moveTo>
                  <a:lnTo>
                    <a:pt x="83" y="0"/>
                  </a:lnTo>
                  <a:lnTo>
                    <a:pt x="83" y="1"/>
                  </a:lnTo>
                  <a:lnTo>
                    <a:pt x="3" y="13"/>
                  </a:lnTo>
                  <a:lnTo>
                    <a:pt x="0" y="13"/>
                  </a:lnTo>
                  <a:lnTo>
                    <a:pt x="0" y="9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29" name="Freeform 73"/>
            <p:cNvSpPr>
              <a:spLocks/>
            </p:cNvSpPr>
            <p:nvPr/>
          </p:nvSpPr>
          <p:spPr bwMode="auto">
            <a:xfrm>
              <a:off x="3375025" y="2925763"/>
              <a:ext cx="11113" cy="4763"/>
            </a:xfrm>
            <a:custGeom>
              <a:avLst/>
              <a:gdLst>
                <a:gd name="T0" fmla="*/ 2147483647 w 7"/>
                <a:gd name="T1" fmla="*/ 0 h 3"/>
                <a:gd name="T2" fmla="*/ 2147483647 w 7"/>
                <a:gd name="T3" fmla="*/ 0 h 3"/>
                <a:gd name="T4" fmla="*/ 2147483647 w 7"/>
                <a:gd name="T5" fmla="*/ 2147483647 h 3"/>
                <a:gd name="T6" fmla="*/ 2147483647 w 7"/>
                <a:gd name="T7" fmla="*/ 2147483647 h 3"/>
                <a:gd name="T8" fmla="*/ 0 w 7"/>
                <a:gd name="T9" fmla="*/ 2147483647 h 3"/>
                <a:gd name="T10" fmla="*/ 0 w 7"/>
                <a:gd name="T11" fmla="*/ 2147483647 h 3"/>
                <a:gd name="T12" fmla="*/ 2147483647 w 7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3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0" name="Freeform 74"/>
            <p:cNvSpPr>
              <a:spLocks/>
            </p:cNvSpPr>
            <p:nvPr/>
          </p:nvSpPr>
          <p:spPr bwMode="auto">
            <a:xfrm>
              <a:off x="3438525" y="2905125"/>
              <a:ext cx="28575" cy="9525"/>
            </a:xfrm>
            <a:custGeom>
              <a:avLst/>
              <a:gdLst>
                <a:gd name="T0" fmla="*/ 2147483647 w 18"/>
                <a:gd name="T1" fmla="*/ 0 h 6"/>
                <a:gd name="T2" fmla="*/ 2147483647 w 18"/>
                <a:gd name="T3" fmla="*/ 0 h 6"/>
                <a:gd name="T4" fmla="*/ 2147483647 w 18"/>
                <a:gd name="T5" fmla="*/ 2147483647 h 6"/>
                <a:gd name="T6" fmla="*/ 2147483647 w 18"/>
                <a:gd name="T7" fmla="*/ 2147483647 h 6"/>
                <a:gd name="T8" fmla="*/ 0 w 18"/>
                <a:gd name="T9" fmla="*/ 2147483647 h 6"/>
                <a:gd name="T10" fmla="*/ 0 w 18"/>
                <a:gd name="T11" fmla="*/ 2147483647 h 6"/>
                <a:gd name="T12" fmla="*/ 2147483647 w 18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1" name="Freeform 75"/>
            <p:cNvSpPr>
              <a:spLocks/>
            </p:cNvSpPr>
            <p:nvPr/>
          </p:nvSpPr>
          <p:spPr bwMode="auto">
            <a:xfrm>
              <a:off x="3517900" y="2887663"/>
              <a:ext cx="25400" cy="6350"/>
            </a:xfrm>
            <a:custGeom>
              <a:avLst/>
              <a:gdLst>
                <a:gd name="T0" fmla="*/ 2147483647 w 16"/>
                <a:gd name="T1" fmla="*/ 0 h 4"/>
                <a:gd name="T2" fmla="*/ 2147483647 w 16"/>
                <a:gd name="T3" fmla="*/ 0 h 4"/>
                <a:gd name="T4" fmla="*/ 2147483647 w 16"/>
                <a:gd name="T5" fmla="*/ 2147483647 h 4"/>
                <a:gd name="T6" fmla="*/ 2147483647 w 16"/>
                <a:gd name="T7" fmla="*/ 2147483647 h 4"/>
                <a:gd name="T8" fmla="*/ 0 w 16"/>
                <a:gd name="T9" fmla="*/ 2147483647 h 4"/>
                <a:gd name="T10" fmla="*/ 0 w 16"/>
                <a:gd name="T11" fmla="*/ 2147483647 h 4"/>
                <a:gd name="T12" fmla="*/ 2147483647 w 1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2" name="Freeform 76"/>
            <p:cNvSpPr>
              <a:spLocks/>
            </p:cNvSpPr>
            <p:nvPr/>
          </p:nvSpPr>
          <p:spPr bwMode="auto">
            <a:xfrm>
              <a:off x="3540125" y="2830513"/>
              <a:ext cx="112713" cy="60325"/>
            </a:xfrm>
            <a:custGeom>
              <a:avLst/>
              <a:gdLst>
                <a:gd name="T0" fmla="*/ 2147483647 w 71"/>
                <a:gd name="T1" fmla="*/ 0 h 38"/>
                <a:gd name="T2" fmla="*/ 2147483647 w 71"/>
                <a:gd name="T3" fmla="*/ 0 h 38"/>
                <a:gd name="T4" fmla="*/ 2147483647 w 71"/>
                <a:gd name="T5" fmla="*/ 2147483647 h 38"/>
                <a:gd name="T6" fmla="*/ 2147483647 w 71"/>
                <a:gd name="T7" fmla="*/ 2147483647 h 38"/>
                <a:gd name="T8" fmla="*/ 0 w 71"/>
                <a:gd name="T9" fmla="*/ 2147483647 h 38"/>
                <a:gd name="T10" fmla="*/ 0 w 71"/>
                <a:gd name="T11" fmla="*/ 2147483647 h 38"/>
                <a:gd name="T12" fmla="*/ 2147483647 w 71"/>
                <a:gd name="T13" fmla="*/ 0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1" h="38">
                  <a:moveTo>
                    <a:pt x="69" y="0"/>
                  </a:moveTo>
                  <a:lnTo>
                    <a:pt x="71" y="0"/>
                  </a:lnTo>
                  <a:lnTo>
                    <a:pt x="71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3" name="Freeform 77"/>
            <p:cNvSpPr>
              <a:spLocks/>
            </p:cNvSpPr>
            <p:nvPr/>
          </p:nvSpPr>
          <p:spPr bwMode="auto">
            <a:xfrm>
              <a:off x="3706813" y="2789238"/>
              <a:ext cx="26988" cy="15875"/>
            </a:xfrm>
            <a:custGeom>
              <a:avLst/>
              <a:gdLst>
                <a:gd name="T0" fmla="*/ 2147483647 w 17"/>
                <a:gd name="T1" fmla="*/ 0 h 10"/>
                <a:gd name="T2" fmla="*/ 2147483647 w 17"/>
                <a:gd name="T3" fmla="*/ 0 h 10"/>
                <a:gd name="T4" fmla="*/ 2147483647 w 17"/>
                <a:gd name="T5" fmla="*/ 2147483647 h 10"/>
                <a:gd name="T6" fmla="*/ 2147483647 w 17"/>
                <a:gd name="T7" fmla="*/ 2147483647 h 10"/>
                <a:gd name="T8" fmla="*/ 0 w 17"/>
                <a:gd name="T9" fmla="*/ 2147483647 h 10"/>
                <a:gd name="T10" fmla="*/ 0 w 17"/>
                <a:gd name="T11" fmla="*/ 2147483647 h 10"/>
                <a:gd name="T12" fmla="*/ 2147483647 w 17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10">
                  <a:moveTo>
                    <a:pt x="15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4" name="Freeform 78"/>
            <p:cNvSpPr>
              <a:spLocks/>
            </p:cNvSpPr>
            <p:nvPr/>
          </p:nvSpPr>
          <p:spPr bwMode="auto">
            <a:xfrm>
              <a:off x="3790950" y="2719388"/>
              <a:ext cx="98425" cy="47625"/>
            </a:xfrm>
            <a:custGeom>
              <a:avLst/>
              <a:gdLst>
                <a:gd name="T0" fmla="*/ 2147483647 w 62"/>
                <a:gd name="T1" fmla="*/ 0 h 30"/>
                <a:gd name="T2" fmla="*/ 2147483647 w 62"/>
                <a:gd name="T3" fmla="*/ 0 h 30"/>
                <a:gd name="T4" fmla="*/ 2147483647 w 62"/>
                <a:gd name="T5" fmla="*/ 2147483647 h 30"/>
                <a:gd name="T6" fmla="*/ 2147483647 w 62"/>
                <a:gd name="T7" fmla="*/ 2147483647 h 30"/>
                <a:gd name="T8" fmla="*/ 0 w 62"/>
                <a:gd name="T9" fmla="*/ 2147483647 h 30"/>
                <a:gd name="T10" fmla="*/ 0 w 62"/>
                <a:gd name="T11" fmla="*/ 2147483647 h 30"/>
                <a:gd name="T12" fmla="*/ 2147483647 w 62"/>
                <a:gd name="T13" fmla="*/ 0 h 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2" h="30">
                  <a:moveTo>
                    <a:pt x="60" y="0"/>
                  </a:moveTo>
                  <a:lnTo>
                    <a:pt x="62" y="0"/>
                  </a:lnTo>
                  <a:lnTo>
                    <a:pt x="62" y="2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5" name="Freeform 79"/>
            <p:cNvSpPr>
              <a:spLocks/>
            </p:cNvSpPr>
            <p:nvPr/>
          </p:nvSpPr>
          <p:spPr bwMode="auto">
            <a:xfrm>
              <a:off x="3886200" y="2701925"/>
              <a:ext cx="38100" cy="20638"/>
            </a:xfrm>
            <a:custGeom>
              <a:avLst/>
              <a:gdLst>
                <a:gd name="T0" fmla="*/ 2147483647 w 24"/>
                <a:gd name="T1" fmla="*/ 0 h 13"/>
                <a:gd name="T2" fmla="*/ 2147483647 w 24"/>
                <a:gd name="T3" fmla="*/ 0 h 13"/>
                <a:gd name="T4" fmla="*/ 2147483647 w 24"/>
                <a:gd name="T5" fmla="*/ 2147483647 h 13"/>
                <a:gd name="T6" fmla="*/ 2147483647 w 24"/>
                <a:gd name="T7" fmla="*/ 2147483647 h 13"/>
                <a:gd name="T8" fmla="*/ 0 w 24"/>
                <a:gd name="T9" fmla="*/ 2147483647 h 13"/>
                <a:gd name="T10" fmla="*/ 0 w 24"/>
                <a:gd name="T11" fmla="*/ 2147483647 h 13"/>
                <a:gd name="T12" fmla="*/ 2147483647 w 24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" h="13">
                  <a:moveTo>
                    <a:pt x="22" y="0"/>
                  </a:moveTo>
                  <a:lnTo>
                    <a:pt x="24" y="0"/>
                  </a:lnTo>
                  <a:lnTo>
                    <a:pt x="24" y="3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6" name="Freeform 80"/>
            <p:cNvSpPr>
              <a:spLocks/>
            </p:cNvSpPr>
            <p:nvPr/>
          </p:nvSpPr>
          <p:spPr bwMode="auto">
            <a:xfrm>
              <a:off x="3979863" y="2659063"/>
              <a:ext cx="31750" cy="15875"/>
            </a:xfrm>
            <a:custGeom>
              <a:avLst/>
              <a:gdLst>
                <a:gd name="T0" fmla="*/ 2147483647 w 20"/>
                <a:gd name="T1" fmla="*/ 0 h 10"/>
                <a:gd name="T2" fmla="*/ 2147483647 w 20"/>
                <a:gd name="T3" fmla="*/ 0 h 10"/>
                <a:gd name="T4" fmla="*/ 2147483647 w 20"/>
                <a:gd name="T5" fmla="*/ 2147483647 h 10"/>
                <a:gd name="T6" fmla="*/ 2147483647 w 20"/>
                <a:gd name="T7" fmla="*/ 2147483647 h 10"/>
                <a:gd name="T8" fmla="*/ 0 w 20"/>
                <a:gd name="T9" fmla="*/ 2147483647 h 10"/>
                <a:gd name="T10" fmla="*/ 0 w 20"/>
                <a:gd name="T11" fmla="*/ 2147483647 h 10"/>
                <a:gd name="T12" fmla="*/ 2147483647 w 20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" h="10">
                  <a:moveTo>
                    <a:pt x="17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7" name="Freeform 81"/>
            <p:cNvSpPr>
              <a:spLocks/>
            </p:cNvSpPr>
            <p:nvPr/>
          </p:nvSpPr>
          <p:spPr bwMode="auto">
            <a:xfrm>
              <a:off x="4060825" y="2509838"/>
              <a:ext cx="128588" cy="120650"/>
            </a:xfrm>
            <a:custGeom>
              <a:avLst/>
              <a:gdLst>
                <a:gd name="T0" fmla="*/ 2147483647 w 81"/>
                <a:gd name="T1" fmla="*/ 0 h 76"/>
                <a:gd name="T2" fmla="*/ 2147483647 w 81"/>
                <a:gd name="T3" fmla="*/ 0 h 76"/>
                <a:gd name="T4" fmla="*/ 2147483647 w 81"/>
                <a:gd name="T5" fmla="*/ 2147483647 h 76"/>
                <a:gd name="T6" fmla="*/ 2147483647 w 81"/>
                <a:gd name="T7" fmla="*/ 2147483647 h 76"/>
                <a:gd name="T8" fmla="*/ 0 w 81"/>
                <a:gd name="T9" fmla="*/ 2147483647 h 76"/>
                <a:gd name="T10" fmla="*/ 0 w 81"/>
                <a:gd name="T11" fmla="*/ 2147483647 h 76"/>
                <a:gd name="T12" fmla="*/ 2147483647 w 81"/>
                <a:gd name="T13" fmla="*/ 0 h 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1" h="76">
                  <a:moveTo>
                    <a:pt x="78" y="0"/>
                  </a:moveTo>
                  <a:lnTo>
                    <a:pt x="81" y="0"/>
                  </a:lnTo>
                  <a:lnTo>
                    <a:pt x="81" y="3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3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8" name="Freeform 82"/>
            <p:cNvSpPr>
              <a:spLocks/>
            </p:cNvSpPr>
            <p:nvPr/>
          </p:nvSpPr>
          <p:spPr bwMode="auto">
            <a:xfrm>
              <a:off x="4184650" y="2501900"/>
              <a:ext cx="11113" cy="12700"/>
            </a:xfrm>
            <a:custGeom>
              <a:avLst/>
              <a:gdLst>
                <a:gd name="T0" fmla="*/ 2147483647 w 7"/>
                <a:gd name="T1" fmla="*/ 0 h 8"/>
                <a:gd name="T2" fmla="*/ 2147483647 w 7"/>
                <a:gd name="T3" fmla="*/ 0 h 8"/>
                <a:gd name="T4" fmla="*/ 2147483647 w 7"/>
                <a:gd name="T5" fmla="*/ 2147483647 h 8"/>
                <a:gd name="T6" fmla="*/ 2147483647 w 7"/>
                <a:gd name="T7" fmla="*/ 2147483647 h 8"/>
                <a:gd name="T8" fmla="*/ 0 w 7"/>
                <a:gd name="T9" fmla="*/ 2147483647 h 8"/>
                <a:gd name="T10" fmla="*/ 0 w 7"/>
                <a:gd name="T11" fmla="*/ 2147483647 h 8"/>
                <a:gd name="T12" fmla="*/ 2147483647 w 7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8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39" name="Freeform 83"/>
            <p:cNvSpPr>
              <a:spLocks/>
            </p:cNvSpPr>
            <p:nvPr/>
          </p:nvSpPr>
          <p:spPr bwMode="auto">
            <a:xfrm>
              <a:off x="4249738" y="2428875"/>
              <a:ext cx="26988" cy="25400"/>
            </a:xfrm>
            <a:custGeom>
              <a:avLst/>
              <a:gdLst>
                <a:gd name="T0" fmla="*/ 2147483647 w 17"/>
                <a:gd name="T1" fmla="*/ 0 h 16"/>
                <a:gd name="T2" fmla="*/ 2147483647 w 17"/>
                <a:gd name="T3" fmla="*/ 0 h 16"/>
                <a:gd name="T4" fmla="*/ 2147483647 w 17"/>
                <a:gd name="T5" fmla="*/ 2147483647 h 16"/>
                <a:gd name="T6" fmla="*/ 2147483647 w 17"/>
                <a:gd name="T7" fmla="*/ 2147483647 h 16"/>
                <a:gd name="T8" fmla="*/ 0 w 17"/>
                <a:gd name="T9" fmla="*/ 2147483647 h 16"/>
                <a:gd name="T10" fmla="*/ 0 w 17"/>
                <a:gd name="T11" fmla="*/ 2147483647 h 16"/>
                <a:gd name="T12" fmla="*/ 2147483647 w 17"/>
                <a:gd name="T13" fmla="*/ 0 h 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16">
                  <a:moveTo>
                    <a:pt x="15" y="0"/>
                  </a:moveTo>
                  <a:lnTo>
                    <a:pt x="17" y="0"/>
                  </a:lnTo>
                  <a:lnTo>
                    <a:pt x="17" y="4"/>
                  </a:lnTo>
                  <a:lnTo>
                    <a:pt x="3" y="16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0" name="Freeform 84"/>
            <p:cNvSpPr>
              <a:spLocks/>
            </p:cNvSpPr>
            <p:nvPr/>
          </p:nvSpPr>
          <p:spPr bwMode="auto">
            <a:xfrm>
              <a:off x="4332288" y="2322513"/>
              <a:ext cx="69850" cy="61913"/>
            </a:xfrm>
            <a:custGeom>
              <a:avLst/>
              <a:gdLst>
                <a:gd name="T0" fmla="*/ 2147483647 w 44"/>
                <a:gd name="T1" fmla="*/ 0 h 39"/>
                <a:gd name="T2" fmla="*/ 2147483647 w 44"/>
                <a:gd name="T3" fmla="*/ 0 h 39"/>
                <a:gd name="T4" fmla="*/ 2147483647 w 44"/>
                <a:gd name="T5" fmla="*/ 2147483647 h 39"/>
                <a:gd name="T6" fmla="*/ 2147483647 w 44"/>
                <a:gd name="T7" fmla="*/ 2147483647 h 39"/>
                <a:gd name="T8" fmla="*/ 0 w 44"/>
                <a:gd name="T9" fmla="*/ 2147483647 h 39"/>
                <a:gd name="T10" fmla="*/ 0 w 44"/>
                <a:gd name="T11" fmla="*/ 2147483647 h 39"/>
                <a:gd name="T12" fmla="*/ 2147483647 w 44"/>
                <a:gd name="T13" fmla="*/ 0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4" h="39">
                  <a:moveTo>
                    <a:pt x="41" y="0"/>
                  </a:moveTo>
                  <a:lnTo>
                    <a:pt x="44" y="0"/>
                  </a:lnTo>
                  <a:lnTo>
                    <a:pt x="44" y="2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1" name="Freeform 85"/>
            <p:cNvSpPr>
              <a:spLocks/>
            </p:cNvSpPr>
            <p:nvPr/>
          </p:nvSpPr>
          <p:spPr bwMode="auto">
            <a:xfrm>
              <a:off x="4397375" y="2257425"/>
              <a:ext cx="41275" cy="68263"/>
            </a:xfrm>
            <a:custGeom>
              <a:avLst/>
              <a:gdLst>
                <a:gd name="T0" fmla="*/ 2147483647 w 26"/>
                <a:gd name="T1" fmla="*/ 0 h 43"/>
                <a:gd name="T2" fmla="*/ 2147483647 w 26"/>
                <a:gd name="T3" fmla="*/ 0 h 43"/>
                <a:gd name="T4" fmla="*/ 2147483647 w 26"/>
                <a:gd name="T5" fmla="*/ 2147483647 h 43"/>
                <a:gd name="T6" fmla="*/ 2147483647 w 26"/>
                <a:gd name="T7" fmla="*/ 2147483647 h 43"/>
                <a:gd name="T8" fmla="*/ 0 w 26"/>
                <a:gd name="T9" fmla="*/ 2147483647 h 43"/>
                <a:gd name="T10" fmla="*/ 0 w 26"/>
                <a:gd name="T11" fmla="*/ 2147483647 h 43"/>
                <a:gd name="T12" fmla="*/ 2147483647 w 26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3">
                  <a:moveTo>
                    <a:pt x="24" y="0"/>
                  </a:moveTo>
                  <a:lnTo>
                    <a:pt x="26" y="0"/>
                  </a:lnTo>
                  <a:lnTo>
                    <a:pt x="26" y="2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2" name="Freeform 86"/>
            <p:cNvSpPr>
              <a:spLocks/>
            </p:cNvSpPr>
            <p:nvPr/>
          </p:nvSpPr>
          <p:spPr bwMode="auto">
            <a:xfrm>
              <a:off x="4467225" y="2174875"/>
              <a:ext cx="19050" cy="26988"/>
            </a:xfrm>
            <a:custGeom>
              <a:avLst/>
              <a:gdLst>
                <a:gd name="T0" fmla="*/ 2147483647 w 12"/>
                <a:gd name="T1" fmla="*/ 0 h 17"/>
                <a:gd name="T2" fmla="*/ 2147483647 w 12"/>
                <a:gd name="T3" fmla="*/ 0 h 17"/>
                <a:gd name="T4" fmla="*/ 2147483647 w 12"/>
                <a:gd name="T5" fmla="*/ 2147483647 h 17"/>
                <a:gd name="T6" fmla="*/ 2147483647 w 12"/>
                <a:gd name="T7" fmla="*/ 2147483647 h 17"/>
                <a:gd name="T8" fmla="*/ 0 w 12"/>
                <a:gd name="T9" fmla="*/ 2147483647 h 17"/>
                <a:gd name="T10" fmla="*/ 0 w 12"/>
                <a:gd name="T11" fmla="*/ 2147483647 h 17"/>
                <a:gd name="T12" fmla="*/ 2147483647 w 12"/>
                <a:gd name="T13" fmla="*/ 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7">
                  <a:moveTo>
                    <a:pt x="9" y="0"/>
                  </a:moveTo>
                  <a:lnTo>
                    <a:pt x="12" y="0"/>
                  </a:lnTo>
                  <a:lnTo>
                    <a:pt x="12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3" name="Freeform 87"/>
            <p:cNvSpPr>
              <a:spLocks/>
            </p:cNvSpPr>
            <p:nvPr/>
          </p:nvSpPr>
          <p:spPr bwMode="auto">
            <a:xfrm>
              <a:off x="4514850" y="2030413"/>
              <a:ext cx="52388" cy="90488"/>
            </a:xfrm>
            <a:custGeom>
              <a:avLst/>
              <a:gdLst>
                <a:gd name="T0" fmla="*/ 2147483647 w 33"/>
                <a:gd name="T1" fmla="*/ 0 h 57"/>
                <a:gd name="T2" fmla="*/ 2147483647 w 33"/>
                <a:gd name="T3" fmla="*/ 0 h 57"/>
                <a:gd name="T4" fmla="*/ 2147483647 w 33"/>
                <a:gd name="T5" fmla="*/ 2147483647 h 57"/>
                <a:gd name="T6" fmla="*/ 2147483647 w 33"/>
                <a:gd name="T7" fmla="*/ 2147483647 h 57"/>
                <a:gd name="T8" fmla="*/ 0 w 33"/>
                <a:gd name="T9" fmla="*/ 2147483647 h 57"/>
                <a:gd name="T10" fmla="*/ 0 w 33"/>
                <a:gd name="T11" fmla="*/ 2147483647 h 57"/>
                <a:gd name="T12" fmla="*/ 2147483647 w 33"/>
                <a:gd name="T13" fmla="*/ 0 h 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57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2" y="57"/>
                  </a:lnTo>
                  <a:lnTo>
                    <a:pt x="0" y="57"/>
                  </a:lnTo>
                  <a:lnTo>
                    <a:pt x="0" y="5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4" name="Freeform 88"/>
            <p:cNvSpPr>
              <a:spLocks/>
            </p:cNvSpPr>
            <p:nvPr/>
          </p:nvSpPr>
          <p:spPr bwMode="auto">
            <a:xfrm>
              <a:off x="4564063" y="1989138"/>
              <a:ext cx="44450" cy="44450"/>
            </a:xfrm>
            <a:custGeom>
              <a:avLst/>
              <a:gdLst>
                <a:gd name="T0" fmla="*/ 2147483647 w 28"/>
                <a:gd name="T1" fmla="*/ 0 h 28"/>
                <a:gd name="T2" fmla="*/ 2147483647 w 28"/>
                <a:gd name="T3" fmla="*/ 0 h 28"/>
                <a:gd name="T4" fmla="*/ 2147483647 w 28"/>
                <a:gd name="T5" fmla="*/ 2147483647 h 28"/>
                <a:gd name="T6" fmla="*/ 2147483647 w 28"/>
                <a:gd name="T7" fmla="*/ 2147483647 h 28"/>
                <a:gd name="T8" fmla="*/ 0 w 28"/>
                <a:gd name="T9" fmla="*/ 2147483647 h 28"/>
                <a:gd name="T10" fmla="*/ 0 w 28"/>
                <a:gd name="T11" fmla="*/ 2147483647 h 28"/>
                <a:gd name="T12" fmla="*/ 2147483647 w 28"/>
                <a:gd name="T13" fmla="*/ 0 h 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28">
                  <a:moveTo>
                    <a:pt x="26" y="0"/>
                  </a:moveTo>
                  <a:lnTo>
                    <a:pt x="28" y="0"/>
                  </a:lnTo>
                  <a:lnTo>
                    <a:pt x="28" y="2"/>
                  </a:lnTo>
                  <a:lnTo>
                    <a:pt x="2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5" name="Freeform 89"/>
            <p:cNvSpPr>
              <a:spLocks/>
            </p:cNvSpPr>
            <p:nvPr/>
          </p:nvSpPr>
          <p:spPr bwMode="auto">
            <a:xfrm>
              <a:off x="4665663" y="1903413"/>
              <a:ext cx="30163" cy="31750"/>
            </a:xfrm>
            <a:custGeom>
              <a:avLst/>
              <a:gdLst>
                <a:gd name="T0" fmla="*/ 2147483647 w 19"/>
                <a:gd name="T1" fmla="*/ 0 h 20"/>
                <a:gd name="T2" fmla="*/ 2147483647 w 19"/>
                <a:gd name="T3" fmla="*/ 0 h 20"/>
                <a:gd name="T4" fmla="*/ 2147483647 w 19"/>
                <a:gd name="T5" fmla="*/ 2147483647 h 20"/>
                <a:gd name="T6" fmla="*/ 2147483647 w 19"/>
                <a:gd name="T7" fmla="*/ 2147483647 h 20"/>
                <a:gd name="T8" fmla="*/ 0 w 19"/>
                <a:gd name="T9" fmla="*/ 2147483647 h 20"/>
                <a:gd name="T10" fmla="*/ 0 w 19"/>
                <a:gd name="T11" fmla="*/ 2147483647 h 20"/>
                <a:gd name="T12" fmla="*/ 2147483647 w 19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" h="20">
                  <a:moveTo>
                    <a:pt x="18" y="0"/>
                  </a:moveTo>
                  <a:lnTo>
                    <a:pt x="19" y="0"/>
                  </a:lnTo>
                  <a:lnTo>
                    <a:pt x="19" y="4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6" name="Freeform 90"/>
            <p:cNvSpPr>
              <a:spLocks/>
            </p:cNvSpPr>
            <p:nvPr/>
          </p:nvSpPr>
          <p:spPr bwMode="auto">
            <a:xfrm>
              <a:off x="4746625" y="1866900"/>
              <a:ext cx="133350" cy="9525"/>
            </a:xfrm>
            <a:custGeom>
              <a:avLst/>
              <a:gdLst>
                <a:gd name="T0" fmla="*/ 2147483647 w 84"/>
                <a:gd name="T1" fmla="*/ 0 h 6"/>
                <a:gd name="T2" fmla="*/ 2147483647 w 84"/>
                <a:gd name="T3" fmla="*/ 0 h 6"/>
                <a:gd name="T4" fmla="*/ 2147483647 w 84"/>
                <a:gd name="T5" fmla="*/ 2147483647 h 6"/>
                <a:gd name="T6" fmla="*/ 2147483647 w 84"/>
                <a:gd name="T7" fmla="*/ 2147483647 h 6"/>
                <a:gd name="T8" fmla="*/ 0 w 84"/>
                <a:gd name="T9" fmla="*/ 2147483647 h 6"/>
                <a:gd name="T10" fmla="*/ 0 w 84"/>
                <a:gd name="T11" fmla="*/ 2147483647 h 6"/>
                <a:gd name="T12" fmla="*/ 2147483647 w 84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4" h="6">
                  <a:moveTo>
                    <a:pt x="81" y="0"/>
                  </a:moveTo>
                  <a:lnTo>
                    <a:pt x="84" y="0"/>
                  </a:lnTo>
                  <a:lnTo>
                    <a:pt x="84" y="3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7" name="Freeform 91"/>
            <p:cNvSpPr>
              <a:spLocks/>
            </p:cNvSpPr>
            <p:nvPr/>
          </p:nvSpPr>
          <p:spPr bwMode="auto">
            <a:xfrm>
              <a:off x="4935538" y="1858963"/>
              <a:ext cx="28575" cy="6350"/>
            </a:xfrm>
            <a:custGeom>
              <a:avLst/>
              <a:gdLst>
                <a:gd name="T0" fmla="*/ 2147483647 w 18"/>
                <a:gd name="T1" fmla="*/ 0 h 4"/>
                <a:gd name="T2" fmla="*/ 2147483647 w 18"/>
                <a:gd name="T3" fmla="*/ 0 h 4"/>
                <a:gd name="T4" fmla="*/ 2147483647 w 18"/>
                <a:gd name="T5" fmla="*/ 2147483647 h 4"/>
                <a:gd name="T6" fmla="*/ 2147483647 w 18"/>
                <a:gd name="T7" fmla="*/ 2147483647 h 4"/>
                <a:gd name="T8" fmla="*/ 0 w 18"/>
                <a:gd name="T9" fmla="*/ 2147483647 h 4"/>
                <a:gd name="T10" fmla="*/ 0 w 18"/>
                <a:gd name="T11" fmla="*/ 2147483647 h 4"/>
                <a:gd name="T12" fmla="*/ 2147483647 w 18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4">
                  <a:moveTo>
                    <a:pt x="16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8" name="Freeform 92"/>
            <p:cNvSpPr>
              <a:spLocks/>
            </p:cNvSpPr>
            <p:nvPr/>
          </p:nvSpPr>
          <p:spPr bwMode="auto">
            <a:xfrm>
              <a:off x="5016500" y="1839913"/>
              <a:ext cx="63500" cy="12700"/>
            </a:xfrm>
            <a:custGeom>
              <a:avLst/>
              <a:gdLst>
                <a:gd name="T0" fmla="*/ 2147483647 w 40"/>
                <a:gd name="T1" fmla="*/ 0 h 8"/>
                <a:gd name="T2" fmla="*/ 2147483647 w 40"/>
                <a:gd name="T3" fmla="*/ 0 h 8"/>
                <a:gd name="T4" fmla="*/ 2147483647 w 40"/>
                <a:gd name="T5" fmla="*/ 2147483647 h 8"/>
                <a:gd name="T6" fmla="*/ 2147483647 w 40"/>
                <a:gd name="T7" fmla="*/ 2147483647 h 8"/>
                <a:gd name="T8" fmla="*/ 0 w 40"/>
                <a:gd name="T9" fmla="*/ 2147483647 h 8"/>
                <a:gd name="T10" fmla="*/ 0 w 40"/>
                <a:gd name="T11" fmla="*/ 2147483647 h 8"/>
                <a:gd name="T12" fmla="*/ 2147483647 w 4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8">
                  <a:moveTo>
                    <a:pt x="36" y="0"/>
                  </a:moveTo>
                  <a:lnTo>
                    <a:pt x="40" y="0"/>
                  </a:lnTo>
                  <a:lnTo>
                    <a:pt x="40" y="4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49" name="Freeform 93"/>
            <p:cNvSpPr>
              <a:spLocks/>
            </p:cNvSpPr>
            <p:nvPr/>
          </p:nvSpPr>
          <p:spPr bwMode="auto">
            <a:xfrm>
              <a:off x="5073650" y="1839913"/>
              <a:ext cx="79375" cy="36513"/>
            </a:xfrm>
            <a:custGeom>
              <a:avLst/>
              <a:gdLst>
                <a:gd name="T0" fmla="*/ 0 w 50"/>
                <a:gd name="T1" fmla="*/ 0 h 23"/>
                <a:gd name="T2" fmla="*/ 2147483647 w 50"/>
                <a:gd name="T3" fmla="*/ 0 h 23"/>
                <a:gd name="T4" fmla="*/ 2147483647 w 50"/>
                <a:gd name="T5" fmla="*/ 2147483647 h 23"/>
                <a:gd name="T6" fmla="*/ 2147483647 w 50"/>
                <a:gd name="T7" fmla="*/ 2147483647 h 23"/>
                <a:gd name="T8" fmla="*/ 2147483647 w 50"/>
                <a:gd name="T9" fmla="*/ 2147483647 h 23"/>
                <a:gd name="T10" fmla="*/ 0 w 50"/>
                <a:gd name="T11" fmla="*/ 2147483647 h 23"/>
                <a:gd name="T12" fmla="*/ 0 w 50"/>
                <a:gd name="T13" fmla="*/ 0 h 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23">
                  <a:moveTo>
                    <a:pt x="0" y="0"/>
                  </a:moveTo>
                  <a:lnTo>
                    <a:pt x="4" y="0"/>
                  </a:lnTo>
                  <a:lnTo>
                    <a:pt x="50" y="20"/>
                  </a:lnTo>
                  <a:lnTo>
                    <a:pt x="50" y="23"/>
                  </a:lnTo>
                  <a:lnTo>
                    <a:pt x="47" y="23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0" name="Freeform 94"/>
            <p:cNvSpPr>
              <a:spLocks/>
            </p:cNvSpPr>
            <p:nvPr/>
          </p:nvSpPr>
          <p:spPr bwMode="auto">
            <a:xfrm>
              <a:off x="5205413" y="1893888"/>
              <a:ext cx="28575" cy="15875"/>
            </a:xfrm>
            <a:custGeom>
              <a:avLst/>
              <a:gdLst>
                <a:gd name="T0" fmla="*/ 0 w 18"/>
                <a:gd name="T1" fmla="*/ 0 h 10"/>
                <a:gd name="T2" fmla="*/ 2147483647 w 18"/>
                <a:gd name="T3" fmla="*/ 0 h 10"/>
                <a:gd name="T4" fmla="*/ 2147483647 w 18"/>
                <a:gd name="T5" fmla="*/ 2147483647 h 10"/>
                <a:gd name="T6" fmla="*/ 2147483647 w 18"/>
                <a:gd name="T7" fmla="*/ 2147483647 h 10"/>
                <a:gd name="T8" fmla="*/ 2147483647 w 18"/>
                <a:gd name="T9" fmla="*/ 2147483647 h 10"/>
                <a:gd name="T10" fmla="*/ 0 w 18"/>
                <a:gd name="T11" fmla="*/ 2147483647 h 10"/>
                <a:gd name="T12" fmla="*/ 0 w 1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3" y="0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1" name="Freeform 95"/>
            <p:cNvSpPr>
              <a:spLocks/>
            </p:cNvSpPr>
            <p:nvPr/>
          </p:nvSpPr>
          <p:spPr bwMode="auto">
            <a:xfrm>
              <a:off x="5286375" y="1927225"/>
              <a:ext cx="92075" cy="38100"/>
            </a:xfrm>
            <a:custGeom>
              <a:avLst/>
              <a:gdLst>
                <a:gd name="T0" fmla="*/ 0 w 58"/>
                <a:gd name="T1" fmla="*/ 0 h 24"/>
                <a:gd name="T2" fmla="*/ 2147483647 w 58"/>
                <a:gd name="T3" fmla="*/ 0 h 24"/>
                <a:gd name="T4" fmla="*/ 2147483647 w 58"/>
                <a:gd name="T5" fmla="*/ 2147483647 h 24"/>
                <a:gd name="T6" fmla="*/ 2147483647 w 58"/>
                <a:gd name="T7" fmla="*/ 2147483647 h 24"/>
                <a:gd name="T8" fmla="*/ 2147483647 w 58"/>
                <a:gd name="T9" fmla="*/ 2147483647 h 24"/>
                <a:gd name="T10" fmla="*/ 0 w 58"/>
                <a:gd name="T11" fmla="*/ 2147483647 h 24"/>
                <a:gd name="T12" fmla="*/ 0 w 58"/>
                <a:gd name="T13" fmla="*/ 0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8" h="24">
                  <a:moveTo>
                    <a:pt x="0" y="0"/>
                  </a:moveTo>
                  <a:lnTo>
                    <a:pt x="3" y="0"/>
                  </a:lnTo>
                  <a:lnTo>
                    <a:pt x="58" y="22"/>
                  </a:lnTo>
                  <a:lnTo>
                    <a:pt x="58" y="24"/>
                  </a:lnTo>
                  <a:lnTo>
                    <a:pt x="56" y="2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2" name="Freeform 96"/>
            <p:cNvSpPr>
              <a:spLocks/>
            </p:cNvSpPr>
            <p:nvPr/>
          </p:nvSpPr>
          <p:spPr bwMode="auto">
            <a:xfrm>
              <a:off x="5375275" y="1962150"/>
              <a:ext cx="44450" cy="22225"/>
            </a:xfrm>
            <a:custGeom>
              <a:avLst/>
              <a:gdLst>
                <a:gd name="T0" fmla="*/ 0 w 28"/>
                <a:gd name="T1" fmla="*/ 0 h 14"/>
                <a:gd name="T2" fmla="*/ 2147483647 w 28"/>
                <a:gd name="T3" fmla="*/ 0 h 14"/>
                <a:gd name="T4" fmla="*/ 2147483647 w 28"/>
                <a:gd name="T5" fmla="*/ 2147483647 h 14"/>
                <a:gd name="T6" fmla="*/ 2147483647 w 28"/>
                <a:gd name="T7" fmla="*/ 2147483647 h 14"/>
                <a:gd name="T8" fmla="*/ 2147483647 w 28"/>
                <a:gd name="T9" fmla="*/ 2147483647 h 14"/>
                <a:gd name="T10" fmla="*/ 0 w 28"/>
                <a:gd name="T11" fmla="*/ 2147483647 h 14"/>
                <a:gd name="T12" fmla="*/ 0 w 28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14">
                  <a:moveTo>
                    <a:pt x="0" y="0"/>
                  </a:moveTo>
                  <a:lnTo>
                    <a:pt x="2" y="0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5" y="1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3" name="Freeform 97"/>
            <p:cNvSpPr>
              <a:spLocks/>
            </p:cNvSpPr>
            <p:nvPr/>
          </p:nvSpPr>
          <p:spPr bwMode="auto">
            <a:xfrm>
              <a:off x="5475288" y="2012950"/>
              <a:ext cx="28575" cy="15875"/>
            </a:xfrm>
            <a:custGeom>
              <a:avLst/>
              <a:gdLst>
                <a:gd name="T0" fmla="*/ 0 w 18"/>
                <a:gd name="T1" fmla="*/ 0 h 10"/>
                <a:gd name="T2" fmla="*/ 2147483647 w 18"/>
                <a:gd name="T3" fmla="*/ 0 h 10"/>
                <a:gd name="T4" fmla="*/ 2147483647 w 18"/>
                <a:gd name="T5" fmla="*/ 2147483647 h 10"/>
                <a:gd name="T6" fmla="*/ 2147483647 w 18"/>
                <a:gd name="T7" fmla="*/ 2147483647 h 10"/>
                <a:gd name="T8" fmla="*/ 2147483647 w 18"/>
                <a:gd name="T9" fmla="*/ 2147483647 h 10"/>
                <a:gd name="T10" fmla="*/ 0 w 18"/>
                <a:gd name="T11" fmla="*/ 2147483647 h 10"/>
                <a:gd name="T12" fmla="*/ 0 w 18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2" y="0"/>
                  </a:lnTo>
                  <a:lnTo>
                    <a:pt x="18" y="8"/>
                  </a:lnTo>
                  <a:lnTo>
                    <a:pt x="18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4" name="Freeform 98"/>
            <p:cNvSpPr>
              <a:spLocks/>
            </p:cNvSpPr>
            <p:nvPr/>
          </p:nvSpPr>
          <p:spPr bwMode="auto">
            <a:xfrm>
              <a:off x="5557838" y="2055813"/>
              <a:ext cx="34925" cy="20638"/>
            </a:xfrm>
            <a:custGeom>
              <a:avLst/>
              <a:gdLst>
                <a:gd name="T0" fmla="*/ 0 w 22"/>
                <a:gd name="T1" fmla="*/ 0 h 13"/>
                <a:gd name="T2" fmla="*/ 2147483647 w 22"/>
                <a:gd name="T3" fmla="*/ 0 h 13"/>
                <a:gd name="T4" fmla="*/ 2147483647 w 22"/>
                <a:gd name="T5" fmla="*/ 2147483647 h 13"/>
                <a:gd name="T6" fmla="*/ 2147483647 w 22"/>
                <a:gd name="T7" fmla="*/ 2147483647 h 13"/>
                <a:gd name="T8" fmla="*/ 2147483647 w 22"/>
                <a:gd name="T9" fmla="*/ 2147483647 h 13"/>
                <a:gd name="T10" fmla="*/ 0 w 22"/>
                <a:gd name="T11" fmla="*/ 2147483647 h 13"/>
                <a:gd name="T12" fmla="*/ 0 w 22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" h="13">
                  <a:moveTo>
                    <a:pt x="0" y="0"/>
                  </a:moveTo>
                  <a:lnTo>
                    <a:pt x="2" y="0"/>
                  </a:lnTo>
                  <a:lnTo>
                    <a:pt x="22" y="9"/>
                  </a:lnTo>
                  <a:lnTo>
                    <a:pt x="22" y="13"/>
                  </a:lnTo>
                  <a:lnTo>
                    <a:pt x="19" y="1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5" name="Freeform 99"/>
            <p:cNvSpPr>
              <a:spLocks/>
            </p:cNvSpPr>
            <p:nvPr/>
          </p:nvSpPr>
          <p:spPr bwMode="auto">
            <a:xfrm>
              <a:off x="5588000" y="2070100"/>
              <a:ext cx="103188" cy="50800"/>
            </a:xfrm>
            <a:custGeom>
              <a:avLst/>
              <a:gdLst>
                <a:gd name="T0" fmla="*/ 0 w 65"/>
                <a:gd name="T1" fmla="*/ 0 h 32"/>
                <a:gd name="T2" fmla="*/ 2147483647 w 65"/>
                <a:gd name="T3" fmla="*/ 0 h 32"/>
                <a:gd name="T4" fmla="*/ 2147483647 w 65"/>
                <a:gd name="T5" fmla="*/ 2147483647 h 32"/>
                <a:gd name="T6" fmla="*/ 2147483647 w 65"/>
                <a:gd name="T7" fmla="*/ 2147483647 h 32"/>
                <a:gd name="T8" fmla="*/ 2147483647 w 65"/>
                <a:gd name="T9" fmla="*/ 2147483647 h 32"/>
                <a:gd name="T10" fmla="*/ 0 w 65"/>
                <a:gd name="T11" fmla="*/ 2147483647 h 32"/>
                <a:gd name="T12" fmla="*/ 0 w 65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5" h="32">
                  <a:moveTo>
                    <a:pt x="0" y="0"/>
                  </a:moveTo>
                  <a:lnTo>
                    <a:pt x="3" y="0"/>
                  </a:lnTo>
                  <a:lnTo>
                    <a:pt x="65" y="30"/>
                  </a:lnTo>
                  <a:lnTo>
                    <a:pt x="65" y="32"/>
                  </a:lnTo>
                  <a:lnTo>
                    <a:pt x="63" y="3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6" name="Freeform 100"/>
            <p:cNvSpPr>
              <a:spLocks/>
            </p:cNvSpPr>
            <p:nvPr/>
          </p:nvSpPr>
          <p:spPr bwMode="auto">
            <a:xfrm>
              <a:off x="5746750" y="2144713"/>
              <a:ext cx="26988" cy="15875"/>
            </a:xfrm>
            <a:custGeom>
              <a:avLst/>
              <a:gdLst>
                <a:gd name="T0" fmla="*/ 0 w 17"/>
                <a:gd name="T1" fmla="*/ 0 h 10"/>
                <a:gd name="T2" fmla="*/ 2147483647 w 17"/>
                <a:gd name="T3" fmla="*/ 0 h 10"/>
                <a:gd name="T4" fmla="*/ 2147483647 w 17"/>
                <a:gd name="T5" fmla="*/ 2147483647 h 10"/>
                <a:gd name="T6" fmla="*/ 2147483647 w 17"/>
                <a:gd name="T7" fmla="*/ 2147483647 h 10"/>
                <a:gd name="T8" fmla="*/ 2147483647 w 17"/>
                <a:gd name="T9" fmla="*/ 2147483647 h 10"/>
                <a:gd name="T10" fmla="*/ 0 w 17"/>
                <a:gd name="T11" fmla="*/ 2147483647 h 10"/>
                <a:gd name="T12" fmla="*/ 0 w 17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1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7" name="Freeform 101"/>
            <p:cNvSpPr>
              <a:spLocks/>
            </p:cNvSpPr>
            <p:nvPr/>
          </p:nvSpPr>
          <p:spPr bwMode="auto">
            <a:xfrm>
              <a:off x="5827713" y="2184400"/>
              <a:ext cx="63500" cy="28575"/>
            </a:xfrm>
            <a:custGeom>
              <a:avLst/>
              <a:gdLst>
                <a:gd name="T0" fmla="*/ 0 w 40"/>
                <a:gd name="T1" fmla="*/ 0 h 18"/>
                <a:gd name="T2" fmla="*/ 2147483647 w 40"/>
                <a:gd name="T3" fmla="*/ 0 h 18"/>
                <a:gd name="T4" fmla="*/ 2147483647 w 40"/>
                <a:gd name="T5" fmla="*/ 2147483647 h 18"/>
                <a:gd name="T6" fmla="*/ 2147483647 w 40"/>
                <a:gd name="T7" fmla="*/ 2147483647 h 18"/>
                <a:gd name="T8" fmla="*/ 2147483647 w 40"/>
                <a:gd name="T9" fmla="*/ 2147483647 h 18"/>
                <a:gd name="T10" fmla="*/ 0 w 40"/>
                <a:gd name="T11" fmla="*/ 2147483647 h 18"/>
                <a:gd name="T12" fmla="*/ 0 w 40"/>
                <a:gd name="T13" fmla="*/ 0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18">
                  <a:moveTo>
                    <a:pt x="0" y="0"/>
                  </a:moveTo>
                  <a:lnTo>
                    <a:pt x="3" y="0"/>
                  </a:lnTo>
                  <a:lnTo>
                    <a:pt x="40" y="16"/>
                  </a:lnTo>
                  <a:lnTo>
                    <a:pt x="40" y="18"/>
                  </a:lnTo>
                  <a:lnTo>
                    <a:pt x="38" y="1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8" name="Freeform 102"/>
            <p:cNvSpPr>
              <a:spLocks/>
            </p:cNvSpPr>
            <p:nvPr/>
          </p:nvSpPr>
          <p:spPr bwMode="auto">
            <a:xfrm>
              <a:off x="1858963" y="3379788"/>
              <a:ext cx="117475" cy="698500"/>
            </a:xfrm>
            <a:custGeom>
              <a:avLst/>
              <a:gdLst>
                <a:gd name="T0" fmla="*/ 2147483647 w 74"/>
                <a:gd name="T1" fmla="*/ 0 h 440"/>
                <a:gd name="T2" fmla="*/ 2147483647 w 74"/>
                <a:gd name="T3" fmla="*/ 0 h 440"/>
                <a:gd name="T4" fmla="*/ 2147483647 w 74"/>
                <a:gd name="T5" fmla="*/ 2147483647 h 440"/>
                <a:gd name="T6" fmla="*/ 2147483647 w 74"/>
                <a:gd name="T7" fmla="*/ 2147483647 h 440"/>
                <a:gd name="T8" fmla="*/ 0 w 74"/>
                <a:gd name="T9" fmla="*/ 2147483647 h 440"/>
                <a:gd name="T10" fmla="*/ 0 w 74"/>
                <a:gd name="T11" fmla="*/ 2147483647 h 440"/>
                <a:gd name="T12" fmla="*/ 2147483647 w 74"/>
                <a:gd name="T13" fmla="*/ 0 h 4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4" h="440">
                  <a:moveTo>
                    <a:pt x="71" y="0"/>
                  </a:moveTo>
                  <a:lnTo>
                    <a:pt x="74" y="0"/>
                  </a:lnTo>
                  <a:lnTo>
                    <a:pt x="74" y="3"/>
                  </a:lnTo>
                  <a:lnTo>
                    <a:pt x="3" y="440"/>
                  </a:lnTo>
                  <a:lnTo>
                    <a:pt x="0" y="440"/>
                  </a:lnTo>
                  <a:lnTo>
                    <a:pt x="0" y="43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59" name="Freeform 103"/>
            <p:cNvSpPr>
              <a:spLocks/>
            </p:cNvSpPr>
            <p:nvPr/>
          </p:nvSpPr>
          <p:spPr bwMode="auto">
            <a:xfrm>
              <a:off x="1971675" y="3130550"/>
              <a:ext cx="52388" cy="254000"/>
            </a:xfrm>
            <a:custGeom>
              <a:avLst/>
              <a:gdLst>
                <a:gd name="T0" fmla="*/ 2147483647 w 33"/>
                <a:gd name="T1" fmla="*/ 0 h 160"/>
                <a:gd name="T2" fmla="*/ 2147483647 w 33"/>
                <a:gd name="T3" fmla="*/ 0 h 160"/>
                <a:gd name="T4" fmla="*/ 2147483647 w 33"/>
                <a:gd name="T5" fmla="*/ 2147483647 h 160"/>
                <a:gd name="T6" fmla="*/ 2147483647 w 33"/>
                <a:gd name="T7" fmla="*/ 2147483647 h 160"/>
                <a:gd name="T8" fmla="*/ 0 w 33"/>
                <a:gd name="T9" fmla="*/ 2147483647 h 160"/>
                <a:gd name="T10" fmla="*/ 0 w 33"/>
                <a:gd name="T11" fmla="*/ 2147483647 h 160"/>
                <a:gd name="T12" fmla="*/ 2147483647 w 33"/>
                <a:gd name="T13" fmla="*/ 0 h 1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160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3" y="160"/>
                  </a:lnTo>
                  <a:lnTo>
                    <a:pt x="0" y="160"/>
                  </a:lnTo>
                  <a:lnTo>
                    <a:pt x="0" y="15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0" name="Freeform 104"/>
            <p:cNvSpPr>
              <a:spLocks/>
            </p:cNvSpPr>
            <p:nvPr/>
          </p:nvSpPr>
          <p:spPr bwMode="auto">
            <a:xfrm>
              <a:off x="2020888" y="2720975"/>
              <a:ext cx="90488" cy="412750"/>
            </a:xfrm>
            <a:custGeom>
              <a:avLst/>
              <a:gdLst>
                <a:gd name="T0" fmla="*/ 2147483647 w 57"/>
                <a:gd name="T1" fmla="*/ 0 h 260"/>
                <a:gd name="T2" fmla="*/ 2147483647 w 57"/>
                <a:gd name="T3" fmla="*/ 0 h 260"/>
                <a:gd name="T4" fmla="*/ 2147483647 w 57"/>
                <a:gd name="T5" fmla="*/ 2147483647 h 260"/>
                <a:gd name="T6" fmla="*/ 2147483647 w 57"/>
                <a:gd name="T7" fmla="*/ 2147483647 h 260"/>
                <a:gd name="T8" fmla="*/ 0 w 57"/>
                <a:gd name="T9" fmla="*/ 2147483647 h 260"/>
                <a:gd name="T10" fmla="*/ 0 w 57"/>
                <a:gd name="T11" fmla="*/ 2147483647 h 260"/>
                <a:gd name="T12" fmla="*/ 2147483647 w 57"/>
                <a:gd name="T13" fmla="*/ 0 h 2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7" h="260">
                  <a:moveTo>
                    <a:pt x="55" y="0"/>
                  </a:moveTo>
                  <a:lnTo>
                    <a:pt x="57" y="0"/>
                  </a:lnTo>
                  <a:lnTo>
                    <a:pt x="57" y="2"/>
                  </a:lnTo>
                  <a:lnTo>
                    <a:pt x="2" y="260"/>
                  </a:lnTo>
                  <a:lnTo>
                    <a:pt x="0" y="260"/>
                  </a:lnTo>
                  <a:lnTo>
                    <a:pt x="0" y="258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1" name="Freeform 105"/>
            <p:cNvSpPr>
              <a:spLocks/>
            </p:cNvSpPr>
            <p:nvPr/>
          </p:nvSpPr>
          <p:spPr bwMode="auto">
            <a:xfrm>
              <a:off x="2108200" y="2403475"/>
              <a:ext cx="80963" cy="320675"/>
            </a:xfrm>
            <a:custGeom>
              <a:avLst/>
              <a:gdLst>
                <a:gd name="T0" fmla="*/ 2147483647 w 51"/>
                <a:gd name="T1" fmla="*/ 0 h 202"/>
                <a:gd name="T2" fmla="*/ 2147483647 w 51"/>
                <a:gd name="T3" fmla="*/ 0 h 202"/>
                <a:gd name="T4" fmla="*/ 2147483647 w 51"/>
                <a:gd name="T5" fmla="*/ 2147483647 h 202"/>
                <a:gd name="T6" fmla="*/ 2147483647 w 51"/>
                <a:gd name="T7" fmla="*/ 2147483647 h 202"/>
                <a:gd name="T8" fmla="*/ 0 w 51"/>
                <a:gd name="T9" fmla="*/ 2147483647 h 202"/>
                <a:gd name="T10" fmla="*/ 0 w 51"/>
                <a:gd name="T11" fmla="*/ 2147483647 h 202"/>
                <a:gd name="T12" fmla="*/ 2147483647 w 51"/>
                <a:gd name="T13" fmla="*/ 0 h 20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1" h="202">
                  <a:moveTo>
                    <a:pt x="49" y="0"/>
                  </a:moveTo>
                  <a:lnTo>
                    <a:pt x="51" y="0"/>
                  </a:lnTo>
                  <a:lnTo>
                    <a:pt x="51" y="2"/>
                  </a:lnTo>
                  <a:lnTo>
                    <a:pt x="2" y="202"/>
                  </a:lnTo>
                  <a:lnTo>
                    <a:pt x="0" y="202"/>
                  </a:lnTo>
                  <a:lnTo>
                    <a:pt x="0" y="20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2" name="Freeform 106"/>
            <p:cNvSpPr>
              <a:spLocks/>
            </p:cNvSpPr>
            <p:nvPr/>
          </p:nvSpPr>
          <p:spPr bwMode="auto">
            <a:xfrm>
              <a:off x="2185988" y="1860550"/>
              <a:ext cx="168275" cy="546100"/>
            </a:xfrm>
            <a:custGeom>
              <a:avLst/>
              <a:gdLst>
                <a:gd name="T0" fmla="*/ 2147483647 w 106"/>
                <a:gd name="T1" fmla="*/ 0 h 344"/>
                <a:gd name="T2" fmla="*/ 2147483647 w 106"/>
                <a:gd name="T3" fmla="*/ 0 h 344"/>
                <a:gd name="T4" fmla="*/ 2147483647 w 106"/>
                <a:gd name="T5" fmla="*/ 2147483647 h 344"/>
                <a:gd name="T6" fmla="*/ 2147483647 w 106"/>
                <a:gd name="T7" fmla="*/ 2147483647 h 344"/>
                <a:gd name="T8" fmla="*/ 0 w 106"/>
                <a:gd name="T9" fmla="*/ 2147483647 h 344"/>
                <a:gd name="T10" fmla="*/ 0 w 106"/>
                <a:gd name="T11" fmla="*/ 2147483647 h 344"/>
                <a:gd name="T12" fmla="*/ 2147483647 w 106"/>
                <a:gd name="T13" fmla="*/ 0 h 34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6" h="344">
                  <a:moveTo>
                    <a:pt x="104" y="0"/>
                  </a:moveTo>
                  <a:lnTo>
                    <a:pt x="106" y="0"/>
                  </a:lnTo>
                  <a:lnTo>
                    <a:pt x="106" y="2"/>
                  </a:lnTo>
                  <a:lnTo>
                    <a:pt x="2" y="344"/>
                  </a:lnTo>
                  <a:lnTo>
                    <a:pt x="0" y="344"/>
                  </a:lnTo>
                  <a:lnTo>
                    <a:pt x="0" y="342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3" name="Freeform 107"/>
            <p:cNvSpPr>
              <a:spLocks/>
            </p:cNvSpPr>
            <p:nvPr/>
          </p:nvSpPr>
          <p:spPr bwMode="auto">
            <a:xfrm>
              <a:off x="2351088" y="1522413"/>
              <a:ext cx="138113" cy="341313"/>
            </a:xfrm>
            <a:custGeom>
              <a:avLst/>
              <a:gdLst>
                <a:gd name="T0" fmla="*/ 2147483647 w 87"/>
                <a:gd name="T1" fmla="*/ 0 h 215"/>
                <a:gd name="T2" fmla="*/ 2147483647 w 87"/>
                <a:gd name="T3" fmla="*/ 0 h 215"/>
                <a:gd name="T4" fmla="*/ 2147483647 w 87"/>
                <a:gd name="T5" fmla="*/ 2147483647 h 215"/>
                <a:gd name="T6" fmla="*/ 2147483647 w 87"/>
                <a:gd name="T7" fmla="*/ 2147483647 h 215"/>
                <a:gd name="T8" fmla="*/ 0 w 87"/>
                <a:gd name="T9" fmla="*/ 2147483647 h 215"/>
                <a:gd name="T10" fmla="*/ 0 w 87"/>
                <a:gd name="T11" fmla="*/ 2147483647 h 215"/>
                <a:gd name="T12" fmla="*/ 2147483647 w 87"/>
                <a:gd name="T13" fmla="*/ 0 h 2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215">
                  <a:moveTo>
                    <a:pt x="85" y="0"/>
                  </a:moveTo>
                  <a:lnTo>
                    <a:pt x="87" y="0"/>
                  </a:lnTo>
                  <a:lnTo>
                    <a:pt x="87" y="4"/>
                  </a:lnTo>
                  <a:lnTo>
                    <a:pt x="2" y="215"/>
                  </a:lnTo>
                  <a:lnTo>
                    <a:pt x="0" y="215"/>
                  </a:lnTo>
                  <a:lnTo>
                    <a:pt x="0" y="21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4" name="Freeform 108"/>
            <p:cNvSpPr>
              <a:spLocks/>
            </p:cNvSpPr>
            <p:nvPr/>
          </p:nvSpPr>
          <p:spPr bwMode="auto">
            <a:xfrm>
              <a:off x="2486025" y="1150938"/>
              <a:ext cx="215900" cy="377825"/>
            </a:xfrm>
            <a:custGeom>
              <a:avLst/>
              <a:gdLst>
                <a:gd name="T0" fmla="*/ 2147483647 w 136"/>
                <a:gd name="T1" fmla="*/ 0 h 238"/>
                <a:gd name="T2" fmla="*/ 2147483647 w 136"/>
                <a:gd name="T3" fmla="*/ 0 h 238"/>
                <a:gd name="T4" fmla="*/ 2147483647 w 136"/>
                <a:gd name="T5" fmla="*/ 2147483647 h 238"/>
                <a:gd name="T6" fmla="*/ 2147483647 w 136"/>
                <a:gd name="T7" fmla="*/ 2147483647 h 238"/>
                <a:gd name="T8" fmla="*/ 0 w 136"/>
                <a:gd name="T9" fmla="*/ 2147483647 h 238"/>
                <a:gd name="T10" fmla="*/ 0 w 136"/>
                <a:gd name="T11" fmla="*/ 2147483647 h 238"/>
                <a:gd name="T12" fmla="*/ 2147483647 w 136"/>
                <a:gd name="T13" fmla="*/ 0 h 2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" h="238">
                  <a:moveTo>
                    <a:pt x="134" y="0"/>
                  </a:moveTo>
                  <a:lnTo>
                    <a:pt x="136" y="0"/>
                  </a:lnTo>
                  <a:lnTo>
                    <a:pt x="136" y="3"/>
                  </a:lnTo>
                  <a:lnTo>
                    <a:pt x="2" y="238"/>
                  </a:lnTo>
                  <a:lnTo>
                    <a:pt x="0" y="238"/>
                  </a:lnTo>
                  <a:lnTo>
                    <a:pt x="0" y="234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5" name="Freeform 109"/>
            <p:cNvSpPr>
              <a:spLocks/>
            </p:cNvSpPr>
            <p:nvPr/>
          </p:nvSpPr>
          <p:spPr bwMode="auto">
            <a:xfrm>
              <a:off x="2698750" y="969963"/>
              <a:ext cx="168275" cy="185738"/>
            </a:xfrm>
            <a:custGeom>
              <a:avLst/>
              <a:gdLst>
                <a:gd name="T0" fmla="*/ 2147483647 w 106"/>
                <a:gd name="T1" fmla="*/ 0 h 117"/>
                <a:gd name="T2" fmla="*/ 2147483647 w 106"/>
                <a:gd name="T3" fmla="*/ 0 h 117"/>
                <a:gd name="T4" fmla="*/ 2147483647 w 106"/>
                <a:gd name="T5" fmla="*/ 2147483647 h 117"/>
                <a:gd name="T6" fmla="*/ 2147483647 w 106"/>
                <a:gd name="T7" fmla="*/ 2147483647 h 117"/>
                <a:gd name="T8" fmla="*/ 0 w 106"/>
                <a:gd name="T9" fmla="*/ 2147483647 h 117"/>
                <a:gd name="T10" fmla="*/ 0 w 106"/>
                <a:gd name="T11" fmla="*/ 2147483647 h 117"/>
                <a:gd name="T12" fmla="*/ 2147483647 w 106"/>
                <a:gd name="T13" fmla="*/ 0 h 1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6" h="117">
                  <a:moveTo>
                    <a:pt x="102" y="0"/>
                  </a:moveTo>
                  <a:lnTo>
                    <a:pt x="106" y="0"/>
                  </a:lnTo>
                  <a:lnTo>
                    <a:pt x="106" y="3"/>
                  </a:lnTo>
                  <a:lnTo>
                    <a:pt x="2" y="117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6" name="Freeform 110"/>
            <p:cNvSpPr>
              <a:spLocks/>
            </p:cNvSpPr>
            <p:nvPr/>
          </p:nvSpPr>
          <p:spPr bwMode="auto">
            <a:xfrm>
              <a:off x="2860675" y="874713"/>
              <a:ext cx="139700" cy="100013"/>
            </a:xfrm>
            <a:custGeom>
              <a:avLst/>
              <a:gdLst>
                <a:gd name="T0" fmla="*/ 2147483647 w 88"/>
                <a:gd name="T1" fmla="*/ 0 h 63"/>
                <a:gd name="T2" fmla="*/ 2147483647 w 88"/>
                <a:gd name="T3" fmla="*/ 0 h 63"/>
                <a:gd name="T4" fmla="*/ 2147483647 w 88"/>
                <a:gd name="T5" fmla="*/ 2147483647 h 63"/>
                <a:gd name="T6" fmla="*/ 2147483647 w 88"/>
                <a:gd name="T7" fmla="*/ 2147483647 h 63"/>
                <a:gd name="T8" fmla="*/ 0 w 88"/>
                <a:gd name="T9" fmla="*/ 2147483647 h 63"/>
                <a:gd name="T10" fmla="*/ 0 w 88"/>
                <a:gd name="T11" fmla="*/ 2147483647 h 63"/>
                <a:gd name="T12" fmla="*/ 2147483647 w 88"/>
                <a:gd name="T13" fmla="*/ 0 h 6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8" h="63">
                  <a:moveTo>
                    <a:pt x="86" y="0"/>
                  </a:moveTo>
                  <a:lnTo>
                    <a:pt x="88" y="0"/>
                  </a:lnTo>
                  <a:lnTo>
                    <a:pt x="88" y="2"/>
                  </a:lnTo>
                  <a:lnTo>
                    <a:pt x="4" y="63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7" name="Freeform 111"/>
            <p:cNvSpPr>
              <a:spLocks/>
            </p:cNvSpPr>
            <p:nvPr/>
          </p:nvSpPr>
          <p:spPr bwMode="auto">
            <a:xfrm>
              <a:off x="2997200" y="801688"/>
              <a:ext cx="217488" cy="76200"/>
            </a:xfrm>
            <a:custGeom>
              <a:avLst/>
              <a:gdLst>
                <a:gd name="T0" fmla="*/ 2147483647 w 137"/>
                <a:gd name="T1" fmla="*/ 0 h 48"/>
                <a:gd name="T2" fmla="*/ 2147483647 w 137"/>
                <a:gd name="T3" fmla="*/ 0 h 48"/>
                <a:gd name="T4" fmla="*/ 2147483647 w 137"/>
                <a:gd name="T5" fmla="*/ 2147483647 h 48"/>
                <a:gd name="T6" fmla="*/ 2147483647 w 137"/>
                <a:gd name="T7" fmla="*/ 2147483647 h 48"/>
                <a:gd name="T8" fmla="*/ 0 w 137"/>
                <a:gd name="T9" fmla="*/ 2147483647 h 48"/>
                <a:gd name="T10" fmla="*/ 0 w 137"/>
                <a:gd name="T11" fmla="*/ 2147483647 h 48"/>
                <a:gd name="T12" fmla="*/ 2147483647 w 137"/>
                <a:gd name="T13" fmla="*/ 0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7" h="48">
                  <a:moveTo>
                    <a:pt x="134" y="0"/>
                  </a:moveTo>
                  <a:lnTo>
                    <a:pt x="137" y="0"/>
                  </a:lnTo>
                  <a:lnTo>
                    <a:pt x="137" y="3"/>
                  </a:lnTo>
                  <a:lnTo>
                    <a:pt x="2" y="48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8" name="Freeform 112"/>
            <p:cNvSpPr>
              <a:spLocks/>
            </p:cNvSpPr>
            <p:nvPr/>
          </p:nvSpPr>
          <p:spPr bwMode="auto">
            <a:xfrm>
              <a:off x="3209925" y="790575"/>
              <a:ext cx="169863" cy="15875"/>
            </a:xfrm>
            <a:custGeom>
              <a:avLst/>
              <a:gdLst>
                <a:gd name="T0" fmla="*/ 2147483647 w 107"/>
                <a:gd name="T1" fmla="*/ 0 h 10"/>
                <a:gd name="T2" fmla="*/ 2147483647 w 107"/>
                <a:gd name="T3" fmla="*/ 0 h 10"/>
                <a:gd name="T4" fmla="*/ 2147483647 w 107"/>
                <a:gd name="T5" fmla="*/ 2147483647 h 10"/>
                <a:gd name="T6" fmla="*/ 2147483647 w 107"/>
                <a:gd name="T7" fmla="*/ 2147483647 h 10"/>
                <a:gd name="T8" fmla="*/ 0 w 107"/>
                <a:gd name="T9" fmla="*/ 2147483647 h 10"/>
                <a:gd name="T10" fmla="*/ 0 w 107"/>
                <a:gd name="T11" fmla="*/ 2147483647 h 10"/>
                <a:gd name="T12" fmla="*/ 2147483647 w 107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10">
                  <a:moveTo>
                    <a:pt x="104" y="0"/>
                  </a:moveTo>
                  <a:lnTo>
                    <a:pt x="107" y="0"/>
                  </a:lnTo>
                  <a:lnTo>
                    <a:pt x="107" y="4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69" name="Freeform 113"/>
            <p:cNvSpPr>
              <a:spLocks/>
            </p:cNvSpPr>
            <p:nvPr/>
          </p:nvSpPr>
          <p:spPr bwMode="auto">
            <a:xfrm>
              <a:off x="3375025" y="790575"/>
              <a:ext cx="168275" cy="28575"/>
            </a:xfrm>
            <a:custGeom>
              <a:avLst/>
              <a:gdLst>
                <a:gd name="T0" fmla="*/ 0 w 106"/>
                <a:gd name="T1" fmla="*/ 0 h 18"/>
                <a:gd name="T2" fmla="*/ 2147483647 w 106"/>
                <a:gd name="T3" fmla="*/ 0 h 18"/>
                <a:gd name="T4" fmla="*/ 2147483647 w 106"/>
                <a:gd name="T5" fmla="*/ 2147483647 h 18"/>
                <a:gd name="T6" fmla="*/ 2147483647 w 106"/>
                <a:gd name="T7" fmla="*/ 2147483647 h 18"/>
                <a:gd name="T8" fmla="*/ 2147483647 w 106"/>
                <a:gd name="T9" fmla="*/ 2147483647 h 18"/>
                <a:gd name="T10" fmla="*/ 0 w 106"/>
                <a:gd name="T11" fmla="*/ 2147483647 h 18"/>
                <a:gd name="T12" fmla="*/ 0 w 106"/>
                <a:gd name="T13" fmla="*/ 0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6" h="18">
                  <a:moveTo>
                    <a:pt x="0" y="0"/>
                  </a:moveTo>
                  <a:lnTo>
                    <a:pt x="3" y="0"/>
                  </a:lnTo>
                  <a:lnTo>
                    <a:pt x="106" y="14"/>
                  </a:lnTo>
                  <a:lnTo>
                    <a:pt x="106" y="18"/>
                  </a:lnTo>
                  <a:lnTo>
                    <a:pt x="104" y="1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0" name="Freeform 114"/>
            <p:cNvSpPr>
              <a:spLocks/>
            </p:cNvSpPr>
            <p:nvPr/>
          </p:nvSpPr>
          <p:spPr bwMode="auto">
            <a:xfrm>
              <a:off x="3540125" y="812800"/>
              <a:ext cx="138113" cy="41275"/>
            </a:xfrm>
            <a:custGeom>
              <a:avLst/>
              <a:gdLst>
                <a:gd name="T0" fmla="*/ 0 w 87"/>
                <a:gd name="T1" fmla="*/ 0 h 26"/>
                <a:gd name="T2" fmla="*/ 2147483647 w 87"/>
                <a:gd name="T3" fmla="*/ 0 h 26"/>
                <a:gd name="T4" fmla="*/ 2147483647 w 87"/>
                <a:gd name="T5" fmla="*/ 2147483647 h 26"/>
                <a:gd name="T6" fmla="*/ 2147483647 w 87"/>
                <a:gd name="T7" fmla="*/ 2147483647 h 26"/>
                <a:gd name="T8" fmla="*/ 2147483647 w 87"/>
                <a:gd name="T9" fmla="*/ 2147483647 h 26"/>
                <a:gd name="T10" fmla="*/ 0 w 87"/>
                <a:gd name="T11" fmla="*/ 2147483647 h 26"/>
                <a:gd name="T12" fmla="*/ 0 w 87"/>
                <a:gd name="T13" fmla="*/ 0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26">
                  <a:moveTo>
                    <a:pt x="0" y="0"/>
                  </a:moveTo>
                  <a:lnTo>
                    <a:pt x="2" y="0"/>
                  </a:lnTo>
                  <a:lnTo>
                    <a:pt x="87" y="24"/>
                  </a:lnTo>
                  <a:lnTo>
                    <a:pt x="87" y="26"/>
                  </a:lnTo>
                  <a:lnTo>
                    <a:pt x="85" y="2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1" name="Freeform 115"/>
            <p:cNvSpPr>
              <a:spLocks/>
            </p:cNvSpPr>
            <p:nvPr/>
          </p:nvSpPr>
          <p:spPr bwMode="auto">
            <a:xfrm>
              <a:off x="3675063" y="850900"/>
              <a:ext cx="214313" cy="84138"/>
            </a:xfrm>
            <a:custGeom>
              <a:avLst/>
              <a:gdLst>
                <a:gd name="T0" fmla="*/ 0 w 135"/>
                <a:gd name="T1" fmla="*/ 0 h 53"/>
                <a:gd name="T2" fmla="*/ 2147483647 w 135"/>
                <a:gd name="T3" fmla="*/ 0 h 53"/>
                <a:gd name="T4" fmla="*/ 2147483647 w 135"/>
                <a:gd name="T5" fmla="*/ 2147483647 h 53"/>
                <a:gd name="T6" fmla="*/ 2147483647 w 135"/>
                <a:gd name="T7" fmla="*/ 2147483647 h 53"/>
                <a:gd name="T8" fmla="*/ 2147483647 w 135"/>
                <a:gd name="T9" fmla="*/ 2147483647 h 53"/>
                <a:gd name="T10" fmla="*/ 0 w 135"/>
                <a:gd name="T11" fmla="*/ 2147483647 h 53"/>
                <a:gd name="T12" fmla="*/ 0 w 135"/>
                <a:gd name="T13" fmla="*/ 0 h 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5" h="53">
                  <a:moveTo>
                    <a:pt x="0" y="0"/>
                  </a:moveTo>
                  <a:lnTo>
                    <a:pt x="2" y="0"/>
                  </a:lnTo>
                  <a:lnTo>
                    <a:pt x="135" y="51"/>
                  </a:lnTo>
                  <a:lnTo>
                    <a:pt x="135" y="53"/>
                  </a:lnTo>
                  <a:lnTo>
                    <a:pt x="133" y="5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2" name="Line 116"/>
            <p:cNvSpPr>
              <a:spLocks noChangeShapeType="1"/>
            </p:cNvSpPr>
            <p:nvPr/>
          </p:nvSpPr>
          <p:spPr bwMode="auto">
            <a:xfrm>
              <a:off x="1163638" y="4578350"/>
              <a:ext cx="510222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3" name="Freeform 117"/>
            <p:cNvSpPr>
              <a:spLocks/>
            </p:cNvSpPr>
            <p:nvPr/>
          </p:nvSpPr>
          <p:spPr bwMode="auto">
            <a:xfrm>
              <a:off x="3886200" y="931863"/>
              <a:ext cx="168275" cy="82550"/>
            </a:xfrm>
            <a:custGeom>
              <a:avLst/>
              <a:gdLst>
                <a:gd name="T0" fmla="*/ 0 w 106"/>
                <a:gd name="T1" fmla="*/ 0 h 52"/>
                <a:gd name="T2" fmla="*/ 2147483647 w 106"/>
                <a:gd name="T3" fmla="*/ 0 h 52"/>
                <a:gd name="T4" fmla="*/ 2147483647 w 106"/>
                <a:gd name="T5" fmla="*/ 2147483647 h 52"/>
                <a:gd name="T6" fmla="*/ 2147483647 w 106"/>
                <a:gd name="T7" fmla="*/ 2147483647 h 52"/>
                <a:gd name="T8" fmla="*/ 2147483647 w 106"/>
                <a:gd name="T9" fmla="*/ 2147483647 h 52"/>
                <a:gd name="T10" fmla="*/ 0 w 106"/>
                <a:gd name="T11" fmla="*/ 2147483647 h 52"/>
                <a:gd name="T12" fmla="*/ 0 w 106"/>
                <a:gd name="T13" fmla="*/ 0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6" h="52">
                  <a:moveTo>
                    <a:pt x="0" y="0"/>
                  </a:moveTo>
                  <a:lnTo>
                    <a:pt x="2" y="0"/>
                  </a:lnTo>
                  <a:lnTo>
                    <a:pt x="106" y="48"/>
                  </a:lnTo>
                  <a:lnTo>
                    <a:pt x="106" y="52"/>
                  </a:lnTo>
                  <a:lnTo>
                    <a:pt x="103" y="5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4" name="Freeform 132"/>
            <p:cNvSpPr>
              <a:spLocks/>
            </p:cNvSpPr>
            <p:nvPr/>
          </p:nvSpPr>
          <p:spPr bwMode="auto">
            <a:xfrm>
              <a:off x="4049713" y="1008063"/>
              <a:ext cx="139700" cy="76200"/>
            </a:xfrm>
            <a:custGeom>
              <a:avLst/>
              <a:gdLst>
                <a:gd name="T0" fmla="*/ 0 w 88"/>
                <a:gd name="T1" fmla="*/ 0 h 48"/>
                <a:gd name="T2" fmla="*/ 2147483647 w 88"/>
                <a:gd name="T3" fmla="*/ 0 h 48"/>
                <a:gd name="T4" fmla="*/ 2147483647 w 88"/>
                <a:gd name="T5" fmla="*/ 2147483647 h 48"/>
                <a:gd name="T6" fmla="*/ 2147483647 w 88"/>
                <a:gd name="T7" fmla="*/ 2147483647 h 48"/>
                <a:gd name="T8" fmla="*/ 2147483647 w 88"/>
                <a:gd name="T9" fmla="*/ 2147483647 h 48"/>
                <a:gd name="T10" fmla="*/ 0 w 88"/>
                <a:gd name="T11" fmla="*/ 2147483647 h 48"/>
                <a:gd name="T12" fmla="*/ 0 w 88"/>
                <a:gd name="T13" fmla="*/ 0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5" name="Line 133"/>
            <p:cNvSpPr>
              <a:spLocks noChangeShapeType="1"/>
            </p:cNvSpPr>
            <p:nvPr/>
          </p:nvSpPr>
          <p:spPr bwMode="auto">
            <a:xfrm flipV="1">
              <a:off x="11890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6" name="Line 134"/>
            <p:cNvSpPr>
              <a:spLocks noChangeShapeType="1"/>
            </p:cNvSpPr>
            <p:nvPr/>
          </p:nvSpPr>
          <p:spPr bwMode="auto">
            <a:xfrm flipV="1">
              <a:off x="12541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7" name="Freeform 135"/>
            <p:cNvSpPr>
              <a:spLocks/>
            </p:cNvSpPr>
            <p:nvPr/>
          </p:nvSpPr>
          <p:spPr bwMode="auto">
            <a:xfrm>
              <a:off x="4184650" y="1079500"/>
              <a:ext cx="217488" cy="127000"/>
            </a:xfrm>
            <a:custGeom>
              <a:avLst/>
              <a:gdLst>
                <a:gd name="T0" fmla="*/ 0 w 137"/>
                <a:gd name="T1" fmla="*/ 0 h 80"/>
                <a:gd name="T2" fmla="*/ 2147483647 w 137"/>
                <a:gd name="T3" fmla="*/ 0 h 80"/>
                <a:gd name="T4" fmla="*/ 2147483647 w 137"/>
                <a:gd name="T5" fmla="*/ 2147483647 h 80"/>
                <a:gd name="T6" fmla="*/ 2147483647 w 137"/>
                <a:gd name="T7" fmla="*/ 2147483647 h 80"/>
                <a:gd name="T8" fmla="*/ 2147483647 w 137"/>
                <a:gd name="T9" fmla="*/ 2147483647 h 80"/>
                <a:gd name="T10" fmla="*/ 0 w 137"/>
                <a:gd name="T11" fmla="*/ 2147483647 h 80"/>
                <a:gd name="T12" fmla="*/ 0 w 137"/>
                <a:gd name="T13" fmla="*/ 0 h 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7" h="80">
                  <a:moveTo>
                    <a:pt x="0" y="0"/>
                  </a:moveTo>
                  <a:lnTo>
                    <a:pt x="3" y="0"/>
                  </a:lnTo>
                  <a:lnTo>
                    <a:pt x="137" y="77"/>
                  </a:lnTo>
                  <a:lnTo>
                    <a:pt x="137" y="80"/>
                  </a:lnTo>
                  <a:lnTo>
                    <a:pt x="134" y="8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8" name="Line 136"/>
            <p:cNvSpPr>
              <a:spLocks noChangeShapeType="1"/>
            </p:cNvSpPr>
            <p:nvPr/>
          </p:nvSpPr>
          <p:spPr bwMode="auto">
            <a:xfrm flipV="1">
              <a:off x="1323975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9" name="Freeform 137"/>
            <p:cNvSpPr>
              <a:spLocks/>
            </p:cNvSpPr>
            <p:nvPr/>
          </p:nvSpPr>
          <p:spPr bwMode="auto">
            <a:xfrm>
              <a:off x="4397375" y="1201738"/>
              <a:ext cx="169863" cy="109538"/>
            </a:xfrm>
            <a:custGeom>
              <a:avLst/>
              <a:gdLst>
                <a:gd name="T0" fmla="*/ 0 w 107"/>
                <a:gd name="T1" fmla="*/ 0 h 69"/>
                <a:gd name="T2" fmla="*/ 2147483647 w 107"/>
                <a:gd name="T3" fmla="*/ 0 h 69"/>
                <a:gd name="T4" fmla="*/ 2147483647 w 107"/>
                <a:gd name="T5" fmla="*/ 2147483647 h 69"/>
                <a:gd name="T6" fmla="*/ 2147483647 w 107"/>
                <a:gd name="T7" fmla="*/ 2147483647 h 69"/>
                <a:gd name="T8" fmla="*/ 2147483647 w 107"/>
                <a:gd name="T9" fmla="*/ 2147483647 h 69"/>
                <a:gd name="T10" fmla="*/ 0 w 107"/>
                <a:gd name="T11" fmla="*/ 2147483647 h 69"/>
                <a:gd name="T12" fmla="*/ 0 w 107"/>
                <a:gd name="T13" fmla="*/ 0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69">
                  <a:moveTo>
                    <a:pt x="0" y="0"/>
                  </a:moveTo>
                  <a:lnTo>
                    <a:pt x="3" y="0"/>
                  </a:lnTo>
                  <a:lnTo>
                    <a:pt x="107" y="66"/>
                  </a:lnTo>
                  <a:lnTo>
                    <a:pt x="107" y="69"/>
                  </a:lnTo>
                  <a:lnTo>
                    <a:pt x="105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0" name="Freeform 138"/>
            <p:cNvSpPr>
              <a:spLocks/>
            </p:cNvSpPr>
            <p:nvPr/>
          </p:nvSpPr>
          <p:spPr bwMode="auto">
            <a:xfrm>
              <a:off x="1163638" y="4629150"/>
              <a:ext cx="41275" cy="112713"/>
            </a:xfrm>
            <a:custGeom>
              <a:avLst/>
              <a:gdLst>
                <a:gd name="T0" fmla="*/ 2147483647 w 26"/>
                <a:gd name="T1" fmla="*/ 0 h 71"/>
                <a:gd name="T2" fmla="*/ 2147483647 w 26"/>
                <a:gd name="T3" fmla="*/ 0 h 71"/>
                <a:gd name="T4" fmla="*/ 2147483647 w 26"/>
                <a:gd name="T5" fmla="*/ 2147483647 h 71"/>
                <a:gd name="T6" fmla="*/ 2147483647 w 26"/>
                <a:gd name="T7" fmla="*/ 2147483647 h 71"/>
                <a:gd name="T8" fmla="*/ 2147483647 w 26"/>
                <a:gd name="T9" fmla="*/ 2147483647 h 71"/>
                <a:gd name="T10" fmla="*/ 2147483647 w 26"/>
                <a:gd name="T11" fmla="*/ 2147483647 h 71"/>
                <a:gd name="T12" fmla="*/ 2147483647 w 26"/>
                <a:gd name="T13" fmla="*/ 2147483647 h 71"/>
                <a:gd name="T14" fmla="*/ 2147483647 w 26"/>
                <a:gd name="T15" fmla="*/ 2147483647 h 71"/>
                <a:gd name="T16" fmla="*/ 0 w 26"/>
                <a:gd name="T17" fmla="*/ 2147483647 h 71"/>
                <a:gd name="T18" fmla="*/ 0 w 26"/>
                <a:gd name="T19" fmla="*/ 2147483647 h 71"/>
                <a:gd name="T20" fmla="*/ 2147483647 w 26"/>
                <a:gd name="T21" fmla="*/ 2147483647 h 71"/>
                <a:gd name="T22" fmla="*/ 2147483647 w 26"/>
                <a:gd name="T23" fmla="*/ 2147483647 h 71"/>
                <a:gd name="T24" fmla="*/ 2147483647 w 26"/>
                <a:gd name="T25" fmla="*/ 2147483647 h 71"/>
                <a:gd name="T26" fmla="*/ 2147483647 w 26"/>
                <a:gd name="T27" fmla="*/ 0 h 7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" h="71">
                  <a:moveTo>
                    <a:pt x="21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6"/>
                  </a:lnTo>
                  <a:lnTo>
                    <a:pt x="14" y="19"/>
                  </a:lnTo>
                  <a:lnTo>
                    <a:pt x="9" y="21"/>
                  </a:lnTo>
                  <a:lnTo>
                    <a:pt x="5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3" y="10"/>
                  </a:lnTo>
                  <a:lnTo>
                    <a:pt x="17" y="4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1" name="Freeform 139"/>
            <p:cNvSpPr>
              <a:spLocks noEditPoints="1"/>
            </p:cNvSpPr>
            <p:nvPr/>
          </p:nvSpPr>
          <p:spPr bwMode="auto">
            <a:xfrm>
              <a:off x="1241425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2147483647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20" y="9"/>
                  </a:lnTo>
                  <a:lnTo>
                    <a:pt x="17" y="11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9" y="36"/>
                  </a:lnTo>
                  <a:lnTo>
                    <a:pt x="11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20" y="63"/>
                  </a:lnTo>
                  <a:lnTo>
                    <a:pt x="24" y="65"/>
                  </a:lnTo>
                  <a:lnTo>
                    <a:pt x="28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5" y="13"/>
                  </a:lnTo>
                  <a:lnTo>
                    <a:pt x="31" y="11"/>
                  </a:lnTo>
                  <a:lnTo>
                    <a:pt x="28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5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6" y="19"/>
                  </a:lnTo>
                  <a:lnTo>
                    <a:pt x="47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7" y="47"/>
                  </a:lnTo>
                  <a:lnTo>
                    <a:pt x="45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1"/>
                  </a:lnTo>
                  <a:lnTo>
                    <a:pt x="11" y="69"/>
                  </a:lnTo>
                  <a:lnTo>
                    <a:pt x="7" y="66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1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2" name="Freeform 140"/>
            <p:cNvSpPr>
              <a:spLocks noEditPoints="1"/>
            </p:cNvSpPr>
            <p:nvPr/>
          </p:nvSpPr>
          <p:spPr bwMode="auto">
            <a:xfrm>
              <a:off x="1330325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0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20" y="9"/>
                  </a:lnTo>
                  <a:lnTo>
                    <a:pt x="16" y="11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2"/>
                  </a:lnTo>
                  <a:lnTo>
                    <a:pt x="20" y="63"/>
                  </a:lnTo>
                  <a:lnTo>
                    <a:pt x="23" y="65"/>
                  </a:lnTo>
                  <a:lnTo>
                    <a:pt x="26" y="63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7" y="36"/>
                  </a:lnTo>
                  <a:lnTo>
                    <a:pt x="37" y="22"/>
                  </a:lnTo>
                  <a:lnTo>
                    <a:pt x="33" y="13"/>
                  </a:lnTo>
                  <a:lnTo>
                    <a:pt x="30" y="11"/>
                  </a:lnTo>
                  <a:lnTo>
                    <a:pt x="26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5" y="19"/>
                  </a:lnTo>
                  <a:lnTo>
                    <a:pt x="46" y="25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4" y="57"/>
                  </a:lnTo>
                  <a:lnTo>
                    <a:pt x="42" y="62"/>
                  </a:lnTo>
                  <a:lnTo>
                    <a:pt x="39" y="66"/>
                  </a:lnTo>
                  <a:lnTo>
                    <a:pt x="37" y="69"/>
                  </a:lnTo>
                  <a:lnTo>
                    <a:pt x="32" y="71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3" name="Freeform 141"/>
            <p:cNvSpPr>
              <a:spLocks noEditPoints="1"/>
            </p:cNvSpPr>
            <p:nvPr/>
          </p:nvSpPr>
          <p:spPr bwMode="auto">
            <a:xfrm>
              <a:off x="1417638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0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5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8" y="1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6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4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4" name="Freeform 142"/>
            <p:cNvSpPr>
              <a:spLocks/>
            </p:cNvSpPr>
            <p:nvPr/>
          </p:nvSpPr>
          <p:spPr bwMode="auto">
            <a:xfrm>
              <a:off x="4564063" y="1306513"/>
              <a:ext cx="168275" cy="109538"/>
            </a:xfrm>
            <a:custGeom>
              <a:avLst/>
              <a:gdLst>
                <a:gd name="T0" fmla="*/ 0 w 106"/>
                <a:gd name="T1" fmla="*/ 0 h 69"/>
                <a:gd name="T2" fmla="*/ 2147483647 w 106"/>
                <a:gd name="T3" fmla="*/ 0 h 69"/>
                <a:gd name="T4" fmla="*/ 2147483647 w 106"/>
                <a:gd name="T5" fmla="*/ 2147483647 h 69"/>
                <a:gd name="T6" fmla="*/ 2147483647 w 106"/>
                <a:gd name="T7" fmla="*/ 2147483647 h 69"/>
                <a:gd name="T8" fmla="*/ 2147483647 w 106"/>
                <a:gd name="T9" fmla="*/ 2147483647 h 69"/>
                <a:gd name="T10" fmla="*/ 0 w 106"/>
                <a:gd name="T11" fmla="*/ 2147483647 h 69"/>
                <a:gd name="T12" fmla="*/ 0 w 106"/>
                <a:gd name="T13" fmla="*/ 0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6" h="69">
                  <a:moveTo>
                    <a:pt x="0" y="0"/>
                  </a:moveTo>
                  <a:lnTo>
                    <a:pt x="2" y="0"/>
                  </a:lnTo>
                  <a:lnTo>
                    <a:pt x="106" y="67"/>
                  </a:lnTo>
                  <a:lnTo>
                    <a:pt x="106" y="69"/>
                  </a:lnTo>
                  <a:lnTo>
                    <a:pt x="104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5" name="Line 143"/>
            <p:cNvSpPr>
              <a:spLocks noChangeShapeType="1"/>
            </p:cNvSpPr>
            <p:nvPr/>
          </p:nvSpPr>
          <p:spPr bwMode="auto">
            <a:xfrm flipV="1">
              <a:off x="140176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6" name="Line 144"/>
            <p:cNvSpPr>
              <a:spLocks noChangeShapeType="1"/>
            </p:cNvSpPr>
            <p:nvPr/>
          </p:nvSpPr>
          <p:spPr bwMode="auto">
            <a:xfrm flipV="1">
              <a:off x="14874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7" name="Freeform 145"/>
            <p:cNvSpPr>
              <a:spLocks/>
            </p:cNvSpPr>
            <p:nvPr/>
          </p:nvSpPr>
          <p:spPr bwMode="auto">
            <a:xfrm>
              <a:off x="4729163" y="1412875"/>
              <a:ext cx="185738" cy="122238"/>
            </a:xfrm>
            <a:custGeom>
              <a:avLst/>
              <a:gdLst>
                <a:gd name="T0" fmla="*/ 0 w 117"/>
                <a:gd name="T1" fmla="*/ 0 h 77"/>
                <a:gd name="T2" fmla="*/ 2147483647 w 117"/>
                <a:gd name="T3" fmla="*/ 0 h 77"/>
                <a:gd name="T4" fmla="*/ 2147483647 w 117"/>
                <a:gd name="T5" fmla="*/ 2147483647 h 77"/>
                <a:gd name="T6" fmla="*/ 2147483647 w 117"/>
                <a:gd name="T7" fmla="*/ 2147483647 h 77"/>
                <a:gd name="T8" fmla="*/ 2147483647 w 117"/>
                <a:gd name="T9" fmla="*/ 2147483647 h 77"/>
                <a:gd name="T10" fmla="*/ 0 w 117"/>
                <a:gd name="T11" fmla="*/ 2147483647 h 77"/>
                <a:gd name="T12" fmla="*/ 0 w 117"/>
                <a:gd name="T13" fmla="*/ 0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7" h="77">
                  <a:moveTo>
                    <a:pt x="0" y="0"/>
                  </a:moveTo>
                  <a:lnTo>
                    <a:pt x="2" y="0"/>
                  </a:lnTo>
                  <a:lnTo>
                    <a:pt x="117" y="75"/>
                  </a:lnTo>
                  <a:lnTo>
                    <a:pt x="117" y="77"/>
                  </a:lnTo>
                  <a:lnTo>
                    <a:pt x="114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8" name="Line 146"/>
            <p:cNvSpPr>
              <a:spLocks noChangeShapeType="1"/>
            </p:cNvSpPr>
            <p:nvPr/>
          </p:nvSpPr>
          <p:spPr bwMode="auto">
            <a:xfrm flipV="1">
              <a:off x="158591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9" name="Line 147"/>
            <p:cNvSpPr>
              <a:spLocks noChangeShapeType="1"/>
            </p:cNvSpPr>
            <p:nvPr/>
          </p:nvSpPr>
          <p:spPr bwMode="auto">
            <a:xfrm flipV="1">
              <a:off x="170180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0" name="Freeform 148"/>
            <p:cNvSpPr>
              <a:spLocks/>
            </p:cNvSpPr>
            <p:nvPr/>
          </p:nvSpPr>
          <p:spPr bwMode="auto">
            <a:xfrm>
              <a:off x="4910138" y="1531938"/>
              <a:ext cx="169863" cy="115888"/>
            </a:xfrm>
            <a:custGeom>
              <a:avLst/>
              <a:gdLst>
                <a:gd name="T0" fmla="*/ 0 w 107"/>
                <a:gd name="T1" fmla="*/ 0 h 73"/>
                <a:gd name="T2" fmla="*/ 2147483647 w 107"/>
                <a:gd name="T3" fmla="*/ 0 h 73"/>
                <a:gd name="T4" fmla="*/ 2147483647 w 107"/>
                <a:gd name="T5" fmla="*/ 2147483647 h 73"/>
                <a:gd name="T6" fmla="*/ 2147483647 w 107"/>
                <a:gd name="T7" fmla="*/ 2147483647 h 73"/>
                <a:gd name="T8" fmla="*/ 2147483647 w 107"/>
                <a:gd name="T9" fmla="*/ 2147483647 h 73"/>
                <a:gd name="T10" fmla="*/ 0 w 107"/>
                <a:gd name="T11" fmla="*/ 2147483647 h 73"/>
                <a:gd name="T12" fmla="*/ 0 w 107"/>
                <a:gd name="T13" fmla="*/ 0 h 7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73">
                  <a:moveTo>
                    <a:pt x="0" y="0"/>
                  </a:moveTo>
                  <a:lnTo>
                    <a:pt x="3" y="0"/>
                  </a:lnTo>
                  <a:lnTo>
                    <a:pt x="107" y="71"/>
                  </a:lnTo>
                  <a:lnTo>
                    <a:pt x="107" y="73"/>
                  </a:lnTo>
                  <a:lnTo>
                    <a:pt x="103" y="7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1" name="Line 149"/>
            <p:cNvSpPr>
              <a:spLocks noChangeShapeType="1"/>
            </p:cNvSpPr>
            <p:nvPr/>
          </p:nvSpPr>
          <p:spPr bwMode="auto">
            <a:xfrm flipV="1">
              <a:off x="1833563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2" name="Freeform 150"/>
            <p:cNvSpPr>
              <a:spLocks/>
            </p:cNvSpPr>
            <p:nvPr/>
          </p:nvSpPr>
          <p:spPr bwMode="auto">
            <a:xfrm>
              <a:off x="5073650" y="1644650"/>
              <a:ext cx="304800" cy="214313"/>
            </a:xfrm>
            <a:custGeom>
              <a:avLst/>
              <a:gdLst>
                <a:gd name="T0" fmla="*/ 0 w 192"/>
                <a:gd name="T1" fmla="*/ 0 h 135"/>
                <a:gd name="T2" fmla="*/ 2147483647 w 192"/>
                <a:gd name="T3" fmla="*/ 0 h 135"/>
                <a:gd name="T4" fmla="*/ 2147483647 w 192"/>
                <a:gd name="T5" fmla="*/ 2147483647 h 135"/>
                <a:gd name="T6" fmla="*/ 2147483647 w 192"/>
                <a:gd name="T7" fmla="*/ 2147483647 h 135"/>
                <a:gd name="T8" fmla="*/ 2147483647 w 192"/>
                <a:gd name="T9" fmla="*/ 2147483647 h 135"/>
                <a:gd name="T10" fmla="*/ 0 w 192"/>
                <a:gd name="T11" fmla="*/ 2147483647 h 135"/>
                <a:gd name="T12" fmla="*/ 0 w 192"/>
                <a:gd name="T13" fmla="*/ 0 h 1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2" h="135">
                  <a:moveTo>
                    <a:pt x="0" y="0"/>
                  </a:moveTo>
                  <a:lnTo>
                    <a:pt x="4" y="0"/>
                  </a:lnTo>
                  <a:lnTo>
                    <a:pt x="192" y="131"/>
                  </a:lnTo>
                  <a:lnTo>
                    <a:pt x="192" y="135"/>
                  </a:lnTo>
                  <a:lnTo>
                    <a:pt x="190" y="1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3" name="Freeform 151"/>
            <p:cNvSpPr>
              <a:spLocks/>
            </p:cNvSpPr>
            <p:nvPr/>
          </p:nvSpPr>
          <p:spPr bwMode="auto">
            <a:xfrm>
              <a:off x="1709738" y="4630738"/>
              <a:ext cx="73025" cy="114300"/>
            </a:xfrm>
            <a:custGeom>
              <a:avLst/>
              <a:gdLst>
                <a:gd name="T0" fmla="*/ 2147483647 w 46"/>
                <a:gd name="T1" fmla="*/ 0 h 72"/>
                <a:gd name="T2" fmla="*/ 2147483647 w 46"/>
                <a:gd name="T3" fmla="*/ 0 h 72"/>
                <a:gd name="T4" fmla="*/ 2147483647 w 46"/>
                <a:gd name="T5" fmla="*/ 2147483647 h 72"/>
                <a:gd name="T6" fmla="*/ 2147483647 w 46"/>
                <a:gd name="T7" fmla="*/ 2147483647 h 72"/>
                <a:gd name="T8" fmla="*/ 2147483647 w 46"/>
                <a:gd name="T9" fmla="*/ 2147483647 h 72"/>
                <a:gd name="T10" fmla="*/ 2147483647 w 46"/>
                <a:gd name="T11" fmla="*/ 2147483647 h 72"/>
                <a:gd name="T12" fmla="*/ 2147483647 w 46"/>
                <a:gd name="T13" fmla="*/ 2147483647 h 72"/>
                <a:gd name="T14" fmla="*/ 2147483647 w 46"/>
                <a:gd name="T15" fmla="*/ 2147483647 h 72"/>
                <a:gd name="T16" fmla="*/ 2147483647 w 46"/>
                <a:gd name="T17" fmla="*/ 2147483647 h 72"/>
                <a:gd name="T18" fmla="*/ 2147483647 w 46"/>
                <a:gd name="T19" fmla="*/ 2147483647 h 72"/>
                <a:gd name="T20" fmla="*/ 2147483647 w 46"/>
                <a:gd name="T21" fmla="*/ 2147483647 h 72"/>
                <a:gd name="T22" fmla="*/ 2147483647 w 46"/>
                <a:gd name="T23" fmla="*/ 2147483647 h 72"/>
                <a:gd name="T24" fmla="*/ 2147483647 w 46"/>
                <a:gd name="T25" fmla="*/ 2147483647 h 72"/>
                <a:gd name="T26" fmla="*/ 2147483647 w 46"/>
                <a:gd name="T27" fmla="*/ 2147483647 h 72"/>
                <a:gd name="T28" fmla="*/ 2147483647 w 46"/>
                <a:gd name="T29" fmla="*/ 2147483647 h 72"/>
                <a:gd name="T30" fmla="*/ 2147483647 w 46"/>
                <a:gd name="T31" fmla="*/ 2147483647 h 72"/>
                <a:gd name="T32" fmla="*/ 2147483647 w 46"/>
                <a:gd name="T33" fmla="*/ 2147483647 h 72"/>
                <a:gd name="T34" fmla="*/ 2147483647 w 46"/>
                <a:gd name="T35" fmla="*/ 2147483647 h 72"/>
                <a:gd name="T36" fmla="*/ 2147483647 w 46"/>
                <a:gd name="T37" fmla="*/ 2147483647 h 72"/>
                <a:gd name="T38" fmla="*/ 2147483647 w 46"/>
                <a:gd name="T39" fmla="*/ 2147483647 h 72"/>
                <a:gd name="T40" fmla="*/ 2147483647 w 46"/>
                <a:gd name="T41" fmla="*/ 2147483647 h 72"/>
                <a:gd name="T42" fmla="*/ 2147483647 w 46"/>
                <a:gd name="T43" fmla="*/ 2147483647 h 72"/>
                <a:gd name="T44" fmla="*/ 2147483647 w 46"/>
                <a:gd name="T45" fmla="*/ 2147483647 h 72"/>
                <a:gd name="T46" fmla="*/ 2147483647 w 46"/>
                <a:gd name="T47" fmla="*/ 2147483647 h 72"/>
                <a:gd name="T48" fmla="*/ 0 w 46"/>
                <a:gd name="T49" fmla="*/ 2147483647 h 72"/>
                <a:gd name="T50" fmla="*/ 2147483647 w 46"/>
                <a:gd name="T51" fmla="*/ 2147483647 h 72"/>
                <a:gd name="T52" fmla="*/ 2147483647 w 46"/>
                <a:gd name="T53" fmla="*/ 2147483647 h 72"/>
                <a:gd name="T54" fmla="*/ 2147483647 w 46"/>
                <a:gd name="T55" fmla="*/ 2147483647 h 72"/>
                <a:gd name="T56" fmla="*/ 2147483647 w 46"/>
                <a:gd name="T57" fmla="*/ 2147483647 h 72"/>
                <a:gd name="T58" fmla="*/ 2147483647 w 46"/>
                <a:gd name="T59" fmla="*/ 2147483647 h 72"/>
                <a:gd name="T60" fmla="*/ 2147483647 w 46"/>
                <a:gd name="T61" fmla="*/ 2147483647 h 72"/>
                <a:gd name="T62" fmla="*/ 2147483647 w 46"/>
                <a:gd name="T63" fmla="*/ 2147483647 h 72"/>
                <a:gd name="T64" fmla="*/ 2147483647 w 46"/>
                <a:gd name="T65" fmla="*/ 2147483647 h 72"/>
                <a:gd name="T66" fmla="*/ 2147483647 w 46"/>
                <a:gd name="T67" fmla="*/ 2147483647 h 72"/>
                <a:gd name="T68" fmla="*/ 2147483647 w 46"/>
                <a:gd name="T69" fmla="*/ 2147483647 h 72"/>
                <a:gd name="T70" fmla="*/ 2147483647 w 46"/>
                <a:gd name="T71" fmla="*/ 2147483647 h 72"/>
                <a:gd name="T72" fmla="*/ 2147483647 w 46"/>
                <a:gd name="T73" fmla="*/ 2147483647 h 72"/>
                <a:gd name="T74" fmla="*/ 2147483647 w 46"/>
                <a:gd name="T75" fmla="*/ 2147483647 h 72"/>
                <a:gd name="T76" fmla="*/ 2147483647 w 46"/>
                <a:gd name="T77" fmla="*/ 2147483647 h 72"/>
                <a:gd name="T78" fmla="*/ 2147483647 w 46"/>
                <a:gd name="T79" fmla="*/ 2147483647 h 72"/>
                <a:gd name="T80" fmla="*/ 2147483647 w 46"/>
                <a:gd name="T81" fmla="*/ 2147483647 h 72"/>
                <a:gd name="T82" fmla="*/ 2147483647 w 46"/>
                <a:gd name="T83" fmla="*/ 2147483647 h 72"/>
                <a:gd name="T84" fmla="*/ 2147483647 w 46"/>
                <a:gd name="T85" fmla="*/ 2147483647 h 72"/>
                <a:gd name="T86" fmla="*/ 2147483647 w 46"/>
                <a:gd name="T87" fmla="*/ 2147483647 h 72"/>
                <a:gd name="T88" fmla="*/ 2147483647 w 46"/>
                <a:gd name="T89" fmla="*/ 2147483647 h 72"/>
                <a:gd name="T90" fmla="*/ 2147483647 w 46"/>
                <a:gd name="T91" fmla="*/ 2147483647 h 72"/>
                <a:gd name="T92" fmla="*/ 2147483647 w 46"/>
                <a:gd name="T93" fmla="*/ 2147483647 h 72"/>
                <a:gd name="T94" fmla="*/ 2147483647 w 46"/>
                <a:gd name="T95" fmla="*/ 2147483647 h 72"/>
                <a:gd name="T96" fmla="*/ 2147483647 w 46"/>
                <a:gd name="T97" fmla="*/ 2147483647 h 72"/>
                <a:gd name="T98" fmla="*/ 2147483647 w 46"/>
                <a:gd name="T99" fmla="*/ 0 h 7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6" h="72">
                  <a:moveTo>
                    <a:pt x="8" y="0"/>
                  </a:moveTo>
                  <a:lnTo>
                    <a:pt x="42" y="0"/>
                  </a:lnTo>
                  <a:lnTo>
                    <a:pt x="42" y="9"/>
                  </a:lnTo>
                  <a:lnTo>
                    <a:pt x="16" y="9"/>
                  </a:lnTo>
                  <a:lnTo>
                    <a:pt x="12" y="27"/>
                  </a:lnTo>
                  <a:lnTo>
                    <a:pt x="16" y="25"/>
                  </a:lnTo>
                  <a:lnTo>
                    <a:pt x="20" y="24"/>
                  </a:lnTo>
                  <a:lnTo>
                    <a:pt x="25" y="23"/>
                  </a:lnTo>
                  <a:lnTo>
                    <a:pt x="30" y="24"/>
                  </a:lnTo>
                  <a:lnTo>
                    <a:pt x="36" y="26"/>
                  </a:lnTo>
                  <a:lnTo>
                    <a:pt x="40" y="29"/>
                  </a:lnTo>
                  <a:lnTo>
                    <a:pt x="44" y="34"/>
                  </a:lnTo>
                  <a:lnTo>
                    <a:pt x="45" y="40"/>
                  </a:lnTo>
                  <a:lnTo>
                    <a:pt x="46" y="46"/>
                  </a:lnTo>
                  <a:lnTo>
                    <a:pt x="45" y="52"/>
                  </a:lnTo>
                  <a:lnTo>
                    <a:pt x="44" y="58"/>
                  </a:lnTo>
                  <a:lnTo>
                    <a:pt x="41" y="64"/>
                  </a:lnTo>
                  <a:lnTo>
                    <a:pt x="33" y="69"/>
                  </a:lnTo>
                  <a:lnTo>
                    <a:pt x="22" y="72"/>
                  </a:lnTo>
                  <a:lnTo>
                    <a:pt x="16" y="72"/>
                  </a:lnTo>
                  <a:lnTo>
                    <a:pt x="11" y="69"/>
                  </a:lnTo>
                  <a:lnTo>
                    <a:pt x="6" y="66"/>
                  </a:lnTo>
                  <a:lnTo>
                    <a:pt x="3" y="62"/>
                  </a:lnTo>
                  <a:lnTo>
                    <a:pt x="1" y="58"/>
                  </a:lnTo>
                  <a:lnTo>
                    <a:pt x="0" y="52"/>
                  </a:lnTo>
                  <a:lnTo>
                    <a:pt x="9" y="51"/>
                  </a:lnTo>
                  <a:lnTo>
                    <a:pt x="10" y="54"/>
                  </a:lnTo>
                  <a:lnTo>
                    <a:pt x="11" y="58"/>
                  </a:lnTo>
                  <a:lnTo>
                    <a:pt x="13" y="60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2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5" y="56"/>
                  </a:lnTo>
                  <a:lnTo>
                    <a:pt x="36" y="51"/>
                  </a:lnTo>
                  <a:lnTo>
                    <a:pt x="37" y="46"/>
                  </a:lnTo>
                  <a:lnTo>
                    <a:pt x="36" y="42"/>
                  </a:lnTo>
                  <a:lnTo>
                    <a:pt x="35" y="39"/>
                  </a:lnTo>
                  <a:lnTo>
                    <a:pt x="34" y="35"/>
                  </a:lnTo>
                  <a:lnTo>
                    <a:pt x="30" y="33"/>
                  </a:lnTo>
                  <a:lnTo>
                    <a:pt x="27" y="32"/>
                  </a:lnTo>
                  <a:lnTo>
                    <a:pt x="22" y="32"/>
                  </a:lnTo>
                  <a:lnTo>
                    <a:pt x="18" y="32"/>
                  </a:lnTo>
                  <a:lnTo>
                    <a:pt x="14" y="33"/>
                  </a:lnTo>
                  <a:lnTo>
                    <a:pt x="12" y="35"/>
                  </a:lnTo>
                  <a:lnTo>
                    <a:pt x="10" y="37"/>
                  </a:lnTo>
                  <a:lnTo>
                    <a:pt x="1" y="3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4" name="Freeform 152"/>
            <p:cNvSpPr>
              <a:spLocks noEditPoints="1"/>
            </p:cNvSpPr>
            <p:nvPr/>
          </p:nvSpPr>
          <p:spPr bwMode="auto">
            <a:xfrm>
              <a:off x="1795463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2147483647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20" y="9"/>
                  </a:lnTo>
                  <a:lnTo>
                    <a:pt x="18" y="11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10" y="36"/>
                  </a:lnTo>
                  <a:lnTo>
                    <a:pt x="11" y="51"/>
                  </a:lnTo>
                  <a:lnTo>
                    <a:pt x="14" y="59"/>
                  </a:lnTo>
                  <a:lnTo>
                    <a:pt x="18" y="62"/>
                  </a:lnTo>
                  <a:lnTo>
                    <a:pt x="20" y="63"/>
                  </a:lnTo>
                  <a:lnTo>
                    <a:pt x="24" y="65"/>
                  </a:lnTo>
                  <a:lnTo>
                    <a:pt x="28" y="63"/>
                  </a:lnTo>
                  <a:lnTo>
                    <a:pt x="31" y="62"/>
                  </a:lnTo>
                  <a:lnTo>
                    <a:pt x="35" y="59"/>
                  </a:lnTo>
                  <a:lnTo>
                    <a:pt x="37" y="51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5" y="13"/>
                  </a:lnTo>
                  <a:lnTo>
                    <a:pt x="31" y="11"/>
                  </a:lnTo>
                  <a:lnTo>
                    <a:pt x="28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5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6" y="19"/>
                  </a:lnTo>
                  <a:lnTo>
                    <a:pt x="47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7" y="47"/>
                  </a:lnTo>
                  <a:lnTo>
                    <a:pt x="45" y="57"/>
                  </a:lnTo>
                  <a:lnTo>
                    <a:pt x="43" y="62"/>
                  </a:lnTo>
                  <a:lnTo>
                    <a:pt x="40" y="66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1"/>
                  </a:lnTo>
                  <a:lnTo>
                    <a:pt x="11" y="69"/>
                  </a:lnTo>
                  <a:lnTo>
                    <a:pt x="7" y="66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4" y="16"/>
                  </a:lnTo>
                  <a:lnTo>
                    <a:pt x="5" y="11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5" name="Freeform 153"/>
            <p:cNvSpPr>
              <a:spLocks noEditPoints="1"/>
            </p:cNvSpPr>
            <p:nvPr/>
          </p:nvSpPr>
          <p:spPr bwMode="auto">
            <a:xfrm>
              <a:off x="1884363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0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20" y="9"/>
                  </a:lnTo>
                  <a:lnTo>
                    <a:pt x="16" y="11"/>
                  </a:lnTo>
                  <a:lnTo>
                    <a:pt x="13" y="13"/>
                  </a:lnTo>
                  <a:lnTo>
                    <a:pt x="11" y="22"/>
                  </a:lnTo>
                  <a:lnTo>
                    <a:pt x="9" y="36"/>
                  </a:lnTo>
                  <a:lnTo>
                    <a:pt x="11" y="51"/>
                  </a:lnTo>
                  <a:lnTo>
                    <a:pt x="13" y="59"/>
                  </a:lnTo>
                  <a:lnTo>
                    <a:pt x="16" y="62"/>
                  </a:lnTo>
                  <a:lnTo>
                    <a:pt x="20" y="63"/>
                  </a:lnTo>
                  <a:lnTo>
                    <a:pt x="23" y="65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7" y="36"/>
                  </a:lnTo>
                  <a:lnTo>
                    <a:pt x="37" y="22"/>
                  </a:lnTo>
                  <a:lnTo>
                    <a:pt x="33" y="13"/>
                  </a:lnTo>
                  <a:lnTo>
                    <a:pt x="30" y="11"/>
                  </a:lnTo>
                  <a:lnTo>
                    <a:pt x="28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5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4" y="57"/>
                  </a:lnTo>
                  <a:lnTo>
                    <a:pt x="43" y="62"/>
                  </a:lnTo>
                  <a:lnTo>
                    <a:pt x="39" y="66"/>
                  </a:lnTo>
                  <a:lnTo>
                    <a:pt x="37" y="69"/>
                  </a:lnTo>
                  <a:lnTo>
                    <a:pt x="32" y="71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9" y="73"/>
                  </a:lnTo>
                  <a:lnTo>
                    <a:pt x="14" y="71"/>
                  </a:lnTo>
                  <a:lnTo>
                    <a:pt x="11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3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1" y="4"/>
                  </a:lnTo>
                  <a:lnTo>
                    <a:pt x="14" y="2"/>
                  </a:lnTo>
                  <a:lnTo>
                    <a:pt x="19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6" name="Freeform 154"/>
            <p:cNvSpPr>
              <a:spLocks/>
            </p:cNvSpPr>
            <p:nvPr/>
          </p:nvSpPr>
          <p:spPr bwMode="auto">
            <a:xfrm>
              <a:off x="5375275" y="1852613"/>
              <a:ext cx="217488" cy="153988"/>
            </a:xfrm>
            <a:custGeom>
              <a:avLst/>
              <a:gdLst>
                <a:gd name="T0" fmla="*/ 0 w 137"/>
                <a:gd name="T1" fmla="*/ 0 h 97"/>
                <a:gd name="T2" fmla="*/ 2147483647 w 137"/>
                <a:gd name="T3" fmla="*/ 0 h 97"/>
                <a:gd name="T4" fmla="*/ 2147483647 w 137"/>
                <a:gd name="T5" fmla="*/ 2147483647 h 97"/>
                <a:gd name="T6" fmla="*/ 2147483647 w 137"/>
                <a:gd name="T7" fmla="*/ 2147483647 h 97"/>
                <a:gd name="T8" fmla="*/ 2147483647 w 137"/>
                <a:gd name="T9" fmla="*/ 2147483647 h 97"/>
                <a:gd name="T10" fmla="*/ 0 w 137"/>
                <a:gd name="T11" fmla="*/ 2147483647 h 97"/>
                <a:gd name="T12" fmla="*/ 0 w 137"/>
                <a:gd name="T13" fmla="*/ 0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7" h="97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7"/>
                  </a:lnTo>
                  <a:lnTo>
                    <a:pt x="134" y="9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7" name="Line 155"/>
            <p:cNvSpPr>
              <a:spLocks noChangeShapeType="1"/>
            </p:cNvSpPr>
            <p:nvPr/>
          </p:nvSpPr>
          <p:spPr bwMode="auto">
            <a:xfrm flipV="1">
              <a:off x="199866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8" name="Line 156"/>
            <p:cNvSpPr>
              <a:spLocks noChangeShapeType="1"/>
            </p:cNvSpPr>
            <p:nvPr/>
          </p:nvSpPr>
          <p:spPr bwMode="auto">
            <a:xfrm flipV="1">
              <a:off x="22113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9" name="Freeform 157"/>
            <p:cNvSpPr>
              <a:spLocks/>
            </p:cNvSpPr>
            <p:nvPr/>
          </p:nvSpPr>
          <p:spPr bwMode="auto">
            <a:xfrm>
              <a:off x="5588000" y="2001838"/>
              <a:ext cx="303213" cy="219075"/>
            </a:xfrm>
            <a:custGeom>
              <a:avLst/>
              <a:gdLst>
                <a:gd name="T0" fmla="*/ 0 w 191"/>
                <a:gd name="T1" fmla="*/ 0 h 138"/>
                <a:gd name="T2" fmla="*/ 2147483647 w 191"/>
                <a:gd name="T3" fmla="*/ 0 h 138"/>
                <a:gd name="T4" fmla="*/ 2147483647 w 191"/>
                <a:gd name="T5" fmla="*/ 2147483647 h 138"/>
                <a:gd name="T6" fmla="*/ 2147483647 w 191"/>
                <a:gd name="T7" fmla="*/ 2147483647 h 138"/>
                <a:gd name="T8" fmla="*/ 2147483647 w 191"/>
                <a:gd name="T9" fmla="*/ 2147483647 h 138"/>
                <a:gd name="T10" fmla="*/ 0 w 191"/>
                <a:gd name="T11" fmla="*/ 2147483647 h 138"/>
                <a:gd name="T12" fmla="*/ 0 w 191"/>
                <a:gd name="T13" fmla="*/ 0 h 1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1" h="138">
                  <a:moveTo>
                    <a:pt x="0" y="0"/>
                  </a:moveTo>
                  <a:lnTo>
                    <a:pt x="3" y="0"/>
                  </a:lnTo>
                  <a:lnTo>
                    <a:pt x="191" y="137"/>
                  </a:lnTo>
                  <a:lnTo>
                    <a:pt x="191" y="138"/>
                  </a:lnTo>
                  <a:lnTo>
                    <a:pt x="189" y="13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0" name="Line 158"/>
            <p:cNvSpPr>
              <a:spLocks noChangeShapeType="1"/>
            </p:cNvSpPr>
            <p:nvPr/>
          </p:nvSpPr>
          <p:spPr bwMode="auto">
            <a:xfrm flipV="1">
              <a:off x="2511425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1" name="Freeform 159"/>
            <p:cNvSpPr>
              <a:spLocks/>
            </p:cNvSpPr>
            <p:nvPr/>
          </p:nvSpPr>
          <p:spPr bwMode="auto">
            <a:xfrm>
              <a:off x="5888038" y="2219325"/>
              <a:ext cx="214313" cy="157163"/>
            </a:xfrm>
            <a:custGeom>
              <a:avLst/>
              <a:gdLst>
                <a:gd name="T0" fmla="*/ 0 w 135"/>
                <a:gd name="T1" fmla="*/ 0 h 99"/>
                <a:gd name="T2" fmla="*/ 2147483647 w 135"/>
                <a:gd name="T3" fmla="*/ 0 h 99"/>
                <a:gd name="T4" fmla="*/ 2147483647 w 135"/>
                <a:gd name="T5" fmla="*/ 2147483647 h 99"/>
                <a:gd name="T6" fmla="*/ 2147483647 w 135"/>
                <a:gd name="T7" fmla="*/ 2147483647 h 99"/>
                <a:gd name="T8" fmla="*/ 2147483647 w 135"/>
                <a:gd name="T9" fmla="*/ 2147483647 h 99"/>
                <a:gd name="T10" fmla="*/ 0 w 135"/>
                <a:gd name="T11" fmla="*/ 2147483647 h 99"/>
                <a:gd name="T12" fmla="*/ 0 w 135"/>
                <a:gd name="T13" fmla="*/ 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7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2" name="Freeform 160"/>
            <p:cNvSpPr>
              <a:spLocks/>
            </p:cNvSpPr>
            <p:nvPr/>
          </p:nvSpPr>
          <p:spPr bwMode="auto">
            <a:xfrm>
              <a:off x="2382838" y="4629150"/>
              <a:ext cx="76200" cy="112713"/>
            </a:xfrm>
            <a:custGeom>
              <a:avLst/>
              <a:gdLst>
                <a:gd name="T0" fmla="*/ 2147483647 w 48"/>
                <a:gd name="T1" fmla="*/ 0 h 71"/>
                <a:gd name="T2" fmla="*/ 2147483647 w 48"/>
                <a:gd name="T3" fmla="*/ 2147483647 h 71"/>
                <a:gd name="T4" fmla="*/ 2147483647 w 48"/>
                <a:gd name="T5" fmla="*/ 2147483647 h 71"/>
                <a:gd name="T6" fmla="*/ 2147483647 w 48"/>
                <a:gd name="T7" fmla="*/ 2147483647 h 71"/>
                <a:gd name="T8" fmla="*/ 2147483647 w 48"/>
                <a:gd name="T9" fmla="*/ 2147483647 h 71"/>
                <a:gd name="T10" fmla="*/ 2147483647 w 48"/>
                <a:gd name="T11" fmla="*/ 2147483647 h 71"/>
                <a:gd name="T12" fmla="*/ 2147483647 w 48"/>
                <a:gd name="T13" fmla="*/ 2147483647 h 71"/>
                <a:gd name="T14" fmla="*/ 2147483647 w 48"/>
                <a:gd name="T15" fmla="*/ 2147483647 h 71"/>
                <a:gd name="T16" fmla="*/ 2147483647 w 48"/>
                <a:gd name="T17" fmla="*/ 2147483647 h 71"/>
                <a:gd name="T18" fmla="*/ 2147483647 w 48"/>
                <a:gd name="T19" fmla="*/ 2147483647 h 71"/>
                <a:gd name="T20" fmla="*/ 2147483647 w 48"/>
                <a:gd name="T21" fmla="*/ 2147483647 h 71"/>
                <a:gd name="T22" fmla="*/ 2147483647 w 48"/>
                <a:gd name="T23" fmla="*/ 2147483647 h 71"/>
                <a:gd name="T24" fmla="*/ 2147483647 w 48"/>
                <a:gd name="T25" fmla="*/ 2147483647 h 71"/>
                <a:gd name="T26" fmla="*/ 2147483647 w 48"/>
                <a:gd name="T27" fmla="*/ 2147483647 h 71"/>
                <a:gd name="T28" fmla="*/ 2147483647 w 48"/>
                <a:gd name="T29" fmla="*/ 2147483647 h 71"/>
                <a:gd name="T30" fmla="*/ 2147483647 w 48"/>
                <a:gd name="T31" fmla="*/ 2147483647 h 71"/>
                <a:gd name="T32" fmla="*/ 2147483647 w 48"/>
                <a:gd name="T33" fmla="*/ 2147483647 h 71"/>
                <a:gd name="T34" fmla="*/ 2147483647 w 48"/>
                <a:gd name="T35" fmla="*/ 2147483647 h 71"/>
                <a:gd name="T36" fmla="*/ 2147483647 w 48"/>
                <a:gd name="T37" fmla="*/ 2147483647 h 71"/>
                <a:gd name="T38" fmla="*/ 2147483647 w 48"/>
                <a:gd name="T39" fmla="*/ 2147483647 h 71"/>
                <a:gd name="T40" fmla="*/ 0 w 48"/>
                <a:gd name="T41" fmla="*/ 2147483647 h 71"/>
                <a:gd name="T42" fmla="*/ 2147483647 w 48"/>
                <a:gd name="T43" fmla="*/ 2147483647 h 71"/>
                <a:gd name="T44" fmla="*/ 2147483647 w 48"/>
                <a:gd name="T45" fmla="*/ 2147483647 h 71"/>
                <a:gd name="T46" fmla="*/ 2147483647 w 48"/>
                <a:gd name="T47" fmla="*/ 2147483647 h 71"/>
                <a:gd name="T48" fmla="*/ 2147483647 w 48"/>
                <a:gd name="T49" fmla="*/ 2147483647 h 71"/>
                <a:gd name="T50" fmla="*/ 2147483647 w 48"/>
                <a:gd name="T51" fmla="*/ 2147483647 h 71"/>
                <a:gd name="T52" fmla="*/ 2147483647 w 48"/>
                <a:gd name="T53" fmla="*/ 2147483647 h 71"/>
                <a:gd name="T54" fmla="*/ 2147483647 w 48"/>
                <a:gd name="T55" fmla="*/ 2147483647 h 71"/>
                <a:gd name="T56" fmla="*/ 2147483647 w 48"/>
                <a:gd name="T57" fmla="*/ 2147483647 h 71"/>
                <a:gd name="T58" fmla="*/ 2147483647 w 48"/>
                <a:gd name="T59" fmla="*/ 2147483647 h 71"/>
                <a:gd name="T60" fmla="*/ 2147483647 w 48"/>
                <a:gd name="T61" fmla="*/ 2147483647 h 71"/>
                <a:gd name="T62" fmla="*/ 2147483647 w 48"/>
                <a:gd name="T63" fmla="*/ 2147483647 h 71"/>
                <a:gd name="T64" fmla="*/ 2147483647 w 48"/>
                <a:gd name="T65" fmla="*/ 2147483647 h 71"/>
                <a:gd name="T66" fmla="*/ 2147483647 w 48"/>
                <a:gd name="T67" fmla="*/ 2147483647 h 71"/>
                <a:gd name="T68" fmla="*/ 2147483647 w 48"/>
                <a:gd name="T69" fmla="*/ 2147483647 h 71"/>
                <a:gd name="T70" fmla="*/ 2147483647 w 48"/>
                <a:gd name="T71" fmla="*/ 2147483647 h 71"/>
                <a:gd name="T72" fmla="*/ 2147483647 w 48"/>
                <a:gd name="T73" fmla="*/ 2147483647 h 71"/>
                <a:gd name="T74" fmla="*/ 2147483647 w 48"/>
                <a:gd name="T75" fmla="*/ 2147483647 h 71"/>
                <a:gd name="T76" fmla="*/ 2147483647 w 48"/>
                <a:gd name="T77" fmla="*/ 2147483647 h 71"/>
                <a:gd name="T78" fmla="*/ 2147483647 w 48"/>
                <a:gd name="T79" fmla="*/ 2147483647 h 71"/>
                <a:gd name="T80" fmla="*/ 2147483647 w 48"/>
                <a:gd name="T81" fmla="*/ 2147483647 h 71"/>
                <a:gd name="T82" fmla="*/ 2147483647 w 48"/>
                <a:gd name="T83" fmla="*/ 2147483647 h 71"/>
                <a:gd name="T84" fmla="*/ 2147483647 w 48"/>
                <a:gd name="T85" fmla="*/ 2147483647 h 71"/>
                <a:gd name="T86" fmla="*/ 2147483647 w 48"/>
                <a:gd name="T87" fmla="*/ 2147483647 h 71"/>
                <a:gd name="T88" fmla="*/ 2147483647 w 48"/>
                <a:gd name="T89" fmla="*/ 2147483647 h 71"/>
                <a:gd name="T90" fmla="*/ 2147483647 w 48"/>
                <a:gd name="T91" fmla="*/ 2147483647 h 71"/>
                <a:gd name="T92" fmla="*/ 2147483647 w 48"/>
                <a:gd name="T93" fmla="*/ 2147483647 h 71"/>
                <a:gd name="T94" fmla="*/ 2147483647 w 48"/>
                <a:gd name="T95" fmla="*/ 2147483647 h 71"/>
                <a:gd name="T96" fmla="*/ 2147483647 w 48"/>
                <a:gd name="T97" fmla="*/ 2147483647 h 71"/>
                <a:gd name="T98" fmla="*/ 2147483647 w 48"/>
                <a:gd name="T99" fmla="*/ 2147483647 h 71"/>
                <a:gd name="T100" fmla="*/ 2147483647 w 48"/>
                <a:gd name="T101" fmla="*/ 2147483647 h 71"/>
                <a:gd name="T102" fmla="*/ 2147483647 w 48"/>
                <a:gd name="T103" fmla="*/ 2147483647 h 71"/>
                <a:gd name="T104" fmla="*/ 2147483647 w 48"/>
                <a:gd name="T105" fmla="*/ 0 h 7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8" h="71">
                  <a:moveTo>
                    <a:pt x="24" y="0"/>
                  </a:moveTo>
                  <a:lnTo>
                    <a:pt x="31" y="1"/>
                  </a:lnTo>
                  <a:lnTo>
                    <a:pt x="37" y="3"/>
                  </a:lnTo>
                  <a:lnTo>
                    <a:pt x="40" y="5"/>
                  </a:lnTo>
                  <a:lnTo>
                    <a:pt x="43" y="10"/>
                  </a:lnTo>
                  <a:lnTo>
                    <a:pt x="46" y="14"/>
                  </a:lnTo>
                  <a:lnTo>
                    <a:pt x="47" y="20"/>
                  </a:lnTo>
                  <a:lnTo>
                    <a:pt x="46" y="24"/>
                  </a:lnTo>
                  <a:lnTo>
                    <a:pt x="45" y="28"/>
                  </a:lnTo>
                  <a:lnTo>
                    <a:pt x="42" y="33"/>
                  </a:lnTo>
                  <a:lnTo>
                    <a:pt x="40" y="37"/>
                  </a:lnTo>
                  <a:lnTo>
                    <a:pt x="37" y="41"/>
                  </a:lnTo>
                  <a:lnTo>
                    <a:pt x="32" y="44"/>
                  </a:lnTo>
                  <a:lnTo>
                    <a:pt x="26" y="49"/>
                  </a:lnTo>
                  <a:lnTo>
                    <a:pt x="22" y="53"/>
                  </a:lnTo>
                  <a:lnTo>
                    <a:pt x="18" y="55"/>
                  </a:lnTo>
                  <a:lnTo>
                    <a:pt x="16" y="58"/>
                  </a:lnTo>
                  <a:lnTo>
                    <a:pt x="13" y="62"/>
                  </a:lnTo>
                  <a:lnTo>
                    <a:pt x="48" y="62"/>
                  </a:lnTo>
                  <a:lnTo>
                    <a:pt x="48" y="71"/>
                  </a:lnTo>
                  <a:lnTo>
                    <a:pt x="0" y="71"/>
                  </a:lnTo>
                  <a:lnTo>
                    <a:pt x="1" y="68"/>
                  </a:lnTo>
                  <a:lnTo>
                    <a:pt x="1" y="66"/>
                  </a:lnTo>
                  <a:lnTo>
                    <a:pt x="3" y="60"/>
                  </a:lnTo>
                  <a:lnTo>
                    <a:pt x="7" y="55"/>
                  </a:lnTo>
                  <a:lnTo>
                    <a:pt x="9" y="52"/>
                  </a:lnTo>
                  <a:lnTo>
                    <a:pt x="14" y="49"/>
                  </a:lnTo>
                  <a:lnTo>
                    <a:pt x="18" y="45"/>
                  </a:lnTo>
                  <a:lnTo>
                    <a:pt x="23" y="41"/>
                  </a:lnTo>
                  <a:lnTo>
                    <a:pt x="27" y="36"/>
                  </a:lnTo>
                  <a:lnTo>
                    <a:pt x="31" y="33"/>
                  </a:lnTo>
                  <a:lnTo>
                    <a:pt x="33" y="30"/>
                  </a:lnTo>
                  <a:lnTo>
                    <a:pt x="37" y="25"/>
                  </a:lnTo>
                  <a:lnTo>
                    <a:pt x="37" y="20"/>
                  </a:lnTo>
                  <a:lnTo>
                    <a:pt x="37" y="17"/>
                  </a:lnTo>
                  <a:lnTo>
                    <a:pt x="35" y="14"/>
                  </a:lnTo>
                  <a:lnTo>
                    <a:pt x="33" y="12"/>
                  </a:lnTo>
                  <a:lnTo>
                    <a:pt x="31" y="10"/>
                  </a:lnTo>
                  <a:lnTo>
                    <a:pt x="27" y="9"/>
                  </a:lnTo>
                  <a:lnTo>
                    <a:pt x="24" y="9"/>
                  </a:lnTo>
                  <a:lnTo>
                    <a:pt x="21" y="9"/>
                  </a:lnTo>
                  <a:lnTo>
                    <a:pt x="17" y="10"/>
                  </a:lnTo>
                  <a:lnTo>
                    <a:pt x="15" y="11"/>
                  </a:lnTo>
                  <a:lnTo>
                    <a:pt x="13" y="14"/>
                  </a:lnTo>
                  <a:lnTo>
                    <a:pt x="11" y="17"/>
                  </a:lnTo>
                  <a:lnTo>
                    <a:pt x="11" y="21"/>
                  </a:lnTo>
                  <a:lnTo>
                    <a:pt x="1" y="20"/>
                  </a:lnTo>
                  <a:lnTo>
                    <a:pt x="2" y="13"/>
                  </a:lnTo>
                  <a:lnTo>
                    <a:pt x="5" y="9"/>
                  </a:lnTo>
                  <a:lnTo>
                    <a:pt x="8" y="5"/>
                  </a:lnTo>
                  <a:lnTo>
                    <a:pt x="13" y="2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3" name="Freeform 161"/>
            <p:cNvSpPr>
              <a:spLocks noEditPoints="1"/>
            </p:cNvSpPr>
            <p:nvPr/>
          </p:nvSpPr>
          <p:spPr bwMode="auto">
            <a:xfrm>
              <a:off x="2473325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0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5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5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5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7" y="69"/>
                  </a:lnTo>
                  <a:lnTo>
                    <a:pt x="32" y="71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4" name="Freeform 162"/>
            <p:cNvSpPr>
              <a:spLocks noEditPoints="1"/>
            </p:cNvSpPr>
            <p:nvPr/>
          </p:nvSpPr>
          <p:spPr bwMode="auto">
            <a:xfrm>
              <a:off x="2560638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2147483647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4" y="65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28" y="1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6" y="19"/>
                  </a:lnTo>
                  <a:lnTo>
                    <a:pt x="47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7" y="47"/>
                  </a:lnTo>
                  <a:lnTo>
                    <a:pt x="44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8" y="73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5" name="Freeform 163"/>
            <p:cNvSpPr>
              <a:spLocks/>
            </p:cNvSpPr>
            <p:nvPr/>
          </p:nvSpPr>
          <p:spPr bwMode="auto">
            <a:xfrm>
              <a:off x="6099175" y="2373313"/>
              <a:ext cx="169863" cy="122238"/>
            </a:xfrm>
            <a:custGeom>
              <a:avLst/>
              <a:gdLst>
                <a:gd name="T0" fmla="*/ 0 w 107"/>
                <a:gd name="T1" fmla="*/ 0 h 77"/>
                <a:gd name="T2" fmla="*/ 2147483647 w 107"/>
                <a:gd name="T3" fmla="*/ 0 h 77"/>
                <a:gd name="T4" fmla="*/ 2147483647 w 107"/>
                <a:gd name="T5" fmla="*/ 2147483647 h 77"/>
                <a:gd name="T6" fmla="*/ 2147483647 w 107"/>
                <a:gd name="T7" fmla="*/ 2147483647 h 77"/>
                <a:gd name="T8" fmla="*/ 2147483647 w 107"/>
                <a:gd name="T9" fmla="*/ 2147483647 h 77"/>
                <a:gd name="T10" fmla="*/ 0 w 107"/>
                <a:gd name="T11" fmla="*/ 2147483647 h 77"/>
                <a:gd name="T12" fmla="*/ 0 w 107"/>
                <a:gd name="T13" fmla="*/ 0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77">
                  <a:moveTo>
                    <a:pt x="0" y="0"/>
                  </a:moveTo>
                  <a:lnTo>
                    <a:pt x="2" y="0"/>
                  </a:lnTo>
                  <a:lnTo>
                    <a:pt x="107" y="75"/>
                  </a:lnTo>
                  <a:lnTo>
                    <a:pt x="107" y="77"/>
                  </a:lnTo>
                  <a:lnTo>
                    <a:pt x="105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6" name="Line 164"/>
            <p:cNvSpPr>
              <a:spLocks noChangeShapeType="1"/>
            </p:cNvSpPr>
            <p:nvPr/>
          </p:nvSpPr>
          <p:spPr bwMode="auto">
            <a:xfrm flipV="1">
              <a:off x="25495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7" name="Line 165"/>
            <p:cNvSpPr>
              <a:spLocks noChangeShapeType="1"/>
            </p:cNvSpPr>
            <p:nvPr/>
          </p:nvSpPr>
          <p:spPr bwMode="auto">
            <a:xfrm>
              <a:off x="1328738" y="2492375"/>
              <a:ext cx="0" cy="7937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8" name="Line 166"/>
            <p:cNvSpPr>
              <a:spLocks noChangeShapeType="1"/>
            </p:cNvSpPr>
            <p:nvPr/>
          </p:nvSpPr>
          <p:spPr bwMode="auto">
            <a:xfrm flipV="1">
              <a:off x="259080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9" name="Line 167"/>
            <p:cNvSpPr>
              <a:spLocks noChangeShapeType="1"/>
            </p:cNvSpPr>
            <p:nvPr/>
          </p:nvSpPr>
          <p:spPr bwMode="auto">
            <a:xfrm flipV="1">
              <a:off x="263366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0" name="Line 168"/>
            <p:cNvSpPr>
              <a:spLocks noChangeShapeType="1"/>
            </p:cNvSpPr>
            <p:nvPr/>
          </p:nvSpPr>
          <p:spPr bwMode="auto">
            <a:xfrm>
              <a:off x="1312863" y="2493963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1" name="Line 169"/>
            <p:cNvSpPr>
              <a:spLocks noChangeShapeType="1"/>
            </p:cNvSpPr>
            <p:nvPr/>
          </p:nvSpPr>
          <p:spPr bwMode="auto">
            <a:xfrm flipV="1">
              <a:off x="26765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2" name="Line 170"/>
            <p:cNvSpPr>
              <a:spLocks noChangeShapeType="1"/>
            </p:cNvSpPr>
            <p:nvPr/>
          </p:nvSpPr>
          <p:spPr bwMode="auto">
            <a:xfrm>
              <a:off x="1328738" y="2570163"/>
              <a:ext cx="0" cy="1143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3" name="Line 171"/>
            <p:cNvSpPr>
              <a:spLocks noChangeShapeType="1"/>
            </p:cNvSpPr>
            <p:nvPr/>
          </p:nvSpPr>
          <p:spPr bwMode="auto">
            <a:xfrm flipV="1">
              <a:off x="27257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4" name="Line 172"/>
            <p:cNvSpPr>
              <a:spLocks noChangeShapeType="1"/>
            </p:cNvSpPr>
            <p:nvPr/>
          </p:nvSpPr>
          <p:spPr bwMode="auto">
            <a:xfrm flipV="1">
              <a:off x="27765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5" name="Line 173"/>
            <p:cNvSpPr>
              <a:spLocks noChangeShapeType="1"/>
            </p:cNvSpPr>
            <p:nvPr/>
          </p:nvSpPr>
          <p:spPr bwMode="auto">
            <a:xfrm>
              <a:off x="1312863" y="2682875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6" name="Line 174"/>
            <p:cNvSpPr>
              <a:spLocks noChangeShapeType="1"/>
            </p:cNvSpPr>
            <p:nvPr/>
          </p:nvSpPr>
          <p:spPr bwMode="auto">
            <a:xfrm flipV="1">
              <a:off x="283051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7" name="Line 175"/>
            <p:cNvSpPr>
              <a:spLocks noChangeShapeType="1"/>
            </p:cNvSpPr>
            <p:nvPr/>
          </p:nvSpPr>
          <p:spPr bwMode="auto">
            <a:xfrm>
              <a:off x="1744663" y="2616200"/>
              <a:ext cx="0" cy="635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8" name="Line 176"/>
            <p:cNvSpPr>
              <a:spLocks noChangeShapeType="1"/>
            </p:cNvSpPr>
            <p:nvPr/>
          </p:nvSpPr>
          <p:spPr bwMode="auto">
            <a:xfrm flipV="1">
              <a:off x="28908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9" name="Line 177"/>
            <p:cNvSpPr>
              <a:spLocks noChangeShapeType="1"/>
            </p:cNvSpPr>
            <p:nvPr/>
          </p:nvSpPr>
          <p:spPr bwMode="auto">
            <a:xfrm flipV="1">
              <a:off x="295275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20" name="Line 178"/>
            <p:cNvSpPr>
              <a:spLocks noChangeShapeType="1"/>
            </p:cNvSpPr>
            <p:nvPr/>
          </p:nvSpPr>
          <p:spPr bwMode="auto">
            <a:xfrm>
              <a:off x="1727200" y="2617788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21" name="Line 179"/>
            <p:cNvSpPr>
              <a:spLocks noChangeShapeType="1"/>
            </p:cNvSpPr>
            <p:nvPr/>
          </p:nvSpPr>
          <p:spPr bwMode="auto">
            <a:xfrm flipV="1">
              <a:off x="3024188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22" name="Line 180"/>
            <p:cNvSpPr>
              <a:spLocks noChangeShapeType="1"/>
            </p:cNvSpPr>
            <p:nvPr/>
          </p:nvSpPr>
          <p:spPr bwMode="auto">
            <a:xfrm>
              <a:off x="1744663" y="2676525"/>
              <a:ext cx="0" cy="8255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23" name="Freeform 181"/>
            <p:cNvSpPr>
              <a:spLocks/>
            </p:cNvSpPr>
            <p:nvPr/>
          </p:nvSpPr>
          <p:spPr bwMode="auto">
            <a:xfrm>
              <a:off x="2908300" y="4629150"/>
              <a:ext cx="41275" cy="112713"/>
            </a:xfrm>
            <a:custGeom>
              <a:avLst/>
              <a:gdLst>
                <a:gd name="T0" fmla="*/ 2147483647 w 26"/>
                <a:gd name="T1" fmla="*/ 0 h 71"/>
                <a:gd name="T2" fmla="*/ 2147483647 w 26"/>
                <a:gd name="T3" fmla="*/ 0 h 71"/>
                <a:gd name="T4" fmla="*/ 2147483647 w 26"/>
                <a:gd name="T5" fmla="*/ 2147483647 h 71"/>
                <a:gd name="T6" fmla="*/ 2147483647 w 26"/>
                <a:gd name="T7" fmla="*/ 2147483647 h 71"/>
                <a:gd name="T8" fmla="*/ 2147483647 w 26"/>
                <a:gd name="T9" fmla="*/ 2147483647 h 71"/>
                <a:gd name="T10" fmla="*/ 2147483647 w 26"/>
                <a:gd name="T11" fmla="*/ 2147483647 h 71"/>
                <a:gd name="T12" fmla="*/ 2147483647 w 26"/>
                <a:gd name="T13" fmla="*/ 2147483647 h 71"/>
                <a:gd name="T14" fmla="*/ 2147483647 w 26"/>
                <a:gd name="T15" fmla="*/ 2147483647 h 71"/>
                <a:gd name="T16" fmla="*/ 0 w 26"/>
                <a:gd name="T17" fmla="*/ 2147483647 h 71"/>
                <a:gd name="T18" fmla="*/ 0 w 26"/>
                <a:gd name="T19" fmla="*/ 2147483647 h 71"/>
                <a:gd name="T20" fmla="*/ 2147483647 w 26"/>
                <a:gd name="T21" fmla="*/ 2147483647 h 71"/>
                <a:gd name="T22" fmla="*/ 2147483647 w 26"/>
                <a:gd name="T23" fmla="*/ 2147483647 h 71"/>
                <a:gd name="T24" fmla="*/ 2147483647 w 26"/>
                <a:gd name="T25" fmla="*/ 2147483647 h 71"/>
                <a:gd name="T26" fmla="*/ 2147483647 w 26"/>
                <a:gd name="T27" fmla="*/ 0 h 7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" h="71">
                  <a:moveTo>
                    <a:pt x="20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6"/>
                  </a:lnTo>
                  <a:lnTo>
                    <a:pt x="14" y="19"/>
                  </a:lnTo>
                  <a:lnTo>
                    <a:pt x="9" y="21"/>
                  </a:lnTo>
                  <a:lnTo>
                    <a:pt x="4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2" y="10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24" name="Freeform 182"/>
            <p:cNvSpPr>
              <a:spLocks noEditPoints="1"/>
            </p:cNvSpPr>
            <p:nvPr/>
          </p:nvSpPr>
          <p:spPr bwMode="auto">
            <a:xfrm>
              <a:off x="2986088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2147483647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7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10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7" y="62"/>
                  </a:lnTo>
                  <a:lnTo>
                    <a:pt x="21" y="63"/>
                  </a:lnTo>
                  <a:lnTo>
                    <a:pt x="24" y="65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4" y="59"/>
                  </a:lnTo>
                  <a:lnTo>
                    <a:pt x="36" y="51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4" y="2"/>
                  </a:lnTo>
                  <a:lnTo>
                    <a:pt x="39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6" y="19"/>
                  </a:lnTo>
                  <a:lnTo>
                    <a:pt x="47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7" y="47"/>
                  </a:lnTo>
                  <a:lnTo>
                    <a:pt x="44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9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8" y="66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1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25" name="Freeform 183"/>
            <p:cNvSpPr>
              <a:spLocks noEditPoints="1"/>
            </p:cNvSpPr>
            <p:nvPr/>
          </p:nvSpPr>
          <p:spPr bwMode="auto">
            <a:xfrm>
              <a:off x="3074988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0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2" y="59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5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8" y="1"/>
                  </a:lnTo>
                  <a:lnTo>
                    <a:pt x="33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4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3" y="57"/>
                  </a:lnTo>
                  <a:lnTo>
                    <a:pt x="42" y="62"/>
                  </a:lnTo>
                  <a:lnTo>
                    <a:pt x="39" y="66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26" name="Line 184"/>
            <p:cNvSpPr>
              <a:spLocks noChangeShapeType="1"/>
            </p:cNvSpPr>
            <p:nvPr/>
          </p:nvSpPr>
          <p:spPr bwMode="auto">
            <a:xfrm>
              <a:off x="1727200" y="2759075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27" name="Line 185"/>
            <p:cNvSpPr>
              <a:spLocks noChangeShapeType="1"/>
            </p:cNvSpPr>
            <p:nvPr/>
          </p:nvSpPr>
          <p:spPr bwMode="auto">
            <a:xfrm>
              <a:off x="2089150" y="2657475"/>
              <a:ext cx="0" cy="650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28" name="Line 186"/>
            <p:cNvSpPr>
              <a:spLocks noChangeShapeType="1"/>
            </p:cNvSpPr>
            <p:nvPr/>
          </p:nvSpPr>
          <p:spPr bwMode="auto">
            <a:xfrm flipV="1">
              <a:off x="310356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29" name="Line 187"/>
            <p:cNvSpPr>
              <a:spLocks noChangeShapeType="1"/>
            </p:cNvSpPr>
            <p:nvPr/>
          </p:nvSpPr>
          <p:spPr bwMode="auto">
            <a:xfrm flipV="1">
              <a:off x="31892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30" name="Line 188"/>
            <p:cNvSpPr>
              <a:spLocks noChangeShapeType="1"/>
            </p:cNvSpPr>
            <p:nvPr/>
          </p:nvSpPr>
          <p:spPr bwMode="auto">
            <a:xfrm>
              <a:off x="2070100" y="2659063"/>
              <a:ext cx="3810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31" name="Line 189"/>
            <p:cNvSpPr>
              <a:spLocks noChangeShapeType="1"/>
            </p:cNvSpPr>
            <p:nvPr/>
          </p:nvSpPr>
          <p:spPr bwMode="auto">
            <a:xfrm flipV="1">
              <a:off x="32861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32" name="Line 190"/>
            <p:cNvSpPr>
              <a:spLocks noChangeShapeType="1"/>
            </p:cNvSpPr>
            <p:nvPr/>
          </p:nvSpPr>
          <p:spPr bwMode="auto">
            <a:xfrm>
              <a:off x="2089150" y="2720975"/>
              <a:ext cx="0" cy="8255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33" name="Line 191"/>
            <p:cNvSpPr>
              <a:spLocks noChangeShapeType="1"/>
            </p:cNvSpPr>
            <p:nvPr/>
          </p:nvSpPr>
          <p:spPr bwMode="auto">
            <a:xfrm flipV="1">
              <a:off x="33988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34" name="Line 192"/>
            <p:cNvSpPr>
              <a:spLocks noChangeShapeType="1"/>
            </p:cNvSpPr>
            <p:nvPr/>
          </p:nvSpPr>
          <p:spPr bwMode="auto">
            <a:xfrm flipV="1">
              <a:off x="3535363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35" name="Line 193"/>
            <p:cNvSpPr>
              <a:spLocks noChangeShapeType="1"/>
            </p:cNvSpPr>
            <p:nvPr/>
          </p:nvSpPr>
          <p:spPr bwMode="auto">
            <a:xfrm>
              <a:off x="2070100" y="2801938"/>
              <a:ext cx="3810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36" name="Line 194"/>
            <p:cNvSpPr>
              <a:spLocks noChangeShapeType="1"/>
            </p:cNvSpPr>
            <p:nvPr/>
          </p:nvSpPr>
          <p:spPr bwMode="auto">
            <a:xfrm>
              <a:off x="4814888" y="1457325"/>
              <a:ext cx="0" cy="6985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37" name="Freeform 195"/>
            <p:cNvSpPr>
              <a:spLocks/>
            </p:cNvSpPr>
            <p:nvPr/>
          </p:nvSpPr>
          <p:spPr bwMode="auto">
            <a:xfrm>
              <a:off x="3454400" y="4630738"/>
              <a:ext cx="74613" cy="114300"/>
            </a:xfrm>
            <a:custGeom>
              <a:avLst/>
              <a:gdLst>
                <a:gd name="T0" fmla="*/ 2147483647 w 47"/>
                <a:gd name="T1" fmla="*/ 0 h 72"/>
                <a:gd name="T2" fmla="*/ 2147483647 w 47"/>
                <a:gd name="T3" fmla="*/ 0 h 72"/>
                <a:gd name="T4" fmla="*/ 2147483647 w 47"/>
                <a:gd name="T5" fmla="*/ 2147483647 h 72"/>
                <a:gd name="T6" fmla="*/ 2147483647 w 47"/>
                <a:gd name="T7" fmla="*/ 2147483647 h 72"/>
                <a:gd name="T8" fmla="*/ 2147483647 w 47"/>
                <a:gd name="T9" fmla="*/ 2147483647 h 72"/>
                <a:gd name="T10" fmla="*/ 2147483647 w 47"/>
                <a:gd name="T11" fmla="*/ 2147483647 h 72"/>
                <a:gd name="T12" fmla="*/ 2147483647 w 47"/>
                <a:gd name="T13" fmla="*/ 2147483647 h 72"/>
                <a:gd name="T14" fmla="*/ 2147483647 w 47"/>
                <a:gd name="T15" fmla="*/ 2147483647 h 72"/>
                <a:gd name="T16" fmla="*/ 2147483647 w 47"/>
                <a:gd name="T17" fmla="*/ 2147483647 h 72"/>
                <a:gd name="T18" fmla="*/ 2147483647 w 47"/>
                <a:gd name="T19" fmla="*/ 2147483647 h 72"/>
                <a:gd name="T20" fmla="*/ 2147483647 w 47"/>
                <a:gd name="T21" fmla="*/ 2147483647 h 72"/>
                <a:gd name="T22" fmla="*/ 2147483647 w 47"/>
                <a:gd name="T23" fmla="*/ 2147483647 h 72"/>
                <a:gd name="T24" fmla="*/ 2147483647 w 47"/>
                <a:gd name="T25" fmla="*/ 2147483647 h 72"/>
                <a:gd name="T26" fmla="*/ 2147483647 w 47"/>
                <a:gd name="T27" fmla="*/ 2147483647 h 72"/>
                <a:gd name="T28" fmla="*/ 2147483647 w 47"/>
                <a:gd name="T29" fmla="*/ 2147483647 h 72"/>
                <a:gd name="T30" fmla="*/ 2147483647 w 47"/>
                <a:gd name="T31" fmla="*/ 2147483647 h 72"/>
                <a:gd name="T32" fmla="*/ 2147483647 w 47"/>
                <a:gd name="T33" fmla="*/ 2147483647 h 72"/>
                <a:gd name="T34" fmla="*/ 2147483647 w 47"/>
                <a:gd name="T35" fmla="*/ 2147483647 h 72"/>
                <a:gd name="T36" fmla="*/ 2147483647 w 47"/>
                <a:gd name="T37" fmla="*/ 2147483647 h 72"/>
                <a:gd name="T38" fmla="*/ 2147483647 w 47"/>
                <a:gd name="T39" fmla="*/ 2147483647 h 72"/>
                <a:gd name="T40" fmla="*/ 2147483647 w 47"/>
                <a:gd name="T41" fmla="*/ 2147483647 h 72"/>
                <a:gd name="T42" fmla="*/ 2147483647 w 47"/>
                <a:gd name="T43" fmla="*/ 2147483647 h 72"/>
                <a:gd name="T44" fmla="*/ 2147483647 w 47"/>
                <a:gd name="T45" fmla="*/ 2147483647 h 72"/>
                <a:gd name="T46" fmla="*/ 2147483647 w 47"/>
                <a:gd name="T47" fmla="*/ 2147483647 h 72"/>
                <a:gd name="T48" fmla="*/ 0 w 47"/>
                <a:gd name="T49" fmla="*/ 2147483647 h 72"/>
                <a:gd name="T50" fmla="*/ 2147483647 w 47"/>
                <a:gd name="T51" fmla="*/ 2147483647 h 72"/>
                <a:gd name="T52" fmla="*/ 2147483647 w 47"/>
                <a:gd name="T53" fmla="*/ 2147483647 h 72"/>
                <a:gd name="T54" fmla="*/ 2147483647 w 47"/>
                <a:gd name="T55" fmla="*/ 2147483647 h 72"/>
                <a:gd name="T56" fmla="*/ 2147483647 w 47"/>
                <a:gd name="T57" fmla="*/ 2147483647 h 72"/>
                <a:gd name="T58" fmla="*/ 2147483647 w 47"/>
                <a:gd name="T59" fmla="*/ 2147483647 h 72"/>
                <a:gd name="T60" fmla="*/ 2147483647 w 47"/>
                <a:gd name="T61" fmla="*/ 2147483647 h 72"/>
                <a:gd name="T62" fmla="*/ 2147483647 w 47"/>
                <a:gd name="T63" fmla="*/ 2147483647 h 72"/>
                <a:gd name="T64" fmla="*/ 2147483647 w 47"/>
                <a:gd name="T65" fmla="*/ 2147483647 h 72"/>
                <a:gd name="T66" fmla="*/ 2147483647 w 47"/>
                <a:gd name="T67" fmla="*/ 2147483647 h 72"/>
                <a:gd name="T68" fmla="*/ 2147483647 w 47"/>
                <a:gd name="T69" fmla="*/ 2147483647 h 72"/>
                <a:gd name="T70" fmla="*/ 2147483647 w 47"/>
                <a:gd name="T71" fmla="*/ 2147483647 h 72"/>
                <a:gd name="T72" fmla="*/ 2147483647 w 47"/>
                <a:gd name="T73" fmla="*/ 2147483647 h 72"/>
                <a:gd name="T74" fmla="*/ 2147483647 w 47"/>
                <a:gd name="T75" fmla="*/ 2147483647 h 72"/>
                <a:gd name="T76" fmla="*/ 2147483647 w 47"/>
                <a:gd name="T77" fmla="*/ 2147483647 h 72"/>
                <a:gd name="T78" fmla="*/ 2147483647 w 47"/>
                <a:gd name="T79" fmla="*/ 2147483647 h 72"/>
                <a:gd name="T80" fmla="*/ 2147483647 w 47"/>
                <a:gd name="T81" fmla="*/ 2147483647 h 72"/>
                <a:gd name="T82" fmla="*/ 2147483647 w 47"/>
                <a:gd name="T83" fmla="*/ 2147483647 h 72"/>
                <a:gd name="T84" fmla="*/ 2147483647 w 47"/>
                <a:gd name="T85" fmla="*/ 2147483647 h 72"/>
                <a:gd name="T86" fmla="*/ 2147483647 w 47"/>
                <a:gd name="T87" fmla="*/ 2147483647 h 72"/>
                <a:gd name="T88" fmla="*/ 2147483647 w 47"/>
                <a:gd name="T89" fmla="*/ 2147483647 h 72"/>
                <a:gd name="T90" fmla="*/ 2147483647 w 47"/>
                <a:gd name="T91" fmla="*/ 2147483647 h 72"/>
                <a:gd name="T92" fmla="*/ 2147483647 w 47"/>
                <a:gd name="T93" fmla="*/ 2147483647 h 72"/>
                <a:gd name="T94" fmla="*/ 2147483647 w 47"/>
                <a:gd name="T95" fmla="*/ 2147483647 h 72"/>
                <a:gd name="T96" fmla="*/ 0 w 47"/>
                <a:gd name="T97" fmla="*/ 2147483647 h 72"/>
                <a:gd name="T98" fmla="*/ 2147483647 w 47"/>
                <a:gd name="T99" fmla="*/ 0 h 7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7" h="72">
                  <a:moveTo>
                    <a:pt x="8" y="0"/>
                  </a:moveTo>
                  <a:lnTo>
                    <a:pt x="43" y="0"/>
                  </a:lnTo>
                  <a:lnTo>
                    <a:pt x="43" y="9"/>
                  </a:lnTo>
                  <a:lnTo>
                    <a:pt x="16" y="9"/>
                  </a:lnTo>
                  <a:lnTo>
                    <a:pt x="12" y="27"/>
                  </a:lnTo>
                  <a:lnTo>
                    <a:pt x="16" y="25"/>
                  </a:lnTo>
                  <a:lnTo>
                    <a:pt x="21" y="24"/>
                  </a:lnTo>
                  <a:lnTo>
                    <a:pt x="26" y="23"/>
                  </a:lnTo>
                  <a:lnTo>
                    <a:pt x="31" y="24"/>
                  </a:lnTo>
                  <a:lnTo>
                    <a:pt x="36" y="26"/>
                  </a:lnTo>
                  <a:lnTo>
                    <a:pt x="40" y="29"/>
                  </a:lnTo>
                  <a:lnTo>
                    <a:pt x="44" y="34"/>
                  </a:lnTo>
                  <a:lnTo>
                    <a:pt x="46" y="40"/>
                  </a:lnTo>
                  <a:lnTo>
                    <a:pt x="47" y="46"/>
                  </a:lnTo>
                  <a:lnTo>
                    <a:pt x="46" y="52"/>
                  </a:lnTo>
                  <a:lnTo>
                    <a:pt x="44" y="58"/>
                  </a:lnTo>
                  <a:lnTo>
                    <a:pt x="42" y="64"/>
                  </a:lnTo>
                  <a:lnTo>
                    <a:pt x="34" y="69"/>
                  </a:lnTo>
                  <a:lnTo>
                    <a:pt x="22" y="72"/>
                  </a:lnTo>
                  <a:lnTo>
                    <a:pt x="16" y="72"/>
                  </a:lnTo>
                  <a:lnTo>
                    <a:pt x="12" y="69"/>
                  </a:lnTo>
                  <a:lnTo>
                    <a:pt x="7" y="66"/>
                  </a:lnTo>
                  <a:lnTo>
                    <a:pt x="4" y="62"/>
                  </a:lnTo>
                  <a:lnTo>
                    <a:pt x="2" y="58"/>
                  </a:lnTo>
                  <a:lnTo>
                    <a:pt x="0" y="52"/>
                  </a:lnTo>
                  <a:lnTo>
                    <a:pt x="10" y="51"/>
                  </a:lnTo>
                  <a:lnTo>
                    <a:pt x="11" y="54"/>
                  </a:lnTo>
                  <a:lnTo>
                    <a:pt x="12" y="58"/>
                  </a:lnTo>
                  <a:lnTo>
                    <a:pt x="14" y="60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2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6" y="56"/>
                  </a:lnTo>
                  <a:lnTo>
                    <a:pt x="37" y="51"/>
                  </a:lnTo>
                  <a:lnTo>
                    <a:pt x="37" y="46"/>
                  </a:lnTo>
                  <a:lnTo>
                    <a:pt x="37" y="42"/>
                  </a:lnTo>
                  <a:lnTo>
                    <a:pt x="36" y="39"/>
                  </a:lnTo>
                  <a:lnTo>
                    <a:pt x="34" y="35"/>
                  </a:lnTo>
                  <a:lnTo>
                    <a:pt x="31" y="33"/>
                  </a:lnTo>
                  <a:lnTo>
                    <a:pt x="28" y="32"/>
                  </a:lnTo>
                  <a:lnTo>
                    <a:pt x="23" y="32"/>
                  </a:lnTo>
                  <a:lnTo>
                    <a:pt x="19" y="32"/>
                  </a:lnTo>
                  <a:lnTo>
                    <a:pt x="15" y="33"/>
                  </a:lnTo>
                  <a:lnTo>
                    <a:pt x="13" y="35"/>
                  </a:lnTo>
                  <a:lnTo>
                    <a:pt x="11" y="37"/>
                  </a:lnTo>
                  <a:lnTo>
                    <a:pt x="0" y="3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38" name="Freeform 196"/>
            <p:cNvSpPr>
              <a:spLocks noEditPoints="1"/>
            </p:cNvSpPr>
            <p:nvPr/>
          </p:nvSpPr>
          <p:spPr bwMode="auto">
            <a:xfrm>
              <a:off x="3541713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2147483647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20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9" y="36"/>
                  </a:lnTo>
                  <a:lnTo>
                    <a:pt x="11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20" y="63"/>
                  </a:lnTo>
                  <a:lnTo>
                    <a:pt x="23" y="65"/>
                  </a:lnTo>
                  <a:lnTo>
                    <a:pt x="28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8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6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5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1" y="69"/>
                  </a:lnTo>
                  <a:lnTo>
                    <a:pt x="7" y="66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1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39" name="Line 197"/>
            <p:cNvSpPr>
              <a:spLocks noChangeShapeType="1"/>
            </p:cNvSpPr>
            <p:nvPr/>
          </p:nvSpPr>
          <p:spPr bwMode="auto">
            <a:xfrm>
              <a:off x="4797425" y="1457325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40" name="Line 198"/>
            <p:cNvSpPr>
              <a:spLocks noChangeShapeType="1"/>
            </p:cNvSpPr>
            <p:nvPr/>
          </p:nvSpPr>
          <p:spPr bwMode="auto">
            <a:xfrm flipV="1">
              <a:off x="370205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41" name="Line 199"/>
            <p:cNvSpPr>
              <a:spLocks noChangeShapeType="1"/>
            </p:cNvSpPr>
            <p:nvPr/>
          </p:nvSpPr>
          <p:spPr bwMode="auto">
            <a:xfrm>
              <a:off x="4814888" y="1522413"/>
              <a:ext cx="0" cy="9366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42" name="Line 200"/>
            <p:cNvSpPr>
              <a:spLocks noChangeShapeType="1"/>
            </p:cNvSpPr>
            <p:nvPr/>
          </p:nvSpPr>
          <p:spPr bwMode="auto">
            <a:xfrm flipV="1">
              <a:off x="39131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43" name="Line 201"/>
            <p:cNvSpPr>
              <a:spLocks noChangeShapeType="1"/>
            </p:cNvSpPr>
            <p:nvPr/>
          </p:nvSpPr>
          <p:spPr bwMode="auto">
            <a:xfrm flipV="1">
              <a:off x="4214813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44" name="Line 202"/>
            <p:cNvSpPr>
              <a:spLocks noChangeShapeType="1"/>
            </p:cNvSpPr>
            <p:nvPr/>
          </p:nvSpPr>
          <p:spPr bwMode="auto">
            <a:xfrm>
              <a:off x="4797425" y="1614488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45" name="Line 203"/>
            <p:cNvSpPr>
              <a:spLocks noChangeShapeType="1"/>
            </p:cNvSpPr>
            <p:nvPr/>
          </p:nvSpPr>
          <p:spPr bwMode="auto">
            <a:xfrm>
              <a:off x="5213350" y="1481138"/>
              <a:ext cx="0" cy="5397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46" name="Freeform 204"/>
            <p:cNvSpPr>
              <a:spLocks/>
            </p:cNvSpPr>
            <p:nvPr/>
          </p:nvSpPr>
          <p:spPr bwMode="auto">
            <a:xfrm>
              <a:off x="4132263" y="4629150"/>
              <a:ext cx="74613" cy="112713"/>
            </a:xfrm>
            <a:custGeom>
              <a:avLst/>
              <a:gdLst>
                <a:gd name="T0" fmla="*/ 2147483647 w 47"/>
                <a:gd name="T1" fmla="*/ 0 h 71"/>
                <a:gd name="T2" fmla="*/ 2147483647 w 47"/>
                <a:gd name="T3" fmla="*/ 2147483647 h 71"/>
                <a:gd name="T4" fmla="*/ 2147483647 w 47"/>
                <a:gd name="T5" fmla="*/ 2147483647 h 71"/>
                <a:gd name="T6" fmla="*/ 2147483647 w 47"/>
                <a:gd name="T7" fmla="*/ 2147483647 h 71"/>
                <a:gd name="T8" fmla="*/ 2147483647 w 47"/>
                <a:gd name="T9" fmla="*/ 2147483647 h 71"/>
                <a:gd name="T10" fmla="*/ 2147483647 w 47"/>
                <a:gd name="T11" fmla="*/ 2147483647 h 71"/>
                <a:gd name="T12" fmla="*/ 2147483647 w 47"/>
                <a:gd name="T13" fmla="*/ 2147483647 h 71"/>
                <a:gd name="T14" fmla="*/ 2147483647 w 47"/>
                <a:gd name="T15" fmla="*/ 2147483647 h 71"/>
                <a:gd name="T16" fmla="*/ 2147483647 w 47"/>
                <a:gd name="T17" fmla="*/ 2147483647 h 71"/>
                <a:gd name="T18" fmla="*/ 2147483647 w 47"/>
                <a:gd name="T19" fmla="*/ 2147483647 h 71"/>
                <a:gd name="T20" fmla="*/ 2147483647 w 47"/>
                <a:gd name="T21" fmla="*/ 2147483647 h 71"/>
                <a:gd name="T22" fmla="*/ 2147483647 w 47"/>
                <a:gd name="T23" fmla="*/ 2147483647 h 71"/>
                <a:gd name="T24" fmla="*/ 2147483647 w 47"/>
                <a:gd name="T25" fmla="*/ 2147483647 h 71"/>
                <a:gd name="T26" fmla="*/ 2147483647 w 47"/>
                <a:gd name="T27" fmla="*/ 2147483647 h 71"/>
                <a:gd name="T28" fmla="*/ 2147483647 w 47"/>
                <a:gd name="T29" fmla="*/ 2147483647 h 71"/>
                <a:gd name="T30" fmla="*/ 2147483647 w 47"/>
                <a:gd name="T31" fmla="*/ 2147483647 h 71"/>
                <a:gd name="T32" fmla="*/ 2147483647 w 47"/>
                <a:gd name="T33" fmla="*/ 2147483647 h 71"/>
                <a:gd name="T34" fmla="*/ 2147483647 w 47"/>
                <a:gd name="T35" fmla="*/ 2147483647 h 71"/>
                <a:gd name="T36" fmla="*/ 2147483647 w 47"/>
                <a:gd name="T37" fmla="*/ 2147483647 h 71"/>
                <a:gd name="T38" fmla="*/ 2147483647 w 47"/>
                <a:gd name="T39" fmla="*/ 2147483647 h 71"/>
                <a:gd name="T40" fmla="*/ 0 w 47"/>
                <a:gd name="T41" fmla="*/ 2147483647 h 71"/>
                <a:gd name="T42" fmla="*/ 0 w 47"/>
                <a:gd name="T43" fmla="*/ 2147483647 h 71"/>
                <a:gd name="T44" fmla="*/ 0 w 47"/>
                <a:gd name="T45" fmla="*/ 2147483647 h 71"/>
                <a:gd name="T46" fmla="*/ 2147483647 w 47"/>
                <a:gd name="T47" fmla="*/ 2147483647 h 71"/>
                <a:gd name="T48" fmla="*/ 2147483647 w 47"/>
                <a:gd name="T49" fmla="*/ 2147483647 h 71"/>
                <a:gd name="T50" fmla="*/ 2147483647 w 47"/>
                <a:gd name="T51" fmla="*/ 2147483647 h 71"/>
                <a:gd name="T52" fmla="*/ 2147483647 w 47"/>
                <a:gd name="T53" fmla="*/ 2147483647 h 71"/>
                <a:gd name="T54" fmla="*/ 2147483647 w 47"/>
                <a:gd name="T55" fmla="*/ 2147483647 h 71"/>
                <a:gd name="T56" fmla="*/ 2147483647 w 47"/>
                <a:gd name="T57" fmla="*/ 2147483647 h 71"/>
                <a:gd name="T58" fmla="*/ 2147483647 w 47"/>
                <a:gd name="T59" fmla="*/ 2147483647 h 71"/>
                <a:gd name="T60" fmla="*/ 2147483647 w 47"/>
                <a:gd name="T61" fmla="*/ 2147483647 h 71"/>
                <a:gd name="T62" fmla="*/ 2147483647 w 47"/>
                <a:gd name="T63" fmla="*/ 2147483647 h 71"/>
                <a:gd name="T64" fmla="*/ 2147483647 w 47"/>
                <a:gd name="T65" fmla="*/ 2147483647 h 71"/>
                <a:gd name="T66" fmla="*/ 2147483647 w 47"/>
                <a:gd name="T67" fmla="*/ 2147483647 h 71"/>
                <a:gd name="T68" fmla="*/ 2147483647 w 47"/>
                <a:gd name="T69" fmla="*/ 2147483647 h 71"/>
                <a:gd name="T70" fmla="*/ 2147483647 w 47"/>
                <a:gd name="T71" fmla="*/ 2147483647 h 71"/>
                <a:gd name="T72" fmla="*/ 2147483647 w 47"/>
                <a:gd name="T73" fmla="*/ 2147483647 h 71"/>
                <a:gd name="T74" fmla="*/ 2147483647 w 47"/>
                <a:gd name="T75" fmla="*/ 2147483647 h 71"/>
                <a:gd name="T76" fmla="*/ 2147483647 w 47"/>
                <a:gd name="T77" fmla="*/ 2147483647 h 71"/>
                <a:gd name="T78" fmla="*/ 2147483647 w 47"/>
                <a:gd name="T79" fmla="*/ 2147483647 h 71"/>
                <a:gd name="T80" fmla="*/ 2147483647 w 47"/>
                <a:gd name="T81" fmla="*/ 2147483647 h 71"/>
                <a:gd name="T82" fmla="*/ 2147483647 w 47"/>
                <a:gd name="T83" fmla="*/ 2147483647 h 71"/>
                <a:gd name="T84" fmla="*/ 2147483647 w 47"/>
                <a:gd name="T85" fmla="*/ 2147483647 h 71"/>
                <a:gd name="T86" fmla="*/ 2147483647 w 47"/>
                <a:gd name="T87" fmla="*/ 2147483647 h 71"/>
                <a:gd name="T88" fmla="*/ 2147483647 w 47"/>
                <a:gd name="T89" fmla="*/ 2147483647 h 71"/>
                <a:gd name="T90" fmla="*/ 2147483647 w 47"/>
                <a:gd name="T91" fmla="*/ 2147483647 h 71"/>
                <a:gd name="T92" fmla="*/ 2147483647 w 47"/>
                <a:gd name="T93" fmla="*/ 2147483647 h 71"/>
                <a:gd name="T94" fmla="*/ 2147483647 w 47"/>
                <a:gd name="T95" fmla="*/ 2147483647 h 71"/>
                <a:gd name="T96" fmla="*/ 2147483647 w 47"/>
                <a:gd name="T97" fmla="*/ 2147483647 h 71"/>
                <a:gd name="T98" fmla="*/ 2147483647 w 47"/>
                <a:gd name="T99" fmla="*/ 2147483647 h 71"/>
                <a:gd name="T100" fmla="*/ 2147483647 w 47"/>
                <a:gd name="T101" fmla="*/ 2147483647 h 71"/>
                <a:gd name="T102" fmla="*/ 2147483647 w 47"/>
                <a:gd name="T103" fmla="*/ 2147483647 h 71"/>
                <a:gd name="T104" fmla="*/ 2147483647 w 47"/>
                <a:gd name="T105" fmla="*/ 0 h 7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1">
                  <a:moveTo>
                    <a:pt x="24" y="0"/>
                  </a:moveTo>
                  <a:lnTo>
                    <a:pt x="30" y="1"/>
                  </a:lnTo>
                  <a:lnTo>
                    <a:pt x="36" y="3"/>
                  </a:lnTo>
                  <a:lnTo>
                    <a:pt x="40" y="5"/>
                  </a:lnTo>
                  <a:lnTo>
                    <a:pt x="42" y="10"/>
                  </a:lnTo>
                  <a:lnTo>
                    <a:pt x="45" y="14"/>
                  </a:lnTo>
                  <a:lnTo>
                    <a:pt x="46" y="20"/>
                  </a:lnTo>
                  <a:lnTo>
                    <a:pt x="45" y="24"/>
                  </a:lnTo>
                  <a:lnTo>
                    <a:pt x="44" y="28"/>
                  </a:lnTo>
                  <a:lnTo>
                    <a:pt x="42" y="33"/>
                  </a:lnTo>
                  <a:lnTo>
                    <a:pt x="39" y="37"/>
                  </a:lnTo>
                  <a:lnTo>
                    <a:pt x="36" y="41"/>
                  </a:lnTo>
                  <a:lnTo>
                    <a:pt x="31" y="44"/>
                  </a:lnTo>
                  <a:lnTo>
                    <a:pt x="25" y="49"/>
                  </a:lnTo>
                  <a:lnTo>
                    <a:pt x="21" y="53"/>
                  </a:lnTo>
                  <a:lnTo>
                    <a:pt x="17" y="55"/>
                  </a:lnTo>
                  <a:lnTo>
                    <a:pt x="16" y="58"/>
                  </a:lnTo>
                  <a:lnTo>
                    <a:pt x="12" y="62"/>
                  </a:lnTo>
                  <a:lnTo>
                    <a:pt x="47" y="62"/>
                  </a:lnTo>
                  <a:lnTo>
                    <a:pt x="47" y="71"/>
                  </a:lnTo>
                  <a:lnTo>
                    <a:pt x="0" y="71"/>
                  </a:lnTo>
                  <a:lnTo>
                    <a:pt x="0" y="68"/>
                  </a:lnTo>
                  <a:lnTo>
                    <a:pt x="0" y="66"/>
                  </a:lnTo>
                  <a:lnTo>
                    <a:pt x="2" y="60"/>
                  </a:lnTo>
                  <a:lnTo>
                    <a:pt x="6" y="55"/>
                  </a:lnTo>
                  <a:lnTo>
                    <a:pt x="9" y="52"/>
                  </a:lnTo>
                  <a:lnTo>
                    <a:pt x="13" y="49"/>
                  </a:lnTo>
                  <a:lnTo>
                    <a:pt x="17" y="45"/>
                  </a:lnTo>
                  <a:lnTo>
                    <a:pt x="22" y="41"/>
                  </a:lnTo>
                  <a:lnTo>
                    <a:pt x="26" y="36"/>
                  </a:lnTo>
                  <a:lnTo>
                    <a:pt x="30" y="33"/>
                  </a:lnTo>
                  <a:lnTo>
                    <a:pt x="32" y="30"/>
                  </a:lnTo>
                  <a:lnTo>
                    <a:pt x="36" y="25"/>
                  </a:lnTo>
                  <a:lnTo>
                    <a:pt x="37" y="20"/>
                  </a:lnTo>
                  <a:lnTo>
                    <a:pt x="36" y="17"/>
                  </a:lnTo>
                  <a:lnTo>
                    <a:pt x="34" y="14"/>
                  </a:lnTo>
                  <a:lnTo>
                    <a:pt x="32" y="12"/>
                  </a:lnTo>
                  <a:lnTo>
                    <a:pt x="30" y="10"/>
                  </a:lnTo>
                  <a:lnTo>
                    <a:pt x="28" y="9"/>
                  </a:lnTo>
                  <a:lnTo>
                    <a:pt x="23" y="9"/>
                  </a:lnTo>
                  <a:lnTo>
                    <a:pt x="20" y="9"/>
                  </a:lnTo>
                  <a:lnTo>
                    <a:pt x="16" y="10"/>
                  </a:lnTo>
                  <a:lnTo>
                    <a:pt x="14" y="11"/>
                  </a:lnTo>
                  <a:lnTo>
                    <a:pt x="12" y="14"/>
                  </a:lnTo>
                  <a:lnTo>
                    <a:pt x="10" y="17"/>
                  </a:lnTo>
                  <a:lnTo>
                    <a:pt x="10" y="21"/>
                  </a:lnTo>
                  <a:lnTo>
                    <a:pt x="1" y="20"/>
                  </a:lnTo>
                  <a:lnTo>
                    <a:pt x="2" y="13"/>
                  </a:lnTo>
                  <a:lnTo>
                    <a:pt x="5" y="9"/>
                  </a:lnTo>
                  <a:lnTo>
                    <a:pt x="8" y="5"/>
                  </a:lnTo>
                  <a:lnTo>
                    <a:pt x="12" y="2"/>
                  </a:lnTo>
                  <a:lnTo>
                    <a:pt x="17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47" name="Freeform 205"/>
            <p:cNvSpPr>
              <a:spLocks noEditPoints="1"/>
            </p:cNvSpPr>
            <p:nvPr/>
          </p:nvSpPr>
          <p:spPr bwMode="auto">
            <a:xfrm>
              <a:off x="4221163" y="4629150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0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5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6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5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48" name="Line 207"/>
            <p:cNvSpPr>
              <a:spLocks noChangeShapeType="1"/>
            </p:cNvSpPr>
            <p:nvPr/>
          </p:nvSpPr>
          <p:spPr bwMode="auto">
            <a:xfrm>
              <a:off x="5195888" y="1481138"/>
              <a:ext cx="34925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49" name="Line 208"/>
            <p:cNvSpPr>
              <a:spLocks noChangeShapeType="1"/>
            </p:cNvSpPr>
            <p:nvPr/>
          </p:nvSpPr>
          <p:spPr bwMode="auto">
            <a:xfrm flipV="1">
              <a:off x="42497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0" name="Line 209"/>
            <p:cNvSpPr>
              <a:spLocks noChangeShapeType="1"/>
            </p:cNvSpPr>
            <p:nvPr/>
          </p:nvSpPr>
          <p:spPr bwMode="auto">
            <a:xfrm>
              <a:off x="5213350" y="1533526"/>
              <a:ext cx="0" cy="7143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1" name="Line 210"/>
            <p:cNvSpPr>
              <a:spLocks noChangeShapeType="1"/>
            </p:cNvSpPr>
            <p:nvPr/>
          </p:nvSpPr>
          <p:spPr bwMode="auto">
            <a:xfrm flipV="1">
              <a:off x="42894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2" name="Line 211"/>
            <p:cNvSpPr>
              <a:spLocks noChangeShapeType="1"/>
            </p:cNvSpPr>
            <p:nvPr/>
          </p:nvSpPr>
          <p:spPr bwMode="auto">
            <a:xfrm flipV="1">
              <a:off x="43322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3" name="Line 212"/>
            <p:cNvSpPr>
              <a:spLocks noChangeShapeType="1"/>
            </p:cNvSpPr>
            <p:nvPr/>
          </p:nvSpPr>
          <p:spPr bwMode="auto">
            <a:xfrm>
              <a:off x="5195888" y="1603376"/>
              <a:ext cx="34925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4" name="Line 213"/>
            <p:cNvSpPr>
              <a:spLocks noChangeShapeType="1"/>
            </p:cNvSpPr>
            <p:nvPr/>
          </p:nvSpPr>
          <p:spPr bwMode="auto">
            <a:xfrm flipV="1">
              <a:off x="43783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5" name="Line 214"/>
            <p:cNvSpPr>
              <a:spLocks noChangeShapeType="1"/>
            </p:cNvSpPr>
            <p:nvPr/>
          </p:nvSpPr>
          <p:spPr bwMode="auto">
            <a:xfrm>
              <a:off x="4567238" y="1522413"/>
              <a:ext cx="0" cy="984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6" name="Line 215"/>
            <p:cNvSpPr>
              <a:spLocks noChangeShapeType="1"/>
            </p:cNvSpPr>
            <p:nvPr/>
          </p:nvSpPr>
          <p:spPr bwMode="auto">
            <a:xfrm flipV="1">
              <a:off x="442595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7" name="Line 216"/>
            <p:cNvSpPr>
              <a:spLocks noChangeShapeType="1"/>
            </p:cNvSpPr>
            <p:nvPr/>
          </p:nvSpPr>
          <p:spPr bwMode="auto">
            <a:xfrm flipV="1">
              <a:off x="44783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8" name="Line 217"/>
            <p:cNvSpPr>
              <a:spLocks noChangeShapeType="1"/>
            </p:cNvSpPr>
            <p:nvPr/>
          </p:nvSpPr>
          <p:spPr bwMode="auto">
            <a:xfrm>
              <a:off x="4549775" y="1522413"/>
              <a:ext cx="34925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59" name="Line 218"/>
            <p:cNvSpPr>
              <a:spLocks noChangeShapeType="1"/>
            </p:cNvSpPr>
            <p:nvPr/>
          </p:nvSpPr>
          <p:spPr bwMode="auto">
            <a:xfrm flipV="1">
              <a:off x="45307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0" name="Line 219"/>
            <p:cNvSpPr>
              <a:spLocks noChangeShapeType="1"/>
            </p:cNvSpPr>
            <p:nvPr/>
          </p:nvSpPr>
          <p:spPr bwMode="auto">
            <a:xfrm>
              <a:off x="4567238" y="1620838"/>
              <a:ext cx="0" cy="1524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1" name="Line 220"/>
            <p:cNvSpPr>
              <a:spLocks noChangeShapeType="1"/>
            </p:cNvSpPr>
            <p:nvPr/>
          </p:nvSpPr>
          <p:spPr bwMode="auto">
            <a:xfrm flipV="1">
              <a:off x="45926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2" name="Line 221"/>
            <p:cNvSpPr>
              <a:spLocks noChangeShapeType="1"/>
            </p:cNvSpPr>
            <p:nvPr/>
          </p:nvSpPr>
          <p:spPr bwMode="auto">
            <a:xfrm flipV="1">
              <a:off x="46561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3" name="Line 222"/>
            <p:cNvSpPr>
              <a:spLocks noChangeShapeType="1"/>
            </p:cNvSpPr>
            <p:nvPr/>
          </p:nvSpPr>
          <p:spPr bwMode="auto">
            <a:xfrm>
              <a:off x="4549775" y="1773238"/>
              <a:ext cx="34925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4" name="Line 223"/>
            <p:cNvSpPr>
              <a:spLocks noChangeShapeType="1"/>
            </p:cNvSpPr>
            <p:nvPr/>
          </p:nvSpPr>
          <p:spPr bwMode="auto">
            <a:xfrm flipV="1">
              <a:off x="4724400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5" name="Line 224"/>
            <p:cNvSpPr>
              <a:spLocks noChangeShapeType="1"/>
            </p:cNvSpPr>
            <p:nvPr/>
          </p:nvSpPr>
          <p:spPr bwMode="auto">
            <a:xfrm>
              <a:off x="4186238" y="1657351"/>
              <a:ext cx="0" cy="6667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6" name="Freeform 225"/>
            <p:cNvSpPr>
              <a:spLocks/>
            </p:cNvSpPr>
            <p:nvPr/>
          </p:nvSpPr>
          <p:spPr bwMode="auto">
            <a:xfrm>
              <a:off x="4656138" y="4629151"/>
              <a:ext cx="41275" cy="112713"/>
            </a:xfrm>
            <a:custGeom>
              <a:avLst/>
              <a:gdLst>
                <a:gd name="T0" fmla="*/ 2147483647 w 26"/>
                <a:gd name="T1" fmla="*/ 0 h 71"/>
                <a:gd name="T2" fmla="*/ 2147483647 w 26"/>
                <a:gd name="T3" fmla="*/ 0 h 71"/>
                <a:gd name="T4" fmla="*/ 2147483647 w 26"/>
                <a:gd name="T5" fmla="*/ 2147483647 h 71"/>
                <a:gd name="T6" fmla="*/ 2147483647 w 26"/>
                <a:gd name="T7" fmla="*/ 2147483647 h 71"/>
                <a:gd name="T8" fmla="*/ 2147483647 w 26"/>
                <a:gd name="T9" fmla="*/ 2147483647 h 71"/>
                <a:gd name="T10" fmla="*/ 2147483647 w 26"/>
                <a:gd name="T11" fmla="*/ 2147483647 h 71"/>
                <a:gd name="T12" fmla="*/ 2147483647 w 26"/>
                <a:gd name="T13" fmla="*/ 2147483647 h 71"/>
                <a:gd name="T14" fmla="*/ 2147483647 w 26"/>
                <a:gd name="T15" fmla="*/ 2147483647 h 71"/>
                <a:gd name="T16" fmla="*/ 0 w 26"/>
                <a:gd name="T17" fmla="*/ 2147483647 h 71"/>
                <a:gd name="T18" fmla="*/ 0 w 26"/>
                <a:gd name="T19" fmla="*/ 2147483647 h 71"/>
                <a:gd name="T20" fmla="*/ 2147483647 w 26"/>
                <a:gd name="T21" fmla="*/ 2147483647 h 71"/>
                <a:gd name="T22" fmla="*/ 2147483647 w 26"/>
                <a:gd name="T23" fmla="*/ 2147483647 h 71"/>
                <a:gd name="T24" fmla="*/ 2147483647 w 26"/>
                <a:gd name="T25" fmla="*/ 2147483647 h 71"/>
                <a:gd name="T26" fmla="*/ 2147483647 w 26"/>
                <a:gd name="T27" fmla="*/ 0 h 7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" h="71">
                  <a:moveTo>
                    <a:pt x="20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6"/>
                  </a:lnTo>
                  <a:lnTo>
                    <a:pt x="14" y="19"/>
                  </a:lnTo>
                  <a:lnTo>
                    <a:pt x="9" y="21"/>
                  </a:lnTo>
                  <a:lnTo>
                    <a:pt x="4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2" y="10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7" name="Freeform 226"/>
            <p:cNvSpPr>
              <a:spLocks noEditPoints="1"/>
            </p:cNvSpPr>
            <p:nvPr/>
          </p:nvSpPr>
          <p:spPr bwMode="auto">
            <a:xfrm>
              <a:off x="4733925" y="4629151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2147483647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7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7" y="62"/>
                  </a:lnTo>
                  <a:lnTo>
                    <a:pt x="19" y="63"/>
                  </a:lnTo>
                  <a:lnTo>
                    <a:pt x="24" y="65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6" y="19"/>
                  </a:lnTo>
                  <a:lnTo>
                    <a:pt x="47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7" y="47"/>
                  </a:lnTo>
                  <a:lnTo>
                    <a:pt x="44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8" y="73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8" name="Line 227"/>
            <p:cNvSpPr>
              <a:spLocks noChangeShapeType="1"/>
            </p:cNvSpPr>
            <p:nvPr/>
          </p:nvSpPr>
          <p:spPr bwMode="auto">
            <a:xfrm>
              <a:off x="4170363" y="1657351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9" name="Line 228"/>
            <p:cNvSpPr>
              <a:spLocks noChangeShapeType="1"/>
            </p:cNvSpPr>
            <p:nvPr/>
          </p:nvSpPr>
          <p:spPr bwMode="auto">
            <a:xfrm>
              <a:off x="4186238" y="1724026"/>
              <a:ext cx="0" cy="889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0" name="Line 229"/>
            <p:cNvSpPr>
              <a:spLocks noChangeShapeType="1"/>
            </p:cNvSpPr>
            <p:nvPr/>
          </p:nvSpPr>
          <p:spPr bwMode="auto">
            <a:xfrm flipV="1">
              <a:off x="48021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1" name="Line 230"/>
            <p:cNvSpPr>
              <a:spLocks noChangeShapeType="1"/>
            </p:cNvSpPr>
            <p:nvPr/>
          </p:nvSpPr>
          <p:spPr bwMode="auto">
            <a:xfrm flipV="1">
              <a:off x="488950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2" name="Line 231"/>
            <p:cNvSpPr>
              <a:spLocks noChangeShapeType="1"/>
            </p:cNvSpPr>
            <p:nvPr/>
          </p:nvSpPr>
          <p:spPr bwMode="auto">
            <a:xfrm>
              <a:off x="4170363" y="1812926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3" name="Line 232"/>
            <p:cNvSpPr>
              <a:spLocks noChangeShapeType="1"/>
            </p:cNvSpPr>
            <p:nvPr/>
          </p:nvSpPr>
          <p:spPr bwMode="auto">
            <a:xfrm flipV="1">
              <a:off x="49879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4" name="Freeform 233"/>
            <p:cNvSpPr>
              <a:spLocks/>
            </p:cNvSpPr>
            <p:nvPr/>
          </p:nvSpPr>
          <p:spPr bwMode="auto">
            <a:xfrm>
              <a:off x="3157538" y="2746376"/>
              <a:ext cx="19050" cy="19050"/>
            </a:xfrm>
            <a:custGeom>
              <a:avLst/>
              <a:gdLst>
                <a:gd name="T0" fmla="*/ 2147483647 w 12"/>
                <a:gd name="T1" fmla="*/ 0 h 12"/>
                <a:gd name="T2" fmla="*/ 2147483647 w 12"/>
                <a:gd name="T3" fmla="*/ 0 h 12"/>
                <a:gd name="T4" fmla="*/ 2147483647 w 12"/>
                <a:gd name="T5" fmla="*/ 2147483647 h 12"/>
                <a:gd name="T6" fmla="*/ 2147483647 w 12"/>
                <a:gd name="T7" fmla="*/ 2147483647 h 12"/>
                <a:gd name="T8" fmla="*/ 0 w 12"/>
                <a:gd name="T9" fmla="*/ 2147483647 h 12"/>
                <a:gd name="T10" fmla="*/ 0 w 12"/>
                <a:gd name="T11" fmla="*/ 2147483647 h 12"/>
                <a:gd name="T12" fmla="*/ 2147483647 w 12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5" name="Line 234"/>
            <p:cNvSpPr>
              <a:spLocks noChangeShapeType="1"/>
            </p:cNvSpPr>
            <p:nvPr/>
          </p:nvSpPr>
          <p:spPr bwMode="auto">
            <a:xfrm flipV="1">
              <a:off x="509905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6" name="Line 235"/>
            <p:cNvSpPr>
              <a:spLocks noChangeShapeType="1"/>
            </p:cNvSpPr>
            <p:nvPr/>
          </p:nvSpPr>
          <p:spPr bwMode="auto">
            <a:xfrm flipV="1">
              <a:off x="5235575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7" name="Freeform 236"/>
            <p:cNvSpPr>
              <a:spLocks/>
            </p:cNvSpPr>
            <p:nvPr/>
          </p:nvSpPr>
          <p:spPr bwMode="auto">
            <a:xfrm>
              <a:off x="3189288" y="2727326"/>
              <a:ext cx="20638" cy="17463"/>
            </a:xfrm>
            <a:custGeom>
              <a:avLst/>
              <a:gdLst>
                <a:gd name="T0" fmla="*/ 2147483647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0 w 13"/>
                <a:gd name="T9" fmla="*/ 2147483647 h 11"/>
                <a:gd name="T10" fmla="*/ 0 w 13"/>
                <a:gd name="T11" fmla="*/ 2147483647 h 11"/>
                <a:gd name="T12" fmla="*/ 2147483647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8" name="Freeform 237"/>
            <p:cNvSpPr>
              <a:spLocks/>
            </p:cNvSpPr>
            <p:nvPr/>
          </p:nvSpPr>
          <p:spPr bwMode="auto">
            <a:xfrm>
              <a:off x="3225800" y="2706688"/>
              <a:ext cx="19050" cy="17463"/>
            </a:xfrm>
            <a:custGeom>
              <a:avLst/>
              <a:gdLst>
                <a:gd name="T0" fmla="*/ 2147483647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0 w 12"/>
                <a:gd name="T9" fmla="*/ 2147483647 h 11"/>
                <a:gd name="T10" fmla="*/ 0 w 12"/>
                <a:gd name="T11" fmla="*/ 2147483647 h 11"/>
                <a:gd name="T12" fmla="*/ 2147483647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9" name="Freeform 238"/>
            <p:cNvSpPr>
              <a:spLocks/>
            </p:cNvSpPr>
            <p:nvPr/>
          </p:nvSpPr>
          <p:spPr bwMode="auto">
            <a:xfrm>
              <a:off x="5199063" y="4630738"/>
              <a:ext cx="74613" cy="114300"/>
            </a:xfrm>
            <a:custGeom>
              <a:avLst/>
              <a:gdLst>
                <a:gd name="T0" fmla="*/ 2147483647 w 47"/>
                <a:gd name="T1" fmla="*/ 0 h 72"/>
                <a:gd name="T2" fmla="*/ 2147483647 w 47"/>
                <a:gd name="T3" fmla="*/ 0 h 72"/>
                <a:gd name="T4" fmla="*/ 2147483647 w 47"/>
                <a:gd name="T5" fmla="*/ 2147483647 h 72"/>
                <a:gd name="T6" fmla="*/ 2147483647 w 47"/>
                <a:gd name="T7" fmla="*/ 2147483647 h 72"/>
                <a:gd name="T8" fmla="*/ 2147483647 w 47"/>
                <a:gd name="T9" fmla="*/ 2147483647 h 72"/>
                <a:gd name="T10" fmla="*/ 2147483647 w 47"/>
                <a:gd name="T11" fmla="*/ 2147483647 h 72"/>
                <a:gd name="T12" fmla="*/ 2147483647 w 47"/>
                <a:gd name="T13" fmla="*/ 2147483647 h 72"/>
                <a:gd name="T14" fmla="*/ 2147483647 w 47"/>
                <a:gd name="T15" fmla="*/ 2147483647 h 72"/>
                <a:gd name="T16" fmla="*/ 2147483647 w 47"/>
                <a:gd name="T17" fmla="*/ 2147483647 h 72"/>
                <a:gd name="T18" fmla="*/ 2147483647 w 47"/>
                <a:gd name="T19" fmla="*/ 2147483647 h 72"/>
                <a:gd name="T20" fmla="*/ 2147483647 w 47"/>
                <a:gd name="T21" fmla="*/ 2147483647 h 72"/>
                <a:gd name="T22" fmla="*/ 2147483647 w 47"/>
                <a:gd name="T23" fmla="*/ 2147483647 h 72"/>
                <a:gd name="T24" fmla="*/ 2147483647 w 47"/>
                <a:gd name="T25" fmla="*/ 2147483647 h 72"/>
                <a:gd name="T26" fmla="*/ 2147483647 w 47"/>
                <a:gd name="T27" fmla="*/ 2147483647 h 72"/>
                <a:gd name="T28" fmla="*/ 2147483647 w 47"/>
                <a:gd name="T29" fmla="*/ 2147483647 h 72"/>
                <a:gd name="T30" fmla="*/ 2147483647 w 47"/>
                <a:gd name="T31" fmla="*/ 2147483647 h 72"/>
                <a:gd name="T32" fmla="*/ 2147483647 w 47"/>
                <a:gd name="T33" fmla="*/ 2147483647 h 72"/>
                <a:gd name="T34" fmla="*/ 2147483647 w 47"/>
                <a:gd name="T35" fmla="*/ 2147483647 h 72"/>
                <a:gd name="T36" fmla="*/ 2147483647 w 47"/>
                <a:gd name="T37" fmla="*/ 2147483647 h 72"/>
                <a:gd name="T38" fmla="*/ 2147483647 w 47"/>
                <a:gd name="T39" fmla="*/ 2147483647 h 72"/>
                <a:gd name="T40" fmla="*/ 2147483647 w 47"/>
                <a:gd name="T41" fmla="*/ 2147483647 h 72"/>
                <a:gd name="T42" fmla="*/ 2147483647 w 47"/>
                <a:gd name="T43" fmla="*/ 2147483647 h 72"/>
                <a:gd name="T44" fmla="*/ 2147483647 w 47"/>
                <a:gd name="T45" fmla="*/ 2147483647 h 72"/>
                <a:gd name="T46" fmla="*/ 2147483647 w 47"/>
                <a:gd name="T47" fmla="*/ 2147483647 h 72"/>
                <a:gd name="T48" fmla="*/ 0 w 47"/>
                <a:gd name="T49" fmla="*/ 2147483647 h 72"/>
                <a:gd name="T50" fmla="*/ 2147483647 w 47"/>
                <a:gd name="T51" fmla="*/ 2147483647 h 72"/>
                <a:gd name="T52" fmla="*/ 2147483647 w 47"/>
                <a:gd name="T53" fmla="*/ 2147483647 h 72"/>
                <a:gd name="T54" fmla="*/ 2147483647 w 47"/>
                <a:gd name="T55" fmla="*/ 2147483647 h 72"/>
                <a:gd name="T56" fmla="*/ 2147483647 w 47"/>
                <a:gd name="T57" fmla="*/ 2147483647 h 72"/>
                <a:gd name="T58" fmla="*/ 2147483647 w 47"/>
                <a:gd name="T59" fmla="*/ 2147483647 h 72"/>
                <a:gd name="T60" fmla="*/ 2147483647 w 47"/>
                <a:gd name="T61" fmla="*/ 2147483647 h 72"/>
                <a:gd name="T62" fmla="*/ 2147483647 w 47"/>
                <a:gd name="T63" fmla="*/ 2147483647 h 72"/>
                <a:gd name="T64" fmla="*/ 2147483647 w 47"/>
                <a:gd name="T65" fmla="*/ 2147483647 h 72"/>
                <a:gd name="T66" fmla="*/ 2147483647 w 47"/>
                <a:gd name="T67" fmla="*/ 2147483647 h 72"/>
                <a:gd name="T68" fmla="*/ 2147483647 w 47"/>
                <a:gd name="T69" fmla="*/ 2147483647 h 72"/>
                <a:gd name="T70" fmla="*/ 2147483647 w 47"/>
                <a:gd name="T71" fmla="*/ 2147483647 h 72"/>
                <a:gd name="T72" fmla="*/ 2147483647 w 47"/>
                <a:gd name="T73" fmla="*/ 2147483647 h 72"/>
                <a:gd name="T74" fmla="*/ 2147483647 w 47"/>
                <a:gd name="T75" fmla="*/ 2147483647 h 72"/>
                <a:gd name="T76" fmla="*/ 2147483647 w 47"/>
                <a:gd name="T77" fmla="*/ 2147483647 h 72"/>
                <a:gd name="T78" fmla="*/ 2147483647 w 47"/>
                <a:gd name="T79" fmla="*/ 2147483647 h 72"/>
                <a:gd name="T80" fmla="*/ 2147483647 w 47"/>
                <a:gd name="T81" fmla="*/ 2147483647 h 72"/>
                <a:gd name="T82" fmla="*/ 2147483647 w 47"/>
                <a:gd name="T83" fmla="*/ 2147483647 h 72"/>
                <a:gd name="T84" fmla="*/ 2147483647 w 47"/>
                <a:gd name="T85" fmla="*/ 2147483647 h 72"/>
                <a:gd name="T86" fmla="*/ 2147483647 w 47"/>
                <a:gd name="T87" fmla="*/ 2147483647 h 72"/>
                <a:gd name="T88" fmla="*/ 2147483647 w 47"/>
                <a:gd name="T89" fmla="*/ 2147483647 h 72"/>
                <a:gd name="T90" fmla="*/ 2147483647 w 47"/>
                <a:gd name="T91" fmla="*/ 2147483647 h 72"/>
                <a:gd name="T92" fmla="*/ 2147483647 w 47"/>
                <a:gd name="T93" fmla="*/ 2147483647 h 72"/>
                <a:gd name="T94" fmla="*/ 2147483647 w 47"/>
                <a:gd name="T95" fmla="*/ 2147483647 h 72"/>
                <a:gd name="T96" fmla="*/ 2147483647 w 47"/>
                <a:gd name="T97" fmla="*/ 2147483647 h 72"/>
                <a:gd name="T98" fmla="*/ 2147483647 w 47"/>
                <a:gd name="T99" fmla="*/ 0 h 7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7" h="72">
                  <a:moveTo>
                    <a:pt x="8" y="0"/>
                  </a:moveTo>
                  <a:lnTo>
                    <a:pt x="42" y="0"/>
                  </a:lnTo>
                  <a:lnTo>
                    <a:pt x="42" y="9"/>
                  </a:lnTo>
                  <a:lnTo>
                    <a:pt x="16" y="9"/>
                  </a:lnTo>
                  <a:lnTo>
                    <a:pt x="13" y="27"/>
                  </a:lnTo>
                  <a:lnTo>
                    <a:pt x="17" y="25"/>
                  </a:lnTo>
                  <a:lnTo>
                    <a:pt x="21" y="24"/>
                  </a:lnTo>
                  <a:lnTo>
                    <a:pt x="25" y="23"/>
                  </a:lnTo>
                  <a:lnTo>
                    <a:pt x="31" y="24"/>
                  </a:lnTo>
                  <a:lnTo>
                    <a:pt x="37" y="26"/>
                  </a:lnTo>
                  <a:lnTo>
                    <a:pt x="41" y="29"/>
                  </a:lnTo>
                  <a:lnTo>
                    <a:pt x="45" y="34"/>
                  </a:lnTo>
                  <a:lnTo>
                    <a:pt x="46" y="40"/>
                  </a:lnTo>
                  <a:lnTo>
                    <a:pt x="47" y="46"/>
                  </a:lnTo>
                  <a:lnTo>
                    <a:pt x="47" y="52"/>
                  </a:lnTo>
                  <a:lnTo>
                    <a:pt x="45" y="58"/>
                  </a:lnTo>
                  <a:lnTo>
                    <a:pt x="41" y="64"/>
                  </a:lnTo>
                  <a:lnTo>
                    <a:pt x="33" y="69"/>
                  </a:lnTo>
                  <a:lnTo>
                    <a:pt x="23" y="72"/>
                  </a:lnTo>
                  <a:lnTo>
                    <a:pt x="17" y="72"/>
                  </a:lnTo>
                  <a:lnTo>
                    <a:pt x="12" y="69"/>
                  </a:lnTo>
                  <a:lnTo>
                    <a:pt x="7" y="66"/>
                  </a:lnTo>
                  <a:lnTo>
                    <a:pt x="4" y="62"/>
                  </a:lnTo>
                  <a:lnTo>
                    <a:pt x="1" y="58"/>
                  </a:lnTo>
                  <a:lnTo>
                    <a:pt x="0" y="52"/>
                  </a:lnTo>
                  <a:lnTo>
                    <a:pt x="9" y="51"/>
                  </a:lnTo>
                  <a:lnTo>
                    <a:pt x="10" y="54"/>
                  </a:lnTo>
                  <a:lnTo>
                    <a:pt x="12" y="58"/>
                  </a:lnTo>
                  <a:lnTo>
                    <a:pt x="14" y="60"/>
                  </a:lnTo>
                  <a:lnTo>
                    <a:pt x="16" y="62"/>
                  </a:lnTo>
                  <a:lnTo>
                    <a:pt x="20" y="64"/>
                  </a:lnTo>
                  <a:lnTo>
                    <a:pt x="23" y="64"/>
                  </a:lnTo>
                  <a:lnTo>
                    <a:pt x="28" y="62"/>
                  </a:lnTo>
                  <a:lnTo>
                    <a:pt x="31" y="61"/>
                  </a:lnTo>
                  <a:lnTo>
                    <a:pt x="33" y="59"/>
                  </a:lnTo>
                  <a:lnTo>
                    <a:pt x="36" y="56"/>
                  </a:lnTo>
                  <a:lnTo>
                    <a:pt x="37" y="51"/>
                  </a:lnTo>
                  <a:lnTo>
                    <a:pt x="38" y="46"/>
                  </a:lnTo>
                  <a:lnTo>
                    <a:pt x="38" y="42"/>
                  </a:lnTo>
                  <a:lnTo>
                    <a:pt x="36" y="39"/>
                  </a:lnTo>
                  <a:lnTo>
                    <a:pt x="34" y="35"/>
                  </a:lnTo>
                  <a:lnTo>
                    <a:pt x="31" y="33"/>
                  </a:lnTo>
                  <a:lnTo>
                    <a:pt x="28" y="32"/>
                  </a:lnTo>
                  <a:lnTo>
                    <a:pt x="23" y="32"/>
                  </a:lnTo>
                  <a:lnTo>
                    <a:pt x="18" y="32"/>
                  </a:lnTo>
                  <a:lnTo>
                    <a:pt x="15" y="33"/>
                  </a:lnTo>
                  <a:lnTo>
                    <a:pt x="13" y="35"/>
                  </a:lnTo>
                  <a:lnTo>
                    <a:pt x="10" y="37"/>
                  </a:lnTo>
                  <a:lnTo>
                    <a:pt x="1" y="3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0" name="Freeform 239"/>
            <p:cNvSpPr>
              <a:spLocks/>
            </p:cNvSpPr>
            <p:nvPr/>
          </p:nvSpPr>
          <p:spPr bwMode="auto">
            <a:xfrm>
              <a:off x="3257550" y="2686051"/>
              <a:ext cx="22225" cy="19050"/>
            </a:xfrm>
            <a:custGeom>
              <a:avLst/>
              <a:gdLst>
                <a:gd name="T0" fmla="*/ 2147483647 w 14"/>
                <a:gd name="T1" fmla="*/ 0 h 12"/>
                <a:gd name="T2" fmla="*/ 2147483647 w 14"/>
                <a:gd name="T3" fmla="*/ 0 h 12"/>
                <a:gd name="T4" fmla="*/ 2147483647 w 14"/>
                <a:gd name="T5" fmla="*/ 2147483647 h 12"/>
                <a:gd name="T6" fmla="*/ 2147483647 w 14"/>
                <a:gd name="T7" fmla="*/ 2147483647 h 12"/>
                <a:gd name="T8" fmla="*/ 0 w 14"/>
                <a:gd name="T9" fmla="*/ 2147483647 h 12"/>
                <a:gd name="T10" fmla="*/ 0 w 14"/>
                <a:gd name="T11" fmla="*/ 2147483647 h 12"/>
                <a:gd name="T12" fmla="*/ 2147483647 w 14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1" name="Line 240"/>
            <p:cNvSpPr>
              <a:spLocks noChangeShapeType="1"/>
            </p:cNvSpPr>
            <p:nvPr/>
          </p:nvSpPr>
          <p:spPr bwMode="auto">
            <a:xfrm flipV="1">
              <a:off x="540067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2" name="Freeform 241"/>
            <p:cNvSpPr>
              <a:spLocks/>
            </p:cNvSpPr>
            <p:nvPr/>
          </p:nvSpPr>
          <p:spPr bwMode="auto">
            <a:xfrm>
              <a:off x="3290888" y="2663826"/>
              <a:ext cx="20638" cy="20638"/>
            </a:xfrm>
            <a:custGeom>
              <a:avLst/>
              <a:gdLst>
                <a:gd name="T0" fmla="*/ 2147483647 w 13"/>
                <a:gd name="T1" fmla="*/ 0 h 13"/>
                <a:gd name="T2" fmla="*/ 2147483647 w 13"/>
                <a:gd name="T3" fmla="*/ 0 h 13"/>
                <a:gd name="T4" fmla="*/ 2147483647 w 13"/>
                <a:gd name="T5" fmla="*/ 2147483647 h 13"/>
                <a:gd name="T6" fmla="*/ 2147483647 w 13"/>
                <a:gd name="T7" fmla="*/ 2147483647 h 13"/>
                <a:gd name="T8" fmla="*/ 0 w 13"/>
                <a:gd name="T9" fmla="*/ 2147483647 h 13"/>
                <a:gd name="T10" fmla="*/ 0 w 13"/>
                <a:gd name="T11" fmla="*/ 2147483647 h 13"/>
                <a:gd name="T12" fmla="*/ 2147483647 w 13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3" name="Line 242"/>
            <p:cNvSpPr>
              <a:spLocks noChangeShapeType="1"/>
            </p:cNvSpPr>
            <p:nvPr/>
          </p:nvSpPr>
          <p:spPr bwMode="auto">
            <a:xfrm flipV="1">
              <a:off x="561340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4" name="Freeform 243"/>
            <p:cNvSpPr>
              <a:spLocks/>
            </p:cNvSpPr>
            <p:nvPr/>
          </p:nvSpPr>
          <p:spPr bwMode="auto">
            <a:xfrm>
              <a:off x="3325813" y="2646363"/>
              <a:ext cx="20638" cy="15875"/>
            </a:xfrm>
            <a:custGeom>
              <a:avLst/>
              <a:gdLst>
                <a:gd name="T0" fmla="*/ 2147483647 w 13"/>
                <a:gd name="T1" fmla="*/ 0 h 10"/>
                <a:gd name="T2" fmla="*/ 2147483647 w 13"/>
                <a:gd name="T3" fmla="*/ 0 h 10"/>
                <a:gd name="T4" fmla="*/ 2147483647 w 13"/>
                <a:gd name="T5" fmla="*/ 2147483647 h 10"/>
                <a:gd name="T6" fmla="*/ 2147483647 w 13"/>
                <a:gd name="T7" fmla="*/ 2147483647 h 10"/>
                <a:gd name="T8" fmla="*/ 0 w 13"/>
                <a:gd name="T9" fmla="*/ 2147483647 h 10"/>
                <a:gd name="T10" fmla="*/ 0 w 13"/>
                <a:gd name="T11" fmla="*/ 2147483647 h 10"/>
                <a:gd name="T12" fmla="*/ 2147483647 w 13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5" name="Line 244"/>
            <p:cNvSpPr>
              <a:spLocks noChangeShapeType="1"/>
            </p:cNvSpPr>
            <p:nvPr/>
          </p:nvSpPr>
          <p:spPr bwMode="auto">
            <a:xfrm flipV="1">
              <a:off x="5915025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6" name="Freeform 245"/>
            <p:cNvSpPr>
              <a:spLocks/>
            </p:cNvSpPr>
            <p:nvPr/>
          </p:nvSpPr>
          <p:spPr bwMode="auto">
            <a:xfrm>
              <a:off x="3360738" y="2624138"/>
              <a:ext cx="20638" cy="19050"/>
            </a:xfrm>
            <a:custGeom>
              <a:avLst/>
              <a:gdLst>
                <a:gd name="T0" fmla="*/ 2147483647 w 13"/>
                <a:gd name="T1" fmla="*/ 0 h 12"/>
                <a:gd name="T2" fmla="*/ 2147483647 w 13"/>
                <a:gd name="T3" fmla="*/ 0 h 12"/>
                <a:gd name="T4" fmla="*/ 2147483647 w 13"/>
                <a:gd name="T5" fmla="*/ 2147483647 h 12"/>
                <a:gd name="T6" fmla="*/ 2147483647 w 13"/>
                <a:gd name="T7" fmla="*/ 2147483647 h 12"/>
                <a:gd name="T8" fmla="*/ 0 w 13"/>
                <a:gd name="T9" fmla="*/ 2147483647 h 12"/>
                <a:gd name="T10" fmla="*/ 0 w 13"/>
                <a:gd name="T11" fmla="*/ 2147483647 h 12"/>
                <a:gd name="T12" fmla="*/ 2147483647 w 13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7" name="Freeform 246"/>
            <p:cNvSpPr>
              <a:spLocks/>
            </p:cNvSpPr>
            <p:nvPr/>
          </p:nvSpPr>
          <p:spPr bwMode="auto">
            <a:xfrm>
              <a:off x="3394075" y="2605088"/>
              <a:ext cx="19050" cy="17463"/>
            </a:xfrm>
            <a:custGeom>
              <a:avLst/>
              <a:gdLst>
                <a:gd name="T0" fmla="*/ 2147483647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0 w 12"/>
                <a:gd name="T9" fmla="*/ 2147483647 h 11"/>
                <a:gd name="T10" fmla="*/ 0 w 12"/>
                <a:gd name="T11" fmla="*/ 2147483647 h 11"/>
                <a:gd name="T12" fmla="*/ 2147483647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8" name="Freeform 247"/>
            <p:cNvSpPr>
              <a:spLocks/>
            </p:cNvSpPr>
            <p:nvPr/>
          </p:nvSpPr>
          <p:spPr bwMode="auto">
            <a:xfrm>
              <a:off x="5875338" y="4629151"/>
              <a:ext cx="76200" cy="112713"/>
            </a:xfrm>
            <a:custGeom>
              <a:avLst/>
              <a:gdLst>
                <a:gd name="T0" fmla="*/ 2147483647 w 48"/>
                <a:gd name="T1" fmla="*/ 0 h 71"/>
                <a:gd name="T2" fmla="*/ 2147483647 w 48"/>
                <a:gd name="T3" fmla="*/ 2147483647 h 71"/>
                <a:gd name="T4" fmla="*/ 2147483647 w 48"/>
                <a:gd name="T5" fmla="*/ 2147483647 h 71"/>
                <a:gd name="T6" fmla="*/ 2147483647 w 48"/>
                <a:gd name="T7" fmla="*/ 2147483647 h 71"/>
                <a:gd name="T8" fmla="*/ 2147483647 w 48"/>
                <a:gd name="T9" fmla="*/ 2147483647 h 71"/>
                <a:gd name="T10" fmla="*/ 2147483647 w 48"/>
                <a:gd name="T11" fmla="*/ 2147483647 h 71"/>
                <a:gd name="T12" fmla="*/ 2147483647 w 48"/>
                <a:gd name="T13" fmla="*/ 2147483647 h 71"/>
                <a:gd name="T14" fmla="*/ 2147483647 w 48"/>
                <a:gd name="T15" fmla="*/ 2147483647 h 71"/>
                <a:gd name="T16" fmla="*/ 2147483647 w 48"/>
                <a:gd name="T17" fmla="*/ 2147483647 h 71"/>
                <a:gd name="T18" fmla="*/ 2147483647 w 48"/>
                <a:gd name="T19" fmla="*/ 2147483647 h 71"/>
                <a:gd name="T20" fmla="*/ 2147483647 w 48"/>
                <a:gd name="T21" fmla="*/ 2147483647 h 71"/>
                <a:gd name="T22" fmla="*/ 2147483647 w 48"/>
                <a:gd name="T23" fmla="*/ 2147483647 h 71"/>
                <a:gd name="T24" fmla="*/ 2147483647 w 48"/>
                <a:gd name="T25" fmla="*/ 2147483647 h 71"/>
                <a:gd name="T26" fmla="*/ 2147483647 w 48"/>
                <a:gd name="T27" fmla="*/ 2147483647 h 71"/>
                <a:gd name="T28" fmla="*/ 2147483647 w 48"/>
                <a:gd name="T29" fmla="*/ 2147483647 h 71"/>
                <a:gd name="T30" fmla="*/ 2147483647 w 48"/>
                <a:gd name="T31" fmla="*/ 2147483647 h 71"/>
                <a:gd name="T32" fmla="*/ 2147483647 w 48"/>
                <a:gd name="T33" fmla="*/ 2147483647 h 71"/>
                <a:gd name="T34" fmla="*/ 2147483647 w 48"/>
                <a:gd name="T35" fmla="*/ 2147483647 h 71"/>
                <a:gd name="T36" fmla="*/ 2147483647 w 48"/>
                <a:gd name="T37" fmla="*/ 2147483647 h 71"/>
                <a:gd name="T38" fmla="*/ 2147483647 w 48"/>
                <a:gd name="T39" fmla="*/ 2147483647 h 71"/>
                <a:gd name="T40" fmla="*/ 0 w 48"/>
                <a:gd name="T41" fmla="*/ 2147483647 h 71"/>
                <a:gd name="T42" fmla="*/ 2147483647 w 48"/>
                <a:gd name="T43" fmla="*/ 2147483647 h 71"/>
                <a:gd name="T44" fmla="*/ 2147483647 w 48"/>
                <a:gd name="T45" fmla="*/ 2147483647 h 71"/>
                <a:gd name="T46" fmla="*/ 2147483647 w 48"/>
                <a:gd name="T47" fmla="*/ 2147483647 h 71"/>
                <a:gd name="T48" fmla="*/ 2147483647 w 48"/>
                <a:gd name="T49" fmla="*/ 2147483647 h 71"/>
                <a:gd name="T50" fmla="*/ 2147483647 w 48"/>
                <a:gd name="T51" fmla="*/ 2147483647 h 71"/>
                <a:gd name="T52" fmla="*/ 2147483647 w 48"/>
                <a:gd name="T53" fmla="*/ 2147483647 h 71"/>
                <a:gd name="T54" fmla="*/ 2147483647 w 48"/>
                <a:gd name="T55" fmla="*/ 2147483647 h 71"/>
                <a:gd name="T56" fmla="*/ 2147483647 w 48"/>
                <a:gd name="T57" fmla="*/ 2147483647 h 71"/>
                <a:gd name="T58" fmla="*/ 2147483647 w 48"/>
                <a:gd name="T59" fmla="*/ 2147483647 h 71"/>
                <a:gd name="T60" fmla="*/ 2147483647 w 48"/>
                <a:gd name="T61" fmla="*/ 2147483647 h 71"/>
                <a:gd name="T62" fmla="*/ 2147483647 w 48"/>
                <a:gd name="T63" fmla="*/ 2147483647 h 71"/>
                <a:gd name="T64" fmla="*/ 2147483647 w 48"/>
                <a:gd name="T65" fmla="*/ 2147483647 h 71"/>
                <a:gd name="T66" fmla="*/ 2147483647 w 48"/>
                <a:gd name="T67" fmla="*/ 2147483647 h 71"/>
                <a:gd name="T68" fmla="*/ 2147483647 w 48"/>
                <a:gd name="T69" fmla="*/ 2147483647 h 71"/>
                <a:gd name="T70" fmla="*/ 2147483647 w 48"/>
                <a:gd name="T71" fmla="*/ 2147483647 h 71"/>
                <a:gd name="T72" fmla="*/ 2147483647 w 48"/>
                <a:gd name="T73" fmla="*/ 2147483647 h 71"/>
                <a:gd name="T74" fmla="*/ 2147483647 w 48"/>
                <a:gd name="T75" fmla="*/ 2147483647 h 71"/>
                <a:gd name="T76" fmla="*/ 2147483647 w 48"/>
                <a:gd name="T77" fmla="*/ 2147483647 h 71"/>
                <a:gd name="T78" fmla="*/ 2147483647 w 48"/>
                <a:gd name="T79" fmla="*/ 2147483647 h 71"/>
                <a:gd name="T80" fmla="*/ 2147483647 w 48"/>
                <a:gd name="T81" fmla="*/ 2147483647 h 71"/>
                <a:gd name="T82" fmla="*/ 2147483647 w 48"/>
                <a:gd name="T83" fmla="*/ 2147483647 h 71"/>
                <a:gd name="T84" fmla="*/ 2147483647 w 48"/>
                <a:gd name="T85" fmla="*/ 2147483647 h 71"/>
                <a:gd name="T86" fmla="*/ 2147483647 w 48"/>
                <a:gd name="T87" fmla="*/ 2147483647 h 71"/>
                <a:gd name="T88" fmla="*/ 2147483647 w 48"/>
                <a:gd name="T89" fmla="*/ 2147483647 h 71"/>
                <a:gd name="T90" fmla="*/ 2147483647 w 48"/>
                <a:gd name="T91" fmla="*/ 2147483647 h 71"/>
                <a:gd name="T92" fmla="*/ 2147483647 w 48"/>
                <a:gd name="T93" fmla="*/ 2147483647 h 71"/>
                <a:gd name="T94" fmla="*/ 2147483647 w 48"/>
                <a:gd name="T95" fmla="*/ 2147483647 h 71"/>
                <a:gd name="T96" fmla="*/ 2147483647 w 48"/>
                <a:gd name="T97" fmla="*/ 2147483647 h 71"/>
                <a:gd name="T98" fmla="*/ 2147483647 w 48"/>
                <a:gd name="T99" fmla="*/ 2147483647 h 71"/>
                <a:gd name="T100" fmla="*/ 2147483647 w 48"/>
                <a:gd name="T101" fmla="*/ 2147483647 h 71"/>
                <a:gd name="T102" fmla="*/ 2147483647 w 48"/>
                <a:gd name="T103" fmla="*/ 2147483647 h 71"/>
                <a:gd name="T104" fmla="*/ 2147483647 w 48"/>
                <a:gd name="T105" fmla="*/ 0 h 7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8" h="71">
                  <a:moveTo>
                    <a:pt x="24" y="0"/>
                  </a:moveTo>
                  <a:lnTo>
                    <a:pt x="31" y="1"/>
                  </a:lnTo>
                  <a:lnTo>
                    <a:pt x="36" y="3"/>
                  </a:lnTo>
                  <a:lnTo>
                    <a:pt x="40" y="5"/>
                  </a:lnTo>
                  <a:lnTo>
                    <a:pt x="43" y="10"/>
                  </a:lnTo>
                  <a:lnTo>
                    <a:pt x="45" y="14"/>
                  </a:lnTo>
                  <a:lnTo>
                    <a:pt x="47" y="20"/>
                  </a:lnTo>
                  <a:lnTo>
                    <a:pt x="45" y="24"/>
                  </a:lnTo>
                  <a:lnTo>
                    <a:pt x="44" y="28"/>
                  </a:lnTo>
                  <a:lnTo>
                    <a:pt x="42" y="33"/>
                  </a:lnTo>
                  <a:lnTo>
                    <a:pt x="40" y="37"/>
                  </a:lnTo>
                  <a:lnTo>
                    <a:pt x="36" y="41"/>
                  </a:lnTo>
                  <a:lnTo>
                    <a:pt x="32" y="44"/>
                  </a:lnTo>
                  <a:lnTo>
                    <a:pt x="26" y="49"/>
                  </a:lnTo>
                  <a:lnTo>
                    <a:pt x="21" y="53"/>
                  </a:lnTo>
                  <a:lnTo>
                    <a:pt x="18" y="55"/>
                  </a:lnTo>
                  <a:lnTo>
                    <a:pt x="16" y="58"/>
                  </a:lnTo>
                  <a:lnTo>
                    <a:pt x="12" y="62"/>
                  </a:lnTo>
                  <a:lnTo>
                    <a:pt x="48" y="62"/>
                  </a:lnTo>
                  <a:lnTo>
                    <a:pt x="48" y="71"/>
                  </a:lnTo>
                  <a:lnTo>
                    <a:pt x="0" y="71"/>
                  </a:lnTo>
                  <a:lnTo>
                    <a:pt x="1" y="68"/>
                  </a:lnTo>
                  <a:lnTo>
                    <a:pt x="1" y="66"/>
                  </a:lnTo>
                  <a:lnTo>
                    <a:pt x="3" y="60"/>
                  </a:lnTo>
                  <a:lnTo>
                    <a:pt x="7" y="55"/>
                  </a:lnTo>
                  <a:lnTo>
                    <a:pt x="9" y="52"/>
                  </a:lnTo>
                  <a:lnTo>
                    <a:pt x="13" y="49"/>
                  </a:lnTo>
                  <a:lnTo>
                    <a:pt x="18" y="45"/>
                  </a:lnTo>
                  <a:lnTo>
                    <a:pt x="23" y="41"/>
                  </a:lnTo>
                  <a:lnTo>
                    <a:pt x="27" y="36"/>
                  </a:lnTo>
                  <a:lnTo>
                    <a:pt x="31" y="33"/>
                  </a:lnTo>
                  <a:lnTo>
                    <a:pt x="33" y="30"/>
                  </a:lnTo>
                  <a:lnTo>
                    <a:pt x="36" y="25"/>
                  </a:lnTo>
                  <a:lnTo>
                    <a:pt x="36" y="20"/>
                  </a:lnTo>
                  <a:lnTo>
                    <a:pt x="36" y="17"/>
                  </a:lnTo>
                  <a:lnTo>
                    <a:pt x="35" y="14"/>
                  </a:lnTo>
                  <a:lnTo>
                    <a:pt x="33" y="12"/>
                  </a:lnTo>
                  <a:lnTo>
                    <a:pt x="31" y="10"/>
                  </a:lnTo>
                  <a:lnTo>
                    <a:pt x="27" y="9"/>
                  </a:lnTo>
                  <a:lnTo>
                    <a:pt x="24" y="9"/>
                  </a:lnTo>
                  <a:lnTo>
                    <a:pt x="20" y="9"/>
                  </a:lnTo>
                  <a:lnTo>
                    <a:pt x="17" y="10"/>
                  </a:lnTo>
                  <a:lnTo>
                    <a:pt x="15" y="11"/>
                  </a:lnTo>
                  <a:lnTo>
                    <a:pt x="12" y="14"/>
                  </a:lnTo>
                  <a:lnTo>
                    <a:pt x="11" y="17"/>
                  </a:lnTo>
                  <a:lnTo>
                    <a:pt x="11" y="21"/>
                  </a:lnTo>
                  <a:lnTo>
                    <a:pt x="1" y="20"/>
                  </a:lnTo>
                  <a:lnTo>
                    <a:pt x="2" y="13"/>
                  </a:lnTo>
                  <a:lnTo>
                    <a:pt x="4" y="9"/>
                  </a:lnTo>
                  <a:lnTo>
                    <a:pt x="8" y="5"/>
                  </a:lnTo>
                  <a:lnTo>
                    <a:pt x="12" y="2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9" name="Freeform 248"/>
            <p:cNvSpPr>
              <a:spLocks/>
            </p:cNvSpPr>
            <p:nvPr/>
          </p:nvSpPr>
          <p:spPr bwMode="auto">
            <a:xfrm>
              <a:off x="3427413" y="2582863"/>
              <a:ext cx="20638" cy="20638"/>
            </a:xfrm>
            <a:custGeom>
              <a:avLst/>
              <a:gdLst>
                <a:gd name="T0" fmla="*/ 2147483647 w 13"/>
                <a:gd name="T1" fmla="*/ 0 h 13"/>
                <a:gd name="T2" fmla="*/ 2147483647 w 13"/>
                <a:gd name="T3" fmla="*/ 0 h 13"/>
                <a:gd name="T4" fmla="*/ 2147483647 w 13"/>
                <a:gd name="T5" fmla="*/ 2147483647 h 13"/>
                <a:gd name="T6" fmla="*/ 2147483647 w 13"/>
                <a:gd name="T7" fmla="*/ 2147483647 h 13"/>
                <a:gd name="T8" fmla="*/ 0 w 13"/>
                <a:gd name="T9" fmla="*/ 2147483647 h 13"/>
                <a:gd name="T10" fmla="*/ 0 w 13"/>
                <a:gd name="T11" fmla="*/ 2147483647 h 13"/>
                <a:gd name="T12" fmla="*/ 2147483647 w 13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0" name="Freeform 249"/>
            <p:cNvSpPr>
              <a:spLocks/>
            </p:cNvSpPr>
            <p:nvPr/>
          </p:nvSpPr>
          <p:spPr bwMode="auto">
            <a:xfrm>
              <a:off x="3460750" y="2565401"/>
              <a:ext cx="19050" cy="17463"/>
            </a:xfrm>
            <a:custGeom>
              <a:avLst/>
              <a:gdLst>
                <a:gd name="T0" fmla="*/ 2147483647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0 w 12"/>
                <a:gd name="T9" fmla="*/ 2147483647 h 11"/>
                <a:gd name="T10" fmla="*/ 0 w 12"/>
                <a:gd name="T11" fmla="*/ 2147483647 h 11"/>
                <a:gd name="T12" fmla="*/ 2147483647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1" name="Freeform 250"/>
            <p:cNvSpPr>
              <a:spLocks/>
            </p:cNvSpPr>
            <p:nvPr/>
          </p:nvSpPr>
          <p:spPr bwMode="auto">
            <a:xfrm>
              <a:off x="3495675" y="2543176"/>
              <a:ext cx="19050" cy="17463"/>
            </a:xfrm>
            <a:custGeom>
              <a:avLst/>
              <a:gdLst>
                <a:gd name="T0" fmla="*/ 2147483647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0 w 12"/>
                <a:gd name="T9" fmla="*/ 2147483647 h 11"/>
                <a:gd name="T10" fmla="*/ 0 w 12"/>
                <a:gd name="T11" fmla="*/ 2147483647 h 11"/>
                <a:gd name="T12" fmla="*/ 2147483647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2" name="Freeform 251"/>
            <p:cNvSpPr>
              <a:spLocks/>
            </p:cNvSpPr>
            <p:nvPr/>
          </p:nvSpPr>
          <p:spPr bwMode="auto">
            <a:xfrm>
              <a:off x="3529013" y="2522538"/>
              <a:ext cx="20638" cy="19050"/>
            </a:xfrm>
            <a:custGeom>
              <a:avLst/>
              <a:gdLst>
                <a:gd name="T0" fmla="*/ 2147483647 w 13"/>
                <a:gd name="T1" fmla="*/ 0 h 12"/>
                <a:gd name="T2" fmla="*/ 2147483647 w 13"/>
                <a:gd name="T3" fmla="*/ 0 h 12"/>
                <a:gd name="T4" fmla="*/ 2147483647 w 13"/>
                <a:gd name="T5" fmla="*/ 2147483647 h 12"/>
                <a:gd name="T6" fmla="*/ 2147483647 w 13"/>
                <a:gd name="T7" fmla="*/ 2147483647 h 12"/>
                <a:gd name="T8" fmla="*/ 0 w 13"/>
                <a:gd name="T9" fmla="*/ 2147483647 h 12"/>
                <a:gd name="T10" fmla="*/ 0 w 13"/>
                <a:gd name="T11" fmla="*/ 2147483647 h 12"/>
                <a:gd name="T12" fmla="*/ 2147483647 w 13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3" name="Freeform 252"/>
            <p:cNvSpPr>
              <a:spLocks/>
            </p:cNvSpPr>
            <p:nvPr/>
          </p:nvSpPr>
          <p:spPr bwMode="auto">
            <a:xfrm>
              <a:off x="3562350" y="2501901"/>
              <a:ext cx="19050" cy="19050"/>
            </a:xfrm>
            <a:custGeom>
              <a:avLst/>
              <a:gdLst>
                <a:gd name="T0" fmla="*/ 2147483647 w 12"/>
                <a:gd name="T1" fmla="*/ 0 h 12"/>
                <a:gd name="T2" fmla="*/ 2147483647 w 12"/>
                <a:gd name="T3" fmla="*/ 0 h 12"/>
                <a:gd name="T4" fmla="*/ 2147483647 w 12"/>
                <a:gd name="T5" fmla="*/ 2147483647 h 12"/>
                <a:gd name="T6" fmla="*/ 2147483647 w 12"/>
                <a:gd name="T7" fmla="*/ 2147483647 h 12"/>
                <a:gd name="T8" fmla="*/ 0 w 12"/>
                <a:gd name="T9" fmla="*/ 2147483647 h 12"/>
                <a:gd name="T10" fmla="*/ 0 w 12"/>
                <a:gd name="T11" fmla="*/ 2147483647 h 12"/>
                <a:gd name="T12" fmla="*/ 2147483647 w 12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4" name="Freeform 253"/>
            <p:cNvSpPr>
              <a:spLocks/>
            </p:cNvSpPr>
            <p:nvPr/>
          </p:nvSpPr>
          <p:spPr bwMode="auto">
            <a:xfrm>
              <a:off x="3595688" y="2482851"/>
              <a:ext cx="20638" cy="19050"/>
            </a:xfrm>
            <a:custGeom>
              <a:avLst/>
              <a:gdLst>
                <a:gd name="T0" fmla="*/ 2147483647 w 13"/>
                <a:gd name="T1" fmla="*/ 0 h 12"/>
                <a:gd name="T2" fmla="*/ 2147483647 w 13"/>
                <a:gd name="T3" fmla="*/ 0 h 12"/>
                <a:gd name="T4" fmla="*/ 2147483647 w 13"/>
                <a:gd name="T5" fmla="*/ 2147483647 h 12"/>
                <a:gd name="T6" fmla="*/ 2147483647 w 13"/>
                <a:gd name="T7" fmla="*/ 2147483647 h 12"/>
                <a:gd name="T8" fmla="*/ 0 w 13"/>
                <a:gd name="T9" fmla="*/ 2147483647 h 12"/>
                <a:gd name="T10" fmla="*/ 0 w 13"/>
                <a:gd name="T11" fmla="*/ 2147483647 h 12"/>
                <a:gd name="T12" fmla="*/ 2147483647 w 13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5" name="Freeform 254"/>
            <p:cNvSpPr>
              <a:spLocks/>
            </p:cNvSpPr>
            <p:nvPr/>
          </p:nvSpPr>
          <p:spPr bwMode="auto">
            <a:xfrm>
              <a:off x="3630613" y="2462213"/>
              <a:ext cx="22225" cy="17463"/>
            </a:xfrm>
            <a:custGeom>
              <a:avLst/>
              <a:gdLst>
                <a:gd name="T0" fmla="*/ 2147483647 w 14"/>
                <a:gd name="T1" fmla="*/ 0 h 11"/>
                <a:gd name="T2" fmla="*/ 2147483647 w 14"/>
                <a:gd name="T3" fmla="*/ 0 h 11"/>
                <a:gd name="T4" fmla="*/ 2147483647 w 14"/>
                <a:gd name="T5" fmla="*/ 2147483647 h 11"/>
                <a:gd name="T6" fmla="*/ 2147483647 w 14"/>
                <a:gd name="T7" fmla="*/ 2147483647 h 11"/>
                <a:gd name="T8" fmla="*/ 0 w 14"/>
                <a:gd name="T9" fmla="*/ 2147483647 h 11"/>
                <a:gd name="T10" fmla="*/ 0 w 14"/>
                <a:gd name="T11" fmla="*/ 2147483647 h 11"/>
                <a:gd name="T12" fmla="*/ 2147483647 w 14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6" name="Freeform 255"/>
            <p:cNvSpPr>
              <a:spLocks/>
            </p:cNvSpPr>
            <p:nvPr/>
          </p:nvSpPr>
          <p:spPr bwMode="auto">
            <a:xfrm>
              <a:off x="3663950" y="2441576"/>
              <a:ext cx="19050" cy="17463"/>
            </a:xfrm>
            <a:custGeom>
              <a:avLst/>
              <a:gdLst>
                <a:gd name="T0" fmla="*/ 2147483647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0 w 12"/>
                <a:gd name="T9" fmla="*/ 2147483647 h 11"/>
                <a:gd name="T10" fmla="*/ 0 w 12"/>
                <a:gd name="T11" fmla="*/ 2147483647 h 11"/>
                <a:gd name="T12" fmla="*/ 2147483647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7" name="Freeform 256"/>
            <p:cNvSpPr>
              <a:spLocks/>
            </p:cNvSpPr>
            <p:nvPr/>
          </p:nvSpPr>
          <p:spPr bwMode="auto">
            <a:xfrm>
              <a:off x="3697288" y="2419351"/>
              <a:ext cx="20638" cy="20638"/>
            </a:xfrm>
            <a:custGeom>
              <a:avLst/>
              <a:gdLst>
                <a:gd name="T0" fmla="*/ 2147483647 w 13"/>
                <a:gd name="T1" fmla="*/ 0 h 13"/>
                <a:gd name="T2" fmla="*/ 2147483647 w 13"/>
                <a:gd name="T3" fmla="*/ 0 h 13"/>
                <a:gd name="T4" fmla="*/ 2147483647 w 13"/>
                <a:gd name="T5" fmla="*/ 2147483647 h 13"/>
                <a:gd name="T6" fmla="*/ 2147483647 w 13"/>
                <a:gd name="T7" fmla="*/ 2147483647 h 13"/>
                <a:gd name="T8" fmla="*/ 0 w 13"/>
                <a:gd name="T9" fmla="*/ 2147483647 h 13"/>
                <a:gd name="T10" fmla="*/ 0 w 13"/>
                <a:gd name="T11" fmla="*/ 2147483647 h 13"/>
                <a:gd name="T12" fmla="*/ 2147483647 w 13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10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8" name="Freeform 257"/>
            <p:cNvSpPr>
              <a:spLocks/>
            </p:cNvSpPr>
            <p:nvPr/>
          </p:nvSpPr>
          <p:spPr bwMode="auto">
            <a:xfrm>
              <a:off x="3730625" y="2401888"/>
              <a:ext cx="19050" cy="17463"/>
            </a:xfrm>
            <a:custGeom>
              <a:avLst/>
              <a:gdLst>
                <a:gd name="T0" fmla="*/ 2147483647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0 w 12"/>
                <a:gd name="T9" fmla="*/ 2147483647 h 11"/>
                <a:gd name="T10" fmla="*/ 0 w 12"/>
                <a:gd name="T11" fmla="*/ 2147483647 h 11"/>
                <a:gd name="T12" fmla="*/ 2147483647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9" name="Freeform 258"/>
            <p:cNvSpPr>
              <a:spLocks/>
            </p:cNvSpPr>
            <p:nvPr/>
          </p:nvSpPr>
          <p:spPr bwMode="auto">
            <a:xfrm>
              <a:off x="3765550" y="2381251"/>
              <a:ext cx="20638" cy="17463"/>
            </a:xfrm>
            <a:custGeom>
              <a:avLst/>
              <a:gdLst>
                <a:gd name="T0" fmla="*/ 2147483647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0 w 13"/>
                <a:gd name="T9" fmla="*/ 2147483647 h 11"/>
                <a:gd name="T10" fmla="*/ 0 w 13"/>
                <a:gd name="T11" fmla="*/ 2147483647 h 11"/>
                <a:gd name="T12" fmla="*/ 2147483647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0" name="Freeform 259"/>
            <p:cNvSpPr>
              <a:spLocks/>
            </p:cNvSpPr>
            <p:nvPr/>
          </p:nvSpPr>
          <p:spPr bwMode="auto">
            <a:xfrm>
              <a:off x="3798888" y="2360613"/>
              <a:ext cx="22225" cy="17463"/>
            </a:xfrm>
            <a:custGeom>
              <a:avLst/>
              <a:gdLst>
                <a:gd name="T0" fmla="*/ 2147483647 w 14"/>
                <a:gd name="T1" fmla="*/ 0 h 11"/>
                <a:gd name="T2" fmla="*/ 2147483647 w 14"/>
                <a:gd name="T3" fmla="*/ 0 h 11"/>
                <a:gd name="T4" fmla="*/ 2147483647 w 14"/>
                <a:gd name="T5" fmla="*/ 2147483647 h 11"/>
                <a:gd name="T6" fmla="*/ 2147483647 w 14"/>
                <a:gd name="T7" fmla="*/ 2147483647 h 11"/>
                <a:gd name="T8" fmla="*/ 0 w 14"/>
                <a:gd name="T9" fmla="*/ 2147483647 h 11"/>
                <a:gd name="T10" fmla="*/ 0 w 14"/>
                <a:gd name="T11" fmla="*/ 2147483647 h 11"/>
                <a:gd name="T12" fmla="*/ 2147483647 w 14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1" name="Freeform 260"/>
            <p:cNvSpPr>
              <a:spLocks/>
            </p:cNvSpPr>
            <p:nvPr/>
          </p:nvSpPr>
          <p:spPr bwMode="auto">
            <a:xfrm>
              <a:off x="3832225" y="2338388"/>
              <a:ext cx="20638" cy="20638"/>
            </a:xfrm>
            <a:custGeom>
              <a:avLst/>
              <a:gdLst>
                <a:gd name="T0" fmla="*/ 2147483647 w 13"/>
                <a:gd name="T1" fmla="*/ 0 h 13"/>
                <a:gd name="T2" fmla="*/ 2147483647 w 13"/>
                <a:gd name="T3" fmla="*/ 0 h 13"/>
                <a:gd name="T4" fmla="*/ 2147483647 w 13"/>
                <a:gd name="T5" fmla="*/ 2147483647 h 13"/>
                <a:gd name="T6" fmla="*/ 2147483647 w 13"/>
                <a:gd name="T7" fmla="*/ 2147483647 h 13"/>
                <a:gd name="T8" fmla="*/ 0 w 13"/>
                <a:gd name="T9" fmla="*/ 2147483647 h 13"/>
                <a:gd name="T10" fmla="*/ 0 w 13"/>
                <a:gd name="T11" fmla="*/ 2147483647 h 13"/>
                <a:gd name="T12" fmla="*/ 2147483647 w 13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2" name="Freeform 261"/>
            <p:cNvSpPr>
              <a:spLocks/>
            </p:cNvSpPr>
            <p:nvPr/>
          </p:nvSpPr>
          <p:spPr bwMode="auto">
            <a:xfrm>
              <a:off x="3868738" y="2320926"/>
              <a:ext cx="17463" cy="17463"/>
            </a:xfrm>
            <a:custGeom>
              <a:avLst/>
              <a:gdLst>
                <a:gd name="T0" fmla="*/ 2147483647 w 11"/>
                <a:gd name="T1" fmla="*/ 0 h 11"/>
                <a:gd name="T2" fmla="*/ 2147483647 w 11"/>
                <a:gd name="T3" fmla="*/ 0 h 11"/>
                <a:gd name="T4" fmla="*/ 2147483647 w 11"/>
                <a:gd name="T5" fmla="*/ 2147483647 h 11"/>
                <a:gd name="T6" fmla="*/ 2147483647 w 11"/>
                <a:gd name="T7" fmla="*/ 2147483647 h 11"/>
                <a:gd name="T8" fmla="*/ 0 w 11"/>
                <a:gd name="T9" fmla="*/ 2147483647 h 11"/>
                <a:gd name="T10" fmla="*/ 0 w 11"/>
                <a:gd name="T11" fmla="*/ 2147483647 h 11"/>
                <a:gd name="T12" fmla="*/ 2147483647 w 11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3" name="Freeform 262"/>
            <p:cNvSpPr>
              <a:spLocks/>
            </p:cNvSpPr>
            <p:nvPr/>
          </p:nvSpPr>
          <p:spPr bwMode="auto">
            <a:xfrm>
              <a:off x="3902075" y="2300288"/>
              <a:ext cx="20638" cy="15875"/>
            </a:xfrm>
            <a:custGeom>
              <a:avLst/>
              <a:gdLst>
                <a:gd name="T0" fmla="*/ 2147483647 w 13"/>
                <a:gd name="T1" fmla="*/ 0 h 10"/>
                <a:gd name="T2" fmla="*/ 2147483647 w 13"/>
                <a:gd name="T3" fmla="*/ 0 h 10"/>
                <a:gd name="T4" fmla="*/ 2147483647 w 13"/>
                <a:gd name="T5" fmla="*/ 2147483647 h 10"/>
                <a:gd name="T6" fmla="*/ 2147483647 w 13"/>
                <a:gd name="T7" fmla="*/ 2147483647 h 10"/>
                <a:gd name="T8" fmla="*/ 0 w 13"/>
                <a:gd name="T9" fmla="*/ 2147483647 h 10"/>
                <a:gd name="T10" fmla="*/ 0 w 13"/>
                <a:gd name="T11" fmla="*/ 2147483647 h 10"/>
                <a:gd name="T12" fmla="*/ 2147483647 w 13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4" name="Freeform 263"/>
            <p:cNvSpPr>
              <a:spLocks/>
            </p:cNvSpPr>
            <p:nvPr/>
          </p:nvSpPr>
          <p:spPr bwMode="auto">
            <a:xfrm>
              <a:off x="3935413" y="2278063"/>
              <a:ext cx="19050" cy="19050"/>
            </a:xfrm>
            <a:custGeom>
              <a:avLst/>
              <a:gdLst>
                <a:gd name="T0" fmla="*/ 2147483647 w 12"/>
                <a:gd name="T1" fmla="*/ 0 h 12"/>
                <a:gd name="T2" fmla="*/ 2147483647 w 12"/>
                <a:gd name="T3" fmla="*/ 0 h 12"/>
                <a:gd name="T4" fmla="*/ 2147483647 w 12"/>
                <a:gd name="T5" fmla="*/ 2147483647 h 12"/>
                <a:gd name="T6" fmla="*/ 2147483647 w 12"/>
                <a:gd name="T7" fmla="*/ 2147483647 h 12"/>
                <a:gd name="T8" fmla="*/ 0 w 12"/>
                <a:gd name="T9" fmla="*/ 2147483647 h 12"/>
                <a:gd name="T10" fmla="*/ 0 w 12"/>
                <a:gd name="T11" fmla="*/ 2147483647 h 12"/>
                <a:gd name="T12" fmla="*/ 2147483647 w 12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5" name="Freeform 264"/>
            <p:cNvSpPr>
              <a:spLocks/>
            </p:cNvSpPr>
            <p:nvPr/>
          </p:nvSpPr>
          <p:spPr bwMode="auto">
            <a:xfrm>
              <a:off x="3967163" y="2259013"/>
              <a:ext cx="22225" cy="17463"/>
            </a:xfrm>
            <a:custGeom>
              <a:avLst/>
              <a:gdLst>
                <a:gd name="T0" fmla="*/ 2147483647 w 14"/>
                <a:gd name="T1" fmla="*/ 0 h 11"/>
                <a:gd name="T2" fmla="*/ 2147483647 w 14"/>
                <a:gd name="T3" fmla="*/ 0 h 11"/>
                <a:gd name="T4" fmla="*/ 2147483647 w 14"/>
                <a:gd name="T5" fmla="*/ 2147483647 h 11"/>
                <a:gd name="T6" fmla="*/ 2147483647 w 14"/>
                <a:gd name="T7" fmla="*/ 2147483647 h 11"/>
                <a:gd name="T8" fmla="*/ 0 w 14"/>
                <a:gd name="T9" fmla="*/ 2147483647 h 11"/>
                <a:gd name="T10" fmla="*/ 0 w 14"/>
                <a:gd name="T11" fmla="*/ 2147483647 h 11"/>
                <a:gd name="T12" fmla="*/ 2147483647 w 14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6" name="Freeform 265"/>
            <p:cNvSpPr>
              <a:spLocks/>
            </p:cNvSpPr>
            <p:nvPr/>
          </p:nvSpPr>
          <p:spPr bwMode="auto">
            <a:xfrm>
              <a:off x="4003675" y="2238376"/>
              <a:ext cx="20638" cy="17463"/>
            </a:xfrm>
            <a:custGeom>
              <a:avLst/>
              <a:gdLst>
                <a:gd name="T0" fmla="*/ 2147483647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0 w 13"/>
                <a:gd name="T9" fmla="*/ 2147483647 h 11"/>
                <a:gd name="T10" fmla="*/ 0 w 13"/>
                <a:gd name="T11" fmla="*/ 2147483647 h 11"/>
                <a:gd name="T12" fmla="*/ 2147483647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7" name="Freeform 266"/>
            <p:cNvSpPr>
              <a:spLocks/>
            </p:cNvSpPr>
            <p:nvPr/>
          </p:nvSpPr>
          <p:spPr bwMode="auto">
            <a:xfrm>
              <a:off x="4037013" y="2219326"/>
              <a:ext cx="19050" cy="14288"/>
            </a:xfrm>
            <a:custGeom>
              <a:avLst/>
              <a:gdLst>
                <a:gd name="T0" fmla="*/ 2147483647 w 12"/>
                <a:gd name="T1" fmla="*/ 0 h 9"/>
                <a:gd name="T2" fmla="*/ 2147483647 w 12"/>
                <a:gd name="T3" fmla="*/ 0 h 9"/>
                <a:gd name="T4" fmla="*/ 2147483647 w 12"/>
                <a:gd name="T5" fmla="*/ 2147483647 h 9"/>
                <a:gd name="T6" fmla="*/ 2147483647 w 12"/>
                <a:gd name="T7" fmla="*/ 2147483647 h 9"/>
                <a:gd name="T8" fmla="*/ 0 w 12"/>
                <a:gd name="T9" fmla="*/ 2147483647 h 9"/>
                <a:gd name="T10" fmla="*/ 0 w 12"/>
                <a:gd name="T11" fmla="*/ 2147483647 h 9"/>
                <a:gd name="T12" fmla="*/ 2147483647 w 12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9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8" name="Freeform 267"/>
            <p:cNvSpPr>
              <a:spLocks/>
            </p:cNvSpPr>
            <p:nvPr/>
          </p:nvSpPr>
          <p:spPr bwMode="auto">
            <a:xfrm>
              <a:off x="4070350" y="2197101"/>
              <a:ext cx="20638" cy="15875"/>
            </a:xfrm>
            <a:custGeom>
              <a:avLst/>
              <a:gdLst>
                <a:gd name="T0" fmla="*/ 2147483647 w 13"/>
                <a:gd name="T1" fmla="*/ 0 h 10"/>
                <a:gd name="T2" fmla="*/ 2147483647 w 13"/>
                <a:gd name="T3" fmla="*/ 0 h 10"/>
                <a:gd name="T4" fmla="*/ 2147483647 w 13"/>
                <a:gd name="T5" fmla="*/ 2147483647 h 10"/>
                <a:gd name="T6" fmla="*/ 2147483647 w 13"/>
                <a:gd name="T7" fmla="*/ 2147483647 h 10"/>
                <a:gd name="T8" fmla="*/ 0 w 13"/>
                <a:gd name="T9" fmla="*/ 2147483647 h 10"/>
                <a:gd name="T10" fmla="*/ 0 w 13"/>
                <a:gd name="T11" fmla="*/ 2147483647 h 10"/>
                <a:gd name="T12" fmla="*/ 2147483647 w 13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9" name="Freeform 268"/>
            <p:cNvSpPr>
              <a:spLocks/>
            </p:cNvSpPr>
            <p:nvPr/>
          </p:nvSpPr>
          <p:spPr bwMode="auto">
            <a:xfrm>
              <a:off x="4105275" y="2176463"/>
              <a:ext cx="20638" cy="17463"/>
            </a:xfrm>
            <a:custGeom>
              <a:avLst/>
              <a:gdLst>
                <a:gd name="T0" fmla="*/ 2147483647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0 w 13"/>
                <a:gd name="T9" fmla="*/ 2147483647 h 11"/>
                <a:gd name="T10" fmla="*/ 0 w 13"/>
                <a:gd name="T11" fmla="*/ 2147483647 h 11"/>
                <a:gd name="T12" fmla="*/ 2147483647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0" name="Freeform 269"/>
            <p:cNvSpPr>
              <a:spLocks/>
            </p:cNvSpPr>
            <p:nvPr/>
          </p:nvSpPr>
          <p:spPr bwMode="auto">
            <a:xfrm>
              <a:off x="4138613" y="2157413"/>
              <a:ext cx="19050" cy="15875"/>
            </a:xfrm>
            <a:custGeom>
              <a:avLst/>
              <a:gdLst>
                <a:gd name="T0" fmla="*/ 2147483647 w 12"/>
                <a:gd name="T1" fmla="*/ 0 h 10"/>
                <a:gd name="T2" fmla="*/ 2147483647 w 12"/>
                <a:gd name="T3" fmla="*/ 0 h 10"/>
                <a:gd name="T4" fmla="*/ 2147483647 w 12"/>
                <a:gd name="T5" fmla="*/ 2147483647 h 10"/>
                <a:gd name="T6" fmla="*/ 2147483647 w 12"/>
                <a:gd name="T7" fmla="*/ 2147483647 h 10"/>
                <a:gd name="T8" fmla="*/ 0 w 12"/>
                <a:gd name="T9" fmla="*/ 2147483647 h 10"/>
                <a:gd name="T10" fmla="*/ 0 w 12"/>
                <a:gd name="T11" fmla="*/ 2147483647 h 10"/>
                <a:gd name="T12" fmla="*/ 2147483647 w 12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1" name="Freeform 270"/>
            <p:cNvSpPr>
              <a:spLocks/>
            </p:cNvSpPr>
            <p:nvPr/>
          </p:nvSpPr>
          <p:spPr bwMode="auto">
            <a:xfrm>
              <a:off x="4171950" y="2136776"/>
              <a:ext cx="20638" cy="14288"/>
            </a:xfrm>
            <a:custGeom>
              <a:avLst/>
              <a:gdLst>
                <a:gd name="T0" fmla="*/ 2147483647 w 13"/>
                <a:gd name="T1" fmla="*/ 0 h 9"/>
                <a:gd name="T2" fmla="*/ 2147483647 w 13"/>
                <a:gd name="T3" fmla="*/ 0 h 9"/>
                <a:gd name="T4" fmla="*/ 2147483647 w 13"/>
                <a:gd name="T5" fmla="*/ 2147483647 h 9"/>
                <a:gd name="T6" fmla="*/ 2147483647 w 13"/>
                <a:gd name="T7" fmla="*/ 2147483647 h 9"/>
                <a:gd name="T8" fmla="*/ 0 w 13"/>
                <a:gd name="T9" fmla="*/ 2147483647 h 9"/>
                <a:gd name="T10" fmla="*/ 0 w 13"/>
                <a:gd name="T11" fmla="*/ 2147483647 h 9"/>
                <a:gd name="T12" fmla="*/ 2147483647 w 1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2" name="Freeform 271"/>
            <p:cNvSpPr>
              <a:spLocks/>
            </p:cNvSpPr>
            <p:nvPr/>
          </p:nvSpPr>
          <p:spPr bwMode="auto">
            <a:xfrm>
              <a:off x="4205288" y="2111376"/>
              <a:ext cx="19050" cy="19050"/>
            </a:xfrm>
            <a:custGeom>
              <a:avLst/>
              <a:gdLst>
                <a:gd name="T0" fmla="*/ 2147483647 w 12"/>
                <a:gd name="T1" fmla="*/ 0 h 12"/>
                <a:gd name="T2" fmla="*/ 2147483647 w 12"/>
                <a:gd name="T3" fmla="*/ 0 h 12"/>
                <a:gd name="T4" fmla="*/ 2147483647 w 12"/>
                <a:gd name="T5" fmla="*/ 2147483647 h 12"/>
                <a:gd name="T6" fmla="*/ 2147483647 w 12"/>
                <a:gd name="T7" fmla="*/ 2147483647 h 12"/>
                <a:gd name="T8" fmla="*/ 0 w 12"/>
                <a:gd name="T9" fmla="*/ 2147483647 h 12"/>
                <a:gd name="T10" fmla="*/ 0 w 12"/>
                <a:gd name="T11" fmla="*/ 2147483647 h 12"/>
                <a:gd name="T12" fmla="*/ 2147483647 w 12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3" name="Freeform 272"/>
            <p:cNvSpPr>
              <a:spLocks/>
            </p:cNvSpPr>
            <p:nvPr/>
          </p:nvSpPr>
          <p:spPr bwMode="auto">
            <a:xfrm>
              <a:off x="4238625" y="2084388"/>
              <a:ext cx="20638" cy="20638"/>
            </a:xfrm>
            <a:custGeom>
              <a:avLst/>
              <a:gdLst>
                <a:gd name="T0" fmla="*/ 2147483647 w 13"/>
                <a:gd name="T1" fmla="*/ 0 h 13"/>
                <a:gd name="T2" fmla="*/ 2147483647 w 13"/>
                <a:gd name="T3" fmla="*/ 0 h 13"/>
                <a:gd name="T4" fmla="*/ 2147483647 w 13"/>
                <a:gd name="T5" fmla="*/ 2147483647 h 13"/>
                <a:gd name="T6" fmla="*/ 2147483647 w 13"/>
                <a:gd name="T7" fmla="*/ 2147483647 h 13"/>
                <a:gd name="T8" fmla="*/ 0 w 13"/>
                <a:gd name="T9" fmla="*/ 2147483647 h 13"/>
                <a:gd name="T10" fmla="*/ 0 w 13"/>
                <a:gd name="T11" fmla="*/ 2147483647 h 13"/>
                <a:gd name="T12" fmla="*/ 2147483647 w 13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4" name="Freeform 273"/>
            <p:cNvSpPr>
              <a:spLocks/>
            </p:cNvSpPr>
            <p:nvPr/>
          </p:nvSpPr>
          <p:spPr bwMode="auto">
            <a:xfrm>
              <a:off x="4271963" y="2057401"/>
              <a:ext cx="20638" cy="20638"/>
            </a:xfrm>
            <a:custGeom>
              <a:avLst/>
              <a:gdLst>
                <a:gd name="T0" fmla="*/ 2147483647 w 13"/>
                <a:gd name="T1" fmla="*/ 0 h 13"/>
                <a:gd name="T2" fmla="*/ 2147483647 w 13"/>
                <a:gd name="T3" fmla="*/ 0 h 13"/>
                <a:gd name="T4" fmla="*/ 2147483647 w 13"/>
                <a:gd name="T5" fmla="*/ 2147483647 h 13"/>
                <a:gd name="T6" fmla="*/ 2147483647 w 13"/>
                <a:gd name="T7" fmla="*/ 2147483647 h 13"/>
                <a:gd name="T8" fmla="*/ 0 w 13"/>
                <a:gd name="T9" fmla="*/ 2147483647 h 13"/>
                <a:gd name="T10" fmla="*/ 0 w 13"/>
                <a:gd name="T11" fmla="*/ 2147483647 h 13"/>
                <a:gd name="T12" fmla="*/ 2147483647 w 13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5" name="Freeform 274"/>
            <p:cNvSpPr>
              <a:spLocks/>
            </p:cNvSpPr>
            <p:nvPr/>
          </p:nvSpPr>
          <p:spPr bwMode="auto">
            <a:xfrm>
              <a:off x="4306888" y="2032001"/>
              <a:ext cx="20638" cy="19050"/>
            </a:xfrm>
            <a:custGeom>
              <a:avLst/>
              <a:gdLst>
                <a:gd name="T0" fmla="*/ 2147483647 w 13"/>
                <a:gd name="T1" fmla="*/ 0 h 12"/>
                <a:gd name="T2" fmla="*/ 2147483647 w 13"/>
                <a:gd name="T3" fmla="*/ 0 h 12"/>
                <a:gd name="T4" fmla="*/ 2147483647 w 13"/>
                <a:gd name="T5" fmla="*/ 2147483647 h 12"/>
                <a:gd name="T6" fmla="*/ 2147483647 w 13"/>
                <a:gd name="T7" fmla="*/ 2147483647 h 12"/>
                <a:gd name="T8" fmla="*/ 0 w 13"/>
                <a:gd name="T9" fmla="*/ 2147483647 h 12"/>
                <a:gd name="T10" fmla="*/ 0 w 13"/>
                <a:gd name="T11" fmla="*/ 2147483647 h 12"/>
                <a:gd name="T12" fmla="*/ 2147483647 w 13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6" name="Freeform 275"/>
            <p:cNvSpPr>
              <a:spLocks/>
            </p:cNvSpPr>
            <p:nvPr/>
          </p:nvSpPr>
          <p:spPr bwMode="auto">
            <a:xfrm>
              <a:off x="4340225" y="2006601"/>
              <a:ext cx="22225" cy="19050"/>
            </a:xfrm>
            <a:custGeom>
              <a:avLst/>
              <a:gdLst>
                <a:gd name="T0" fmla="*/ 2147483647 w 14"/>
                <a:gd name="T1" fmla="*/ 0 h 12"/>
                <a:gd name="T2" fmla="*/ 2147483647 w 14"/>
                <a:gd name="T3" fmla="*/ 0 h 12"/>
                <a:gd name="T4" fmla="*/ 2147483647 w 14"/>
                <a:gd name="T5" fmla="*/ 2147483647 h 12"/>
                <a:gd name="T6" fmla="*/ 2147483647 w 14"/>
                <a:gd name="T7" fmla="*/ 2147483647 h 12"/>
                <a:gd name="T8" fmla="*/ 0 w 14"/>
                <a:gd name="T9" fmla="*/ 2147483647 h 12"/>
                <a:gd name="T10" fmla="*/ 0 w 14"/>
                <a:gd name="T11" fmla="*/ 2147483647 h 12"/>
                <a:gd name="T12" fmla="*/ 2147483647 w 14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7" name="Freeform 276"/>
            <p:cNvSpPr>
              <a:spLocks/>
            </p:cNvSpPr>
            <p:nvPr/>
          </p:nvSpPr>
          <p:spPr bwMode="auto">
            <a:xfrm>
              <a:off x="4373563" y="1979613"/>
              <a:ext cx="19050" cy="17463"/>
            </a:xfrm>
            <a:custGeom>
              <a:avLst/>
              <a:gdLst>
                <a:gd name="T0" fmla="*/ 2147483647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0 w 12"/>
                <a:gd name="T9" fmla="*/ 2147483647 h 11"/>
                <a:gd name="T10" fmla="*/ 0 w 12"/>
                <a:gd name="T11" fmla="*/ 2147483647 h 11"/>
                <a:gd name="T12" fmla="*/ 2147483647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8" name="Freeform 277"/>
            <p:cNvSpPr>
              <a:spLocks/>
            </p:cNvSpPr>
            <p:nvPr/>
          </p:nvSpPr>
          <p:spPr bwMode="auto">
            <a:xfrm>
              <a:off x="4410075" y="1952626"/>
              <a:ext cx="19050" cy="17463"/>
            </a:xfrm>
            <a:custGeom>
              <a:avLst/>
              <a:gdLst>
                <a:gd name="T0" fmla="*/ 2147483647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0 w 12"/>
                <a:gd name="T9" fmla="*/ 2147483647 h 11"/>
                <a:gd name="T10" fmla="*/ 0 w 12"/>
                <a:gd name="T11" fmla="*/ 2147483647 h 11"/>
                <a:gd name="T12" fmla="*/ 2147483647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9" name="Freeform 278"/>
            <p:cNvSpPr>
              <a:spLocks/>
            </p:cNvSpPr>
            <p:nvPr/>
          </p:nvSpPr>
          <p:spPr bwMode="auto">
            <a:xfrm>
              <a:off x="4443413" y="1927226"/>
              <a:ext cx="19050" cy="17463"/>
            </a:xfrm>
            <a:custGeom>
              <a:avLst/>
              <a:gdLst>
                <a:gd name="T0" fmla="*/ 2147483647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0 w 12"/>
                <a:gd name="T9" fmla="*/ 2147483647 h 11"/>
                <a:gd name="T10" fmla="*/ 0 w 12"/>
                <a:gd name="T11" fmla="*/ 2147483647 h 11"/>
                <a:gd name="T12" fmla="*/ 2147483647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0" name="Freeform 279"/>
            <p:cNvSpPr>
              <a:spLocks/>
            </p:cNvSpPr>
            <p:nvPr/>
          </p:nvSpPr>
          <p:spPr bwMode="auto">
            <a:xfrm>
              <a:off x="4475163" y="1903413"/>
              <a:ext cx="19050" cy="15875"/>
            </a:xfrm>
            <a:custGeom>
              <a:avLst/>
              <a:gdLst>
                <a:gd name="T0" fmla="*/ 2147483647 w 12"/>
                <a:gd name="T1" fmla="*/ 0 h 10"/>
                <a:gd name="T2" fmla="*/ 2147483647 w 12"/>
                <a:gd name="T3" fmla="*/ 0 h 10"/>
                <a:gd name="T4" fmla="*/ 2147483647 w 12"/>
                <a:gd name="T5" fmla="*/ 2147483647 h 10"/>
                <a:gd name="T6" fmla="*/ 2147483647 w 12"/>
                <a:gd name="T7" fmla="*/ 2147483647 h 10"/>
                <a:gd name="T8" fmla="*/ 0 w 12"/>
                <a:gd name="T9" fmla="*/ 2147483647 h 10"/>
                <a:gd name="T10" fmla="*/ 0 w 12"/>
                <a:gd name="T11" fmla="*/ 2147483647 h 10"/>
                <a:gd name="T12" fmla="*/ 2147483647 w 12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1" name="Freeform 280"/>
            <p:cNvSpPr>
              <a:spLocks/>
            </p:cNvSpPr>
            <p:nvPr/>
          </p:nvSpPr>
          <p:spPr bwMode="auto">
            <a:xfrm>
              <a:off x="4508500" y="1874838"/>
              <a:ext cx="23813" cy="19050"/>
            </a:xfrm>
            <a:custGeom>
              <a:avLst/>
              <a:gdLst>
                <a:gd name="T0" fmla="*/ 2147483647 w 15"/>
                <a:gd name="T1" fmla="*/ 0 h 12"/>
                <a:gd name="T2" fmla="*/ 2147483647 w 15"/>
                <a:gd name="T3" fmla="*/ 0 h 12"/>
                <a:gd name="T4" fmla="*/ 2147483647 w 15"/>
                <a:gd name="T5" fmla="*/ 2147483647 h 12"/>
                <a:gd name="T6" fmla="*/ 2147483647 w 15"/>
                <a:gd name="T7" fmla="*/ 2147483647 h 12"/>
                <a:gd name="T8" fmla="*/ 0 w 15"/>
                <a:gd name="T9" fmla="*/ 2147483647 h 12"/>
                <a:gd name="T10" fmla="*/ 0 w 15"/>
                <a:gd name="T11" fmla="*/ 2147483647 h 12"/>
                <a:gd name="T12" fmla="*/ 2147483647 w 15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" h="12">
                  <a:moveTo>
                    <a:pt x="7" y="0"/>
                  </a:moveTo>
                  <a:lnTo>
                    <a:pt x="15" y="0"/>
                  </a:lnTo>
                  <a:lnTo>
                    <a:pt x="15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2" name="Freeform 281"/>
            <p:cNvSpPr>
              <a:spLocks/>
            </p:cNvSpPr>
            <p:nvPr/>
          </p:nvSpPr>
          <p:spPr bwMode="auto">
            <a:xfrm>
              <a:off x="4549775" y="1846263"/>
              <a:ext cx="22225" cy="17463"/>
            </a:xfrm>
            <a:custGeom>
              <a:avLst/>
              <a:gdLst>
                <a:gd name="T0" fmla="*/ 2147483647 w 14"/>
                <a:gd name="T1" fmla="*/ 0 h 11"/>
                <a:gd name="T2" fmla="*/ 2147483647 w 14"/>
                <a:gd name="T3" fmla="*/ 0 h 11"/>
                <a:gd name="T4" fmla="*/ 2147483647 w 14"/>
                <a:gd name="T5" fmla="*/ 2147483647 h 11"/>
                <a:gd name="T6" fmla="*/ 2147483647 w 14"/>
                <a:gd name="T7" fmla="*/ 2147483647 h 11"/>
                <a:gd name="T8" fmla="*/ 0 w 14"/>
                <a:gd name="T9" fmla="*/ 2147483647 h 11"/>
                <a:gd name="T10" fmla="*/ 0 w 14"/>
                <a:gd name="T11" fmla="*/ 2147483647 h 11"/>
                <a:gd name="T12" fmla="*/ 2147483647 w 14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1">
                  <a:moveTo>
                    <a:pt x="5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3" name="Freeform 282"/>
            <p:cNvSpPr>
              <a:spLocks/>
            </p:cNvSpPr>
            <p:nvPr/>
          </p:nvSpPr>
          <p:spPr bwMode="auto">
            <a:xfrm>
              <a:off x="4583113" y="1827213"/>
              <a:ext cx="20638" cy="15875"/>
            </a:xfrm>
            <a:custGeom>
              <a:avLst/>
              <a:gdLst>
                <a:gd name="T0" fmla="*/ 2147483647 w 13"/>
                <a:gd name="T1" fmla="*/ 0 h 10"/>
                <a:gd name="T2" fmla="*/ 2147483647 w 13"/>
                <a:gd name="T3" fmla="*/ 0 h 10"/>
                <a:gd name="T4" fmla="*/ 2147483647 w 13"/>
                <a:gd name="T5" fmla="*/ 2147483647 h 10"/>
                <a:gd name="T6" fmla="*/ 2147483647 w 13"/>
                <a:gd name="T7" fmla="*/ 2147483647 h 10"/>
                <a:gd name="T8" fmla="*/ 0 w 13"/>
                <a:gd name="T9" fmla="*/ 2147483647 h 10"/>
                <a:gd name="T10" fmla="*/ 0 w 13"/>
                <a:gd name="T11" fmla="*/ 2147483647 h 10"/>
                <a:gd name="T12" fmla="*/ 2147483647 w 13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4" name="Freeform 283"/>
            <p:cNvSpPr>
              <a:spLocks/>
            </p:cNvSpPr>
            <p:nvPr/>
          </p:nvSpPr>
          <p:spPr bwMode="auto">
            <a:xfrm>
              <a:off x="4614863" y="1808163"/>
              <a:ext cx="20638" cy="17463"/>
            </a:xfrm>
            <a:custGeom>
              <a:avLst/>
              <a:gdLst>
                <a:gd name="T0" fmla="*/ 2147483647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0 w 13"/>
                <a:gd name="T9" fmla="*/ 2147483647 h 11"/>
                <a:gd name="T10" fmla="*/ 0 w 13"/>
                <a:gd name="T11" fmla="*/ 2147483647 h 11"/>
                <a:gd name="T12" fmla="*/ 2147483647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9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5" name="Freeform 284"/>
            <p:cNvSpPr>
              <a:spLocks/>
            </p:cNvSpPr>
            <p:nvPr/>
          </p:nvSpPr>
          <p:spPr bwMode="auto">
            <a:xfrm>
              <a:off x="4648200" y="1793876"/>
              <a:ext cx="20638" cy="14288"/>
            </a:xfrm>
            <a:custGeom>
              <a:avLst/>
              <a:gdLst>
                <a:gd name="T0" fmla="*/ 2147483647 w 13"/>
                <a:gd name="T1" fmla="*/ 0 h 9"/>
                <a:gd name="T2" fmla="*/ 2147483647 w 13"/>
                <a:gd name="T3" fmla="*/ 0 h 9"/>
                <a:gd name="T4" fmla="*/ 2147483647 w 13"/>
                <a:gd name="T5" fmla="*/ 2147483647 h 9"/>
                <a:gd name="T6" fmla="*/ 2147483647 w 13"/>
                <a:gd name="T7" fmla="*/ 2147483647 h 9"/>
                <a:gd name="T8" fmla="*/ 0 w 13"/>
                <a:gd name="T9" fmla="*/ 2147483647 h 9"/>
                <a:gd name="T10" fmla="*/ 0 w 13"/>
                <a:gd name="T11" fmla="*/ 2147483647 h 9"/>
                <a:gd name="T12" fmla="*/ 2147483647 w 1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6" name="Freeform 285"/>
            <p:cNvSpPr>
              <a:spLocks/>
            </p:cNvSpPr>
            <p:nvPr/>
          </p:nvSpPr>
          <p:spPr bwMode="auto">
            <a:xfrm>
              <a:off x="4681538" y="1773238"/>
              <a:ext cx="19050" cy="15875"/>
            </a:xfrm>
            <a:custGeom>
              <a:avLst/>
              <a:gdLst>
                <a:gd name="T0" fmla="*/ 2147483647 w 12"/>
                <a:gd name="T1" fmla="*/ 0 h 10"/>
                <a:gd name="T2" fmla="*/ 2147483647 w 12"/>
                <a:gd name="T3" fmla="*/ 0 h 10"/>
                <a:gd name="T4" fmla="*/ 2147483647 w 12"/>
                <a:gd name="T5" fmla="*/ 2147483647 h 10"/>
                <a:gd name="T6" fmla="*/ 2147483647 w 12"/>
                <a:gd name="T7" fmla="*/ 2147483647 h 10"/>
                <a:gd name="T8" fmla="*/ 0 w 12"/>
                <a:gd name="T9" fmla="*/ 2147483647 h 10"/>
                <a:gd name="T10" fmla="*/ 0 w 12"/>
                <a:gd name="T11" fmla="*/ 2147483647 h 10"/>
                <a:gd name="T12" fmla="*/ 2147483647 w 12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7" name="Freeform 286"/>
            <p:cNvSpPr>
              <a:spLocks/>
            </p:cNvSpPr>
            <p:nvPr/>
          </p:nvSpPr>
          <p:spPr bwMode="auto">
            <a:xfrm>
              <a:off x="4711700" y="1757363"/>
              <a:ext cx="22225" cy="14288"/>
            </a:xfrm>
            <a:custGeom>
              <a:avLst/>
              <a:gdLst>
                <a:gd name="T0" fmla="*/ 2147483647 w 14"/>
                <a:gd name="T1" fmla="*/ 0 h 9"/>
                <a:gd name="T2" fmla="*/ 2147483647 w 14"/>
                <a:gd name="T3" fmla="*/ 0 h 9"/>
                <a:gd name="T4" fmla="*/ 2147483647 w 14"/>
                <a:gd name="T5" fmla="*/ 2147483647 h 9"/>
                <a:gd name="T6" fmla="*/ 2147483647 w 14"/>
                <a:gd name="T7" fmla="*/ 2147483647 h 9"/>
                <a:gd name="T8" fmla="*/ 0 w 14"/>
                <a:gd name="T9" fmla="*/ 2147483647 h 9"/>
                <a:gd name="T10" fmla="*/ 0 w 14"/>
                <a:gd name="T11" fmla="*/ 2147483647 h 9"/>
                <a:gd name="T12" fmla="*/ 2147483647 w 14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9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8" name="Freeform 287"/>
            <p:cNvSpPr>
              <a:spLocks/>
            </p:cNvSpPr>
            <p:nvPr/>
          </p:nvSpPr>
          <p:spPr bwMode="auto">
            <a:xfrm>
              <a:off x="4746625" y="1739901"/>
              <a:ext cx="19050" cy="17463"/>
            </a:xfrm>
            <a:custGeom>
              <a:avLst/>
              <a:gdLst>
                <a:gd name="T0" fmla="*/ 2147483647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0 w 12"/>
                <a:gd name="T9" fmla="*/ 2147483647 h 11"/>
                <a:gd name="T10" fmla="*/ 0 w 12"/>
                <a:gd name="T11" fmla="*/ 2147483647 h 11"/>
                <a:gd name="T12" fmla="*/ 2147483647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9" name="Freeform 288"/>
            <p:cNvSpPr>
              <a:spLocks/>
            </p:cNvSpPr>
            <p:nvPr/>
          </p:nvSpPr>
          <p:spPr bwMode="auto">
            <a:xfrm>
              <a:off x="4781550" y="1720851"/>
              <a:ext cx="19050" cy="15875"/>
            </a:xfrm>
            <a:custGeom>
              <a:avLst/>
              <a:gdLst>
                <a:gd name="T0" fmla="*/ 2147483647 w 12"/>
                <a:gd name="T1" fmla="*/ 0 h 10"/>
                <a:gd name="T2" fmla="*/ 2147483647 w 12"/>
                <a:gd name="T3" fmla="*/ 0 h 10"/>
                <a:gd name="T4" fmla="*/ 2147483647 w 12"/>
                <a:gd name="T5" fmla="*/ 2147483647 h 10"/>
                <a:gd name="T6" fmla="*/ 2147483647 w 12"/>
                <a:gd name="T7" fmla="*/ 2147483647 h 10"/>
                <a:gd name="T8" fmla="*/ 0 w 12"/>
                <a:gd name="T9" fmla="*/ 2147483647 h 10"/>
                <a:gd name="T10" fmla="*/ 0 w 12"/>
                <a:gd name="T11" fmla="*/ 2147483647 h 10"/>
                <a:gd name="T12" fmla="*/ 2147483647 w 12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0" name="Freeform 289"/>
            <p:cNvSpPr>
              <a:spLocks/>
            </p:cNvSpPr>
            <p:nvPr/>
          </p:nvSpPr>
          <p:spPr bwMode="auto">
            <a:xfrm>
              <a:off x="4814888" y="1701801"/>
              <a:ext cx="20638" cy="17463"/>
            </a:xfrm>
            <a:custGeom>
              <a:avLst/>
              <a:gdLst>
                <a:gd name="T0" fmla="*/ 2147483647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0 w 13"/>
                <a:gd name="T9" fmla="*/ 2147483647 h 11"/>
                <a:gd name="T10" fmla="*/ 0 w 13"/>
                <a:gd name="T11" fmla="*/ 2147483647 h 11"/>
                <a:gd name="T12" fmla="*/ 2147483647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1" name="Freeform 290"/>
            <p:cNvSpPr>
              <a:spLocks/>
            </p:cNvSpPr>
            <p:nvPr/>
          </p:nvSpPr>
          <p:spPr bwMode="auto">
            <a:xfrm>
              <a:off x="4849813" y="1685926"/>
              <a:ext cx="20638" cy="15875"/>
            </a:xfrm>
            <a:custGeom>
              <a:avLst/>
              <a:gdLst>
                <a:gd name="T0" fmla="*/ 2147483647 w 13"/>
                <a:gd name="T1" fmla="*/ 0 h 10"/>
                <a:gd name="T2" fmla="*/ 2147483647 w 13"/>
                <a:gd name="T3" fmla="*/ 0 h 10"/>
                <a:gd name="T4" fmla="*/ 2147483647 w 13"/>
                <a:gd name="T5" fmla="*/ 2147483647 h 10"/>
                <a:gd name="T6" fmla="*/ 2147483647 w 13"/>
                <a:gd name="T7" fmla="*/ 2147483647 h 10"/>
                <a:gd name="T8" fmla="*/ 0 w 13"/>
                <a:gd name="T9" fmla="*/ 2147483647 h 10"/>
                <a:gd name="T10" fmla="*/ 0 w 13"/>
                <a:gd name="T11" fmla="*/ 2147483647 h 10"/>
                <a:gd name="T12" fmla="*/ 2147483647 w 13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2" name="Freeform 291"/>
            <p:cNvSpPr>
              <a:spLocks/>
            </p:cNvSpPr>
            <p:nvPr/>
          </p:nvSpPr>
          <p:spPr bwMode="auto">
            <a:xfrm>
              <a:off x="4884738" y="1666876"/>
              <a:ext cx="19050" cy="15875"/>
            </a:xfrm>
            <a:custGeom>
              <a:avLst/>
              <a:gdLst>
                <a:gd name="T0" fmla="*/ 2147483647 w 12"/>
                <a:gd name="T1" fmla="*/ 0 h 10"/>
                <a:gd name="T2" fmla="*/ 2147483647 w 12"/>
                <a:gd name="T3" fmla="*/ 0 h 10"/>
                <a:gd name="T4" fmla="*/ 2147483647 w 12"/>
                <a:gd name="T5" fmla="*/ 2147483647 h 10"/>
                <a:gd name="T6" fmla="*/ 2147483647 w 12"/>
                <a:gd name="T7" fmla="*/ 2147483647 h 10"/>
                <a:gd name="T8" fmla="*/ 0 w 12"/>
                <a:gd name="T9" fmla="*/ 2147483647 h 10"/>
                <a:gd name="T10" fmla="*/ 0 w 12"/>
                <a:gd name="T11" fmla="*/ 2147483647 h 10"/>
                <a:gd name="T12" fmla="*/ 2147483647 w 12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3" name="Freeform 292"/>
            <p:cNvSpPr>
              <a:spLocks/>
            </p:cNvSpPr>
            <p:nvPr/>
          </p:nvSpPr>
          <p:spPr bwMode="auto">
            <a:xfrm>
              <a:off x="4916488" y="1647826"/>
              <a:ext cx="22225" cy="15875"/>
            </a:xfrm>
            <a:custGeom>
              <a:avLst/>
              <a:gdLst>
                <a:gd name="T0" fmla="*/ 2147483647 w 14"/>
                <a:gd name="T1" fmla="*/ 0 h 10"/>
                <a:gd name="T2" fmla="*/ 2147483647 w 14"/>
                <a:gd name="T3" fmla="*/ 0 h 10"/>
                <a:gd name="T4" fmla="*/ 2147483647 w 14"/>
                <a:gd name="T5" fmla="*/ 2147483647 h 10"/>
                <a:gd name="T6" fmla="*/ 2147483647 w 14"/>
                <a:gd name="T7" fmla="*/ 2147483647 h 10"/>
                <a:gd name="T8" fmla="*/ 0 w 14"/>
                <a:gd name="T9" fmla="*/ 2147483647 h 10"/>
                <a:gd name="T10" fmla="*/ 0 w 14"/>
                <a:gd name="T11" fmla="*/ 2147483647 h 10"/>
                <a:gd name="T12" fmla="*/ 2147483647 w 14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0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4" name="Line 293"/>
            <p:cNvSpPr>
              <a:spLocks noChangeShapeType="1"/>
            </p:cNvSpPr>
            <p:nvPr/>
          </p:nvSpPr>
          <p:spPr bwMode="auto">
            <a:xfrm>
              <a:off x="4951413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5" name="Line 294"/>
            <p:cNvSpPr>
              <a:spLocks noChangeShapeType="1"/>
            </p:cNvSpPr>
            <p:nvPr/>
          </p:nvSpPr>
          <p:spPr bwMode="auto">
            <a:xfrm>
              <a:off x="4983163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6" name="Line 295"/>
            <p:cNvSpPr>
              <a:spLocks noChangeShapeType="1"/>
            </p:cNvSpPr>
            <p:nvPr/>
          </p:nvSpPr>
          <p:spPr bwMode="auto">
            <a:xfrm>
              <a:off x="5016500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7" name="Line 296"/>
            <p:cNvSpPr>
              <a:spLocks noChangeShapeType="1"/>
            </p:cNvSpPr>
            <p:nvPr/>
          </p:nvSpPr>
          <p:spPr bwMode="auto">
            <a:xfrm>
              <a:off x="5051425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8" name="Line 297"/>
            <p:cNvSpPr>
              <a:spLocks noChangeShapeType="1"/>
            </p:cNvSpPr>
            <p:nvPr/>
          </p:nvSpPr>
          <p:spPr bwMode="auto">
            <a:xfrm>
              <a:off x="5083175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9" name="Line 298"/>
            <p:cNvSpPr>
              <a:spLocks noChangeShapeType="1"/>
            </p:cNvSpPr>
            <p:nvPr/>
          </p:nvSpPr>
          <p:spPr bwMode="auto">
            <a:xfrm>
              <a:off x="5118100" y="1638301"/>
              <a:ext cx="2222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0" name="Line 299"/>
            <p:cNvSpPr>
              <a:spLocks noChangeShapeType="1"/>
            </p:cNvSpPr>
            <p:nvPr/>
          </p:nvSpPr>
          <p:spPr bwMode="auto">
            <a:xfrm>
              <a:off x="5153025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1" name="Line 300"/>
            <p:cNvSpPr>
              <a:spLocks noChangeShapeType="1"/>
            </p:cNvSpPr>
            <p:nvPr/>
          </p:nvSpPr>
          <p:spPr bwMode="auto">
            <a:xfrm>
              <a:off x="5184775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2" name="Line 301"/>
            <p:cNvSpPr>
              <a:spLocks noChangeShapeType="1"/>
            </p:cNvSpPr>
            <p:nvPr/>
          </p:nvSpPr>
          <p:spPr bwMode="auto">
            <a:xfrm>
              <a:off x="5221288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3" name="Line 302"/>
            <p:cNvSpPr>
              <a:spLocks noChangeShapeType="1"/>
            </p:cNvSpPr>
            <p:nvPr/>
          </p:nvSpPr>
          <p:spPr bwMode="auto">
            <a:xfrm>
              <a:off x="5253038" y="1638301"/>
              <a:ext cx="2222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4" name="Line 303"/>
            <p:cNvSpPr>
              <a:spLocks noChangeShapeType="1"/>
            </p:cNvSpPr>
            <p:nvPr/>
          </p:nvSpPr>
          <p:spPr bwMode="auto">
            <a:xfrm>
              <a:off x="5286375" y="1638301"/>
              <a:ext cx="2222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5" name="Line 304"/>
            <p:cNvSpPr>
              <a:spLocks noChangeShapeType="1"/>
            </p:cNvSpPr>
            <p:nvPr/>
          </p:nvSpPr>
          <p:spPr bwMode="auto">
            <a:xfrm>
              <a:off x="5322888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6" name="Line 305"/>
            <p:cNvSpPr>
              <a:spLocks noChangeShapeType="1"/>
            </p:cNvSpPr>
            <p:nvPr/>
          </p:nvSpPr>
          <p:spPr bwMode="auto">
            <a:xfrm>
              <a:off x="5356225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7" name="Line 306"/>
            <p:cNvSpPr>
              <a:spLocks noChangeShapeType="1"/>
            </p:cNvSpPr>
            <p:nvPr/>
          </p:nvSpPr>
          <p:spPr bwMode="auto">
            <a:xfrm>
              <a:off x="5391150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8" name="Line 307"/>
            <p:cNvSpPr>
              <a:spLocks noChangeShapeType="1"/>
            </p:cNvSpPr>
            <p:nvPr/>
          </p:nvSpPr>
          <p:spPr bwMode="auto">
            <a:xfrm>
              <a:off x="5426075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49" name="Line 308"/>
            <p:cNvSpPr>
              <a:spLocks noChangeShapeType="1"/>
            </p:cNvSpPr>
            <p:nvPr/>
          </p:nvSpPr>
          <p:spPr bwMode="auto">
            <a:xfrm>
              <a:off x="5459413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50" name="Freeform 309"/>
            <p:cNvSpPr>
              <a:spLocks/>
            </p:cNvSpPr>
            <p:nvPr/>
          </p:nvSpPr>
          <p:spPr bwMode="auto">
            <a:xfrm>
              <a:off x="5492750" y="1636713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2147483647 w 13"/>
                <a:gd name="T9" fmla="*/ 2147483647 h 11"/>
                <a:gd name="T10" fmla="*/ 0 w 13"/>
                <a:gd name="T11" fmla="*/ 2147483647 h 11"/>
                <a:gd name="T12" fmla="*/ 0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51" name="Freeform 310"/>
            <p:cNvSpPr>
              <a:spLocks/>
            </p:cNvSpPr>
            <p:nvPr/>
          </p:nvSpPr>
          <p:spPr bwMode="auto">
            <a:xfrm>
              <a:off x="5526088" y="1657351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2147483647 w 12"/>
                <a:gd name="T3" fmla="*/ 0 h 10"/>
                <a:gd name="T4" fmla="*/ 2147483647 w 12"/>
                <a:gd name="T5" fmla="*/ 2147483647 h 10"/>
                <a:gd name="T6" fmla="*/ 2147483647 w 12"/>
                <a:gd name="T7" fmla="*/ 2147483647 h 10"/>
                <a:gd name="T8" fmla="*/ 2147483647 w 12"/>
                <a:gd name="T9" fmla="*/ 2147483647 h 10"/>
                <a:gd name="T10" fmla="*/ 0 w 12"/>
                <a:gd name="T11" fmla="*/ 2147483647 h 10"/>
                <a:gd name="T12" fmla="*/ 0 w 12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6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4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52" name="Freeform 311"/>
            <p:cNvSpPr>
              <a:spLocks/>
            </p:cNvSpPr>
            <p:nvPr/>
          </p:nvSpPr>
          <p:spPr bwMode="auto">
            <a:xfrm>
              <a:off x="5557838" y="1674813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2147483647 w 13"/>
                <a:gd name="T9" fmla="*/ 2147483647 h 11"/>
                <a:gd name="T10" fmla="*/ 0 w 13"/>
                <a:gd name="T11" fmla="*/ 2147483647 h 11"/>
                <a:gd name="T12" fmla="*/ 0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1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53" name="Freeform 312"/>
            <p:cNvSpPr>
              <a:spLocks/>
            </p:cNvSpPr>
            <p:nvPr/>
          </p:nvSpPr>
          <p:spPr bwMode="auto">
            <a:xfrm>
              <a:off x="5592763" y="1693863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2147483647 w 12"/>
                <a:gd name="T3" fmla="*/ 0 h 10"/>
                <a:gd name="T4" fmla="*/ 2147483647 w 12"/>
                <a:gd name="T5" fmla="*/ 2147483647 h 10"/>
                <a:gd name="T6" fmla="*/ 2147483647 w 12"/>
                <a:gd name="T7" fmla="*/ 2147483647 h 10"/>
                <a:gd name="T8" fmla="*/ 2147483647 w 12"/>
                <a:gd name="T9" fmla="*/ 2147483647 h 10"/>
                <a:gd name="T10" fmla="*/ 0 w 12"/>
                <a:gd name="T11" fmla="*/ 2147483647 h 10"/>
                <a:gd name="T12" fmla="*/ 0 w 12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54" name="Freeform 313"/>
            <p:cNvSpPr>
              <a:spLocks/>
            </p:cNvSpPr>
            <p:nvPr/>
          </p:nvSpPr>
          <p:spPr bwMode="auto">
            <a:xfrm>
              <a:off x="5624513" y="1711326"/>
              <a:ext cx="20638" cy="14288"/>
            </a:xfrm>
            <a:custGeom>
              <a:avLst/>
              <a:gdLst>
                <a:gd name="T0" fmla="*/ 0 w 13"/>
                <a:gd name="T1" fmla="*/ 0 h 9"/>
                <a:gd name="T2" fmla="*/ 2147483647 w 13"/>
                <a:gd name="T3" fmla="*/ 0 h 9"/>
                <a:gd name="T4" fmla="*/ 2147483647 w 13"/>
                <a:gd name="T5" fmla="*/ 2147483647 h 9"/>
                <a:gd name="T6" fmla="*/ 2147483647 w 13"/>
                <a:gd name="T7" fmla="*/ 2147483647 h 9"/>
                <a:gd name="T8" fmla="*/ 2147483647 w 13"/>
                <a:gd name="T9" fmla="*/ 2147483647 h 9"/>
                <a:gd name="T10" fmla="*/ 0 w 13"/>
                <a:gd name="T11" fmla="*/ 2147483647 h 9"/>
                <a:gd name="T12" fmla="*/ 0 w 13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9"/>
                  </a:lnTo>
                  <a:lnTo>
                    <a:pt x="6" y="9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55" name="Freeform 314"/>
            <p:cNvSpPr>
              <a:spLocks/>
            </p:cNvSpPr>
            <p:nvPr/>
          </p:nvSpPr>
          <p:spPr bwMode="auto">
            <a:xfrm>
              <a:off x="5659438" y="1730376"/>
              <a:ext cx="20638" cy="15875"/>
            </a:xfrm>
            <a:custGeom>
              <a:avLst/>
              <a:gdLst>
                <a:gd name="T0" fmla="*/ 0 w 13"/>
                <a:gd name="T1" fmla="*/ 0 h 10"/>
                <a:gd name="T2" fmla="*/ 2147483647 w 13"/>
                <a:gd name="T3" fmla="*/ 0 h 10"/>
                <a:gd name="T4" fmla="*/ 2147483647 w 13"/>
                <a:gd name="T5" fmla="*/ 2147483647 h 10"/>
                <a:gd name="T6" fmla="*/ 2147483647 w 13"/>
                <a:gd name="T7" fmla="*/ 2147483647 h 10"/>
                <a:gd name="T8" fmla="*/ 2147483647 w 13"/>
                <a:gd name="T9" fmla="*/ 2147483647 h 10"/>
                <a:gd name="T10" fmla="*/ 0 w 13"/>
                <a:gd name="T11" fmla="*/ 2147483647 h 10"/>
                <a:gd name="T12" fmla="*/ 0 w 13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56" name="Freeform 315"/>
            <p:cNvSpPr>
              <a:spLocks/>
            </p:cNvSpPr>
            <p:nvPr/>
          </p:nvSpPr>
          <p:spPr bwMode="auto">
            <a:xfrm>
              <a:off x="5694363" y="1747838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2147483647 w 12"/>
                <a:gd name="T3" fmla="*/ 0 h 10"/>
                <a:gd name="T4" fmla="*/ 2147483647 w 12"/>
                <a:gd name="T5" fmla="*/ 2147483647 h 10"/>
                <a:gd name="T6" fmla="*/ 2147483647 w 12"/>
                <a:gd name="T7" fmla="*/ 2147483647 h 10"/>
                <a:gd name="T8" fmla="*/ 2147483647 w 12"/>
                <a:gd name="T9" fmla="*/ 2147483647 h 10"/>
                <a:gd name="T10" fmla="*/ 0 w 12"/>
                <a:gd name="T11" fmla="*/ 2147483647 h 10"/>
                <a:gd name="T12" fmla="*/ 0 w 12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57" name="Freeform 316"/>
            <p:cNvSpPr>
              <a:spLocks/>
            </p:cNvSpPr>
            <p:nvPr/>
          </p:nvSpPr>
          <p:spPr bwMode="auto">
            <a:xfrm>
              <a:off x="5726113" y="1768476"/>
              <a:ext cx="20638" cy="15875"/>
            </a:xfrm>
            <a:custGeom>
              <a:avLst/>
              <a:gdLst>
                <a:gd name="T0" fmla="*/ 0 w 13"/>
                <a:gd name="T1" fmla="*/ 0 h 10"/>
                <a:gd name="T2" fmla="*/ 2147483647 w 13"/>
                <a:gd name="T3" fmla="*/ 0 h 10"/>
                <a:gd name="T4" fmla="*/ 2147483647 w 13"/>
                <a:gd name="T5" fmla="*/ 2147483647 h 10"/>
                <a:gd name="T6" fmla="*/ 2147483647 w 13"/>
                <a:gd name="T7" fmla="*/ 2147483647 h 10"/>
                <a:gd name="T8" fmla="*/ 2147483647 w 13"/>
                <a:gd name="T9" fmla="*/ 2147483647 h 10"/>
                <a:gd name="T10" fmla="*/ 0 w 13"/>
                <a:gd name="T11" fmla="*/ 2147483647 h 10"/>
                <a:gd name="T12" fmla="*/ 0 w 13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6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58" name="Freeform 317"/>
            <p:cNvSpPr>
              <a:spLocks/>
            </p:cNvSpPr>
            <p:nvPr/>
          </p:nvSpPr>
          <p:spPr bwMode="auto">
            <a:xfrm>
              <a:off x="5761038" y="1784351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2147483647 w 12"/>
                <a:gd name="T3" fmla="*/ 0 h 10"/>
                <a:gd name="T4" fmla="*/ 2147483647 w 12"/>
                <a:gd name="T5" fmla="*/ 2147483647 h 10"/>
                <a:gd name="T6" fmla="*/ 2147483647 w 12"/>
                <a:gd name="T7" fmla="*/ 2147483647 h 10"/>
                <a:gd name="T8" fmla="*/ 2147483647 w 12"/>
                <a:gd name="T9" fmla="*/ 2147483647 h 10"/>
                <a:gd name="T10" fmla="*/ 0 w 12"/>
                <a:gd name="T11" fmla="*/ 2147483647 h 10"/>
                <a:gd name="T12" fmla="*/ 0 w 12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59" name="Freeform 318"/>
            <p:cNvSpPr>
              <a:spLocks/>
            </p:cNvSpPr>
            <p:nvPr/>
          </p:nvSpPr>
          <p:spPr bwMode="auto">
            <a:xfrm>
              <a:off x="5795963" y="1801813"/>
              <a:ext cx="20638" cy="20638"/>
            </a:xfrm>
            <a:custGeom>
              <a:avLst/>
              <a:gdLst>
                <a:gd name="T0" fmla="*/ 0 w 13"/>
                <a:gd name="T1" fmla="*/ 0 h 13"/>
                <a:gd name="T2" fmla="*/ 2147483647 w 13"/>
                <a:gd name="T3" fmla="*/ 0 h 13"/>
                <a:gd name="T4" fmla="*/ 2147483647 w 13"/>
                <a:gd name="T5" fmla="*/ 2147483647 h 13"/>
                <a:gd name="T6" fmla="*/ 2147483647 w 13"/>
                <a:gd name="T7" fmla="*/ 2147483647 h 13"/>
                <a:gd name="T8" fmla="*/ 2147483647 w 13"/>
                <a:gd name="T9" fmla="*/ 2147483647 h 13"/>
                <a:gd name="T10" fmla="*/ 0 w 13"/>
                <a:gd name="T11" fmla="*/ 2147483647 h 13"/>
                <a:gd name="T12" fmla="*/ 0 w 13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3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0" name="Freeform 319"/>
            <p:cNvSpPr>
              <a:spLocks/>
            </p:cNvSpPr>
            <p:nvPr/>
          </p:nvSpPr>
          <p:spPr bwMode="auto">
            <a:xfrm>
              <a:off x="5827713" y="1822451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2147483647 w 13"/>
                <a:gd name="T9" fmla="*/ 2147483647 h 11"/>
                <a:gd name="T10" fmla="*/ 0 w 13"/>
                <a:gd name="T11" fmla="*/ 2147483647 h 11"/>
                <a:gd name="T12" fmla="*/ 0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1" name="Freeform 320"/>
            <p:cNvSpPr>
              <a:spLocks/>
            </p:cNvSpPr>
            <p:nvPr/>
          </p:nvSpPr>
          <p:spPr bwMode="auto">
            <a:xfrm>
              <a:off x="5862638" y="1843088"/>
              <a:ext cx="19050" cy="17463"/>
            </a:xfrm>
            <a:custGeom>
              <a:avLst/>
              <a:gdLst>
                <a:gd name="T0" fmla="*/ 0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2147483647 w 12"/>
                <a:gd name="T9" fmla="*/ 2147483647 h 11"/>
                <a:gd name="T10" fmla="*/ 0 w 12"/>
                <a:gd name="T11" fmla="*/ 2147483647 h 11"/>
                <a:gd name="T12" fmla="*/ 0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1"/>
                  </a:lnTo>
                  <a:lnTo>
                    <a:pt x="5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2" name="Freeform 321"/>
            <p:cNvSpPr>
              <a:spLocks/>
            </p:cNvSpPr>
            <p:nvPr/>
          </p:nvSpPr>
          <p:spPr bwMode="auto">
            <a:xfrm>
              <a:off x="5894388" y="1862138"/>
              <a:ext cx="22225" cy="15875"/>
            </a:xfrm>
            <a:custGeom>
              <a:avLst/>
              <a:gdLst>
                <a:gd name="T0" fmla="*/ 0 w 14"/>
                <a:gd name="T1" fmla="*/ 0 h 10"/>
                <a:gd name="T2" fmla="*/ 2147483647 w 14"/>
                <a:gd name="T3" fmla="*/ 0 h 10"/>
                <a:gd name="T4" fmla="*/ 2147483647 w 14"/>
                <a:gd name="T5" fmla="*/ 2147483647 h 10"/>
                <a:gd name="T6" fmla="*/ 2147483647 w 14"/>
                <a:gd name="T7" fmla="*/ 2147483647 h 10"/>
                <a:gd name="T8" fmla="*/ 2147483647 w 14"/>
                <a:gd name="T9" fmla="*/ 2147483647 h 10"/>
                <a:gd name="T10" fmla="*/ 0 w 14"/>
                <a:gd name="T11" fmla="*/ 2147483647 h 10"/>
                <a:gd name="T12" fmla="*/ 0 w 14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0">
                  <a:moveTo>
                    <a:pt x="0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4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3" name="Freeform 322"/>
            <p:cNvSpPr>
              <a:spLocks/>
            </p:cNvSpPr>
            <p:nvPr/>
          </p:nvSpPr>
          <p:spPr bwMode="auto">
            <a:xfrm>
              <a:off x="5929313" y="1879601"/>
              <a:ext cx="22225" cy="17463"/>
            </a:xfrm>
            <a:custGeom>
              <a:avLst/>
              <a:gdLst>
                <a:gd name="T0" fmla="*/ 0 w 14"/>
                <a:gd name="T1" fmla="*/ 0 h 11"/>
                <a:gd name="T2" fmla="*/ 2147483647 w 14"/>
                <a:gd name="T3" fmla="*/ 0 h 11"/>
                <a:gd name="T4" fmla="*/ 2147483647 w 14"/>
                <a:gd name="T5" fmla="*/ 2147483647 h 11"/>
                <a:gd name="T6" fmla="*/ 2147483647 w 14"/>
                <a:gd name="T7" fmla="*/ 2147483647 h 11"/>
                <a:gd name="T8" fmla="*/ 2147483647 w 14"/>
                <a:gd name="T9" fmla="*/ 2147483647 h 11"/>
                <a:gd name="T10" fmla="*/ 0 w 14"/>
                <a:gd name="T11" fmla="*/ 2147483647 h 11"/>
                <a:gd name="T12" fmla="*/ 0 w 14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4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4" name="Freeform 323"/>
            <p:cNvSpPr>
              <a:spLocks/>
            </p:cNvSpPr>
            <p:nvPr/>
          </p:nvSpPr>
          <p:spPr bwMode="auto">
            <a:xfrm>
              <a:off x="5964238" y="1898651"/>
              <a:ext cx="20638" cy="15875"/>
            </a:xfrm>
            <a:custGeom>
              <a:avLst/>
              <a:gdLst>
                <a:gd name="T0" fmla="*/ 0 w 13"/>
                <a:gd name="T1" fmla="*/ 0 h 10"/>
                <a:gd name="T2" fmla="*/ 2147483647 w 13"/>
                <a:gd name="T3" fmla="*/ 0 h 10"/>
                <a:gd name="T4" fmla="*/ 2147483647 w 13"/>
                <a:gd name="T5" fmla="*/ 2147483647 h 10"/>
                <a:gd name="T6" fmla="*/ 2147483647 w 13"/>
                <a:gd name="T7" fmla="*/ 2147483647 h 10"/>
                <a:gd name="T8" fmla="*/ 2147483647 w 13"/>
                <a:gd name="T9" fmla="*/ 2147483647 h 10"/>
                <a:gd name="T10" fmla="*/ 0 w 13"/>
                <a:gd name="T11" fmla="*/ 2147483647 h 10"/>
                <a:gd name="T12" fmla="*/ 0 w 13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5" name="Freeform 324"/>
            <p:cNvSpPr>
              <a:spLocks/>
            </p:cNvSpPr>
            <p:nvPr/>
          </p:nvSpPr>
          <p:spPr bwMode="auto">
            <a:xfrm>
              <a:off x="5997575" y="1916113"/>
              <a:ext cx="20638" cy="19050"/>
            </a:xfrm>
            <a:custGeom>
              <a:avLst/>
              <a:gdLst>
                <a:gd name="T0" fmla="*/ 0 w 13"/>
                <a:gd name="T1" fmla="*/ 0 h 12"/>
                <a:gd name="T2" fmla="*/ 2147483647 w 13"/>
                <a:gd name="T3" fmla="*/ 0 h 12"/>
                <a:gd name="T4" fmla="*/ 2147483647 w 13"/>
                <a:gd name="T5" fmla="*/ 2147483647 h 12"/>
                <a:gd name="T6" fmla="*/ 2147483647 w 13"/>
                <a:gd name="T7" fmla="*/ 2147483647 h 12"/>
                <a:gd name="T8" fmla="*/ 2147483647 w 13"/>
                <a:gd name="T9" fmla="*/ 2147483647 h 12"/>
                <a:gd name="T10" fmla="*/ 0 w 13"/>
                <a:gd name="T11" fmla="*/ 2147483647 h 12"/>
                <a:gd name="T12" fmla="*/ 0 w 13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2"/>
                  </a:lnTo>
                  <a:lnTo>
                    <a:pt x="5" y="12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6" name="Freeform 325"/>
            <p:cNvSpPr>
              <a:spLocks/>
            </p:cNvSpPr>
            <p:nvPr/>
          </p:nvSpPr>
          <p:spPr bwMode="auto">
            <a:xfrm>
              <a:off x="6032500" y="1935163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2147483647 w 13"/>
                <a:gd name="T9" fmla="*/ 2147483647 h 11"/>
                <a:gd name="T10" fmla="*/ 0 w 13"/>
                <a:gd name="T11" fmla="*/ 2147483647 h 11"/>
                <a:gd name="T12" fmla="*/ 0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7" name="Freeform 326"/>
            <p:cNvSpPr>
              <a:spLocks/>
            </p:cNvSpPr>
            <p:nvPr/>
          </p:nvSpPr>
          <p:spPr bwMode="auto">
            <a:xfrm>
              <a:off x="6067425" y="1952626"/>
              <a:ext cx="19050" cy="17463"/>
            </a:xfrm>
            <a:custGeom>
              <a:avLst/>
              <a:gdLst>
                <a:gd name="T0" fmla="*/ 0 w 12"/>
                <a:gd name="T1" fmla="*/ 0 h 11"/>
                <a:gd name="T2" fmla="*/ 2147483647 w 12"/>
                <a:gd name="T3" fmla="*/ 0 h 11"/>
                <a:gd name="T4" fmla="*/ 2147483647 w 12"/>
                <a:gd name="T5" fmla="*/ 2147483647 h 11"/>
                <a:gd name="T6" fmla="*/ 2147483647 w 12"/>
                <a:gd name="T7" fmla="*/ 2147483647 h 11"/>
                <a:gd name="T8" fmla="*/ 2147483647 w 12"/>
                <a:gd name="T9" fmla="*/ 2147483647 h 11"/>
                <a:gd name="T10" fmla="*/ 0 w 12"/>
                <a:gd name="T11" fmla="*/ 2147483647 h 11"/>
                <a:gd name="T12" fmla="*/ 0 w 1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4"/>
                  </a:lnTo>
                  <a:lnTo>
                    <a:pt x="12" y="11"/>
                  </a:lnTo>
                  <a:lnTo>
                    <a:pt x="4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8" name="Freeform 327"/>
            <p:cNvSpPr>
              <a:spLocks/>
            </p:cNvSpPr>
            <p:nvPr/>
          </p:nvSpPr>
          <p:spPr bwMode="auto">
            <a:xfrm>
              <a:off x="6099175" y="1974851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2147483647 w 13"/>
                <a:gd name="T3" fmla="*/ 0 h 11"/>
                <a:gd name="T4" fmla="*/ 2147483647 w 13"/>
                <a:gd name="T5" fmla="*/ 2147483647 h 11"/>
                <a:gd name="T6" fmla="*/ 2147483647 w 13"/>
                <a:gd name="T7" fmla="*/ 2147483647 h 11"/>
                <a:gd name="T8" fmla="*/ 2147483647 w 13"/>
                <a:gd name="T9" fmla="*/ 2147483647 h 11"/>
                <a:gd name="T10" fmla="*/ 0 w 13"/>
                <a:gd name="T11" fmla="*/ 2147483647 h 11"/>
                <a:gd name="T12" fmla="*/ 0 w 13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9" name="Freeform 328"/>
            <p:cNvSpPr>
              <a:spLocks/>
            </p:cNvSpPr>
            <p:nvPr/>
          </p:nvSpPr>
          <p:spPr bwMode="auto">
            <a:xfrm>
              <a:off x="6134100" y="1993901"/>
              <a:ext cx="17463" cy="15875"/>
            </a:xfrm>
            <a:custGeom>
              <a:avLst/>
              <a:gdLst>
                <a:gd name="T0" fmla="*/ 0 w 11"/>
                <a:gd name="T1" fmla="*/ 0 h 10"/>
                <a:gd name="T2" fmla="*/ 2147483647 w 11"/>
                <a:gd name="T3" fmla="*/ 0 h 10"/>
                <a:gd name="T4" fmla="*/ 2147483647 w 11"/>
                <a:gd name="T5" fmla="*/ 2147483647 h 10"/>
                <a:gd name="T6" fmla="*/ 2147483647 w 11"/>
                <a:gd name="T7" fmla="*/ 2147483647 h 10"/>
                <a:gd name="T8" fmla="*/ 2147483647 w 11"/>
                <a:gd name="T9" fmla="*/ 2147483647 h 10"/>
                <a:gd name="T10" fmla="*/ 0 w 11"/>
                <a:gd name="T11" fmla="*/ 2147483647 h 10"/>
                <a:gd name="T12" fmla="*/ 0 w 11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" h="10">
                  <a:moveTo>
                    <a:pt x="0" y="0"/>
                  </a:moveTo>
                  <a:lnTo>
                    <a:pt x="7" y="0"/>
                  </a:lnTo>
                  <a:lnTo>
                    <a:pt x="11" y="2"/>
                  </a:lnTo>
                  <a:lnTo>
                    <a:pt x="11" y="10"/>
                  </a:lnTo>
                  <a:lnTo>
                    <a:pt x="3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0" name="Line 329"/>
            <p:cNvSpPr>
              <a:spLocks noChangeShapeType="1"/>
            </p:cNvSpPr>
            <p:nvPr/>
          </p:nvSpPr>
          <p:spPr bwMode="auto">
            <a:xfrm>
              <a:off x="4937125" y="1419226"/>
              <a:ext cx="0" cy="127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1" name="Line 330"/>
            <p:cNvSpPr>
              <a:spLocks noChangeShapeType="1"/>
            </p:cNvSpPr>
            <p:nvPr/>
          </p:nvSpPr>
          <p:spPr bwMode="auto">
            <a:xfrm>
              <a:off x="4916488" y="1422401"/>
              <a:ext cx="381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2" name="Line 331"/>
            <p:cNvSpPr>
              <a:spLocks noChangeShapeType="1"/>
            </p:cNvSpPr>
            <p:nvPr/>
          </p:nvSpPr>
          <p:spPr bwMode="auto">
            <a:xfrm>
              <a:off x="4937125" y="1544638"/>
              <a:ext cx="0" cy="2365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3" name="Line 332"/>
            <p:cNvSpPr>
              <a:spLocks noChangeShapeType="1"/>
            </p:cNvSpPr>
            <p:nvPr/>
          </p:nvSpPr>
          <p:spPr bwMode="auto">
            <a:xfrm>
              <a:off x="4916488" y="1781176"/>
              <a:ext cx="381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4" name="Line 333"/>
            <p:cNvSpPr>
              <a:spLocks noChangeShapeType="1"/>
            </p:cNvSpPr>
            <p:nvPr/>
          </p:nvSpPr>
          <p:spPr bwMode="auto">
            <a:xfrm>
              <a:off x="5243513" y="1609726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5" name="Line 334"/>
            <p:cNvSpPr>
              <a:spLocks noChangeShapeType="1"/>
            </p:cNvSpPr>
            <p:nvPr/>
          </p:nvSpPr>
          <p:spPr bwMode="auto">
            <a:xfrm>
              <a:off x="5226050" y="1609726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6" name="Line 335"/>
            <p:cNvSpPr>
              <a:spLocks noChangeShapeType="1"/>
            </p:cNvSpPr>
            <p:nvPr/>
          </p:nvSpPr>
          <p:spPr bwMode="auto">
            <a:xfrm>
              <a:off x="5243513" y="1657351"/>
              <a:ext cx="0" cy="619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7" name="Line 336"/>
            <p:cNvSpPr>
              <a:spLocks noChangeShapeType="1"/>
            </p:cNvSpPr>
            <p:nvPr/>
          </p:nvSpPr>
          <p:spPr bwMode="auto">
            <a:xfrm>
              <a:off x="5226050" y="1717676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8" name="Line 337"/>
            <p:cNvSpPr>
              <a:spLocks noChangeShapeType="1"/>
            </p:cNvSpPr>
            <p:nvPr/>
          </p:nvSpPr>
          <p:spPr bwMode="auto">
            <a:xfrm>
              <a:off x="5491163" y="1663701"/>
              <a:ext cx="0" cy="555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79" name="Line 338"/>
            <p:cNvSpPr>
              <a:spLocks noChangeShapeType="1"/>
            </p:cNvSpPr>
            <p:nvPr/>
          </p:nvSpPr>
          <p:spPr bwMode="auto">
            <a:xfrm>
              <a:off x="5475288" y="1666876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80" name="Line 339"/>
            <p:cNvSpPr>
              <a:spLocks noChangeShapeType="1"/>
            </p:cNvSpPr>
            <p:nvPr/>
          </p:nvSpPr>
          <p:spPr bwMode="auto">
            <a:xfrm>
              <a:off x="5491163" y="1719263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81" name="Line 340"/>
            <p:cNvSpPr>
              <a:spLocks noChangeShapeType="1"/>
            </p:cNvSpPr>
            <p:nvPr/>
          </p:nvSpPr>
          <p:spPr bwMode="auto">
            <a:xfrm>
              <a:off x="5475288" y="1782763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82" name="Line 341"/>
            <p:cNvSpPr>
              <a:spLocks noChangeShapeType="1"/>
            </p:cNvSpPr>
            <p:nvPr/>
          </p:nvSpPr>
          <p:spPr bwMode="auto">
            <a:xfrm>
              <a:off x="5754688" y="1771651"/>
              <a:ext cx="0" cy="619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83" name="Line 342"/>
            <p:cNvSpPr>
              <a:spLocks noChangeShapeType="1"/>
            </p:cNvSpPr>
            <p:nvPr/>
          </p:nvSpPr>
          <p:spPr bwMode="auto">
            <a:xfrm>
              <a:off x="5737225" y="1771651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84" name="Line 343"/>
            <p:cNvSpPr>
              <a:spLocks noChangeShapeType="1"/>
            </p:cNvSpPr>
            <p:nvPr/>
          </p:nvSpPr>
          <p:spPr bwMode="auto">
            <a:xfrm>
              <a:off x="5754688" y="1830388"/>
              <a:ext cx="0" cy="809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85" name="Line 344"/>
            <p:cNvSpPr>
              <a:spLocks noChangeShapeType="1"/>
            </p:cNvSpPr>
            <p:nvPr/>
          </p:nvSpPr>
          <p:spPr bwMode="auto">
            <a:xfrm>
              <a:off x="5737225" y="1911351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86" name="Freeform 345"/>
            <p:cNvSpPr>
              <a:spLocks/>
            </p:cNvSpPr>
            <p:nvPr/>
          </p:nvSpPr>
          <p:spPr bwMode="auto">
            <a:xfrm>
              <a:off x="5140325" y="3292476"/>
              <a:ext cx="104775" cy="785813"/>
            </a:xfrm>
            <a:custGeom>
              <a:avLst/>
              <a:gdLst>
                <a:gd name="T0" fmla="*/ 2147483647 w 66"/>
                <a:gd name="T1" fmla="*/ 0 h 495"/>
                <a:gd name="T2" fmla="*/ 2147483647 w 66"/>
                <a:gd name="T3" fmla="*/ 0 h 495"/>
                <a:gd name="T4" fmla="*/ 2147483647 w 66"/>
                <a:gd name="T5" fmla="*/ 2147483647 h 495"/>
                <a:gd name="T6" fmla="*/ 2147483647 w 66"/>
                <a:gd name="T7" fmla="*/ 2147483647 h 495"/>
                <a:gd name="T8" fmla="*/ 0 w 66"/>
                <a:gd name="T9" fmla="*/ 2147483647 h 495"/>
                <a:gd name="T10" fmla="*/ 0 w 66"/>
                <a:gd name="T11" fmla="*/ 2147483647 h 495"/>
                <a:gd name="T12" fmla="*/ 2147483647 w 66"/>
                <a:gd name="T13" fmla="*/ 0 h 49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6" h="495">
                  <a:moveTo>
                    <a:pt x="63" y="0"/>
                  </a:moveTo>
                  <a:lnTo>
                    <a:pt x="66" y="0"/>
                  </a:lnTo>
                  <a:lnTo>
                    <a:pt x="66" y="4"/>
                  </a:lnTo>
                  <a:lnTo>
                    <a:pt x="2" y="495"/>
                  </a:lnTo>
                  <a:lnTo>
                    <a:pt x="0" y="495"/>
                  </a:lnTo>
                  <a:lnTo>
                    <a:pt x="0" y="49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87" name="Freeform 346"/>
            <p:cNvSpPr>
              <a:spLocks/>
            </p:cNvSpPr>
            <p:nvPr/>
          </p:nvSpPr>
          <p:spPr bwMode="auto">
            <a:xfrm>
              <a:off x="5240338" y="2484438"/>
              <a:ext cx="138113" cy="814388"/>
            </a:xfrm>
            <a:custGeom>
              <a:avLst/>
              <a:gdLst>
                <a:gd name="T0" fmla="*/ 2147483647 w 87"/>
                <a:gd name="T1" fmla="*/ 0 h 513"/>
                <a:gd name="T2" fmla="*/ 2147483647 w 87"/>
                <a:gd name="T3" fmla="*/ 0 h 513"/>
                <a:gd name="T4" fmla="*/ 2147483647 w 87"/>
                <a:gd name="T5" fmla="*/ 2147483647 h 513"/>
                <a:gd name="T6" fmla="*/ 2147483647 w 87"/>
                <a:gd name="T7" fmla="*/ 2147483647 h 513"/>
                <a:gd name="T8" fmla="*/ 0 w 87"/>
                <a:gd name="T9" fmla="*/ 2147483647 h 513"/>
                <a:gd name="T10" fmla="*/ 0 w 87"/>
                <a:gd name="T11" fmla="*/ 2147483647 h 513"/>
                <a:gd name="T12" fmla="*/ 2147483647 w 87"/>
                <a:gd name="T13" fmla="*/ 0 h 5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513">
                  <a:moveTo>
                    <a:pt x="85" y="0"/>
                  </a:moveTo>
                  <a:lnTo>
                    <a:pt x="87" y="0"/>
                  </a:lnTo>
                  <a:lnTo>
                    <a:pt x="87" y="3"/>
                  </a:lnTo>
                  <a:lnTo>
                    <a:pt x="3" y="513"/>
                  </a:lnTo>
                  <a:lnTo>
                    <a:pt x="0" y="513"/>
                  </a:lnTo>
                  <a:lnTo>
                    <a:pt x="0" y="50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88" name="Freeform 347"/>
            <p:cNvSpPr>
              <a:spLocks/>
            </p:cNvSpPr>
            <p:nvPr/>
          </p:nvSpPr>
          <p:spPr bwMode="auto">
            <a:xfrm>
              <a:off x="5375275" y="1927226"/>
              <a:ext cx="117475" cy="561975"/>
            </a:xfrm>
            <a:custGeom>
              <a:avLst/>
              <a:gdLst>
                <a:gd name="T0" fmla="*/ 2147483647 w 74"/>
                <a:gd name="T1" fmla="*/ 0 h 354"/>
                <a:gd name="T2" fmla="*/ 2147483647 w 74"/>
                <a:gd name="T3" fmla="*/ 0 h 354"/>
                <a:gd name="T4" fmla="*/ 2147483647 w 74"/>
                <a:gd name="T5" fmla="*/ 2147483647 h 354"/>
                <a:gd name="T6" fmla="*/ 2147483647 w 74"/>
                <a:gd name="T7" fmla="*/ 2147483647 h 354"/>
                <a:gd name="T8" fmla="*/ 0 w 74"/>
                <a:gd name="T9" fmla="*/ 2147483647 h 354"/>
                <a:gd name="T10" fmla="*/ 0 w 74"/>
                <a:gd name="T11" fmla="*/ 2147483647 h 354"/>
                <a:gd name="T12" fmla="*/ 2147483647 w 74"/>
                <a:gd name="T13" fmla="*/ 0 h 3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4" h="354">
                  <a:moveTo>
                    <a:pt x="71" y="0"/>
                  </a:moveTo>
                  <a:lnTo>
                    <a:pt x="74" y="0"/>
                  </a:lnTo>
                  <a:lnTo>
                    <a:pt x="74" y="2"/>
                  </a:lnTo>
                  <a:lnTo>
                    <a:pt x="2" y="354"/>
                  </a:lnTo>
                  <a:lnTo>
                    <a:pt x="0" y="354"/>
                  </a:lnTo>
                  <a:lnTo>
                    <a:pt x="0" y="351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89" name="Freeform 348"/>
            <p:cNvSpPr>
              <a:spLocks/>
            </p:cNvSpPr>
            <p:nvPr/>
          </p:nvSpPr>
          <p:spPr bwMode="auto">
            <a:xfrm>
              <a:off x="5487988" y="1522413"/>
              <a:ext cx="104775" cy="407988"/>
            </a:xfrm>
            <a:custGeom>
              <a:avLst/>
              <a:gdLst>
                <a:gd name="T0" fmla="*/ 2147483647 w 66"/>
                <a:gd name="T1" fmla="*/ 0 h 257"/>
                <a:gd name="T2" fmla="*/ 2147483647 w 66"/>
                <a:gd name="T3" fmla="*/ 0 h 257"/>
                <a:gd name="T4" fmla="*/ 2147483647 w 66"/>
                <a:gd name="T5" fmla="*/ 2147483647 h 257"/>
                <a:gd name="T6" fmla="*/ 2147483647 w 66"/>
                <a:gd name="T7" fmla="*/ 2147483647 h 257"/>
                <a:gd name="T8" fmla="*/ 0 w 66"/>
                <a:gd name="T9" fmla="*/ 2147483647 h 257"/>
                <a:gd name="T10" fmla="*/ 0 w 66"/>
                <a:gd name="T11" fmla="*/ 2147483647 h 257"/>
                <a:gd name="T12" fmla="*/ 2147483647 w 66"/>
                <a:gd name="T13" fmla="*/ 0 h 2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6" h="257">
                  <a:moveTo>
                    <a:pt x="63" y="0"/>
                  </a:moveTo>
                  <a:lnTo>
                    <a:pt x="66" y="0"/>
                  </a:lnTo>
                  <a:lnTo>
                    <a:pt x="66" y="3"/>
                  </a:lnTo>
                  <a:lnTo>
                    <a:pt x="3" y="257"/>
                  </a:lnTo>
                  <a:lnTo>
                    <a:pt x="0" y="257"/>
                  </a:lnTo>
                  <a:lnTo>
                    <a:pt x="0" y="25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90" name="Freeform 349"/>
            <p:cNvSpPr>
              <a:spLocks/>
            </p:cNvSpPr>
            <p:nvPr/>
          </p:nvSpPr>
          <p:spPr bwMode="auto">
            <a:xfrm>
              <a:off x="5588000" y="1219201"/>
              <a:ext cx="88900" cy="307975"/>
            </a:xfrm>
            <a:custGeom>
              <a:avLst/>
              <a:gdLst>
                <a:gd name="T0" fmla="*/ 2147483647 w 56"/>
                <a:gd name="T1" fmla="*/ 0 h 194"/>
                <a:gd name="T2" fmla="*/ 2147483647 w 56"/>
                <a:gd name="T3" fmla="*/ 0 h 194"/>
                <a:gd name="T4" fmla="*/ 2147483647 w 56"/>
                <a:gd name="T5" fmla="*/ 2147483647 h 194"/>
                <a:gd name="T6" fmla="*/ 2147483647 w 56"/>
                <a:gd name="T7" fmla="*/ 2147483647 h 194"/>
                <a:gd name="T8" fmla="*/ 0 w 56"/>
                <a:gd name="T9" fmla="*/ 2147483647 h 194"/>
                <a:gd name="T10" fmla="*/ 0 w 56"/>
                <a:gd name="T11" fmla="*/ 2147483647 h 194"/>
                <a:gd name="T12" fmla="*/ 2147483647 w 56"/>
                <a:gd name="T13" fmla="*/ 0 h 19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6" h="194">
                  <a:moveTo>
                    <a:pt x="54" y="0"/>
                  </a:moveTo>
                  <a:lnTo>
                    <a:pt x="56" y="0"/>
                  </a:lnTo>
                  <a:lnTo>
                    <a:pt x="56" y="3"/>
                  </a:lnTo>
                  <a:lnTo>
                    <a:pt x="3" y="194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91" name="Freeform 350"/>
            <p:cNvSpPr>
              <a:spLocks/>
            </p:cNvSpPr>
            <p:nvPr/>
          </p:nvSpPr>
          <p:spPr bwMode="auto">
            <a:xfrm>
              <a:off x="5673725" y="985838"/>
              <a:ext cx="84138" cy="238125"/>
            </a:xfrm>
            <a:custGeom>
              <a:avLst/>
              <a:gdLst>
                <a:gd name="T0" fmla="*/ 2147483647 w 53"/>
                <a:gd name="T1" fmla="*/ 0 h 150"/>
                <a:gd name="T2" fmla="*/ 2147483647 w 53"/>
                <a:gd name="T3" fmla="*/ 0 h 150"/>
                <a:gd name="T4" fmla="*/ 2147483647 w 53"/>
                <a:gd name="T5" fmla="*/ 2147483647 h 150"/>
                <a:gd name="T6" fmla="*/ 2147483647 w 53"/>
                <a:gd name="T7" fmla="*/ 2147483647 h 150"/>
                <a:gd name="T8" fmla="*/ 0 w 53"/>
                <a:gd name="T9" fmla="*/ 2147483647 h 150"/>
                <a:gd name="T10" fmla="*/ 0 w 53"/>
                <a:gd name="T11" fmla="*/ 2147483647 h 150"/>
                <a:gd name="T12" fmla="*/ 2147483647 w 53"/>
                <a:gd name="T13" fmla="*/ 0 h 1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3" h="150">
                  <a:moveTo>
                    <a:pt x="50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2" y="150"/>
                  </a:lnTo>
                  <a:lnTo>
                    <a:pt x="0" y="150"/>
                  </a:lnTo>
                  <a:lnTo>
                    <a:pt x="0" y="147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92" name="Freeform 351"/>
            <p:cNvSpPr>
              <a:spLocks/>
            </p:cNvSpPr>
            <p:nvPr/>
          </p:nvSpPr>
          <p:spPr bwMode="auto">
            <a:xfrm>
              <a:off x="5753100" y="801688"/>
              <a:ext cx="74613" cy="187325"/>
            </a:xfrm>
            <a:custGeom>
              <a:avLst/>
              <a:gdLst>
                <a:gd name="T0" fmla="*/ 2147483647 w 47"/>
                <a:gd name="T1" fmla="*/ 0 h 118"/>
                <a:gd name="T2" fmla="*/ 2147483647 w 47"/>
                <a:gd name="T3" fmla="*/ 0 h 118"/>
                <a:gd name="T4" fmla="*/ 2147483647 w 47"/>
                <a:gd name="T5" fmla="*/ 2147483647 h 118"/>
                <a:gd name="T6" fmla="*/ 2147483647 w 47"/>
                <a:gd name="T7" fmla="*/ 2147483647 h 118"/>
                <a:gd name="T8" fmla="*/ 0 w 47"/>
                <a:gd name="T9" fmla="*/ 2147483647 h 118"/>
                <a:gd name="T10" fmla="*/ 0 w 47"/>
                <a:gd name="T11" fmla="*/ 2147483647 h 118"/>
                <a:gd name="T12" fmla="*/ 2147483647 w 47"/>
                <a:gd name="T13" fmla="*/ 0 h 1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118">
                  <a:moveTo>
                    <a:pt x="44" y="0"/>
                  </a:moveTo>
                  <a:lnTo>
                    <a:pt x="47" y="0"/>
                  </a:lnTo>
                  <a:lnTo>
                    <a:pt x="47" y="3"/>
                  </a:lnTo>
                  <a:lnTo>
                    <a:pt x="3" y="118"/>
                  </a:lnTo>
                  <a:lnTo>
                    <a:pt x="0" y="118"/>
                  </a:lnTo>
                  <a:lnTo>
                    <a:pt x="0" y="116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93" name="Freeform 352"/>
            <p:cNvSpPr>
              <a:spLocks/>
            </p:cNvSpPr>
            <p:nvPr/>
          </p:nvSpPr>
          <p:spPr bwMode="auto">
            <a:xfrm>
              <a:off x="5822950" y="655638"/>
              <a:ext cx="68263" cy="150813"/>
            </a:xfrm>
            <a:custGeom>
              <a:avLst/>
              <a:gdLst>
                <a:gd name="T0" fmla="*/ 2147483647 w 43"/>
                <a:gd name="T1" fmla="*/ 0 h 95"/>
                <a:gd name="T2" fmla="*/ 2147483647 w 43"/>
                <a:gd name="T3" fmla="*/ 0 h 95"/>
                <a:gd name="T4" fmla="*/ 2147483647 w 43"/>
                <a:gd name="T5" fmla="*/ 2147483647 h 95"/>
                <a:gd name="T6" fmla="*/ 2147483647 w 43"/>
                <a:gd name="T7" fmla="*/ 2147483647 h 95"/>
                <a:gd name="T8" fmla="*/ 0 w 43"/>
                <a:gd name="T9" fmla="*/ 2147483647 h 95"/>
                <a:gd name="T10" fmla="*/ 0 w 43"/>
                <a:gd name="T11" fmla="*/ 2147483647 h 95"/>
                <a:gd name="T12" fmla="*/ 2147483647 w 43"/>
                <a:gd name="T13" fmla="*/ 0 h 9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3" h="95">
                  <a:moveTo>
                    <a:pt x="41" y="0"/>
                  </a:moveTo>
                  <a:lnTo>
                    <a:pt x="43" y="0"/>
                  </a:lnTo>
                  <a:lnTo>
                    <a:pt x="43" y="2"/>
                  </a:lnTo>
                  <a:lnTo>
                    <a:pt x="3" y="95"/>
                  </a:lnTo>
                  <a:lnTo>
                    <a:pt x="0" y="95"/>
                  </a:lnTo>
                  <a:lnTo>
                    <a:pt x="0" y="9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94" name="Freeform 353"/>
            <p:cNvSpPr>
              <a:spLocks/>
            </p:cNvSpPr>
            <p:nvPr/>
          </p:nvSpPr>
          <p:spPr bwMode="auto">
            <a:xfrm>
              <a:off x="5888038" y="538163"/>
              <a:ext cx="63500" cy="120650"/>
            </a:xfrm>
            <a:custGeom>
              <a:avLst/>
              <a:gdLst>
                <a:gd name="T0" fmla="*/ 2147483647 w 40"/>
                <a:gd name="T1" fmla="*/ 0 h 76"/>
                <a:gd name="T2" fmla="*/ 2147483647 w 40"/>
                <a:gd name="T3" fmla="*/ 0 h 76"/>
                <a:gd name="T4" fmla="*/ 2147483647 w 40"/>
                <a:gd name="T5" fmla="*/ 2147483647 h 76"/>
                <a:gd name="T6" fmla="*/ 2147483647 w 40"/>
                <a:gd name="T7" fmla="*/ 2147483647 h 76"/>
                <a:gd name="T8" fmla="*/ 0 w 40"/>
                <a:gd name="T9" fmla="*/ 2147483647 h 76"/>
                <a:gd name="T10" fmla="*/ 0 w 40"/>
                <a:gd name="T11" fmla="*/ 2147483647 h 76"/>
                <a:gd name="T12" fmla="*/ 2147483647 w 40"/>
                <a:gd name="T13" fmla="*/ 0 h 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" h="76">
                  <a:moveTo>
                    <a:pt x="37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2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95" name="Freeform 354"/>
            <p:cNvSpPr>
              <a:spLocks/>
            </p:cNvSpPr>
            <p:nvPr/>
          </p:nvSpPr>
          <p:spPr bwMode="auto">
            <a:xfrm>
              <a:off x="5946775" y="439738"/>
              <a:ext cx="58738" cy="101600"/>
            </a:xfrm>
            <a:custGeom>
              <a:avLst/>
              <a:gdLst>
                <a:gd name="T0" fmla="*/ 2147483647 w 37"/>
                <a:gd name="T1" fmla="*/ 0 h 64"/>
                <a:gd name="T2" fmla="*/ 2147483647 w 37"/>
                <a:gd name="T3" fmla="*/ 0 h 64"/>
                <a:gd name="T4" fmla="*/ 2147483647 w 37"/>
                <a:gd name="T5" fmla="*/ 2147483647 h 64"/>
                <a:gd name="T6" fmla="*/ 2147483647 w 37"/>
                <a:gd name="T7" fmla="*/ 2147483647 h 64"/>
                <a:gd name="T8" fmla="*/ 0 w 37"/>
                <a:gd name="T9" fmla="*/ 2147483647 h 64"/>
                <a:gd name="T10" fmla="*/ 0 w 37"/>
                <a:gd name="T11" fmla="*/ 2147483647 h 64"/>
                <a:gd name="T12" fmla="*/ 2147483647 w 37"/>
                <a:gd name="T13" fmla="*/ 0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7" h="64">
                  <a:moveTo>
                    <a:pt x="35" y="0"/>
                  </a:moveTo>
                  <a:lnTo>
                    <a:pt x="37" y="0"/>
                  </a:lnTo>
                  <a:lnTo>
                    <a:pt x="37" y="2"/>
                  </a:lnTo>
                  <a:lnTo>
                    <a:pt x="3" y="64"/>
                  </a:lnTo>
                  <a:lnTo>
                    <a:pt x="0" y="64"/>
                  </a:lnTo>
                  <a:lnTo>
                    <a:pt x="0" y="6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96" name="Freeform 355"/>
            <p:cNvSpPr>
              <a:spLocks/>
            </p:cNvSpPr>
            <p:nvPr/>
          </p:nvSpPr>
          <p:spPr bwMode="auto">
            <a:xfrm>
              <a:off x="6002338" y="360363"/>
              <a:ext cx="53975" cy="82550"/>
            </a:xfrm>
            <a:custGeom>
              <a:avLst/>
              <a:gdLst>
                <a:gd name="T0" fmla="*/ 2147483647 w 34"/>
                <a:gd name="T1" fmla="*/ 0 h 52"/>
                <a:gd name="T2" fmla="*/ 2147483647 w 34"/>
                <a:gd name="T3" fmla="*/ 0 h 52"/>
                <a:gd name="T4" fmla="*/ 2147483647 w 34"/>
                <a:gd name="T5" fmla="*/ 2147483647 h 52"/>
                <a:gd name="T6" fmla="*/ 2147483647 w 34"/>
                <a:gd name="T7" fmla="*/ 2147483647 h 52"/>
                <a:gd name="T8" fmla="*/ 0 w 34"/>
                <a:gd name="T9" fmla="*/ 2147483647 h 52"/>
                <a:gd name="T10" fmla="*/ 0 w 34"/>
                <a:gd name="T11" fmla="*/ 2147483647 h 52"/>
                <a:gd name="T12" fmla="*/ 2147483647 w 34"/>
                <a:gd name="T13" fmla="*/ 0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52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97" name="Freeform 356"/>
            <p:cNvSpPr>
              <a:spLocks/>
            </p:cNvSpPr>
            <p:nvPr/>
          </p:nvSpPr>
          <p:spPr bwMode="auto">
            <a:xfrm>
              <a:off x="6053138" y="309563"/>
              <a:ext cx="34925" cy="53975"/>
            </a:xfrm>
            <a:custGeom>
              <a:avLst/>
              <a:gdLst>
                <a:gd name="T0" fmla="*/ 2147483647 w 22"/>
                <a:gd name="T1" fmla="*/ 0 h 34"/>
                <a:gd name="T2" fmla="*/ 2147483647 w 22"/>
                <a:gd name="T3" fmla="*/ 0 h 34"/>
                <a:gd name="T4" fmla="*/ 2147483647 w 22"/>
                <a:gd name="T5" fmla="*/ 2147483647 h 34"/>
                <a:gd name="T6" fmla="*/ 2147483647 w 22"/>
                <a:gd name="T7" fmla="*/ 2147483647 h 34"/>
                <a:gd name="T8" fmla="*/ 0 w 22"/>
                <a:gd name="T9" fmla="*/ 2147483647 h 34"/>
                <a:gd name="T10" fmla="*/ 0 w 22"/>
                <a:gd name="T11" fmla="*/ 2147483647 h 34"/>
                <a:gd name="T12" fmla="*/ 2147483647 w 22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" h="34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98" name="Freeform 357"/>
            <p:cNvSpPr>
              <a:spLocks/>
            </p:cNvSpPr>
            <p:nvPr/>
          </p:nvSpPr>
          <p:spPr bwMode="auto">
            <a:xfrm>
              <a:off x="1162050" y="1990726"/>
              <a:ext cx="168275" cy="36513"/>
            </a:xfrm>
            <a:custGeom>
              <a:avLst/>
              <a:gdLst>
                <a:gd name="T0" fmla="*/ 0 w 106"/>
                <a:gd name="T1" fmla="*/ 0 h 23"/>
                <a:gd name="T2" fmla="*/ 2147483647 w 106"/>
                <a:gd name="T3" fmla="*/ 0 h 23"/>
                <a:gd name="T4" fmla="*/ 2147483647 w 106"/>
                <a:gd name="T5" fmla="*/ 2147483647 h 23"/>
                <a:gd name="T6" fmla="*/ 2147483647 w 106"/>
                <a:gd name="T7" fmla="*/ 2147483647 h 23"/>
                <a:gd name="T8" fmla="*/ 2147483647 w 106"/>
                <a:gd name="T9" fmla="*/ 2147483647 h 23"/>
                <a:gd name="T10" fmla="*/ 0 w 106"/>
                <a:gd name="T11" fmla="*/ 2147483647 h 23"/>
                <a:gd name="T12" fmla="*/ 0 w 106"/>
                <a:gd name="T13" fmla="*/ 0 h 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6" h="23">
                  <a:moveTo>
                    <a:pt x="0" y="0"/>
                  </a:moveTo>
                  <a:lnTo>
                    <a:pt x="2" y="0"/>
                  </a:lnTo>
                  <a:lnTo>
                    <a:pt x="106" y="20"/>
                  </a:lnTo>
                  <a:lnTo>
                    <a:pt x="106" y="23"/>
                  </a:lnTo>
                  <a:lnTo>
                    <a:pt x="103" y="2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99" name="Freeform 358"/>
            <p:cNvSpPr>
              <a:spLocks/>
            </p:cNvSpPr>
            <p:nvPr/>
          </p:nvSpPr>
          <p:spPr bwMode="auto">
            <a:xfrm>
              <a:off x="1325563" y="2022476"/>
              <a:ext cx="207963" cy="71438"/>
            </a:xfrm>
            <a:custGeom>
              <a:avLst/>
              <a:gdLst>
                <a:gd name="T0" fmla="*/ 0 w 131"/>
                <a:gd name="T1" fmla="*/ 0 h 45"/>
                <a:gd name="T2" fmla="*/ 2147483647 w 131"/>
                <a:gd name="T3" fmla="*/ 0 h 45"/>
                <a:gd name="T4" fmla="*/ 2147483647 w 131"/>
                <a:gd name="T5" fmla="*/ 2147483647 h 45"/>
                <a:gd name="T6" fmla="*/ 2147483647 w 131"/>
                <a:gd name="T7" fmla="*/ 2147483647 h 45"/>
                <a:gd name="T8" fmla="*/ 2147483647 w 131"/>
                <a:gd name="T9" fmla="*/ 2147483647 h 45"/>
                <a:gd name="T10" fmla="*/ 0 w 131"/>
                <a:gd name="T11" fmla="*/ 2147483647 h 45"/>
                <a:gd name="T12" fmla="*/ 0 w 131"/>
                <a:gd name="T13" fmla="*/ 0 h 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1" h="45">
                  <a:moveTo>
                    <a:pt x="0" y="0"/>
                  </a:moveTo>
                  <a:lnTo>
                    <a:pt x="3" y="0"/>
                  </a:lnTo>
                  <a:lnTo>
                    <a:pt x="131" y="42"/>
                  </a:lnTo>
                  <a:lnTo>
                    <a:pt x="131" y="45"/>
                  </a:lnTo>
                  <a:lnTo>
                    <a:pt x="129" y="4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00" name="Freeform 359"/>
            <p:cNvSpPr>
              <a:spLocks/>
            </p:cNvSpPr>
            <p:nvPr/>
          </p:nvSpPr>
          <p:spPr bwMode="auto">
            <a:xfrm>
              <a:off x="1530350" y="2089151"/>
              <a:ext cx="146050" cy="66675"/>
            </a:xfrm>
            <a:custGeom>
              <a:avLst/>
              <a:gdLst>
                <a:gd name="T0" fmla="*/ 0 w 92"/>
                <a:gd name="T1" fmla="*/ 0 h 42"/>
                <a:gd name="T2" fmla="*/ 2147483647 w 92"/>
                <a:gd name="T3" fmla="*/ 0 h 42"/>
                <a:gd name="T4" fmla="*/ 2147483647 w 92"/>
                <a:gd name="T5" fmla="*/ 2147483647 h 42"/>
                <a:gd name="T6" fmla="*/ 2147483647 w 92"/>
                <a:gd name="T7" fmla="*/ 2147483647 h 42"/>
                <a:gd name="T8" fmla="*/ 2147483647 w 92"/>
                <a:gd name="T9" fmla="*/ 2147483647 h 42"/>
                <a:gd name="T10" fmla="*/ 0 w 92"/>
                <a:gd name="T11" fmla="*/ 2147483647 h 42"/>
                <a:gd name="T12" fmla="*/ 0 w 92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2" h="42">
                  <a:moveTo>
                    <a:pt x="0" y="0"/>
                  </a:moveTo>
                  <a:lnTo>
                    <a:pt x="2" y="0"/>
                  </a:lnTo>
                  <a:lnTo>
                    <a:pt x="92" y="39"/>
                  </a:lnTo>
                  <a:lnTo>
                    <a:pt x="92" y="42"/>
                  </a:lnTo>
                  <a:lnTo>
                    <a:pt x="90" y="4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01" name="Freeform 360"/>
            <p:cNvSpPr>
              <a:spLocks/>
            </p:cNvSpPr>
            <p:nvPr/>
          </p:nvSpPr>
          <p:spPr bwMode="auto">
            <a:xfrm>
              <a:off x="1673225" y="2151063"/>
              <a:ext cx="74613" cy="34925"/>
            </a:xfrm>
            <a:custGeom>
              <a:avLst/>
              <a:gdLst>
                <a:gd name="T0" fmla="*/ 0 w 47"/>
                <a:gd name="T1" fmla="*/ 0 h 22"/>
                <a:gd name="T2" fmla="*/ 2147483647 w 47"/>
                <a:gd name="T3" fmla="*/ 0 h 22"/>
                <a:gd name="T4" fmla="*/ 2147483647 w 47"/>
                <a:gd name="T5" fmla="*/ 2147483647 h 22"/>
                <a:gd name="T6" fmla="*/ 2147483647 w 47"/>
                <a:gd name="T7" fmla="*/ 2147483647 h 22"/>
                <a:gd name="T8" fmla="*/ 2147483647 w 47"/>
                <a:gd name="T9" fmla="*/ 2147483647 h 22"/>
                <a:gd name="T10" fmla="*/ 0 w 47"/>
                <a:gd name="T11" fmla="*/ 2147483647 h 22"/>
                <a:gd name="T12" fmla="*/ 0 w 47"/>
                <a:gd name="T13" fmla="*/ 0 h 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22">
                  <a:moveTo>
                    <a:pt x="0" y="0"/>
                  </a:moveTo>
                  <a:lnTo>
                    <a:pt x="2" y="0"/>
                  </a:lnTo>
                  <a:lnTo>
                    <a:pt x="47" y="21"/>
                  </a:lnTo>
                  <a:lnTo>
                    <a:pt x="47" y="22"/>
                  </a:lnTo>
                  <a:lnTo>
                    <a:pt x="44" y="2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02" name="Freeform 361"/>
            <p:cNvSpPr>
              <a:spLocks/>
            </p:cNvSpPr>
            <p:nvPr/>
          </p:nvSpPr>
          <p:spPr bwMode="auto">
            <a:xfrm>
              <a:off x="1743075" y="2184401"/>
              <a:ext cx="98425" cy="50800"/>
            </a:xfrm>
            <a:custGeom>
              <a:avLst/>
              <a:gdLst>
                <a:gd name="T0" fmla="*/ 0 w 62"/>
                <a:gd name="T1" fmla="*/ 0 h 32"/>
                <a:gd name="T2" fmla="*/ 2147483647 w 62"/>
                <a:gd name="T3" fmla="*/ 0 h 32"/>
                <a:gd name="T4" fmla="*/ 2147483647 w 62"/>
                <a:gd name="T5" fmla="*/ 2147483647 h 32"/>
                <a:gd name="T6" fmla="*/ 2147483647 w 62"/>
                <a:gd name="T7" fmla="*/ 2147483647 h 32"/>
                <a:gd name="T8" fmla="*/ 2147483647 w 62"/>
                <a:gd name="T9" fmla="*/ 2147483647 h 32"/>
                <a:gd name="T10" fmla="*/ 0 w 62"/>
                <a:gd name="T11" fmla="*/ 2147483647 h 32"/>
                <a:gd name="T12" fmla="*/ 0 w 62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2" h="32">
                  <a:moveTo>
                    <a:pt x="0" y="0"/>
                  </a:moveTo>
                  <a:lnTo>
                    <a:pt x="3" y="0"/>
                  </a:lnTo>
                  <a:lnTo>
                    <a:pt x="62" y="31"/>
                  </a:lnTo>
                  <a:lnTo>
                    <a:pt x="62" y="32"/>
                  </a:lnTo>
                  <a:lnTo>
                    <a:pt x="59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03" name="Freeform 362"/>
            <p:cNvSpPr>
              <a:spLocks/>
            </p:cNvSpPr>
            <p:nvPr/>
          </p:nvSpPr>
          <p:spPr bwMode="auto">
            <a:xfrm>
              <a:off x="1836738" y="2233613"/>
              <a:ext cx="139700" cy="76200"/>
            </a:xfrm>
            <a:custGeom>
              <a:avLst/>
              <a:gdLst>
                <a:gd name="T0" fmla="*/ 0 w 88"/>
                <a:gd name="T1" fmla="*/ 0 h 48"/>
                <a:gd name="T2" fmla="*/ 2147483647 w 88"/>
                <a:gd name="T3" fmla="*/ 0 h 48"/>
                <a:gd name="T4" fmla="*/ 2147483647 w 88"/>
                <a:gd name="T5" fmla="*/ 2147483647 h 48"/>
                <a:gd name="T6" fmla="*/ 2147483647 w 88"/>
                <a:gd name="T7" fmla="*/ 2147483647 h 48"/>
                <a:gd name="T8" fmla="*/ 2147483647 w 88"/>
                <a:gd name="T9" fmla="*/ 2147483647 h 48"/>
                <a:gd name="T10" fmla="*/ 0 w 88"/>
                <a:gd name="T11" fmla="*/ 2147483647 h 48"/>
                <a:gd name="T12" fmla="*/ 0 w 88"/>
                <a:gd name="T13" fmla="*/ 0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04" name="Freeform 363"/>
            <p:cNvSpPr>
              <a:spLocks/>
            </p:cNvSpPr>
            <p:nvPr/>
          </p:nvSpPr>
          <p:spPr bwMode="auto">
            <a:xfrm>
              <a:off x="1971675" y="2305051"/>
              <a:ext cx="52388" cy="31750"/>
            </a:xfrm>
            <a:custGeom>
              <a:avLst/>
              <a:gdLst>
                <a:gd name="T0" fmla="*/ 0 w 33"/>
                <a:gd name="T1" fmla="*/ 0 h 20"/>
                <a:gd name="T2" fmla="*/ 2147483647 w 33"/>
                <a:gd name="T3" fmla="*/ 0 h 20"/>
                <a:gd name="T4" fmla="*/ 2147483647 w 33"/>
                <a:gd name="T5" fmla="*/ 2147483647 h 20"/>
                <a:gd name="T6" fmla="*/ 2147483647 w 33"/>
                <a:gd name="T7" fmla="*/ 2147483647 h 20"/>
                <a:gd name="T8" fmla="*/ 2147483647 w 33"/>
                <a:gd name="T9" fmla="*/ 2147483647 h 20"/>
                <a:gd name="T10" fmla="*/ 0 w 33"/>
                <a:gd name="T11" fmla="*/ 2147483647 h 20"/>
                <a:gd name="T12" fmla="*/ 0 w 33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20">
                  <a:moveTo>
                    <a:pt x="0" y="0"/>
                  </a:moveTo>
                  <a:lnTo>
                    <a:pt x="3" y="0"/>
                  </a:lnTo>
                  <a:lnTo>
                    <a:pt x="33" y="16"/>
                  </a:lnTo>
                  <a:lnTo>
                    <a:pt x="33" y="20"/>
                  </a:lnTo>
                  <a:lnTo>
                    <a:pt x="3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05" name="Freeform 364"/>
            <p:cNvSpPr>
              <a:spLocks/>
            </p:cNvSpPr>
            <p:nvPr/>
          </p:nvSpPr>
          <p:spPr bwMode="auto">
            <a:xfrm>
              <a:off x="2020888" y="2330451"/>
              <a:ext cx="25400" cy="19050"/>
            </a:xfrm>
            <a:custGeom>
              <a:avLst/>
              <a:gdLst>
                <a:gd name="T0" fmla="*/ 0 w 16"/>
                <a:gd name="T1" fmla="*/ 0 h 12"/>
                <a:gd name="T2" fmla="*/ 2147483647 w 16"/>
                <a:gd name="T3" fmla="*/ 0 h 12"/>
                <a:gd name="T4" fmla="*/ 2147483647 w 16"/>
                <a:gd name="T5" fmla="*/ 2147483647 h 12"/>
                <a:gd name="T6" fmla="*/ 2147483647 w 16"/>
                <a:gd name="T7" fmla="*/ 2147483647 h 12"/>
                <a:gd name="T8" fmla="*/ 2147483647 w 16"/>
                <a:gd name="T9" fmla="*/ 2147483647 h 12"/>
                <a:gd name="T10" fmla="*/ 0 w 16"/>
                <a:gd name="T11" fmla="*/ 2147483647 h 12"/>
                <a:gd name="T12" fmla="*/ 0 w 16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" h="12">
                  <a:moveTo>
                    <a:pt x="0" y="0"/>
                  </a:moveTo>
                  <a:lnTo>
                    <a:pt x="2" y="0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06" name="Freeform 365"/>
            <p:cNvSpPr>
              <a:spLocks/>
            </p:cNvSpPr>
            <p:nvPr/>
          </p:nvSpPr>
          <p:spPr bwMode="auto">
            <a:xfrm>
              <a:off x="2043113" y="2347913"/>
              <a:ext cx="26988" cy="14288"/>
            </a:xfrm>
            <a:custGeom>
              <a:avLst/>
              <a:gdLst>
                <a:gd name="T0" fmla="*/ 0 w 17"/>
                <a:gd name="T1" fmla="*/ 0 h 9"/>
                <a:gd name="T2" fmla="*/ 2147483647 w 17"/>
                <a:gd name="T3" fmla="*/ 0 h 9"/>
                <a:gd name="T4" fmla="*/ 2147483647 w 17"/>
                <a:gd name="T5" fmla="*/ 2147483647 h 9"/>
                <a:gd name="T6" fmla="*/ 2147483647 w 17"/>
                <a:gd name="T7" fmla="*/ 2147483647 h 9"/>
                <a:gd name="T8" fmla="*/ 2147483647 w 17"/>
                <a:gd name="T9" fmla="*/ 2147483647 h 9"/>
                <a:gd name="T10" fmla="*/ 0 w 17"/>
                <a:gd name="T11" fmla="*/ 2147483647 h 9"/>
                <a:gd name="T12" fmla="*/ 0 w 17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9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9"/>
                  </a:lnTo>
                  <a:lnTo>
                    <a:pt x="13" y="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07" name="Freeform 366"/>
            <p:cNvSpPr>
              <a:spLocks/>
            </p:cNvSpPr>
            <p:nvPr/>
          </p:nvSpPr>
          <p:spPr bwMode="auto">
            <a:xfrm>
              <a:off x="2063750" y="2359026"/>
              <a:ext cx="47625" cy="28575"/>
            </a:xfrm>
            <a:custGeom>
              <a:avLst/>
              <a:gdLst>
                <a:gd name="T0" fmla="*/ 0 w 30"/>
                <a:gd name="T1" fmla="*/ 0 h 18"/>
                <a:gd name="T2" fmla="*/ 2147483647 w 30"/>
                <a:gd name="T3" fmla="*/ 0 h 18"/>
                <a:gd name="T4" fmla="*/ 2147483647 w 30"/>
                <a:gd name="T5" fmla="*/ 2147483647 h 18"/>
                <a:gd name="T6" fmla="*/ 2147483647 w 30"/>
                <a:gd name="T7" fmla="*/ 2147483647 h 18"/>
                <a:gd name="T8" fmla="*/ 2147483647 w 30"/>
                <a:gd name="T9" fmla="*/ 2147483647 h 18"/>
                <a:gd name="T10" fmla="*/ 0 w 30"/>
                <a:gd name="T11" fmla="*/ 2147483647 h 18"/>
                <a:gd name="T12" fmla="*/ 0 w 30"/>
                <a:gd name="T13" fmla="*/ 0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0" h="18">
                  <a:moveTo>
                    <a:pt x="0" y="0"/>
                  </a:moveTo>
                  <a:lnTo>
                    <a:pt x="4" y="0"/>
                  </a:lnTo>
                  <a:lnTo>
                    <a:pt x="30" y="14"/>
                  </a:lnTo>
                  <a:lnTo>
                    <a:pt x="30" y="18"/>
                  </a:lnTo>
                  <a:lnTo>
                    <a:pt x="28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08" name="Freeform 367"/>
            <p:cNvSpPr>
              <a:spLocks/>
            </p:cNvSpPr>
            <p:nvPr/>
          </p:nvSpPr>
          <p:spPr bwMode="auto">
            <a:xfrm>
              <a:off x="2108200" y="2381251"/>
              <a:ext cx="80963" cy="55563"/>
            </a:xfrm>
            <a:custGeom>
              <a:avLst/>
              <a:gdLst>
                <a:gd name="T0" fmla="*/ 0 w 51"/>
                <a:gd name="T1" fmla="*/ 0 h 35"/>
                <a:gd name="T2" fmla="*/ 2147483647 w 51"/>
                <a:gd name="T3" fmla="*/ 0 h 35"/>
                <a:gd name="T4" fmla="*/ 2147483647 w 51"/>
                <a:gd name="T5" fmla="*/ 2147483647 h 35"/>
                <a:gd name="T6" fmla="*/ 2147483647 w 51"/>
                <a:gd name="T7" fmla="*/ 2147483647 h 35"/>
                <a:gd name="T8" fmla="*/ 2147483647 w 51"/>
                <a:gd name="T9" fmla="*/ 2147483647 h 35"/>
                <a:gd name="T10" fmla="*/ 0 w 51"/>
                <a:gd name="T11" fmla="*/ 2147483647 h 35"/>
                <a:gd name="T12" fmla="*/ 0 w 51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1" h="35">
                  <a:moveTo>
                    <a:pt x="0" y="0"/>
                  </a:moveTo>
                  <a:lnTo>
                    <a:pt x="2" y="0"/>
                  </a:lnTo>
                  <a:lnTo>
                    <a:pt x="51" y="31"/>
                  </a:lnTo>
                  <a:lnTo>
                    <a:pt x="51" y="35"/>
                  </a:lnTo>
                  <a:lnTo>
                    <a:pt x="49" y="3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09" name="Freeform 368"/>
            <p:cNvSpPr>
              <a:spLocks/>
            </p:cNvSpPr>
            <p:nvPr/>
          </p:nvSpPr>
          <p:spPr bwMode="auto">
            <a:xfrm>
              <a:off x="2185988" y="2430463"/>
              <a:ext cx="90488" cy="58738"/>
            </a:xfrm>
            <a:custGeom>
              <a:avLst/>
              <a:gdLst>
                <a:gd name="T0" fmla="*/ 0 w 57"/>
                <a:gd name="T1" fmla="*/ 0 h 37"/>
                <a:gd name="T2" fmla="*/ 2147483647 w 57"/>
                <a:gd name="T3" fmla="*/ 0 h 37"/>
                <a:gd name="T4" fmla="*/ 2147483647 w 57"/>
                <a:gd name="T5" fmla="*/ 2147483647 h 37"/>
                <a:gd name="T6" fmla="*/ 2147483647 w 57"/>
                <a:gd name="T7" fmla="*/ 2147483647 h 37"/>
                <a:gd name="T8" fmla="*/ 2147483647 w 57"/>
                <a:gd name="T9" fmla="*/ 2147483647 h 37"/>
                <a:gd name="T10" fmla="*/ 0 w 57"/>
                <a:gd name="T11" fmla="*/ 2147483647 h 37"/>
                <a:gd name="T12" fmla="*/ 0 w 57"/>
                <a:gd name="T13" fmla="*/ 0 h 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7" h="37">
                  <a:moveTo>
                    <a:pt x="0" y="0"/>
                  </a:moveTo>
                  <a:lnTo>
                    <a:pt x="2" y="0"/>
                  </a:lnTo>
                  <a:lnTo>
                    <a:pt x="57" y="34"/>
                  </a:lnTo>
                  <a:lnTo>
                    <a:pt x="57" y="37"/>
                  </a:lnTo>
                  <a:lnTo>
                    <a:pt x="54" y="3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10" name="Freeform 369"/>
            <p:cNvSpPr>
              <a:spLocks/>
            </p:cNvSpPr>
            <p:nvPr/>
          </p:nvSpPr>
          <p:spPr bwMode="auto">
            <a:xfrm>
              <a:off x="2271713" y="2484438"/>
              <a:ext cx="82550" cy="50800"/>
            </a:xfrm>
            <a:custGeom>
              <a:avLst/>
              <a:gdLst>
                <a:gd name="T0" fmla="*/ 0 w 52"/>
                <a:gd name="T1" fmla="*/ 0 h 32"/>
                <a:gd name="T2" fmla="*/ 2147483647 w 52"/>
                <a:gd name="T3" fmla="*/ 0 h 32"/>
                <a:gd name="T4" fmla="*/ 2147483647 w 52"/>
                <a:gd name="T5" fmla="*/ 2147483647 h 32"/>
                <a:gd name="T6" fmla="*/ 2147483647 w 52"/>
                <a:gd name="T7" fmla="*/ 2147483647 h 32"/>
                <a:gd name="T8" fmla="*/ 2147483647 w 52"/>
                <a:gd name="T9" fmla="*/ 2147483647 h 32"/>
                <a:gd name="T10" fmla="*/ 0 w 52"/>
                <a:gd name="T11" fmla="*/ 2147483647 h 32"/>
                <a:gd name="T12" fmla="*/ 0 w 52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2" h="32">
                  <a:moveTo>
                    <a:pt x="0" y="0"/>
                  </a:moveTo>
                  <a:lnTo>
                    <a:pt x="3" y="0"/>
                  </a:lnTo>
                  <a:lnTo>
                    <a:pt x="52" y="31"/>
                  </a:lnTo>
                  <a:lnTo>
                    <a:pt x="52" y="32"/>
                  </a:lnTo>
                  <a:lnTo>
                    <a:pt x="50" y="3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11" name="Freeform 370"/>
            <p:cNvSpPr>
              <a:spLocks/>
            </p:cNvSpPr>
            <p:nvPr/>
          </p:nvSpPr>
          <p:spPr bwMode="auto">
            <a:xfrm>
              <a:off x="2351088" y="2533651"/>
              <a:ext cx="138113" cy="90488"/>
            </a:xfrm>
            <a:custGeom>
              <a:avLst/>
              <a:gdLst>
                <a:gd name="T0" fmla="*/ 0 w 87"/>
                <a:gd name="T1" fmla="*/ 0 h 57"/>
                <a:gd name="T2" fmla="*/ 2147483647 w 87"/>
                <a:gd name="T3" fmla="*/ 0 h 57"/>
                <a:gd name="T4" fmla="*/ 2147483647 w 87"/>
                <a:gd name="T5" fmla="*/ 2147483647 h 57"/>
                <a:gd name="T6" fmla="*/ 2147483647 w 87"/>
                <a:gd name="T7" fmla="*/ 2147483647 h 57"/>
                <a:gd name="T8" fmla="*/ 2147483647 w 87"/>
                <a:gd name="T9" fmla="*/ 2147483647 h 57"/>
                <a:gd name="T10" fmla="*/ 0 w 87"/>
                <a:gd name="T11" fmla="*/ 2147483647 h 57"/>
                <a:gd name="T12" fmla="*/ 0 w 87"/>
                <a:gd name="T13" fmla="*/ 0 h 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57">
                  <a:moveTo>
                    <a:pt x="0" y="0"/>
                  </a:moveTo>
                  <a:lnTo>
                    <a:pt x="2" y="0"/>
                  </a:lnTo>
                  <a:lnTo>
                    <a:pt x="87" y="55"/>
                  </a:lnTo>
                  <a:lnTo>
                    <a:pt x="87" y="57"/>
                  </a:lnTo>
                  <a:lnTo>
                    <a:pt x="85" y="57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12" name="Freeform 371"/>
            <p:cNvSpPr>
              <a:spLocks/>
            </p:cNvSpPr>
            <p:nvPr/>
          </p:nvSpPr>
          <p:spPr bwMode="auto">
            <a:xfrm>
              <a:off x="2486025" y="2620963"/>
              <a:ext cx="15875" cy="11113"/>
            </a:xfrm>
            <a:custGeom>
              <a:avLst/>
              <a:gdLst>
                <a:gd name="T0" fmla="*/ 0 w 10"/>
                <a:gd name="T1" fmla="*/ 0 h 7"/>
                <a:gd name="T2" fmla="*/ 2147483647 w 10"/>
                <a:gd name="T3" fmla="*/ 0 h 7"/>
                <a:gd name="T4" fmla="*/ 2147483647 w 10"/>
                <a:gd name="T5" fmla="*/ 2147483647 h 7"/>
                <a:gd name="T6" fmla="*/ 2147483647 w 10"/>
                <a:gd name="T7" fmla="*/ 2147483647 h 7"/>
                <a:gd name="T8" fmla="*/ 2147483647 w 10"/>
                <a:gd name="T9" fmla="*/ 2147483647 h 7"/>
                <a:gd name="T10" fmla="*/ 0 w 10"/>
                <a:gd name="T11" fmla="*/ 2147483647 h 7"/>
                <a:gd name="T12" fmla="*/ 0 w 10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2" y="0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7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13" name="Freeform 372"/>
            <p:cNvSpPr>
              <a:spLocks/>
            </p:cNvSpPr>
            <p:nvPr/>
          </p:nvSpPr>
          <p:spPr bwMode="auto">
            <a:xfrm>
              <a:off x="2497138" y="2628901"/>
              <a:ext cx="15875" cy="12700"/>
            </a:xfrm>
            <a:custGeom>
              <a:avLst/>
              <a:gdLst>
                <a:gd name="T0" fmla="*/ 0 w 10"/>
                <a:gd name="T1" fmla="*/ 0 h 8"/>
                <a:gd name="T2" fmla="*/ 2147483647 w 10"/>
                <a:gd name="T3" fmla="*/ 0 h 8"/>
                <a:gd name="T4" fmla="*/ 2147483647 w 10"/>
                <a:gd name="T5" fmla="*/ 2147483647 h 8"/>
                <a:gd name="T6" fmla="*/ 2147483647 w 10"/>
                <a:gd name="T7" fmla="*/ 2147483647 h 8"/>
                <a:gd name="T8" fmla="*/ 2147483647 w 10"/>
                <a:gd name="T9" fmla="*/ 2147483647 h 8"/>
                <a:gd name="T10" fmla="*/ 0 w 10"/>
                <a:gd name="T11" fmla="*/ 2147483647 h 8"/>
                <a:gd name="T12" fmla="*/ 0 w 10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8">
                  <a:moveTo>
                    <a:pt x="0" y="0"/>
                  </a:moveTo>
                  <a:lnTo>
                    <a:pt x="3" y="0"/>
                  </a:lnTo>
                  <a:lnTo>
                    <a:pt x="10" y="5"/>
                  </a:lnTo>
                  <a:lnTo>
                    <a:pt x="10" y="8"/>
                  </a:lnTo>
                  <a:lnTo>
                    <a:pt x="8" y="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14" name="Freeform 373"/>
            <p:cNvSpPr>
              <a:spLocks/>
            </p:cNvSpPr>
            <p:nvPr/>
          </p:nvSpPr>
          <p:spPr bwMode="auto">
            <a:xfrm>
              <a:off x="2509838" y="2636838"/>
              <a:ext cx="14288" cy="12700"/>
            </a:xfrm>
            <a:custGeom>
              <a:avLst/>
              <a:gdLst>
                <a:gd name="T0" fmla="*/ 0 w 9"/>
                <a:gd name="T1" fmla="*/ 0 h 8"/>
                <a:gd name="T2" fmla="*/ 2147483647 w 9"/>
                <a:gd name="T3" fmla="*/ 0 h 8"/>
                <a:gd name="T4" fmla="*/ 2147483647 w 9"/>
                <a:gd name="T5" fmla="*/ 2147483647 h 8"/>
                <a:gd name="T6" fmla="*/ 2147483647 w 9"/>
                <a:gd name="T7" fmla="*/ 2147483647 h 8"/>
                <a:gd name="T8" fmla="*/ 2147483647 w 9"/>
                <a:gd name="T9" fmla="*/ 2147483647 h 8"/>
                <a:gd name="T10" fmla="*/ 0 w 9"/>
                <a:gd name="T11" fmla="*/ 2147483647 h 8"/>
                <a:gd name="T12" fmla="*/ 0 w 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lnTo>
                    <a:pt x="2" y="0"/>
                  </a:lnTo>
                  <a:lnTo>
                    <a:pt x="9" y="6"/>
                  </a:lnTo>
                  <a:lnTo>
                    <a:pt x="9" y="8"/>
                  </a:lnTo>
                  <a:lnTo>
                    <a:pt x="7" y="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15" name="Freeform 374"/>
            <p:cNvSpPr>
              <a:spLocks/>
            </p:cNvSpPr>
            <p:nvPr/>
          </p:nvSpPr>
          <p:spPr bwMode="auto">
            <a:xfrm>
              <a:off x="2520950" y="2646363"/>
              <a:ext cx="82550" cy="55563"/>
            </a:xfrm>
            <a:custGeom>
              <a:avLst/>
              <a:gdLst>
                <a:gd name="T0" fmla="*/ 0 w 52"/>
                <a:gd name="T1" fmla="*/ 0 h 35"/>
                <a:gd name="T2" fmla="*/ 2147483647 w 52"/>
                <a:gd name="T3" fmla="*/ 0 h 35"/>
                <a:gd name="T4" fmla="*/ 2147483647 w 52"/>
                <a:gd name="T5" fmla="*/ 2147483647 h 35"/>
                <a:gd name="T6" fmla="*/ 2147483647 w 52"/>
                <a:gd name="T7" fmla="*/ 2147483647 h 35"/>
                <a:gd name="T8" fmla="*/ 2147483647 w 52"/>
                <a:gd name="T9" fmla="*/ 2147483647 h 35"/>
                <a:gd name="T10" fmla="*/ 0 w 52"/>
                <a:gd name="T11" fmla="*/ 2147483647 h 35"/>
                <a:gd name="T12" fmla="*/ 0 w 52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50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16" name="Freeform 375"/>
            <p:cNvSpPr>
              <a:spLocks/>
            </p:cNvSpPr>
            <p:nvPr/>
          </p:nvSpPr>
          <p:spPr bwMode="auto">
            <a:xfrm>
              <a:off x="2600325" y="2697163"/>
              <a:ext cx="53975" cy="38100"/>
            </a:xfrm>
            <a:custGeom>
              <a:avLst/>
              <a:gdLst>
                <a:gd name="T0" fmla="*/ 0 w 34"/>
                <a:gd name="T1" fmla="*/ 0 h 24"/>
                <a:gd name="T2" fmla="*/ 2147483647 w 34"/>
                <a:gd name="T3" fmla="*/ 0 h 24"/>
                <a:gd name="T4" fmla="*/ 2147483647 w 34"/>
                <a:gd name="T5" fmla="*/ 2147483647 h 24"/>
                <a:gd name="T6" fmla="*/ 2147483647 w 34"/>
                <a:gd name="T7" fmla="*/ 2147483647 h 24"/>
                <a:gd name="T8" fmla="*/ 2147483647 w 34"/>
                <a:gd name="T9" fmla="*/ 2147483647 h 24"/>
                <a:gd name="T10" fmla="*/ 0 w 34"/>
                <a:gd name="T11" fmla="*/ 2147483647 h 24"/>
                <a:gd name="T12" fmla="*/ 0 w 34"/>
                <a:gd name="T13" fmla="*/ 0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24">
                  <a:moveTo>
                    <a:pt x="0" y="0"/>
                  </a:moveTo>
                  <a:lnTo>
                    <a:pt x="2" y="0"/>
                  </a:lnTo>
                  <a:lnTo>
                    <a:pt x="34" y="22"/>
                  </a:lnTo>
                  <a:lnTo>
                    <a:pt x="34" y="24"/>
                  </a:lnTo>
                  <a:lnTo>
                    <a:pt x="32" y="2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17" name="Freeform 376"/>
            <p:cNvSpPr>
              <a:spLocks/>
            </p:cNvSpPr>
            <p:nvPr/>
          </p:nvSpPr>
          <p:spPr bwMode="auto">
            <a:xfrm>
              <a:off x="2651125" y="2732088"/>
              <a:ext cx="22225" cy="17463"/>
            </a:xfrm>
            <a:custGeom>
              <a:avLst/>
              <a:gdLst>
                <a:gd name="T0" fmla="*/ 0 w 14"/>
                <a:gd name="T1" fmla="*/ 0 h 11"/>
                <a:gd name="T2" fmla="*/ 2147483647 w 14"/>
                <a:gd name="T3" fmla="*/ 0 h 11"/>
                <a:gd name="T4" fmla="*/ 2147483647 w 14"/>
                <a:gd name="T5" fmla="*/ 2147483647 h 11"/>
                <a:gd name="T6" fmla="*/ 2147483647 w 14"/>
                <a:gd name="T7" fmla="*/ 2147483647 h 11"/>
                <a:gd name="T8" fmla="*/ 2147483647 w 14"/>
                <a:gd name="T9" fmla="*/ 2147483647 h 11"/>
                <a:gd name="T10" fmla="*/ 0 w 14"/>
                <a:gd name="T11" fmla="*/ 2147483647 h 11"/>
                <a:gd name="T12" fmla="*/ 0 w 14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2" y="0"/>
                  </a:lnTo>
                  <a:lnTo>
                    <a:pt x="14" y="8"/>
                  </a:lnTo>
                  <a:lnTo>
                    <a:pt x="14" y="11"/>
                  </a:lnTo>
                  <a:lnTo>
                    <a:pt x="11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18" name="Freeform 377"/>
            <p:cNvSpPr>
              <a:spLocks/>
            </p:cNvSpPr>
            <p:nvPr/>
          </p:nvSpPr>
          <p:spPr bwMode="auto">
            <a:xfrm>
              <a:off x="2668588" y="2744788"/>
              <a:ext cx="33338" cy="22225"/>
            </a:xfrm>
            <a:custGeom>
              <a:avLst/>
              <a:gdLst>
                <a:gd name="T0" fmla="*/ 0 w 21"/>
                <a:gd name="T1" fmla="*/ 0 h 14"/>
                <a:gd name="T2" fmla="*/ 2147483647 w 21"/>
                <a:gd name="T3" fmla="*/ 0 h 14"/>
                <a:gd name="T4" fmla="*/ 2147483647 w 21"/>
                <a:gd name="T5" fmla="*/ 2147483647 h 14"/>
                <a:gd name="T6" fmla="*/ 2147483647 w 21"/>
                <a:gd name="T7" fmla="*/ 2147483647 h 14"/>
                <a:gd name="T8" fmla="*/ 2147483647 w 21"/>
                <a:gd name="T9" fmla="*/ 2147483647 h 14"/>
                <a:gd name="T10" fmla="*/ 0 w 21"/>
                <a:gd name="T11" fmla="*/ 2147483647 h 14"/>
                <a:gd name="T12" fmla="*/ 0 w 21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14">
                  <a:moveTo>
                    <a:pt x="0" y="0"/>
                  </a:moveTo>
                  <a:lnTo>
                    <a:pt x="3" y="0"/>
                  </a:lnTo>
                  <a:lnTo>
                    <a:pt x="21" y="11"/>
                  </a:lnTo>
                  <a:lnTo>
                    <a:pt x="21" y="14"/>
                  </a:lnTo>
                  <a:lnTo>
                    <a:pt x="19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19" name="Freeform 378"/>
            <p:cNvSpPr>
              <a:spLocks/>
            </p:cNvSpPr>
            <p:nvPr/>
          </p:nvSpPr>
          <p:spPr bwMode="auto">
            <a:xfrm>
              <a:off x="2698750" y="2762251"/>
              <a:ext cx="168275" cy="115888"/>
            </a:xfrm>
            <a:custGeom>
              <a:avLst/>
              <a:gdLst>
                <a:gd name="T0" fmla="*/ 0 w 106"/>
                <a:gd name="T1" fmla="*/ 0 h 73"/>
                <a:gd name="T2" fmla="*/ 2147483647 w 106"/>
                <a:gd name="T3" fmla="*/ 0 h 73"/>
                <a:gd name="T4" fmla="*/ 2147483647 w 106"/>
                <a:gd name="T5" fmla="*/ 2147483647 h 73"/>
                <a:gd name="T6" fmla="*/ 2147483647 w 106"/>
                <a:gd name="T7" fmla="*/ 2147483647 h 73"/>
                <a:gd name="T8" fmla="*/ 2147483647 w 106"/>
                <a:gd name="T9" fmla="*/ 2147483647 h 73"/>
                <a:gd name="T10" fmla="*/ 0 w 106"/>
                <a:gd name="T11" fmla="*/ 2147483647 h 73"/>
                <a:gd name="T12" fmla="*/ 0 w 106"/>
                <a:gd name="T13" fmla="*/ 0 h 7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6" h="73">
                  <a:moveTo>
                    <a:pt x="0" y="0"/>
                  </a:moveTo>
                  <a:lnTo>
                    <a:pt x="2" y="0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2" y="7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20" name="Freeform 379"/>
            <p:cNvSpPr>
              <a:spLocks/>
            </p:cNvSpPr>
            <p:nvPr/>
          </p:nvSpPr>
          <p:spPr bwMode="auto">
            <a:xfrm>
              <a:off x="2860675" y="2874963"/>
              <a:ext cx="74613" cy="55563"/>
            </a:xfrm>
            <a:custGeom>
              <a:avLst/>
              <a:gdLst>
                <a:gd name="T0" fmla="*/ 0 w 47"/>
                <a:gd name="T1" fmla="*/ 0 h 35"/>
                <a:gd name="T2" fmla="*/ 2147483647 w 47"/>
                <a:gd name="T3" fmla="*/ 0 h 35"/>
                <a:gd name="T4" fmla="*/ 2147483647 w 47"/>
                <a:gd name="T5" fmla="*/ 2147483647 h 35"/>
                <a:gd name="T6" fmla="*/ 2147483647 w 47"/>
                <a:gd name="T7" fmla="*/ 2147483647 h 35"/>
                <a:gd name="T8" fmla="*/ 2147483647 w 47"/>
                <a:gd name="T9" fmla="*/ 2147483647 h 35"/>
                <a:gd name="T10" fmla="*/ 0 w 47"/>
                <a:gd name="T11" fmla="*/ 2147483647 h 35"/>
                <a:gd name="T12" fmla="*/ 0 w 47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7" h="35">
                  <a:moveTo>
                    <a:pt x="0" y="0"/>
                  </a:moveTo>
                  <a:lnTo>
                    <a:pt x="4" y="0"/>
                  </a:lnTo>
                  <a:lnTo>
                    <a:pt x="47" y="32"/>
                  </a:lnTo>
                  <a:lnTo>
                    <a:pt x="47" y="35"/>
                  </a:lnTo>
                  <a:lnTo>
                    <a:pt x="45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21" name="Freeform 380"/>
            <p:cNvSpPr>
              <a:spLocks/>
            </p:cNvSpPr>
            <p:nvPr/>
          </p:nvSpPr>
          <p:spPr bwMode="auto">
            <a:xfrm>
              <a:off x="2932113" y="2925763"/>
              <a:ext cx="23813" cy="15875"/>
            </a:xfrm>
            <a:custGeom>
              <a:avLst/>
              <a:gdLst>
                <a:gd name="T0" fmla="*/ 0 w 15"/>
                <a:gd name="T1" fmla="*/ 0 h 10"/>
                <a:gd name="T2" fmla="*/ 2147483647 w 15"/>
                <a:gd name="T3" fmla="*/ 0 h 10"/>
                <a:gd name="T4" fmla="*/ 2147483647 w 15"/>
                <a:gd name="T5" fmla="*/ 2147483647 h 10"/>
                <a:gd name="T6" fmla="*/ 2147483647 w 15"/>
                <a:gd name="T7" fmla="*/ 2147483647 h 10"/>
                <a:gd name="T8" fmla="*/ 2147483647 w 15"/>
                <a:gd name="T9" fmla="*/ 2147483647 h 10"/>
                <a:gd name="T10" fmla="*/ 0 w 15"/>
                <a:gd name="T11" fmla="*/ 2147483647 h 10"/>
                <a:gd name="T12" fmla="*/ 0 w 15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2" y="0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1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22" name="Freeform 381"/>
            <p:cNvSpPr>
              <a:spLocks/>
            </p:cNvSpPr>
            <p:nvPr/>
          </p:nvSpPr>
          <p:spPr bwMode="auto">
            <a:xfrm>
              <a:off x="2949575" y="2938463"/>
              <a:ext cx="25400" cy="17463"/>
            </a:xfrm>
            <a:custGeom>
              <a:avLst/>
              <a:gdLst>
                <a:gd name="T0" fmla="*/ 0 w 16"/>
                <a:gd name="T1" fmla="*/ 0 h 11"/>
                <a:gd name="T2" fmla="*/ 2147483647 w 16"/>
                <a:gd name="T3" fmla="*/ 0 h 11"/>
                <a:gd name="T4" fmla="*/ 2147483647 w 16"/>
                <a:gd name="T5" fmla="*/ 2147483647 h 11"/>
                <a:gd name="T6" fmla="*/ 2147483647 w 16"/>
                <a:gd name="T7" fmla="*/ 2147483647 h 11"/>
                <a:gd name="T8" fmla="*/ 2147483647 w 16"/>
                <a:gd name="T9" fmla="*/ 2147483647 h 11"/>
                <a:gd name="T10" fmla="*/ 0 w 16"/>
                <a:gd name="T11" fmla="*/ 2147483647 h 11"/>
                <a:gd name="T12" fmla="*/ 0 w 16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" h="11">
                  <a:moveTo>
                    <a:pt x="0" y="0"/>
                  </a:moveTo>
                  <a:lnTo>
                    <a:pt x="4" y="0"/>
                  </a:lnTo>
                  <a:lnTo>
                    <a:pt x="16" y="9"/>
                  </a:lnTo>
                  <a:lnTo>
                    <a:pt x="16" y="11"/>
                  </a:lnTo>
                  <a:lnTo>
                    <a:pt x="14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23" name="Freeform 382"/>
            <p:cNvSpPr>
              <a:spLocks/>
            </p:cNvSpPr>
            <p:nvPr/>
          </p:nvSpPr>
          <p:spPr bwMode="auto">
            <a:xfrm>
              <a:off x="2971800" y="2952751"/>
              <a:ext cx="28575" cy="23813"/>
            </a:xfrm>
            <a:custGeom>
              <a:avLst/>
              <a:gdLst>
                <a:gd name="T0" fmla="*/ 0 w 18"/>
                <a:gd name="T1" fmla="*/ 0 h 15"/>
                <a:gd name="T2" fmla="*/ 2147483647 w 18"/>
                <a:gd name="T3" fmla="*/ 0 h 15"/>
                <a:gd name="T4" fmla="*/ 2147483647 w 18"/>
                <a:gd name="T5" fmla="*/ 2147483647 h 15"/>
                <a:gd name="T6" fmla="*/ 2147483647 w 18"/>
                <a:gd name="T7" fmla="*/ 2147483647 h 15"/>
                <a:gd name="T8" fmla="*/ 2147483647 w 18"/>
                <a:gd name="T9" fmla="*/ 2147483647 h 15"/>
                <a:gd name="T10" fmla="*/ 0 w 18"/>
                <a:gd name="T11" fmla="*/ 2147483647 h 15"/>
                <a:gd name="T12" fmla="*/ 0 w 18"/>
                <a:gd name="T13" fmla="*/ 0 h 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24" name="Freeform 383"/>
            <p:cNvSpPr>
              <a:spLocks/>
            </p:cNvSpPr>
            <p:nvPr/>
          </p:nvSpPr>
          <p:spPr bwMode="auto">
            <a:xfrm>
              <a:off x="2997200" y="2970213"/>
              <a:ext cx="217488" cy="152400"/>
            </a:xfrm>
            <a:custGeom>
              <a:avLst/>
              <a:gdLst>
                <a:gd name="T0" fmla="*/ 0 w 137"/>
                <a:gd name="T1" fmla="*/ 0 h 96"/>
                <a:gd name="T2" fmla="*/ 2147483647 w 137"/>
                <a:gd name="T3" fmla="*/ 0 h 96"/>
                <a:gd name="T4" fmla="*/ 2147483647 w 137"/>
                <a:gd name="T5" fmla="*/ 2147483647 h 96"/>
                <a:gd name="T6" fmla="*/ 2147483647 w 137"/>
                <a:gd name="T7" fmla="*/ 2147483647 h 96"/>
                <a:gd name="T8" fmla="*/ 2147483647 w 137"/>
                <a:gd name="T9" fmla="*/ 2147483647 h 96"/>
                <a:gd name="T10" fmla="*/ 0 w 137"/>
                <a:gd name="T11" fmla="*/ 2147483647 h 96"/>
                <a:gd name="T12" fmla="*/ 0 w 137"/>
                <a:gd name="T13" fmla="*/ 0 h 9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7" h="96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6"/>
                  </a:lnTo>
                  <a:lnTo>
                    <a:pt x="134" y="9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25" name="Freeform 384"/>
            <p:cNvSpPr>
              <a:spLocks/>
            </p:cNvSpPr>
            <p:nvPr/>
          </p:nvSpPr>
          <p:spPr bwMode="auto">
            <a:xfrm>
              <a:off x="3209925" y="3119438"/>
              <a:ext cx="169863" cy="120650"/>
            </a:xfrm>
            <a:custGeom>
              <a:avLst/>
              <a:gdLst>
                <a:gd name="T0" fmla="*/ 0 w 107"/>
                <a:gd name="T1" fmla="*/ 0 h 76"/>
                <a:gd name="T2" fmla="*/ 2147483647 w 107"/>
                <a:gd name="T3" fmla="*/ 0 h 76"/>
                <a:gd name="T4" fmla="*/ 2147483647 w 107"/>
                <a:gd name="T5" fmla="*/ 2147483647 h 76"/>
                <a:gd name="T6" fmla="*/ 2147483647 w 107"/>
                <a:gd name="T7" fmla="*/ 2147483647 h 76"/>
                <a:gd name="T8" fmla="*/ 2147483647 w 107"/>
                <a:gd name="T9" fmla="*/ 2147483647 h 76"/>
                <a:gd name="T10" fmla="*/ 0 w 107"/>
                <a:gd name="T11" fmla="*/ 2147483647 h 76"/>
                <a:gd name="T12" fmla="*/ 0 w 107"/>
                <a:gd name="T13" fmla="*/ 0 h 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76">
                  <a:moveTo>
                    <a:pt x="0" y="0"/>
                  </a:moveTo>
                  <a:lnTo>
                    <a:pt x="3" y="0"/>
                  </a:lnTo>
                  <a:lnTo>
                    <a:pt x="107" y="75"/>
                  </a:lnTo>
                  <a:lnTo>
                    <a:pt x="107" y="76"/>
                  </a:lnTo>
                  <a:lnTo>
                    <a:pt x="104" y="7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26" name="Freeform 385"/>
            <p:cNvSpPr>
              <a:spLocks/>
            </p:cNvSpPr>
            <p:nvPr/>
          </p:nvSpPr>
          <p:spPr bwMode="auto">
            <a:xfrm>
              <a:off x="3375025" y="3238501"/>
              <a:ext cx="168275" cy="120650"/>
            </a:xfrm>
            <a:custGeom>
              <a:avLst/>
              <a:gdLst>
                <a:gd name="T0" fmla="*/ 0 w 106"/>
                <a:gd name="T1" fmla="*/ 0 h 76"/>
                <a:gd name="T2" fmla="*/ 2147483647 w 106"/>
                <a:gd name="T3" fmla="*/ 0 h 76"/>
                <a:gd name="T4" fmla="*/ 2147483647 w 106"/>
                <a:gd name="T5" fmla="*/ 2147483647 h 76"/>
                <a:gd name="T6" fmla="*/ 2147483647 w 106"/>
                <a:gd name="T7" fmla="*/ 2147483647 h 76"/>
                <a:gd name="T8" fmla="*/ 2147483647 w 106"/>
                <a:gd name="T9" fmla="*/ 2147483647 h 76"/>
                <a:gd name="T10" fmla="*/ 0 w 106"/>
                <a:gd name="T11" fmla="*/ 2147483647 h 76"/>
                <a:gd name="T12" fmla="*/ 0 w 106"/>
                <a:gd name="T13" fmla="*/ 0 h 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6" h="76">
                  <a:moveTo>
                    <a:pt x="0" y="0"/>
                  </a:moveTo>
                  <a:lnTo>
                    <a:pt x="3" y="0"/>
                  </a:lnTo>
                  <a:lnTo>
                    <a:pt x="106" y="74"/>
                  </a:lnTo>
                  <a:lnTo>
                    <a:pt x="106" y="76"/>
                  </a:lnTo>
                  <a:lnTo>
                    <a:pt x="104" y="7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27" name="Freeform 386"/>
            <p:cNvSpPr>
              <a:spLocks/>
            </p:cNvSpPr>
            <p:nvPr/>
          </p:nvSpPr>
          <p:spPr bwMode="auto">
            <a:xfrm>
              <a:off x="3540125" y="3355976"/>
              <a:ext cx="138113" cy="100013"/>
            </a:xfrm>
            <a:custGeom>
              <a:avLst/>
              <a:gdLst>
                <a:gd name="T0" fmla="*/ 0 w 87"/>
                <a:gd name="T1" fmla="*/ 0 h 63"/>
                <a:gd name="T2" fmla="*/ 2147483647 w 87"/>
                <a:gd name="T3" fmla="*/ 0 h 63"/>
                <a:gd name="T4" fmla="*/ 2147483647 w 87"/>
                <a:gd name="T5" fmla="*/ 2147483647 h 63"/>
                <a:gd name="T6" fmla="*/ 2147483647 w 87"/>
                <a:gd name="T7" fmla="*/ 2147483647 h 63"/>
                <a:gd name="T8" fmla="*/ 2147483647 w 87"/>
                <a:gd name="T9" fmla="*/ 2147483647 h 63"/>
                <a:gd name="T10" fmla="*/ 0 w 87"/>
                <a:gd name="T11" fmla="*/ 2147483647 h 63"/>
                <a:gd name="T12" fmla="*/ 0 w 87"/>
                <a:gd name="T13" fmla="*/ 0 h 6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63">
                  <a:moveTo>
                    <a:pt x="0" y="0"/>
                  </a:moveTo>
                  <a:lnTo>
                    <a:pt x="2" y="0"/>
                  </a:lnTo>
                  <a:lnTo>
                    <a:pt x="87" y="61"/>
                  </a:lnTo>
                  <a:lnTo>
                    <a:pt x="87" y="63"/>
                  </a:lnTo>
                  <a:lnTo>
                    <a:pt x="85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28" name="Freeform 387"/>
            <p:cNvSpPr>
              <a:spLocks/>
            </p:cNvSpPr>
            <p:nvPr/>
          </p:nvSpPr>
          <p:spPr bwMode="auto">
            <a:xfrm>
              <a:off x="3675063" y="3452813"/>
              <a:ext cx="214313" cy="157163"/>
            </a:xfrm>
            <a:custGeom>
              <a:avLst/>
              <a:gdLst>
                <a:gd name="T0" fmla="*/ 0 w 135"/>
                <a:gd name="T1" fmla="*/ 0 h 99"/>
                <a:gd name="T2" fmla="*/ 2147483647 w 135"/>
                <a:gd name="T3" fmla="*/ 0 h 99"/>
                <a:gd name="T4" fmla="*/ 2147483647 w 135"/>
                <a:gd name="T5" fmla="*/ 2147483647 h 99"/>
                <a:gd name="T6" fmla="*/ 2147483647 w 135"/>
                <a:gd name="T7" fmla="*/ 2147483647 h 99"/>
                <a:gd name="T8" fmla="*/ 2147483647 w 135"/>
                <a:gd name="T9" fmla="*/ 2147483647 h 99"/>
                <a:gd name="T10" fmla="*/ 0 w 135"/>
                <a:gd name="T11" fmla="*/ 2147483647 h 99"/>
                <a:gd name="T12" fmla="*/ 0 w 135"/>
                <a:gd name="T13" fmla="*/ 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6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29" name="Freeform 388"/>
            <p:cNvSpPr>
              <a:spLocks/>
            </p:cNvSpPr>
            <p:nvPr/>
          </p:nvSpPr>
          <p:spPr bwMode="auto">
            <a:xfrm>
              <a:off x="3886200" y="3605213"/>
              <a:ext cx="168275" cy="125413"/>
            </a:xfrm>
            <a:custGeom>
              <a:avLst/>
              <a:gdLst>
                <a:gd name="T0" fmla="*/ 0 w 106"/>
                <a:gd name="T1" fmla="*/ 0 h 79"/>
                <a:gd name="T2" fmla="*/ 2147483647 w 106"/>
                <a:gd name="T3" fmla="*/ 0 h 79"/>
                <a:gd name="T4" fmla="*/ 2147483647 w 106"/>
                <a:gd name="T5" fmla="*/ 2147483647 h 79"/>
                <a:gd name="T6" fmla="*/ 2147483647 w 106"/>
                <a:gd name="T7" fmla="*/ 2147483647 h 79"/>
                <a:gd name="T8" fmla="*/ 2147483647 w 106"/>
                <a:gd name="T9" fmla="*/ 2147483647 h 79"/>
                <a:gd name="T10" fmla="*/ 0 w 106"/>
                <a:gd name="T11" fmla="*/ 2147483647 h 79"/>
                <a:gd name="T12" fmla="*/ 0 w 106"/>
                <a:gd name="T13" fmla="*/ 0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6" h="79">
                  <a:moveTo>
                    <a:pt x="0" y="0"/>
                  </a:moveTo>
                  <a:lnTo>
                    <a:pt x="2" y="0"/>
                  </a:lnTo>
                  <a:lnTo>
                    <a:pt x="106" y="76"/>
                  </a:lnTo>
                  <a:lnTo>
                    <a:pt x="106" y="79"/>
                  </a:lnTo>
                  <a:lnTo>
                    <a:pt x="103" y="7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30" name="Freeform 389"/>
            <p:cNvSpPr>
              <a:spLocks/>
            </p:cNvSpPr>
            <p:nvPr/>
          </p:nvSpPr>
          <p:spPr bwMode="auto">
            <a:xfrm>
              <a:off x="4049713" y="3725863"/>
              <a:ext cx="139700" cy="101600"/>
            </a:xfrm>
            <a:custGeom>
              <a:avLst/>
              <a:gdLst>
                <a:gd name="T0" fmla="*/ 0 w 88"/>
                <a:gd name="T1" fmla="*/ 0 h 64"/>
                <a:gd name="T2" fmla="*/ 2147483647 w 88"/>
                <a:gd name="T3" fmla="*/ 0 h 64"/>
                <a:gd name="T4" fmla="*/ 2147483647 w 88"/>
                <a:gd name="T5" fmla="*/ 2147483647 h 64"/>
                <a:gd name="T6" fmla="*/ 2147483647 w 88"/>
                <a:gd name="T7" fmla="*/ 2147483647 h 64"/>
                <a:gd name="T8" fmla="*/ 2147483647 w 88"/>
                <a:gd name="T9" fmla="*/ 2147483647 h 64"/>
                <a:gd name="T10" fmla="*/ 0 w 88"/>
                <a:gd name="T11" fmla="*/ 2147483647 h 64"/>
                <a:gd name="T12" fmla="*/ 0 w 88"/>
                <a:gd name="T13" fmla="*/ 0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8" h="64">
                  <a:moveTo>
                    <a:pt x="0" y="0"/>
                  </a:moveTo>
                  <a:lnTo>
                    <a:pt x="3" y="0"/>
                  </a:lnTo>
                  <a:lnTo>
                    <a:pt x="88" y="61"/>
                  </a:lnTo>
                  <a:lnTo>
                    <a:pt x="88" y="64"/>
                  </a:lnTo>
                  <a:lnTo>
                    <a:pt x="85" y="6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31" name="Freeform 390"/>
            <p:cNvSpPr>
              <a:spLocks/>
            </p:cNvSpPr>
            <p:nvPr/>
          </p:nvSpPr>
          <p:spPr bwMode="auto">
            <a:xfrm>
              <a:off x="4184650" y="3822701"/>
              <a:ext cx="217488" cy="158750"/>
            </a:xfrm>
            <a:custGeom>
              <a:avLst/>
              <a:gdLst>
                <a:gd name="T0" fmla="*/ 0 w 137"/>
                <a:gd name="T1" fmla="*/ 0 h 100"/>
                <a:gd name="T2" fmla="*/ 2147483647 w 137"/>
                <a:gd name="T3" fmla="*/ 0 h 100"/>
                <a:gd name="T4" fmla="*/ 2147483647 w 137"/>
                <a:gd name="T5" fmla="*/ 2147483647 h 100"/>
                <a:gd name="T6" fmla="*/ 2147483647 w 137"/>
                <a:gd name="T7" fmla="*/ 2147483647 h 100"/>
                <a:gd name="T8" fmla="*/ 2147483647 w 137"/>
                <a:gd name="T9" fmla="*/ 2147483647 h 100"/>
                <a:gd name="T10" fmla="*/ 0 w 137"/>
                <a:gd name="T11" fmla="*/ 2147483647 h 100"/>
                <a:gd name="T12" fmla="*/ 0 w 137"/>
                <a:gd name="T13" fmla="*/ 0 h 1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7" h="100">
                  <a:moveTo>
                    <a:pt x="0" y="0"/>
                  </a:moveTo>
                  <a:lnTo>
                    <a:pt x="3" y="0"/>
                  </a:lnTo>
                  <a:lnTo>
                    <a:pt x="137" y="98"/>
                  </a:lnTo>
                  <a:lnTo>
                    <a:pt x="137" y="100"/>
                  </a:lnTo>
                  <a:lnTo>
                    <a:pt x="134" y="10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32" name="Freeform 391"/>
            <p:cNvSpPr>
              <a:spLocks/>
            </p:cNvSpPr>
            <p:nvPr/>
          </p:nvSpPr>
          <p:spPr bwMode="auto">
            <a:xfrm>
              <a:off x="4397375" y="3978276"/>
              <a:ext cx="134938" cy="100013"/>
            </a:xfrm>
            <a:custGeom>
              <a:avLst/>
              <a:gdLst>
                <a:gd name="T0" fmla="*/ 0 w 85"/>
                <a:gd name="T1" fmla="*/ 0 h 63"/>
                <a:gd name="T2" fmla="*/ 2147483647 w 85"/>
                <a:gd name="T3" fmla="*/ 0 h 63"/>
                <a:gd name="T4" fmla="*/ 2147483647 w 85"/>
                <a:gd name="T5" fmla="*/ 2147483647 h 63"/>
                <a:gd name="T6" fmla="*/ 2147483647 w 85"/>
                <a:gd name="T7" fmla="*/ 2147483647 h 63"/>
                <a:gd name="T8" fmla="*/ 2147483647 w 85"/>
                <a:gd name="T9" fmla="*/ 2147483647 h 63"/>
                <a:gd name="T10" fmla="*/ 0 w 85"/>
                <a:gd name="T11" fmla="*/ 2147483647 h 63"/>
                <a:gd name="T12" fmla="*/ 0 w 85"/>
                <a:gd name="T13" fmla="*/ 0 h 6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63">
                  <a:moveTo>
                    <a:pt x="0" y="0"/>
                  </a:moveTo>
                  <a:lnTo>
                    <a:pt x="3" y="0"/>
                  </a:lnTo>
                  <a:lnTo>
                    <a:pt x="85" y="60"/>
                  </a:lnTo>
                  <a:lnTo>
                    <a:pt x="85" y="63"/>
                  </a:lnTo>
                  <a:lnTo>
                    <a:pt x="82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33" name="Freeform 392"/>
            <p:cNvSpPr>
              <a:spLocks/>
            </p:cNvSpPr>
            <p:nvPr/>
          </p:nvSpPr>
          <p:spPr bwMode="auto">
            <a:xfrm>
              <a:off x="1162050" y="3016251"/>
              <a:ext cx="134938" cy="22225"/>
            </a:xfrm>
            <a:custGeom>
              <a:avLst/>
              <a:gdLst>
                <a:gd name="T0" fmla="*/ 2147483647 w 85"/>
                <a:gd name="T1" fmla="*/ 0 h 14"/>
                <a:gd name="T2" fmla="*/ 2147483647 w 85"/>
                <a:gd name="T3" fmla="*/ 0 h 14"/>
                <a:gd name="T4" fmla="*/ 2147483647 w 85"/>
                <a:gd name="T5" fmla="*/ 2147483647 h 14"/>
                <a:gd name="T6" fmla="*/ 2147483647 w 85"/>
                <a:gd name="T7" fmla="*/ 2147483647 h 14"/>
                <a:gd name="T8" fmla="*/ 0 w 85"/>
                <a:gd name="T9" fmla="*/ 2147483647 h 14"/>
                <a:gd name="T10" fmla="*/ 0 w 85"/>
                <a:gd name="T11" fmla="*/ 2147483647 h 14"/>
                <a:gd name="T12" fmla="*/ 2147483647 w 85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14">
                  <a:moveTo>
                    <a:pt x="82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34" name="Freeform 393"/>
            <p:cNvSpPr>
              <a:spLocks/>
            </p:cNvSpPr>
            <p:nvPr/>
          </p:nvSpPr>
          <p:spPr bwMode="auto">
            <a:xfrm>
              <a:off x="1350963" y="3013076"/>
              <a:ext cx="28575" cy="6350"/>
            </a:xfrm>
            <a:custGeom>
              <a:avLst/>
              <a:gdLst>
                <a:gd name="T0" fmla="*/ 0 w 18"/>
                <a:gd name="T1" fmla="*/ 0 h 4"/>
                <a:gd name="T2" fmla="*/ 2147483647 w 18"/>
                <a:gd name="T3" fmla="*/ 0 h 4"/>
                <a:gd name="T4" fmla="*/ 2147483647 w 18"/>
                <a:gd name="T5" fmla="*/ 2147483647 h 4"/>
                <a:gd name="T6" fmla="*/ 2147483647 w 18"/>
                <a:gd name="T7" fmla="*/ 2147483647 h 4"/>
                <a:gd name="T8" fmla="*/ 2147483647 w 18"/>
                <a:gd name="T9" fmla="*/ 2147483647 h 4"/>
                <a:gd name="T10" fmla="*/ 0 w 18"/>
                <a:gd name="T11" fmla="*/ 2147483647 h 4"/>
                <a:gd name="T12" fmla="*/ 0 w 18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4">
                  <a:moveTo>
                    <a:pt x="0" y="0"/>
                  </a:moveTo>
                  <a:lnTo>
                    <a:pt x="2" y="0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35" name="Freeform 394"/>
            <p:cNvSpPr>
              <a:spLocks/>
            </p:cNvSpPr>
            <p:nvPr/>
          </p:nvSpPr>
          <p:spPr bwMode="auto">
            <a:xfrm>
              <a:off x="1431925" y="3021013"/>
              <a:ext cx="101600" cy="14288"/>
            </a:xfrm>
            <a:custGeom>
              <a:avLst/>
              <a:gdLst>
                <a:gd name="T0" fmla="*/ 0 w 64"/>
                <a:gd name="T1" fmla="*/ 0 h 9"/>
                <a:gd name="T2" fmla="*/ 2147483647 w 64"/>
                <a:gd name="T3" fmla="*/ 0 h 9"/>
                <a:gd name="T4" fmla="*/ 2147483647 w 64"/>
                <a:gd name="T5" fmla="*/ 2147483647 h 9"/>
                <a:gd name="T6" fmla="*/ 2147483647 w 64"/>
                <a:gd name="T7" fmla="*/ 2147483647 h 9"/>
                <a:gd name="T8" fmla="*/ 2147483647 w 64"/>
                <a:gd name="T9" fmla="*/ 2147483647 h 9"/>
                <a:gd name="T10" fmla="*/ 0 w 64"/>
                <a:gd name="T11" fmla="*/ 2147483647 h 9"/>
                <a:gd name="T12" fmla="*/ 0 w 64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4" h="9">
                  <a:moveTo>
                    <a:pt x="0" y="0"/>
                  </a:moveTo>
                  <a:lnTo>
                    <a:pt x="2" y="0"/>
                  </a:lnTo>
                  <a:lnTo>
                    <a:pt x="64" y="7"/>
                  </a:lnTo>
                  <a:lnTo>
                    <a:pt x="64" y="9"/>
                  </a:lnTo>
                  <a:lnTo>
                    <a:pt x="62" y="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36" name="Freeform 395"/>
            <p:cNvSpPr>
              <a:spLocks/>
            </p:cNvSpPr>
            <p:nvPr/>
          </p:nvSpPr>
          <p:spPr bwMode="auto">
            <a:xfrm>
              <a:off x="1530350" y="3032126"/>
              <a:ext cx="36513" cy="11113"/>
            </a:xfrm>
            <a:custGeom>
              <a:avLst/>
              <a:gdLst>
                <a:gd name="T0" fmla="*/ 0 w 23"/>
                <a:gd name="T1" fmla="*/ 0 h 7"/>
                <a:gd name="T2" fmla="*/ 2147483647 w 23"/>
                <a:gd name="T3" fmla="*/ 0 h 7"/>
                <a:gd name="T4" fmla="*/ 2147483647 w 23"/>
                <a:gd name="T5" fmla="*/ 2147483647 h 7"/>
                <a:gd name="T6" fmla="*/ 2147483647 w 23"/>
                <a:gd name="T7" fmla="*/ 2147483647 h 7"/>
                <a:gd name="T8" fmla="*/ 2147483647 w 23"/>
                <a:gd name="T9" fmla="*/ 2147483647 h 7"/>
                <a:gd name="T10" fmla="*/ 0 w 23"/>
                <a:gd name="T11" fmla="*/ 2147483647 h 7"/>
                <a:gd name="T12" fmla="*/ 0 w 2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" h="7">
                  <a:moveTo>
                    <a:pt x="0" y="0"/>
                  </a:moveTo>
                  <a:lnTo>
                    <a:pt x="2" y="0"/>
                  </a:lnTo>
                  <a:lnTo>
                    <a:pt x="23" y="5"/>
                  </a:lnTo>
                  <a:lnTo>
                    <a:pt x="23" y="7"/>
                  </a:lnTo>
                  <a:lnTo>
                    <a:pt x="20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37" name="Freeform 396"/>
            <p:cNvSpPr>
              <a:spLocks/>
            </p:cNvSpPr>
            <p:nvPr/>
          </p:nvSpPr>
          <p:spPr bwMode="auto">
            <a:xfrm>
              <a:off x="1622425" y="3057526"/>
              <a:ext cx="28575" cy="9525"/>
            </a:xfrm>
            <a:custGeom>
              <a:avLst/>
              <a:gdLst>
                <a:gd name="T0" fmla="*/ 0 w 18"/>
                <a:gd name="T1" fmla="*/ 0 h 6"/>
                <a:gd name="T2" fmla="*/ 2147483647 w 18"/>
                <a:gd name="T3" fmla="*/ 0 h 6"/>
                <a:gd name="T4" fmla="*/ 2147483647 w 18"/>
                <a:gd name="T5" fmla="*/ 2147483647 h 6"/>
                <a:gd name="T6" fmla="*/ 2147483647 w 18"/>
                <a:gd name="T7" fmla="*/ 2147483647 h 6"/>
                <a:gd name="T8" fmla="*/ 2147483647 w 18"/>
                <a:gd name="T9" fmla="*/ 2147483647 h 6"/>
                <a:gd name="T10" fmla="*/ 0 w 18"/>
                <a:gd name="T11" fmla="*/ 2147483647 h 6"/>
                <a:gd name="T12" fmla="*/ 0 w 18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6">
                  <a:moveTo>
                    <a:pt x="0" y="0"/>
                  </a:moveTo>
                  <a:lnTo>
                    <a:pt x="1" y="0"/>
                  </a:lnTo>
                  <a:lnTo>
                    <a:pt x="18" y="4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38" name="Freeform 397"/>
            <p:cNvSpPr>
              <a:spLocks/>
            </p:cNvSpPr>
            <p:nvPr/>
          </p:nvSpPr>
          <p:spPr bwMode="auto">
            <a:xfrm>
              <a:off x="1703388" y="3078163"/>
              <a:ext cx="44450" cy="19050"/>
            </a:xfrm>
            <a:custGeom>
              <a:avLst/>
              <a:gdLst>
                <a:gd name="T0" fmla="*/ 0 w 28"/>
                <a:gd name="T1" fmla="*/ 0 h 12"/>
                <a:gd name="T2" fmla="*/ 2147483647 w 28"/>
                <a:gd name="T3" fmla="*/ 0 h 12"/>
                <a:gd name="T4" fmla="*/ 2147483647 w 28"/>
                <a:gd name="T5" fmla="*/ 2147483647 h 12"/>
                <a:gd name="T6" fmla="*/ 2147483647 w 28"/>
                <a:gd name="T7" fmla="*/ 2147483647 h 12"/>
                <a:gd name="T8" fmla="*/ 2147483647 w 28"/>
                <a:gd name="T9" fmla="*/ 2147483647 h 12"/>
                <a:gd name="T10" fmla="*/ 0 w 28"/>
                <a:gd name="T11" fmla="*/ 2147483647 h 12"/>
                <a:gd name="T12" fmla="*/ 0 w 28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12">
                  <a:moveTo>
                    <a:pt x="0" y="0"/>
                  </a:moveTo>
                  <a:lnTo>
                    <a:pt x="1" y="0"/>
                  </a:lnTo>
                  <a:lnTo>
                    <a:pt x="28" y="9"/>
                  </a:lnTo>
                  <a:lnTo>
                    <a:pt x="28" y="12"/>
                  </a:lnTo>
                  <a:lnTo>
                    <a:pt x="25" y="1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39" name="Freeform 398"/>
            <p:cNvSpPr>
              <a:spLocks/>
            </p:cNvSpPr>
            <p:nvPr/>
          </p:nvSpPr>
          <p:spPr bwMode="auto">
            <a:xfrm>
              <a:off x="1743075" y="3092451"/>
              <a:ext cx="98425" cy="41275"/>
            </a:xfrm>
            <a:custGeom>
              <a:avLst/>
              <a:gdLst>
                <a:gd name="T0" fmla="*/ 0 w 62"/>
                <a:gd name="T1" fmla="*/ 0 h 26"/>
                <a:gd name="T2" fmla="*/ 2147483647 w 62"/>
                <a:gd name="T3" fmla="*/ 0 h 26"/>
                <a:gd name="T4" fmla="*/ 2147483647 w 62"/>
                <a:gd name="T5" fmla="*/ 2147483647 h 26"/>
                <a:gd name="T6" fmla="*/ 2147483647 w 62"/>
                <a:gd name="T7" fmla="*/ 2147483647 h 26"/>
                <a:gd name="T8" fmla="*/ 2147483647 w 62"/>
                <a:gd name="T9" fmla="*/ 2147483647 h 26"/>
                <a:gd name="T10" fmla="*/ 0 w 62"/>
                <a:gd name="T11" fmla="*/ 2147483647 h 26"/>
                <a:gd name="T12" fmla="*/ 0 w 62"/>
                <a:gd name="T13" fmla="*/ 0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2" h="26">
                  <a:moveTo>
                    <a:pt x="0" y="0"/>
                  </a:moveTo>
                  <a:lnTo>
                    <a:pt x="3" y="0"/>
                  </a:lnTo>
                  <a:lnTo>
                    <a:pt x="62" y="24"/>
                  </a:lnTo>
                  <a:lnTo>
                    <a:pt x="62" y="26"/>
                  </a:lnTo>
                  <a:lnTo>
                    <a:pt x="59" y="2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40" name="Freeform 399"/>
            <p:cNvSpPr>
              <a:spLocks/>
            </p:cNvSpPr>
            <p:nvPr/>
          </p:nvSpPr>
          <p:spPr bwMode="auto">
            <a:xfrm>
              <a:off x="1893888" y="3154363"/>
              <a:ext cx="28575" cy="14288"/>
            </a:xfrm>
            <a:custGeom>
              <a:avLst/>
              <a:gdLst>
                <a:gd name="T0" fmla="*/ 0 w 18"/>
                <a:gd name="T1" fmla="*/ 0 h 9"/>
                <a:gd name="T2" fmla="*/ 2147483647 w 18"/>
                <a:gd name="T3" fmla="*/ 0 h 9"/>
                <a:gd name="T4" fmla="*/ 2147483647 w 18"/>
                <a:gd name="T5" fmla="*/ 2147483647 h 9"/>
                <a:gd name="T6" fmla="*/ 2147483647 w 18"/>
                <a:gd name="T7" fmla="*/ 2147483647 h 9"/>
                <a:gd name="T8" fmla="*/ 2147483647 w 18"/>
                <a:gd name="T9" fmla="*/ 2147483647 h 9"/>
                <a:gd name="T10" fmla="*/ 0 w 18"/>
                <a:gd name="T11" fmla="*/ 2147483647 h 9"/>
                <a:gd name="T12" fmla="*/ 0 w 1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lnTo>
                    <a:pt x="2" y="0"/>
                  </a:lnTo>
                  <a:lnTo>
                    <a:pt x="18" y="6"/>
                  </a:lnTo>
                  <a:lnTo>
                    <a:pt x="18" y="9"/>
                  </a:lnTo>
                  <a:lnTo>
                    <a:pt x="15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41" name="Freeform 400"/>
            <p:cNvSpPr>
              <a:spLocks/>
            </p:cNvSpPr>
            <p:nvPr/>
          </p:nvSpPr>
          <p:spPr bwMode="auto">
            <a:xfrm>
              <a:off x="1971675" y="3187701"/>
              <a:ext cx="52388" cy="26988"/>
            </a:xfrm>
            <a:custGeom>
              <a:avLst/>
              <a:gdLst>
                <a:gd name="T0" fmla="*/ 0 w 33"/>
                <a:gd name="T1" fmla="*/ 0 h 17"/>
                <a:gd name="T2" fmla="*/ 2147483647 w 33"/>
                <a:gd name="T3" fmla="*/ 0 h 17"/>
                <a:gd name="T4" fmla="*/ 2147483647 w 33"/>
                <a:gd name="T5" fmla="*/ 2147483647 h 17"/>
                <a:gd name="T6" fmla="*/ 2147483647 w 33"/>
                <a:gd name="T7" fmla="*/ 2147483647 h 17"/>
                <a:gd name="T8" fmla="*/ 2147483647 w 33"/>
                <a:gd name="T9" fmla="*/ 2147483647 h 17"/>
                <a:gd name="T10" fmla="*/ 0 w 33"/>
                <a:gd name="T11" fmla="*/ 2147483647 h 17"/>
                <a:gd name="T12" fmla="*/ 0 w 33"/>
                <a:gd name="T13" fmla="*/ 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17">
                  <a:moveTo>
                    <a:pt x="0" y="0"/>
                  </a:moveTo>
                  <a:lnTo>
                    <a:pt x="3" y="0"/>
                  </a:lnTo>
                  <a:lnTo>
                    <a:pt x="33" y="15"/>
                  </a:lnTo>
                  <a:lnTo>
                    <a:pt x="33" y="17"/>
                  </a:lnTo>
                  <a:lnTo>
                    <a:pt x="31" y="1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42" name="Freeform 401"/>
            <p:cNvSpPr>
              <a:spLocks/>
            </p:cNvSpPr>
            <p:nvPr/>
          </p:nvSpPr>
          <p:spPr bwMode="auto">
            <a:xfrm>
              <a:off x="2020888" y="3211513"/>
              <a:ext cx="25400" cy="15875"/>
            </a:xfrm>
            <a:custGeom>
              <a:avLst/>
              <a:gdLst>
                <a:gd name="T0" fmla="*/ 0 w 16"/>
                <a:gd name="T1" fmla="*/ 0 h 10"/>
                <a:gd name="T2" fmla="*/ 2147483647 w 16"/>
                <a:gd name="T3" fmla="*/ 0 h 10"/>
                <a:gd name="T4" fmla="*/ 2147483647 w 16"/>
                <a:gd name="T5" fmla="*/ 2147483647 h 10"/>
                <a:gd name="T6" fmla="*/ 2147483647 w 16"/>
                <a:gd name="T7" fmla="*/ 2147483647 h 10"/>
                <a:gd name="T8" fmla="*/ 2147483647 w 16"/>
                <a:gd name="T9" fmla="*/ 2147483647 h 10"/>
                <a:gd name="T10" fmla="*/ 0 w 16"/>
                <a:gd name="T11" fmla="*/ 2147483647 h 10"/>
                <a:gd name="T12" fmla="*/ 0 w 16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" h="10">
                  <a:moveTo>
                    <a:pt x="0" y="0"/>
                  </a:moveTo>
                  <a:lnTo>
                    <a:pt x="2" y="0"/>
                  </a:lnTo>
                  <a:lnTo>
                    <a:pt x="16" y="7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43" name="Freeform 402"/>
            <p:cNvSpPr>
              <a:spLocks/>
            </p:cNvSpPr>
            <p:nvPr/>
          </p:nvSpPr>
          <p:spPr bwMode="auto">
            <a:xfrm>
              <a:off x="2043113" y="3222626"/>
              <a:ext cx="26988" cy="15875"/>
            </a:xfrm>
            <a:custGeom>
              <a:avLst/>
              <a:gdLst>
                <a:gd name="T0" fmla="*/ 0 w 17"/>
                <a:gd name="T1" fmla="*/ 0 h 10"/>
                <a:gd name="T2" fmla="*/ 2147483647 w 17"/>
                <a:gd name="T3" fmla="*/ 0 h 10"/>
                <a:gd name="T4" fmla="*/ 2147483647 w 17"/>
                <a:gd name="T5" fmla="*/ 2147483647 h 10"/>
                <a:gd name="T6" fmla="*/ 2147483647 w 17"/>
                <a:gd name="T7" fmla="*/ 2147483647 h 10"/>
                <a:gd name="T8" fmla="*/ 2147483647 w 17"/>
                <a:gd name="T9" fmla="*/ 2147483647 h 10"/>
                <a:gd name="T10" fmla="*/ 0 w 17"/>
                <a:gd name="T11" fmla="*/ 2147483647 h 10"/>
                <a:gd name="T12" fmla="*/ 0 w 17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44" name="Freeform 403"/>
            <p:cNvSpPr>
              <a:spLocks/>
            </p:cNvSpPr>
            <p:nvPr/>
          </p:nvSpPr>
          <p:spPr bwMode="auto">
            <a:xfrm>
              <a:off x="2063750" y="3233738"/>
              <a:ext cx="47625" cy="26988"/>
            </a:xfrm>
            <a:custGeom>
              <a:avLst/>
              <a:gdLst>
                <a:gd name="T0" fmla="*/ 0 w 30"/>
                <a:gd name="T1" fmla="*/ 0 h 17"/>
                <a:gd name="T2" fmla="*/ 2147483647 w 30"/>
                <a:gd name="T3" fmla="*/ 0 h 17"/>
                <a:gd name="T4" fmla="*/ 2147483647 w 30"/>
                <a:gd name="T5" fmla="*/ 2147483647 h 17"/>
                <a:gd name="T6" fmla="*/ 2147483647 w 30"/>
                <a:gd name="T7" fmla="*/ 2147483647 h 17"/>
                <a:gd name="T8" fmla="*/ 2147483647 w 30"/>
                <a:gd name="T9" fmla="*/ 2147483647 h 17"/>
                <a:gd name="T10" fmla="*/ 0 w 30"/>
                <a:gd name="T11" fmla="*/ 2147483647 h 17"/>
                <a:gd name="T12" fmla="*/ 0 w 30"/>
                <a:gd name="T13" fmla="*/ 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0" h="17">
                  <a:moveTo>
                    <a:pt x="0" y="0"/>
                  </a:moveTo>
                  <a:lnTo>
                    <a:pt x="4" y="0"/>
                  </a:lnTo>
                  <a:lnTo>
                    <a:pt x="30" y="13"/>
                  </a:lnTo>
                  <a:lnTo>
                    <a:pt x="30" y="17"/>
                  </a:lnTo>
                  <a:lnTo>
                    <a:pt x="28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45" name="Freeform 404"/>
            <p:cNvSpPr>
              <a:spLocks/>
            </p:cNvSpPr>
            <p:nvPr/>
          </p:nvSpPr>
          <p:spPr bwMode="auto">
            <a:xfrm>
              <a:off x="2162175" y="3284538"/>
              <a:ext cx="26988" cy="15875"/>
            </a:xfrm>
            <a:custGeom>
              <a:avLst/>
              <a:gdLst>
                <a:gd name="T0" fmla="*/ 0 w 17"/>
                <a:gd name="T1" fmla="*/ 0 h 10"/>
                <a:gd name="T2" fmla="*/ 2147483647 w 17"/>
                <a:gd name="T3" fmla="*/ 0 h 10"/>
                <a:gd name="T4" fmla="*/ 2147483647 w 17"/>
                <a:gd name="T5" fmla="*/ 2147483647 h 10"/>
                <a:gd name="T6" fmla="*/ 2147483647 w 17"/>
                <a:gd name="T7" fmla="*/ 2147483647 h 10"/>
                <a:gd name="T8" fmla="*/ 2147483647 w 17"/>
                <a:gd name="T9" fmla="*/ 2147483647 h 10"/>
                <a:gd name="T10" fmla="*/ 0 w 17"/>
                <a:gd name="T11" fmla="*/ 2147483647 h 10"/>
                <a:gd name="T12" fmla="*/ 0 w 17"/>
                <a:gd name="T13" fmla="*/ 0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46" name="Freeform 405"/>
            <p:cNvSpPr>
              <a:spLocks/>
            </p:cNvSpPr>
            <p:nvPr/>
          </p:nvSpPr>
          <p:spPr bwMode="auto">
            <a:xfrm>
              <a:off x="2243138" y="3328988"/>
              <a:ext cx="33338" cy="20638"/>
            </a:xfrm>
            <a:custGeom>
              <a:avLst/>
              <a:gdLst>
                <a:gd name="T0" fmla="*/ 0 w 21"/>
                <a:gd name="T1" fmla="*/ 0 h 13"/>
                <a:gd name="T2" fmla="*/ 2147483647 w 21"/>
                <a:gd name="T3" fmla="*/ 0 h 13"/>
                <a:gd name="T4" fmla="*/ 2147483647 w 21"/>
                <a:gd name="T5" fmla="*/ 2147483647 h 13"/>
                <a:gd name="T6" fmla="*/ 2147483647 w 21"/>
                <a:gd name="T7" fmla="*/ 2147483647 h 13"/>
                <a:gd name="T8" fmla="*/ 2147483647 w 21"/>
                <a:gd name="T9" fmla="*/ 2147483647 h 13"/>
                <a:gd name="T10" fmla="*/ 0 w 21"/>
                <a:gd name="T11" fmla="*/ 2147483647 h 13"/>
                <a:gd name="T12" fmla="*/ 0 w 21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lnTo>
                    <a:pt x="2" y="0"/>
                  </a:lnTo>
                  <a:lnTo>
                    <a:pt x="21" y="9"/>
                  </a:lnTo>
                  <a:lnTo>
                    <a:pt x="21" y="13"/>
                  </a:lnTo>
                  <a:lnTo>
                    <a:pt x="18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47" name="Freeform 406"/>
            <p:cNvSpPr>
              <a:spLocks/>
            </p:cNvSpPr>
            <p:nvPr/>
          </p:nvSpPr>
          <p:spPr bwMode="auto">
            <a:xfrm>
              <a:off x="2271713" y="3343276"/>
              <a:ext cx="82550" cy="53975"/>
            </a:xfrm>
            <a:custGeom>
              <a:avLst/>
              <a:gdLst>
                <a:gd name="T0" fmla="*/ 0 w 52"/>
                <a:gd name="T1" fmla="*/ 0 h 34"/>
                <a:gd name="T2" fmla="*/ 2147483647 w 52"/>
                <a:gd name="T3" fmla="*/ 0 h 34"/>
                <a:gd name="T4" fmla="*/ 2147483647 w 52"/>
                <a:gd name="T5" fmla="*/ 2147483647 h 34"/>
                <a:gd name="T6" fmla="*/ 2147483647 w 52"/>
                <a:gd name="T7" fmla="*/ 2147483647 h 34"/>
                <a:gd name="T8" fmla="*/ 2147483647 w 52"/>
                <a:gd name="T9" fmla="*/ 2147483647 h 34"/>
                <a:gd name="T10" fmla="*/ 0 w 52"/>
                <a:gd name="T11" fmla="*/ 2147483647 h 34"/>
                <a:gd name="T12" fmla="*/ 0 w 52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3" y="0"/>
                  </a:lnTo>
                  <a:lnTo>
                    <a:pt x="52" y="30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48" name="Freeform 408"/>
            <p:cNvSpPr>
              <a:spLocks/>
            </p:cNvSpPr>
            <p:nvPr/>
          </p:nvSpPr>
          <p:spPr bwMode="auto">
            <a:xfrm>
              <a:off x="2351088" y="3390900"/>
              <a:ext cx="28575" cy="22225"/>
            </a:xfrm>
            <a:custGeom>
              <a:avLst/>
              <a:gdLst>
                <a:gd name="T0" fmla="*/ 0 w 18"/>
                <a:gd name="T1" fmla="*/ 0 h 14"/>
                <a:gd name="T2" fmla="*/ 2147483647 w 18"/>
                <a:gd name="T3" fmla="*/ 0 h 14"/>
                <a:gd name="T4" fmla="*/ 2147483647 w 18"/>
                <a:gd name="T5" fmla="*/ 2147483647 h 14"/>
                <a:gd name="T6" fmla="*/ 2147483647 w 18"/>
                <a:gd name="T7" fmla="*/ 2147483647 h 14"/>
                <a:gd name="T8" fmla="*/ 2147483647 w 18"/>
                <a:gd name="T9" fmla="*/ 2147483647 h 14"/>
                <a:gd name="T10" fmla="*/ 0 w 18"/>
                <a:gd name="T11" fmla="*/ 2147483647 h 14"/>
                <a:gd name="T12" fmla="*/ 0 w 18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7" y="1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49" name="Freeform 409"/>
            <p:cNvSpPr>
              <a:spLocks/>
            </p:cNvSpPr>
            <p:nvPr/>
          </p:nvSpPr>
          <p:spPr bwMode="auto">
            <a:xfrm>
              <a:off x="2435225" y="3441700"/>
              <a:ext cx="28575" cy="22225"/>
            </a:xfrm>
            <a:custGeom>
              <a:avLst/>
              <a:gdLst>
                <a:gd name="T0" fmla="*/ 0 w 18"/>
                <a:gd name="T1" fmla="*/ 0 h 14"/>
                <a:gd name="T2" fmla="*/ 2147483647 w 18"/>
                <a:gd name="T3" fmla="*/ 0 h 14"/>
                <a:gd name="T4" fmla="*/ 2147483647 w 18"/>
                <a:gd name="T5" fmla="*/ 2147483647 h 14"/>
                <a:gd name="T6" fmla="*/ 2147483647 w 18"/>
                <a:gd name="T7" fmla="*/ 2147483647 h 14"/>
                <a:gd name="T8" fmla="*/ 2147483647 w 18"/>
                <a:gd name="T9" fmla="*/ 2147483647 h 14"/>
                <a:gd name="T10" fmla="*/ 0 w 18"/>
                <a:gd name="T11" fmla="*/ 2147483647 h 14"/>
                <a:gd name="T12" fmla="*/ 0 w 18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0" name="Freeform 410"/>
            <p:cNvSpPr>
              <a:spLocks/>
            </p:cNvSpPr>
            <p:nvPr/>
          </p:nvSpPr>
          <p:spPr bwMode="auto">
            <a:xfrm>
              <a:off x="2513013" y="3489325"/>
              <a:ext cx="11113" cy="7938"/>
            </a:xfrm>
            <a:custGeom>
              <a:avLst/>
              <a:gdLst>
                <a:gd name="T0" fmla="*/ 0 w 7"/>
                <a:gd name="T1" fmla="*/ 0 h 5"/>
                <a:gd name="T2" fmla="*/ 2147483647 w 7"/>
                <a:gd name="T3" fmla="*/ 0 h 5"/>
                <a:gd name="T4" fmla="*/ 2147483647 w 7"/>
                <a:gd name="T5" fmla="*/ 2147483647 h 5"/>
                <a:gd name="T6" fmla="*/ 2147483647 w 7"/>
                <a:gd name="T7" fmla="*/ 2147483647 h 5"/>
                <a:gd name="T8" fmla="*/ 2147483647 w 7"/>
                <a:gd name="T9" fmla="*/ 2147483647 h 5"/>
                <a:gd name="T10" fmla="*/ 0 w 7"/>
                <a:gd name="T11" fmla="*/ 2147483647 h 5"/>
                <a:gd name="T12" fmla="*/ 0 w 7"/>
                <a:gd name="T13" fmla="*/ 0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lnTo>
                    <a:pt x="4" y="0"/>
                  </a:lnTo>
                  <a:lnTo>
                    <a:pt x="7" y="3"/>
                  </a:lnTo>
                  <a:lnTo>
                    <a:pt x="7" y="5"/>
                  </a:lnTo>
                  <a:lnTo>
                    <a:pt x="5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1" name="Freeform 411"/>
            <p:cNvSpPr>
              <a:spLocks/>
            </p:cNvSpPr>
            <p:nvPr/>
          </p:nvSpPr>
          <p:spPr bwMode="auto">
            <a:xfrm>
              <a:off x="2520950" y="3494088"/>
              <a:ext cx="82550" cy="53975"/>
            </a:xfrm>
            <a:custGeom>
              <a:avLst/>
              <a:gdLst>
                <a:gd name="T0" fmla="*/ 0 w 52"/>
                <a:gd name="T1" fmla="*/ 0 h 34"/>
                <a:gd name="T2" fmla="*/ 2147483647 w 52"/>
                <a:gd name="T3" fmla="*/ 0 h 34"/>
                <a:gd name="T4" fmla="*/ 2147483647 w 52"/>
                <a:gd name="T5" fmla="*/ 2147483647 h 34"/>
                <a:gd name="T6" fmla="*/ 2147483647 w 52"/>
                <a:gd name="T7" fmla="*/ 2147483647 h 34"/>
                <a:gd name="T8" fmla="*/ 2147483647 w 52"/>
                <a:gd name="T9" fmla="*/ 2147483647 h 34"/>
                <a:gd name="T10" fmla="*/ 0 w 52"/>
                <a:gd name="T11" fmla="*/ 2147483647 h 34"/>
                <a:gd name="T12" fmla="*/ 0 w 52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2" name="Freeform 412"/>
            <p:cNvSpPr>
              <a:spLocks/>
            </p:cNvSpPr>
            <p:nvPr/>
          </p:nvSpPr>
          <p:spPr bwMode="auto">
            <a:xfrm>
              <a:off x="2600325" y="3544888"/>
              <a:ext cx="44450" cy="30163"/>
            </a:xfrm>
            <a:custGeom>
              <a:avLst/>
              <a:gdLst>
                <a:gd name="T0" fmla="*/ 0 w 28"/>
                <a:gd name="T1" fmla="*/ 0 h 19"/>
                <a:gd name="T2" fmla="*/ 2147483647 w 28"/>
                <a:gd name="T3" fmla="*/ 0 h 19"/>
                <a:gd name="T4" fmla="*/ 2147483647 w 28"/>
                <a:gd name="T5" fmla="*/ 2147483647 h 19"/>
                <a:gd name="T6" fmla="*/ 2147483647 w 28"/>
                <a:gd name="T7" fmla="*/ 2147483647 h 19"/>
                <a:gd name="T8" fmla="*/ 2147483647 w 28"/>
                <a:gd name="T9" fmla="*/ 2147483647 h 19"/>
                <a:gd name="T10" fmla="*/ 0 w 28"/>
                <a:gd name="T11" fmla="*/ 2147483647 h 19"/>
                <a:gd name="T12" fmla="*/ 0 w 28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lnTo>
                    <a:pt x="2" y="0"/>
                  </a:lnTo>
                  <a:lnTo>
                    <a:pt x="28" y="16"/>
                  </a:lnTo>
                  <a:lnTo>
                    <a:pt x="28" y="19"/>
                  </a:lnTo>
                  <a:lnTo>
                    <a:pt x="26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3" name="Freeform 413"/>
            <p:cNvSpPr>
              <a:spLocks/>
            </p:cNvSpPr>
            <p:nvPr/>
          </p:nvSpPr>
          <p:spPr bwMode="auto">
            <a:xfrm>
              <a:off x="2705100" y="3613150"/>
              <a:ext cx="28575" cy="20638"/>
            </a:xfrm>
            <a:custGeom>
              <a:avLst/>
              <a:gdLst>
                <a:gd name="T0" fmla="*/ 0 w 18"/>
                <a:gd name="T1" fmla="*/ 0 h 13"/>
                <a:gd name="T2" fmla="*/ 2147483647 w 18"/>
                <a:gd name="T3" fmla="*/ 0 h 13"/>
                <a:gd name="T4" fmla="*/ 2147483647 w 18"/>
                <a:gd name="T5" fmla="*/ 2147483647 h 13"/>
                <a:gd name="T6" fmla="*/ 2147483647 w 18"/>
                <a:gd name="T7" fmla="*/ 2147483647 h 13"/>
                <a:gd name="T8" fmla="*/ 2147483647 w 18"/>
                <a:gd name="T9" fmla="*/ 2147483647 h 13"/>
                <a:gd name="T10" fmla="*/ 0 w 18"/>
                <a:gd name="T11" fmla="*/ 2147483647 h 13"/>
                <a:gd name="T12" fmla="*/ 0 w 18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13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3"/>
                  </a:lnTo>
                  <a:lnTo>
                    <a:pt x="16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4" name="Freeform 414"/>
            <p:cNvSpPr>
              <a:spLocks/>
            </p:cNvSpPr>
            <p:nvPr/>
          </p:nvSpPr>
          <p:spPr bwMode="auto">
            <a:xfrm>
              <a:off x="2784475" y="3663950"/>
              <a:ext cx="82550" cy="55563"/>
            </a:xfrm>
            <a:custGeom>
              <a:avLst/>
              <a:gdLst>
                <a:gd name="T0" fmla="*/ 0 w 52"/>
                <a:gd name="T1" fmla="*/ 0 h 35"/>
                <a:gd name="T2" fmla="*/ 2147483647 w 52"/>
                <a:gd name="T3" fmla="*/ 0 h 35"/>
                <a:gd name="T4" fmla="*/ 2147483647 w 52"/>
                <a:gd name="T5" fmla="*/ 2147483647 h 35"/>
                <a:gd name="T6" fmla="*/ 2147483647 w 52"/>
                <a:gd name="T7" fmla="*/ 2147483647 h 35"/>
                <a:gd name="T8" fmla="*/ 2147483647 w 52"/>
                <a:gd name="T9" fmla="*/ 2147483647 h 35"/>
                <a:gd name="T10" fmla="*/ 0 w 52"/>
                <a:gd name="T11" fmla="*/ 2147483647 h 35"/>
                <a:gd name="T12" fmla="*/ 0 w 52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1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48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5" name="Freeform 415"/>
            <p:cNvSpPr>
              <a:spLocks/>
            </p:cNvSpPr>
            <p:nvPr/>
          </p:nvSpPr>
          <p:spPr bwMode="auto">
            <a:xfrm>
              <a:off x="2860675" y="3714750"/>
              <a:ext cx="58738" cy="39688"/>
            </a:xfrm>
            <a:custGeom>
              <a:avLst/>
              <a:gdLst>
                <a:gd name="T0" fmla="*/ 0 w 37"/>
                <a:gd name="T1" fmla="*/ 0 h 25"/>
                <a:gd name="T2" fmla="*/ 2147483647 w 37"/>
                <a:gd name="T3" fmla="*/ 0 h 25"/>
                <a:gd name="T4" fmla="*/ 2147483647 w 37"/>
                <a:gd name="T5" fmla="*/ 2147483647 h 25"/>
                <a:gd name="T6" fmla="*/ 2147483647 w 37"/>
                <a:gd name="T7" fmla="*/ 2147483647 h 25"/>
                <a:gd name="T8" fmla="*/ 2147483647 w 37"/>
                <a:gd name="T9" fmla="*/ 2147483647 h 25"/>
                <a:gd name="T10" fmla="*/ 0 w 37"/>
                <a:gd name="T11" fmla="*/ 2147483647 h 25"/>
                <a:gd name="T12" fmla="*/ 0 w 37"/>
                <a:gd name="T13" fmla="*/ 0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7" h="25">
                  <a:moveTo>
                    <a:pt x="0" y="0"/>
                  </a:moveTo>
                  <a:lnTo>
                    <a:pt x="4" y="0"/>
                  </a:lnTo>
                  <a:lnTo>
                    <a:pt x="37" y="22"/>
                  </a:lnTo>
                  <a:lnTo>
                    <a:pt x="37" y="25"/>
                  </a:lnTo>
                  <a:lnTo>
                    <a:pt x="34" y="2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6" name="Freeform 416"/>
            <p:cNvSpPr>
              <a:spLocks/>
            </p:cNvSpPr>
            <p:nvPr/>
          </p:nvSpPr>
          <p:spPr bwMode="auto">
            <a:xfrm>
              <a:off x="2971800" y="3787775"/>
              <a:ext cx="28575" cy="22225"/>
            </a:xfrm>
            <a:custGeom>
              <a:avLst/>
              <a:gdLst>
                <a:gd name="T0" fmla="*/ 0 w 18"/>
                <a:gd name="T1" fmla="*/ 0 h 14"/>
                <a:gd name="T2" fmla="*/ 2147483647 w 18"/>
                <a:gd name="T3" fmla="*/ 0 h 14"/>
                <a:gd name="T4" fmla="*/ 2147483647 w 18"/>
                <a:gd name="T5" fmla="*/ 2147483647 h 14"/>
                <a:gd name="T6" fmla="*/ 2147483647 w 18"/>
                <a:gd name="T7" fmla="*/ 2147483647 h 14"/>
                <a:gd name="T8" fmla="*/ 2147483647 w 18"/>
                <a:gd name="T9" fmla="*/ 2147483647 h 14"/>
                <a:gd name="T10" fmla="*/ 0 w 18"/>
                <a:gd name="T11" fmla="*/ 2147483647 h 14"/>
                <a:gd name="T12" fmla="*/ 0 w 18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7" name="Freeform 417"/>
            <p:cNvSpPr>
              <a:spLocks/>
            </p:cNvSpPr>
            <p:nvPr/>
          </p:nvSpPr>
          <p:spPr bwMode="auto">
            <a:xfrm>
              <a:off x="3054350" y="3846513"/>
              <a:ext cx="133350" cy="90488"/>
            </a:xfrm>
            <a:custGeom>
              <a:avLst/>
              <a:gdLst>
                <a:gd name="T0" fmla="*/ 0 w 84"/>
                <a:gd name="T1" fmla="*/ 0 h 57"/>
                <a:gd name="T2" fmla="*/ 2147483647 w 84"/>
                <a:gd name="T3" fmla="*/ 0 h 57"/>
                <a:gd name="T4" fmla="*/ 2147483647 w 84"/>
                <a:gd name="T5" fmla="*/ 2147483647 h 57"/>
                <a:gd name="T6" fmla="*/ 2147483647 w 84"/>
                <a:gd name="T7" fmla="*/ 2147483647 h 57"/>
                <a:gd name="T8" fmla="*/ 2147483647 w 84"/>
                <a:gd name="T9" fmla="*/ 2147483647 h 57"/>
                <a:gd name="T10" fmla="*/ 0 w 84"/>
                <a:gd name="T11" fmla="*/ 2147483647 h 57"/>
                <a:gd name="T12" fmla="*/ 0 w 84"/>
                <a:gd name="T13" fmla="*/ 0 h 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4" h="57">
                  <a:moveTo>
                    <a:pt x="0" y="0"/>
                  </a:moveTo>
                  <a:lnTo>
                    <a:pt x="4" y="0"/>
                  </a:lnTo>
                  <a:lnTo>
                    <a:pt x="84" y="54"/>
                  </a:lnTo>
                  <a:lnTo>
                    <a:pt x="84" y="57"/>
                  </a:lnTo>
                  <a:lnTo>
                    <a:pt x="81" y="5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8" name="Freeform 418"/>
            <p:cNvSpPr>
              <a:spLocks/>
            </p:cNvSpPr>
            <p:nvPr/>
          </p:nvSpPr>
          <p:spPr bwMode="auto">
            <a:xfrm>
              <a:off x="3241675" y="3971925"/>
              <a:ext cx="28575" cy="23813"/>
            </a:xfrm>
            <a:custGeom>
              <a:avLst/>
              <a:gdLst>
                <a:gd name="T0" fmla="*/ 0 w 18"/>
                <a:gd name="T1" fmla="*/ 0 h 15"/>
                <a:gd name="T2" fmla="*/ 2147483647 w 18"/>
                <a:gd name="T3" fmla="*/ 0 h 15"/>
                <a:gd name="T4" fmla="*/ 2147483647 w 18"/>
                <a:gd name="T5" fmla="*/ 2147483647 h 15"/>
                <a:gd name="T6" fmla="*/ 2147483647 w 18"/>
                <a:gd name="T7" fmla="*/ 2147483647 h 15"/>
                <a:gd name="T8" fmla="*/ 2147483647 w 18"/>
                <a:gd name="T9" fmla="*/ 2147483647 h 15"/>
                <a:gd name="T10" fmla="*/ 0 w 18"/>
                <a:gd name="T11" fmla="*/ 2147483647 h 15"/>
                <a:gd name="T12" fmla="*/ 0 w 18"/>
                <a:gd name="T13" fmla="*/ 0 h 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3" y="0"/>
                  </a:lnTo>
                  <a:lnTo>
                    <a:pt x="18" y="13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9" name="Freeform 419"/>
            <p:cNvSpPr>
              <a:spLocks/>
            </p:cNvSpPr>
            <p:nvPr/>
          </p:nvSpPr>
          <p:spPr bwMode="auto">
            <a:xfrm>
              <a:off x="3325813" y="4032250"/>
              <a:ext cx="53975" cy="39688"/>
            </a:xfrm>
            <a:custGeom>
              <a:avLst/>
              <a:gdLst>
                <a:gd name="T0" fmla="*/ 0 w 34"/>
                <a:gd name="T1" fmla="*/ 0 h 25"/>
                <a:gd name="T2" fmla="*/ 2147483647 w 34"/>
                <a:gd name="T3" fmla="*/ 0 h 25"/>
                <a:gd name="T4" fmla="*/ 2147483647 w 34"/>
                <a:gd name="T5" fmla="*/ 2147483647 h 25"/>
                <a:gd name="T6" fmla="*/ 2147483647 w 34"/>
                <a:gd name="T7" fmla="*/ 2147483647 h 25"/>
                <a:gd name="T8" fmla="*/ 2147483647 w 34"/>
                <a:gd name="T9" fmla="*/ 2147483647 h 25"/>
                <a:gd name="T10" fmla="*/ 0 w 34"/>
                <a:gd name="T11" fmla="*/ 2147483647 h 25"/>
                <a:gd name="T12" fmla="*/ 0 w 34"/>
                <a:gd name="T13" fmla="*/ 0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25">
                  <a:moveTo>
                    <a:pt x="0" y="0"/>
                  </a:moveTo>
                  <a:lnTo>
                    <a:pt x="3" y="0"/>
                  </a:lnTo>
                  <a:lnTo>
                    <a:pt x="34" y="22"/>
                  </a:lnTo>
                  <a:lnTo>
                    <a:pt x="34" y="25"/>
                  </a:lnTo>
                  <a:lnTo>
                    <a:pt x="31" y="2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0" name="Freeform 420"/>
            <p:cNvSpPr>
              <a:spLocks/>
            </p:cNvSpPr>
            <p:nvPr/>
          </p:nvSpPr>
          <p:spPr bwMode="auto">
            <a:xfrm>
              <a:off x="3375025" y="4067175"/>
              <a:ext cx="11113" cy="11113"/>
            </a:xfrm>
            <a:custGeom>
              <a:avLst/>
              <a:gdLst>
                <a:gd name="T0" fmla="*/ 0 w 7"/>
                <a:gd name="T1" fmla="*/ 0 h 7"/>
                <a:gd name="T2" fmla="*/ 2147483647 w 7"/>
                <a:gd name="T3" fmla="*/ 0 h 7"/>
                <a:gd name="T4" fmla="*/ 2147483647 w 7"/>
                <a:gd name="T5" fmla="*/ 2147483647 h 7"/>
                <a:gd name="T6" fmla="*/ 2147483647 w 7"/>
                <a:gd name="T7" fmla="*/ 2147483647 h 7"/>
                <a:gd name="T8" fmla="*/ 2147483647 w 7"/>
                <a:gd name="T9" fmla="*/ 2147483647 h 7"/>
                <a:gd name="T10" fmla="*/ 0 w 7"/>
                <a:gd name="T11" fmla="*/ 2147483647 h 7"/>
                <a:gd name="T12" fmla="*/ 0 w 7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3" y="0"/>
                  </a:lnTo>
                  <a:lnTo>
                    <a:pt x="7" y="4"/>
                  </a:lnTo>
                  <a:lnTo>
                    <a:pt x="7" y="7"/>
                  </a:lnTo>
                  <a:lnTo>
                    <a:pt x="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1" name="Line 421"/>
            <p:cNvSpPr>
              <a:spLocks noChangeShapeType="1"/>
            </p:cNvSpPr>
            <p:nvPr/>
          </p:nvSpPr>
          <p:spPr bwMode="auto">
            <a:xfrm>
              <a:off x="1328738" y="3005138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2" name="Line 422"/>
            <p:cNvSpPr>
              <a:spLocks noChangeShapeType="1"/>
            </p:cNvSpPr>
            <p:nvPr/>
          </p:nvSpPr>
          <p:spPr bwMode="auto">
            <a:xfrm>
              <a:off x="1312863" y="3006725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3" name="Line 423"/>
            <p:cNvSpPr>
              <a:spLocks noChangeShapeType="1"/>
            </p:cNvSpPr>
            <p:nvPr/>
          </p:nvSpPr>
          <p:spPr bwMode="auto">
            <a:xfrm>
              <a:off x="1328738" y="3068638"/>
              <a:ext cx="0" cy="809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4" name="Line 424"/>
            <p:cNvSpPr>
              <a:spLocks noChangeShapeType="1"/>
            </p:cNvSpPr>
            <p:nvPr/>
          </p:nvSpPr>
          <p:spPr bwMode="auto">
            <a:xfrm>
              <a:off x="1312863" y="3148013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5" name="Line 425"/>
            <p:cNvSpPr>
              <a:spLocks noChangeShapeType="1"/>
            </p:cNvSpPr>
            <p:nvPr/>
          </p:nvSpPr>
          <p:spPr bwMode="auto">
            <a:xfrm>
              <a:off x="1533525" y="2954338"/>
              <a:ext cx="0" cy="587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6" name="Line 426"/>
            <p:cNvSpPr>
              <a:spLocks noChangeShapeType="1"/>
            </p:cNvSpPr>
            <p:nvPr/>
          </p:nvSpPr>
          <p:spPr bwMode="auto">
            <a:xfrm>
              <a:off x="1516063" y="2954338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7" name="Line 427"/>
            <p:cNvSpPr>
              <a:spLocks noChangeShapeType="1"/>
            </p:cNvSpPr>
            <p:nvPr/>
          </p:nvSpPr>
          <p:spPr bwMode="auto">
            <a:xfrm>
              <a:off x="1533525" y="3009900"/>
              <a:ext cx="0" cy="777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8" name="Line 428"/>
            <p:cNvSpPr>
              <a:spLocks noChangeShapeType="1"/>
            </p:cNvSpPr>
            <p:nvPr/>
          </p:nvSpPr>
          <p:spPr bwMode="auto">
            <a:xfrm>
              <a:off x="1516063" y="3086100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9" name="Line 429"/>
            <p:cNvSpPr>
              <a:spLocks noChangeShapeType="1"/>
            </p:cNvSpPr>
            <p:nvPr/>
          </p:nvSpPr>
          <p:spPr bwMode="auto">
            <a:xfrm>
              <a:off x="1744663" y="2917825"/>
              <a:ext cx="0" cy="523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0" name="Line 430"/>
            <p:cNvSpPr>
              <a:spLocks noChangeShapeType="1"/>
            </p:cNvSpPr>
            <p:nvPr/>
          </p:nvSpPr>
          <p:spPr bwMode="auto">
            <a:xfrm>
              <a:off x="1727200" y="291782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1" name="Line 431"/>
            <p:cNvSpPr>
              <a:spLocks noChangeShapeType="1"/>
            </p:cNvSpPr>
            <p:nvPr/>
          </p:nvSpPr>
          <p:spPr bwMode="auto">
            <a:xfrm>
              <a:off x="1744663" y="2968625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2" name="Line 432"/>
            <p:cNvSpPr>
              <a:spLocks noChangeShapeType="1"/>
            </p:cNvSpPr>
            <p:nvPr/>
          </p:nvSpPr>
          <p:spPr bwMode="auto">
            <a:xfrm>
              <a:off x="1727200" y="303212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3" name="Line 433"/>
            <p:cNvSpPr>
              <a:spLocks noChangeShapeType="1"/>
            </p:cNvSpPr>
            <p:nvPr/>
          </p:nvSpPr>
          <p:spPr bwMode="auto">
            <a:xfrm>
              <a:off x="2109788" y="2898775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4" name="Line 434"/>
            <p:cNvSpPr>
              <a:spLocks noChangeShapeType="1"/>
            </p:cNvSpPr>
            <p:nvPr/>
          </p:nvSpPr>
          <p:spPr bwMode="auto">
            <a:xfrm>
              <a:off x="2093913" y="2898775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5" name="Line 435"/>
            <p:cNvSpPr>
              <a:spLocks noChangeShapeType="1"/>
            </p:cNvSpPr>
            <p:nvPr/>
          </p:nvSpPr>
          <p:spPr bwMode="auto">
            <a:xfrm>
              <a:off x="2109788" y="2943225"/>
              <a:ext cx="0" cy="635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6" name="Line 436"/>
            <p:cNvSpPr>
              <a:spLocks noChangeShapeType="1"/>
            </p:cNvSpPr>
            <p:nvPr/>
          </p:nvSpPr>
          <p:spPr bwMode="auto">
            <a:xfrm>
              <a:off x="2093913" y="3006725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7" name="Line 437"/>
            <p:cNvSpPr>
              <a:spLocks noChangeShapeType="1"/>
            </p:cNvSpPr>
            <p:nvPr/>
          </p:nvSpPr>
          <p:spPr bwMode="auto">
            <a:xfrm>
              <a:off x="2274888" y="29146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8" name="Line 438"/>
            <p:cNvSpPr>
              <a:spLocks noChangeShapeType="1"/>
            </p:cNvSpPr>
            <p:nvPr/>
          </p:nvSpPr>
          <p:spPr bwMode="auto">
            <a:xfrm>
              <a:off x="2255838" y="2916238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9" name="Line 439"/>
            <p:cNvSpPr>
              <a:spLocks noChangeShapeType="1"/>
            </p:cNvSpPr>
            <p:nvPr/>
          </p:nvSpPr>
          <p:spPr bwMode="auto">
            <a:xfrm>
              <a:off x="2274888" y="2963863"/>
              <a:ext cx="0" cy="619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0" name="Line 440"/>
            <p:cNvSpPr>
              <a:spLocks noChangeShapeType="1"/>
            </p:cNvSpPr>
            <p:nvPr/>
          </p:nvSpPr>
          <p:spPr bwMode="auto">
            <a:xfrm>
              <a:off x="2255838" y="302577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1" name="Line 441"/>
            <p:cNvSpPr>
              <a:spLocks noChangeShapeType="1"/>
            </p:cNvSpPr>
            <p:nvPr/>
          </p:nvSpPr>
          <p:spPr bwMode="auto">
            <a:xfrm>
              <a:off x="2462213" y="2976563"/>
              <a:ext cx="0" cy="190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2" name="Line 442"/>
            <p:cNvSpPr>
              <a:spLocks noChangeShapeType="1"/>
            </p:cNvSpPr>
            <p:nvPr/>
          </p:nvSpPr>
          <p:spPr bwMode="auto">
            <a:xfrm>
              <a:off x="2444750" y="2976563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3" name="Line 443"/>
            <p:cNvSpPr>
              <a:spLocks noChangeShapeType="1"/>
            </p:cNvSpPr>
            <p:nvPr/>
          </p:nvSpPr>
          <p:spPr bwMode="auto">
            <a:xfrm>
              <a:off x="2462213" y="2994025"/>
              <a:ext cx="0" cy="254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4" name="Line 444"/>
            <p:cNvSpPr>
              <a:spLocks noChangeShapeType="1"/>
            </p:cNvSpPr>
            <p:nvPr/>
          </p:nvSpPr>
          <p:spPr bwMode="auto">
            <a:xfrm>
              <a:off x="2444750" y="301942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5" name="Line 445"/>
            <p:cNvSpPr>
              <a:spLocks noChangeShapeType="1"/>
            </p:cNvSpPr>
            <p:nvPr/>
          </p:nvSpPr>
          <p:spPr bwMode="auto">
            <a:xfrm>
              <a:off x="2700338" y="2913063"/>
              <a:ext cx="0" cy="254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6" name="Line 446"/>
            <p:cNvSpPr>
              <a:spLocks noChangeShapeType="1"/>
            </p:cNvSpPr>
            <p:nvPr/>
          </p:nvSpPr>
          <p:spPr bwMode="auto">
            <a:xfrm>
              <a:off x="2681288" y="2914650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7" name="Line 447"/>
            <p:cNvSpPr>
              <a:spLocks noChangeShapeType="1"/>
            </p:cNvSpPr>
            <p:nvPr/>
          </p:nvSpPr>
          <p:spPr bwMode="auto">
            <a:xfrm>
              <a:off x="2700338" y="2936875"/>
              <a:ext cx="0" cy="269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8" name="Line 448"/>
            <p:cNvSpPr>
              <a:spLocks noChangeShapeType="1"/>
            </p:cNvSpPr>
            <p:nvPr/>
          </p:nvSpPr>
          <p:spPr bwMode="auto">
            <a:xfrm>
              <a:off x="2681288" y="296227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9" name="Line 449"/>
            <p:cNvSpPr>
              <a:spLocks noChangeShapeType="1"/>
            </p:cNvSpPr>
            <p:nvPr/>
          </p:nvSpPr>
          <p:spPr bwMode="auto">
            <a:xfrm>
              <a:off x="3163888" y="2720975"/>
              <a:ext cx="0" cy="523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0" name="Line 450"/>
            <p:cNvSpPr>
              <a:spLocks noChangeShapeType="1"/>
            </p:cNvSpPr>
            <p:nvPr/>
          </p:nvSpPr>
          <p:spPr bwMode="auto">
            <a:xfrm>
              <a:off x="3148013" y="2720975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1" name="Line 451"/>
            <p:cNvSpPr>
              <a:spLocks noChangeShapeType="1"/>
            </p:cNvSpPr>
            <p:nvPr/>
          </p:nvSpPr>
          <p:spPr bwMode="auto">
            <a:xfrm>
              <a:off x="3163888" y="2771775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2" name="Line 452"/>
            <p:cNvSpPr>
              <a:spLocks noChangeShapeType="1"/>
            </p:cNvSpPr>
            <p:nvPr/>
          </p:nvSpPr>
          <p:spPr bwMode="auto">
            <a:xfrm>
              <a:off x="3148013" y="2835275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3" name="Line 453"/>
            <p:cNvSpPr>
              <a:spLocks noChangeShapeType="1"/>
            </p:cNvSpPr>
            <p:nvPr/>
          </p:nvSpPr>
          <p:spPr bwMode="auto">
            <a:xfrm>
              <a:off x="3513138" y="2532063"/>
              <a:ext cx="0" cy="809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4" name="Line 454"/>
            <p:cNvSpPr>
              <a:spLocks noChangeShapeType="1"/>
            </p:cNvSpPr>
            <p:nvPr/>
          </p:nvSpPr>
          <p:spPr bwMode="auto">
            <a:xfrm>
              <a:off x="3490913" y="2532063"/>
              <a:ext cx="381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5" name="Line 455"/>
            <p:cNvSpPr>
              <a:spLocks noChangeShapeType="1"/>
            </p:cNvSpPr>
            <p:nvPr/>
          </p:nvSpPr>
          <p:spPr bwMode="auto">
            <a:xfrm>
              <a:off x="3513138" y="2609850"/>
              <a:ext cx="0" cy="1127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6" name="Line 456"/>
            <p:cNvSpPr>
              <a:spLocks noChangeShapeType="1"/>
            </p:cNvSpPr>
            <p:nvPr/>
          </p:nvSpPr>
          <p:spPr bwMode="auto">
            <a:xfrm>
              <a:off x="3490913" y="2720975"/>
              <a:ext cx="381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7" name="Line 457"/>
            <p:cNvSpPr>
              <a:spLocks noChangeShapeType="1"/>
            </p:cNvSpPr>
            <p:nvPr/>
          </p:nvSpPr>
          <p:spPr bwMode="auto">
            <a:xfrm>
              <a:off x="5676900" y="1773238"/>
              <a:ext cx="0" cy="730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8" name="Line 458"/>
            <p:cNvSpPr>
              <a:spLocks noChangeShapeType="1"/>
            </p:cNvSpPr>
            <p:nvPr/>
          </p:nvSpPr>
          <p:spPr bwMode="auto">
            <a:xfrm>
              <a:off x="5659438" y="1774825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9" name="Line 459"/>
            <p:cNvSpPr>
              <a:spLocks noChangeShapeType="1"/>
            </p:cNvSpPr>
            <p:nvPr/>
          </p:nvSpPr>
          <p:spPr bwMode="auto">
            <a:xfrm>
              <a:off x="5676900" y="1843088"/>
              <a:ext cx="0" cy="984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0" name="Line 460"/>
            <p:cNvSpPr>
              <a:spLocks noChangeShapeType="1"/>
            </p:cNvSpPr>
            <p:nvPr/>
          </p:nvSpPr>
          <p:spPr bwMode="auto">
            <a:xfrm>
              <a:off x="5659438" y="1939925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1" name="Line 461"/>
            <p:cNvSpPr>
              <a:spLocks noChangeShapeType="1"/>
            </p:cNvSpPr>
            <p:nvPr/>
          </p:nvSpPr>
          <p:spPr bwMode="auto">
            <a:xfrm>
              <a:off x="6146800" y="2006600"/>
              <a:ext cx="0" cy="920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2" name="Line 462"/>
            <p:cNvSpPr>
              <a:spLocks noChangeShapeType="1"/>
            </p:cNvSpPr>
            <p:nvPr/>
          </p:nvSpPr>
          <p:spPr bwMode="auto">
            <a:xfrm>
              <a:off x="6130925" y="2006600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3" name="Line 463"/>
            <p:cNvSpPr>
              <a:spLocks noChangeShapeType="1"/>
            </p:cNvSpPr>
            <p:nvPr/>
          </p:nvSpPr>
          <p:spPr bwMode="auto">
            <a:xfrm>
              <a:off x="6146800" y="2097088"/>
              <a:ext cx="0" cy="1428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4" name="Line 464"/>
            <p:cNvSpPr>
              <a:spLocks noChangeShapeType="1"/>
            </p:cNvSpPr>
            <p:nvPr/>
          </p:nvSpPr>
          <p:spPr bwMode="auto">
            <a:xfrm>
              <a:off x="6130925" y="2238375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5" name="Freeform 465"/>
            <p:cNvSpPr>
              <a:spLocks/>
            </p:cNvSpPr>
            <p:nvPr/>
          </p:nvSpPr>
          <p:spPr bwMode="auto">
            <a:xfrm>
              <a:off x="1327150" y="3009900"/>
              <a:ext cx="206375" cy="60325"/>
            </a:xfrm>
            <a:custGeom>
              <a:avLst/>
              <a:gdLst>
                <a:gd name="T0" fmla="*/ 2147483647 w 130"/>
                <a:gd name="T1" fmla="*/ 0 h 38"/>
                <a:gd name="T2" fmla="*/ 2147483647 w 130"/>
                <a:gd name="T3" fmla="*/ 0 h 38"/>
                <a:gd name="T4" fmla="*/ 2147483647 w 130"/>
                <a:gd name="T5" fmla="*/ 2147483647 h 38"/>
                <a:gd name="T6" fmla="*/ 2147483647 w 130"/>
                <a:gd name="T7" fmla="*/ 2147483647 h 38"/>
                <a:gd name="T8" fmla="*/ 0 w 130"/>
                <a:gd name="T9" fmla="*/ 2147483647 h 38"/>
                <a:gd name="T10" fmla="*/ 0 w 130"/>
                <a:gd name="T11" fmla="*/ 2147483647 h 38"/>
                <a:gd name="T12" fmla="*/ 2147483647 w 130"/>
                <a:gd name="T13" fmla="*/ 0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0" h="38">
                  <a:moveTo>
                    <a:pt x="129" y="0"/>
                  </a:moveTo>
                  <a:lnTo>
                    <a:pt x="130" y="0"/>
                  </a:lnTo>
                  <a:lnTo>
                    <a:pt x="130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6" name="Freeform 466"/>
            <p:cNvSpPr>
              <a:spLocks/>
            </p:cNvSpPr>
            <p:nvPr/>
          </p:nvSpPr>
          <p:spPr bwMode="auto">
            <a:xfrm>
              <a:off x="1531938" y="2968625"/>
              <a:ext cx="215900" cy="44450"/>
            </a:xfrm>
            <a:custGeom>
              <a:avLst/>
              <a:gdLst>
                <a:gd name="T0" fmla="*/ 2147483647 w 136"/>
                <a:gd name="T1" fmla="*/ 0 h 28"/>
                <a:gd name="T2" fmla="*/ 2147483647 w 136"/>
                <a:gd name="T3" fmla="*/ 0 h 28"/>
                <a:gd name="T4" fmla="*/ 2147483647 w 136"/>
                <a:gd name="T5" fmla="*/ 2147483647 h 28"/>
                <a:gd name="T6" fmla="*/ 2147483647 w 136"/>
                <a:gd name="T7" fmla="*/ 2147483647 h 28"/>
                <a:gd name="T8" fmla="*/ 0 w 136"/>
                <a:gd name="T9" fmla="*/ 2147483647 h 28"/>
                <a:gd name="T10" fmla="*/ 0 w 136"/>
                <a:gd name="T11" fmla="*/ 2147483647 h 28"/>
                <a:gd name="T12" fmla="*/ 2147483647 w 136"/>
                <a:gd name="T13" fmla="*/ 0 h 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" h="28">
                  <a:moveTo>
                    <a:pt x="134" y="0"/>
                  </a:moveTo>
                  <a:lnTo>
                    <a:pt x="136" y="0"/>
                  </a:lnTo>
                  <a:lnTo>
                    <a:pt x="136" y="1"/>
                  </a:lnTo>
                  <a:lnTo>
                    <a:pt x="1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7" name="Freeform 467"/>
            <p:cNvSpPr>
              <a:spLocks/>
            </p:cNvSpPr>
            <p:nvPr/>
          </p:nvSpPr>
          <p:spPr bwMode="auto">
            <a:xfrm>
              <a:off x="1744663" y="2943225"/>
              <a:ext cx="366713" cy="26988"/>
            </a:xfrm>
            <a:custGeom>
              <a:avLst/>
              <a:gdLst>
                <a:gd name="T0" fmla="*/ 2147483647 w 231"/>
                <a:gd name="T1" fmla="*/ 0 h 17"/>
                <a:gd name="T2" fmla="*/ 2147483647 w 231"/>
                <a:gd name="T3" fmla="*/ 0 h 17"/>
                <a:gd name="T4" fmla="*/ 2147483647 w 231"/>
                <a:gd name="T5" fmla="*/ 2147483647 h 17"/>
                <a:gd name="T6" fmla="*/ 2147483647 w 231"/>
                <a:gd name="T7" fmla="*/ 2147483647 h 17"/>
                <a:gd name="T8" fmla="*/ 0 w 231"/>
                <a:gd name="T9" fmla="*/ 2147483647 h 17"/>
                <a:gd name="T10" fmla="*/ 0 w 231"/>
                <a:gd name="T11" fmla="*/ 2147483647 h 17"/>
                <a:gd name="T12" fmla="*/ 2147483647 w 231"/>
                <a:gd name="T13" fmla="*/ 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1" h="17">
                  <a:moveTo>
                    <a:pt x="230" y="0"/>
                  </a:moveTo>
                  <a:lnTo>
                    <a:pt x="231" y="0"/>
                  </a:lnTo>
                  <a:lnTo>
                    <a:pt x="231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8" name="Freeform 468"/>
            <p:cNvSpPr>
              <a:spLocks/>
            </p:cNvSpPr>
            <p:nvPr/>
          </p:nvSpPr>
          <p:spPr bwMode="auto">
            <a:xfrm>
              <a:off x="2109788" y="2943225"/>
              <a:ext cx="166688" cy="20638"/>
            </a:xfrm>
            <a:custGeom>
              <a:avLst/>
              <a:gdLst>
                <a:gd name="T0" fmla="*/ 0 w 105"/>
                <a:gd name="T1" fmla="*/ 0 h 13"/>
                <a:gd name="T2" fmla="*/ 2147483647 w 105"/>
                <a:gd name="T3" fmla="*/ 0 h 13"/>
                <a:gd name="T4" fmla="*/ 2147483647 w 105"/>
                <a:gd name="T5" fmla="*/ 2147483647 h 13"/>
                <a:gd name="T6" fmla="*/ 2147483647 w 105"/>
                <a:gd name="T7" fmla="*/ 2147483647 h 13"/>
                <a:gd name="T8" fmla="*/ 2147483647 w 105"/>
                <a:gd name="T9" fmla="*/ 2147483647 h 13"/>
                <a:gd name="T10" fmla="*/ 0 w 105"/>
                <a:gd name="T11" fmla="*/ 2147483647 h 13"/>
                <a:gd name="T12" fmla="*/ 0 w 105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5" h="13">
                  <a:moveTo>
                    <a:pt x="0" y="0"/>
                  </a:moveTo>
                  <a:lnTo>
                    <a:pt x="1" y="0"/>
                  </a:lnTo>
                  <a:lnTo>
                    <a:pt x="105" y="13"/>
                  </a:lnTo>
                  <a:lnTo>
                    <a:pt x="104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9" name="Freeform 469"/>
            <p:cNvSpPr>
              <a:spLocks/>
            </p:cNvSpPr>
            <p:nvPr/>
          </p:nvSpPr>
          <p:spPr bwMode="auto">
            <a:xfrm>
              <a:off x="2274888" y="2963863"/>
              <a:ext cx="188913" cy="31750"/>
            </a:xfrm>
            <a:custGeom>
              <a:avLst/>
              <a:gdLst>
                <a:gd name="T0" fmla="*/ 0 w 119"/>
                <a:gd name="T1" fmla="*/ 0 h 20"/>
                <a:gd name="T2" fmla="*/ 2147483647 w 119"/>
                <a:gd name="T3" fmla="*/ 0 h 20"/>
                <a:gd name="T4" fmla="*/ 2147483647 w 119"/>
                <a:gd name="T5" fmla="*/ 2147483647 h 20"/>
                <a:gd name="T6" fmla="*/ 2147483647 w 119"/>
                <a:gd name="T7" fmla="*/ 2147483647 h 20"/>
                <a:gd name="T8" fmla="*/ 2147483647 w 119"/>
                <a:gd name="T9" fmla="*/ 2147483647 h 20"/>
                <a:gd name="T10" fmla="*/ 0 w 119"/>
                <a:gd name="T11" fmla="*/ 0 h 20"/>
                <a:gd name="T12" fmla="*/ 0 w 119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9" h="20">
                  <a:moveTo>
                    <a:pt x="0" y="0"/>
                  </a:moveTo>
                  <a:lnTo>
                    <a:pt x="1" y="0"/>
                  </a:lnTo>
                  <a:lnTo>
                    <a:pt x="119" y="19"/>
                  </a:lnTo>
                  <a:lnTo>
                    <a:pt x="119" y="20"/>
                  </a:lnTo>
                  <a:lnTo>
                    <a:pt x="117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0" name="Freeform 470"/>
            <p:cNvSpPr>
              <a:spLocks/>
            </p:cNvSpPr>
            <p:nvPr/>
          </p:nvSpPr>
          <p:spPr bwMode="auto">
            <a:xfrm>
              <a:off x="2460625" y="2936875"/>
              <a:ext cx="241300" cy="58738"/>
            </a:xfrm>
            <a:custGeom>
              <a:avLst/>
              <a:gdLst>
                <a:gd name="T0" fmla="*/ 2147483647 w 152"/>
                <a:gd name="T1" fmla="*/ 0 h 37"/>
                <a:gd name="T2" fmla="*/ 2147483647 w 152"/>
                <a:gd name="T3" fmla="*/ 0 h 37"/>
                <a:gd name="T4" fmla="*/ 2147483647 w 152"/>
                <a:gd name="T5" fmla="*/ 2147483647 h 37"/>
                <a:gd name="T6" fmla="*/ 2147483647 w 152"/>
                <a:gd name="T7" fmla="*/ 2147483647 h 37"/>
                <a:gd name="T8" fmla="*/ 0 w 152"/>
                <a:gd name="T9" fmla="*/ 2147483647 h 37"/>
                <a:gd name="T10" fmla="*/ 0 w 152"/>
                <a:gd name="T11" fmla="*/ 2147483647 h 37"/>
                <a:gd name="T12" fmla="*/ 2147483647 w 152"/>
                <a:gd name="T13" fmla="*/ 0 h 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2" h="37">
                  <a:moveTo>
                    <a:pt x="151" y="0"/>
                  </a:moveTo>
                  <a:lnTo>
                    <a:pt x="152" y="0"/>
                  </a:lnTo>
                  <a:lnTo>
                    <a:pt x="152" y="1"/>
                  </a:lnTo>
                  <a:lnTo>
                    <a:pt x="2" y="37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1" name="Freeform 471"/>
            <p:cNvSpPr>
              <a:spLocks/>
            </p:cNvSpPr>
            <p:nvPr/>
          </p:nvSpPr>
          <p:spPr bwMode="auto">
            <a:xfrm>
              <a:off x="2700338" y="2771775"/>
              <a:ext cx="465138" cy="166688"/>
            </a:xfrm>
            <a:custGeom>
              <a:avLst/>
              <a:gdLst>
                <a:gd name="T0" fmla="*/ 2147483647 w 293"/>
                <a:gd name="T1" fmla="*/ 0 h 105"/>
                <a:gd name="T2" fmla="*/ 2147483647 w 293"/>
                <a:gd name="T3" fmla="*/ 0 h 105"/>
                <a:gd name="T4" fmla="*/ 2147483647 w 293"/>
                <a:gd name="T5" fmla="*/ 2147483647 h 105"/>
                <a:gd name="T6" fmla="*/ 2147483647 w 293"/>
                <a:gd name="T7" fmla="*/ 2147483647 h 105"/>
                <a:gd name="T8" fmla="*/ 0 w 293"/>
                <a:gd name="T9" fmla="*/ 2147483647 h 105"/>
                <a:gd name="T10" fmla="*/ 0 w 293"/>
                <a:gd name="T11" fmla="*/ 2147483647 h 105"/>
                <a:gd name="T12" fmla="*/ 2147483647 w 293"/>
                <a:gd name="T13" fmla="*/ 0 h 1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93" h="105">
                  <a:moveTo>
                    <a:pt x="292" y="0"/>
                  </a:moveTo>
                  <a:lnTo>
                    <a:pt x="293" y="0"/>
                  </a:lnTo>
                  <a:lnTo>
                    <a:pt x="293" y="1"/>
                  </a:lnTo>
                  <a:lnTo>
                    <a:pt x="1" y="105"/>
                  </a:lnTo>
                  <a:lnTo>
                    <a:pt x="0" y="105"/>
                  </a:lnTo>
                  <a:lnTo>
                    <a:pt x="0" y="104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2" name="Freeform 472"/>
            <p:cNvSpPr>
              <a:spLocks/>
            </p:cNvSpPr>
            <p:nvPr/>
          </p:nvSpPr>
          <p:spPr bwMode="auto">
            <a:xfrm>
              <a:off x="3163888" y="2609850"/>
              <a:ext cx="349250" cy="163513"/>
            </a:xfrm>
            <a:custGeom>
              <a:avLst/>
              <a:gdLst>
                <a:gd name="T0" fmla="*/ 2147483647 w 220"/>
                <a:gd name="T1" fmla="*/ 0 h 103"/>
                <a:gd name="T2" fmla="*/ 2147483647 w 220"/>
                <a:gd name="T3" fmla="*/ 0 h 103"/>
                <a:gd name="T4" fmla="*/ 2147483647 w 220"/>
                <a:gd name="T5" fmla="*/ 2147483647 h 103"/>
                <a:gd name="T6" fmla="*/ 2147483647 w 220"/>
                <a:gd name="T7" fmla="*/ 2147483647 h 103"/>
                <a:gd name="T8" fmla="*/ 0 w 220"/>
                <a:gd name="T9" fmla="*/ 2147483647 h 103"/>
                <a:gd name="T10" fmla="*/ 0 w 220"/>
                <a:gd name="T11" fmla="*/ 2147483647 h 103"/>
                <a:gd name="T12" fmla="*/ 2147483647 w 220"/>
                <a:gd name="T13" fmla="*/ 0 h 10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0" h="103">
                  <a:moveTo>
                    <a:pt x="219" y="0"/>
                  </a:moveTo>
                  <a:lnTo>
                    <a:pt x="220" y="0"/>
                  </a:lnTo>
                  <a:lnTo>
                    <a:pt x="220" y="2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2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3" name="Freeform 473"/>
            <p:cNvSpPr>
              <a:spLocks/>
            </p:cNvSpPr>
            <p:nvPr/>
          </p:nvSpPr>
          <p:spPr bwMode="auto">
            <a:xfrm>
              <a:off x="3511550" y="2605088"/>
              <a:ext cx="790575" cy="7938"/>
            </a:xfrm>
            <a:custGeom>
              <a:avLst/>
              <a:gdLst>
                <a:gd name="T0" fmla="*/ 2147483647 w 498"/>
                <a:gd name="T1" fmla="*/ 0 h 5"/>
                <a:gd name="T2" fmla="*/ 2147483647 w 498"/>
                <a:gd name="T3" fmla="*/ 0 h 5"/>
                <a:gd name="T4" fmla="*/ 2147483647 w 498"/>
                <a:gd name="T5" fmla="*/ 2147483647 h 5"/>
                <a:gd name="T6" fmla="*/ 2147483647 w 498"/>
                <a:gd name="T7" fmla="*/ 2147483647 h 5"/>
                <a:gd name="T8" fmla="*/ 0 w 498"/>
                <a:gd name="T9" fmla="*/ 2147483647 h 5"/>
                <a:gd name="T10" fmla="*/ 0 w 498"/>
                <a:gd name="T11" fmla="*/ 2147483647 h 5"/>
                <a:gd name="T12" fmla="*/ 2147483647 w 498"/>
                <a:gd name="T13" fmla="*/ 0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98" h="5">
                  <a:moveTo>
                    <a:pt x="496" y="0"/>
                  </a:moveTo>
                  <a:lnTo>
                    <a:pt x="498" y="0"/>
                  </a:lnTo>
                  <a:lnTo>
                    <a:pt x="498" y="1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9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4" name="Freeform 474"/>
            <p:cNvSpPr>
              <a:spLocks/>
            </p:cNvSpPr>
            <p:nvPr/>
          </p:nvSpPr>
          <p:spPr bwMode="auto">
            <a:xfrm>
              <a:off x="4298950" y="2554288"/>
              <a:ext cx="192088" cy="52388"/>
            </a:xfrm>
            <a:custGeom>
              <a:avLst/>
              <a:gdLst>
                <a:gd name="T0" fmla="*/ 2147483647 w 121"/>
                <a:gd name="T1" fmla="*/ 0 h 33"/>
                <a:gd name="T2" fmla="*/ 2147483647 w 121"/>
                <a:gd name="T3" fmla="*/ 0 h 33"/>
                <a:gd name="T4" fmla="*/ 2147483647 w 121"/>
                <a:gd name="T5" fmla="*/ 2147483647 h 33"/>
                <a:gd name="T6" fmla="*/ 2147483647 w 121"/>
                <a:gd name="T7" fmla="*/ 2147483647 h 33"/>
                <a:gd name="T8" fmla="*/ 0 w 121"/>
                <a:gd name="T9" fmla="*/ 2147483647 h 33"/>
                <a:gd name="T10" fmla="*/ 0 w 121"/>
                <a:gd name="T11" fmla="*/ 2147483647 h 33"/>
                <a:gd name="T12" fmla="*/ 2147483647 w 121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1" h="33">
                  <a:moveTo>
                    <a:pt x="119" y="0"/>
                  </a:moveTo>
                  <a:lnTo>
                    <a:pt x="121" y="0"/>
                  </a:lnTo>
                  <a:lnTo>
                    <a:pt x="121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5" name="Freeform 475"/>
            <p:cNvSpPr>
              <a:spLocks/>
            </p:cNvSpPr>
            <p:nvPr/>
          </p:nvSpPr>
          <p:spPr bwMode="auto">
            <a:xfrm>
              <a:off x="4487863" y="2257425"/>
              <a:ext cx="427038" cy="298450"/>
            </a:xfrm>
            <a:custGeom>
              <a:avLst/>
              <a:gdLst>
                <a:gd name="T0" fmla="*/ 2147483647 w 269"/>
                <a:gd name="T1" fmla="*/ 0 h 188"/>
                <a:gd name="T2" fmla="*/ 2147483647 w 269"/>
                <a:gd name="T3" fmla="*/ 0 h 188"/>
                <a:gd name="T4" fmla="*/ 2147483647 w 269"/>
                <a:gd name="T5" fmla="*/ 2147483647 h 188"/>
                <a:gd name="T6" fmla="*/ 2147483647 w 269"/>
                <a:gd name="T7" fmla="*/ 2147483647 h 188"/>
                <a:gd name="T8" fmla="*/ 0 w 269"/>
                <a:gd name="T9" fmla="*/ 2147483647 h 188"/>
                <a:gd name="T10" fmla="*/ 0 w 269"/>
                <a:gd name="T11" fmla="*/ 2147483647 h 188"/>
                <a:gd name="T12" fmla="*/ 2147483647 w 269"/>
                <a:gd name="T13" fmla="*/ 0 h 1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9" h="188">
                  <a:moveTo>
                    <a:pt x="268" y="0"/>
                  </a:moveTo>
                  <a:lnTo>
                    <a:pt x="269" y="0"/>
                  </a:lnTo>
                  <a:lnTo>
                    <a:pt x="269" y="1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7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6" name="Freeform 476"/>
            <p:cNvSpPr>
              <a:spLocks/>
            </p:cNvSpPr>
            <p:nvPr/>
          </p:nvSpPr>
          <p:spPr bwMode="auto">
            <a:xfrm>
              <a:off x="4913313" y="1843088"/>
              <a:ext cx="763588" cy="415925"/>
            </a:xfrm>
            <a:custGeom>
              <a:avLst/>
              <a:gdLst>
                <a:gd name="T0" fmla="*/ 2147483647 w 481"/>
                <a:gd name="T1" fmla="*/ 0 h 262"/>
                <a:gd name="T2" fmla="*/ 2147483647 w 481"/>
                <a:gd name="T3" fmla="*/ 0 h 262"/>
                <a:gd name="T4" fmla="*/ 2147483647 w 481"/>
                <a:gd name="T5" fmla="*/ 2147483647 h 262"/>
                <a:gd name="T6" fmla="*/ 2147483647 w 481"/>
                <a:gd name="T7" fmla="*/ 2147483647 h 262"/>
                <a:gd name="T8" fmla="*/ 0 w 481"/>
                <a:gd name="T9" fmla="*/ 2147483647 h 262"/>
                <a:gd name="T10" fmla="*/ 0 w 481"/>
                <a:gd name="T11" fmla="*/ 2147483647 h 262"/>
                <a:gd name="T12" fmla="*/ 2147483647 w 481"/>
                <a:gd name="T13" fmla="*/ 0 h 2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81" h="262">
                  <a:moveTo>
                    <a:pt x="480" y="0"/>
                  </a:moveTo>
                  <a:lnTo>
                    <a:pt x="481" y="0"/>
                  </a:lnTo>
                  <a:lnTo>
                    <a:pt x="481" y="2"/>
                  </a:lnTo>
                  <a:lnTo>
                    <a:pt x="1" y="262"/>
                  </a:lnTo>
                  <a:lnTo>
                    <a:pt x="0" y="262"/>
                  </a:lnTo>
                  <a:lnTo>
                    <a:pt x="0" y="261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7" name="Freeform 477"/>
            <p:cNvSpPr>
              <a:spLocks/>
            </p:cNvSpPr>
            <p:nvPr/>
          </p:nvSpPr>
          <p:spPr bwMode="auto">
            <a:xfrm>
              <a:off x="5675313" y="1843088"/>
              <a:ext cx="473075" cy="255588"/>
            </a:xfrm>
            <a:custGeom>
              <a:avLst/>
              <a:gdLst>
                <a:gd name="T0" fmla="*/ 0 w 298"/>
                <a:gd name="T1" fmla="*/ 0 h 161"/>
                <a:gd name="T2" fmla="*/ 2147483647 w 298"/>
                <a:gd name="T3" fmla="*/ 0 h 161"/>
                <a:gd name="T4" fmla="*/ 2147483647 w 298"/>
                <a:gd name="T5" fmla="*/ 2147483647 h 161"/>
                <a:gd name="T6" fmla="*/ 2147483647 w 298"/>
                <a:gd name="T7" fmla="*/ 2147483647 h 161"/>
                <a:gd name="T8" fmla="*/ 2147483647 w 298"/>
                <a:gd name="T9" fmla="*/ 2147483647 h 161"/>
                <a:gd name="T10" fmla="*/ 0 w 298"/>
                <a:gd name="T11" fmla="*/ 2147483647 h 161"/>
                <a:gd name="T12" fmla="*/ 0 w 298"/>
                <a:gd name="T13" fmla="*/ 0 h 1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98" h="161">
                  <a:moveTo>
                    <a:pt x="0" y="0"/>
                  </a:moveTo>
                  <a:lnTo>
                    <a:pt x="1" y="0"/>
                  </a:lnTo>
                  <a:lnTo>
                    <a:pt x="298" y="160"/>
                  </a:lnTo>
                  <a:lnTo>
                    <a:pt x="298" y="161"/>
                  </a:lnTo>
                  <a:lnTo>
                    <a:pt x="296" y="16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8" name="Freeform 478"/>
            <p:cNvSpPr>
              <a:spLocks/>
            </p:cNvSpPr>
            <p:nvPr/>
          </p:nvSpPr>
          <p:spPr bwMode="auto">
            <a:xfrm>
              <a:off x="1162050" y="3262313"/>
              <a:ext cx="134938" cy="34925"/>
            </a:xfrm>
            <a:custGeom>
              <a:avLst/>
              <a:gdLst>
                <a:gd name="T0" fmla="*/ 0 w 85"/>
                <a:gd name="T1" fmla="*/ 0 h 22"/>
                <a:gd name="T2" fmla="*/ 2147483647 w 85"/>
                <a:gd name="T3" fmla="*/ 0 h 22"/>
                <a:gd name="T4" fmla="*/ 2147483647 w 85"/>
                <a:gd name="T5" fmla="*/ 2147483647 h 22"/>
                <a:gd name="T6" fmla="*/ 2147483647 w 85"/>
                <a:gd name="T7" fmla="*/ 2147483647 h 22"/>
                <a:gd name="T8" fmla="*/ 2147483647 w 85"/>
                <a:gd name="T9" fmla="*/ 2147483647 h 22"/>
                <a:gd name="T10" fmla="*/ 0 w 85"/>
                <a:gd name="T11" fmla="*/ 2147483647 h 22"/>
                <a:gd name="T12" fmla="*/ 0 w 85"/>
                <a:gd name="T13" fmla="*/ 0 h 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22">
                  <a:moveTo>
                    <a:pt x="0" y="0"/>
                  </a:moveTo>
                  <a:lnTo>
                    <a:pt x="2" y="0"/>
                  </a:lnTo>
                  <a:lnTo>
                    <a:pt x="85" y="19"/>
                  </a:lnTo>
                  <a:lnTo>
                    <a:pt x="85" y="22"/>
                  </a:lnTo>
                  <a:lnTo>
                    <a:pt x="82" y="2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9" name="Freeform 479"/>
            <p:cNvSpPr>
              <a:spLocks/>
            </p:cNvSpPr>
            <p:nvPr/>
          </p:nvSpPr>
          <p:spPr bwMode="auto">
            <a:xfrm>
              <a:off x="1350963" y="3298825"/>
              <a:ext cx="28575" cy="4763"/>
            </a:xfrm>
            <a:custGeom>
              <a:avLst/>
              <a:gdLst>
                <a:gd name="T0" fmla="*/ 2147483647 w 18"/>
                <a:gd name="T1" fmla="*/ 0 h 3"/>
                <a:gd name="T2" fmla="*/ 2147483647 w 18"/>
                <a:gd name="T3" fmla="*/ 0 h 3"/>
                <a:gd name="T4" fmla="*/ 2147483647 w 18"/>
                <a:gd name="T5" fmla="*/ 2147483647 h 3"/>
                <a:gd name="T6" fmla="*/ 2147483647 w 18"/>
                <a:gd name="T7" fmla="*/ 2147483647 h 3"/>
                <a:gd name="T8" fmla="*/ 0 w 18"/>
                <a:gd name="T9" fmla="*/ 2147483647 h 3"/>
                <a:gd name="T10" fmla="*/ 0 w 18"/>
                <a:gd name="T11" fmla="*/ 2147483647 h 3"/>
                <a:gd name="T12" fmla="*/ 2147483647 w 18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3">
                  <a:moveTo>
                    <a:pt x="15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0" name="Freeform 480"/>
            <p:cNvSpPr>
              <a:spLocks/>
            </p:cNvSpPr>
            <p:nvPr/>
          </p:nvSpPr>
          <p:spPr bwMode="auto">
            <a:xfrm>
              <a:off x="1431925" y="3292475"/>
              <a:ext cx="101600" cy="7938"/>
            </a:xfrm>
            <a:custGeom>
              <a:avLst/>
              <a:gdLst>
                <a:gd name="T0" fmla="*/ 2147483647 w 64"/>
                <a:gd name="T1" fmla="*/ 0 h 5"/>
                <a:gd name="T2" fmla="*/ 2147483647 w 64"/>
                <a:gd name="T3" fmla="*/ 0 h 5"/>
                <a:gd name="T4" fmla="*/ 2147483647 w 64"/>
                <a:gd name="T5" fmla="*/ 2147483647 h 5"/>
                <a:gd name="T6" fmla="*/ 2147483647 w 64"/>
                <a:gd name="T7" fmla="*/ 2147483647 h 5"/>
                <a:gd name="T8" fmla="*/ 0 w 64"/>
                <a:gd name="T9" fmla="*/ 2147483647 h 5"/>
                <a:gd name="T10" fmla="*/ 0 w 64"/>
                <a:gd name="T11" fmla="*/ 2147483647 h 5"/>
                <a:gd name="T12" fmla="*/ 2147483647 w 64"/>
                <a:gd name="T13" fmla="*/ 0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4" h="5">
                  <a:moveTo>
                    <a:pt x="62" y="0"/>
                  </a:moveTo>
                  <a:lnTo>
                    <a:pt x="64" y="0"/>
                  </a:lnTo>
                  <a:lnTo>
                    <a:pt x="64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1" name="Freeform 481"/>
            <p:cNvSpPr>
              <a:spLocks/>
            </p:cNvSpPr>
            <p:nvPr/>
          </p:nvSpPr>
          <p:spPr bwMode="auto">
            <a:xfrm>
              <a:off x="1530350" y="3284538"/>
              <a:ext cx="36513" cy="12700"/>
            </a:xfrm>
            <a:custGeom>
              <a:avLst/>
              <a:gdLst>
                <a:gd name="T0" fmla="*/ 2147483647 w 23"/>
                <a:gd name="T1" fmla="*/ 0 h 8"/>
                <a:gd name="T2" fmla="*/ 2147483647 w 23"/>
                <a:gd name="T3" fmla="*/ 0 h 8"/>
                <a:gd name="T4" fmla="*/ 2147483647 w 23"/>
                <a:gd name="T5" fmla="*/ 2147483647 h 8"/>
                <a:gd name="T6" fmla="*/ 2147483647 w 23"/>
                <a:gd name="T7" fmla="*/ 2147483647 h 8"/>
                <a:gd name="T8" fmla="*/ 0 w 23"/>
                <a:gd name="T9" fmla="*/ 2147483647 h 8"/>
                <a:gd name="T10" fmla="*/ 0 w 23"/>
                <a:gd name="T11" fmla="*/ 2147483647 h 8"/>
                <a:gd name="T12" fmla="*/ 2147483647 w 23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" h="8">
                  <a:moveTo>
                    <a:pt x="20" y="0"/>
                  </a:moveTo>
                  <a:lnTo>
                    <a:pt x="23" y="0"/>
                  </a:lnTo>
                  <a:lnTo>
                    <a:pt x="23" y="2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2" name="Freeform 482"/>
            <p:cNvSpPr>
              <a:spLocks/>
            </p:cNvSpPr>
            <p:nvPr/>
          </p:nvSpPr>
          <p:spPr bwMode="auto">
            <a:xfrm>
              <a:off x="1619250" y="3265488"/>
              <a:ext cx="28575" cy="9525"/>
            </a:xfrm>
            <a:custGeom>
              <a:avLst/>
              <a:gdLst>
                <a:gd name="T0" fmla="*/ 2147483647 w 18"/>
                <a:gd name="T1" fmla="*/ 0 h 6"/>
                <a:gd name="T2" fmla="*/ 2147483647 w 18"/>
                <a:gd name="T3" fmla="*/ 0 h 6"/>
                <a:gd name="T4" fmla="*/ 2147483647 w 18"/>
                <a:gd name="T5" fmla="*/ 2147483647 h 6"/>
                <a:gd name="T6" fmla="*/ 2147483647 w 18"/>
                <a:gd name="T7" fmla="*/ 2147483647 h 6"/>
                <a:gd name="T8" fmla="*/ 0 w 18"/>
                <a:gd name="T9" fmla="*/ 2147483647 h 6"/>
                <a:gd name="T10" fmla="*/ 0 w 18"/>
                <a:gd name="T11" fmla="*/ 2147483647 h 6"/>
                <a:gd name="T12" fmla="*/ 2147483647 w 18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3" name="Freeform 483"/>
            <p:cNvSpPr>
              <a:spLocks/>
            </p:cNvSpPr>
            <p:nvPr/>
          </p:nvSpPr>
          <p:spPr bwMode="auto">
            <a:xfrm>
              <a:off x="1703388" y="3244850"/>
              <a:ext cx="44450" cy="12700"/>
            </a:xfrm>
            <a:custGeom>
              <a:avLst/>
              <a:gdLst>
                <a:gd name="T0" fmla="*/ 2147483647 w 28"/>
                <a:gd name="T1" fmla="*/ 0 h 8"/>
                <a:gd name="T2" fmla="*/ 2147483647 w 28"/>
                <a:gd name="T3" fmla="*/ 0 h 8"/>
                <a:gd name="T4" fmla="*/ 2147483647 w 28"/>
                <a:gd name="T5" fmla="*/ 2147483647 h 8"/>
                <a:gd name="T6" fmla="*/ 2147483647 w 28"/>
                <a:gd name="T7" fmla="*/ 2147483647 h 8"/>
                <a:gd name="T8" fmla="*/ 0 w 28"/>
                <a:gd name="T9" fmla="*/ 2147483647 h 8"/>
                <a:gd name="T10" fmla="*/ 0 w 28"/>
                <a:gd name="T11" fmla="*/ 2147483647 h 8"/>
                <a:gd name="T12" fmla="*/ 2147483647 w 2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8">
                  <a:moveTo>
                    <a:pt x="25" y="0"/>
                  </a:moveTo>
                  <a:lnTo>
                    <a:pt x="28" y="0"/>
                  </a:lnTo>
                  <a:lnTo>
                    <a:pt x="28" y="3"/>
                  </a:lnTo>
                  <a:lnTo>
                    <a:pt x="1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4" name="Freeform 484"/>
            <p:cNvSpPr>
              <a:spLocks/>
            </p:cNvSpPr>
            <p:nvPr/>
          </p:nvSpPr>
          <p:spPr bwMode="auto">
            <a:xfrm>
              <a:off x="1743075" y="3222625"/>
              <a:ext cx="93663" cy="26988"/>
            </a:xfrm>
            <a:custGeom>
              <a:avLst/>
              <a:gdLst>
                <a:gd name="T0" fmla="*/ 2147483647 w 59"/>
                <a:gd name="T1" fmla="*/ 0 h 17"/>
                <a:gd name="T2" fmla="*/ 2147483647 w 59"/>
                <a:gd name="T3" fmla="*/ 0 h 17"/>
                <a:gd name="T4" fmla="*/ 2147483647 w 59"/>
                <a:gd name="T5" fmla="*/ 2147483647 h 17"/>
                <a:gd name="T6" fmla="*/ 2147483647 w 59"/>
                <a:gd name="T7" fmla="*/ 2147483647 h 17"/>
                <a:gd name="T8" fmla="*/ 0 w 59"/>
                <a:gd name="T9" fmla="*/ 2147483647 h 17"/>
                <a:gd name="T10" fmla="*/ 0 w 59"/>
                <a:gd name="T11" fmla="*/ 2147483647 h 17"/>
                <a:gd name="T12" fmla="*/ 2147483647 w 59"/>
                <a:gd name="T13" fmla="*/ 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9" h="17">
                  <a:moveTo>
                    <a:pt x="56" y="0"/>
                  </a:moveTo>
                  <a:lnTo>
                    <a:pt x="59" y="0"/>
                  </a:lnTo>
                  <a:lnTo>
                    <a:pt x="59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5" name="Freeform 485"/>
            <p:cNvSpPr>
              <a:spLocks/>
            </p:cNvSpPr>
            <p:nvPr/>
          </p:nvSpPr>
          <p:spPr bwMode="auto">
            <a:xfrm>
              <a:off x="1890713" y="3201988"/>
              <a:ext cx="26988" cy="11113"/>
            </a:xfrm>
            <a:custGeom>
              <a:avLst/>
              <a:gdLst>
                <a:gd name="T0" fmla="*/ 2147483647 w 17"/>
                <a:gd name="T1" fmla="*/ 0 h 7"/>
                <a:gd name="T2" fmla="*/ 2147483647 w 17"/>
                <a:gd name="T3" fmla="*/ 0 h 7"/>
                <a:gd name="T4" fmla="*/ 2147483647 w 17"/>
                <a:gd name="T5" fmla="*/ 2147483647 h 7"/>
                <a:gd name="T6" fmla="*/ 2147483647 w 17"/>
                <a:gd name="T7" fmla="*/ 2147483647 h 7"/>
                <a:gd name="T8" fmla="*/ 0 w 17"/>
                <a:gd name="T9" fmla="*/ 2147483647 h 7"/>
                <a:gd name="T10" fmla="*/ 0 w 17"/>
                <a:gd name="T11" fmla="*/ 2147483647 h 7"/>
                <a:gd name="T12" fmla="*/ 2147483647 w 17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" h="7">
                  <a:moveTo>
                    <a:pt x="15" y="0"/>
                  </a:moveTo>
                  <a:lnTo>
                    <a:pt x="17" y="0"/>
                  </a:lnTo>
                  <a:lnTo>
                    <a:pt x="17" y="3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6" name="Freeform 486"/>
            <p:cNvSpPr>
              <a:spLocks/>
            </p:cNvSpPr>
            <p:nvPr/>
          </p:nvSpPr>
          <p:spPr bwMode="auto">
            <a:xfrm>
              <a:off x="1971675" y="3157538"/>
              <a:ext cx="119063" cy="31750"/>
            </a:xfrm>
            <a:custGeom>
              <a:avLst/>
              <a:gdLst>
                <a:gd name="T0" fmla="*/ 2147483647 w 75"/>
                <a:gd name="T1" fmla="*/ 0 h 20"/>
                <a:gd name="T2" fmla="*/ 2147483647 w 75"/>
                <a:gd name="T3" fmla="*/ 0 h 20"/>
                <a:gd name="T4" fmla="*/ 2147483647 w 75"/>
                <a:gd name="T5" fmla="*/ 2147483647 h 20"/>
                <a:gd name="T6" fmla="*/ 2147483647 w 75"/>
                <a:gd name="T7" fmla="*/ 2147483647 h 20"/>
                <a:gd name="T8" fmla="*/ 0 w 75"/>
                <a:gd name="T9" fmla="*/ 2147483647 h 20"/>
                <a:gd name="T10" fmla="*/ 0 w 75"/>
                <a:gd name="T11" fmla="*/ 2147483647 h 20"/>
                <a:gd name="T12" fmla="*/ 2147483647 w 75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5" h="20">
                  <a:moveTo>
                    <a:pt x="73" y="0"/>
                  </a:moveTo>
                  <a:lnTo>
                    <a:pt x="75" y="0"/>
                  </a:lnTo>
                  <a:lnTo>
                    <a:pt x="75" y="1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7" name="Line 487"/>
            <p:cNvSpPr>
              <a:spLocks noChangeShapeType="1"/>
            </p:cNvSpPr>
            <p:nvPr/>
          </p:nvSpPr>
          <p:spPr bwMode="auto">
            <a:xfrm>
              <a:off x="2087563" y="3157538"/>
              <a:ext cx="206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8" name="Line 488"/>
            <p:cNvSpPr>
              <a:spLocks noChangeShapeType="1"/>
            </p:cNvSpPr>
            <p:nvPr/>
          </p:nvSpPr>
          <p:spPr bwMode="auto">
            <a:xfrm>
              <a:off x="2160588" y="3157538"/>
              <a:ext cx="285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9" name="Freeform 489"/>
            <p:cNvSpPr>
              <a:spLocks/>
            </p:cNvSpPr>
            <p:nvPr/>
          </p:nvSpPr>
          <p:spPr bwMode="auto">
            <a:xfrm>
              <a:off x="2243138" y="3151188"/>
              <a:ext cx="96838" cy="6350"/>
            </a:xfrm>
            <a:custGeom>
              <a:avLst/>
              <a:gdLst>
                <a:gd name="T0" fmla="*/ 2147483647 w 61"/>
                <a:gd name="T1" fmla="*/ 0 h 4"/>
                <a:gd name="T2" fmla="*/ 2147483647 w 61"/>
                <a:gd name="T3" fmla="*/ 0 h 4"/>
                <a:gd name="T4" fmla="*/ 2147483647 w 61"/>
                <a:gd name="T5" fmla="*/ 2147483647 h 4"/>
                <a:gd name="T6" fmla="*/ 2147483647 w 61"/>
                <a:gd name="T7" fmla="*/ 2147483647 h 4"/>
                <a:gd name="T8" fmla="*/ 0 w 61"/>
                <a:gd name="T9" fmla="*/ 2147483647 h 4"/>
                <a:gd name="T10" fmla="*/ 0 w 61"/>
                <a:gd name="T11" fmla="*/ 2147483647 h 4"/>
                <a:gd name="T12" fmla="*/ 2147483647 w 61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" h="4">
                  <a:moveTo>
                    <a:pt x="58" y="0"/>
                  </a:moveTo>
                  <a:lnTo>
                    <a:pt x="61" y="0"/>
                  </a:lnTo>
                  <a:lnTo>
                    <a:pt x="61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0" name="Line 490"/>
            <p:cNvSpPr>
              <a:spLocks noChangeShapeType="1"/>
            </p:cNvSpPr>
            <p:nvPr/>
          </p:nvSpPr>
          <p:spPr bwMode="auto">
            <a:xfrm>
              <a:off x="1233488" y="3094038"/>
              <a:ext cx="0" cy="1000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1" name="Line 491"/>
            <p:cNvSpPr>
              <a:spLocks noChangeShapeType="1"/>
            </p:cNvSpPr>
            <p:nvPr/>
          </p:nvSpPr>
          <p:spPr bwMode="auto">
            <a:xfrm>
              <a:off x="1216025" y="309562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2" name="Line 492"/>
            <p:cNvSpPr>
              <a:spLocks noChangeShapeType="1"/>
            </p:cNvSpPr>
            <p:nvPr/>
          </p:nvSpPr>
          <p:spPr bwMode="auto">
            <a:xfrm>
              <a:off x="1233488" y="3189288"/>
              <a:ext cx="0" cy="158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3" name="Line 493"/>
            <p:cNvSpPr>
              <a:spLocks noChangeShapeType="1"/>
            </p:cNvSpPr>
            <p:nvPr/>
          </p:nvSpPr>
          <p:spPr bwMode="auto">
            <a:xfrm>
              <a:off x="1216025" y="3205163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4" name="Line 494"/>
            <p:cNvSpPr>
              <a:spLocks noChangeShapeType="1"/>
            </p:cNvSpPr>
            <p:nvPr/>
          </p:nvSpPr>
          <p:spPr bwMode="auto">
            <a:xfrm>
              <a:off x="1509713" y="2994025"/>
              <a:ext cx="0" cy="984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5" name="Line 495"/>
            <p:cNvSpPr>
              <a:spLocks noChangeShapeType="1"/>
            </p:cNvSpPr>
            <p:nvPr/>
          </p:nvSpPr>
          <p:spPr bwMode="auto">
            <a:xfrm>
              <a:off x="1493838" y="299402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6" name="Line 496"/>
            <p:cNvSpPr>
              <a:spLocks noChangeShapeType="1"/>
            </p:cNvSpPr>
            <p:nvPr/>
          </p:nvSpPr>
          <p:spPr bwMode="auto">
            <a:xfrm>
              <a:off x="1509713" y="3087688"/>
              <a:ext cx="0" cy="158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7" name="Line 497"/>
            <p:cNvSpPr>
              <a:spLocks noChangeShapeType="1"/>
            </p:cNvSpPr>
            <p:nvPr/>
          </p:nvSpPr>
          <p:spPr bwMode="auto">
            <a:xfrm>
              <a:off x="1493838" y="3100388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8" name="Line 498"/>
            <p:cNvSpPr>
              <a:spLocks noChangeShapeType="1"/>
            </p:cNvSpPr>
            <p:nvPr/>
          </p:nvSpPr>
          <p:spPr bwMode="auto">
            <a:xfrm>
              <a:off x="1152525" y="4075113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9" name="Line 499"/>
            <p:cNvSpPr>
              <a:spLocks noChangeShapeType="1"/>
            </p:cNvSpPr>
            <p:nvPr/>
          </p:nvSpPr>
          <p:spPr bwMode="auto">
            <a:xfrm>
              <a:off x="1152525" y="3449638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0" name="Line 500"/>
            <p:cNvSpPr>
              <a:spLocks noChangeShapeType="1"/>
            </p:cNvSpPr>
            <p:nvPr/>
          </p:nvSpPr>
          <p:spPr bwMode="auto">
            <a:xfrm>
              <a:off x="1152525" y="2820988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1" name="Line 501"/>
            <p:cNvSpPr>
              <a:spLocks noChangeShapeType="1"/>
            </p:cNvSpPr>
            <p:nvPr/>
          </p:nvSpPr>
          <p:spPr bwMode="auto">
            <a:xfrm>
              <a:off x="1152525" y="2193925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2" name="Line 502"/>
            <p:cNvSpPr>
              <a:spLocks noChangeShapeType="1"/>
            </p:cNvSpPr>
            <p:nvPr/>
          </p:nvSpPr>
          <p:spPr bwMode="auto">
            <a:xfrm>
              <a:off x="1152525" y="1563688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3" name="Line 503"/>
            <p:cNvSpPr>
              <a:spLocks noChangeShapeType="1"/>
            </p:cNvSpPr>
            <p:nvPr/>
          </p:nvSpPr>
          <p:spPr bwMode="auto">
            <a:xfrm>
              <a:off x="1152525" y="938213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4" name="Line 504"/>
            <p:cNvSpPr>
              <a:spLocks noChangeShapeType="1"/>
            </p:cNvSpPr>
            <p:nvPr/>
          </p:nvSpPr>
          <p:spPr bwMode="auto">
            <a:xfrm>
              <a:off x="1152525" y="311150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5" name="Line 505"/>
            <p:cNvSpPr>
              <a:spLocks noChangeShapeType="1"/>
            </p:cNvSpPr>
            <p:nvPr/>
          </p:nvSpPr>
          <p:spPr bwMode="auto">
            <a:xfrm>
              <a:off x="1152525" y="38893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6" name="Line 506"/>
            <p:cNvSpPr>
              <a:spLocks noChangeShapeType="1"/>
            </p:cNvSpPr>
            <p:nvPr/>
          </p:nvSpPr>
          <p:spPr bwMode="auto">
            <a:xfrm>
              <a:off x="1152525" y="37766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7" name="Line 507"/>
            <p:cNvSpPr>
              <a:spLocks noChangeShapeType="1"/>
            </p:cNvSpPr>
            <p:nvPr/>
          </p:nvSpPr>
          <p:spPr bwMode="auto">
            <a:xfrm>
              <a:off x="1152525" y="36988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8" name="Line 508"/>
            <p:cNvSpPr>
              <a:spLocks noChangeShapeType="1"/>
            </p:cNvSpPr>
            <p:nvPr/>
          </p:nvSpPr>
          <p:spPr bwMode="auto">
            <a:xfrm>
              <a:off x="1152525" y="36353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49" name="Line 509"/>
            <p:cNvSpPr>
              <a:spLocks noChangeShapeType="1"/>
            </p:cNvSpPr>
            <p:nvPr/>
          </p:nvSpPr>
          <p:spPr bwMode="auto">
            <a:xfrm>
              <a:off x="1152525" y="35861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0" name="Line 510"/>
            <p:cNvSpPr>
              <a:spLocks noChangeShapeType="1"/>
            </p:cNvSpPr>
            <p:nvPr/>
          </p:nvSpPr>
          <p:spPr bwMode="auto">
            <a:xfrm>
              <a:off x="1152525" y="35464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1" name="Line 511"/>
            <p:cNvSpPr>
              <a:spLocks noChangeShapeType="1"/>
            </p:cNvSpPr>
            <p:nvPr/>
          </p:nvSpPr>
          <p:spPr bwMode="auto">
            <a:xfrm>
              <a:off x="1152525" y="35099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2" name="Line 512"/>
            <p:cNvSpPr>
              <a:spLocks noChangeShapeType="1"/>
            </p:cNvSpPr>
            <p:nvPr/>
          </p:nvSpPr>
          <p:spPr bwMode="auto">
            <a:xfrm>
              <a:off x="1152525" y="347821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3" name="Line 513"/>
            <p:cNvSpPr>
              <a:spLocks noChangeShapeType="1"/>
            </p:cNvSpPr>
            <p:nvPr/>
          </p:nvSpPr>
          <p:spPr bwMode="auto">
            <a:xfrm>
              <a:off x="1152525" y="32607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4" name="Line 514"/>
            <p:cNvSpPr>
              <a:spLocks noChangeShapeType="1"/>
            </p:cNvSpPr>
            <p:nvPr/>
          </p:nvSpPr>
          <p:spPr bwMode="auto">
            <a:xfrm>
              <a:off x="1152525" y="314801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5" name="Line 515"/>
            <p:cNvSpPr>
              <a:spLocks noChangeShapeType="1"/>
            </p:cNvSpPr>
            <p:nvPr/>
          </p:nvSpPr>
          <p:spPr bwMode="auto">
            <a:xfrm>
              <a:off x="1152525" y="30702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6" name="Line 516"/>
            <p:cNvSpPr>
              <a:spLocks noChangeShapeType="1"/>
            </p:cNvSpPr>
            <p:nvPr/>
          </p:nvSpPr>
          <p:spPr bwMode="auto">
            <a:xfrm>
              <a:off x="1152525" y="300990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7" name="Line 517"/>
            <p:cNvSpPr>
              <a:spLocks noChangeShapeType="1"/>
            </p:cNvSpPr>
            <p:nvPr/>
          </p:nvSpPr>
          <p:spPr bwMode="auto">
            <a:xfrm>
              <a:off x="1152525" y="295910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8" name="Line 518"/>
            <p:cNvSpPr>
              <a:spLocks noChangeShapeType="1"/>
            </p:cNvSpPr>
            <p:nvPr/>
          </p:nvSpPr>
          <p:spPr bwMode="auto">
            <a:xfrm>
              <a:off x="1152525" y="29178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9" name="Line 519"/>
            <p:cNvSpPr>
              <a:spLocks noChangeShapeType="1"/>
            </p:cNvSpPr>
            <p:nvPr/>
          </p:nvSpPr>
          <p:spPr bwMode="auto">
            <a:xfrm>
              <a:off x="1152525" y="288131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0" name="Line 520"/>
            <p:cNvSpPr>
              <a:spLocks noChangeShapeType="1"/>
            </p:cNvSpPr>
            <p:nvPr/>
          </p:nvSpPr>
          <p:spPr bwMode="auto">
            <a:xfrm>
              <a:off x="1152525" y="28495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1" name="Line 521"/>
            <p:cNvSpPr>
              <a:spLocks noChangeShapeType="1"/>
            </p:cNvSpPr>
            <p:nvPr/>
          </p:nvSpPr>
          <p:spPr bwMode="auto">
            <a:xfrm>
              <a:off x="1152525" y="26320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2" name="Line 522"/>
            <p:cNvSpPr>
              <a:spLocks noChangeShapeType="1"/>
            </p:cNvSpPr>
            <p:nvPr/>
          </p:nvSpPr>
          <p:spPr bwMode="auto">
            <a:xfrm>
              <a:off x="1152525" y="25209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3" name="Line 523"/>
            <p:cNvSpPr>
              <a:spLocks noChangeShapeType="1"/>
            </p:cNvSpPr>
            <p:nvPr/>
          </p:nvSpPr>
          <p:spPr bwMode="auto">
            <a:xfrm>
              <a:off x="1152525" y="24431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4" name="Line 524"/>
            <p:cNvSpPr>
              <a:spLocks noChangeShapeType="1"/>
            </p:cNvSpPr>
            <p:nvPr/>
          </p:nvSpPr>
          <p:spPr bwMode="auto">
            <a:xfrm>
              <a:off x="1152525" y="23812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5" name="Line 525"/>
            <p:cNvSpPr>
              <a:spLocks noChangeShapeType="1"/>
            </p:cNvSpPr>
            <p:nvPr/>
          </p:nvSpPr>
          <p:spPr bwMode="auto">
            <a:xfrm>
              <a:off x="1152525" y="23304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6" name="Line 526"/>
            <p:cNvSpPr>
              <a:spLocks noChangeShapeType="1"/>
            </p:cNvSpPr>
            <p:nvPr/>
          </p:nvSpPr>
          <p:spPr bwMode="auto">
            <a:xfrm>
              <a:off x="1152525" y="22907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7" name="Line 527"/>
            <p:cNvSpPr>
              <a:spLocks noChangeShapeType="1"/>
            </p:cNvSpPr>
            <p:nvPr/>
          </p:nvSpPr>
          <p:spPr bwMode="auto">
            <a:xfrm>
              <a:off x="1152525" y="225583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8" name="Line 528"/>
            <p:cNvSpPr>
              <a:spLocks noChangeShapeType="1"/>
            </p:cNvSpPr>
            <p:nvPr/>
          </p:nvSpPr>
          <p:spPr bwMode="auto">
            <a:xfrm>
              <a:off x="1152525" y="222091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9" name="Line 529"/>
            <p:cNvSpPr>
              <a:spLocks noChangeShapeType="1"/>
            </p:cNvSpPr>
            <p:nvPr/>
          </p:nvSpPr>
          <p:spPr bwMode="auto">
            <a:xfrm>
              <a:off x="1152525" y="20034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0" name="Line 530"/>
            <p:cNvSpPr>
              <a:spLocks noChangeShapeType="1"/>
            </p:cNvSpPr>
            <p:nvPr/>
          </p:nvSpPr>
          <p:spPr bwMode="auto">
            <a:xfrm>
              <a:off x="1152525" y="189388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1" name="Line 531"/>
            <p:cNvSpPr>
              <a:spLocks noChangeShapeType="1"/>
            </p:cNvSpPr>
            <p:nvPr/>
          </p:nvSpPr>
          <p:spPr bwMode="auto">
            <a:xfrm>
              <a:off x="1152525" y="181610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2" name="Line 532"/>
            <p:cNvSpPr>
              <a:spLocks noChangeShapeType="1"/>
            </p:cNvSpPr>
            <p:nvPr/>
          </p:nvSpPr>
          <p:spPr bwMode="auto">
            <a:xfrm>
              <a:off x="1152525" y="17557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3" name="Line 533"/>
            <p:cNvSpPr>
              <a:spLocks noChangeShapeType="1"/>
            </p:cNvSpPr>
            <p:nvPr/>
          </p:nvSpPr>
          <p:spPr bwMode="auto">
            <a:xfrm>
              <a:off x="1152525" y="17049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4" name="Line 534"/>
            <p:cNvSpPr>
              <a:spLocks noChangeShapeType="1"/>
            </p:cNvSpPr>
            <p:nvPr/>
          </p:nvSpPr>
          <p:spPr bwMode="auto">
            <a:xfrm>
              <a:off x="1152525" y="166370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5" name="Line 535"/>
            <p:cNvSpPr>
              <a:spLocks noChangeShapeType="1"/>
            </p:cNvSpPr>
            <p:nvPr/>
          </p:nvSpPr>
          <p:spPr bwMode="auto">
            <a:xfrm>
              <a:off x="1152525" y="16287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6" name="Line 536"/>
            <p:cNvSpPr>
              <a:spLocks noChangeShapeType="1"/>
            </p:cNvSpPr>
            <p:nvPr/>
          </p:nvSpPr>
          <p:spPr bwMode="auto">
            <a:xfrm>
              <a:off x="1152525" y="159543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7" name="Line 537"/>
            <p:cNvSpPr>
              <a:spLocks noChangeShapeType="1"/>
            </p:cNvSpPr>
            <p:nvPr/>
          </p:nvSpPr>
          <p:spPr bwMode="auto">
            <a:xfrm>
              <a:off x="1152525" y="13779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8" name="Line 538"/>
            <p:cNvSpPr>
              <a:spLocks noChangeShapeType="1"/>
            </p:cNvSpPr>
            <p:nvPr/>
          </p:nvSpPr>
          <p:spPr bwMode="auto">
            <a:xfrm>
              <a:off x="1152525" y="126523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9" name="Line 539"/>
            <p:cNvSpPr>
              <a:spLocks noChangeShapeType="1"/>
            </p:cNvSpPr>
            <p:nvPr/>
          </p:nvSpPr>
          <p:spPr bwMode="auto">
            <a:xfrm>
              <a:off x="1152525" y="11874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0" name="Line 540"/>
            <p:cNvSpPr>
              <a:spLocks noChangeShapeType="1"/>
            </p:cNvSpPr>
            <p:nvPr/>
          </p:nvSpPr>
          <p:spPr bwMode="auto">
            <a:xfrm>
              <a:off x="1152525" y="112871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1" name="Line 541"/>
            <p:cNvSpPr>
              <a:spLocks noChangeShapeType="1"/>
            </p:cNvSpPr>
            <p:nvPr/>
          </p:nvSpPr>
          <p:spPr bwMode="auto">
            <a:xfrm>
              <a:off x="1152525" y="10763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2" name="Line 542"/>
            <p:cNvSpPr>
              <a:spLocks noChangeShapeType="1"/>
            </p:cNvSpPr>
            <p:nvPr/>
          </p:nvSpPr>
          <p:spPr bwMode="auto">
            <a:xfrm>
              <a:off x="1152525" y="10350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3" name="Line 543"/>
            <p:cNvSpPr>
              <a:spLocks noChangeShapeType="1"/>
            </p:cNvSpPr>
            <p:nvPr/>
          </p:nvSpPr>
          <p:spPr bwMode="auto">
            <a:xfrm>
              <a:off x="1152525" y="9969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4" name="Line 544"/>
            <p:cNvSpPr>
              <a:spLocks noChangeShapeType="1"/>
            </p:cNvSpPr>
            <p:nvPr/>
          </p:nvSpPr>
          <p:spPr bwMode="auto">
            <a:xfrm>
              <a:off x="1152525" y="96520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5" name="Line 545"/>
            <p:cNvSpPr>
              <a:spLocks noChangeShapeType="1"/>
            </p:cNvSpPr>
            <p:nvPr/>
          </p:nvSpPr>
          <p:spPr bwMode="auto">
            <a:xfrm>
              <a:off x="1152525" y="75088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6" name="Line 546"/>
            <p:cNvSpPr>
              <a:spLocks noChangeShapeType="1"/>
            </p:cNvSpPr>
            <p:nvPr/>
          </p:nvSpPr>
          <p:spPr bwMode="auto">
            <a:xfrm>
              <a:off x="1152525" y="6397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7" name="Line 547"/>
            <p:cNvSpPr>
              <a:spLocks noChangeShapeType="1"/>
            </p:cNvSpPr>
            <p:nvPr/>
          </p:nvSpPr>
          <p:spPr bwMode="auto">
            <a:xfrm>
              <a:off x="1152525" y="56038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8" name="Line 548"/>
            <p:cNvSpPr>
              <a:spLocks noChangeShapeType="1"/>
            </p:cNvSpPr>
            <p:nvPr/>
          </p:nvSpPr>
          <p:spPr bwMode="auto">
            <a:xfrm>
              <a:off x="1152525" y="4984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9" name="Line 549"/>
            <p:cNvSpPr>
              <a:spLocks noChangeShapeType="1"/>
            </p:cNvSpPr>
            <p:nvPr/>
          </p:nvSpPr>
          <p:spPr bwMode="auto">
            <a:xfrm>
              <a:off x="1152525" y="4492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90" name="Line 550"/>
            <p:cNvSpPr>
              <a:spLocks noChangeShapeType="1"/>
            </p:cNvSpPr>
            <p:nvPr/>
          </p:nvSpPr>
          <p:spPr bwMode="auto">
            <a:xfrm>
              <a:off x="1152525" y="4095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91" name="Line 551"/>
            <p:cNvSpPr>
              <a:spLocks noChangeShapeType="1"/>
            </p:cNvSpPr>
            <p:nvPr/>
          </p:nvSpPr>
          <p:spPr bwMode="auto">
            <a:xfrm>
              <a:off x="1152525" y="3730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92" name="Line 552"/>
            <p:cNvSpPr>
              <a:spLocks noChangeShapeType="1"/>
            </p:cNvSpPr>
            <p:nvPr/>
          </p:nvSpPr>
          <p:spPr bwMode="auto">
            <a:xfrm>
              <a:off x="1152525" y="3397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93" name="Line 553"/>
            <p:cNvSpPr>
              <a:spLocks noChangeShapeType="1"/>
            </p:cNvSpPr>
            <p:nvPr/>
          </p:nvSpPr>
          <p:spPr bwMode="auto">
            <a:xfrm>
              <a:off x="6207125" y="4075113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94" name="Line 554"/>
            <p:cNvSpPr>
              <a:spLocks noChangeShapeType="1"/>
            </p:cNvSpPr>
            <p:nvPr/>
          </p:nvSpPr>
          <p:spPr bwMode="auto">
            <a:xfrm>
              <a:off x="6207125" y="3449638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95" name="Line 555"/>
            <p:cNvSpPr>
              <a:spLocks noChangeShapeType="1"/>
            </p:cNvSpPr>
            <p:nvPr/>
          </p:nvSpPr>
          <p:spPr bwMode="auto">
            <a:xfrm>
              <a:off x="6207125" y="2820988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96" name="Line 556"/>
            <p:cNvSpPr>
              <a:spLocks noChangeShapeType="1"/>
            </p:cNvSpPr>
            <p:nvPr/>
          </p:nvSpPr>
          <p:spPr bwMode="auto">
            <a:xfrm>
              <a:off x="6207125" y="2193925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97" name="Line 557"/>
            <p:cNvSpPr>
              <a:spLocks noChangeShapeType="1"/>
            </p:cNvSpPr>
            <p:nvPr/>
          </p:nvSpPr>
          <p:spPr bwMode="auto">
            <a:xfrm>
              <a:off x="6207125" y="1563688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98" name="Line 558"/>
            <p:cNvSpPr>
              <a:spLocks noChangeShapeType="1"/>
            </p:cNvSpPr>
            <p:nvPr/>
          </p:nvSpPr>
          <p:spPr bwMode="auto">
            <a:xfrm>
              <a:off x="6207125" y="938213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99" name="Line 559"/>
            <p:cNvSpPr>
              <a:spLocks noChangeShapeType="1"/>
            </p:cNvSpPr>
            <p:nvPr/>
          </p:nvSpPr>
          <p:spPr bwMode="auto">
            <a:xfrm>
              <a:off x="6207125" y="311150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00" name="Line 560"/>
            <p:cNvSpPr>
              <a:spLocks noChangeShapeType="1"/>
            </p:cNvSpPr>
            <p:nvPr/>
          </p:nvSpPr>
          <p:spPr bwMode="auto">
            <a:xfrm>
              <a:off x="6230938" y="38893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01" name="Line 561"/>
            <p:cNvSpPr>
              <a:spLocks noChangeShapeType="1"/>
            </p:cNvSpPr>
            <p:nvPr/>
          </p:nvSpPr>
          <p:spPr bwMode="auto">
            <a:xfrm>
              <a:off x="6230938" y="37766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02" name="Line 562"/>
            <p:cNvSpPr>
              <a:spLocks noChangeShapeType="1"/>
            </p:cNvSpPr>
            <p:nvPr/>
          </p:nvSpPr>
          <p:spPr bwMode="auto">
            <a:xfrm>
              <a:off x="6230938" y="36988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03" name="Line 563"/>
            <p:cNvSpPr>
              <a:spLocks noChangeShapeType="1"/>
            </p:cNvSpPr>
            <p:nvPr/>
          </p:nvSpPr>
          <p:spPr bwMode="auto">
            <a:xfrm>
              <a:off x="6230938" y="36353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04" name="Line 564"/>
            <p:cNvSpPr>
              <a:spLocks noChangeShapeType="1"/>
            </p:cNvSpPr>
            <p:nvPr/>
          </p:nvSpPr>
          <p:spPr bwMode="auto">
            <a:xfrm>
              <a:off x="6230938" y="35861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05" name="Line 565"/>
            <p:cNvSpPr>
              <a:spLocks noChangeShapeType="1"/>
            </p:cNvSpPr>
            <p:nvPr/>
          </p:nvSpPr>
          <p:spPr bwMode="auto">
            <a:xfrm>
              <a:off x="6230938" y="35464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06" name="Line 566"/>
            <p:cNvSpPr>
              <a:spLocks noChangeShapeType="1"/>
            </p:cNvSpPr>
            <p:nvPr/>
          </p:nvSpPr>
          <p:spPr bwMode="auto">
            <a:xfrm>
              <a:off x="6230938" y="35099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07" name="Line 567"/>
            <p:cNvSpPr>
              <a:spLocks noChangeShapeType="1"/>
            </p:cNvSpPr>
            <p:nvPr/>
          </p:nvSpPr>
          <p:spPr bwMode="auto">
            <a:xfrm>
              <a:off x="6230938" y="347821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08" name="Line 568"/>
            <p:cNvSpPr>
              <a:spLocks noChangeShapeType="1"/>
            </p:cNvSpPr>
            <p:nvPr/>
          </p:nvSpPr>
          <p:spPr bwMode="auto">
            <a:xfrm>
              <a:off x="6230938" y="32607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09" name="Line 569"/>
            <p:cNvSpPr>
              <a:spLocks noChangeShapeType="1"/>
            </p:cNvSpPr>
            <p:nvPr/>
          </p:nvSpPr>
          <p:spPr bwMode="auto">
            <a:xfrm>
              <a:off x="6230938" y="314801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10" name="Line 570"/>
            <p:cNvSpPr>
              <a:spLocks noChangeShapeType="1"/>
            </p:cNvSpPr>
            <p:nvPr/>
          </p:nvSpPr>
          <p:spPr bwMode="auto">
            <a:xfrm>
              <a:off x="6230938" y="30702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11" name="Line 571"/>
            <p:cNvSpPr>
              <a:spLocks noChangeShapeType="1"/>
            </p:cNvSpPr>
            <p:nvPr/>
          </p:nvSpPr>
          <p:spPr bwMode="auto">
            <a:xfrm>
              <a:off x="6230938" y="300990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12" name="Line 572"/>
            <p:cNvSpPr>
              <a:spLocks noChangeShapeType="1"/>
            </p:cNvSpPr>
            <p:nvPr/>
          </p:nvSpPr>
          <p:spPr bwMode="auto">
            <a:xfrm>
              <a:off x="6230938" y="295910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13" name="Line 573"/>
            <p:cNvSpPr>
              <a:spLocks noChangeShapeType="1"/>
            </p:cNvSpPr>
            <p:nvPr/>
          </p:nvSpPr>
          <p:spPr bwMode="auto">
            <a:xfrm>
              <a:off x="6230938" y="29178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14" name="Line 574"/>
            <p:cNvSpPr>
              <a:spLocks noChangeShapeType="1"/>
            </p:cNvSpPr>
            <p:nvPr/>
          </p:nvSpPr>
          <p:spPr bwMode="auto">
            <a:xfrm>
              <a:off x="6230938" y="288131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15" name="Line 575"/>
            <p:cNvSpPr>
              <a:spLocks noChangeShapeType="1"/>
            </p:cNvSpPr>
            <p:nvPr/>
          </p:nvSpPr>
          <p:spPr bwMode="auto">
            <a:xfrm>
              <a:off x="6230938" y="28495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16" name="Line 576"/>
            <p:cNvSpPr>
              <a:spLocks noChangeShapeType="1"/>
            </p:cNvSpPr>
            <p:nvPr/>
          </p:nvSpPr>
          <p:spPr bwMode="auto">
            <a:xfrm>
              <a:off x="6230938" y="26320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17" name="Line 577"/>
            <p:cNvSpPr>
              <a:spLocks noChangeShapeType="1"/>
            </p:cNvSpPr>
            <p:nvPr/>
          </p:nvSpPr>
          <p:spPr bwMode="auto">
            <a:xfrm>
              <a:off x="6230938" y="25209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18" name="Line 578"/>
            <p:cNvSpPr>
              <a:spLocks noChangeShapeType="1"/>
            </p:cNvSpPr>
            <p:nvPr/>
          </p:nvSpPr>
          <p:spPr bwMode="auto">
            <a:xfrm>
              <a:off x="6230938" y="24431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19" name="Line 579"/>
            <p:cNvSpPr>
              <a:spLocks noChangeShapeType="1"/>
            </p:cNvSpPr>
            <p:nvPr/>
          </p:nvSpPr>
          <p:spPr bwMode="auto">
            <a:xfrm>
              <a:off x="6230938" y="23812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20" name="Line 580"/>
            <p:cNvSpPr>
              <a:spLocks noChangeShapeType="1"/>
            </p:cNvSpPr>
            <p:nvPr/>
          </p:nvSpPr>
          <p:spPr bwMode="auto">
            <a:xfrm>
              <a:off x="6230938" y="23304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21" name="Line 581"/>
            <p:cNvSpPr>
              <a:spLocks noChangeShapeType="1"/>
            </p:cNvSpPr>
            <p:nvPr/>
          </p:nvSpPr>
          <p:spPr bwMode="auto">
            <a:xfrm>
              <a:off x="6230938" y="22907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22" name="Line 582"/>
            <p:cNvSpPr>
              <a:spLocks noChangeShapeType="1"/>
            </p:cNvSpPr>
            <p:nvPr/>
          </p:nvSpPr>
          <p:spPr bwMode="auto">
            <a:xfrm>
              <a:off x="6230938" y="225583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23" name="Line 583"/>
            <p:cNvSpPr>
              <a:spLocks noChangeShapeType="1"/>
            </p:cNvSpPr>
            <p:nvPr/>
          </p:nvSpPr>
          <p:spPr bwMode="auto">
            <a:xfrm>
              <a:off x="6230938" y="222091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24" name="Line 584"/>
            <p:cNvSpPr>
              <a:spLocks noChangeShapeType="1"/>
            </p:cNvSpPr>
            <p:nvPr/>
          </p:nvSpPr>
          <p:spPr bwMode="auto">
            <a:xfrm>
              <a:off x="6230938" y="20034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25" name="Line 585"/>
            <p:cNvSpPr>
              <a:spLocks noChangeShapeType="1"/>
            </p:cNvSpPr>
            <p:nvPr/>
          </p:nvSpPr>
          <p:spPr bwMode="auto">
            <a:xfrm>
              <a:off x="6230938" y="189388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26" name="Line 586"/>
            <p:cNvSpPr>
              <a:spLocks noChangeShapeType="1"/>
            </p:cNvSpPr>
            <p:nvPr/>
          </p:nvSpPr>
          <p:spPr bwMode="auto">
            <a:xfrm>
              <a:off x="6230938" y="181610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27" name="Line 587"/>
            <p:cNvSpPr>
              <a:spLocks noChangeShapeType="1"/>
            </p:cNvSpPr>
            <p:nvPr/>
          </p:nvSpPr>
          <p:spPr bwMode="auto">
            <a:xfrm>
              <a:off x="6230938" y="17557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28" name="Line 588"/>
            <p:cNvSpPr>
              <a:spLocks noChangeShapeType="1"/>
            </p:cNvSpPr>
            <p:nvPr/>
          </p:nvSpPr>
          <p:spPr bwMode="auto">
            <a:xfrm>
              <a:off x="6230938" y="17049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29" name="Line 589"/>
            <p:cNvSpPr>
              <a:spLocks noChangeShapeType="1"/>
            </p:cNvSpPr>
            <p:nvPr/>
          </p:nvSpPr>
          <p:spPr bwMode="auto">
            <a:xfrm>
              <a:off x="6230938" y="166370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30" name="Line 590"/>
            <p:cNvSpPr>
              <a:spLocks noChangeShapeType="1"/>
            </p:cNvSpPr>
            <p:nvPr/>
          </p:nvSpPr>
          <p:spPr bwMode="auto">
            <a:xfrm>
              <a:off x="6230938" y="16287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31" name="Line 591"/>
            <p:cNvSpPr>
              <a:spLocks noChangeShapeType="1"/>
            </p:cNvSpPr>
            <p:nvPr/>
          </p:nvSpPr>
          <p:spPr bwMode="auto">
            <a:xfrm>
              <a:off x="6230938" y="159543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32" name="Line 592"/>
            <p:cNvSpPr>
              <a:spLocks noChangeShapeType="1"/>
            </p:cNvSpPr>
            <p:nvPr/>
          </p:nvSpPr>
          <p:spPr bwMode="auto">
            <a:xfrm>
              <a:off x="6230938" y="13779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33" name="Line 593"/>
            <p:cNvSpPr>
              <a:spLocks noChangeShapeType="1"/>
            </p:cNvSpPr>
            <p:nvPr/>
          </p:nvSpPr>
          <p:spPr bwMode="auto">
            <a:xfrm>
              <a:off x="6230938" y="126523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34" name="Line 594"/>
            <p:cNvSpPr>
              <a:spLocks noChangeShapeType="1"/>
            </p:cNvSpPr>
            <p:nvPr/>
          </p:nvSpPr>
          <p:spPr bwMode="auto">
            <a:xfrm>
              <a:off x="6230938" y="11874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35" name="Line 595"/>
            <p:cNvSpPr>
              <a:spLocks noChangeShapeType="1"/>
            </p:cNvSpPr>
            <p:nvPr/>
          </p:nvSpPr>
          <p:spPr bwMode="auto">
            <a:xfrm>
              <a:off x="6230938" y="112871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36" name="Line 596"/>
            <p:cNvSpPr>
              <a:spLocks noChangeShapeType="1"/>
            </p:cNvSpPr>
            <p:nvPr/>
          </p:nvSpPr>
          <p:spPr bwMode="auto">
            <a:xfrm>
              <a:off x="6230938" y="10763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37" name="Line 597"/>
            <p:cNvSpPr>
              <a:spLocks noChangeShapeType="1"/>
            </p:cNvSpPr>
            <p:nvPr/>
          </p:nvSpPr>
          <p:spPr bwMode="auto">
            <a:xfrm>
              <a:off x="6230938" y="10350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38" name="Line 598"/>
            <p:cNvSpPr>
              <a:spLocks noChangeShapeType="1"/>
            </p:cNvSpPr>
            <p:nvPr/>
          </p:nvSpPr>
          <p:spPr bwMode="auto">
            <a:xfrm>
              <a:off x="6230938" y="9969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39" name="Line 599"/>
            <p:cNvSpPr>
              <a:spLocks noChangeShapeType="1"/>
            </p:cNvSpPr>
            <p:nvPr/>
          </p:nvSpPr>
          <p:spPr bwMode="auto">
            <a:xfrm>
              <a:off x="6230938" y="96520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40" name="Line 600"/>
            <p:cNvSpPr>
              <a:spLocks noChangeShapeType="1"/>
            </p:cNvSpPr>
            <p:nvPr/>
          </p:nvSpPr>
          <p:spPr bwMode="auto">
            <a:xfrm>
              <a:off x="6230938" y="75088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41" name="Line 601"/>
            <p:cNvSpPr>
              <a:spLocks noChangeShapeType="1"/>
            </p:cNvSpPr>
            <p:nvPr/>
          </p:nvSpPr>
          <p:spPr bwMode="auto">
            <a:xfrm>
              <a:off x="6230938" y="6397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42" name="Line 602"/>
            <p:cNvSpPr>
              <a:spLocks noChangeShapeType="1"/>
            </p:cNvSpPr>
            <p:nvPr/>
          </p:nvSpPr>
          <p:spPr bwMode="auto">
            <a:xfrm>
              <a:off x="6230938" y="56038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43" name="Line 603"/>
            <p:cNvSpPr>
              <a:spLocks noChangeShapeType="1"/>
            </p:cNvSpPr>
            <p:nvPr/>
          </p:nvSpPr>
          <p:spPr bwMode="auto">
            <a:xfrm>
              <a:off x="6230938" y="4984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44" name="Line 604"/>
            <p:cNvSpPr>
              <a:spLocks noChangeShapeType="1"/>
            </p:cNvSpPr>
            <p:nvPr/>
          </p:nvSpPr>
          <p:spPr bwMode="auto">
            <a:xfrm>
              <a:off x="6230938" y="4492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45" name="Line 605"/>
            <p:cNvSpPr>
              <a:spLocks noChangeShapeType="1"/>
            </p:cNvSpPr>
            <p:nvPr/>
          </p:nvSpPr>
          <p:spPr bwMode="auto">
            <a:xfrm>
              <a:off x="6230938" y="4095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46" name="Line 606"/>
            <p:cNvSpPr>
              <a:spLocks noChangeShapeType="1"/>
            </p:cNvSpPr>
            <p:nvPr/>
          </p:nvSpPr>
          <p:spPr bwMode="auto">
            <a:xfrm>
              <a:off x="6230938" y="3730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47" name="Line 607"/>
            <p:cNvSpPr>
              <a:spLocks noChangeShapeType="1"/>
            </p:cNvSpPr>
            <p:nvPr/>
          </p:nvSpPr>
          <p:spPr bwMode="auto">
            <a:xfrm>
              <a:off x="6230938" y="3397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48" name="Line 609"/>
            <p:cNvSpPr>
              <a:spLocks noChangeShapeType="1"/>
            </p:cNvSpPr>
            <p:nvPr/>
          </p:nvSpPr>
          <p:spPr bwMode="auto">
            <a:xfrm>
              <a:off x="1163638" y="4014788"/>
              <a:ext cx="0" cy="714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49" name="Line 610"/>
            <p:cNvSpPr>
              <a:spLocks noChangeShapeType="1"/>
            </p:cNvSpPr>
            <p:nvPr/>
          </p:nvSpPr>
          <p:spPr bwMode="auto">
            <a:xfrm>
              <a:off x="2865438" y="4014788"/>
              <a:ext cx="0" cy="714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0" name="Line 611"/>
            <p:cNvSpPr>
              <a:spLocks noChangeShapeType="1"/>
            </p:cNvSpPr>
            <p:nvPr/>
          </p:nvSpPr>
          <p:spPr bwMode="auto">
            <a:xfrm>
              <a:off x="4565650" y="4014788"/>
              <a:ext cx="0" cy="714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1" name="Line 612"/>
            <p:cNvSpPr>
              <a:spLocks noChangeShapeType="1"/>
            </p:cNvSpPr>
            <p:nvPr/>
          </p:nvSpPr>
          <p:spPr bwMode="auto">
            <a:xfrm>
              <a:off x="6267450" y="4014788"/>
              <a:ext cx="0" cy="714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2" name="Line 613"/>
            <p:cNvSpPr>
              <a:spLocks noChangeShapeType="1"/>
            </p:cNvSpPr>
            <p:nvPr/>
          </p:nvSpPr>
          <p:spPr bwMode="auto">
            <a:xfrm>
              <a:off x="167322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3" name="Line 614"/>
            <p:cNvSpPr>
              <a:spLocks noChangeShapeType="1"/>
            </p:cNvSpPr>
            <p:nvPr/>
          </p:nvSpPr>
          <p:spPr bwMode="auto">
            <a:xfrm>
              <a:off x="197485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4" name="Line 615"/>
            <p:cNvSpPr>
              <a:spLocks noChangeShapeType="1"/>
            </p:cNvSpPr>
            <p:nvPr/>
          </p:nvSpPr>
          <p:spPr bwMode="auto">
            <a:xfrm>
              <a:off x="218757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5" name="Line 616"/>
            <p:cNvSpPr>
              <a:spLocks noChangeShapeType="1"/>
            </p:cNvSpPr>
            <p:nvPr/>
          </p:nvSpPr>
          <p:spPr bwMode="auto">
            <a:xfrm>
              <a:off x="235267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6" name="Line 617"/>
            <p:cNvSpPr>
              <a:spLocks noChangeShapeType="1"/>
            </p:cNvSpPr>
            <p:nvPr/>
          </p:nvSpPr>
          <p:spPr bwMode="auto">
            <a:xfrm>
              <a:off x="248761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7" name="Line 618"/>
            <p:cNvSpPr>
              <a:spLocks noChangeShapeType="1"/>
            </p:cNvSpPr>
            <p:nvPr/>
          </p:nvSpPr>
          <p:spPr bwMode="auto">
            <a:xfrm>
              <a:off x="260191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8" name="Line 619"/>
            <p:cNvSpPr>
              <a:spLocks noChangeShapeType="1"/>
            </p:cNvSpPr>
            <p:nvPr/>
          </p:nvSpPr>
          <p:spPr bwMode="auto">
            <a:xfrm>
              <a:off x="2700338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9" name="Line 620"/>
            <p:cNvSpPr>
              <a:spLocks noChangeShapeType="1"/>
            </p:cNvSpPr>
            <p:nvPr/>
          </p:nvSpPr>
          <p:spPr bwMode="auto">
            <a:xfrm>
              <a:off x="278606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0" name="Line 621"/>
            <p:cNvSpPr>
              <a:spLocks noChangeShapeType="1"/>
            </p:cNvSpPr>
            <p:nvPr/>
          </p:nvSpPr>
          <p:spPr bwMode="auto">
            <a:xfrm>
              <a:off x="337661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1" name="Line 622"/>
            <p:cNvSpPr>
              <a:spLocks noChangeShapeType="1"/>
            </p:cNvSpPr>
            <p:nvPr/>
          </p:nvSpPr>
          <p:spPr bwMode="auto">
            <a:xfrm>
              <a:off x="367665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2" name="Line 623"/>
            <p:cNvSpPr>
              <a:spLocks noChangeShapeType="1"/>
            </p:cNvSpPr>
            <p:nvPr/>
          </p:nvSpPr>
          <p:spPr bwMode="auto">
            <a:xfrm>
              <a:off x="388620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3" name="Line 624"/>
            <p:cNvSpPr>
              <a:spLocks noChangeShapeType="1"/>
            </p:cNvSpPr>
            <p:nvPr/>
          </p:nvSpPr>
          <p:spPr bwMode="auto">
            <a:xfrm>
              <a:off x="4052888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4" name="Line 625"/>
            <p:cNvSpPr>
              <a:spLocks noChangeShapeType="1"/>
            </p:cNvSpPr>
            <p:nvPr/>
          </p:nvSpPr>
          <p:spPr bwMode="auto">
            <a:xfrm>
              <a:off x="4186238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5" name="Line 626"/>
            <p:cNvSpPr>
              <a:spLocks noChangeShapeType="1"/>
            </p:cNvSpPr>
            <p:nvPr/>
          </p:nvSpPr>
          <p:spPr bwMode="auto">
            <a:xfrm>
              <a:off x="429895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6" name="Line 627"/>
            <p:cNvSpPr>
              <a:spLocks noChangeShapeType="1"/>
            </p:cNvSpPr>
            <p:nvPr/>
          </p:nvSpPr>
          <p:spPr bwMode="auto">
            <a:xfrm>
              <a:off x="440055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7" name="Line 628"/>
            <p:cNvSpPr>
              <a:spLocks noChangeShapeType="1"/>
            </p:cNvSpPr>
            <p:nvPr/>
          </p:nvSpPr>
          <p:spPr bwMode="auto">
            <a:xfrm>
              <a:off x="448786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8" name="Line 629"/>
            <p:cNvSpPr>
              <a:spLocks noChangeShapeType="1"/>
            </p:cNvSpPr>
            <p:nvPr/>
          </p:nvSpPr>
          <p:spPr bwMode="auto">
            <a:xfrm>
              <a:off x="507841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9" name="Line 630"/>
            <p:cNvSpPr>
              <a:spLocks noChangeShapeType="1"/>
            </p:cNvSpPr>
            <p:nvPr/>
          </p:nvSpPr>
          <p:spPr bwMode="auto">
            <a:xfrm>
              <a:off x="537686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0" name="Line 631"/>
            <p:cNvSpPr>
              <a:spLocks noChangeShapeType="1"/>
            </p:cNvSpPr>
            <p:nvPr/>
          </p:nvSpPr>
          <p:spPr bwMode="auto">
            <a:xfrm>
              <a:off x="559117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1" name="Line 632"/>
            <p:cNvSpPr>
              <a:spLocks noChangeShapeType="1"/>
            </p:cNvSpPr>
            <p:nvPr/>
          </p:nvSpPr>
          <p:spPr bwMode="auto">
            <a:xfrm>
              <a:off x="575310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2" name="Line 633"/>
            <p:cNvSpPr>
              <a:spLocks noChangeShapeType="1"/>
            </p:cNvSpPr>
            <p:nvPr/>
          </p:nvSpPr>
          <p:spPr bwMode="auto">
            <a:xfrm>
              <a:off x="588962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3" name="Line 634"/>
            <p:cNvSpPr>
              <a:spLocks noChangeShapeType="1"/>
            </p:cNvSpPr>
            <p:nvPr/>
          </p:nvSpPr>
          <p:spPr bwMode="auto">
            <a:xfrm>
              <a:off x="600392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4" name="Line 635"/>
            <p:cNvSpPr>
              <a:spLocks noChangeShapeType="1"/>
            </p:cNvSpPr>
            <p:nvPr/>
          </p:nvSpPr>
          <p:spPr bwMode="auto">
            <a:xfrm>
              <a:off x="610076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5" name="Line 636"/>
            <p:cNvSpPr>
              <a:spLocks noChangeShapeType="1"/>
            </p:cNvSpPr>
            <p:nvPr/>
          </p:nvSpPr>
          <p:spPr bwMode="auto">
            <a:xfrm>
              <a:off x="618807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6" name="Line 637"/>
            <p:cNvSpPr>
              <a:spLocks noChangeShapeType="1"/>
            </p:cNvSpPr>
            <p:nvPr/>
          </p:nvSpPr>
          <p:spPr bwMode="auto">
            <a:xfrm>
              <a:off x="1163638" y="300038"/>
              <a:ext cx="0" cy="730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7" name="Line 638"/>
            <p:cNvSpPr>
              <a:spLocks noChangeShapeType="1"/>
            </p:cNvSpPr>
            <p:nvPr/>
          </p:nvSpPr>
          <p:spPr bwMode="auto">
            <a:xfrm>
              <a:off x="2865438" y="300038"/>
              <a:ext cx="0" cy="730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8" name="Line 639"/>
            <p:cNvSpPr>
              <a:spLocks noChangeShapeType="1"/>
            </p:cNvSpPr>
            <p:nvPr/>
          </p:nvSpPr>
          <p:spPr bwMode="auto">
            <a:xfrm>
              <a:off x="4565650" y="300038"/>
              <a:ext cx="0" cy="730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9" name="Line 640"/>
            <p:cNvSpPr>
              <a:spLocks noChangeShapeType="1"/>
            </p:cNvSpPr>
            <p:nvPr/>
          </p:nvSpPr>
          <p:spPr bwMode="auto">
            <a:xfrm>
              <a:off x="6267450" y="300038"/>
              <a:ext cx="0" cy="730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0" name="Line 641"/>
            <p:cNvSpPr>
              <a:spLocks noChangeShapeType="1"/>
            </p:cNvSpPr>
            <p:nvPr/>
          </p:nvSpPr>
          <p:spPr bwMode="auto">
            <a:xfrm>
              <a:off x="167322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1" name="Line 642"/>
            <p:cNvSpPr>
              <a:spLocks noChangeShapeType="1"/>
            </p:cNvSpPr>
            <p:nvPr/>
          </p:nvSpPr>
          <p:spPr bwMode="auto">
            <a:xfrm>
              <a:off x="197485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2" name="Line 643"/>
            <p:cNvSpPr>
              <a:spLocks noChangeShapeType="1"/>
            </p:cNvSpPr>
            <p:nvPr/>
          </p:nvSpPr>
          <p:spPr bwMode="auto">
            <a:xfrm>
              <a:off x="218757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3" name="Line 644"/>
            <p:cNvSpPr>
              <a:spLocks noChangeShapeType="1"/>
            </p:cNvSpPr>
            <p:nvPr/>
          </p:nvSpPr>
          <p:spPr bwMode="auto">
            <a:xfrm>
              <a:off x="235267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4" name="Line 645"/>
            <p:cNvSpPr>
              <a:spLocks noChangeShapeType="1"/>
            </p:cNvSpPr>
            <p:nvPr/>
          </p:nvSpPr>
          <p:spPr bwMode="auto">
            <a:xfrm>
              <a:off x="248761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5" name="Line 646"/>
            <p:cNvSpPr>
              <a:spLocks noChangeShapeType="1"/>
            </p:cNvSpPr>
            <p:nvPr/>
          </p:nvSpPr>
          <p:spPr bwMode="auto">
            <a:xfrm>
              <a:off x="260191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6" name="Line 647"/>
            <p:cNvSpPr>
              <a:spLocks noChangeShapeType="1"/>
            </p:cNvSpPr>
            <p:nvPr/>
          </p:nvSpPr>
          <p:spPr bwMode="auto">
            <a:xfrm>
              <a:off x="2700338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7" name="Line 648"/>
            <p:cNvSpPr>
              <a:spLocks noChangeShapeType="1"/>
            </p:cNvSpPr>
            <p:nvPr/>
          </p:nvSpPr>
          <p:spPr bwMode="auto">
            <a:xfrm>
              <a:off x="278606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8" name="Line 649"/>
            <p:cNvSpPr>
              <a:spLocks noChangeShapeType="1"/>
            </p:cNvSpPr>
            <p:nvPr/>
          </p:nvSpPr>
          <p:spPr bwMode="auto">
            <a:xfrm>
              <a:off x="337661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9" name="Line 650"/>
            <p:cNvSpPr>
              <a:spLocks noChangeShapeType="1"/>
            </p:cNvSpPr>
            <p:nvPr/>
          </p:nvSpPr>
          <p:spPr bwMode="auto">
            <a:xfrm>
              <a:off x="367665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0" name="Line 651"/>
            <p:cNvSpPr>
              <a:spLocks noChangeShapeType="1"/>
            </p:cNvSpPr>
            <p:nvPr/>
          </p:nvSpPr>
          <p:spPr bwMode="auto">
            <a:xfrm>
              <a:off x="388620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1" name="Line 652"/>
            <p:cNvSpPr>
              <a:spLocks noChangeShapeType="1"/>
            </p:cNvSpPr>
            <p:nvPr/>
          </p:nvSpPr>
          <p:spPr bwMode="auto">
            <a:xfrm>
              <a:off x="4052888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2" name="Line 653"/>
            <p:cNvSpPr>
              <a:spLocks noChangeShapeType="1"/>
            </p:cNvSpPr>
            <p:nvPr/>
          </p:nvSpPr>
          <p:spPr bwMode="auto">
            <a:xfrm>
              <a:off x="4186238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3" name="Line 654"/>
            <p:cNvSpPr>
              <a:spLocks noChangeShapeType="1"/>
            </p:cNvSpPr>
            <p:nvPr/>
          </p:nvSpPr>
          <p:spPr bwMode="auto">
            <a:xfrm>
              <a:off x="429895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4" name="Line 655"/>
            <p:cNvSpPr>
              <a:spLocks noChangeShapeType="1"/>
            </p:cNvSpPr>
            <p:nvPr/>
          </p:nvSpPr>
          <p:spPr bwMode="auto">
            <a:xfrm>
              <a:off x="440055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5" name="Line 656"/>
            <p:cNvSpPr>
              <a:spLocks noChangeShapeType="1"/>
            </p:cNvSpPr>
            <p:nvPr/>
          </p:nvSpPr>
          <p:spPr bwMode="auto">
            <a:xfrm>
              <a:off x="448786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6" name="Line 657"/>
            <p:cNvSpPr>
              <a:spLocks noChangeShapeType="1"/>
            </p:cNvSpPr>
            <p:nvPr/>
          </p:nvSpPr>
          <p:spPr bwMode="auto">
            <a:xfrm>
              <a:off x="507841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7" name="Line 658"/>
            <p:cNvSpPr>
              <a:spLocks noChangeShapeType="1"/>
            </p:cNvSpPr>
            <p:nvPr/>
          </p:nvSpPr>
          <p:spPr bwMode="auto">
            <a:xfrm>
              <a:off x="537686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8" name="Line 659"/>
            <p:cNvSpPr>
              <a:spLocks noChangeShapeType="1"/>
            </p:cNvSpPr>
            <p:nvPr/>
          </p:nvSpPr>
          <p:spPr bwMode="auto">
            <a:xfrm>
              <a:off x="559117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9" name="Line 660"/>
            <p:cNvSpPr>
              <a:spLocks noChangeShapeType="1"/>
            </p:cNvSpPr>
            <p:nvPr/>
          </p:nvSpPr>
          <p:spPr bwMode="auto">
            <a:xfrm>
              <a:off x="575310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0" name="Line 661"/>
            <p:cNvSpPr>
              <a:spLocks noChangeShapeType="1"/>
            </p:cNvSpPr>
            <p:nvPr/>
          </p:nvSpPr>
          <p:spPr bwMode="auto">
            <a:xfrm>
              <a:off x="588962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1" name="Line 662"/>
            <p:cNvSpPr>
              <a:spLocks noChangeShapeType="1"/>
            </p:cNvSpPr>
            <p:nvPr/>
          </p:nvSpPr>
          <p:spPr bwMode="auto">
            <a:xfrm>
              <a:off x="600392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2" name="Line 663"/>
            <p:cNvSpPr>
              <a:spLocks noChangeShapeType="1"/>
            </p:cNvSpPr>
            <p:nvPr/>
          </p:nvSpPr>
          <p:spPr bwMode="auto">
            <a:xfrm>
              <a:off x="610076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3" name="Line 664"/>
            <p:cNvSpPr>
              <a:spLocks noChangeShapeType="1"/>
            </p:cNvSpPr>
            <p:nvPr/>
          </p:nvSpPr>
          <p:spPr bwMode="auto">
            <a:xfrm>
              <a:off x="618807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4" name="Line 665"/>
            <p:cNvSpPr>
              <a:spLocks noChangeShapeType="1"/>
            </p:cNvSpPr>
            <p:nvPr/>
          </p:nvSpPr>
          <p:spPr bwMode="auto">
            <a:xfrm>
              <a:off x="1163638" y="300038"/>
              <a:ext cx="0" cy="37861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5" name="Line 666"/>
            <p:cNvSpPr>
              <a:spLocks noChangeShapeType="1"/>
            </p:cNvSpPr>
            <p:nvPr/>
          </p:nvSpPr>
          <p:spPr bwMode="auto">
            <a:xfrm>
              <a:off x="6267450" y="300038"/>
              <a:ext cx="0" cy="37861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6" name="Line 667"/>
            <p:cNvSpPr>
              <a:spLocks noChangeShapeType="1"/>
            </p:cNvSpPr>
            <p:nvPr/>
          </p:nvSpPr>
          <p:spPr bwMode="auto">
            <a:xfrm>
              <a:off x="1152525" y="4075113"/>
              <a:ext cx="512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7" name="Line 668"/>
            <p:cNvSpPr>
              <a:spLocks noChangeShapeType="1"/>
            </p:cNvSpPr>
            <p:nvPr/>
          </p:nvSpPr>
          <p:spPr bwMode="auto">
            <a:xfrm>
              <a:off x="1152525" y="311151"/>
              <a:ext cx="512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8" name="Freeform 669"/>
            <p:cNvSpPr>
              <a:spLocks/>
            </p:cNvSpPr>
            <p:nvPr/>
          </p:nvSpPr>
          <p:spPr bwMode="auto">
            <a:xfrm>
              <a:off x="1277938" y="2519363"/>
              <a:ext cx="101600" cy="101600"/>
            </a:xfrm>
            <a:custGeom>
              <a:avLst/>
              <a:gdLst>
                <a:gd name="T0" fmla="*/ 2147483647 w 64"/>
                <a:gd name="T1" fmla="*/ 0 h 64"/>
                <a:gd name="T2" fmla="*/ 2147483647 w 64"/>
                <a:gd name="T3" fmla="*/ 2147483647 h 64"/>
                <a:gd name="T4" fmla="*/ 2147483647 w 64"/>
                <a:gd name="T5" fmla="*/ 2147483647 h 64"/>
                <a:gd name="T6" fmla="*/ 0 w 64"/>
                <a:gd name="T7" fmla="*/ 2147483647 h 64"/>
                <a:gd name="T8" fmla="*/ 2147483647 w 64"/>
                <a:gd name="T9" fmla="*/ 0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64">
                  <a:moveTo>
                    <a:pt x="31" y="0"/>
                  </a:moveTo>
                  <a:lnTo>
                    <a:pt x="64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9" name="Freeform 670"/>
            <p:cNvSpPr>
              <a:spLocks/>
            </p:cNvSpPr>
            <p:nvPr/>
          </p:nvSpPr>
          <p:spPr bwMode="auto">
            <a:xfrm>
              <a:off x="1277938" y="2519363"/>
              <a:ext cx="52388" cy="52388"/>
            </a:xfrm>
            <a:custGeom>
              <a:avLst/>
              <a:gdLst>
                <a:gd name="T0" fmla="*/ 2147483647 w 33"/>
                <a:gd name="T1" fmla="*/ 0 h 33"/>
                <a:gd name="T2" fmla="*/ 2147483647 w 33"/>
                <a:gd name="T3" fmla="*/ 0 h 33"/>
                <a:gd name="T4" fmla="*/ 2147483647 w 33"/>
                <a:gd name="T5" fmla="*/ 2147483647 h 33"/>
                <a:gd name="T6" fmla="*/ 2147483647 w 33"/>
                <a:gd name="T7" fmla="*/ 2147483647 h 33"/>
                <a:gd name="T8" fmla="*/ 0 w 33"/>
                <a:gd name="T9" fmla="*/ 2147483647 h 33"/>
                <a:gd name="T10" fmla="*/ 0 w 33"/>
                <a:gd name="T11" fmla="*/ 2147483647 h 33"/>
                <a:gd name="T12" fmla="*/ 2147483647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0" name="Freeform 671"/>
            <p:cNvSpPr>
              <a:spLocks/>
            </p:cNvSpPr>
            <p:nvPr/>
          </p:nvSpPr>
          <p:spPr bwMode="auto">
            <a:xfrm>
              <a:off x="1327150" y="2519363"/>
              <a:ext cx="53975" cy="52388"/>
            </a:xfrm>
            <a:custGeom>
              <a:avLst/>
              <a:gdLst>
                <a:gd name="T0" fmla="*/ 0 w 34"/>
                <a:gd name="T1" fmla="*/ 0 h 33"/>
                <a:gd name="T2" fmla="*/ 2147483647 w 34"/>
                <a:gd name="T3" fmla="*/ 0 h 33"/>
                <a:gd name="T4" fmla="*/ 2147483647 w 34"/>
                <a:gd name="T5" fmla="*/ 2147483647 h 33"/>
                <a:gd name="T6" fmla="*/ 2147483647 w 34"/>
                <a:gd name="T7" fmla="*/ 2147483647 h 33"/>
                <a:gd name="T8" fmla="*/ 2147483647 w 34"/>
                <a:gd name="T9" fmla="*/ 2147483647 h 33"/>
                <a:gd name="T10" fmla="*/ 0 w 34"/>
                <a:gd name="T11" fmla="*/ 2147483647 h 33"/>
                <a:gd name="T12" fmla="*/ 0 w 34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1" name="Freeform 672"/>
            <p:cNvSpPr>
              <a:spLocks/>
            </p:cNvSpPr>
            <p:nvPr/>
          </p:nvSpPr>
          <p:spPr bwMode="auto">
            <a:xfrm>
              <a:off x="1327150" y="2570163"/>
              <a:ext cx="53975" cy="52388"/>
            </a:xfrm>
            <a:custGeom>
              <a:avLst/>
              <a:gdLst>
                <a:gd name="T0" fmla="*/ 2147483647 w 34"/>
                <a:gd name="T1" fmla="*/ 0 h 33"/>
                <a:gd name="T2" fmla="*/ 2147483647 w 34"/>
                <a:gd name="T3" fmla="*/ 0 h 33"/>
                <a:gd name="T4" fmla="*/ 2147483647 w 34"/>
                <a:gd name="T5" fmla="*/ 2147483647 h 33"/>
                <a:gd name="T6" fmla="*/ 2147483647 w 34"/>
                <a:gd name="T7" fmla="*/ 2147483647 h 33"/>
                <a:gd name="T8" fmla="*/ 0 w 34"/>
                <a:gd name="T9" fmla="*/ 2147483647 h 33"/>
                <a:gd name="T10" fmla="*/ 0 w 34"/>
                <a:gd name="T11" fmla="*/ 2147483647 h 33"/>
                <a:gd name="T12" fmla="*/ 2147483647 w 34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2" name="Freeform 673"/>
            <p:cNvSpPr>
              <a:spLocks/>
            </p:cNvSpPr>
            <p:nvPr/>
          </p:nvSpPr>
          <p:spPr bwMode="auto">
            <a:xfrm>
              <a:off x="1277938" y="2570163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2147483647 w 33"/>
                <a:gd name="T3" fmla="*/ 0 h 33"/>
                <a:gd name="T4" fmla="*/ 2147483647 w 33"/>
                <a:gd name="T5" fmla="*/ 2147483647 h 33"/>
                <a:gd name="T6" fmla="*/ 2147483647 w 33"/>
                <a:gd name="T7" fmla="*/ 2147483647 h 33"/>
                <a:gd name="T8" fmla="*/ 2147483647 w 33"/>
                <a:gd name="T9" fmla="*/ 2147483647 h 33"/>
                <a:gd name="T10" fmla="*/ 0 w 33"/>
                <a:gd name="T11" fmla="*/ 2147483647 h 33"/>
                <a:gd name="T12" fmla="*/ 0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3" name="Freeform 674"/>
            <p:cNvSpPr>
              <a:spLocks/>
            </p:cNvSpPr>
            <p:nvPr/>
          </p:nvSpPr>
          <p:spPr bwMode="auto">
            <a:xfrm>
              <a:off x="1695450" y="2625726"/>
              <a:ext cx="100013" cy="101600"/>
            </a:xfrm>
            <a:custGeom>
              <a:avLst/>
              <a:gdLst>
                <a:gd name="T0" fmla="*/ 2147483647 w 63"/>
                <a:gd name="T1" fmla="*/ 0 h 64"/>
                <a:gd name="T2" fmla="*/ 2147483647 w 63"/>
                <a:gd name="T3" fmla="*/ 2147483647 h 64"/>
                <a:gd name="T4" fmla="*/ 2147483647 w 63"/>
                <a:gd name="T5" fmla="*/ 2147483647 h 64"/>
                <a:gd name="T6" fmla="*/ 0 w 63"/>
                <a:gd name="T7" fmla="*/ 2147483647 h 64"/>
                <a:gd name="T8" fmla="*/ 2147483647 w 63"/>
                <a:gd name="T9" fmla="*/ 0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3" h="64">
                  <a:moveTo>
                    <a:pt x="31" y="0"/>
                  </a:moveTo>
                  <a:lnTo>
                    <a:pt x="63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4" name="Freeform 675"/>
            <p:cNvSpPr>
              <a:spLocks/>
            </p:cNvSpPr>
            <p:nvPr/>
          </p:nvSpPr>
          <p:spPr bwMode="auto">
            <a:xfrm>
              <a:off x="1695450" y="2625726"/>
              <a:ext cx="52388" cy="53975"/>
            </a:xfrm>
            <a:custGeom>
              <a:avLst/>
              <a:gdLst>
                <a:gd name="T0" fmla="*/ 2147483647 w 33"/>
                <a:gd name="T1" fmla="*/ 0 h 34"/>
                <a:gd name="T2" fmla="*/ 2147483647 w 33"/>
                <a:gd name="T3" fmla="*/ 0 h 34"/>
                <a:gd name="T4" fmla="*/ 2147483647 w 33"/>
                <a:gd name="T5" fmla="*/ 2147483647 h 34"/>
                <a:gd name="T6" fmla="*/ 2147483647 w 33"/>
                <a:gd name="T7" fmla="*/ 2147483647 h 34"/>
                <a:gd name="T8" fmla="*/ 0 w 33"/>
                <a:gd name="T9" fmla="*/ 2147483647 h 34"/>
                <a:gd name="T10" fmla="*/ 0 w 33"/>
                <a:gd name="T11" fmla="*/ 2147483647 h 34"/>
                <a:gd name="T12" fmla="*/ 2147483647 w 33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5" name="Freeform 676"/>
            <p:cNvSpPr>
              <a:spLocks/>
            </p:cNvSpPr>
            <p:nvPr/>
          </p:nvSpPr>
          <p:spPr bwMode="auto">
            <a:xfrm>
              <a:off x="1744663" y="2625726"/>
              <a:ext cx="53975" cy="53975"/>
            </a:xfrm>
            <a:custGeom>
              <a:avLst/>
              <a:gdLst>
                <a:gd name="T0" fmla="*/ 0 w 34"/>
                <a:gd name="T1" fmla="*/ 0 h 34"/>
                <a:gd name="T2" fmla="*/ 2147483647 w 34"/>
                <a:gd name="T3" fmla="*/ 0 h 34"/>
                <a:gd name="T4" fmla="*/ 2147483647 w 34"/>
                <a:gd name="T5" fmla="*/ 2147483647 h 34"/>
                <a:gd name="T6" fmla="*/ 2147483647 w 34"/>
                <a:gd name="T7" fmla="*/ 2147483647 h 34"/>
                <a:gd name="T8" fmla="*/ 2147483647 w 34"/>
                <a:gd name="T9" fmla="*/ 2147483647 h 34"/>
                <a:gd name="T10" fmla="*/ 0 w 34"/>
                <a:gd name="T11" fmla="*/ 2147483647 h 34"/>
                <a:gd name="T12" fmla="*/ 0 w 34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34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6" name="Freeform 677"/>
            <p:cNvSpPr>
              <a:spLocks/>
            </p:cNvSpPr>
            <p:nvPr/>
          </p:nvSpPr>
          <p:spPr bwMode="auto">
            <a:xfrm>
              <a:off x="1744663" y="2676526"/>
              <a:ext cx="53975" cy="55563"/>
            </a:xfrm>
            <a:custGeom>
              <a:avLst/>
              <a:gdLst>
                <a:gd name="T0" fmla="*/ 2147483647 w 34"/>
                <a:gd name="T1" fmla="*/ 0 h 35"/>
                <a:gd name="T2" fmla="*/ 2147483647 w 34"/>
                <a:gd name="T3" fmla="*/ 0 h 35"/>
                <a:gd name="T4" fmla="*/ 2147483647 w 34"/>
                <a:gd name="T5" fmla="*/ 2147483647 h 35"/>
                <a:gd name="T6" fmla="*/ 2147483647 w 34"/>
                <a:gd name="T7" fmla="*/ 2147483647 h 35"/>
                <a:gd name="T8" fmla="*/ 0 w 34"/>
                <a:gd name="T9" fmla="*/ 2147483647 h 35"/>
                <a:gd name="T10" fmla="*/ 0 w 34"/>
                <a:gd name="T11" fmla="*/ 2147483647 h 35"/>
                <a:gd name="T12" fmla="*/ 2147483647 w 34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35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5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7" name="Freeform 678"/>
            <p:cNvSpPr>
              <a:spLocks/>
            </p:cNvSpPr>
            <p:nvPr/>
          </p:nvSpPr>
          <p:spPr bwMode="auto">
            <a:xfrm>
              <a:off x="1695450" y="2676526"/>
              <a:ext cx="52388" cy="55563"/>
            </a:xfrm>
            <a:custGeom>
              <a:avLst/>
              <a:gdLst>
                <a:gd name="T0" fmla="*/ 0 w 33"/>
                <a:gd name="T1" fmla="*/ 0 h 35"/>
                <a:gd name="T2" fmla="*/ 2147483647 w 33"/>
                <a:gd name="T3" fmla="*/ 0 h 35"/>
                <a:gd name="T4" fmla="*/ 2147483647 w 33"/>
                <a:gd name="T5" fmla="*/ 2147483647 h 35"/>
                <a:gd name="T6" fmla="*/ 2147483647 w 33"/>
                <a:gd name="T7" fmla="*/ 2147483647 h 35"/>
                <a:gd name="T8" fmla="*/ 2147483647 w 33"/>
                <a:gd name="T9" fmla="*/ 2147483647 h 35"/>
                <a:gd name="T10" fmla="*/ 0 w 33"/>
                <a:gd name="T11" fmla="*/ 2147483647 h 35"/>
                <a:gd name="T12" fmla="*/ 0 w 33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5"/>
                  </a:lnTo>
                  <a:lnTo>
                    <a:pt x="31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8" name="Freeform 679"/>
            <p:cNvSpPr>
              <a:spLocks/>
            </p:cNvSpPr>
            <p:nvPr/>
          </p:nvSpPr>
          <p:spPr bwMode="auto">
            <a:xfrm>
              <a:off x="2036763" y="2670176"/>
              <a:ext cx="103188" cy="101600"/>
            </a:xfrm>
            <a:custGeom>
              <a:avLst/>
              <a:gdLst>
                <a:gd name="T0" fmla="*/ 2147483647 w 65"/>
                <a:gd name="T1" fmla="*/ 0 h 64"/>
                <a:gd name="T2" fmla="*/ 2147483647 w 65"/>
                <a:gd name="T3" fmla="*/ 2147483647 h 64"/>
                <a:gd name="T4" fmla="*/ 2147483647 w 65"/>
                <a:gd name="T5" fmla="*/ 2147483647 h 64"/>
                <a:gd name="T6" fmla="*/ 0 w 65"/>
                <a:gd name="T7" fmla="*/ 2147483647 h 64"/>
                <a:gd name="T8" fmla="*/ 2147483647 w 65"/>
                <a:gd name="T9" fmla="*/ 0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" h="64">
                  <a:moveTo>
                    <a:pt x="33" y="0"/>
                  </a:moveTo>
                  <a:lnTo>
                    <a:pt x="65" y="32"/>
                  </a:lnTo>
                  <a:lnTo>
                    <a:pt x="33" y="6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9" name="Freeform 680"/>
            <p:cNvSpPr>
              <a:spLocks/>
            </p:cNvSpPr>
            <p:nvPr/>
          </p:nvSpPr>
          <p:spPr bwMode="auto">
            <a:xfrm>
              <a:off x="2036763" y="2670176"/>
              <a:ext cx="53975" cy="52388"/>
            </a:xfrm>
            <a:custGeom>
              <a:avLst/>
              <a:gdLst>
                <a:gd name="T0" fmla="*/ 2147483647 w 34"/>
                <a:gd name="T1" fmla="*/ 0 h 33"/>
                <a:gd name="T2" fmla="*/ 2147483647 w 34"/>
                <a:gd name="T3" fmla="*/ 0 h 33"/>
                <a:gd name="T4" fmla="*/ 2147483647 w 34"/>
                <a:gd name="T5" fmla="*/ 2147483647 h 33"/>
                <a:gd name="T6" fmla="*/ 2147483647 w 34"/>
                <a:gd name="T7" fmla="*/ 2147483647 h 33"/>
                <a:gd name="T8" fmla="*/ 0 w 34"/>
                <a:gd name="T9" fmla="*/ 2147483647 h 33"/>
                <a:gd name="T10" fmla="*/ 0 w 34"/>
                <a:gd name="T11" fmla="*/ 2147483647 h 33"/>
                <a:gd name="T12" fmla="*/ 2147483647 w 34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0" name="Freeform 681"/>
            <p:cNvSpPr>
              <a:spLocks/>
            </p:cNvSpPr>
            <p:nvPr/>
          </p:nvSpPr>
          <p:spPr bwMode="auto">
            <a:xfrm>
              <a:off x="2089150" y="2670176"/>
              <a:ext cx="50800" cy="52388"/>
            </a:xfrm>
            <a:custGeom>
              <a:avLst/>
              <a:gdLst>
                <a:gd name="T0" fmla="*/ 0 w 32"/>
                <a:gd name="T1" fmla="*/ 0 h 33"/>
                <a:gd name="T2" fmla="*/ 2147483647 w 32"/>
                <a:gd name="T3" fmla="*/ 0 h 33"/>
                <a:gd name="T4" fmla="*/ 2147483647 w 32"/>
                <a:gd name="T5" fmla="*/ 2147483647 h 33"/>
                <a:gd name="T6" fmla="*/ 2147483647 w 32"/>
                <a:gd name="T7" fmla="*/ 2147483647 h 33"/>
                <a:gd name="T8" fmla="*/ 2147483647 w 32"/>
                <a:gd name="T9" fmla="*/ 2147483647 h 33"/>
                <a:gd name="T10" fmla="*/ 0 w 32"/>
                <a:gd name="T11" fmla="*/ 2147483647 h 33"/>
                <a:gd name="T12" fmla="*/ 0 w 32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2"/>
                  </a:lnTo>
                  <a:lnTo>
                    <a:pt x="32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1" name="Freeform 682"/>
            <p:cNvSpPr>
              <a:spLocks/>
            </p:cNvSpPr>
            <p:nvPr/>
          </p:nvSpPr>
          <p:spPr bwMode="auto">
            <a:xfrm>
              <a:off x="2089150" y="2720976"/>
              <a:ext cx="50800" cy="52388"/>
            </a:xfrm>
            <a:custGeom>
              <a:avLst/>
              <a:gdLst>
                <a:gd name="T0" fmla="*/ 2147483647 w 32"/>
                <a:gd name="T1" fmla="*/ 0 h 33"/>
                <a:gd name="T2" fmla="*/ 2147483647 w 32"/>
                <a:gd name="T3" fmla="*/ 0 h 33"/>
                <a:gd name="T4" fmla="*/ 2147483647 w 32"/>
                <a:gd name="T5" fmla="*/ 2147483647 h 33"/>
                <a:gd name="T6" fmla="*/ 2147483647 w 32"/>
                <a:gd name="T7" fmla="*/ 2147483647 h 33"/>
                <a:gd name="T8" fmla="*/ 0 w 32"/>
                <a:gd name="T9" fmla="*/ 2147483647 h 33"/>
                <a:gd name="T10" fmla="*/ 0 w 32"/>
                <a:gd name="T11" fmla="*/ 2147483647 h 33"/>
                <a:gd name="T12" fmla="*/ 2147483647 w 32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" h="33">
                  <a:moveTo>
                    <a:pt x="32" y="0"/>
                  </a:moveTo>
                  <a:lnTo>
                    <a:pt x="32" y="0"/>
                  </a:lnTo>
                  <a:lnTo>
                    <a:pt x="32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2" name="Freeform 683"/>
            <p:cNvSpPr>
              <a:spLocks/>
            </p:cNvSpPr>
            <p:nvPr/>
          </p:nvSpPr>
          <p:spPr bwMode="auto">
            <a:xfrm>
              <a:off x="2036763" y="2720976"/>
              <a:ext cx="53975" cy="52388"/>
            </a:xfrm>
            <a:custGeom>
              <a:avLst/>
              <a:gdLst>
                <a:gd name="T0" fmla="*/ 0 w 34"/>
                <a:gd name="T1" fmla="*/ 0 h 33"/>
                <a:gd name="T2" fmla="*/ 2147483647 w 34"/>
                <a:gd name="T3" fmla="*/ 0 h 33"/>
                <a:gd name="T4" fmla="*/ 2147483647 w 34"/>
                <a:gd name="T5" fmla="*/ 2147483647 h 33"/>
                <a:gd name="T6" fmla="*/ 2147483647 w 34"/>
                <a:gd name="T7" fmla="*/ 2147483647 h 33"/>
                <a:gd name="T8" fmla="*/ 2147483647 w 34"/>
                <a:gd name="T9" fmla="*/ 2147483647 h 33"/>
                <a:gd name="T10" fmla="*/ 0 w 34"/>
                <a:gd name="T11" fmla="*/ 2147483647 h 33"/>
                <a:gd name="T12" fmla="*/ 0 w 34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3" name="Freeform 684"/>
            <p:cNvSpPr>
              <a:spLocks/>
            </p:cNvSpPr>
            <p:nvPr/>
          </p:nvSpPr>
          <p:spPr bwMode="auto">
            <a:xfrm>
              <a:off x="2287588" y="2251076"/>
              <a:ext cx="100013" cy="103188"/>
            </a:xfrm>
            <a:custGeom>
              <a:avLst/>
              <a:gdLst>
                <a:gd name="T0" fmla="*/ 2147483647 w 63"/>
                <a:gd name="T1" fmla="*/ 0 h 65"/>
                <a:gd name="T2" fmla="*/ 2147483647 w 63"/>
                <a:gd name="T3" fmla="*/ 2147483647 h 65"/>
                <a:gd name="T4" fmla="*/ 2147483647 w 63"/>
                <a:gd name="T5" fmla="*/ 2147483647 h 65"/>
                <a:gd name="T6" fmla="*/ 0 w 63"/>
                <a:gd name="T7" fmla="*/ 2147483647 h 65"/>
                <a:gd name="T8" fmla="*/ 2147483647 w 63"/>
                <a:gd name="T9" fmla="*/ 0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3" h="65">
                  <a:moveTo>
                    <a:pt x="32" y="0"/>
                  </a:moveTo>
                  <a:lnTo>
                    <a:pt x="63" y="32"/>
                  </a:lnTo>
                  <a:lnTo>
                    <a:pt x="32" y="6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4" name="Freeform 685"/>
            <p:cNvSpPr>
              <a:spLocks/>
            </p:cNvSpPr>
            <p:nvPr/>
          </p:nvSpPr>
          <p:spPr bwMode="auto">
            <a:xfrm>
              <a:off x="2287588" y="2251076"/>
              <a:ext cx="52388" cy="53975"/>
            </a:xfrm>
            <a:custGeom>
              <a:avLst/>
              <a:gdLst>
                <a:gd name="T0" fmla="*/ 2147483647 w 33"/>
                <a:gd name="T1" fmla="*/ 0 h 34"/>
                <a:gd name="T2" fmla="*/ 2147483647 w 33"/>
                <a:gd name="T3" fmla="*/ 0 h 34"/>
                <a:gd name="T4" fmla="*/ 2147483647 w 33"/>
                <a:gd name="T5" fmla="*/ 2147483647 h 34"/>
                <a:gd name="T6" fmla="*/ 0 w 33"/>
                <a:gd name="T7" fmla="*/ 2147483647 h 34"/>
                <a:gd name="T8" fmla="*/ 0 w 33"/>
                <a:gd name="T9" fmla="*/ 2147483647 h 34"/>
                <a:gd name="T10" fmla="*/ 0 w 33"/>
                <a:gd name="T11" fmla="*/ 2147483647 h 34"/>
                <a:gd name="T12" fmla="*/ 2147483647 w 33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5" name="Freeform 686"/>
            <p:cNvSpPr>
              <a:spLocks/>
            </p:cNvSpPr>
            <p:nvPr/>
          </p:nvSpPr>
          <p:spPr bwMode="auto">
            <a:xfrm>
              <a:off x="2338388" y="2251076"/>
              <a:ext cx="52388" cy="53975"/>
            </a:xfrm>
            <a:custGeom>
              <a:avLst/>
              <a:gdLst>
                <a:gd name="T0" fmla="*/ 0 w 33"/>
                <a:gd name="T1" fmla="*/ 0 h 34"/>
                <a:gd name="T2" fmla="*/ 2147483647 w 33"/>
                <a:gd name="T3" fmla="*/ 0 h 34"/>
                <a:gd name="T4" fmla="*/ 2147483647 w 33"/>
                <a:gd name="T5" fmla="*/ 2147483647 h 34"/>
                <a:gd name="T6" fmla="*/ 2147483647 w 33"/>
                <a:gd name="T7" fmla="*/ 2147483647 h 34"/>
                <a:gd name="T8" fmla="*/ 2147483647 w 33"/>
                <a:gd name="T9" fmla="*/ 2147483647 h 34"/>
                <a:gd name="T10" fmla="*/ 0 w 33"/>
                <a:gd name="T11" fmla="*/ 2147483647 h 34"/>
                <a:gd name="T12" fmla="*/ 0 w 33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6" name="Freeform 687"/>
            <p:cNvSpPr>
              <a:spLocks/>
            </p:cNvSpPr>
            <p:nvPr/>
          </p:nvSpPr>
          <p:spPr bwMode="auto">
            <a:xfrm>
              <a:off x="2338388" y="2301876"/>
              <a:ext cx="52388" cy="53975"/>
            </a:xfrm>
            <a:custGeom>
              <a:avLst/>
              <a:gdLst>
                <a:gd name="T0" fmla="*/ 2147483647 w 33"/>
                <a:gd name="T1" fmla="*/ 0 h 34"/>
                <a:gd name="T2" fmla="*/ 2147483647 w 33"/>
                <a:gd name="T3" fmla="*/ 0 h 34"/>
                <a:gd name="T4" fmla="*/ 2147483647 w 33"/>
                <a:gd name="T5" fmla="*/ 2147483647 h 34"/>
                <a:gd name="T6" fmla="*/ 2147483647 w 33"/>
                <a:gd name="T7" fmla="*/ 2147483647 h 34"/>
                <a:gd name="T8" fmla="*/ 0 w 33"/>
                <a:gd name="T9" fmla="*/ 2147483647 h 34"/>
                <a:gd name="T10" fmla="*/ 0 w 33"/>
                <a:gd name="T11" fmla="*/ 2147483647 h 34"/>
                <a:gd name="T12" fmla="*/ 2147483647 w 33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7" name="Freeform 688"/>
            <p:cNvSpPr>
              <a:spLocks/>
            </p:cNvSpPr>
            <p:nvPr/>
          </p:nvSpPr>
          <p:spPr bwMode="auto">
            <a:xfrm>
              <a:off x="2287588" y="2301876"/>
              <a:ext cx="52388" cy="53975"/>
            </a:xfrm>
            <a:custGeom>
              <a:avLst/>
              <a:gdLst>
                <a:gd name="T0" fmla="*/ 0 w 33"/>
                <a:gd name="T1" fmla="*/ 0 h 34"/>
                <a:gd name="T2" fmla="*/ 0 w 33"/>
                <a:gd name="T3" fmla="*/ 0 h 34"/>
                <a:gd name="T4" fmla="*/ 2147483647 w 33"/>
                <a:gd name="T5" fmla="*/ 2147483647 h 34"/>
                <a:gd name="T6" fmla="*/ 2147483647 w 33"/>
                <a:gd name="T7" fmla="*/ 2147483647 h 34"/>
                <a:gd name="T8" fmla="*/ 2147483647 w 33"/>
                <a:gd name="T9" fmla="*/ 2147483647 h 34"/>
                <a:gd name="T10" fmla="*/ 0 w 33"/>
                <a:gd name="T11" fmla="*/ 2147483647 h 34"/>
                <a:gd name="T12" fmla="*/ 0 w 33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0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8" name="Freeform 689"/>
            <p:cNvSpPr>
              <a:spLocks/>
            </p:cNvSpPr>
            <p:nvPr/>
          </p:nvSpPr>
          <p:spPr bwMode="auto">
            <a:xfrm>
              <a:off x="2947988" y="1341438"/>
              <a:ext cx="101600" cy="103188"/>
            </a:xfrm>
            <a:custGeom>
              <a:avLst/>
              <a:gdLst>
                <a:gd name="T0" fmla="*/ 2147483647 w 64"/>
                <a:gd name="T1" fmla="*/ 0 h 65"/>
                <a:gd name="T2" fmla="*/ 2147483647 w 64"/>
                <a:gd name="T3" fmla="*/ 2147483647 h 65"/>
                <a:gd name="T4" fmla="*/ 2147483647 w 64"/>
                <a:gd name="T5" fmla="*/ 2147483647 h 65"/>
                <a:gd name="T6" fmla="*/ 0 w 64"/>
                <a:gd name="T7" fmla="*/ 2147483647 h 65"/>
                <a:gd name="T8" fmla="*/ 2147483647 w 64"/>
                <a:gd name="T9" fmla="*/ 0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65">
                  <a:moveTo>
                    <a:pt x="31" y="0"/>
                  </a:moveTo>
                  <a:lnTo>
                    <a:pt x="64" y="33"/>
                  </a:lnTo>
                  <a:lnTo>
                    <a:pt x="31" y="6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9" name="Freeform 690"/>
            <p:cNvSpPr>
              <a:spLocks/>
            </p:cNvSpPr>
            <p:nvPr/>
          </p:nvSpPr>
          <p:spPr bwMode="auto">
            <a:xfrm>
              <a:off x="2947988" y="1341438"/>
              <a:ext cx="52388" cy="55563"/>
            </a:xfrm>
            <a:custGeom>
              <a:avLst/>
              <a:gdLst>
                <a:gd name="T0" fmla="*/ 2147483647 w 33"/>
                <a:gd name="T1" fmla="*/ 0 h 35"/>
                <a:gd name="T2" fmla="*/ 2147483647 w 33"/>
                <a:gd name="T3" fmla="*/ 0 h 35"/>
                <a:gd name="T4" fmla="*/ 2147483647 w 33"/>
                <a:gd name="T5" fmla="*/ 2147483647 h 35"/>
                <a:gd name="T6" fmla="*/ 2147483647 w 33"/>
                <a:gd name="T7" fmla="*/ 2147483647 h 35"/>
                <a:gd name="T8" fmla="*/ 0 w 33"/>
                <a:gd name="T9" fmla="*/ 2147483647 h 35"/>
                <a:gd name="T10" fmla="*/ 0 w 33"/>
                <a:gd name="T11" fmla="*/ 2147483647 h 35"/>
                <a:gd name="T12" fmla="*/ 2147483647 w 33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5">
                  <a:moveTo>
                    <a:pt x="31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0" name="Freeform 691"/>
            <p:cNvSpPr>
              <a:spLocks/>
            </p:cNvSpPr>
            <p:nvPr/>
          </p:nvSpPr>
          <p:spPr bwMode="auto">
            <a:xfrm>
              <a:off x="2997200" y="1341438"/>
              <a:ext cx="53975" cy="55563"/>
            </a:xfrm>
            <a:custGeom>
              <a:avLst/>
              <a:gdLst>
                <a:gd name="T0" fmla="*/ 0 w 34"/>
                <a:gd name="T1" fmla="*/ 0 h 35"/>
                <a:gd name="T2" fmla="*/ 2147483647 w 34"/>
                <a:gd name="T3" fmla="*/ 0 h 35"/>
                <a:gd name="T4" fmla="*/ 2147483647 w 34"/>
                <a:gd name="T5" fmla="*/ 2147483647 h 35"/>
                <a:gd name="T6" fmla="*/ 2147483647 w 34"/>
                <a:gd name="T7" fmla="*/ 2147483647 h 35"/>
                <a:gd name="T8" fmla="*/ 2147483647 w 34"/>
                <a:gd name="T9" fmla="*/ 2147483647 h 35"/>
                <a:gd name="T10" fmla="*/ 0 w 34"/>
                <a:gd name="T11" fmla="*/ 2147483647 h 35"/>
                <a:gd name="T12" fmla="*/ 0 w 34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35">
                  <a:moveTo>
                    <a:pt x="0" y="0"/>
                  </a:moveTo>
                  <a:lnTo>
                    <a:pt x="2" y="0"/>
                  </a:lnTo>
                  <a:lnTo>
                    <a:pt x="34" y="33"/>
                  </a:lnTo>
                  <a:lnTo>
                    <a:pt x="34" y="35"/>
                  </a:lnTo>
                  <a:lnTo>
                    <a:pt x="33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1" name="Freeform 692"/>
            <p:cNvSpPr>
              <a:spLocks/>
            </p:cNvSpPr>
            <p:nvPr/>
          </p:nvSpPr>
          <p:spPr bwMode="auto">
            <a:xfrm>
              <a:off x="2997200" y="1393826"/>
              <a:ext cx="53975" cy="53975"/>
            </a:xfrm>
            <a:custGeom>
              <a:avLst/>
              <a:gdLst>
                <a:gd name="T0" fmla="*/ 2147483647 w 34"/>
                <a:gd name="T1" fmla="*/ 0 h 34"/>
                <a:gd name="T2" fmla="*/ 2147483647 w 34"/>
                <a:gd name="T3" fmla="*/ 0 h 34"/>
                <a:gd name="T4" fmla="*/ 2147483647 w 34"/>
                <a:gd name="T5" fmla="*/ 2147483647 h 34"/>
                <a:gd name="T6" fmla="*/ 2147483647 w 34"/>
                <a:gd name="T7" fmla="*/ 2147483647 h 34"/>
                <a:gd name="T8" fmla="*/ 0 w 34"/>
                <a:gd name="T9" fmla="*/ 2147483647 h 34"/>
                <a:gd name="T10" fmla="*/ 0 w 34"/>
                <a:gd name="T11" fmla="*/ 2147483647 h 34"/>
                <a:gd name="T12" fmla="*/ 2147483647 w 34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34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2" name="Freeform 693"/>
            <p:cNvSpPr>
              <a:spLocks/>
            </p:cNvSpPr>
            <p:nvPr/>
          </p:nvSpPr>
          <p:spPr bwMode="auto">
            <a:xfrm>
              <a:off x="2947988" y="1393826"/>
              <a:ext cx="52388" cy="53975"/>
            </a:xfrm>
            <a:custGeom>
              <a:avLst/>
              <a:gdLst>
                <a:gd name="T0" fmla="*/ 0 w 33"/>
                <a:gd name="T1" fmla="*/ 0 h 34"/>
                <a:gd name="T2" fmla="*/ 2147483647 w 33"/>
                <a:gd name="T3" fmla="*/ 0 h 34"/>
                <a:gd name="T4" fmla="*/ 2147483647 w 33"/>
                <a:gd name="T5" fmla="*/ 2147483647 h 34"/>
                <a:gd name="T6" fmla="*/ 2147483647 w 33"/>
                <a:gd name="T7" fmla="*/ 2147483647 h 34"/>
                <a:gd name="T8" fmla="*/ 2147483647 w 33"/>
                <a:gd name="T9" fmla="*/ 2147483647 h 34"/>
                <a:gd name="T10" fmla="*/ 0 w 33"/>
                <a:gd name="T11" fmla="*/ 2147483647 h 34"/>
                <a:gd name="T12" fmla="*/ 0 w 33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3" name="Freeform 694"/>
            <p:cNvSpPr>
              <a:spLocks/>
            </p:cNvSpPr>
            <p:nvPr/>
          </p:nvSpPr>
          <p:spPr bwMode="auto">
            <a:xfrm>
              <a:off x="3490913" y="1122363"/>
              <a:ext cx="101600" cy="101600"/>
            </a:xfrm>
            <a:custGeom>
              <a:avLst/>
              <a:gdLst>
                <a:gd name="T0" fmla="*/ 2147483647 w 64"/>
                <a:gd name="T1" fmla="*/ 0 h 64"/>
                <a:gd name="T2" fmla="*/ 2147483647 w 64"/>
                <a:gd name="T3" fmla="*/ 2147483647 h 64"/>
                <a:gd name="T4" fmla="*/ 2147483647 w 64"/>
                <a:gd name="T5" fmla="*/ 2147483647 h 64"/>
                <a:gd name="T6" fmla="*/ 0 w 64"/>
                <a:gd name="T7" fmla="*/ 2147483647 h 64"/>
                <a:gd name="T8" fmla="*/ 2147483647 w 64"/>
                <a:gd name="T9" fmla="*/ 0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2"/>
                  </a:lnTo>
                  <a:lnTo>
                    <a:pt x="32" y="6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4" name="Freeform 695"/>
            <p:cNvSpPr>
              <a:spLocks/>
            </p:cNvSpPr>
            <p:nvPr/>
          </p:nvSpPr>
          <p:spPr bwMode="auto">
            <a:xfrm>
              <a:off x="3490913" y="1122363"/>
              <a:ext cx="52388" cy="52388"/>
            </a:xfrm>
            <a:custGeom>
              <a:avLst/>
              <a:gdLst>
                <a:gd name="T0" fmla="*/ 2147483647 w 33"/>
                <a:gd name="T1" fmla="*/ 0 h 33"/>
                <a:gd name="T2" fmla="*/ 2147483647 w 33"/>
                <a:gd name="T3" fmla="*/ 0 h 33"/>
                <a:gd name="T4" fmla="*/ 2147483647 w 33"/>
                <a:gd name="T5" fmla="*/ 2147483647 h 33"/>
                <a:gd name="T6" fmla="*/ 0 w 33"/>
                <a:gd name="T7" fmla="*/ 2147483647 h 33"/>
                <a:gd name="T8" fmla="*/ 0 w 33"/>
                <a:gd name="T9" fmla="*/ 2147483647 h 33"/>
                <a:gd name="T10" fmla="*/ 0 w 33"/>
                <a:gd name="T11" fmla="*/ 2147483647 h 33"/>
                <a:gd name="T12" fmla="*/ 2147483647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5" name="Freeform 696"/>
            <p:cNvSpPr>
              <a:spLocks/>
            </p:cNvSpPr>
            <p:nvPr/>
          </p:nvSpPr>
          <p:spPr bwMode="auto">
            <a:xfrm>
              <a:off x="3541713" y="1122363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2147483647 w 33"/>
                <a:gd name="T3" fmla="*/ 0 h 33"/>
                <a:gd name="T4" fmla="*/ 2147483647 w 33"/>
                <a:gd name="T5" fmla="*/ 2147483647 h 33"/>
                <a:gd name="T6" fmla="*/ 2147483647 w 33"/>
                <a:gd name="T7" fmla="*/ 2147483647 h 33"/>
                <a:gd name="T8" fmla="*/ 2147483647 w 33"/>
                <a:gd name="T9" fmla="*/ 2147483647 h 33"/>
                <a:gd name="T10" fmla="*/ 0 w 33"/>
                <a:gd name="T11" fmla="*/ 2147483647 h 33"/>
                <a:gd name="T12" fmla="*/ 0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6" name="Freeform 697"/>
            <p:cNvSpPr>
              <a:spLocks/>
            </p:cNvSpPr>
            <p:nvPr/>
          </p:nvSpPr>
          <p:spPr bwMode="auto">
            <a:xfrm>
              <a:off x="3541713" y="1173163"/>
              <a:ext cx="52388" cy="52388"/>
            </a:xfrm>
            <a:custGeom>
              <a:avLst/>
              <a:gdLst>
                <a:gd name="T0" fmla="*/ 2147483647 w 33"/>
                <a:gd name="T1" fmla="*/ 0 h 33"/>
                <a:gd name="T2" fmla="*/ 2147483647 w 33"/>
                <a:gd name="T3" fmla="*/ 0 h 33"/>
                <a:gd name="T4" fmla="*/ 2147483647 w 33"/>
                <a:gd name="T5" fmla="*/ 2147483647 h 33"/>
                <a:gd name="T6" fmla="*/ 2147483647 w 33"/>
                <a:gd name="T7" fmla="*/ 2147483647 h 33"/>
                <a:gd name="T8" fmla="*/ 0 w 33"/>
                <a:gd name="T9" fmla="*/ 2147483647 h 33"/>
                <a:gd name="T10" fmla="*/ 0 w 33"/>
                <a:gd name="T11" fmla="*/ 2147483647 h 33"/>
                <a:gd name="T12" fmla="*/ 2147483647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7" name="Freeform 698"/>
            <p:cNvSpPr>
              <a:spLocks/>
            </p:cNvSpPr>
            <p:nvPr/>
          </p:nvSpPr>
          <p:spPr bwMode="auto">
            <a:xfrm>
              <a:off x="3490913" y="1173163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0 w 33"/>
                <a:gd name="T3" fmla="*/ 0 h 33"/>
                <a:gd name="T4" fmla="*/ 2147483647 w 33"/>
                <a:gd name="T5" fmla="*/ 2147483647 h 33"/>
                <a:gd name="T6" fmla="*/ 2147483647 w 33"/>
                <a:gd name="T7" fmla="*/ 2147483647 h 33"/>
                <a:gd name="T8" fmla="*/ 2147483647 w 33"/>
                <a:gd name="T9" fmla="*/ 2147483647 h 33"/>
                <a:gd name="T10" fmla="*/ 0 w 33"/>
                <a:gd name="T11" fmla="*/ 2147483647 h 33"/>
                <a:gd name="T12" fmla="*/ 0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0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8" name="Freeform 699"/>
            <p:cNvSpPr>
              <a:spLocks/>
            </p:cNvSpPr>
            <p:nvPr/>
          </p:nvSpPr>
          <p:spPr bwMode="auto">
            <a:xfrm>
              <a:off x="4762500" y="1474788"/>
              <a:ext cx="101600" cy="101600"/>
            </a:xfrm>
            <a:custGeom>
              <a:avLst/>
              <a:gdLst>
                <a:gd name="T0" fmla="*/ 2147483647 w 64"/>
                <a:gd name="T1" fmla="*/ 0 h 64"/>
                <a:gd name="T2" fmla="*/ 2147483647 w 64"/>
                <a:gd name="T3" fmla="*/ 2147483647 h 64"/>
                <a:gd name="T4" fmla="*/ 2147483647 w 64"/>
                <a:gd name="T5" fmla="*/ 2147483647 h 64"/>
                <a:gd name="T6" fmla="*/ 0 w 64"/>
                <a:gd name="T7" fmla="*/ 2147483647 h 64"/>
                <a:gd name="T8" fmla="*/ 2147483647 w 64"/>
                <a:gd name="T9" fmla="*/ 0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0"/>
                  </a:lnTo>
                  <a:lnTo>
                    <a:pt x="32" y="64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9" name="Freeform 700"/>
            <p:cNvSpPr>
              <a:spLocks/>
            </p:cNvSpPr>
            <p:nvPr/>
          </p:nvSpPr>
          <p:spPr bwMode="auto">
            <a:xfrm>
              <a:off x="4762500" y="1474788"/>
              <a:ext cx="52388" cy="52388"/>
            </a:xfrm>
            <a:custGeom>
              <a:avLst/>
              <a:gdLst>
                <a:gd name="T0" fmla="*/ 2147483647 w 33"/>
                <a:gd name="T1" fmla="*/ 0 h 33"/>
                <a:gd name="T2" fmla="*/ 2147483647 w 33"/>
                <a:gd name="T3" fmla="*/ 0 h 33"/>
                <a:gd name="T4" fmla="*/ 2147483647 w 33"/>
                <a:gd name="T5" fmla="*/ 0 h 33"/>
                <a:gd name="T6" fmla="*/ 2147483647 w 33"/>
                <a:gd name="T7" fmla="*/ 2147483647 h 33"/>
                <a:gd name="T8" fmla="*/ 0 w 33"/>
                <a:gd name="T9" fmla="*/ 2147483647 h 33"/>
                <a:gd name="T10" fmla="*/ 0 w 33"/>
                <a:gd name="T11" fmla="*/ 2147483647 h 33"/>
                <a:gd name="T12" fmla="*/ 2147483647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0" name="Freeform 701"/>
            <p:cNvSpPr>
              <a:spLocks/>
            </p:cNvSpPr>
            <p:nvPr/>
          </p:nvSpPr>
          <p:spPr bwMode="auto">
            <a:xfrm>
              <a:off x="4813300" y="1474788"/>
              <a:ext cx="50800" cy="52388"/>
            </a:xfrm>
            <a:custGeom>
              <a:avLst/>
              <a:gdLst>
                <a:gd name="T0" fmla="*/ 0 w 32"/>
                <a:gd name="T1" fmla="*/ 0 h 33"/>
                <a:gd name="T2" fmla="*/ 2147483647 w 32"/>
                <a:gd name="T3" fmla="*/ 0 h 33"/>
                <a:gd name="T4" fmla="*/ 2147483647 w 32"/>
                <a:gd name="T5" fmla="*/ 2147483647 h 33"/>
                <a:gd name="T6" fmla="*/ 2147483647 w 32"/>
                <a:gd name="T7" fmla="*/ 2147483647 h 33"/>
                <a:gd name="T8" fmla="*/ 2147483647 w 32"/>
                <a:gd name="T9" fmla="*/ 2147483647 h 33"/>
                <a:gd name="T10" fmla="*/ 0 w 32"/>
                <a:gd name="T11" fmla="*/ 0 h 33"/>
                <a:gd name="T12" fmla="*/ 0 w 32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0"/>
                  </a:lnTo>
                  <a:lnTo>
                    <a:pt x="32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1" name="Freeform 702"/>
            <p:cNvSpPr>
              <a:spLocks/>
            </p:cNvSpPr>
            <p:nvPr/>
          </p:nvSpPr>
          <p:spPr bwMode="auto">
            <a:xfrm>
              <a:off x="4813300" y="1522413"/>
              <a:ext cx="50800" cy="55563"/>
            </a:xfrm>
            <a:custGeom>
              <a:avLst/>
              <a:gdLst>
                <a:gd name="T0" fmla="*/ 2147483647 w 32"/>
                <a:gd name="T1" fmla="*/ 0 h 35"/>
                <a:gd name="T2" fmla="*/ 2147483647 w 32"/>
                <a:gd name="T3" fmla="*/ 0 h 35"/>
                <a:gd name="T4" fmla="*/ 2147483647 w 32"/>
                <a:gd name="T5" fmla="*/ 2147483647 h 35"/>
                <a:gd name="T6" fmla="*/ 2147483647 w 32"/>
                <a:gd name="T7" fmla="*/ 2147483647 h 35"/>
                <a:gd name="T8" fmla="*/ 0 w 32"/>
                <a:gd name="T9" fmla="*/ 2147483647 h 35"/>
                <a:gd name="T10" fmla="*/ 0 w 32"/>
                <a:gd name="T11" fmla="*/ 2147483647 h 35"/>
                <a:gd name="T12" fmla="*/ 2147483647 w 32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" h="35">
                  <a:moveTo>
                    <a:pt x="32" y="0"/>
                  </a:moveTo>
                  <a:lnTo>
                    <a:pt x="32" y="0"/>
                  </a:lnTo>
                  <a:lnTo>
                    <a:pt x="32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2" name="Freeform 703"/>
            <p:cNvSpPr>
              <a:spLocks/>
            </p:cNvSpPr>
            <p:nvPr/>
          </p:nvSpPr>
          <p:spPr bwMode="auto">
            <a:xfrm>
              <a:off x="4762500" y="1522413"/>
              <a:ext cx="52388" cy="55563"/>
            </a:xfrm>
            <a:custGeom>
              <a:avLst/>
              <a:gdLst>
                <a:gd name="T0" fmla="*/ 0 w 33"/>
                <a:gd name="T1" fmla="*/ 0 h 35"/>
                <a:gd name="T2" fmla="*/ 2147483647 w 33"/>
                <a:gd name="T3" fmla="*/ 0 h 35"/>
                <a:gd name="T4" fmla="*/ 2147483647 w 33"/>
                <a:gd name="T5" fmla="*/ 2147483647 h 35"/>
                <a:gd name="T6" fmla="*/ 2147483647 w 33"/>
                <a:gd name="T7" fmla="*/ 2147483647 h 35"/>
                <a:gd name="T8" fmla="*/ 2147483647 w 33"/>
                <a:gd name="T9" fmla="*/ 2147483647 h 35"/>
                <a:gd name="T10" fmla="*/ 0 w 33"/>
                <a:gd name="T11" fmla="*/ 2147483647 h 35"/>
                <a:gd name="T12" fmla="*/ 0 w 33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4"/>
                  </a:lnTo>
                  <a:lnTo>
                    <a:pt x="33" y="35"/>
                  </a:lnTo>
                  <a:lnTo>
                    <a:pt x="32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3" name="Freeform 704"/>
            <p:cNvSpPr>
              <a:spLocks/>
            </p:cNvSpPr>
            <p:nvPr/>
          </p:nvSpPr>
          <p:spPr bwMode="auto">
            <a:xfrm>
              <a:off x="5160963" y="1481138"/>
              <a:ext cx="101600" cy="103188"/>
            </a:xfrm>
            <a:custGeom>
              <a:avLst/>
              <a:gdLst>
                <a:gd name="T0" fmla="*/ 2147483647 w 64"/>
                <a:gd name="T1" fmla="*/ 0 h 65"/>
                <a:gd name="T2" fmla="*/ 2147483647 w 64"/>
                <a:gd name="T3" fmla="*/ 2147483647 h 65"/>
                <a:gd name="T4" fmla="*/ 2147483647 w 64"/>
                <a:gd name="T5" fmla="*/ 2147483647 h 65"/>
                <a:gd name="T6" fmla="*/ 0 w 64"/>
                <a:gd name="T7" fmla="*/ 2147483647 h 65"/>
                <a:gd name="T8" fmla="*/ 2147483647 w 64"/>
                <a:gd name="T9" fmla="*/ 0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65">
                  <a:moveTo>
                    <a:pt x="32" y="0"/>
                  </a:moveTo>
                  <a:lnTo>
                    <a:pt x="64" y="33"/>
                  </a:lnTo>
                  <a:lnTo>
                    <a:pt x="32" y="65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4" name="Freeform 705"/>
            <p:cNvSpPr>
              <a:spLocks/>
            </p:cNvSpPr>
            <p:nvPr/>
          </p:nvSpPr>
          <p:spPr bwMode="auto">
            <a:xfrm>
              <a:off x="5160963" y="1481138"/>
              <a:ext cx="52388" cy="53975"/>
            </a:xfrm>
            <a:custGeom>
              <a:avLst/>
              <a:gdLst>
                <a:gd name="T0" fmla="*/ 2147483647 w 33"/>
                <a:gd name="T1" fmla="*/ 0 h 34"/>
                <a:gd name="T2" fmla="*/ 2147483647 w 33"/>
                <a:gd name="T3" fmla="*/ 0 h 34"/>
                <a:gd name="T4" fmla="*/ 2147483647 w 33"/>
                <a:gd name="T5" fmla="*/ 2147483647 h 34"/>
                <a:gd name="T6" fmla="*/ 2147483647 w 33"/>
                <a:gd name="T7" fmla="*/ 2147483647 h 34"/>
                <a:gd name="T8" fmla="*/ 0 w 33"/>
                <a:gd name="T9" fmla="*/ 2147483647 h 34"/>
                <a:gd name="T10" fmla="*/ 0 w 33"/>
                <a:gd name="T11" fmla="*/ 2147483647 h 34"/>
                <a:gd name="T12" fmla="*/ 2147483647 w 33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5" name="Freeform 706"/>
            <p:cNvSpPr>
              <a:spLocks/>
            </p:cNvSpPr>
            <p:nvPr/>
          </p:nvSpPr>
          <p:spPr bwMode="auto">
            <a:xfrm>
              <a:off x="5211763" y="1481138"/>
              <a:ext cx="52388" cy="53975"/>
            </a:xfrm>
            <a:custGeom>
              <a:avLst/>
              <a:gdLst>
                <a:gd name="T0" fmla="*/ 0 w 33"/>
                <a:gd name="T1" fmla="*/ 0 h 34"/>
                <a:gd name="T2" fmla="*/ 2147483647 w 33"/>
                <a:gd name="T3" fmla="*/ 0 h 34"/>
                <a:gd name="T4" fmla="*/ 2147483647 w 33"/>
                <a:gd name="T5" fmla="*/ 2147483647 h 34"/>
                <a:gd name="T6" fmla="*/ 2147483647 w 33"/>
                <a:gd name="T7" fmla="*/ 2147483647 h 34"/>
                <a:gd name="T8" fmla="*/ 2147483647 w 33"/>
                <a:gd name="T9" fmla="*/ 2147483647 h 34"/>
                <a:gd name="T10" fmla="*/ 0 w 33"/>
                <a:gd name="T11" fmla="*/ 2147483647 h 34"/>
                <a:gd name="T12" fmla="*/ 0 w 33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6" name="Freeform 707"/>
            <p:cNvSpPr>
              <a:spLocks/>
            </p:cNvSpPr>
            <p:nvPr/>
          </p:nvSpPr>
          <p:spPr bwMode="auto">
            <a:xfrm>
              <a:off x="5211763" y="1533526"/>
              <a:ext cx="52388" cy="52388"/>
            </a:xfrm>
            <a:custGeom>
              <a:avLst/>
              <a:gdLst>
                <a:gd name="T0" fmla="*/ 2147483647 w 33"/>
                <a:gd name="T1" fmla="*/ 0 h 33"/>
                <a:gd name="T2" fmla="*/ 2147483647 w 33"/>
                <a:gd name="T3" fmla="*/ 0 h 33"/>
                <a:gd name="T4" fmla="*/ 2147483647 w 33"/>
                <a:gd name="T5" fmla="*/ 2147483647 h 33"/>
                <a:gd name="T6" fmla="*/ 2147483647 w 33"/>
                <a:gd name="T7" fmla="*/ 2147483647 h 33"/>
                <a:gd name="T8" fmla="*/ 0 w 33"/>
                <a:gd name="T9" fmla="*/ 2147483647 h 33"/>
                <a:gd name="T10" fmla="*/ 0 w 33"/>
                <a:gd name="T11" fmla="*/ 2147483647 h 33"/>
                <a:gd name="T12" fmla="*/ 2147483647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7" name="Freeform 708"/>
            <p:cNvSpPr>
              <a:spLocks/>
            </p:cNvSpPr>
            <p:nvPr/>
          </p:nvSpPr>
          <p:spPr bwMode="auto">
            <a:xfrm>
              <a:off x="5160963" y="1533526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2147483647 w 33"/>
                <a:gd name="T3" fmla="*/ 0 h 33"/>
                <a:gd name="T4" fmla="*/ 2147483647 w 33"/>
                <a:gd name="T5" fmla="*/ 2147483647 h 33"/>
                <a:gd name="T6" fmla="*/ 2147483647 w 33"/>
                <a:gd name="T7" fmla="*/ 2147483647 h 33"/>
                <a:gd name="T8" fmla="*/ 2147483647 w 33"/>
                <a:gd name="T9" fmla="*/ 2147483647 h 33"/>
                <a:gd name="T10" fmla="*/ 0 w 33"/>
                <a:gd name="T11" fmla="*/ 2147483647 h 33"/>
                <a:gd name="T12" fmla="*/ 0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8" name="Freeform 709"/>
            <p:cNvSpPr>
              <a:spLocks/>
            </p:cNvSpPr>
            <p:nvPr/>
          </p:nvSpPr>
          <p:spPr bwMode="auto">
            <a:xfrm>
              <a:off x="4514850" y="1568451"/>
              <a:ext cx="100013" cy="101600"/>
            </a:xfrm>
            <a:custGeom>
              <a:avLst/>
              <a:gdLst>
                <a:gd name="T0" fmla="*/ 2147483647 w 63"/>
                <a:gd name="T1" fmla="*/ 0 h 64"/>
                <a:gd name="T2" fmla="*/ 2147483647 w 63"/>
                <a:gd name="T3" fmla="*/ 2147483647 h 64"/>
                <a:gd name="T4" fmla="*/ 2147483647 w 63"/>
                <a:gd name="T5" fmla="*/ 2147483647 h 64"/>
                <a:gd name="T6" fmla="*/ 0 w 63"/>
                <a:gd name="T7" fmla="*/ 2147483647 h 64"/>
                <a:gd name="T8" fmla="*/ 2147483647 w 63"/>
                <a:gd name="T9" fmla="*/ 0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3" h="64">
                  <a:moveTo>
                    <a:pt x="32" y="0"/>
                  </a:moveTo>
                  <a:lnTo>
                    <a:pt x="63" y="33"/>
                  </a:lnTo>
                  <a:lnTo>
                    <a:pt x="32" y="6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9" name="Freeform 710"/>
            <p:cNvSpPr>
              <a:spLocks/>
            </p:cNvSpPr>
            <p:nvPr/>
          </p:nvSpPr>
          <p:spPr bwMode="auto">
            <a:xfrm>
              <a:off x="4514850" y="1568451"/>
              <a:ext cx="52388" cy="52388"/>
            </a:xfrm>
            <a:custGeom>
              <a:avLst/>
              <a:gdLst>
                <a:gd name="T0" fmla="*/ 2147483647 w 33"/>
                <a:gd name="T1" fmla="*/ 0 h 33"/>
                <a:gd name="T2" fmla="*/ 2147483647 w 33"/>
                <a:gd name="T3" fmla="*/ 0 h 33"/>
                <a:gd name="T4" fmla="*/ 2147483647 w 33"/>
                <a:gd name="T5" fmla="*/ 2147483647 h 33"/>
                <a:gd name="T6" fmla="*/ 2147483647 w 33"/>
                <a:gd name="T7" fmla="*/ 2147483647 h 33"/>
                <a:gd name="T8" fmla="*/ 0 w 33"/>
                <a:gd name="T9" fmla="*/ 2147483647 h 33"/>
                <a:gd name="T10" fmla="*/ 0 w 33"/>
                <a:gd name="T11" fmla="*/ 2147483647 h 33"/>
                <a:gd name="T12" fmla="*/ 2147483647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50" name="Freeform 711"/>
            <p:cNvSpPr>
              <a:spLocks/>
            </p:cNvSpPr>
            <p:nvPr/>
          </p:nvSpPr>
          <p:spPr bwMode="auto">
            <a:xfrm>
              <a:off x="4565650" y="1568451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2147483647 w 33"/>
                <a:gd name="T3" fmla="*/ 0 h 33"/>
                <a:gd name="T4" fmla="*/ 2147483647 w 33"/>
                <a:gd name="T5" fmla="*/ 2147483647 h 33"/>
                <a:gd name="T6" fmla="*/ 2147483647 w 33"/>
                <a:gd name="T7" fmla="*/ 2147483647 h 33"/>
                <a:gd name="T8" fmla="*/ 2147483647 w 33"/>
                <a:gd name="T9" fmla="*/ 2147483647 h 33"/>
                <a:gd name="T10" fmla="*/ 0 w 33"/>
                <a:gd name="T11" fmla="*/ 2147483647 h 33"/>
                <a:gd name="T12" fmla="*/ 0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51" name="Freeform 712"/>
            <p:cNvSpPr>
              <a:spLocks/>
            </p:cNvSpPr>
            <p:nvPr/>
          </p:nvSpPr>
          <p:spPr bwMode="auto">
            <a:xfrm>
              <a:off x="4565650" y="1620838"/>
              <a:ext cx="52388" cy="52388"/>
            </a:xfrm>
            <a:custGeom>
              <a:avLst/>
              <a:gdLst>
                <a:gd name="T0" fmla="*/ 2147483647 w 33"/>
                <a:gd name="T1" fmla="*/ 0 h 33"/>
                <a:gd name="T2" fmla="*/ 2147483647 w 33"/>
                <a:gd name="T3" fmla="*/ 0 h 33"/>
                <a:gd name="T4" fmla="*/ 2147483647 w 33"/>
                <a:gd name="T5" fmla="*/ 0 h 33"/>
                <a:gd name="T6" fmla="*/ 2147483647 w 33"/>
                <a:gd name="T7" fmla="*/ 2147483647 h 33"/>
                <a:gd name="T8" fmla="*/ 0 w 33"/>
                <a:gd name="T9" fmla="*/ 2147483647 h 33"/>
                <a:gd name="T10" fmla="*/ 0 w 33"/>
                <a:gd name="T11" fmla="*/ 2147483647 h 33"/>
                <a:gd name="T12" fmla="*/ 2147483647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52" name="Freeform 713"/>
            <p:cNvSpPr>
              <a:spLocks/>
            </p:cNvSpPr>
            <p:nvPr/>
          </p:nvSpPr>
          <p:spPr bwMode="auto">
            <a:xfrm>
              <a:off x="4514850" y="1620838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2147483647 w 33"/>
                <a:gd name="T3" fmla="*/ 0 h 33"/>
                <a:gd name="T4" fmla="*/ 2147483647 w 33"/>
                <a:gd name="T5" fmla="*/ 2147483647 h 33"/>
                <a:gd name="T6" fmla="*/ 2147483647 w 33"/>
                <a:gd name="T7" fmla="*/ 2147483647 h 33"/>
                <a:gd name="T8" fmla="*/ 2147483647 w 33"/>
                <a:gd name="T9" fmla="*/ 2147483647 h 33"/>
                <a:gd name="T10" fmla="*/ 0 w 33"/>
                <a:gd name="T11" fmla="*/ 0 h 33"/>
                <a:gd name="T12" fmla="*/ 0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1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53" name="Freeform 714"/>
            <p:cNvSpPr>
              <a:spLocks/>
            </p:cNvSpPr>
            <p:nvPr/>
          </p:nvSpPr>
          <p:spPr bwMode="auto">
            <a:xfrm>
              <a:off x="4135438" y="1673226"/>
              <a:ext cx="101600" cy="100013"/>
            </a:xfrm>
            <a:custGeom>
              <a:avLst/>
              <a:gdLst>
                <a:gd name="T0" fmla="*/ 2147483647 w 64"/>
                <a:gd name="T1" fmla="*/ 0 h 63"/>
                <a:gd name="T2" fmla="*/ 2147483647 w 64"/>
                <a:gd name="T3" fmla="*/ 2147483647 h 63"/>
                <a:gd name="T4" fmla="*/ 2147483647 w 64"/>
                <a:gd name="T5" fmla="*/ 2147483647 h 63"/>
                <a:gd name="T6" fmla="*/ 0 w 64"/>
                <a:gd name="T7" fmla="*/ 2147483647 h 63"/>
                <a:gd name="T8" fmla="*/ 2147483647 w 64"/>
                <a:gd name="T9" fmla="*/ 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63">
                  <a:moveTo>
                    <a:pt x="32" y="0"/>
                  </a:moveTo>
                  <a:lnTo>
                    <a:pt x="64" y="32"/>
                  </a:lnTo>
                  <a:lnTo>
                    <a:pt x="32" y="6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54" name="Freeform 715"/>
            <p:cNvSpPr>
              <a:spLocks/>
            </p:cNvSpPr>
            <p:nvPr/>
          </p:nvSpPr>
          <p:spPr bwMode="auto">
            <a:xfrm>
              <a:off x="4135438" y="1673226"/>
              <a:ext cx="53975" cy="50800"/>
            </a:xfrm>
            <a:custGeom>
              <a:avLst/>
              <a:gdLst>
                <a:gd name="T0" fmla="*/ 2147483647 w 34"/>
                <a:gd name="T1" fmla="*/ 0 h 32"/>
                <a:gd name="T2" fmla="*/ 2147483647 w 34"/>
                <a:gd name="T3" fmla="*/ 0 h 32"/>
                <a:gd name="T4" fmla="*/ 2147483647 w 34"/>
                <a:gd name="T5" fmla="*/ 2147483647 h 32"/>
                <a:gd name="T6" fmla="*/ 2147483647 w 34"/>
                <a:gd name="T7" fmla="*/ 2147483647 h 32"/>
                <a:gd name="T8" fmla="*/ 0 w 34"/>
                <a:gd name="T9" fmla="*/ 2147483647 h 32"/>
                <a:gd name="T10" fmla="*/ 0 w 34"/>
                <a:gd name="T11" fmla="*/ 2147483647 h 32"/>
                <a:gd name="T12" fmla="*/ 2147483647 w 34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32">
                  <a:moveTo>
                    <a:pt x="32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55" name="Freeform 716"/>
            <p:cNvSpPr>
              <a:spLocks/>
            </p:cNvSpPr>
            <p:nvPr/>
          </p:nvSpPr>
          <p:spPr bwMode="auto">
            <a:xfrm>
              <a:off x="4186238" y="1673226"/>
              <a:ext cx="52388" cy="50800"/>
            </a:xfrm>
            <a:custGeom>
              <a:avLst/>
              <a:gdLst>
                <a:gd name="T0" fmla="*/ 0 w 33"/>
                <a:gd name="T1" fmla="*/ 0 h 32"/>
                <a:gd name="T2" fmla="*/ 2147483647 w 33"/>
                <a:gd name="T3" fmla="*/ 0 h 32"/>
                <a:gd name="T4" fmla="*/ 2147483647 w 33"/>
                <a:gd name="T5" fmla="*/ 2147483647 h 32"/>
                <a:gd name="T6" fmla="*/ 2147483647 w 33"/>
                <a:gd name="T7" fmla="*/ 2147483647 h 32"/>
                <a:gd name="T8" fmla="*/ 2147483647 w 33"/>
                <a:gd name="T9" fmla="*/ 2147483647 h 32"/>
                <a:gd name="T10" fmla="*/ 0 w 33"/>
                <a:gd name="T11" fmla="*/ 2147483647 h 32"/>
                <a:gd name="T12" fmla="*/ 0 w 33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2">
                  <a:moveTo>
                    <a:pt x="0" y="0"/>
                  </a:moveTo>
                  <a:lnTo>
                    <a:pt x="2" y="0"/>
                  </a:lnTo>
                  <a:lnTo>
                    <a:pt x="33" y="32"/>
                  </a:lnTo>
                  <a:lnTo>
                    <a:pt x="32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56" name="Freeform 717"/>
            <p:cNvSpPr>
              <a:spLocks/>
            </p:cNvSpPr>
            <p:nvPr/>
          </p:nvSpPr>
          <p:spPr bwMode="auto">
            <a:xfrm>
              <a:off x="4186238" y="1724026"/>
              <a:ext cx="52388" cy="52388"/>
            </a:xfrm>
            <a:custGeom>
              <a:avLst/>
              <a:gdLst>
                <a:gd name="T0" fmla="*/ 2147483647 w 33"/>
                <a:gd name="T1" fmla="*/ 0 h 33"/>
                <a:gd name="T2" fmla="*/ 2147483647 w 33"/>
                <a:gd name="T3" fmla="*/ 0 h 33"/>
                <a:gd name="T4" fmla="*/ 2147483647 w 33"/>
                <a:gd name="T5" fmla="*/ 0 h 33"/>
                <a:gd name="T6" fmla="*/ 2147483647 w 33"/>
                <a:gd name="T7" fmla="*/ 2147483647 h 33"/>
                <a:gd name="T8" fmla="*/ 0 w 33"/>
                <a:gd name="T9" fmla="*/ 2147483647 h 33"/>
                <a:gd name="T10" fmla="*/ 0 w 33"/>
                <a:gd name="T11" fmla="*/ 2147483647 h 33"/>
                <a:gd name="T12" fmla="*/ 2147483647 w 33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57" name="Freeform 718"/>
            <p:cNvSpPr>
              <a:spLocks/>
            </p:cNvSpPr>
            <p:nvPr/>
          </p:nvSpPr>
          <p:spPr bwMode="auto">
            <a:xfrm>
              <a:off x="4135438" y="1724026"/>
              <a:ext cx="53975" cy="52388"/>
            </a:xfrm>
            <a:custGeom>
              <a:avLst/>
              <a:gdLst>
                <a:gd name="T0" fmla="*/ 0 w 34"/>
                <a:gd name="T1" fmla="*/ 0 h 33"/>
                <a:gd name="T2" fmla="*/ 2147483647 w 34"/>
                <a:gd name="T3" fmla="*/ 0 h 33"/>
                <a:gd name="T4" fmla="*/ 2147483647 w 34"/>
                <a:gd name="T5" fmla="*/ 2147483647 h 33"/>
                <a:gd name="T6" fmla="*/ 2147483647 w 34"/>
                <a:gd name="T7" fmla="*/ 2147483647 h 33"/>
                <a:gd name="T8" fmla="*/ 2147483647 w 34"/>
                <a:gd name="T9" fmla="*/ 2147483647 h 33"/>
                <a:gd name="T10" fmla="*/ 0 w 34"/>
                <a:gd name="T11" fmla="*/ 0 h 33"/>
                <a:gd name="T12" fmla="*/ 0 w 34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1"/>
                  </a:lnTo>
                  <a:lnTo>
                    <a:pt x="34" y="33"/>
                  </a:lnTo>
                  <a:lnTo>
                    <a:pt x="32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58" name="Freeform 719"/>
            <p:cNvSpPr>
              <a:spLocks/>
            </p:cNvSpPr>
            <p:nvPr/>
          </p:nvSpPr>
          <p:spPr bwMode="auto">
            <a:xfrm>
              <a:off x="4249738" y="2043113"/>
              <a:ext cx="101600" cy="80963"/>
            </a:xfrm>
            <a:custGeom>
              <a:avLst/>
              <a:gdLst>
                <a:gd name="T0" fmla="*/ 2147483647 w 64"/>
                <a:gd name="T1" fmla="*/ 0 h 51"/>
                <a:gd name="T2" fmla="*/ 2147483647 w 64"/>
                <a:gd name="T3" fmla="*/ 2147483647 h 51"/>
                <a:gd name="T4" fmla="*/ 0 w 64"/>
                <a:gd name="T5" fmla="*/ 2147483647 h 51"/>
                <a:gd name="T6" fmla="*/ 2147483647 w 64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4" h="51">
                  <a:moveTo>
                    <a:pt x="31" y="0"/>
                  </a:moveTo>
                  <a:lnTo>
                    <a:pt x="64" y="51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59" name="Freeform 720"/>
            <p:cNvSpPr>
              <a:spLocks/>
            </p:cNvSpPr>
            <p:nvPr/>
          </p:nvSpPr>
          <p:spPr bwMode="auto">
            <a:xfrm>
              <a:off x="4249738" y="2043113"/>
              <a:ext cx="52388" cy="82550"/>
            </a:xfrm>
            <a:custGeom>
              <a:avLst/>
              <a:gdLst>
                <a:gd name="T0" fmla="*/ 2147483647 w 33"/>
                <a:gd name="T1" fmla="*/ 0 h 52"/>
                <a:gd name="T2" fmla="*/ 2147483647 w 33"/>
                <a:gd name="T3" fmla="*/ 0 h 52"/>
                <a:gd name="T4" fmla="*/ 2147483647 w 33"/>
                <a:gd name="T5" fmla="*/ 2147483647 h 52"/>
                <a:gd name="T6" fmla="*/ 2147483647 w 33"/>
                <a:gd name="T7" fmla="*/ 2147483647 h 52"/>
                <a:gd name="T8" fmla="*/ 0 w 33"/>
                <a:gd name="T9" fmla="*/ 2147483647 h 52"/>
                <a:gd name="T10" fmla="*/ 0 w 33"/>
                <a:gd name="T11" fmla="*/ 2147483647 h 52"/>
                <a:gd name="T12" fmla="*/ 2147483647 w 33"/>
                <a:gd name="T13" fmla="*/ 0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52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0" name="Freeform 721"/>
            <p:cNvSpPr>
              <a:spLocks/>
            </p:cNvSpPr>
            <p:nvPr/>
          </p:nvSpPr>
          <p:spPr bwMode="auto">
            <a:xfrm>
              <a:off x="4298950" y="2043113"/>
              <a:ext cx="53975" cy="82550"/>
            </a:xfrm>
            <a:custGeom>
              <a:avLst/>
              <a:gdLst>
                <a:gd name="T0" fmla="*/ 0 w 34"/>
                <a:gd name="T1" fmla="*/ 0 h 52"/>
                <a:gd name="T2" fmla="*/ 2147483647 w 34"/>
                <a:gd name="T3" fmla="*/ 0 h 52"/>
                <a:gd name="T4" fmla="*/ 2147483647 w 34"/>
                <a:gd name="T5" fmla="*/ 2147483647 h 52"/>
                <a:gd name="T6" fmla="*/ 2147483647 w 34"/>
                <a:gd name="T7" fmla="*/ 2147483647 h 52"/>
                <a:gd name="T8" fmla="*/ 2147483647 w 34"/>
                <a:gd name="T9" fmla="*/ 2147483647 h 52"/>
                <a:gd name="T10" fmla="*/ 0 w 34"/>
                <a:gd name="T11" fmla="*/ 2147483647 h 52"/>
                <a:gd name="T12" fmla="*/ 0 w 34"/>
                <a:gd name="T13" fmla="*/ 0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52">
                  <a:moveTo>
                    <a:pt x="0" y="0"/>
                  </a:moveTo>
                  <a:lnTo>
                    <a:pt x="2" y="0"/>
                  </a:lnTo>
                  <a:lnTo>
                    <a:pt x="34" y="51"/>
                  </a:lnTo>
                  <a:lnTo>
                    <a:pt x="34" y="52"/>
                  </a:lnTo>
                  <a:lnTo>
                    <a:pt x="33" y="5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1" name="Line 722"/>
            <p:cNvSpPr>
              <a:spLocks noChangeShapeType="1"/>
            </p:cNvSpPr>
            <p:nvPr/>
          </p:nvSpPr>
          <p:spPr bwMode="auto">
            <a:xfrm>
              <a:off x="4249738" y="2125663"/>
              <a:ext cx="1031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2" name="Freeform 723"/>
            <p:cNvSpPr>
              <a:spLocks/>
            </p:cNvSpPr>
            <p:nvPr/>
          </p:nvSpPr>
          <p:spPr bwMode="auto">
            <a:xfrm>
              <a:off x="4862513" y="1676401"/>
              <a:ext cx="101600" cy="82550"/>
            </a:xfrm>
            <a:custGeom>
              <a:avLst/>
              <a:gdLst>
                <a:gd name="T0" fmla="*/ 2147483647 w 64"/>
                <a:gd name="T1" fmla="*/ 0 h 52"/>
                <a:gd name="T2" fmla="*/ 2147483647 w 64"/>
                <a:gd name="T3" fmla="*/ 2147483647 h 52"/>
                <a:gd name="T4" fmla="*/ 0 w 64"/>
                <a:gd name="T5" fmla="*/ 2147483647 h 52"/>
                <a:gd name="T6" fmla="*/ 2147483647 w 64"/>
                <a:gd name="T7" fmla="*/ 0 h 5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4" h="52">
                  <a:moveTo>
                    <a:pt x="32" y="0"/>
                  </a:moveTo>
                  <a:lnTo>
                    <a:pt x="64" y="52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3" name="Freeform 724"/>
            <p:cNvSpPr>
              <a:spLocks/>
            </p:cNvSpPr>
            <p:nvPr/>
          </p:nvSpPr>
          <p:spPr bwMode="auto">
            <a:xfrm>
              <a:off x="4862513" y="1676401"/>
              <a:ext cx="52388" cy="85725"/>
            </a:xfrm>
            <a:custGeom>
              <a:avLst/>
              <a:gdLst>
                <a:gd name="T0" fmla="*/ 2147483647 w 33"/>
                <a:gd name="T1" fmla="*/ 0 h 54"/>
                <a:gd name="T2" fmla="*/ 2147483647 w 33"/>
                <a:gd name="T3" fmla="*/ 0 h 54"/>
                <a:gd name="T4" fmla="*/ 2147483647 w 33"/>
                <a:gd name="T5" fmla="*/ 2147483647 h 54"/>
                <a:gd name="T6" fmla="*/ 2147483647 w 33"/>
                <a:gd name="T7" fmla="*/ 2147483647 h 54"/>
                <a:gd name="T8" fmla="*/ 0 w 33"/>
                <a:gd name="T9" fmla="*/ 2147483647 h 54"/>
                <a:gd name="T10" fmla="*/ 0 w 33"/>
                <a:gd name="T11" fmla="*/ 2147483647 h 54"/>
                <a:gd name="T12" fmla="*/ 2147483647 w 33"/>
                <a:gd name="T13" fmla="*/ 0 h 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5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5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4" name="Freeform 725"/>
            <p:cNvSpPr>
              <a:spLocks/>
            </p:cNvSpPr>
            <p:nvPr/>
          </p:nvSpPr>
          <p:spPr bwMode="auto">
            <a:xfrm>
              <a:off x="4913313" y="1676401"/>
              <a:ext cx="52388" cy="85725"/>
            </a:xfrm>
            <a:custGeom>
              <a:avLst/>
              <a:gdLst>
                <a:gd name="T0" fmla="*/ 0 w 33"/>
                <a:gd name="T1" fmla="*/ 0 h 54"/>
                <a:gd name="T2" fmla="*/ 2147483647 w 33"/>
                <a:gd name="T3" fmla="*/ 0 h 54"/>
                <a:gd name="T4" fmla="*/ 2147483647 w 33"/>
                <a:gd name="T5" fmla="*/ 2147483647 h 54"/>
                <a:gd name="T6" fmla="*/ 2147483647 w 33"/>
                <a:gd name="T7" fmla="*/ 2147483647 h 54"/>
                <a:gd name="T8" fmla="*/ 2147483647 w 33"/>
                <a:gd name="T9" fmla="*/ 2147483647 h 54"/>
                <a:gd name="T10" fmla="*/ 0 w 33"/>
                <a:gd name="T11" fmla="*/ 2147483647 h 54"/>
                <a:gd name="T12" fmla="*/ 0 w 33"/>
                <a:gd name="T13" fmla="*/ 0 h 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54">
                  <a:moveTo>
                    <a:pt x="0" y="0"/>
                  </a:moveTo>
                  <a:lnTo>
                    <a:pt x="1" y="0"/>
                  </a:lnTo>
                  <a:lnTo>
                    <a:pt x="33" y="52"/>
                  </a:lnTo>
                  <a:lnTo>
                    <a:pt x="33" y="54"/>
                  </a:lnTo>
                  <a:lnTo>
                    <a:pt x="32" y="5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5" name="Line 726"/>
            <p:cNvSpPr>
              <a:spLocks noChangeShapeType="1"/>
            </p:cNvSpPr>
            <p:nvPr/>
          </p:nvSpPr>
          <p:spPr bwMode="auto">
            <a:xfrm>
              <a:off x="4862513" y="1760538"/>
              <a:ext cx="1031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6" name="Line 727"/>
            <p:cNvSpPr>
              <a:spLocks noChangeShapeType="1"/>
            </p:cNvSpPr>
            <p:nvPr/>
          </p:nvSpPr>
          <p:spPr bwMode="auto">
            <a:xfrm>
              <a:off x="4135438" y="1912938"/>
              <a:ext cx="1031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7" name="Line 728"/>
            <p:cNvSpPr>
              <a:spLocks noChangeShapeType="1"/>
            </p:cNvSpPr>
            <p:nvPr/>
          </p:nvSpPr>
          <p:spPr bwMode="auto">
            <a:xfrm>
              <a:off x="4437063" y="1339851"/>
              <a:ext cx="1047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8" name="Line 729"/>
            <p:cNvSpPr>
              <a:spLocks noChangeShapeType="1"/>
            </p:cNvSpPr>
            <p:nvPr/>
          </p:nvSpPr>
          <p:spPr bwMode="auto">
            <a:xfrm>
              <a:off x="4884738" y="1544638"/>
              <a:ext cx="1031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9" name="Freeform 730"/>
            <p:cNvSpPr>
              <a:spLocks/>
            </p:cNvSpPr>
            <p:nvPr/>
          </p:nvSpPr>
          <p:spPr bwMode="auto">
            <a:xfrm>
              <a:off x="5200650" y="1616076"/>
              <a:ext cx="85725" cy="82550"/>
            </a:xfrm>
            <a:custGeom>
              <a:avLst/>
              <a:gdLst>
                <a:gd name="T0" fmla="*/ 2147483647 w 54"/>
                <a:gd name="T1" fmla="*/ 0 h 52"/>
                <a:gd name="T2" fmla="*/ 2147483647 w 54"/>
                <a:gd name="T3" fmla="*/ 2147483647 h 52"/>
                <a:gd name="T4" fmla="*/ 2147483647 w 54"/>
                <a:gd name="T5" fmla="*/ 2147483647 h 52"/>
                <a:gd name="T6" fmla="*/ 2147483647 w 54"/>
                <a:gd name="T7" fmla="*/ 2147483647 h 52"/>
                <a:gd name="T8" fmla="*/ 2147483647 w 54"/>
                <a:gd name="T9" fmla="*/ 2147483647 h 52"/>
                <a:gd name="T10" fmla="*/ 2147483647 w 54"/>
                <a:gd name="T11" fmla="*/ 2147483647 h 52"/>
                <a:gd name="T12" fmla="*/ 2147483647 w 54"/>
                <a:gd name="T13" fmla="*/ 2147483647 h 52"/>
                <a:gd name="T14" fmla="*/ 2147483647 w 54"/>
                <a:gd name="T15" fmla="*/ 2147483647 h 52"/>
                <a:gd name="T16" fmla="*/ 2147483647 w 54"/>
                <a:gd name="T17" fmla="*/ 2147483647 h 52"/>
                <a:gd name="T18" fmla="*/ 2147483647 w 54"/>
                <a:gd name="T19" fmla="*/ 2147483647 h 52"/>
                <a:gd name="T20" fmla="*/ 2147483647 w 54"/>
                <a:gd name="T21" fmla="*/ 2147483647 h 52"/>
                <a:gd name="T22" fmla="*/ 2147483647 w 54"/>
                <a:gd name="T23" fmla="*/ 2147483647 h 52"/>
                <a:gd name="T24" fmla="*/ 2147483647 w 54"/>
                <a:gd name="T25" fmla="*/ 2147483647 h 52"/>
                <a:gd name="T26" fmla="*/ 2147483647 w 54"/>
                <a:gd name="T27" fmla="*/ 2147483647 h 52"/>
                <a:gd name="T28" fmla="*/ 2147483647 w 54"/>
                <a:gd name="T29" fmla="*/ 2147483647 h 52"/>
                <a:gd name="T30" fmla="*/ 2147483647 w 54"/>
                <a:gd name="T31" fmla="*/ 2147483647 h 52"/>
                <a:gd name="T32" fmla="*/ 2147483647 w 54"/>
                <a:gd name="T33" fmla="*/ 2147483647 h 52"/>
                <a:gd name="T34" fmla="*/ 2147483647 w 54"/>
                <a:gd name="T35" fmla="*/ 2147483647 h 52"/>
                <a:gd name="T36" fmla="*/ 2147483647 w 54"/>
                <a:gd name="T37" fmla="*/ 2147483647 h 52"/>
                <a:gd name="T38" fmla="*/ 2147483647 w 54"/>
                <a:gd name="T39" fmla="*/ 2147483647 h 52"/>
                <a:gd name="T40" fmla="*/ 2147483647 w 54"/>
                <a:gd name="T41" fmla="*/ 2147483647 h 52"/>
                <a:gd name="T42" fmla="*/ 2147483647 w 54"/>
                <a:gd name="T43" fmla="*/ 2147483647 h 52"/>
                <a:gd name="T44" fmla="*/ 2147483647 w 54"/>
                <a:gd name="T45" fmla="*/ 2147483647 h 52"/>
                <a:gd name="T46" fmla="*/ 2147483647 w 54"/>
                <a:gd name="T47" fmla="*/ 2147483647 h 52"/>
                <a:gd name="T48" fmla="*/ 2147483647 w 54"/>
                <a:gd name="T49" fmla="*/ 2147483647 h 52"/>
                <a:gd name="T50" fmla="*/ 2147483647 w 54"/>
                <a:gd name="T51" fmla="*/ 2147483647 h 52"/>
                <a:gd name="T52" fmla="*/ 2147483647 w 54"/>
                <a:gd name="T53" fmla="*/ 2147483647 h 52"/>
                <a:gd name="T54" fmla="*/ 2147483647 w 54"/>
                <a:gd name="T55" fmla="*/ 2147483647 h 52"/>
                <a:gd name="T56" fmla="*/ 2147483647 w 54"/>
                <a:gd name="T57" fmla="*/ 2147483647 h 52"/>
                <a:gd name="T58" fmla="*/ 2147483647 w 54"/>
                <a:gd name="T59" fmla="*/ 2147483647 h 52"/>
                <a:gd name="T60" fmla="*/ 2147483647 w 54"/>
                <a:gd name="T61" fmla="*/ 2147483647 h 52"/>
                <a:gd name="T62" fmla="*/ 2147483647 w 54"/>
                <a:gd name="T63" fmla="*/ 2147483647 h 52"/>
                <a:gd name="T64" fmla="*/ 2147483647 w 54"/>
                <a:gd name="T65" fmla="*/ 2147483647 h 52"/>
                <a:gd name="T66" fmla="*/ 0 w 54"/>
                <a:gd name="T67" fmla="*/ 2147483647 h 52"/>
                <a:gd name="T68" fmla="*/ 2147483647 w 54"/>
                <a:gd name="T69" fmla="*/ 2147483647 h 52"/>
                <a:gd name="T70" fmla="*/ 2147483647 w 54"/>
                <a:gd name="T71" fmla="*/ 2147483647 h 52"/>
                <a:gd name="T72" fmla="*/ 2147483647 w 54"/>
                <a:gd name="T73" fmla="*/ 2147483647 h 52"/>
                <a:gd name="T74" fmla="*/ 2147483647 w 54"/>
                <a:gd name="T75" fmla="*/ 2147483647 h 52"/>
                <a:gd name="T76" fmla="*/ 2147483647 w 54"/>
                <a:gd name="T77" fmla="*/ 2147483647 h 52"/>
                <a:gd name="T78" fmla="*/ 2147483647 w 54"/>
                <a:gd name="T79" fmla="*/ 2147483647 h 52"/>
                <a:gd name="T80" fmla="*/ 2147483647 w 54"/>
                <a:gd name="T81" fmla="*/ 2147483647 h 52"/>
                <a:gd name="T82" fmla="*/ 2147483647 w 54"/>
                <a:gd name="T83" fmla="*/ 2147483647 h 52"/>
                <a:gd name="T84" fmla="*/ 2147483647 w 54"/>
                <a:gd name="T85" fmla="*/ 2147483647 h 52"/>
                <a:gd name="T86" fmla="*/ 2147483647 w 54"/>
                <a:gd name="T87" fmla="*/ 0 h 5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54" h="52">
                  <a:moveTo>
                    <a:pt x="25" y="0"/>
                  </a:moveTo>
                  <a:lnTo>
                    <a:pt x="28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8" y="2"/>
                  </a:lnTo>
                  <a:lnTo>
                    <a:pt x="40" y="3"/>
                  </a:lnTo>
                  <a:lnTo>
                    <a:pt x="43" y="4"/>
                  </a:lnTo>
                  <a:lnTo>
                    <a:pt x="45" y="7"/>
                  </a:lnTo>
                  <a:lnTo>
                    <a:pt x="46" y="7"/>
                  </a:lnTo>
                  <a:lnTo>
                    <a:pt x="46" y="8"/>
                  </a:lnTo>
                  <a:lnTo>
                    <a:pt x="48" y="10"/>
                  </a:lnTo>
                  <a:lnTo>
                    <a:pt x="49" y="12"/>
                  </a:lnTo>
                  <a:lnTo>
                    <a:pt x="51" y="13"/>
                  </a:lnTo>
                  <a:lnTo>
                    <a:pt x="51" y="14"/>
                  </a:lnTo>
                  <a:lnTo>
                    <a:pt x="51" y="16"/>
                  </a:lnTo>
                  <a:lnTo>
                    <a:pt x="52" y="18"/>
                  </a:lnTo>
                  <a:lnTo>
                    <a:pt x="53" y="21"/>
                  </a:lnTo>
                  <a:lnTo>
                    <a:pt x="53" y="22"/>
                  </a:lnTo>
                  <a:lnTo>
                    <a:pt x="54" y="25"/>
                  </a:lnTo>
                  <a:lnTo>
                    <a:pt x="54" y="26"/>
                  </a:lnTo>
                  <a:lnTo>
                    <a:pt x="53" y="28"/>
                  </a:lnTo>
                  <a:lnTo>
                    <a:pt x="53" y="32"/>
                  </a:lnTo>
                  <a:lnTo>
                    <a:pt x="52" y="34"/>
                  </a:lnTo>
                  <a:lnTo>
                    <a:pt x="52" y="35"/>
                  </a:lnTo>
                  <a:lnTo>
                    <a:pt x="51" y="36"/>
                  </a:lnTo>
                  <a:lnTo>
                    <a:pt x="49" y="38"/>
                  </a:lnTo>
                  <a:lnTo>
                    <a:pt x="48" y="41"/>
                  </a:lnTo>
                  <a:lnTo>
                    <a:pt x="46" y="43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3" y="48"/>
                  </a:lnTo>
                  <a:lnTo>
                    <a:pt x="40" y="49"/>
                  </a:lnTo>
                  <a:lnTo>
                    <a:pt x="39" y="50"/>
                  </a:lnTo>
                  <a:lnTo>
                    <a:pt x="38" y="50"/>
                  </a:lnTo>
                  <a:lnTo>
                    <a:pt x="36" y="51"/>
                  </a:lnTo>
                  <a:lnTo>
                    <a:pt x="32" y="52"/>
                  </a:lnTo>
                  <a:lnTo>
                    <a:pt x="30" y="52"/>
                  </a:lnTo>
                  <a:lnTo>
                    <a:pt x="29" y="52"/>
                  </a:lnTo>
                  <a:lnTo>
                    <a:pt x="27" y="52"/>
                  </a:lnTo>
                  <a:lnTo>
                    <a:pt x="24" y="52"/>
                  </a:lnTo>
                  <a:lnTo>
                    <a:pt x="21" y="51"/>
                  </a:lnTo>
                  <a:lnTo>
                    <a:pt x="19" y="51"/>
                  </a:lnTo>
                  <a:lnTo>
                    <a:pt x="17" y="51"/>
                  </a:lnTo>
                  <a:lnTo>
                    <a:pt x="15" y="50"/>
                  </a:lnTo>
                  <a:lnTo>
                    <a:pt x="14" y="49"/>
                  </a:lnTo>
                  <a:lnTo>
                    <a:pt x="12" y="48"/>
                  </a:lnTo>
                  <a:lnTo>
                    <a:pt x="9" y="45"/>
                  </a:lnTo>
                  <a:lnTo>
                    <a:pt x="8" y="44"/>
                  </a:lnTo>
                  <a:lnTo>
                    <a:pt x="7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4" y="37"/>
                  </a:lnTo>
                  <a:lnTo>
                    <a:pt x="4" y="36"/>
                  </a:lnTo>
                  <a:lnTo>
                    <a:pt x="3" y="34"/>
                  </a:lnTo>
                  <a:lnTo>
                    <a:pt x="1" y="32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0"/>
                  </a:lnTo>
                  <a:lnTo>
                    <a:pt x="3" y="18"/>
                  </a:lnTo>
                  <a:lnTo>
                    <a:pt x="3" y="17"/>
                  </a:lnTo>
                  <a:lnTo>
                    <a:pt x="4" y="14"/>
                  </a:lnTo>
                  <a:lnTo>
                    <a:pt x="5" y="13"/>
                  </a:lnTo>
                  <a:lnTo>
                    <a:pt x="6" y="10"/>
                  </a:lnTo>
                  <a:lnTo>
                    <a:pt x="7" y="8"/>
                  </a:lnTo>
                  <a:lnTo>
                    <a:pt x="8" y="7"/>
                  </a:lnTo>
                  <a:lnTo>
                    <a:pt x="9" y="7"/>
                  </a:lnTo>
                  <a:lnTo>
                    <a:pt x="12" y="4"/>
                  </a:lnTo>
                  <a:lnTo>
                    <a:pt x="14" y="3"/>
                  </a:lnTo>
                  <a:lnTo>
                    <a:pt x="15" y="2"/>
                  </a:lnTo>
                  <a:lnTo>
                    <a:pt x="16" y="2"/>
                  </a:lnTo>
                  <a:lnTo>
                    <a:pt x="19" y="1"/>
                  </a:lnTo>
                  <a:lnTo>
                    <a:pt x="21" y="1"/>
                  </a:lnTo>
                  <a:lnTo>
                    <a:pt x="2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0" name="Line 731"/>
            <p:cNvSpPr>
              <a:spLocks noChangeShapeType="1"/>
            </p:cNvSpPr>
            <p:nvPr/>
          </p:nvSpPr>
          <p:spPr bwMode="auto">
            <a:xfrm>
              <a:off x="5284788" y="165735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1" name="Line 732"/>
            <p:cNvSpPr>
              <a:spLocks noChangeShapeType="1"/>
            </p:cNvSpPr>
            <p:nvPr/>
          </p:nvSpPr>
          <p:spPr bwMode="auto">
            <a:xfrm>
              <a:off x="5284788" y="1657351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2" name="Line 733"/>
            <p:cNvSpPr>
              <a:spLocks noChangeShapeType="1"/>
            </p:cNvSpPr>
            <p:nvPr/>
          </p:nvSpPr>
          <p:spPr bwMode="auto">
            <a:xfrm flipH="1">
              <a:off x="5283200" y="1660526"/>
              <a:ext cx="1588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3" name="Line 734"/>
            <p:cNvSpPr>
              <a:spLocks noChangeShapeType="1"/>
            </p:cNvSpPr>
            <p:nvPr/>
          </p:nvSpPr>
          <p:spPr bwMode="auto">
            <a:xfrm>
              <a:off x="5283200" y="166687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4" name="Line 735"/>
            <p:cNvSpPr>
              <a:spLocks noChangeShapeType="1"/>
            </p:cNvSpPr>
            <p:nvPr/>
          </p:nvSpPr>
          <p:spPr bwMode="auto">
            <a:xfrm>
              <a:off x="5283200" y="167005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5" name="Line 736"/>
            <p:cNvSpPr>
              <a:spLocks noChangeShapeType="1"/>
            </p:cNvSpPr>
            <p:nvPr/>
          </p:nvSpPr>
          <p:spPr bwMode="auto">
            <a:xfrm flipH="1">
              <a:off x="5281613" y="167005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6" name="Line 737"/>
            <p:cNvSpPr>
              <a:spLocks noChangeShapeType="1"/>
            </p:cNvSpPr>
            <p:nvPr/>
          </p:nvSpPr>
          <p:spPr bwMode="auto">
            <a:xfrm>
              <a:off x="5281613" y="16716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7" name="Line 738"/>
            <p:cNvSpPr>
              <a:spLocks noChangeShapeType="1"/>
            </p:cNvSpPr>
            <p:nvPr/>
          </p:nvSpPr>
          <p:spPr bwMode="auto">
            <a:xfrm flipH="1">
              <a:off x="5278438" y="1673226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8" name="Line 739"/>
            <p:cNvSpPr>
              <a:spLocks noChangeShapeType="1"/>
            </p:cNvSpPr>
            <p:nvPr/>
          </p:nvSpPr>
          <p:spPr bwMode="auto">
            <a:xfrm flipH="1">
              <a:off x="5275263" y="1676401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9" name="Line 740"/>
            <p:cNvSpPr>
              <a:spLocks noChangeShapeType="1"/>
            </p:cNvSpPr>
            <p:nvPr/>
          </p:nvSpPr>
          <p:spPr bwMode="auto">
            <a:xfrm flipH="1">
              <a:off x="5273675" y="16811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0" name="Line 741"/>
            <p:cNvSpPr>
              <a:spLocks noChangeShapeType="1"/>
            </p:cNvSpPr>
            <p:nvPr/>
          </p:nvSpPr>
          <p:spPr bwMode="auto">
            <a:xfrm flipH="1">
              <a:off x="5272088" y="16843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1" name="Line 742"/>
            <p:cNvSpPr>
              <a:spLocks noChangeShapeType="1"/>
            </p:cNvSpPr>
            <p:nvPr/>
          </p:nvSpPr>
          <p:spPr bwMode="auto">
            <a:xfrm>
              <a:off x="5272088" y="168592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2" name="Line 743"/>
            <p:cNvSpPr>
              <a:spLocks noChangeShapeType="1"/>
            </p:cNvSpPr>
            <p:nvPr/>
          </p:nvSpPr>
          <p:spPr bwMode="auto">
            <a:xfrm flipH="1">
              <a:off x="5270500" y="168592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3" name="Line 744"/>
            <p:cNvSpPr>
              <a:spLocks noChangeShapeType="1"/>
            </p:cNvSpPr>
            <p:nvPr/>
          </p:nvSpPr>
          <p:spPr bwMode="auto">
            <a:xfrm flipH="1">
              <a:off x="5265738" y="168751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4" name="Line 745"/>
            <p:cNvSpPr>
              <a:spLocks noChangeShapeType="1"/>
            </p:cNvSpPr>
            <p:nvPr/>
          </p:nvSpPr>
          <p:spPr bwMode="auto">
            <a:xfrm flipH="1">
              <a:off x="5262563" y="168910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5" name="Line 746"/>
            <p:cNvSpPr>
              <a:spLocks noChangeShapeType="1"/>
            </p:cNvSpPr>
            <p:nvPr/>
          </p:nvSpPr>
          <p:spPr bwMode="auto">
            <a:xfrm>
              <a:off x="5262563" y="1692276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6" name="Line 747"/>
            <p:cNvSpPr>
              <a:spLocks noChangeShapeType="1"/>
            </p:cNvSpPr>
            <p:nvPr/>
          </p:nvSpPr>
          <p:spPr bwMode="auto">
            <a:xfrm flipH="1">
              <a:off x="5260975" y="16938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7" name="Line 748"/>
            <p:cNvSpPr>
              <a:spLocks noChangeShapeType="1"/>
            </p:cNvSpPr>
            <p:nvPr/>
          </p:nvSpPr>
          <p:spPr bwMode="auto">
            <a:xfrm flipH="1">
              <a:off x="5257800" y="16938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8" name="Line 749"/>
            <p:cNvSpPr>
              <a:spLocks noChangeShapeType="1"/>
            </p:cNvSpPr>
            <p:nvPr/>
          </p:nvSpPr>
          <p:spPr bwMode="auto">
            <a:xfrm flipH="1">
              <a:off x="5251450" y="1695451"/>
              <a:ext cx="635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89" name="Line 750"/>
            <p:cNvSpPr>
              <a:spLocks noChangeShapeType="1"/>
            </p:cNvSpPr>
            <p:nvPr/>
          </p:nvSpPr>
          <p:spPr bwMode="auto">
            <a:xfrm flipH="1">
              <a:off x="5248275" y="1697038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90" name="Line 751"/>
            <p:cNvSpPr>
              <a:spLocks noChangeShapeType="1"/>
            </p:cNvSpPr>
            <p:nvPr/>
          </p:nvSpPr>
          <p:spPr bwMode="auto">
            <a:xfrm flipH="1">
              <a:off x="5246688" y="16970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91" name="Line 752"/>
            <p:cNvSpPr>
              <a:spLocks noChangeShapeType="1"/>
            </p:cNvSpPr>
            <p:nvPr/>
          </p:nvSpPr>
          <p:spPr bwMode="auto">
            <a:xfrm flipH="1">
              <a:off x="5243513" y="1698626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92" name="Line 753"/>
            <p:cNvSpPr>
              <a:spLocks noChangeShapeType="1"/>
            </p:cNvSpPr>
            <p:nvPr/>
          </p:nvSpPr>
          <p:spPr bwMode="auto">
            <a:xfrm flipH="1" flipV="1">
              <a:off x="5238750" y="1697038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93" name="Line 754"/>
            <p:cNvSpPr>
              <a:spLocks noChangeShapeType="1"/>
            </p:cNvSpPr>
            <p:nvPr/>
          </p:nvSpPr>
          <p:spPr bwMode="auto">
            <a:xfrm flipH="1">
              <a:off x="5233988" y="1697038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94" name="Line 755"/>
            <p:cNvSpPr>
              <a:spLocks noChangeShapeType="1"/>
            </p:cNvSpPr>
            <p:nvPr/>
          </p:nvSpPr>
          <p:spPr bwMode="auto">
            <a:xfrm flipH="1" flipV="1">
              <a:off x="5232400" y="169545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95" name="Line 756"/>
            <p:cNvSpPr>
              <a:spLocks noChangeShapeType="1"/>
            </p:cNvSpPr>
            <p:nvPr/>
          </p:nvSpPr>
          <p:spPr bwMode="auto">
            <a:xfrm flipH="1">
              <a:off x="5230813" y="169545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96" name="Line 757"/>
            <p:cNvSpPr>
              <a:spLocks noChangeShapeType="1"/>
            </p:cNvSpPr>
            <p:nvPr/>
          </p:nvSpPr>
          <p:spPr bwMode="auto">
            <a:xfrm flipH="1">
              <a:off x="5227638" y="1695451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97" name="Line 758"/>
            <p:cNvSpPr>
              <a:spLocks noChangeShapeType="1"/>
            </p:cNvSpPr>
            <p:nvPr/>
          </p:nvSpPr>
          <p:spPr bwMode="auto">
            <a:xfrm flipH="1" flipV="1">
              <a:off x="5226050" y="16938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98" name="Line 759"/>
            <p:cNvSpPr>
              <a:spLocks noChangeShapeType="1"/>
            </p:cNvSpPr>
            <p:nvPr/>
          </p:nvSpPr>
          <p:spPr bwMode="auto">
            <a:xfrm flipH="1" flipV="1">
              <a:off x="5222875" y="169227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99" name="Line 760"/>
            <p:cNvSpPr>
              <a:spLocks noChangeShapeType="1"/>
            </p:cNvSpPr>
            <p:nvPr/>
          </p:nvSpPr>
          <p:spPr bwMode="auto">
            <a:xfrm flipH="1" flipV="1">
              <a:off x="5219700" y="168910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00" name="Line 761"/>
            <p:cNvSpPr>
              <a:spLocks noChangeShapeType="1"/>
            </p:cNvSpPr>
            <p:nvPr/>
          </p:nvSpPr>
          <p:spPr bwMode="auto">
            <a:xfrm flipH="1" flipV="1">
              <a:off x="5214938" y="168751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01" name="Line 762"/>
            <p:cNvSpPr>
              <a:spLocks noChangeShapeType="1"/>
            </p:cNvSpPr>
            <p:nvPr/>
          </p:nvSpPr>
          <p:spPr bwMode="auto">
            <a:xfrm flipV="1">
              <a:off x="5214938" y="1685926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02" name="Line 763"/>
            <p:cNvSpPr>
              <a:spLocks noChangeShapeType="1"/>
            </p:cNvSpPr>
            <p:nvPr/>
          </p:nvSpPr>
          <p:spPr bwMode="auto">
            <a:xfrm flipH="1">
              <a:off x="5213350" y="168592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03" name="Line 764"/>
            <p:cNvSpPr>
              <a:spLocks noChangeShapeType="1"/>
            </p:cNvSpPr>
            <p:nvPr/>
          </p:nvSpPr>
          <p:spPr bwMode="auto">
            <a:xfrm flipV="1">
              <a:off x="5213350" y="16843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04" name="Line 765"/>
            <p:cNvSpPr>
              <a:spLocks noChangeShapeType="1"/>
            </p:cNvSpPr>
            <p:nvPr/>
          </p:nvSpPr>
          <p:spPr bwMode="auto">
            <a:xfrm flipH="1" flipV="1">
              <a:off x="5211763" y="16811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05" name="Line 766"/>
            <p:cNvSpPr>
              <a:spLocks noChangeShapeType="1"/>
            </p:cNvSpPr>
            <p:nvPr/>
          </p:nvSpPr>
          <p:spPr bwMode="auto">
            <a:xfrm flipH="1" flipV="1">
              <a:off x="5208588" y="1676401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06" name="Line 767"/>
            <p:cNvSpPr>
              <a:spLocks noChangeShapeType="1"/>
            </p:cNvSpPr>
            <p:nvPr/>
          </p:nvSpPr>
          <p:spPr bwMode="auto">
            <a:xfrm>
              <a:off x="5208588" y="167640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07" name="Line 768"/>
            <p:cNvSpPr>
              <a:spLocks noChangeShapeType="1"/>
            </p:cNvSpPr>
            <p:nvPr/>
          </p:nvSpPr>
          <p:spPr bwMode="auto">
            <a:xfrm flipV="1">
              <a:off x="5208588" y="16748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08" name="Line 769"/>
            <p:cNvSpPr>
              <a:spLocks noChangeShapeType="1"/>
            </p:cNvSpPr>
            <p:nvPr/>
          </p:nvSpPr>
          <p:spPr bwMode="auto">
            <a:xfrm flipH="1" flipV="1">
              <a:off x="5207000" y="167322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09" name="Line 770"/>
            <p:cNvSpPr>
              <a:spLocks noChangeShapeType="1"/>
            </p:cNvSpPr>
            <p:nvPr/>
          </p:nvSpPr>
          <p:spPr bwMode="auto">
            <a:xfrm flipH="1" flipV="1">
              <a:off x="5205413" y="1670051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10" name="Line 771"/>
            <p:cNvSpPr>
              <a:spLocks noChangeShapeType="1"/>
            </p:cNvSpPr>
            <p:nvPr/>
          </p:nvSpPr>
          <p:spPr bwMode="auto">
            <a:xfrm flipH="1" flipV="1">
              <a:off x="5202238" y="1666876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11" name="Line 772"/>
            <p:cNvSpPr>
              <a:spLocks noChangeShapeType="1"/>
            </p:cNvSpPr>
            <p:nvPr/>
          </p:nvSpPr>
          <p:spPr bwMode="auto">
            <a:xfrm flipV="1">
              <a:off x="5202238" y="1662113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12" name="Line 773"/>
            <p:cNvSpPr>
              <a:spLocks noChangeShapeType="1"/>
            </p:cNvSpPr>
            <p:nvPr/>
          </p:nvSpPr>
          <p:spPr bwMode="auto">
            <a:xfrm flipV="1">
              <a:off x="5202238" y="165893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13" name="Line 774"/>
            <p:cNvSpPr>
              <a:spLocks noChangeShapeType="1"/>
            </p:cNvSpPr>
            <p:nvPr/>
          </p:nvSpPr>
          <p:spPr bwMode="auto">
            <a:xfrm flipV="1">
              <a:off x="5202238" y="165735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14" name="Line 775"/>
            <p:cNvSpPr>
              <a:spLocks noChangeShapeType="1"/>
            </p:cNvSpPr>
            <p:nvPr/>
          </p:nvSpPr>
          <p:spPr bwMode="auto">
            <a:xfrm flipV="1">
              <a:off x="5202238" y="165417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15" name="Line 776"/>
            <p:cNvSpPr>
              <a:spLocks noChangeShapeType="1"/>
            </p:cNvSpPr>
            <p:nvPr/>
          </p:nvSpPr>
          <p:spPr bwMode="auto">
            <a:xfrm flipV="1">
              <a:off x="5202238" y="1647826"/>
              <a:ext cx="3175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16" name="Line 777"/>
            <p:cNvSpPr>
              <a:spLocks noChangeShapeType="1"/>
            </p:cNvSpPr>
            <p:nvPr/>
          </p:nvSpPr>
          <p:spPr bwMode="auto">
            <a:xfrm flipV="1">
              <a:off x="5205413" y="1644651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17" name="Line 778"/>
            <p:cNvSpPr>
              <a:spLocks noChangeShapeType="1"/>
            </p:cNvSpPr>
            <p:nvPr/>
          </p:nvSpPr>
          <p:spPr bwMode="auto">
            <a:xfrm>
              <a:off x="5205413" y="164465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18" name="Line 779"/>
            <p:cNvSpPr>
              <a:spLocks noChangeShapeType="1"/>
            </p:cNvSpPr>
            <p:nvPr/>
          </p:nvSpPr>
          <p:spPr bwMode="auto">
            <a:xfrm flipV="1">
              <a:off x="5205413" y="16430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19" name="Line 780"/>
            <p:cNvSpPr>
              <a:spLocks noChangeShapeType="1"/>
            </p:cNvSpPr>
            <p:nvPr/>
          </p:nvSpPr>
          <p:spPr bwMode="auto">
            <a:xfrm flipV="1">
              <a:off x="5207000" y="1638301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20" name="Line 781"/>
            <p:cNvSpPr>
              <a:spLocks noChangeShapeType="1"/>
            </p:cNvSpPr>
            <p:nvPr/>
          </p:nvSpPr>
          <p:spPr bwMode="auto">
            <a:xfrm flipV="1">
              <a:off x="5208588" y="163512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21" name="Line 782"/>
            <p:cNvSpPr>
              <a:spLocks noChangeShapeType="1"/>
            </p:cNvSpPr>
            <p:nvPr/>
          </p:nvSpPr>
          <p:spPr bwMode="auto">
            <a:xfrm flipV="1">
              <a:off x="5208588" y="163195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22" name="Line 783"/>
            <p:cNvSpPr>
              <a:spLocks noChangeShapeType="1"/>
            </p:cNvSpPr>
            <p:nvPr/>
          </p:nvSpPr>
          <p:spPr bwMode="auto">
            <a:xfrm flipV="1">
              <a:off x="5211763" y="16303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23" name="Line 784"/>
            <p:cNvSpPr>
              <a:spLocks noChangeShapeType="1"/>
            </p:cNvSpPr>
            <p:nvPr/>
          </p:nvSpPr>
          <p:spPr bwMode="auto">
            <a:xfrm flipV="1">
              <a:off x="5213350" y="1628776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24" name="Line 785"/>
            <p:cNvSpPr>
              <a:spLocks noChangeShapeType="1"/>
            </p:cNvSpPr>
            <p:nvPr/>
          </p:nvSpPr>
          <p:spPr bwMode="auto">
            <a:xfrm>
              <a:off x="5213350" y="162877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25" name="Line 786"/>
            <p:cNvSpPr>
              <a:spLocks noChangeShapeType="1"/>
            </p:cNvSpPr>
            <p:nvPr/>
          </p:nvSpPr>
          <p:spPr bwMode="auto">
            <a:xfrm flipV="1">
              <a:off x="5214938" y="16271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26" name="Line 787"/>
            <p:cNvSpPr>
              <a:spLocks noChangeShapeType="1"/>
            </p:cNvSpPr>
            <p:nvPr/>
          </p:nvSpPr>
          <p:spPr bwMode="auto">
            <a:xfrm flipV="1">
              <a:off x="5214938" y="1624013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27" name="Line 788"/>
            <p:cNvSpPr>
              <a:spLocks noChangeShapeType="1"/>
            </p:cNvSpPr>
            <p:nvPr/>
          </p:nvSpPr>
          <p:spPr bwMode="auto">
            <a:xfrm flipV="1">
              <a:off x="5219700" y="162242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28" name="Line 789"/>
            <p:cNvSpPr>
              <a:spLocks noChangeShapeType="1"/>
            </p:cNvSpPr>
            <p:nvPr/>
          </p:nvSpPr>
          <p:spPr bwMode="auto">
            <a:xfrm>
              <a:off x="5222875" y="162242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29" name="Line 790"/>
            <p:cNvSpPr>
              <a:spLocks noChangeShapeType="1"/>
            </p:cNvSpPr>
            <p:nvPr/>
          </p:nvSpPr>
          <p:spPr bwMode="auto">
            <a:xfrm flipV="1">
              <a:off x="5224463" y="16208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30" name="Line 791"/>
            <p:cNvSpPr>
              <a:spLocks noChangeShapeType="1"/>
            </p:cNvSpPr>
            <p:nvPr/>
          </p:nvSpPr>
          <p:spPr bwMode="auto">
            <a:xfrm>
              <a:off x="5224463" y="16208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31" name="Line 792"/>
            <p:cNvSpPr>
              <a:spLocks noChangeShapeType="1"/>
            </p:cNvSpPr>
            <p:nvPr/>
          </p:nvSpPr>
          <p:spPr bwMode="auto">
            <a:xfrm flipV="1">
              <a:off x="5226050" y="1619251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32" name="Line 793"/>
            <p:cNvSpPr>
              <a:spLocks noChangeShapeType="1"/>
            </p:cNvSpPr>
            <p:nvPr/>
          </p:nvSpPr>
          <p:spPr bwMode="auto">
            <a:xfrm flipV="1">
              <a:off x="5230813" y="161766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33" name="Line 794"/>
            <p:cNvSpPr>
              <a:spLocks noChangeShapeType="1"/>
            </p:cNvSpPr>
            <p:nvPr/>
          </p:nvSpPr>
          <p:spPr bwMode="auto">
            <a:xfrm>
              <a:off x="5235575" y="161766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34" name="Line 795"/>
            <p:cNvSpPr>
              <a:spLocks noChangeShapeType="1"/>
            </p:cNvSpPr>
            <p:nvPr/>
          </p:nvSpPr>
          <p:spPr bwMode="auto">
            <a:xfrm>
              <a:off x="5238750" y="16176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35" name="Line 796"/>
            <p:cNvSpPr>
              <a:spLocks noChangeShapeType="1"/>
            </p:cNvSpPr>
            <p:nvPr/>
          </p:nvSpPr>
          <p:spPr bwMode="auto">
            <a:xfrm>
              <a:off x="5240338" y="1617663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36" name="Line 797"/>
            <p:cNvSpPr>
              <a:spLocks noChangeShapeType="1"/>
            </p:cNvSpPr>
            <p:nvPr/>
          </p:nvSpPr>
          <p:spPr bwMode="auto">
            <a:xfrm>
              <a:off x="5245100" y="161766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37" name="Line 798"/>
            <p:cNvSpPr>
              <a:spLocks noChangeShapeType="1"/>
            </p:cNvSpPr>
            <p:nvPr/>
          </p:nvSpPr>
          <p:spPr bwMode="auto">
            <a:xfrm>
              <a:off x="5248275" y="161766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38" name="Line 799"/>
            <p:cNvSpPr>
              <a:spLocks noChangeShapeType="1"/>
            </p:cNvSpPr>
            <p:nvPr/>
          </p:nvSpPr>
          <p:spPr bwMode="auto">
            <a:xfrm>
              <a:off x="5251450" y="161766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39" name="Line 800"/>
            <p:cNvSpPr>
              <a:spLocks noChangeShapeType="1"/>
            </p:cNvSpPr>
            <p:nvPr/>
          </p:nvSpPr>
          <p:spPr bwMode="auto">
            <a:xfrm>
              <a:off x="5256213" y="161925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40" name="Line 801"/>
            <p:cNvSpPr>
              <a:spLocks noChangeShapeType="1"/>
            </p:cNvSpPr>
            <p:nvPr/>
          </p:nvSpPr>
          <p:spPr bwMode="auto">
            <a:xfrm>
              <a:off x="5257800" y="161925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41" name="Line 802"/>
            <p:cNvSpPr>
              <a:spLocks noChangeShapeType="1"/>
            </p:cNvSpPr>
            <p:nvPr/>
          </p:nvSpPr>
          <p:spPr bwMode="auto">
            <a:xfrm>
              <a:off x="5259388" y="161925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42" name="Line 803"/>
            <p:cNvSpPr>
              <a:spLocks noChangeShapeType="1"/>
            </p:cNvSpPr>
            <p:nvPr/>
          </p:nvSpPr>
          <p:spPr bwMode="auto">
            <a:xfrm>
              <a:off x="5260975" y="16208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43" name="Line 804"/>
            <p:cNvSpPr>
              <a:spLocks noChangeShapeType="1"/>
            </p:cNvSpPr>
            <p:nvPr/>
          </p:nvSpPr>
          <p:spPr bwMode="auto">
            <a:xfrm>
              <a:off x="5262563" y="162242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44" name="Line 805"/>
            <p:cNvSpPr>
              <a:spLocks noChangeShapeType="1"/>
            </p:cNvSpPr>
            <p:nvPr/>
          </p:nvSpPr>
          <p:spPr bwMode="auto">
            <a:xfrm>
              <a:off x="5265738" y="1624013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45" name="Line 806"/>
            <p:cNvSpPr>
              <a:spLocks noChangeShapeType="1"/>
            </p:cNvSpPr>
            <p:nvPr/>
          </p:nvSpPr>
          <p:spPr bwMode="auto">
            <a:xfrm>
              <a:off x="5270500" y="162718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46" name="Line 807"/>
            <p:cNvSpPr>
              <a:spLocks noChangeShapeType="1"/>
            </p:cNvSpPr>
            <p:nvPr/>
          </p:nvSpPr>
          <p:spPr bwMode="auto">
            <a:xfrm>
              <a:off x="5272088" y="162877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47" name="Line 808"/>
            <p:cNvSpPr>
              <a:spLocks noChangeShapeType="1"/>
            </p:cNvSpPr>
            <p:nvPr/>
          </p:nvSpPr>
          <p:spPr bwMode="auto">
            <a:xfrm>
              <a:off x="5272088" y="16287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48" name="Line 810"/>
            <p:cNvSpPr>
              <a:spLocks noChangeShapeType="1"/>
            </p:cNvSpPr>
            <p:nvPr/>
          </p:nvSpPr>
          <p:spPr bwMode="auto">
            <a:xfrm>
              <a:off x="5273676" y="16303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49" name="Line 811"/>
            <p:cNvSpPr>
              <a:spLocks noChangeShapeType="1"/>
            </p:cNvSpPr>
            <p:nvPr/>
          </p:nvSpPr>
          <p:spPr bwMode="auto">
            <a:xfrm>
              <a:off x="5275263" y="16319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50" name="Line 812"/>
            <p:cNvSpPr>
              <a:spLocks noChangeShapeType="1"/>
            </p:cNvSpPr>
            <p:nvPr/>
          </p:nvSpPr>
          <p:spPr bwMode="auto">
            <a:xfrm>
              <a:off x="5278438" y="16351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51" name="Line 813"/>
            <p:cNvSpPr>
              <a:spLocks noChangeShapeType="1"/>
            </p:cNvSpPr>
            <p:nvPr/>
          </p:nvSpPr>
          <p:spPr bwMode="auto">
            <a:xfrm>
              <a:off x="5278438" y="16367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52" name="Line 814"/>
            <p:cNvSpPr>
              <a:spLocks noChangeShapeType="1"/>
            </p:cNvSpPr>
            <p:nvPr/>
          </p:nvSpPr>
          <p:spPr bwMode="auto">
            <a:xfrm>
              <a:off x="5281613" y="1638300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53" name="Line 815"/>
            <p:cNvSpPr>
              <a:spLocks noChangeShapeType="1"/>
            </p:cNvSpPr>
            <p:nvPr/>
          </p:nvSpPr>
          <p:spPr bwMode="auto">
            <a:xfrm>
              <a:off x="5281613" y="1641475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54" name="Line 816"/>
            <p:cNvSpPr>
              <a:spLocks noChangeShapeType="1"/>
            </p:cNvSpPr>
            <p:nvPr/>
          </p:nvSpPr>
          <p:spPr bwMode="auto">
            <a:xfrm>
              <a:off x="5283201" y="1644650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55" name="Line 817"/>
            <p:cNvSpPr>
              <a:spLocks noChangeShapeType="1"/>
            </p:cNvSpPr>
            <p:nvPr/>
          </p:nvSpPr>
          <p:spPr bwMode="auto">
            <a:xfrm>
              <a:off x="5283201" y="16494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56" name="Line 818"/>
            <p:cNvSpPr>
              <a:spLocks noChangeShapeType="1"/>
            </p:cNvSpPr>
            <p:nvPr/>
          </p:nvSpPr>
          <p:spPr bwMode="auto">
            <a:xfrm>
              <a:off x="5284788" y="1651000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57" name="Line 819"/>
            <p:cNvSpPr>
              <a:spLocks noChangeShapeType="1"/>
            </p:cNvSpPr>
            <p:nvPr/>
          </p:nvSpPr>
          <p:spPr bwMode="auto">
            <a:xfrm>
              <a:off x="5284788" y="165576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58" name="Freeform 820"/>
            <p:cNvSpPr>
              <a:spLocks/>
            </p:cNvSpPr>
            <p:nvPr/>
          </p:nvSpPr>
          <p:spPr bwMode="auto">
            <a:xfrm>
              <a:off x="5449888" y="1676400"/>
              <a:ext cx="82550" cy="82550"/>
            </a:xfrm>
            <a:custGeom>
              <a:avLst/>
              <a:gdLst>
                <a:gd name="T0" fmla="*/ 2147483647 w 52"/>
                <a:gd name="T1" fmla="*/ 0 h 52"/>
                <a:gd name="T2" fmla="*/ 2147483647 w 52"/>
                <a:gd name="T3" fmla="*/ 0 h 52"/>
                <a:gd name="T4" fmla="*/ 2147483647 w 52"/>
                <a:gd name="T5" fmla="*/ 0 h 52"/>
                <a:gd name="T6" fmla="*/ 2147483647 w 52"/>
                <a:gd name="T7" fmla="*/ 2147483647 h 52"/>
                <a:gd name="T8" fmla="*/ 2147483647 w 52"/>
                <a:gd name="T9" fmla="*/ 2147483647 h 52"/>
                <a:gd name="T10" fmla="*/ 2147483647 w 52"/>
                <a:gd name="T11" fmla="*/ 2147483647 h 52"/>
                <a:gd name="T12" fmla="*/ 2147483647 w 52"/>
                <a:gd name="T13" fmla="*/ 2147483647 h 52"/>
                <a:gd name="T14" fmla="*/ 2147483647 w 52"/>
                <a:gd name="T15" fmla="*/ 2147483647 h 52"/>
                <a:gd name="T16" fmla="*/ 2147483647 w 52"/>
                <a:gd name="T17" fmla="*/ 2147483647 h 52"/>
                <a:gd name="T18" fmla="*/ 2147483647 w 52"/>
                <a:gd name="T19" fmla="*/ 2147483647 h 52"/>
                <a:gd name="T20" fmla="*/ 2147483647 w 52"/>
                <a:gd name="T21" fmla="*/ 2147483647 h 52"/>
                <a:gd name="T22" fmla="*/ 2147483647 w 52"/>
                <a:gd name="T23" fmla="*/ 2147483647 h 52"/>
                <a:gd name="T24" fmla="*/ 2147483647 w 52"/>
                <a:gd name="T25" fmla="*/ 2147483647 h 52"/>
                <a:gd name="T26" fmla="*/ 2147483647 w 52"/>
                <a:gd name="T27" fmla="*/ 2147483647 h 52"/>
                <a:gd name="T28" fmla="*/ 2147483647 w 52"/>
                <a:gd name="T29" fmla="*/ 2147483647 h 52"/>
                <a:gd name="T30" fmla="*/ 2147483647 w 52"/>
                <a:gd name="T31" fmla="*/ 2147483647 h 52"/>
                <a:gd name="T32" fmla="*/ 2147483647 w 52"/>
                <a:gd name="T33" fmla="*/ 2147483647 h 52"/>
                <a:gd name="T34" fmla="*/ 2147483647 w 52"/>
                <a:gd name="T35" fmla="*/ 2147483647 h 52"/>
                <a:gd name="T36" fmla="*/ 2147483647 w 52"/>
                <a:gd name="T37" fmla="*/ 2147483647 h 52"/>
                <a:gd name="T38" fmla="*/ 2147483647 w 52"/>
                <a:gd name="T39" fmla="*/ 2147483647 h 52"/>
                <a:gd name="T40" fmla="*/ 2147483647 w 52"/>
                <a:gd name="T41" fmla="*/ 2147483647 h 52"/>
                <a:gd name="T42" fmla="*/ 2147483647 w 52"/>
                <a:gd name="T43" fmla="*/ 2147483647 h 52"/>
                <a:gd name="T44" fmla="*/ 2147483647 w 52"/>
                <a:gd name="T45" fmla="*/ 2147483647 h 52"/>
                <a:gd name="T46" fmla="*/ 2147483647 w 52"/>
                <a:gd name="T47" fmla="*/ 2147483647 h 52"/>
                <a:gd name="T48" fmla="*/ 2147483647 w 52"/>
                <a:gd name="T49" fmla="*/ 2147483647 h 52"/>
                <a:gd name="T50" fmla="*/ 2147483647 w 52"/>
                <a:gd name="T51" fmla="*/ 2147483647 h 52"/>
                <a:gd name="T52" fmla="*/ 2147483647 w 52"/>
                <a:gd name="T53" fmla="*/ 2147483647 h 52"/>
                <a:gd name="T54" fmla="*/ 2147483647 w 52"/>
                <a:gd name="T55" fmla="*/ 2147483647 h 52"/>
                <a:gd name="T56" fmla="*/ 2147483647 w 52"/>
                <a:gd name="T57" fmla="*/ 2147483647 h 52"/>
                <a:gd name="T58" fmla="*/ 2147483647 w 52"/>
                <a:gd name="T59" fmla="*/ 2147483647 h 52"/>
                <a:gd name="T60" fmla="*/ 2147483647 w 52"/>
                <a:gd name="T61" fmla="*/ 2147483647 h 52"/>
                <a:gd name="T62" fmla="*/ 2147483647 w 52"/>
                <a:gd name="T63" fmla="*/ 2147483647 h 52"/>
                <a:gd name="T64" fmla="*/ 0 w 52"/>
                <a:gd name="T65" fmla="*/ 2147483647 h 52"/>
                <a:gd name="T66" fmla="*/ 2147483647 w 52"/>
                <a:gd name="T67" fmla="*/ 2147483647 h 52"/>
                <a:gd name="T68" fmla="*/ 2147483647 w 52"/>
                <a:gd name="T69" fmla="*/ 2147483647 h 52"/>
                <a:gd name="T70" fmla="*/ 2147483647 w 52"/>
                <a:gd name="T71" fmla="*/ 2147483647 h 52"/>
                <a:gd name="T72" fmla="*/ 2147483647 w 52"/>
                <a:gd name="T73" fmla="*/ 2147483647 h 52"/>
                <a:gd name="T74" fmla="*/ 2147483647 w 52"/>
                <a:gd name="T75" fmla="*/ 2147483647 h 52"/>
                <a:gd name="T76" fmla="*/ 2147483647 w 52"/>
                <a:gd name="T77" fmla="*/ 2147483647 h 52"/>
                <a:gd name="T78" fmla="*/ 2147483647 w 52"/>
                <a:gd name="T79" fmla="*/ 2147483647 h 52"/>
                <a:gd name="T80" fmla="*/ 2147483647 w 52"/>
                <a:gd name="T81" fmla="*/ 2147483647 h 52"/>
                <a:gd name="T82" fmla="*/ 2147483647 w 52"/>
                <a:gd name="T83" fmla="*/ 2147483647 h 52"/>
                <a:gd name="T84" fmla="*/ 2147483647 w 52"/>
                <a:gd name="T85" fmla="*/ 0 h 5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2" h="52">
                  <a:moveTo>
                    <a:pt x="21" y="0"/>
                  </a:moveTo>
                  <a:lnTo>
                    <a:pt x="25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5" y="0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4" y="6"/>
                  </a:lnTo>
                  <a:lnTo>
                    <a:pt x="44" y="7"/>
                  </a:lnTo>
                  <a:lnTo>
                    <a:pt x="45" y="7"/>
                  </a:lnTo>
                  <a:lnTo>
                    <a:pt x="46" y="8"/>
                  </a:lnTo>
                  <a:lnTo>
                    <a:pt x="48" y="11"/>
                  </a:lnTo>
                  <a:lnTo>
                    <a:pt x="50" y="13"/>
                  </a:lnTo>
                  <a:lnTo>
                    <a:pt x="50" y="14"/>
                  </a:lnTo>
                  <a:lnTo>
                    <a:pt x="50" y="15"/>
                  </a:lnTo>
                  <a:lnTo>
                    <a:pt x="51" y="18"/>
                  </a:lnTo>
                  <a:lnTo>
                    <a:pt x="52" y="21"/>
                  </a:lnTo>
                  <a:lnTo>
                    <a:pt x="52" y="23"/>
                  </a:lnTo>
                  <a:lnTo>
                    <a:pt x="52" y="26"/>
                  </a:lnTo>
                  <a:lnTo>
                    <a:pt x="52" y="27"/>
                  </a:lnTo>
                  <a:lnTo>
                    <a:pt x="52" y="29"/>
                  </a:lnTo>
                  <a:lnTo>
                    <a:pt x="52" y="32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0" y="38"/>
                  </a:lnTo>
                  <a:lnTo>
                    <a:pt x="50" y="40"/>
                  </a:lnTo>
                  <a:lnTo>
                    <a:pt x="48" y="43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4" y="45"/>
                  </a:lnTo>
                  <a:lnTo>
                    <a:pt x="44" y="46"/>
                  </a:lnTo>
                  <a:lnTo>
                    <a:pt x="42" y="47"/>
                  </a:lnTo>
                  <a:lnTo>
                    <a:pt x="40" y="48"/>
                  </a:lnTo>
                  <a:lnTo>
                    <a:pt x="38" y="50"/>
                  </a:lnTo>
                  <a:lnTo>
                    <a:pt x="37" y="50"/>
                  </a:lnTo>
                  <a:lnTo>
                    <a:pt x="34" y="51"/>
                  </a:lnTo>
                  <a:lnTo>
                    <a:pt x="32" y="52"/>
                  </a:lnTo>
                  <a:lnTo>
                    <a:pt x="29" y="52"/>
                  </a:lnTo>
                  <a:lnTo>
                    <a:pt x="28" y="52"/>
                  </a:lnTo>
                  <a:lnTo>
                    <a:pt x="26" y="52"/>
                  </a:lnTo>
                  <a:lnTo>
                    <a:pt x="24" y="52"/>
                  </a:lnTo>
                  <a:lnTo>
                    <a:pt x="20" y="52"/>
                  </a:lnTo>
                  <a:lnTo>
                    <a:pt x="19" y="51"/>
                  </a:lnTo>
                  <a:lnTo>
                    <a:pt x="18" y="51"/>
                  </a:lnTo>
                  <a:lnTo>
                    <a:pt x="17" y="51"/>
                  </a:lnTo>
                  <a:lnTo>
                    <a:pt x="16" y="50"/>
                  </a:lnTo>
                  <a:lnTo>
                    <a:pt x="13" y="48"/>
                  </a:lnTo>
                  <a:lnTo>
                    <a:pt x="11" y="47"/>
                  </a:lnTo>
                  <a:lnTo>
                    <a:pt x="9" y="46"/>
                  </a:lnTo>
                  <a:lnTo>
                    <a:pt x="8" y="45"/>
                  </a:lnTo>
                  <a:lnTo>
                    <a:pt x="6" y="44"/>
                  </a:lnTo>
                  <a:lnTo>
                    <a:pt x="5" y="43"/>
                  </a:lnTo>
                  <a:lnTo>
                    <a:pt x="3" y="40"/>
                  </a:lnTo>
                  <a:lnTo>
                    <a:pt x="3" y="39"/>
                  </a:lnTo>
                  <a:lnTo>
                    <a:pt x="3" y="38"/>
                  </a:lnTo>
                  <a:lnTo>
                    <a:pt x="2" y="37"/>
                  </a:lnTo>
                  <a:lnTo>
                    <a:pt x="1" y="35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1" y="20"/>
                  </a:lnTo>
                  <a:lnTo>
                    <a:pt x="1" y="18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6" y="8"/>
                  </a:lnTo>
                  <a:lnTo>
                    <a:pt x="8" y="7"/>
                  </a:lnTo>
                  <a:lnTo>
                    <a:pt x="9" y="6"/>
                  </a:lnTo>
                  <a:lnTo>
                    <a:pt x="11" y="5"/>
                  </a:lnTo>
                  <a:lnTo>
                    <a:pt x="13" y="4"/>
                  </a:lnTo>
                  <a:lnTo>
                    <a:pt x="14" y="3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59" name="Line 821"/>
            <p:cNvSpPr>
              <a:spLocks noChangeShapeType="1"/>
            </p:cNvSpPr>
            <p:nvPr/>
          </p:nvSpPr>
          <p:spPr bwMode="auto">
            <a:xfrm>
              <a:off x="5532438" y="17192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60" name="Line 822"/>
            <p:cNvSpPr>
              <a:spLocks noChangeShapeType="1"/>
            </p:cNvSpPr>
            <p:nvPr/>
          </p:nvSpPr>
          <p:spPr bwMode="auto">
            <a:xfrm>
              <a:off x="5532438" y="171926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61" name="Line 823"/>
            <p:cNvSpPr>
              <a:spLocks noChangeShapeType="1"/>
            </p:cNvSpPr>
            <p:nvPr/>
          </p:nvSpPr>
          <p:spPr bwMode="auto">
            <a:xfrm flipH="1">
              <a:off x="5530851" y="172243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62" name="Line 824"/>
            <p:cNvSpPr>
              <a:spLocks noChangeShapeType="1"/>
            </p:cNvSpPr>
            <p:nvPr/>
          </p:nvSpPr>
          <p:spPr bwMode="auto">
            <a:xfrm>
              <a:off x="5530851" y="1727200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63" name="Line 825"/>
            <p:cNvSpPr>
              <a:spLocks noChangeShapeType="1"/>
            </p:cNvSpPr>
            <p:nvPr/>
          </p:nvSpPr>
          <p:spPr bwMode="auto">
            <a:xfrm>
              <a:off x="5530851" y="173037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64" name="Line 826"/>
            <p:cNvSpPr>
              <a:spLocks noChangeShapeType="1"/>
            </p:cNvSpPr>
            <p:nvPr/>
          </p:nvSpPr>
          <p:spPr bwMode="auto">
            <a:xfrm flipH="1">
              <a:off x="5529263" y="17319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65" name="Line 827"/>
            <p:cNvSpPr>
              <a:spLocks noChangeShapeType="1"/>
            </p:cNvSpPr>
            <p:nvPr/>
          </p:nvSpPr>
          <p:spPr bwMode="auto">
            <a:xfrm>
              <a:off x="5529263" y="17335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66" name="Line 828"/>
            <p:cNvSpPr>
              <a:spLocks noChangeShapeType="1"/>
            </p:cNvSpPr>
            <p:nvPr/>
          </p:nvSpPr>
          <p:spPr bwMode="auto">
            <a:xfrm flipH="1">
              <a:off x="5527676" y="17351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67" name="Line 829"/>
            <p:cNvSpPr>
              <a:spLocks noChangeShapeType="1"/>
            </p:cNvSpPr>
            <p:nvPr/>
          </p:nvSpPr>
          <p:spPr bwMode="auto">
            <a:xfrm flipH="1">
              <a:off x="5522913" y="1738313"/>
              <a:ext cx="4763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68" name="Line 830"/>
            <p:cNvSpPr>
              <a:spLocks noChangeShapeType="1"/>
            </p:cNvSpPr>
            <p:nvPr/>
          </p:nvSpPr>
          <p:spPr bwMode="auto">
            <a:xfrm flipH="1">
              <a:off x="5521326" y="1743075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69" name="Line 831"/>
            <p:cNvSpPr>
              <a:spLocks noChangeShapeType="1"/>
            </p:cNvSpPr>
            <p:nvPr/>
          </p:nvSpPr>
          <p:spPr bwMode="auto">
            <a:xfrm flipH="1">
              <a:off x="5519738" y="1746250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0" name="Line 832"/>
            <p:cNvSpPr>
              <a:spLocks noChangeShapeType="1"/>
            </p:cNvSpPr>
            <p:nvPr/>
          </p:nvSpPr>
          <p:spPr bwMode="auto">
            <a:xfrm>
              <a:off x="5519738" y="17478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1" name="Line 833"/>
            <p:cNvSpPr>
              <a:spLocks noChangeShapeType="1"/>
            </p:cNvSpPr>
            <p:nvPr/>
          </p:nvSpPr>
          <p:spPr bwMode="auto">
            <a:xfrm>
              <a:off x="5519738" y="17478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2" name="Line 834"/>
            <p:cNvSpPr>
              <a:spLocks noChangeShapeType="1"/>
            </p:cNvSpPr>
            <p:nvPr/>
          </p:nvSpPr>
          <p:spPr bwMode="auto">
            <a:xfrm flipH="1">
              <a:off x="5516563" y="17494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3" name="Line 835"/>
            <p:cNvSpPr>
              <a:spLocks noChangeShapeType="1"/>
            </p:cNvSpPr>
            <p:nvPr/>
          </p:nvSpPr>
          <p:spPr bwMode="auto">
            <a:xfrm flipH="1">
              <a:off x="5513388" y="17510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4" name="Line 836"/>
            <p:cNvSpPr>
              <a:spLocks noChangeShapeType="1"/>
            </p:cNvSpPr>
            <p:nvPr/>
          </p:nvSpPr>
          <p:spPr bwMode="auto">
            <a:xfrm flipH="1">
              <a:off x="5510213" y="175260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5" name="Line 837"/>
            <p:cNvSpPr>
              <a:spLocks noChangeShapeType="1"/>
            </p:cNvSpPr>
            <p:nvPr/>
          </p:nvSpPr>
          <p:spPr bwMode="auto">
            <a:xfrm>
              <a:off x="5510213" y="175577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6" name="Line 838"/>
            <p:cNvSpPr>
              <a:spLocks noChangeShapeType="1"/>
            </p:cNvSpPr>
            <p:nvPr/>
          </p:nvSpPr>
          <p:spPr bwMode="auto">
            <a:xfrm flipH="1">
              <a:off x="5508626" y="1755775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7" name="Line 839"/>
            <p:cNvSpPr>
              <a:spLocks noChangeShapeType="1"/>
            </p:cNvSpPr>
            <p:nvPr/>
          </p:nvSpPr>
          <p:spPr bwMode="auto">
            <a:xfrm flipH="1">
              <a:off x="5503863" y="1755775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8" name="Line 840"/>
            <p:cNvSpPr>
              <a:spLocks noChangeShapeType="1"/>
            </p:cNvSpPr>
            <p:nvPr/>
          </p:nvSpPr>
          <p:spPr bwMode="auto">
            <a:xfrm flipH="1">
              <a:off x="5500688" y="17573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9" name="Line 841"/>
            <p:cNvSpPr>
              <a:spLocks noChangeShapeType="1"/>
            </p:cNvSpPr>
            <p:nvPr/>
          </p:nvSpPr>
          <p:spPr bwMode="auto">
            <a:xfrm flipH="1">
              <a:off x="5495926" y="1758950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0" name="Line 842"/>
            <p:cNvSpPr>
              <a:spLocks noChangeShapeType="1"/>
            </p:cNvSpPr>
            <p:nvPr/>
          </p:nvSpPr>
          <p:spPr bwMode="auto">
            <a:xfrm flipH="1">
              <a:off x="5491163" y="1758950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1" name="Line 843"/>
            <p:cNvSpPr>
              <a:spLocks noChangeShapeType="1"/>
            </p:cNvSpPr>
            <p:nvPr/>
          </p:nvSpPr>
          <p:spPr bwMode="auto">
            <a:xfrm flipH="1">
              <a:off x="5487988" y="1758950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2" name="Line 844"/>
            <p:cNvSpPr>
              <a:spLocks noChangeShapeType="1"/>
            </p:cNvSpPr>
            <p:nvPr/>
          </p:nvSpPr>
          <p:spPr bwMode="auto">
            <a:xfrm flipH="1">
              <a:off x="5481638" y="1758950"/>
              <a:ext cx="63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3" name="Line 845"/>
            <p:cNvSpPr>
              <a:spLocks noChangeShapeType="1"/>
            </p:cNvSpPr>
            <p:nvPr/>
          </p:nvSpPr>
          <p:spPr bwMode="auto">
            <a:xfrm flipH="1" flipV="1">
              <a:off x="5480051" y="17573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4" name="Line 846"/>
            <p:cNvSpPr>
              <a:spLocks noChangeShapeType="1"/>
            </p:cNvSpPr>
            <p:nvPr/>
          </p:nvSpPr>
          <p:spPr bwMode="auto">
            <a:xfrm flipH="1">
              <a:off x="5478463" y="17573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5" name="Line 847"/>
            <p:cNvSpPr>
              <a:spLocks noChangeShapeType="1"/>
            </p:cNvSpPr>
            <p:nvPr/>
          </p:nvSpPr>
          <p:spPr bwMode="auto">
            <a:xfrm flipH="1">
              <a:off x="5476876" y="17573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6" name="Line 848"/>
            <p:cNvSpPr>
              <a:spLocks noChangeShapeType="1"/>
            </p:cNvSpPr>
            <p:nvPr/>
          </p:nvSpPr>
          <p:spPr bwMode="auto">
            <a:xfrm flipH="1" flipV="1">
              <a:off x="5475288" y="175577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7" name="Line 849"/>
            <p:cNvSpPr>
              <a:spLocks noChangeShapeType="1"/>
            </p:cNvSpPr>
            <p:nvPr/>
          </p:nvSpPr>
          <p:spPr bwMode="auto">
            <a:xfrm flipH="1">
              <a:off x="5470526" y="1755775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8" name="Line 850"/>
            <p:cNvSpPr>
              <a:spLocks noChangeShapeType="1"/>
            </p:cNvSpPr>
            <p:nvPr/>
          </p:nvSpPr>
          <p:spPr bwMode="auto">
            <a:xfrm flipH="1" flipV="1">
              <a:off x="5467351" y="1751013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89" name="Line 851"/>
            <p:cNvSpPr>
              <a:spLocks noChangeShapeType="1"/>
            </p:cNvSpPr>
            <p:nvPr/>
          </p:nvSpPr>
          <p:spPr bwMode="auto">
            <a:xfrm flipH="1" flipV="1">
              <a:off x="5464176" y="17494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90" name="Line 852"/>
            <p:cNvSpPr>
              <a:spLocks noChangeShapeType="1"/>
            </p:cNvSpPr>
            <p:nvPr/>
          </p:nvSpPr>
          <p:spPr bwMode="auto">
            <a:xfrm flipV="1">
              <a:off x="5464176" y="17478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91" name="Line 853"/>
            <p:cNvSpPr>
              <a:spLocks noChangeShapeType="1"/>
            </p:cNvSpPr>
            <p:nvPr/>
          </p:nvSpPr>
          <p:spPr bwMode="auto">
            <a:xfrm flipH="1">
              <a:off x="5462588" y="17478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92" name="Line 854"/>
            <p:cNvSpPr>
              <a:spLocks noChangeShapeType="1"/>
            </p:cNvSpPr>
            <p:nvPr/>
          </p:nvSpPr>
          <p:spPr bwMode="auto">
            <a:xfrm flipV="1">
              <a:off x="5462588" y="17462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93" name="Line 855"/>
            <p:cNvSpPr>
              <a:spLocks noChangeShapeType="1"/>
            </p:cNvSpPr>
            <p:nvPr/>
          </p:nvSpPr>
          <p:spPr bwMode="auto">
            <a:xfrm flipH="1" flipV="1">
              <a:off x="5457826" y="1743075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94" name="Line 856"/>
            <p:cNvSpPr>
              <a:spLocks noChangeShapeType="1"/>
            </p:cNvSpPr>
            <p:nvPr/>
          </p:nvSpPr>
          <p:spPr bwMode="auto">
            <a:xfrm flipH="1" flipV="1">
              <a:off x="5456238" y="1738313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95" name="Line 857"/>
            <p:cNvSpPr>
              <a:spLocks noChangeShapeType="1"/>
            </p:cNvSpPr>
            <p:nvPr/>
          </p:nvSpPr>
          <p:spPr bwMode="auto">
            <a:xfrm flipH="1" flipV="1">
              <a:off x="5454651" y="173672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96" name="Line 858"/>
            <p:cNvSpPr>
              <a:spLocks noChangeShapeType="1"/>
            </p:cNvSpPr>
            <p:nvPr/>
          </p:nvSpPr>
          <p:spPr bwMode="auto">
            <a:xfrm>
              <a:off x="5454651" y="173672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97" name="Line 859"/>
            <p:cNvSpPr>
              <a:spLocks noChangeShapeType="1"/>
            </p:cNvSpPr>
            <p:nvPr/>
          </p:nvSpPr>
          <p:spPr bwMode="auto">
            <a:xfrm flipV="1">
              <a:off x="5454651" y="17351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98" name="Line 860"/>
            <p:cNvSpPr>
              <a:spLocks noChangeShapeType="1"/>
            </p:cNvSpPr>
            <p:nvPr/>
          </p:nvSpPr>
          <p:spPr bwMode="auto">
            <a:xfrm flipH="1" flipV="1">
              <a:off x="5453063" y="17319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99" name="Line 861"/>
            <p:cNvSpPr>
              <a:spLocks noChangeShapeType="1"/>
            </p:cNvSpPr>
            <p:nvPr/>
          </p:nvSpPr>
          <p:spPr bwMode="auto">
            <a:xfrm flipH="1" flipV="1">
              <a:off x="5451476" y="1725613"/>
              <a:ext cx="1588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00" name="Line 862"/>
            <p:cNvSpPr>
              <a:spLocks noChangeShapeType="1"/>
            </p:cNvSpPr>
            <p:nvPr/>
          </p:nvSpPr>
          <p:spPr bwMode="auto">
            <a:xfrm flipV="1">
              <a:off x="5451476" y="172243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01" name="Line 863"/>
            <p:cNvSpPr>
              <a:spLocks noChangeShapeType="1"/>
            </p:cNvSpPr>
            <p:nvPr/>
          </p:nvSpPr>
          <p:spPr bwMode="auto">
            <a:xfrm flipV="1">
              <a:off x="5451476" y="17208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02" name="Line 864"/>
            <p:cNvSpPr>
              <a:spLocks noChangeShapeType="1"/>
            </p:cNvSpPr>
            <p:nvPr/>
          </p:nvSpPr>
          <p:spPr bwMode="auto">
            <a:xfrm flipV="1">
              <a:off x="5451476" y="1717675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03" name="Line 865"/>
            <p:cNvSpPr>
              <a:spLocks noChangeShapeType="1"/>
            </p:cNvSpPr>
            <p:nvPr/>
          </p:nvSpPr>
          <p:spPr bwMode="auto">
            <a:xfrm flipV="1">
              <a:off x="5451476" y="1712913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04" name="Line 866"/>
            <p:cNvSpPr>
              <a:spLocks noChangeShapeType="1"/>
            </p:cNvSpPr>
            <p:nvPr/>
          </p:nvSpPr>
          <p:spPr bwMode="auto">
            <a:xfrm flipV="1">
              <a:off x="5451476" y="1708150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05" name="Line 867"/>
            <p:cNvSpPr>
              <a:spLocks noChangeShapeType="1"/>
            </p:cNvSpPr>
            <p:nvPr/>
          </p:nvSpPr>
          <p:spPr bwMode="auto">
            <a:xfrm flipV="1">
              <a:off x="5453063" y="1704975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06" name="Line 868"/>
            <p:cNvSpPr>
              <a:spLocks noChangeShapeType="1"/>
            </p:cNvSpPr>
            <p:nvPr/>
          </p:nvSpPr>
          <p:spPr bwMode="auto">
            <a:xfrm>
              <a:off x="5453063" y="170497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07" name="Line 869"/>
            <p:cNvSpPr>
              <a:spLocks noChangeShapeType="1"/>
            </p:cNvSpPr>
            <p:nvPr/>
          </p:nvSpPr>
          <p:spPr bwMode="auto">
            <a:xfrm flipV="1">
              <a:off x="5453063" y="1701800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08" name="Line 870"/>
            <p:cNvSpPr>
              <a:spLocks noChangeShapeType="1"/>
            </p:cNvSpPr>
            <p:nvPr/>
          </p:nvSpPr>
          <p:spPr bwMode="auto">
            <a:xfrm flipV="1">
              <a:off x="5453063" y="17002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09" name="Line 871"/>
            <p:cNvSpPr>
              <a:spLocks noChangeShapeType="1"/>
            </p:cNvSpPr>
            <p:nvPr/>
          </p:nvSpPr>
          <p:spPr bwMode="auto">
            <a:xfrm flipV="1">
              <a:off x="5454651" y="169862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10" name="Line 872"/>
            <p:cNvSpPr>
              <a:spLocks noChangeShapeType="1"/>
            </p:cNvSpPr>
            <p:nvPr/>
          </p:nvSpPr>
          <p:spPr bwMode="auto">
            <a:xfrm flipV="1">
              <a:off x="5456238" y="1695450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11" name="Line 873"/>
            <p:cNvSpPr>
              <a:spLocks noChangeShapeType="1"/>
            </p:cNvSpPr>
            <p:nvPr/>
          </p:nvSpPr>
          <p:spPr bwMode="auto">
            <a:xfrm flipV="1">
              <a:off x="5457826" y="1692275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12" name="Line 874"/>
            <p:cNvSpPr>
              <a:spLocks noChangeShapeType="1"/>
            </p:cNvSpPr>
            <p:nvPr/>
          </p:nvSpPr>
          <p:spPr bwMode="auto">
            <a:xfrm flipV="1">
              <a:off x="5462588" y="1689100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13" name="Line 875"/>
            <p:cNvSpPr>
              <a:spLocks noChangeShapeType="1"/>
            </p:cNvSpPr>
            <p:nvPr/>
          </p:nvSpPr>
          <p:spPr bwMode="auto">
            <a:xfrm>
              <a:off x="5462588" y="16891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14" name="Line 876"/>
            <p:cNvSpPr>
              <a:spLocks noChangeShapeType="1"/>
            </p:cNvSpPr>
            <p:nvPr/>
          </p:nvSpPr>
          <p:spPr bwMode="auto">
            <a:xfrm flipV="1">
              <a:off x="5464176" y="16875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15" name="Line 877"/>
            <p:cNvSpPr>
              <a:spLocks noChangeShapeType="1"/>
            </p:cNvSpPr>
            <p:nvPr/>
          </p:nvSpPr>
          <p:spPr bwMode="auto">
            <a:xfrm flipV="1">
              <a:off x="5464176" y="16859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16" name="Line 878"/>
            <p:cNvSpPr>
              <a:spLocks noChangeShapeType="1"/>
            </p:cNvSpPr>
            <p:nvPr/>
          </p:nvSpPr>
          <p:spPr bwMode="auto">
            <a:xfrm flipV="1">
              <a:off x="5467351" y="16827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17" name="Line 879"/>
            <p:cNvSpPr>
              <a:spLocks noChangeShapeType="1"/>
            </p:cNvSpPr>
            <p:nvPr/>
          </p:nvSpPr>
          <p:spPr bwMode="auto">
            <a:xfrm>
              <a:off x="5470526" y="168275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18" name="Line 880"/>
            <p:cNvSpPr>
              <a:spLocks noChangeShapeType="1"/>
            </p:cNvSpPr>
            <p:nvPr/>
          </p:nvSpPr>
          <p:spPr bwMode="auto">
            <a:xfrm>
              <a:off x="5472113" y="168275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19" name="Line 881"/>
            <p:cNvSpPr>
              <a:spLocks noChangeShapeType="1"/>
            </p:cNvSpPr>
            <p:nvPr/>
          </p:nvSpPr>
          <p:spPr bwMode="auto">
            <a:xfrm flipV="1">
              <a:off x="5472113" y="16811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20" name="Line 882"/>
            <p:cNvSpPr>
              <a:spLocks noChangeShapeType="1"/>
            </p:cNvSpPr>
            <p:nvPr/>
          </p:nvSpPr>
          <p:spPr bwMode="auto">
            <a:xfrm flipV="1">
              <a:off x="5475288" y="167957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21" name="Line 883"/>
            <p:cNvSpPr>
              <a:spLocks noChangeShapeType="1"/>
            </p:cNvSpPr>
            <p:nvPr/>
          </p:nvSpPr>
          <p:spPr bwMode="auto">
            <a:xfrm>
              <a:off x="5478463" y="1679575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22" name="Line 884"/>
            <p:cNvSpPr>
              <a:spLocks noChangeShapeType="1"/>
            </p:cNvSpPr>
            <p:nvPr/>
          </p:nvSpPr>
          <p:spPr bwMode="auto">
            <a:xfrm flipV="1">
              <a:off x="5483226" y="1676400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23" name="Line 885"/>
            <p:cNvSpPr>
              <a:spLocks noChangeShapeType="1"/>
            </p:cNvSpPr>
            <p:nvPr/>
          </p:nvSpPr>
          <p:spPr bwMode="auto">
            <a:xfrm>
              <a:off x="5487988" y="16764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24" name="Line 886"/>
            <p:cNvSpPr>
              <a:spLocks noChangeShapeType="1"/>
            </p:cNvSpPr>
            <p:nvPr/>
          </p:nvSpPr>
          <p:spPr bwMode="auto">
            <a:xfrm>
              <a:off x="5489576" y="1676400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25" name="Line 887"/>
            <p:cNvSpPr>
              <a:spLocks noChangeShapeType="1"/>
            </p:cNvSpPr>
            <p:nvPr/>
          </p:nvSpPr>
          <p:spPr bwMode="auto">
            <a:xfrm>
              <a:off x="5492751" y="16764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26" name="Line 888"/>
            <p:cNvSpPr>
              <a:spLocks noChangeShapeType="1"/>
            </p:cNvSpPr>
            <p:nvPr/>
          </p:nvSpPr>
          <p:spPr bwMode="auto">
            <a:xfrm>
              <a:off x="5494338" y="1676400"/>
              <a:ext cx="635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27" name="Line 889"/>
            <p:cNvSpPr>
              <a:spLocks noChangeShapeType="1"/>
            </p:cNvSpPr>
            <p:nvPr/>
          </p:nvSpPr>
          <p:spPr bwMode="auto">
            <a:xfrm>
              <a:off x="5500688" y="1679575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28" name="Line 890"/>
            <p:cNvSpPr>
              <a:spLocks noChangeShapeType="1"/>
            </p:cNvSpPr>
            <p:nvPr/>
          </p:nvSpPr>
          <p:spPr bwMode="auto">
            <a:xfrm>
              <a:off x="5503863" y="1679575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29" name="Line 891"/>
            <p:cNvSpPr>
              <a:spLocks noChangeShapeType="1"/>
            </p:cNvSpPr>
            <p:nvPr/>
          </p:nvSpPr>
          <p:spPr bwMode="auto">
            <a:xfrm>
              <a:off x="5505451" y="167957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30" name="Line 892"/>
            <p:cNvSpPr>
              <a:spLocks noChangeShapeType="1"/>
            </p:cNvSpPr>
            <p:nvPr/>
          </p:nvSpPr>
          <p:spPr bwMode="auto">
            <a:xfrm>
              <a:off x="5507038" y="16811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31" name="Line 893"/>
            <p:cNvSpPr>
              <a:spLocks noChangeShapeType="1"/>
            </p:cNvSpPr>
            <p:nvPr/>
          </p:nvSpPr>
          <p:spPr bwMode="auto">
            <a:xfrm>
              <a:off x="5508626" y="168116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32" name="Line 894"/>
            <p:cNvSpPr>
              <a:spLocks noChangeShapeType="1"/>
            </p:cNvSpPr>
            <p:nvPr/>
          </p:nvSpPr>
          <p:spPr bwMode="auto">
            <a:xfrm>
              <a:off x="5513388" y="16827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33" name="Line 895"/>
            <p:cNvSpPr>
              <a:spLocks noChangeShapeType="1"/>
            </p:cNvSpPr>
            <p:nvPr/>
          </p:nvSpPr>
          <p:spPr bwMode="auto">
            <a:xfrm>
              <a:off x="5516563" y="16859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34" name="Line 896"/>
            <p:cNvSpPr>
              <a:spLocks noChangeShapeType="1"/>
            </p:cNvSpPr>
            <p:nvPr/>
          </p:nvSpPr>
          <p:spPr bwMode="auto">
            <a:xfrm>
              <a:off x="5519738" y="16875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35" name="Line 897"/>
            <p:cNvSpPr>
              <a:spLocks noChangeShapeType="1"/>
            </p:cNvSpPr>
            <p:nvPr/>
          </p:nvSpPr>
          <p:spPr bwMode="auto">
            <a:xfrm>
              <a:off x="5519738" y="168910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36" name="Line 898"/>
            <p:cNvSpPr>
              <a:spLocks noChangeShapeType="1"/>
            </p:cNvSpPr>
            <p:nvPr/>
          </p:nvSpPr>
          <p:spPr bwMode="auto">
            <a:xfrm>
              <a:off x="5519738" y="1689100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37" name="Line 899"/>
            <p:cNvSpPr>
              <a:spLocks noChangeShapeType="1"/>
            </p:cNvSpPr>
            <p:nvPr/>
          </p:nvSpPr>
          <p:spPr bwMode="auto">
            <a:xfrm>
              <a:off x="5521326" y="1692275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38" name="Line 900"/>
            <p:cNvSpPr>
              <a:spLocks noChangeShapeType="1"/>
            </p:cNvSpPr>
            <p:nvPr/>
          </p:nvSpPr>
          <p:spPr bwMode="auto">
            <a:xfrm>
              <a:off x="5522913" y="1695450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39" name="Line 901"/>
            <p:cNvSpPr>
              <a:spLocks noChangeShapeType="1"/>
            </p:cNvSpPr>
            <p:nvPr/>
          </p:nvSpPr>
          <p:spPr bwMode="auto">
            <a:xfrm>
              <a:off x="5527676" y="169862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40" name="Line 902"/>
            <p:cNvSpPr>
              <a:spLocks noChangeShapeType="1"/>
            </p:cNvSpPr>
            <p:nvPr/>
          </p:nvSpPr>
          <p:spPr bwMode="auto">
            <a:xfrm>
              <a:off x="5527676" y="1698625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41" name="Line 903"/>
            <p:cNvSpPr>
              <a:spLocks noChangeShapeType="1"/>
            </p:cNvSpPr>
            <p:nvPr/>
          </p:nvSpPr>
          <p:spPr bwMode="auto">
            <a:xfrm>
              <a:off x="5529263" y="16986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42" name="Line 904"/>
            <p:cNvSpPr>
              <a:spLocks noChangeShapeType="1"/>
            </p:cNvSpPr>
            <p:nvPr/>
          </p:nvSpPr>
          <p:spPr bwMode="auto">
            <a:xfrm>
              <a:off x="5529263" y="1700213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43" name="Line 905"/>
            <p:cNvSpPr>
              <a:spLocks noChangeShapeType="1"/>
            </p:cNvSpPr>
            <p:nvPr/>
          </p:nvSpPr>
          <p:spPr bwMode="auto">
            <a:xfrm>
              <a:off x="5530851" y="1704975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44" name="Line 906"/>
            <p:cNvSpPr>
              <a:spLocks noChangeShapeType="1"/>
            </p:cNvSpPr>
            <p:nvPr/>
          </p:nvSpPr>
          <p:spPr bwMode="auto">
            <a:xfrm>
              <a:off x="5530851" y="17097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45" name="Line 907"/>
            <p:cNvSpPr>
              <a:spLocks noChangeShapeType="1"/>
            </p:cNvSpPr>
            <p:nvPr/>
          </p:nvSpPr>
          <p:spPr bwMode="auto">
            <a:xfrm>
              <a:off x="5532438" y="1712913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46" name="Line 908"/>
            <p:cNvSpPr>
              <a:spLocks noChangeShapeType="1"/>
            </p:cNvSpPr>
            <p:nvPr/>
          </p:nvSpPr>
          <p:spPr bwMode="auto">
            <a:xfrm>
              <a:off x="5532438" y="171767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47" name="Freeform 909"/>
            <p:cNvSpPr>
              <a:spLocks/>
            </p:cNvSpPr>
            <p:nvPr/>
          </p:nvSpPr>
          <p:spPr bwMode="auto">
            <a:xfrm>
              <a:off x="5713413" y="1789113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2147483647 w 54"/>
                <a:gd name="T7" fmla="*/ 2147483647 h 54"/>
                <a:gd name="T8" fmla="*/ 2147483647 w 54"/>
                <a:gd name="T9" fmla="*/ 2147483647 h 54"/>
                <a:gd name="T10" fmla="*/ 2147483647 w 54"/>
                <a:gd name="T11" fmla="*/ 2147483647 h 54"/>
                <a:gd name="T12" fmla="*/ 2147483647 w 54"/>
                <a:gd name="T13" fmla="*/ 2147483647 h 54"/>
                <a:gd name="T14" fmla="*/ 2147483647 w 54"/>
                <a:gd name="T15" fmla="*/ 2147483647 h 54"/>
                <a:gd name="T16" fmla="*/ 2147483647 w 54"/>
                <a:gd name="T17" fmla="*/ 2147483647 h 54"/>
                <a:gd name="T18" fmla="*/ 2147483647 w 54"/>
                <a:gd name="T19" fmla="*/ 2147483647 h 54"/>
                <a:gd name="T20" fmla="*/ 2147483647 w 54"/>
                <a:gd name="T21" fmla="*/ 2147483647 h 54"/>
                <a:gd name="T22" fmla="*/ 2147483647 w 54"/>
                <a:gd name="T23" fmla="*/ 2147483647 h 54"/>
                <a:gd name="T24" fmla="*/ 2147483647 w 54"/>
                <a:gd name="T25" fmla="*/ 2147483647 h 54"/>
                <a:gd name="T26" fmla="*/ 2147483647 w 54"/>
                <a:gd name="T27" fmla="*/ 2147483647 h 54"/>
                <a:gd name="T28" fmla="*/ 2147483647 w 54"/>
                <a:gd name="T29" fmla="*/ 2147483647 h 54"/>
                <a:gd name="T30" fmla="*/ 2147483647 w 54"/>
                <a:gd name="T31" fmla="*/ 2147483647 h 54"/>
                <a:gd name="T32" fmla="*/ 2147483647 w 54"/>
                <a:gd name="T33" fmla="*/ 2147483647 h 54"/>
                <a:gd name="T34" fmla="*/ 2147483647 w 54"/>
                <a:gd name="T35" fmla="*/ 2147483647 h 54"/>
                <a:gd name="T36" fmla="*/ 2147483647 w 54"/>
                <a:gd name="T37" fmla="*/ 2147483647 h 54"/>
                <a:gd name="T38" fmla="*/ 2147483647 w 54"/>
                <a:gd name="T39" fmla="*/ 2147483647 h 54"/>
                <a:gd name="T40" fmla="*/ 2147483647 w 54"/>
                <a:gd name="T41" fmla="*/ 2147483647 h 54"/>
                <a:gd name="T42" fmla="*/ 2147483647 w 54"/>
                <a:gd name="T43" fmla="*/ 2147483647 h 54"/>
                <a:gd name="T44" fmla="*/ 2147483647 w 54"/>
                <a:gd name="T45" fmla="*/ 2147483647 h 54"/>
                <a:gd name="T46" fmla="*/ 2147483647 w 54"/>
                <a:gd name="T47" fmla="*/ 2147483647 h 54"/>
                <a:gd name="T48" fmla="*/ 2147483647 w 54"/>
                <a:gd name="T49" fmla="*/ 2147483647 h 54"/>
                <a:gd name="T50" fmla="*/ 2147483647 w 54"/>
                <a:gd name="T51" fmla="*/ 2147483647 h 54"/>
                <a:gd name="T52" fmla="*/ 2147483647 w 54"/>
                <a:gd name="T53" fmla="*/ 2147483647 h 54"/>
                <a:gd name="T54" fmla="*/ 2147483647 w 54"/>
                <a:gd name="T55" fmla="*/ 2147483647 h 54"/>
                <a:gd name="T56" fmla="*/ 2147483647 w 54"/>
                <a:gd name="T57" fmla="*/ 2147483647 h 54"/>
                <a:gd name="T58" fmla="*/ 2147483647 w 54"/>
                <a:gd name="T59" fmla="*/ 2147483647 h 54"/>
                <a:gd name="T60" fmla="*/ 2147483647 w 54"/>
                <a:gd name="T61" fmla="*/ 2147483647 h 54"/>
                <a:gd name="T62" fmla="*/ 2147483647 w 54"/>
                <a:gd name="T63" fmla="*/ 2147483647 h 54"/>
                <a:gd name="T64" fmla="*/ 2147483647 w 54"/>
                <a:gd name="T65" fmla="*/ 2147483647 h 54"/>
                <a:gd name="T66" fmla="*/ 0 w 54"/>
                <a:gd name="T67" fmla="*/ 2147483647 h 54"/>
                <a:gd name="T68" fmla="*/ 0 w 54"/>
                <a:gd name="T69" fmla="*/ 2147483647 h 54"/>
                <a:gd name="T70" fmla="*/ 2147483647 w 54"/>
                <a:gd name="T71" fmla="*/ 2147483647 h 54"/>
                <a:gd name="T72" fmla="*/ 2147483647 w 54"/>
                <a:gd name="T73" fmla="*/ 2147483647 h 54"/>
                <a:gd name="T74" fmla="*/ 2147483647 w 54"/>
                <a:gd name="T75" fmla="*/ 2147483647 h 54"/>
                <a:gd name="T76" fmla="*/ 2147483647 w 54"/>
                <a:gd name="T77" fmla="*/ 2147483647 h 54"/>
                <a:gd name="T78" fmla="*/ 2147483647 w 54"/>
                <a:gd name="T79" fmla="*/ 2147483647 h 54"/>
                <a:gd name="T80" fmla="*/ 2147483647 w 54"/>
                <a:gd name="T81" fmla="*/ 2147483647 h 54"/>
                <a:gd name="T82" fmla="*/ 2147483647 w 54"/>
                <a:gd name="T83" fmla="*/ 2147483647 h 54"/>
                <a:gd name="T84" fmla="*/ 2147483647 w 54"/>
                <a:gd name="T85" fmla="*/ 2147483647 h 54"/>
                <a:gd name="T86" fmla="*/ 2147483647 w 54"/>
                <a:gd name="T87" fmla="*/ 2147483647 h 54"/>
                <a:gd name="T88" fmla="*/ 2147483647 w 54"/>
                <a:gd name="T89" fmla="*/ 2147483647 h 5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4" h="54">
                  <a:moveTo>
                    <a:pt x="25" y="0"/>
                  </a:moveTo>
                  <a:lnTo>
                    <a:pt x="26" y="0"/>
                  </a:lnTo>
                  <a:lnTo>
                    <a:pt x="29" y="1"/>
                  </a:lnTo>
                  <a:lnTo>
                    <a:pt x="33" y="1"/>
                  </a:lnTo>
                  <a:lnTo>
                    <a:pt x="36" y="3"/>
                  </a:lnTo>
                  <a:lnTo>
                    <a:pt x="37" y="3"/>
                  </a:lnTo>
                  <a:lnTo>
                    <a:pt x="38" y="3"/>
                  </a:lnTo>
                  <a:lnTo>
                    <a:pt x="40" y="4"/>
                  </a:lnTo>
                  <a:lnTo>
                    <a:pt x="42" y="6"/>
                  </a:lnTo>
                  <a:lnTo>
                    <a:pt x="45" y="7"/>
                  </a:lnTo>
                  <a:lnTo>
                    <a:pt x="45" y="8"/>
                  </a:lnTo>
                  <a:lnTo>
                    <a:pt x="46" y="8"/>
                  </a:lnTo>
                  <a:lnTo>
                    <a:pt x="46" y="9"/>
                  </a:lnTo>
                  <a:lnTo>
                    <a:pt x="48" y="12"/>
                  </a:lnTo>
                  <a:lnTo>
                    <a:pt x="49" y="14"/>
                  </a:lnTo>
                  <a:lnTo>
                    <a:pt x="50" y="15"/>
                  </a:lnTo>
                  <a:lnTo>
                    <a:pt x="50" y="16"/>
                  </a:lnTo>
                  <a:lnTo>
                    <a:pt x="52" y="18"/>
                  </a:lnTo>
                  <a:lnTo>
                    <a:pt x="53" y="22"/>
                  </a:lnTo>
                  <a:lnTo>
                    <a:pt x="53" y="24"/>
                  </a:lnTo>
                  <a:lnTo>
                    <a:pt x="53" y="25"/>
                  </a:lnTo>
                  <a:lnTo>
                    <a:pt x="54" y="26"/>
                  </a:lnTo>
                  <a:lnTo>
                    <a:pt x="53" y="30"/>
                  </a:lnTo>
                  <a:lnTo>
                    <a:pt x="53" y="33"/>
                  </a:lnTo>
                  <a:lnTo>
                    <a:pt x="52" y="36"/>
                  </a:lnTo>
                  <a:lnTo>
                    <a:pt x="52" y="37"/>
                  </a:lnTo>
                  <a:lnTo>
                    <a:pt x="50" y="38"/>
                  </a:lnTo>
                  <a:lnTo>
                    <a:pt x="49" y="40"/>
                  </a:lnTo>
                  <a:lnTo>
                    <a:pt x="48" y="42"/>
                  </a:lnTo>
                  <a:lnTo>
                    <a:pt x="46" y="45"/>
                  </a:lnTo>
                  <a:lnTo>
                    <a:pt x="46" y="46"/>
                  </a:lnTo>
                  <a:lnTo>
                    <a:pt x="45" y="46"/>
                  </a:lnTo>
                  <a:lnTo>
                    <a:pt x="45" y="47"/>
                  </a:lnTo>
                  <a:lnTo>
                    <a:pt x="42" y="48"/>
                  </a:lnTo>
                  <a:lnTo>
                    <a:pt x="40" y="50"/>
                  </a:lnTo>
                  <a:lnTo>
                    <a:pt x="39" y="50"/>
                  </a:lnTo>
                  <a:lnTo>
                    <a:pt x="38" y="52"/>
                  </a:lnTo>
                  <a:lnTo>
                    <a:pt x="36" y="52"/>
                  </a:lnTo>
                  <a:lnTo>
                    <a:pt x="32" y="53"/>
                  </a:lnTo>
                  <a:lnTo>
                    <a:pt x="30" y="53"/>
                  </a:lnTo>
                  <a:lnTo>
                    <a:pt x="29" y="54"/>
                  </a:lnTo>
                  <a:lnTo>
                    <a:pt x="26" y="54"/>
                  </a:lnTo>
                  <a:lnTo>
                    <a:pt x="24" y="53"/>
                  </a:lnTo>
                  <a:lnTo>
                    <a:pt x="21" y="53"/>
                  </a:lnTo>
                  <a:lnTo>
                    <a:pt x="18" y="52"/>
                  </a:lnTo>
                  <a:lnTo>
                    <a:pt x="17" y="52"/>
                  </a:lnTo>
                  <a:lnTo>
                    <a:pt x="15" y="52"/>
                  </a:lnTo>
                  <a:lnTo>
                    <a:pt x="14" y="50"/>
                  </a:lnTo>
                  <a:lnTo>
                    <a:pt x="12" y="48"/>
                  </a:lnTo>
                  <a:lnTo>
                    <a:pt x="9" y="47"/>
                  </a:lnTo>
                  <a:lnTo>
                    <a:pt x="8" y="46"/>
                  </a:lnTo>
                  <a:lnTo>
                    <a:pt x="7" y="45"/>
                  </a:lnTo>
                  <a:lnTo>
                    <a:pt x="6" y="42"/>
                  </a:lnTo>
                  <a:lnTo>
                    <a:pt x="5" y="40"/>
                  </a:lnTo>
                  <a:lnTo>
                    <a:pt x="4" y="39"/>
                  </a:lnTo>
                  <a:lnTo>
                    <a:pt x="4" y="38"/>
                  </a:lnTo>
                  <a:lnTo>
                    <a:pt x="2" y="36"/>
                  </a:lnTo>
                  <a:lnTo>
                    <a:pt x="1" y="32"/>
                  </a:lnTo>
                  <a:lnTo>
                    <a:pt x="1" y="30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1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4" y="16"/>
                  </a:lnTo>
                  <a:lnTo>
                    <a:pt x="5" y="14"/>
                  </a:lnTo>
                  <a:lnTo>
                    <a:pt x="6" y="12"/>
                  </a:lnTo>
                  <a:lnTo>
                    <a:pt x="7" y="9"/>
                  </a:lnTo>
                  <a:lnTo>
                    <a:pt x="8" y="8"/>
                  </a:lnTo>
                  <a:lnTo>
                    <a:pt x="9" y="7"/>
                  </a:lnTo>
                  <a:lnTo>
                    <a:pt x="12" y="6"/>
                  </a:lnTo>
                  <a:lnTo>
                    <a:pt x="14" y="4"/>
                  </a:lnTo>
                  <a:lnTo>
                    <a:pt x="15" y="4"/>
                  </a:lnTo>
                  <a:lnTo>
                    <a:pt x="16" y="3"/>
                  </a:lnTo>
                  <a:lnTo>
                    <a:pt x="18" y="3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48" name="Line 910"/>
            <p:cNvSpPr>
              <a:spLocks noChangeShapeType="1"/>
            </p:cNvSpPr>
            <p:nvPr/>
          </p:nvSpPr>
          <p:spPr bwMode="auto">
            <a:xfrm>
              <a:off x="5797551" y="18303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49" name="Line 911"/>
            <p:cNvSpPr>
              <a:spLocks noChangeShapeType="1"/>
            </p:cNvSpPr>
            <p:nvPr/>
          </p:nvSpPr>
          <p:spPr bwMode="auto">
            <a:xfrm flipH="1">
              <a:off x="5795963" y="183038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50" name="Line 912"/>
            <p:cNvSpPr>
              <a:spLocks noChangeShapeType="1"/>
            </p:cNvSpPr>
            <p:nvPr/>
          </p:nvSpPr>
          <p:spPr bwMode="auto">
            <a:xfrm>
              <a:off x="5795963" y="1835150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51" name="Line 913"/>
            <p:cNvSpPr>
              <a:spLocks noChangeShapeType="1"/>
            </p:cNvSpPr>
            <p:nvPr/>
          </p:nvSpPr>
          <p:spPr bwMode="auto">
            <a:xfrm>
              <a:off x="5795963" y="183991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52" name="Line 914"/>
            <p:cNvSpPr>
              <a:spLocks noChangeShapeType="1"/>
            </p:cNvSpPr>
            <p:nvPr/>
          </p:nvSpPr>
          <p:spPr bwMode="auto">
            <a:xfrm>
              <a:off x="5795963" y="18430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53" name="Line 915"/>
            <p:cNvSpPr>
              <a:spLocks noChangeShapeType="1"/>
            </p:cNvSpPr>
            <p:nvPr/>
          </p:nvSpPr>
          <p:spPr bwMode="auto">
            <a:xfrm>
              <a:off x="5795963" y="184308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54" name="Line 916"/>
            <p:cNvSpPr>
              <a:spLocks noChangeShapeType="1"/>
            </p:cNvSpPr>
            <p:nvPr/>
          </p:nvSpPr>
          <p:spPr bwMode="auto">
            <a:xfrm flipH="1">
              <a:off x="5792788" y="1846263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55" name="Line 917"/>
            <p:cNvSpPr>
              <a:spLocks noChangeShapeType="1"/>
            </p:cNvSpPr>
            <p:nvPr/>
          </p:nvSpPr>
          <p:spPr bwMode="auto">
            <a:xfrm flipH="1">
              <a:off x="5791201" y="18494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56" name="Line 918"/>
            <p:cNvSpPr>
              <a:spLocks noChangeShapeType="1"/>
            </p:cNvSpPr>
            <p:nvPr/>
          </p:nvSpPr>
          <p:spPr bwMode="auto">
            <a:xfrm flipH="1">
              <a:off x="5789613" y="18526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57" name="Line 919"/>
            <p:cNvSpPr>
              <a:spLocks noChangeShapeType="1"/>
            </p:cNvSpPr>
            <p:nvPr/>
          </p:nvSpPr>
          <p:spPr bwMode="auto">
            <a:xfrm flipH="1">
              <a:off x="5786438" y="1855788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58" name="Line 920"/>
            <p:cNvSpPr>
              <a:spLocks noChangeShapeType="1"/>
            </p:cNvSpPr>
            <p:nvPr/>
          </p:nvSpPr>
          <p:spPr bwMode="auto">
            <a:xfrm>
              <a:off x="5786438" y="18605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59" name="Line 921"/>
            <p:cNvSpPr>
              <a:spLocks noChangeShapeType="1"/>
            </p:cNvSpPr>
            <p:nvPr/>
          </p:nvSpPr>
          <p:spPr bwMode="auto">
            <a:xfrm flipH="1">
              <a:off x="5784851" y="18621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0" name="Line 922"/>
            <p:cNvSpPr>
              <a:spLocks noChangeShapeType="1"/>
            </p:cNvSpPr>
            <p:nvPr/>
          </p:nvSpPr>
          <p:spPr bwMode="auto">
            <a:xfrm>
              <a:off x="5784851" y="18621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1" name="Line 923"/>
            <p:cNvSpPr>
              <a:spLocks noChangeShapeType="1"/>
            </p:cNvSpPr>
            <p:nvPr/>
          </p:nvSpPr>
          <p:spPr bwMode="auto">
            <a:xfrm flipH="1">
              <a:off x="5780088" y="1862138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2" name="Line 924"/>
            <p:cNvSpPr>
              <a:spLocks noChangeShapeType="1"/>
            </p:cNvSpPr>
            <p:nvPr/>
          </p:nvSpPr>
          <p:spPr bwMode="auto">
            <a:xfrm flipH="1">
              <a:off x="5776913" y="18653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3" name="Line 925"/>
            <p:cNvSpPr>
              <a:spLocks noChangeShapeType="1"/>
            </p:cNvSpPr>
            <p:nvPr/>
          </p:nvSpPr>
          <p:spPr bwMode="auto">
            <a:xfrm flipH="1">
              <a:off x="5775326" y="18669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4" name="Line 926"/>
            <p:cNvSpPr>
              <a:spLocks noChangeShapeType="1"/>
            </p:cNvSpPr>
            <p:nvPr/>
          </p:nvSpPr>
          <p:spPr bwMode="auto">
            <a:xfrm>
              <a:off x="5775326" y="18669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5" name="Line 927"/>
            <p:cNvSpPr>
              <a:spLocks noChangeShapeType="1"/>
            </p:cNvSpPr>
            <p:nvPr/>
          </p:nvSpPr>
          <p:spPr bwMode="auto">
            <a:xfrm flipH="1">
              <a:off x="5773738" y="186848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6" name="Line 928"/>
            <p:cNvSpPr>
              <a:spLocks noChangeShapeType="1"/>
            </p:cNvSpPr>
            <p:nvPr/>
          </p:nvSpPr>
          <p:spPr bwMode="auto">
            <a:xfrm flipH="1">
              <a:off x="5767388" y="1868488"/>
              <a:ext cx="635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7" name="Line 929"/>
            <p:cNvSpPr>
              <a:spLocks noChangeShapeType="1"/>
            </p:cNvSpPr>
            <p:nvPr/>
          </p:nvSpPr>
          <p:spPr bwMode="auto">
            <a:xfrm flipH="1">
              <a:off x="5764213" y="187166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8" name="Line 930"/>
            <p:cNvSpPr>
              <a:spLocks noChangeShapeType="1"/>
            </p:cNvSpPr>
            <p:nvPr/>
          </p:nvSpPr>
          <p:spPr bwMode="auto">
            <a:xfrm flipH="1">
              <a:off x="5761038" y="18716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69" name="Line 931"/>
            <p:cNvSpPr>
              <a:spLocks noChangeShapeType="1"/>
            </p:cNvSpPr>
            <p:nvPr/>
          </p:nvSpPr>
          <p:spPr bwMode="auto">
            <a:xfrm flipH="1">
              <a:off x="5754688" y="1873250"/>
              <a:ext cx="63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0" name="Line 932"/>
            <p:cNvSpPr>
              <a:spLocks noChangeShapeType="1"/>
            </p:cNvSpPr>
            <p:nvPr/>
          </p:nvSpPr>
          <p:spPr bwMode="auto">
            <a:xfrm flipH="1" flipV="1">
              <a:off x="5751513" y="18716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1" name="Line 933"/>
            <p:cNvSpPr>
              <a:spLocks noChangeShapeType="1"/>
            </p:cNvSpPr>
            <p:nvPr/>
          </p:nvSpPr>
          <p:spPr bwMode="auto">
            <a:xfrm flipH="1">
              <a:off x="5746751" y="1871663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2" name="Line 934"/>
            <p:cNvSpPr>
              <a:spLocks noChangeShapeType="1"/>
            </p:cNvSpPr>
            <p:nvPr/>
          </p:nvSpPr>
          <p:spPr bwMode="auto">
            <a:xfrm flipH="1">
              <a:off x="5741988" y="1871663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3" name="Line 935"/>
            <p:cNvSpPr>
              <a:spLocks noChangeShapeType="1"/>
            </p:cNvSpPr>
            <p:nvPr/>
          </p:nvSpPr>
          <p:spPr bwMode="auto">
            <a:xfrm>
              <a:off x="5741988" y="18716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4" name="Line 936"/>
            <p:cNvSpPr>
              <a:spLocks noChangeShapeType="1"/>
            </p:cNvSpPr>
            <p:nvPr/>
          </p:nvSpPr>
          <p:spPr bwMode="auto">
            <a:xfrm flipH="1">
              <a:off x="5740401" y="18716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5" name="Line 937"/>
            <p:cNvSpPr>
              <a:spLocks noChangeShapeType="1"/>
            </p:cNvSpPr>
            <p:nvPr/>
          </p:nvSpPr>
          <p:spPr bwMode="auto">
            <a:xfrm flipH="1" flipV="1">
              <a:off x="5738813" y="186848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6" name="Line 938"/>
            <p:cNvSpPr>
              <a:spLocks noChangeShapeType="1"/>
            </p:cNvSpPr>
            <p:nvPr/>
          </p:nvSpPr>
          <p:spPr bwMode="auto">
            <a:xfrm flipH="1" flipV="1">
              <a:off x="5735638" y="1866900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7" name="Line 939"/>
            <p:cNvSpPr>
              <a:spLocks noChangeShapeType="1"/>
            </p:cNvSpPr>
            <p:nvPr/>
          </p:nvSpPr>
          <p:spPr bwMode="auto">
            <a:xfrm flipH="1" flipV="1">
              <a:off x="5732463" y="18653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8" name="Line 940"/>
            <p:cNvSpPr>
              <a:spLocks noChangeShapeType="1"/>
            </p:cNvSpPr>
            <p:nvPr/>
          </p:nvSpPr>
          <p:spPr bwMode="auto">
            <a:xfrm flipH="1" flipV="1">
              <a:off x="5727701" y="1862138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79" name="Line 941"/>
            <p:cNvSpPr>
              <a:spLocks noChangeShapeType="1"/>
            </p:cNvSpPr>
            <p:nvPr/>
          </p:nvSpPr>
          <p:spPr bwMode="auto">
            <a:xfrm>
              <a:off x="5727701" y="18621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0" name="Line 942"/>
            <p:cNvSpPr>
              <a:spLocks noChangeShapeType="1"/>
            </p:cNvSpPr>
            <p:nvPr/>
          </p:nvSpPr>
          <p:spPr bwMode="auto">
            <a:xfrm flipH="1">
              <a:off x="5726113" y="18621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1" name="Line 943"/>
            <p:cNvSpPr>
              <a:spLocks noChangeShapeType="1"/>
            </p:cNvSpPr>
            <p:nvPr/>
          </p:nvSpPr>
          <p:spPr bwMode="auto">
            <a:xfrm flipV="1">
              <a:off x="5726113" y="18605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2" name="Line 944"/>
            <p:cNvSpPr>
              <a:spLocks noChangeShapeType="1"/>
            </p:cNvSpPr>
            <p:nvPr/>
          </p:nvSpPr>
          <p:spPr bwMode="auto">
            <a:xfrm flipH="1" flipV="1">
              <a:off x="5722938" y="1855788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3" name="Line 945"/>
            <p:cNvSpPr>
              <a:spLocks noChangeShapeType="1"/>
            </p:cNvSpPr>
            <p:nvPr/>
          </p:nvSpPr>
          <p:spPr bwMode="auto">
            <a:xfrm flipH="1" flipV="1">
              <a:off x="5721351" y="18526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4" name="Line 946"/>
            <p:cNvSpPr>
              <a:spLocks noChangeShapeType="1"/>
            </p:cNvSpPr>
            <p:nvPr/>
          </p:nvSpPr>
          <p:spPr bwMode="auto">
            <a:xfrm flipV="1">
              <a:off x="5721351" y="18510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5" name="Line 947"/>
            <p:cNvSpPr>
              <a:spLocks noChangeShapeType="1"/>
            </p:cNvSpPr>
            <p:nvPr/>
          </p:nvSpPr>
          <p:spPr bwMode="auto">
            <a:xfrm flipH="1" flipV="1">
              <a:off x="5719763" y="18494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6" name="Line 948"/>
            <p:cNvSpPr>
              <a:spLocks noChangeShapeType="1"/>
            </p:cNvSpPr>
            <p:nvPr/>
          </p:nvSpPr>
          <p:spPr bwMode="auto">
            <a:xfrm>
              <a:off x="5719763" y="18494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7" name="Line 949"/>
            <p:cNvSpPr>
              <a:spLocks noChangeShapeType="1"/>
            </p:cNvSpPr>
            <p:nvPr/>
          </p:nvSpPr>
          <p:spPr bwMode="auto">
            <a:xfrm flipH="1" flipV="1">
              <a:off x="5716588" y="1843088"/>
              <a:ext cx="3175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8" name="Line 950"/>
            <p:cNvSpPr>
              <a:spLocks noChangeShapeType="1"/>
            </p:cNvSpPr>
            <p:nvPr/>
          </p:nvSpPr>
          <p:spPr bwMode="auto">
            <a:xfrm flipH="1" flipV="1">
              <a:off x="5715001" y="18399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9" name="Line 951"/>
            <p:cNvSpPr>
              <a:spLocks noChangeShapeType="1"/>
            </p:cNvSpPr>
            <p:nvPr/>
          </p:nvSpPr>
          <p:spPr bwMode="auto">
            <a:xfrm flipV="1">
              <a:off x="5715001" y="183673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90" name="Line 952"/>
            <p:cNvSpPr>
              <a:spLocks noChangeShapeType="1"/>
            </p:cNvSpPr>
            <p:nvPr/>
          </p:nvSpPr>
          <p:spPr bwMode="auto">
            <a:xfrm flipV="1">
              <a:off x="5715001" y="183356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91" name="Line 953"/>
            <p:cNvSpPr>
              <a:spLocks noChangeShapeType="1"/>
            </p:cNvSpPr>
            <p:nvPr/>
          </p:nvSpPr>
          <p:spPr bwMode="auto">
            <a:xfrm flipV="1">
              <a:off x="5715001" y="183038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92" name="Line 954"/>
            <p:cNvSpPr>
              <a:spLocks noChangeShapeType="1"/>
            </p:cNvSpPr>
            <p:nvPr/>
          </p:nvSpPr>
          <p:spPr bwMode="auto">
            <a:xfrm flipV="1">
              <a:off x="5715001" y="182721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93" name="Line 955"/>
            <p:cNvSpPr>
              <a:spLocks noChangeShapeType="1"/>
            </p:cNvSpPr>
            <p:nvPr/>
          </p:nvSpPr>
          <p:spPr bwMode="auto">
            <a:xfrm flipV="1">
              <a:off x="5715001" y="1822450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94" name="Line 956"/>
            <p:cNvSpPr>
              <a:spLocks noChangeShapeType="1"/>
            </p:cNvSpPr>
            <p:nvPr/>
          </p:nvSpPr>
          <p:spPr bwMode="auto">
            <a:xfrm flipV="1">
              <a:off x="5715001" y="181768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95" name="Line 957"/>
            <p:cNvSpPr>
              <a:spLocks noChangeShapeType="1"/>
            </p:cNvSpPr>
            <p:nvPr/>
          </p:nvSpPr>
          <p:spPr bwMode="auto">
            <a:xfrm>
              <a:off x="5716588" y="18176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96" name="Line 958"/>
            <p:cNvSpPr>
              <a:spLocks noChangeShapeType="1"/>
            </p:cNvSpPr>
            <p:nvPr/>
          </p:nvSpPr>
          <p:spPr bwMode="auto">
            <a:xfrm flipV="1">
              <a:off x="5716588" y="18161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97" name="Line 959"/>
            <p:cNvSpPr>
              <a:spLocks noChangeShapeType="1"/>
            </p:cNvSpPr>
            <p:nvPr/>
          </p:nvSpPr>
          <p:spPr bwMode="auto">
            <a:xfrm flipV="1">
              <a:off x="5716588" y="18145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98" name="Line 960"/>
            <p:cNvSpPr>
              <a:spLocks noChangeShapeType="1"/>
            </p:cNvSpPr>
            <p:nvPr/>
          </p:nvSpPr>
          <p:spPr bwMode="auto">
            <a:xfrm flipV="1">
              <a:off x="5719763" y="18113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99" name="Line 961"/>
            <p:cNvSpPr>
              <a:spLocks noChangeShapeType="1"/>
            </p:cNvSpPr>
            <p:nvPr/>
          </p:nvSpPr>
          <p:spPr bwMode="auto">
            <a:xfrm flipV="1">
              <a:off x="5721351" y="18081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00" name="Line 962"/>
            <p:cNvSpPr>
              <a:spLocks noChangeShapeType="1"/>
            </p:cNvSpPr>
            <p:nvPr/>
          </p:nvSpPr>
          <p:spPr bwMode="auto">
            <a:xfrm flipV="1">
              <a:off x="5722938" y="1804988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01" name="Line 963"/>
            <p:cNvSpPr>
              <a:spLocks noChangeShapeType="1"/>
            </p:cNvSpPr>
            <p:nvPr/>
          </p:nvSpPr>
          <p:spPr bwMode="auto">
            <a:xfrm flipV="1">
              <a:off x="5726113" y="18034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02" name="Line 964"/>
            <p:cNvSpPr>
              <a:spLocks noChangeShapeType="1"/>
            </p:cNvSpPr>
            <p:nvPr/>
          </p:nvSpPr>
          <p:spPr bwMode="auto">
            <a:xfrm>
              <a:off x="5726113" y="18034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03" name="Line 965"/>
            <p:cNvSpPr>
              <a:spLocks noChangeShapeType="1"/>
            </p:cNvSpPr>
            <p:nvPr/>
          </p:nvSpPr>
          <p:spPr bwMode="auto">
            <a:xfrm flipV="1">
              <a:off x="5727701" y="18018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04" name="Line 966"/>
            <p:cNvSpPr>
              <a:spLocks noChangeShapeType="1"/>
            </p:cNvSpPr>
            <p:nvPr/>
          </p:nvSpPr>
          <p:spPr bwMode="auto">
            <a:xfrm flipV="1">
              <a:off x="5727701" y="1800225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05" name="Line 967"/>
            <p:cNvSpPr>
              <a:spLocks noChangeShapeType="1"/>
            </p:cNvSpPr>
            <p:nvPr/>
          </p:nvSpPr>
          <p:spPr bwMode="auto">
            <a:xfrm flipV="1">
              <a:off x="5732463" y="17970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06" name="Line 968"/>
            <p:cNvSpPr>
              <a:spLocks noChangeShapeType="1"/>
            </p:cNvSpPr>
            <p:nvPr/>
          </p:nvSpPr>
          <p:spPr bwMode="auto">
            <a:xfrm>
              <a:off x="5735638" y="179705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07" name="Line 969"/>
            <p:cNvSpPr>
              <a:spLocks noChangeShapeType="1"/>
            </p:cNvSpPr>
            <p:nvPr/>
          </p:nvSpPr>
          <p:spPr bwMode="auto">
            <a:xfrm>
              <a:off x="5737226" y="179705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08" name="Line 970"/>
            <p:cNvSpPr>
              <a:spLocks noChangeShapeType="1"/>
            </p:cNvSpPr>
            <p:nvPr/>
          </p:nvSpPr>
          <p:spPr bwMode="auto">
            <a:xfrm flipV="1">
              <a:off x="5737226" y="17954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09" name="Line 971"/>
            <p:cNvSpPr>
              <a:spLocks noChangeShapeType="1"/>
            </p:cNvSpPr>
            <p:nvPr/>
          </p:nvSpPr>
          <p:spPr bwMode="auto">
            <a:xfrm flipV="1">
              <a:off x="5738813" y="179387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10" name="Line 972"/>
            <p:cNvSpPr>
              <a:spLocks noChangeShapeType="1"/>
            </p:cNvSpPr>
            <p:nvPr/>
          </p:nvSpPr>
          <p:spPr bwMode="auto">
            <a:xfrm>
              <a:off x="5741988" y="1793875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11" name="Line 973"/>
            <p:cNvSpPr>
              <a:spLocks noChangeShapeType="1"/>
            </p:cNvSpPr>
            <p:nvPr/>
          </p:nvSpPr>
          <p:spPr bwMode="auto">
            <a:xfrm flipV="1">
              <a:off x="5746751" y="179070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12" name="Line 974"/>
            <p:cNvSpPr>
              <a:spLocks noChangeShapeType="1"/>
            </p:cNvSpPr>
            <p:nvPr/>
          </p:nvSpPr>
          <p:spPr bwMode="auto">
            <a:xfrm>
              <a:off x="5749926" y="1790700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13" name="Line 975"/>
            <p:cNvSpPr>
              <a:spLocks noChangeShapeType="1"/>
            </p:cNvSpPr>
            <p:nvPr/>
          </p:nvSpPr>
          <p:spPr bwMode="auto">
            <a:xfrm>
              <a:off x="5753101" y="17907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14" name="Line 976"/>
            <p:cNvSpPr>
              <a:spLocks noChangeShapeType="1"/>
            </p:cNvSpPr>
            <p:nvPr/>
          </p:nvSpPr>
          <p:spPr bwMode="auto">
            <a:xfrm>
              <a:off x="5754688" y="179070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15" name="Line 977"/>
            <p:cNvSpPr>
              <a:spLocks noChangeShapeType="1"/>
            </p:cNvSpPr>
            <p:nvPr/>
          </p:nvSpPr>
          <p:spPr bwMode="auto">
            <a:xfrm>
              <a:off x="5754688" y="1790700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16" name="Line 978"/>
            <p:cNvSpPr>
              <a:spLocks noChangeShapeType="1"/>
            </p:cNvSpPr>
            <p:nvPr/>
          </p:nvSpPr>
          <p:spPr bwMode="auto">
            <a:xfrm>
              <a:off x="5759451" y="1790700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17" name="Line 979"/>
            <p:cNvSpPr>
              <a:spLocks noChangeShapeType="1"/>
            </p:cNvSpPr>
            <p:nvPr/>
          </p:nvSpPr>
          <p:spPr bwMode="auto">
            <a:xfrm>
              <a:off x="5764213" y="1793875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18" name="Line 980"/>
            <p:cNvSpPr>
              <a:spLocks noChangeShapeType="1"/>
            </p:cNvSpPr>
            <p:nvPr/>
          </p:nvSpPr>
          <p:spPr bwMode="auto">
            <a:xfrm>
              <a:off x="5767388" y="1793875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19" name="Line 981"/>
            <p:cNvSpPr>
              <a:spLocks noChangeShapeType="1"/>
            </p:cNvSpPr>
            <p:nvPr/>
          </p:nvSpPr>
          <p:spPr bwMode="auto">
            <a:xfrm>
              <a:off x="5770563" y="179387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20" name="Line 982"/>
            <p:cNvSpPr>
              <a:spLocks noChangeShapeType="1"/>
            </p:cNvSpPr>
            <p:nvPr/>
          </p:nvSpPr>
          <p:spPr bwMode="auto">
            <a:xfrm>
              <a:off x="5772151" y="17954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21" name="Line 983"/>
            <p:cNvSpPr>
              <a:spLocks noChangeShapeType="1"/>
            </p:cNvSpPr>
            <p:nvPr/>
          </p:nvSpPr>
          <p:spPr bwMode="auto">
            <a:xfrm>
              <a:off x="5773738" y="17954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22" name="Line 984"/>
            <p:cNvSpPr>
              <a:spLocks noChangeShapeType="1"/>
            </p:cNvSpPr>
            <p:nvPr/>
          </p:nvSpPr>
          <p:spPr bwMode="auto">
            <a:xfrm>
              <a:off x="5776913" y="17970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23" name="Line 985"/>
            <p:cNvSpPr>
              <a:spLocks noChangeShapeType="1"/>
            </p:cNvSpPr>
            <p:nvPr/>
          </p:nvSpPr>
          <p:spPr bwMode="auto">
            <a:xfrm>
              <a:off x="5780088" y="1800225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24" name="Line 986"/>
            <p:cNvSpPr>
              <a:spLocks noChangeShapeType="1"/>
            </p:cNvSpPr>
            <p:nvPr/>
          </p:nvSpPr>
          <p:spPr bwMode="auto">
            <a:xfrm>
              <a:off x="5784851" y="18018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25" name="Line 987"/>
            <p:cNvSpPr>
              <a:spLocks noChangeShapeType="1"/>
            </p:cNvSpPr>
            <p:nvPr/>
          </p:nvSpPr>
          <p:spPr bwMode="auto">
            <a:xfrm>
              <a:off x="5784851" y="18034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26" name="Line 988"/>
            <p:cNvSpPr>
              <a:spLocks noChangeShapeType="1"/>
            </p:cNvSpPr>
            <p:nvPr/>
          </p:nvSpPr>
          <p:spPr bwMode="auto">
            <a:xfrm>
              <a:off x="5786438" y="18034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27" name="Line 989"/>
            <p:cNvSpPr>
              <a:spLocks noChangeShapeType="1"/>
            </p:cNvSpPr>
            <p:nvPr/>
          </p:nvSpPr>
          <p:spPr bwMode="auto">
            <a:xfrm>
              <a:off x="5786438" y="1804988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28" name="Line 990"/>
            <p:cNvSpPr>
              <a:spLocks noChangeShapeType="1"/>
            </p:cNvSpPr>
            <p:nvPr/>
          </p:nvSpPr>
          <p:spPr bwMode="auto">
            <a:xfrm>
              <a:off x="5789613" y="18081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29" name="Line 991"/>
            <p:cNvSpPr>
              <a:spLocks noChangeShapeType="1"/>
            </p:cNvSpPr>
            <p:nvPr/>
          </p:nvSpPr>
          <p:spPr bwMode="auto">
            <a:xfrm>
              <a:off x="5791201" y="18113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30" name="Line 992"/>
            <p:cNvSpPr>
              <a:spLocks noChangeShapeType="1"/>
            </p:cNvSpPr>
            <p:nvPr/>
          </p:nvSpPr>
          <p:spPr bwMode="auto">
            <a:xfrm>
              <a:off x="5792788" y="181292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31" name="Line 993"/>
            <p:cNvSpPr>
              <a:spLocks noChangeShapeType="1"/>
            </p:cNvSpPr>
            <p:nvPr/>
          </p:nvSpPr>
          <p:spPr bwMode="auto">
            <a:xfrm>
              <a:off x="5792788" y="18129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32" name="Line 994"/>
            <p:cNvSpPr>
              <a:spLocks noChangeShapeType="1"/>
            </p:cNvSpPr>
            <p:nvPr/>
          </p:nvSpPr>
          <p:spPr bwMode="auto">
            <a:xfrm>
              <a:off x="5792788" y="1814513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33" name="Line 995"/>
            <p:cNvSpPr>
              <a:spLocks noChangeShapeType="1"/>
            </p:cNvSpPr>
            <p:nvPr/>
          </p:nvSpPr>
          <p:spPr bwMode="auto">
            <a:xfrm>
              <a:off x="5795963" y="1817688"/>
              <a:ext cx="1588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34" name="Line 996"/>
            <p:cNvSpPr>
              <a:spLocks noChangeShapeType="1"/>
            </p:cNvSpPr>
            <p:nvPr/>
          </p:nvSpPr>
          <p:spPr bwMode="auto">
            <a:xfrm>
              <a:off x="5797551" y="1824038"/>
              <a:ext cx="0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35" name="Freeform 997"/>
            <p:cNvSpPr>
              <a:spLocks/>
            </p:cNvSpPr>
            <p:nvPr/>
          </p:nvSpPr>
          <p:spPr bwMode="auto">
            <a:xfrm>
              <a:off x="1287463" y="3035300"/>
              <a:ext cx="80963" cy="63500"/>
            </a:xfrm>
            <a:custGeom>
              <a:avLst/>
              <a:gdLst>
                <a:gd name="T0" fmla="*/ 2147483647 w 51"/>
                <a:gd name="T1" fmla="*/ 0 h 40"/>
                <a:gd name="T2" fmla="*/ 2147483647 w 51"/>
                <a:gd name="T3" fmla="*/ 2147483647 h 40"/>
                <a:gd name="T4" fmla="*/ 0 w 51"/>
                <a:gd name="T5" fmla="*/ 2147483647 h 40"/>
                <a:gd name="T6" fmla="*/ 2147483647 w 51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36" name="Freeform 998"/>
            <p:cNvSpPr>
              <a:spLocks/>
            </p:cNvSpPr>
            <p:nvPr/>
          </p:nvSpPr>
          <p:spPr bwMode="auto">
            <a:xfrm>
              <a:off x="1287463" y="3035300"/>
              <a:ext cx="42863" cy="68263"/>
            </a:xfrm>
            <a:custGeom>
              <a:avLst/>
              <a:gdLst>
                <a:gd name="T0" fmla="*/ 2147483647 w 27"/>
                <a:gd name="T1" fmla="*/ 0 h 43"/>
                <a:gd name="T2" fmla="*/ 2147483647 w 27"/>
                <a:gd name="T3" fmla="*/ 0 h 43"/>
                <a:gd name="T4" fmla="*/ 2147483647 w 27"/>
                <a:gd name="T5" fmla="*/ 2147483647 h 43"/>
                <a:gd name="T6" fmla="*/ 2147483647 w 27"/>
                <a:gd name="T7" fmla="*/ 2147483647 h 43"/>
                <a:gd name="T8" fmla="*/ 0 w 27"/>
                <a:gd name="T9" fmla="*/ 2147483647 h 43"/>
                <a:gd name="T10" fmla="*/ 0 w 27"/>
                <a:gd name="T11" fmla="*/ 2147483647 h 43"/>
                <a:gd name="T12" fmla="*/ 2147483647 w 27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3">
                  <a:moveTo>
                    <a:pt x="25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1" y="43"/>
                  </a:lnTo>
                  <a:lnTo>
                    <a:pt x="0" y="43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37" name="Freeform 1011"/>
            <p:cNvSpPr>
              <a:spLocks/>
            </p:cNvSpPr>
            <p:nvPr/>
          </p:nvSpPr>
          <p:spPr bwMode="auto">
            <a:xfrm>
              <a:off x="1152525" y="4148138"/>
              <a:ext cx="42863" cy="114300"/>
            </a:xfrm>
            <a:custGeom>
              <a:avLst/>
              <a:gdLst>
                <a:gd name="T0" fmla="*/ 2147483647 w 27"/>
                <a:gd name="T1" fmla="*/ 0 h 72"/>
                <a:gd name="T2" fmla="*/ 2147483647 w 27"/>
                <a:gd name="T3" fmla="*/ 0 h 72"/>
                <a:gd name="T4" fmla="*/ 2147483647 w 27"/>
                <a:gd name="T5" fmla="*/ 2147483647 h 72"/>
                <a:gd name="T6" fmla="*/ 2147483647 w 27"/>
                <a:gd name="T7" fmla="*/ 2147483647 h 72"/>
                <a:gd name="T8" fmla="*/ 2147483647 w 27"/>
                <a:gd name="T9" fmla="*/ 2147483647 h 72"/>
                <a:gd name="T10" fmla="*/ 2147483647 w 27"/>
                <a:gd name="T11" fmla="*/ 2147483647 h 72"/>
                <a:gd name="T12" fmla="*/ 2147483647 w 27"/>
                <a:gd name="T13" fmla="*/ 2147483647 h 72"/>
                <a:gd name="T14" fmla="*/ 2147483647 w 27"/>
                <a:gd name="T15" fmla="*/ 2147483647 h 72"/>
                <a:gd name="T16" fmla="*/ 0 w 27"/>
                <a:gd name="T17" fmla="*/ 2147483647 h 72"/>
                <a:gd name="T18" fmla="*/ 0 w 27"/>
                <a:gd name="T19" fmla="*/ 2147483647 h 72"/>
                <a:gd name="T20" fmla="*/ 2147483647 w 27"/>
                <a:gd name="T21" fmla="*/ 2147483647 h 72"/>
                <a:gd name="T22" fmla="*/ 2147483647 w 27"/>
                <a:gd name="T23" fmla="*/ 2147483647 h 72"/>
                <a:gd name="T24" fmla="*/ 2147483647 w 27"/>
                <a:gd name="T25" fmla="*/ 2147483647 h 72"/>
                <a:gd name="T26" fmla="*/ 2147483647 w 27"/>
                <a:gd name="T27" fmla="*/ 0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7" h="72">
                  <a:moveTo>
                    <a:pt x="21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10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38" name="Freeform 1012"/>
            <p:cNvSpPr>
              <a:spLocks/>
            </p:cNvSpPr>
            <p:nvPr/>
          </p:nvSpPr>
          <p:spPr bwMode="auto">
            <a:xfrm>
              <a:off x="2779713" y="4148138"/>
              <a:ext cx="41275" cy="114300"/>
            </a:xfrm>
            <a:custGeom>
              <a:avLst/>
              <a:gdLst>
                <a:gd name="T0" fmla="*/ 2147483647 w 26"/>
                <a:gd name="T1" fmla="*/ 0 h 72"/>
                <a:gd name="T2" fmla="*/ 2147483647 w 26"/>
                <a:gd name="T3" fmla="*/ 0 h 72"/>
                <a:gd name="T4" fmla="*/ 2147483647 w 26"/>
                <a:gd name="T5" fmla="*/ 2147483647 h 72"/>
                <a:gd name="T6" fmla="*/ 2147483647 w 26"/>
                <a:gd name="T7" fmla="*/ 2147483647 h 72"/>
                <a:gd name="T8" fmla="*/ 2147483647 w 26"/>
                <a:gd name="T9" fmla="*/ 2147483647 h 72"/>
                <a:gd name="T10" fmla="*/ 2147483647 w 26"/>
                <a:gd name="T11" fmla="*/ 2147483647 h 72"/>
                <a:gd name="T12" fmla="*/ 2147483647 w 26"/>
                <a:gd name="T13" fmla="*/ 2147483647 h 72"/>
                <a:gd name="T14" fmla="*/ 2147483647 w 26"/>
                <a:gd name="T15" fmla="*/ 2147483647 h 72"/>
                <a:gd name="T16" fmla="*/ 0 w 26"/>
                <a:gd name="T17" fmla="*/ 2147483647 h 72"/>
                <a:gd name="T18" fmla="*/ 0 w 26"/>
                <a:gd name="T19" fmla="*/ 2147483647 h 72"/>
                <a:gd name="T20" fmla="*/ 2147483647 w 26"/>
                <a:gd name="T21" fmla="*/ 2147483647 h 72"/>
                <a:gd name="T22" fmla="*/ 2147483647 w 26"/>
                <a:gd name="T23" fmla="*/ 2147483647 h 72"/>
                <a:gd name="T24" fmla="*/ 2147483647 w 26"/>
                <a:gd name="T25" fmla="*/ 2147483647 h 72"/>
                <a:gd name="T26" fmla="*/ 2147483647 w 26"/>
                <a:gd name="T27" fmla="*/ 0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39" name="Freeform 1013"/>
            <p:cNvSpPr>
              <a:spLocks noEditPoints="1"/>
            </p:cNvSpPr>
            <p:nvPr/>
          </p:nvSpPr>
          <p:spPr bwMode="auto">
            <a:xfrm>
              <a:off x="2857500" y="4148138"/>
              <a:ext cx="74613" cy="114300"/>
            </a:xfrm>
            <a:custGeom>
              <a:avLst/>
              <a:gdLst>
                <a:gd name="T0" fmla="*/ 2147483647 w 47"/>
                <a:gd name="T1" fmla="*/ 2147483647 h 72"/>
                <a:gd name="T2" fmla="*/ 2147483647 w 47"/>
                <a:gd name="T3" fmla="*/ 2147483647 h 72"/>
                <a:gd name="T4" fmla="*/ 2147483647 w 47"/>
                <a:gd name="T5" fmla="*/ 2147483647 h 72"/>
                <a:gd name="T6" fmla="*/ 2147483647 w 47"/>
                <a:gd name="T7" fmla="*/ 2147483647 h 72"/>
                <a:gd name="T8" fmla="*/ 2147483647 w 47"/>
                <a:gd name="T9" fmla="*/ 2147483647 h 72"/>
                <a:gd name="T10" fmla="*/ 2147483647 w 47"/>
                <a:gd name="T11" fmla="*/ 2147483647 h 72"/>
                <a:gd name="T12" fmla="*/ 2147483647 w 47"/>
                <a:gd name="T13" fmla="*/ 2147483647 h 72"/>
                <a:gd name="T14" fmla="*/ 2147483647 w 47"/>
                <a:gd name="T15" fmla="*/ 2147483647 h 72"/>
                <a:gd name="T16" fmla="*/ 2147483647 w 47"/>
                <a:gd name="T17" fmla="*/ 2147483647 h 72"/>
                <a:gd name="T18" fmla="*/ 2147483647 w 47"/>
                <a:gd name="T19" fmla="*/ 2147483647 h 72"/>
                <a:gd name="T20" fmla="*/ 2147483647 w 47"/>
                <a:gd name="T21" fmla="*/ 2147483647 h 72"/>
                <a:gd name="T22" fmla="*/ 2147483647 w 47"/>
                <a:gd name="T23" fmla="*/ 2147483647 h 72"/>
                <a:gd name="T24" fmla="*/ 2147483647 w 47"/>
                <a:gd name="T25" fmla="*/ 2147483647 h 72"/>
                <a:gd name="T26" fmla="*/ 2147483647 w 47"/>
                <a:gd name="T27" fmla="*/ 2147483647 h 72"/>
                <a:gd name="T28" fmla="*/ 2147483647 w 47"/>
                <a:gd name="T29" fmla="*/ 2147483647 h 72"/>
                <a:gd name="T30" fmla="*/ 2147483647 w 47"/>
                <a:gd name="T31" fmla="*/ 2147483647 h 72"/>
                <a:gd name="T32" fmla="*/ 2147483647 w 47"/>
                <a:gd name="T33" fmla="*/ 2147483647 h 72"/>
                <a:gd name="T34" fmla="*/ 2147483647 w 47"/>
                <a:gd name="T35" fmla="*/ 2147483647 h 72"/>
                <a:gd name="T36" fmla="*/ 2147483647 w 47"/>
                <a:gd name="T37" fmla="*/ 2147483647 h 72"/>
                <a:gd name="T38" fmla="*/ 2147483647 w 47"/>
                <a:gd name="T39" fmla="*/ 2147483647 h 72"/>
                <a:gd name="T40" fmla="*/ 2147483647 w 47"/>
                <a:gd name="T41" fmla="*/ 2147483647 h 72"/>
                <a:gd name="T42" fmla="*/ 2147483647 w 47"/>
                <a:gd name="T43" fmla="*/ 0 h 72"/>
                <a:gd name="T44" fmla="*/ 2147483647 w 47"/>
                <a:gd name="T45" fmla="*/ 0 h 72"/>
                <a:gd name="T46" fmla="*/ 2147483647 w 47"/>
                <a:gd name="T47" fmla="*/ 2147483647 h 72"/>
                <a:gd name="T48" fmla="*/ 2147483647 w 47"/>
                <a:gd name="T49" fmla="*/ 2147483647 h 72"/>
                <a:gd name="T50" fmla="*/ 2147483647 w 47"/>
                <a:gd name="T51" fmla="*/ 2147483647 h 72"/>
                <a:gd name="T52" fmla="*/ 2147483647 w 47"/>
                <a:gd name="T53" fmla="*/ 2147483647 h 72"/>
                <a:gd name="T54" fmla="*/ 2147483647 w 47"/>
                <a:gd name="T55" fmla="*/ 2147483647 h 72"/>
                <a:gd name="T56" fmla="*/ 2147483647 w 47"/>
                <a:gd name="T57" fmla="*/ 2147483647 h 72"/>
                <a:gd name="T58" fmla="*/ 2147483647 w 47"/>
                <a:gd name="T59" fmla="*/ 2147483647 h 72"/>
                <a:gd name="T60" fmla="*/ 2147483647 w 47"/>
                <a:gd name="T61" fmla="*/ 2147483647 h 72"/>
                <a:gd name="T62" fmla="*/ 2147483647 w 47"/>
                <a:gd name="T63" fmla="*/ 2147483647 h 72"/>
                <a:gd name="T64" fmla="*/ 2147483647 w 47"/>
                <a:gd name="T65" fmla="*/ 2147483647 h 72"/>
                <a:gd name="T66" fmla="*/ 2147483647 w 47"/>
                <a:gd name="T67" fmla="*/ 2147483647 h 72"/>
                <a:gd name="T68" fmla="*/ 2147483647 w 47"/>
                <a:gd name="T69" fmla="*/ 2147483647 h 72"/>
                <a:gd name="T70" fmla="*/ 2147483647 w 47"/>
                <a:gd name="T71" fmla="*/ 2147483647 h 72"/>
                <a:gd name="T72" fmla="*/ 2147483647 w 47"/>
                <a:gd name="T73" fmla="*/ 2147483647 h 72"/>
                <a:gd name="T74" fmla="*/ 2147483647 w 47"/>
                <a:gd name="T75" fmla="*/ 2147483647 h 72"/>
                <a:gd name="T76" fmla="*/ 2147483647 w 47"/>
                <a:gd name="T77" fmla="*/ 2147483647 h 72"/>
                <a:gd name="T78" fmla="*/ 2147483647 w 47"/>
                <a:gd name="T79" fmla="*/ 2147483647 h 72"/>
                <a:gd name="T80" fmla="*/ 2147483647 w 47"/>
                <a:gd name="T81" fmla="*/ 2147483647 h 72"/>
                <a:gd name="T82" fmla="*/ 2147483647 w 47"/>
                <a:gd name="T83" fmla="*/ 2147483647 h 72"/>
                <a:gd name="T84" fmla="*/ 2147483647 w 47"/>
                <a:gd name="T85" fmla="*/ 2147483647 h 72"/>
                <a:gd name="T86" fmla="*/ 2147483647 w 47"/>
                <a:gd name="T87" fmla="*/ 2147483647 h 72"/>
                <a:gd name="T88" fmla="*/ 0 w 47"/>
                <a:gd name="T89" fmla="*/ 2147483647 h 72"/>
                <a:gd name="T90" fmla="*/ 2147483647 w 47"/>
                <a:gd name="T91" fmla="*/ 2147483647 h 72"/>
                <a:gd name="T92" fmla="*/ 2147483647 w 47"/>
                <a:gd name="T93" fmla="*/ 2147483647 h 72"/>
                <a:gd name="T94" fmla="*/ 2147483647 w 47"/>
                <a:gd name="T95" fmla="*/ 2147483647 h 72"/>
                <a:gd name="T96" fmla="*/ 2147483647 w 47"/>
                <a:gd name="T97" fmla="*/ 2147483647 h 72"/>
                <a:gd name="T98" fmla="*/ 2147483647 w 47"/>
                <a:gd name="T99" fmla="*/ 2147483647 h 72"/>
                <a:gd name="T100" fmla="*/ 2147483647 w 47"/>
                <a:gd name="T101" fmla="*/ 2147483647 h 72"/>
                <a:gd name="T102" fmla="*/ 2147483647 w 47"/>
                <a:gd name="T103" fmla="*/ 0 h 72"/>
                <a:gd name="T104" fmla="*/ 2147483647 w 47"/>
                <a:gd name="T105" fmla="*/ 0 h 7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40" name="Freeform 1014"/>
            <p:cNvSpPr>
              <a:spLocks/>
            </p:cNvSpPr>
            <p:nvPr/>
          </p:nvSpPr>
          <p:spPr bwMode="auto">
            <a:xfrm>
              <a:off x="4446588" y="4148138"/>
              <a:ext cx="41275" cy="114300"/>
            </a:xfrm>
            <a:custGeom>
              <a:avLst/>
              <a:gdLst>
                <a:gd name="T0" fmla="*/ 2147483647 w 26"/>
                <a:gd name="T1" fmla="*/ 0 h 72"/>
                <a:gd name="T2" fmla="*/ 2147483647 w 26"/>
                <a:gd name="T3" fmla="*/ 0 h 72"/>
                <a:gd name="T4" fmla="*/ 2147483647 w 26"/>
                <a:gd name="T5" fmla="*/ 2147483647 h 72"/>
                <a:gd name="T6" fmla="*/ 2147483647 w 26"/>
                <a:gd name="T7" fmla="*/ 2147483647 h 72"/>
                <a:gd name="T8" fmla="*/ 2147483647 w 26"/>
                <a:gd name="T9" fmla="*/ 2147483647 h 72"/>
                <a:gd name="T10" fmla="*/ 2147483647 w 26"/>
                <a:gd name="T11" fmla="*/ 2147483647 h 72"/>
                <a:gd name="T12" fmla="*/ 2147483647 w 26"/>
                <a:gd name="T13" fmla="*/ 2147483647 h 72"/>
                <a:gd name="T14" fmla="*/ 2147483647 w 26"/>
                <a:gd name="T15" fmla="*/ 2147483647 h 72"/>
                <a:gd name="T16" fmla="*/ 0 w 26"/>
                <a:gd name="T17" fmla="*/ 2147483647 h 72"/>
                <a:gd name="T18" fmla="*/ 0 w 26"/>
                <a:gd name="T19" fmla="*/ 2147483647 h 72"/>
                <a:gd name="T20" fmla="*/ 2147483647 w 26"/>
                <a:gd name="T21" fmla="*/ 2147483647 h 72"/>
                <a:gd name="T22" fmla="*/ 2147483647 w 26"/>
                <a:gd name="T23" fmla="*/ 2147483647 h 72"/>
                <a:gd name="T24" fmla="*/ 2147483647 w 26"/>
                <a:gd name="T25" fmla="*/ 2147483647 h 72"/>
                <a:gd name="T26" fmla="*/ 2147483647 w 26"/>
                <a:gd name="T27" fmla="*/ 0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3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6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41" name="Freeform 1015"/>
            <p:cNvSpPr>
              <a:spLocks noEditPoints="1"/>
            </p:cNvSpPr>
            <p:nvPr/>
          </p:nvSpPr>
          <p:spPr bwMode="auto">
            <a:xfrm>
              <a:off x="4524375" y="4148138"/>
              <a:ext cx="73025" cy="114300"/>
            </a:xfrm>
            <a:custGeom>
              <a:avLst/>
              <a:gdLst>
                <a:gd name="T0" fmla="*/ 2147483647 w 46"/>
                <a:gd name="T1" fmla="*/ 2147483647 h 72"/>
                <a:gd name="T2" fmla="*/ 2147483647 w 46"/>
                <a:gd name="T3" fmla="*/ 2147483647 h 72"/>
                <a:gd name="T4" fmla="*/ 2147483647 w 46"/>
                <a:gd name="T5" fmla="*/ 2147483647 h 72"/>
                <a:gd name="T6" fmla="*/ 2147483647 w 46"/>
                <a:gd name="T7" fmla="*/ 2147483647 h 72"/>
                <a:gd name="T8" fmla="*/ 2147483647 w 46"/>
                <a:gd name="T9" fmla="*/ 2147483647 h 72"/>
                <a:gd name="T10" fmla="*/ 2147483647 w 46"/>
                <a:gd name="T11" fmla="*/ 2147483647 h 72"/>
                <a:gd name="T12" fmla="*/ 2147483647 w 46"/>
                <a:gd name="T13" fmla="*/ 2147483647 h 72"/>
                <a:gd name="T14" fmla="*/ 2147483647 w 46"/>
                <a:gd name="T15" fmla="*/ 2147483647 h 72"/>
                <a:gd name="T16" fmla="*/ 2147483647 w 46"/>
                <a:gd name="T17" fmla="*/ 2147483647 h 72"/>
                <a:gd name="T18" fmla="*/ 2147483647 w 46"/>
                <a:gd name="T19" fmla="*/ 2147483647 h 72"/>
                <a:gd name="T20" fmla="*/ 2147483647 w 46"/>
                <a:gd name="T21" fmla="*/ 2147483647 h 72"/>
                <a:gd name="T22" fmla="*/ 2147483647 w 46"/>
                <a:gd name="T23" fmla="*/ 2147483647 h 72"/>
                <a:gd name="T24" fmla="*/ 2147483647 w 46"/>
                <a:gd name="T25" fmla="*/ 2147483647 h 72"/>
                <a:gd name="T26" fmla="*/ 2147483647 w 46"/>
                <a:gd name="T27" fmla="*/ 2147483647 h 72"/>
                <a:gd name="T28" fmla="*/ 2147483647 w 46"/>
                <a:gd name="T29" fmla="*/ 2147483647 h 72"/>
                <a:gd name="T30" fmla="*/ 2147483647 w 46"/>
                <a:gd name="T31" fmla="*/ 2147483647 h 72"/>
                <a:gd name="T32" fmla="*/ 2147483647 w 46"/>
                <a:gd name="T33" fmla="*/ 2147483647 h 72"/>
                <a:gd name="T34" fmla="*/ 2147483647 w 46"/>
                <a:gd name="T35" fmla="*/ 2147483647 h 72"/>
                <a:gd name="T36" fmla="*/ 2147483647 w 46"/>
                <a:gd name="T37" fmla="*/ 2147483647 h 72"/>
                <a:gd name="T38" fmla="*/ 2147483647 w 46"/>
                <a:gd name="T39" fmla="*/ 2147483647 h 72"/>
                <a:gd name="T40" fmla="*/ 2147483647 w 46"/>
                <a:gd name="T41" fmla="*/ 2147483647 h 72"/>
                <a:gd name="T42" fmla="*/ 2147483647 w 46"/>
                <a:gd name="T43" fmla="*/ 0 h 72"/>
                <a:gd name="T44" fmla="*/ 2147483647 w 46"/>
                <a:gd name="T45" fmla="*/ 0 h 72"/>
                <a:gd name="T46" fmla="*/ 2147483647 w 46"/>
                <a:gd name="T47" fmla="*/ 2147483647 h 72"/>
                <a:gd name="T48" fmla="*/ 2147483647 w 46"/>
                <a:gd name="T49" fmla="*/ 2147483647 h 72"/>
                <a:gd name="T50" fmla="*/ 2147483647 w 46"/>
                <a:gd name="T51" fmla="*/ 2147483647 h 72"/>
                <a:gd name="T52" fmla="*/ 2147483647 w 46"/>
                <a:gd name="T53" fmla="*/ 2147483647 h 72"/>
                <a:gd name="T54" fmla="*/ 2147483647 w 46"/>
                <a:gd name="T55" fmla="*/ 2147483647 h 72"/>
                <a:gd name="T56" fmla="*/ 2147483647 w 46"/>
                <a:gd name="T57" fmla="*/ 2147483647 h 72"/>
                <a:gd name="T58" fmla="*/ 2147483647 w 46"/>
                <a:gd name="T59" fmla="*/ 2147483647 h 72"/>
                <a:gd name="T60" fmla="*/ 2147483647 w 46"/>
                <a:gd name="T61" fmla="*/ 2147483647 h 72"/>
                <a:gd name="T62" fmla="*/ 2147483647 w 46"/>
                <a:gd name="T63" fmla="*/ 2147483647 h 72"/>
                <a:gd name="T64" fmla="*/ 2147483647 w 46"/>
                <a:gd name="T65" fmla="*/ 2147483647 h 72"/>
                <a:gd name="T66" fmla="*/ 2147483647 w 46"/>
                <a:gd name="T67" fmla="*/ 2147483647 h 72"/>
                <a:gd name="T68" fmla="*/ 2147483647 w 46"/>
                <a:gd name="T69" fmla="*/ 2147483647 h 72"/>
                <a:gd name="T70" fmla="*/ 2147483647 w 46"/>
                <a:gd name="T71" fmla="*/ 2147483647 h 72"/>
                <a:gd name="T72" fmla="*/ 2147483647 w 46"/>
                <a:gd name="T73" fmla="*/ 2147483647 h 72"/>
                <a:gd name="T74" fmla="*/ 2147483647 w 46"/>
                <a:gd name="T75" fmla="*/ 2147483647 h 72"/>
                <a:gd name="T76" fmla="*/ 2147483647 w 46"/>
                <a:gd name="T77" fmla="*/ 2147483647 h 72"/>
                <a:gd name="T78" fmla="*/ 2147483647 w 46"/>
                <a:gd name="T79" fmla="*/ 2147483647 h 72"/>
                <a:gd name="T80" fmla="*/ 2147483647 w 46"/>
                <a:gd name="T81" fmla="*/ 2147483647 h 72"/>
                <a:gd name="T82" fmla="*/ 2147483647 w 46"/>
                <a:gd name="T83" fmla="*/ 2147483647 h 72"/>
                <a:gd name="T84" fmla="*/ 2147483647 w 46"/>
                <a:gd name="T85" fmla="*/ 2147483647 h 72"/>
                <a:gd name="T86" fmla="*/ 2147483647 w 46"/>
                <a:gd name="T87" fmla="*/ 2147483647 h 72"/>
                <a:gd name="T88" fmla="*/ 0 w 46"/>
                <a:gd name="T89" fmla="*/ 2147483647 h 72"/>
                <a:gd name="T90" fmla="*/ 2147483647 w 46"/>
                <a:gd name="T91" fmla="*/ 2147483647 h 72"/>
                <a:gd name="T92" fmla="*/ 2147483647 w 46"/>
                <a:gd name="T93" fmla="*/ 2147483647 h 72"/>
                <a:gd name="T94" fmla="*/ 2147483647 w 46"/>
                <a:gd name="T95" fmla="*/ 2147483647 h 72"/>
                <a:gd name="T96" fmla="*/ 2147483647 w 46"/>
                <a:gd name="T97" fmla="*/ 2147483647 h 72"/>
                <a:gd name="T98" fmla="*/ 2147483647 w 46"/>
                <a:gd name="T99" fmla="*/ 2147483647 h 72"/>
                <a:gd name="T100" fmla="*/ 2147483647 w 46"/>
                <a:gd name="T101" fmla="*/ 2147483647 h 72"/>
                <a:gd name="T102" fmla="*/ 2147483647 w 46"/>
                <a:gd name="T103" fmla="*/ 0 h 72"/>
                <a:gd name="T104" fmla="*/ 2147483647 w 46"/>
                <a:gd name="T105" fmla="*/ 0 h 7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6" h="72">
                  <a:moveTo>
                    <a:pt x="22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5" y="20"/>
                  </a:lnTo>
                  <a:lnTo>
                    <a:pt x="45" y="24"/>
                  </a:lnTo>
                  <a:lnTo>
                    <a:pt x="46" y="30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2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9"/>
                  </a:lnTo>
                  <a:lnTo>
                    <a:pt x="6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4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42" name="Freeform 1016"/>
            <p:cNvSpPr>
              <a:spLocks noEditPoints="1"/>
            </p:cNvSpPr>
            <p:nvPr/>
          </p:nvSpPr>
          <p:spPr bwMode="auto">
            <a:xfrm>
              <a:off x="4610100" y="4148138"/>
              <a:ext cx="74613" cy="114300"/>
            </a:xfrm>
            <a:custGeom>
              <a:avLst/>
              <a:gdLst>
                <a:gd name="T0" fmla="*/ 2147483647 w 47"/>
                <a:gd name="T1" fmla="*/ 2147483647 h 72"/>
                <a:gd name="T2" fmla="*/ 2147483647 w 47"/>
                <a:gd name="T3" fmla="*/ 2147483647 h 72"/>
                <a:gd name="T4" fmla="*/ 2147483647 w 47"/>
                <a:gd name="T5" fmla="*/ 2147483647 h 72"/>
                <a:gd name="T6" fmla="*/ 2147483647 w 47"/>
                <a:gd name="T7" fmla="*/ 2147483647 h 72"/>
                <a:gd name="T8" fmla="*/ 2147483647 w 47"/>
                <a:gd name="T9" fmla="*/ 2147483647 h 72"/>
                <a:gd name="T10" fmla="*/ 2147483647 w 47"/>
                <a:gd name="T11" fmla="*/ 2147483647 h 72"/>
                <a:gd name="T12" fmla="*/ 2147483647 w 47"/>
                <a:gd name="T13" fmla="*/ 2147483647 h 72"/>
                <a:gd name="T14" fmla="*/ 2147483647 w 47"/>
                <a:gd name="T15" fmla="*/ 2147483647 h 72"/>
                <a:gd name="T16" fmla="*/ 2147483647 w 47"/>
                <a:gd name="T17" fmla="*/ 2147483647 h 72"/>
                <a:gd name="T18" fmla="*/ 2147483647 w 47"/>
                <a:gd name="T19" fmla="*/ 2147483647 h 72"/>
                <a:gd name="T20" fmla="*/ 2147483647 w 47"/>
                <a:gd name="T21" fmla="*/ 2147483647 h 72"/>
                <a:gd name="T22" fmla="*/ 2147483647 w 47"/>
                <a:gd name="T23" fmla="*/ 2147483647 h 72"/>
                <a:gd name="T24" fmla="*/ 2147483647 w 47"/>
                <a:gd name="T25" fmla="*/ 2147483647 h 72"/>
                <a:gd name="T26" fmla="*/ 2147483647 w 47"/>
                <a:gd name="T27" fmla="*/ 2147483647 h 72"/>
                <a:gd name="T28" fmla="*/ 2147483647 w 47"/>
                <a:gd name="T29" fmla="*/ 2147483647 h 72"/>
                <a:gd name="T30" fmla="*/ 2147483647 w 47"/>
                <a:gd name="T31" fmla="*/ 2147483647 h 72"/>
                <a:gd name="T32" fmla="*/ 2147483647 w 47"/>
                <a:gd name="T33" fmla="*/ 2147483647 h 72"/>
                <a:gd name="T34" fmla="*/ 2147483647 w 47"/>
                <a:gd name="T35" fmla="*/ 2147483647 h 72"/>
                <a:gd name="T36" fmla="*/ 2147483647 w 47"/>
                <a:gd name="T37" fmla="*/ 2147483647 h 72"/>
                <a:gd name="T38" fmla="*/ 2147483647 w 47"/>
                <a:gd name="T39" fmla="*/ 2147483647 h 72"/>
                <a:gd name="T40" fmla="*/ 2147483647 w 47"/>
                <a:gd name="T41" fmla="*/ 2147483647 h 72"/>
                <a:gd name="T42" fmla="*/ 2147483647 w 47"/>
                <a:gd name="T43" fmla="*/ 0 h 72"/>
                <a:gd name="T44" fmla="*/ 2147483647 w 47"/>
                <a:gd name="T45" fmla="*/ 0 h 72"/>
                <a:gd name="T46" fmla="*/ 2147483647 w 47"/>
                <a:gd name="T47" fmla="*/ 2147483647 h 72"/>
                <a:gd name="T48" fmla="*/ 2147483647 w 47"/>
                <a:gd name="T49" fmla="*/ 2147483647 h 72"/>
                <a:gd name="T50" fmla="*/ 2147483647 w 47"/>
                <a:gd name="T51" fmla="*/ 2147483647 h 72"/>
                <a:gd name="T52" fmla="*/ 2147483647 w 47"/>
                <a:gd name="T53" fmla="*/ 2147483647 h 72"/>
                <a:gd name="T54" fmla="*/ 2147483647 w 47"/>
                <a:gd name="T55" fmla="*/ 2147483647 h 72"/>
                <a:gd name="T56" fmla="*/ 2147483647 w 47"/>
                <a:gd name="T57" fmla="*/ 2147483647 h 72"/>
                <a:gd name="T58" fmla="*/ 2147483647 w 47"/>
                <a:gd name="T59" fmla="*/ 2147483647 h 72"/>
                <a:gd name="T60" fmla="*/ 2147483647 w 47"/>
                <a:gd name="T61" fmla="*/ 2147483647 h 72"/>
                <a:gd name="T62" fmla="*/ 2147483647 w 47"/>
                <a:gd name="T63" fmla="*/ 2147483647 h 72"/>
                <a:gd name="T64" fmla="*/ 2147483647 w 47"/>
                <a:gd name="T65" fmla="*/ 2147483647 h 72"/>
                <a:gd name="T66" fmla="*/ 2147483647 w 47"/>
                <a:gd name="T67" fmla="*/ 2147483647 h 72"/>
                <a:gd name="T68" fmla="*/ 2147483647 w 47"/>
                <a:gd name="T69" fmla="*/ 2147483647 h 72"/>
                <a:gd name="T70" fmla="*/ 2147483647 w 47"/>
                <a:gd name="T71" fmla="*/ 2147483647 h 72"/>
                <a:gd name="T72" fmla="*/ 2147483647 w 47"/>
                <a:gd name="T73" fmla="*/ 2147483647 h 72"/>
                <a:gd name="T74" fmla="*/ 2147483647 w 47"/>
                <a:gd name="T75" fmla="*/ 2147483647 h 72"/>
                <a:gd name="T76" fmla="*/ 2147483647 w 47"/>
                <a:gd name="T77" fmla="*/ 2147483647 h 72"/>
                <a:gd name="T78" fmla="*/ 2147483647 w 47"/>
                <a:gd name="T79" fmla="*/ 2147483647 h 72"/>
                <a:gd name="T80" fmla="*/ 2147483647 w 47"/>
                <a:gd name="T81" fmla="*/ 2147483647 h 72"/>
                <a:gd name="T82" fmla="*/ 2147483647 w 47"/>
                <a:gd name="T83" fmla="*/ 2147483647 h 72"/>
                <a:gd name="T84" fmla="*/ 2147483647 w 47"/>
                <a:gd name="T85" fmla="*/ 2147483647 h 72"/>
                <a:gd name="T86" fmla="*/ 2147483647 w 47"/>
                <a:gd name="T87" fmla="*/ 2147483647 h 72"/>
                <a:gd name="T88" fmla="*/ 0 w 47"/>
                <a:gd name="T89" fmla="*/ 2147483647 h 72"/>
                <a:gd name="T90" fmla="*/ 2147483647 w 47"/>
                <a:gd name="T91" fmla="*/ 2147483647 h 72"/>
                <a:gd name="T92" fmla="*/ 2147483647 w 47"/>
                <a:gd name="T93" fmla="*/ 2147483647 h 72"/>
                <a:gd name="T94" fmla="*/ 2147483647 w 47"/>
                <a:gd name="T95" fmla="*/ 2147483647 h 72"/>
                <a:gd name="T96" fmla="*/ 2147483647 w 47"/>
                <a:gd name="T97" fmla="*/ 2147483647 h 72"/>
                <a:gd name="T98" fmla="*/ 2147483647 w 47"/>
                <a:gd name="T99" fmla="*/ 2147483647 h 72"/>
                <a:gd name="T100" fmla="*/ 2147483647 w 47"/>
                <a:gd name="T101" fmla="*/ 2147483647 h 72"/>
                <a:gd name="T102" fmla="*/ 2147483647 w 47"/>
                <a:gd name="T103" fmla="*/ 0 h 72"/>
                <a:gd name="T104" fmla="*/ 2147483647 w 47"/>
                <a:gd name="T105" fmla="*/ 0 h 7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1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11" y="36"/>
                  </a:lnTo>
                  <a:lnTo>
                    <a:pt x="11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1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5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5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5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5" y="56"/>
                  </a:lnTo>
                  <a:lnTo>
                    <a:pt x="43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20" y="72"/>
                  </a:lnTo>
                  <a:lnTo>
                    <a:pt x="15" y="71"/>
                  </a:lnTo>
                  <a:lnTo>
                    <a:pt x="11" y="69"/>
                  </a:lnTo>
                  <a:lnTo>
                    <a:pt x="8" y="65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2" y="24"/>
                  </a:lnTo>
                  <a:lnTo>
                    <a:pt x="4" y="15"/>
                  </a:lnTo>
                  <a:lnTo>
                    <a:pt x="5" y="10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43" name="Freeform 1017"/>
            <p:cNvSpPr>
              <a:spLocks/>
            </p:cNvSpPr>
            <p:nvPr/>
          </p:nvSpPr>
          <p:spPr bwMode="auto">
            <a:xfrm>
              <a:off x="6072188" y="4148138"/>
              <a:ext cx="41275" cy="114300"/>
            </a:xfrm>
            <a:custGeom>
              <a:avLst/>
              <a:gdLst>
                <a:gd name="T0" fmla="*/ 2147483647 w 26"/>
                <a:gd name="T1" fmla="*/ 0 h 72"/>
                <a:gd name="T2" fmla="*/ 2147483647 w 26"/>
                <a:gd name="T3" fmla="*/ 0 h 72"/>
                <a:gd name="T4" fmla="*/ 2147483647 w 26"/>
                <a:gd name="T5" fmla="*/ 2147483647 h 72"/>
                <a:gd name="T6" fmla="*/ 2147483647 w 26"/>
                <a:gd name="T7" fmla="*/ 2147483647 h 72"/>
                <a:gd name="T8" fmla="*/ 2147483647 w 26"/>
                <a:gd name="T9" fmla="*/ 2147483647 h 72"/>
                <a:gd name="T10" fmla="*/ 2147483647 w 26"/>
                <a:gd name="T11" fmla="*/ 2147483647 h 72"/>
                <a:gd name="T12" fmla="*/ 2147483647 w 26"/>
                <a:gd name="T13" fmla="*/ 2147483647 h 72"/>
                <a:gd name="T14" fmla="*/ 2147483647 w 26"/>
                <a:gd name="T15" fmla="*/ 2147483647 h 72"/>
                <a:gd name="T16" fmla="*/ 0 w 26"/>
                <a:gd name="T17" fmla="*/ 2147483647 h 72"/>
                <a:gd name="T18" fmla="*/ 0 w 26"/>
                <a:gd name="T19" fmla="*/ 2147483647 h 72"/>
                <a:gd name="T20" fmla="*/ 2147483647 w 26"/>
                <a:gd name="T21" fmla="*/ 2147483647 h 72"/>
                <a:gd name="T22" fmla="*/ 2147483647 w 26"/>
                <a:gd name="T23" fmla="*/ 2147483647 h 72"/>
                <a:gd name="T24" fmla="*/ 2147483647 w 26"/>
                <a:gd name="T25" fmla="*/ 2147483647 h 72"/>
                <a:gd name="T26" fmla="*/ 2147483647 w 26"/>
                <a:gd name="T27" fmla="*/ 0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" h="72">
                  <a:moveTo>
                    <a:pt x="21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44" name="Freeform 1018"/>
            <p:cNvSpPr>
              <a:spLocks noEditPoints="1"/>
            </p:cNvSpPr>
            <p:nvPr/>
          </p:nvSpPr>
          <p:spPr bwMode="auto">
            <a:xfrm>
              <a:off x="6149975" y="4148138"/>
              <a:ext cx="74613" cy="114300"/>
            </a:xfrm>
            <a:custGeom>
              <a:avLst/>
              <a:gdLst>
                <a:gd name="T0" fmla="*/ 2147483647 w 47"/>
                <a:gd name="T1" fmla="*/ 2147483647 h 72"/>
                <a:gd name="T2" fmla="*/ 2147483647 w 47"/>
                <a:gd name="T3" fmla="*/ 2147483647 h 72"/>
                <a:gd name="T4" fmla="*/ 2147483647 w 47"/>
                <a:gd name="T5" fmla="*/ 2147483647 h 72"/>
                <a:gd name="T6" fmla="*/ 2147483647 w 47"/>
                <a:gd name="T7" fmla="*/ 2147483647 h 72"/>
                <a:gd name="T8" fmla="*/ 2147483647 w 47"/>
                <a:gd name="T9" fmla="*/ 2147483647 h 72"/>
                <a:gd name="T10" fmla="*/ 2147483647 w 47"/>
                <a:gd name="T11" fmla="*/ 2147483647 h 72"/>
                <a:gd name="T12" fmla="*/ 2147483647 w 47"/>
                <a:gd name="T13" fmla="*/ 2147483647 h 72"/>
                <a:gd name="T14" fmla="*/ 2147483647 w 47"/>
                <a:gd name="T15" fmla="*/ 2147483647 h 72"/>
                <a:gd name="T16" fmla="*/ 2147483647 w 47"/>
                <a:gd name="T17" fmla="*/ 2147483647 h 72"/>
                <a:gd name="T18" fmla="*/ 2147483647 w 47"/>
                <a:gd name="T19" fmla="*/ 2147483647 h 72"/>
                <a:gd name="T20" fmla="*/ 2147483647 w 47"/>
                <a:gd name="T21" fmla="*/ 2147483647 h 72"/>
                <a:gd name="T22" fmla="*/ 2147483647 w 47"/>
                <a:gd name="T23" fmla="*/ 2147483647 h 72"/>
                <a:gd name="T24" fmla="*/ 2147483647 w 47"/>
                <a:gd name="T25" fmla="*/ 2147483647 h 72"/>
                <a:gd name="T26" fmla="*/ 2147483647 w 47"/>
                <a:gd name="T27" fmla="*/ 2147483647 h 72"/>
                <a:gd name="T28" fmla="*/ 2147483647 w 47"/>
                <a:gd name="T29" fmla="*/ 2147483647 h 72"/>
                <a:gd name="T30" fmla="*/ 2147483647 w 47"/>
                <a:gd name="T31" fmla="*/ 2147483647 h 72"/>
                <a:gd name="T32" fmla="*/ 2147483647 w 47"/>
                <a:gd name="T33" fmla="*/ 2147483647 h 72"/>
                <a:gd name="T34" fmla="*/ 2147483647 w 47"/>
                <a:gd name="T35" fmla="*/ 2147483647 h 72"/>
                <a:gd name="T36" fmla="*/ 2147483647 w 47"/>
                <a:gd name="T37" fmla="*/ 2147483647 h 72"/>
                <a:gd name="T38" fmla="*/ 2147483647 w 47"/>
                <a:gd name="T39" fmla="*/ 2147483647 h 72"/>
                <a:gd name="T40" fmla="*/ 2147483647 w 47"/>
                <a:gd name="T41" fmla="*/ 2147483647 h 72"/>
                <a:gd name="T42" fmla="*/ 2147483647 w 47"/>
                <a:gd name="T43" fmla="*/ 0 h 72"/>
                <a:gd name="T44" fmla="*/ 2147483647 w 47"/>
                <a:gd name="T45" fmla="*/ 0 h 72"/>
                <a:gd name="T46" fmla="*/ 2147483647 w 47"/>
                <a:gd name="T47" fmla="*/ 2147483647 h 72"/>
                <a:gd name="T48" fmla="*/ 2147483647 w 47"/>
                <a:gd name="T49" fmla="*/ 2147483647 h 72"/>
                <a:gd name="T50" fmla="*/ 2147483647 w 47"/>
                <a:gd name="T51" fmla="*/ 2147483647 h 72"/>
                <a:gd name="T52" fmla="*/ 2147483647 w 47"/>
                <a:gd name="T53" fmla="*/ 2147483647 h 72"/>
                <a:gd name="T54" fmla="*/ 2147483647 w 47"/>
                <a:gd name="T55" fmla="*/ 2147483647 h 72"/>
                <a:gd name="T56" fmla="*/ 2147483647 w 47"/>
                <a:gd name="T57" fmla="*/ 2147483647 h 72"/>
                <a:gd name="T58" fmla="*/ 2147483647 w 47"/>
                <a:gd name="T59" fmla="*/ 2147483647 h 72"/>
                <a:gd name="T60" fmla="*/ 2147483647 w 47"/>
                <a:gd name="T61" fmla="*/ 2147483647 h 72"/>
                <a:gd name="T62" fmla="*/ 2147483647 w 47"/>
                <a:gd name="T63" fmla="*/ 2147483647 h 72"/>
                <a:gd name="T64" fmla="*/ 2147483647 w 47"/>
                <a:gd name="T65" fmla="*/ 2147483647 h 72"/>
                <a:gd name="T66" fmla="*/ 2147483647 w 47"/>
                <a:gd name="T67" fmla="*/ 2147483647 h 72"/>
                <a:gd name="T68" fmla="*/ 2147483647 w 47"/>
                <a:gd name="T69" fmla="*/ 2147483647 h 72"/>
                <a:gd name="T70" fmla="*/ 2147483647 w 47"/>
                <a:gd name="T71" fmla="*/ 2147483647 h 72"/>
                <a:gd name="T72" fmla="*/ 2147483647 w 47"/>
                <a:gd name="T73" fmla="*/ 2147483647 h 72"/>
                <a:gd name="T74" fmla="*/ 2147483647 w 47"/>
                <a:gd name="T75" fmla="*/ 2147483647 h 72"/>
                <a:gd name="T76" fmla="*/ 2147483647 w 47"/>
                <a:gd name="T77" fmla="*/ 2147483647 h 72"/>
                <a:gd name="T78" fmla="*/ 2147483647 w 47"/>
                <a:gd name="T79" fmla="*/ 2147483647 h 72"/>
                <a:gd name="T80" fmla="*/ 2147483647 w 47"/>
                <a:gd name="T81" fmla="*/ 2147483647 h 72"/>
                <a:gd name="T82" fmla="*/ 2147483647 w 47"/>
                <a:gd name="T83" fmla="*/ 2147483647 h 72"/>
                <a:gd name="T84" fmla="*/ 2147483647 w 47"/>
                <a:gd name="T85" fmla="*/ 2147483647 h 72"/>
                <a:gd name="T86" fmla="*/ 2147483647 w 47"/>
                <a:gd name="T87" fmla="*/ 2147483647 h 72"/>
                <a:gd name="T88" fmla="*/ 0 w 47"/>
                <a:gd name="T89" fmla="*/ 2147483647 h 72"/>
                <a:gd name="T90" fmla="*/ 2147483647 w 47"/>
                <a:gd name="T91" fmla="*/ 2147483647 h 72"/>
                <a:gd name="T92" fmla="*/ 2147483647 w 47"/>
                <a:gd name="T93" fmla="*/ 2147483647 h 72"/>
                <a:gd name="T94" fmla="*/ 2147483647 w 47"/>
                <a:gd name="T95" fmla="*/ 2147483647 h 72"/>
                <a:gd name="T96" fmla="*/ 2147483647 w 47"/>
                <a:gd name="T97" fmla="*/ 2147483647 h 72"/>
                <a:gd name="T98" fmla="*/ 2147483647 w 47"/>
                <a:gd name="T99" fmla="*/ 2147483647 h 72"/>
                <a:gd name="T100" fmla="*/ 2147483647 w 47"/>
                <a:gd name="T101" fmla="*/ 2147483647 h 72"/>
                <a:gd name="T102" fmla="*/ 2147483647 w 47"/>
                <a:gd name="T103" fmla="*/ 0 h 72"/>
                <a:gd name="T104" fmla="*/ 2147483647 w 47"/>
                <a:gd name="T105" fmla="*/ 0 h 7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20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3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5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45" name="Freeform 1019"/>
            <p:cNvSpPr>
              <a:spLocks noEditPoints="1"/>
            </p:cNvSpPr>
            <p:nvPr/>
          </p:nvSpPr>
          <p:spPr bwMode="auto">
            <a:xfrm>
              <a:off x="6237288" y="4148138"/>
              <a:ext cx="74613" cy="114300"/>
            </a:xfrm>
            <a:custGeom>
              <a:avLst/>
              <a:gdLst>
                <a:gd name="T0" fmla="*/ 2147483647 w 47"/>
                <a:gd name="T1" fmla="*/ 2147483647 h 72"/>
                <a:gd name="T2" fmla="*/ 2147483647 w 47"/>
                <a:gd name="T3" fmla="*/ 2147483647 h 72"/>
                <a:gd name="T4" fmla="*/ 2147483647 w 47"/>
                <a:gd name="T5" fmla="*/ 2147483647 h 72"/>
                <a:gd name="T6" fmla="*/ 2147483647 w 47"/>
                <a:gd name="T7" fmla="*/ 2147483647 h 72"/>
                <a:gd name="T8" fmla="*/ 2147483647 w 47"/>
                <a:gd name="T9" fmla="*/ 2147483647 h 72"/>
                <a:gd name="T10" fmla="*/ 2147483647 w 47"/>
                <a:gd name="T11" fmla="*/ 2147483647 h 72"/>
                <a:gd name="T12" fmla="*/ 2147483647 w 47"/>
                <a:gd name="T13" fmla="*/ 2147483647 h 72"/>
                <a:gd name="T14" fmla="*/ 2147483647 w 47"/>
                <a:gd name="T15" fmla="*/ 2147483647 h 72"/>
                <a:gd name="T16" fmla="*/ 2147483647 w 47"/>
                <a:gd name="T17" fmla="*/ 2147483647 h 72"/>
                <a:gd name="T18" fmla="*/ 2147483647 w 47"/>
                <a:gd name="T19" fmla="*/ 2147483647 h 72"/>
                <a:gd name="T20" fmla="*/ 2147483647 w 47"/>
                <a:gd name="T21" fmla="*/ 2147483647 h 72"/>
                <a:gd name="T22" fmla="*/ 2147483647 w 47"/>
                <a:gd name="T23" fmla="*/ 2147483647 h 72"/>
                <a:gd name="T24" fmla="*/ 2147483647 w 47"/>
                <a:gd name="T25" fmla="*/ 2147483647 h 72"/>
                <a:gd name="T26" fmla="*/ 2147483647 w 47"/>
                <a:gd name="T27" fmla="*/ 2147483647 h 72"/>
                <a:gd name="T28" fmla="*/ 2147483647 w 47"/>
                <a:gd name="T29" fmla="*/ 2147483647 h 72"/>
                <a:gd name="T30" fmla="*/ 2147483647 w 47"/>
                <a:gd name="T31" fmla="*/ 2147483647 h 72"/>
                <a:gd name="T32" fmla="*/ 2147483647 w 47"/>
                <a:gd name="T33" fmla="*/ 2147483647 h 72"/>
                <a:gd name="T34" fmla="*/ 2147483647 w 47"/>
                <a:gd name="T35" fmla="*/ 2147483647 h 72"/>
                <a:gd name="T36" fmla="*/ 2147483647 w 47"/>
                <a:gd name="T37" fmla="*/ 2147483647 h 72"/>
                <a:gd name="T38" fmla="*/ 2147483647 w 47"/>
                <a:gd name="T39" fmla="*/ 2147483647 h 72"/>
                <a:gd name="T40" fmla="*/ 2147483647 w 47"/>
                <a:gd name="T41" fmla="*/ 2147483647 h 72"/>
                <a:gd name="T42" fmla="*/ 2147483647 w 47"/>
                <a:gd name="T43" fmla="*/ 0 h 72"/>
                <a:gd name="T44" fmla="*/ 2147483647 w 47"/>
                <a:gd name="T45" fmla="*/ 0 h 72"/>
                <a:gd name="T46" fmla="*/ 2147483647 w 47"/>
                <a:gd name="T47" fmla="*/ 2147483647 h 72"/>
                <a:gd name="T48" fmla="*/ 2147483647 w 47"/>
                <a:gd name="T49" fmla="*/ 2147483647 h 72"/>
                <a:gd name="T50" fmla="*/ 2147483647 w 47"/>
                <a:gd name="T51" fmla="*/ 2147483647 h 72"/>
                <a:gd name="T52" fmla="*/ 2147483647 w 47"/>
                <a:gd name="T53" fmla="*/ 2147483647 h 72"/>
                <a:gd name="T54" fmla="*/ 2147483647 w 47"/>
                <a:gd name="T55" fmla="*/ 2147483647 h 72"/>
                <a:gd name="T56" fmla="*/ 2147483647 w 47"/>
                <a:gd name="T57" fmla="*/ 2147483647 h 72"/>
                <a:gd name="T58" fmla="*/ 2147483647 w 47"/>
                <a:gd name="T59" fmla="*/ 2147483647 h 72"/>
                <a:gd name="T60" fmla="*/ 2147483647 w 47"/>
                <a:gd name="T61" fmla="*/ 2147483647 h 72"/>
                <a:gd name="T62" fmla="*/ 2147483647 w 47"/>
                <a:gd name="T63" fmla="*/ 2147483647 h 72"/>
                <a:gd name="T64" fmla="*/ 2147483647 w 47"/>
                <a:gd name="T65" fmla="*/ 2147483647 h 72"/>
                <a:gd name="T66" fmla="*/ 2147483647 w 47"/>
                <a:gd name="T67" fmla="*/ 2147483647 h 72"/>
                <a:gd name="T68" fmla="*/ 2147483647 w 47"/>
                <a:gd name="T69" fmla="*/ 2147483647 h 72"/>
                <a:gd name="T70" fmla="*/ 2147483647 w 47"/>
                <a:gd name="T71" fmla="*/ 2147483647 h 72"/>
                <a:gd name="T72" fmla="*/ 2147483647 w 47"/>
                <a:gd name="T73" fmla="*/ 2147483647 h 72"/>
                <a:gd name="T74" fmla="*/ 2147483647 w 47"/>
                <a:gd name="T75" fmla="*/ 2147483647 h 72"/>
                <a:gd name="T76" fmla="*/ 2147483647 w 47"/>
                <a:gd name="T77" fmla="*/ 2147483647 h 72"/>
                <a:gd name="T78" fmla="*/ 2147483647 w 47"/>
                <a:gd name="T79" fmla="*/ 2147483647 h 72"/>
                <a:gd name="T80" fmla="*/ 2147483647 w 47"/>
                <a:gd name="T81" fmla="*/ 2147483647 h 72"/>
                <a:gd name="T82" fmla="*/ 2147483647 w 47"/>
                <a:gd name="T83" fmla="*/ 2147483647 h 72"/>
                <a:gd name="T84" fmla="*/ 2147483647 w 47"/>
                <a:gd name="T85" fmla="*/ 2147483647 h 72"/>
                <a:gd name="T86" fmla="*/ 2147483647 w 47"/>
                <a:gd name="T87" fmla="*/ 2147483647 h 72"/>
                <a:gd name="T88" fmla="*/ 0 w 47"/>
                <a:gd name="T89" fmla="*/ 2147483647 h 72"/>
                <a:gd name="T90" fmla="*/ 2147483647 w 47"/>
                <a:gd name="T91" fmla="*/ 2147483647 h 72"/>
                <a:gd name="T92" fmla="*/ 2147483647 w 47"/>
                <a:gd name="T93" fmla="*/ 2147483647 h 72"/>
                <a:gd name="T94" fmla="*/ 2147483647 w 47"/>
                <a:gd name="T95" fmla="*/ 2147483647 h 72"/>
                <a:gd name="T96" fmla="*/ 2147483647 w 47"/>
                <a:gd name="T97" fmla="*/ 2147483647 h 72"/>
                <a:gd name="T98" fmla="*/ 2147483647 w 47"/>
                <a:gd name="T99" fmla="*/ 2147483647 h 72"/>
                <a:gd name="T100" fmla="*/ 2147483647 w 47"/>
                <a:gd name="T101" fmla="*/ 2147483647 h 72"/>
                <a:gd name="T102" fmla="*/ 2147483647 w 47"/>
                <a:gd name="T103" fmla="*/ 0 h 72"/>
                <a:gd name="T104" fmla="*/ 2147483647 w 47"/>
                <a:gd name="T105" fmla="*/ 0 h 7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0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4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4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9" y="72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8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3" y="15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4"/>
                  </a:lnTo>
                  <a:lnTo>
                    <a:pt x="15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46" name="Freeform 1020"/>
            <p:cNvSpPr>
              <a:spLocks noEditPoints="1"/>
            </p:cNvSpPr>
            <p:nvPr/>
          </p:nvSpPr>
          <p:spPr bwMode="auto">
            <a:xfrm>
              <a:off x="6326188" y="4148138"/>
              <a:ext cx="74613" cy="114300"/>
            </a:xfrm>
            <a:custGeom>
              <a:avLst/>
              <a:gdLst>
                <a:gd name="T0" fmla="*/ 2147483647 w 47"/>
                <a:gd name="T1" fmla="*/ 2147483647 h 72"/>
                <a:gd name="T2" fmla="*/ 2147483647 w 47"/>
                <a:gd name="T3" fmla="*/ 2147483647 h 72"/>
                <a:gd name="T4" fmla="*/ 2147483647 w 47"/>
                <a:gd name="T5" fmla="*/ 2147483647 h 72"/>
                <a:gd name="T6" fmla="*/ 2147483647 w 47"/>
                <a:gd name="T7" fmla="*/ 2147483647 h 72"/>
                <a:gd name="T8" fmla="*/ 2147483647 w 47"/>
                <a:gd name="T9" fmla="*/ 2147483647 h 72"/>
                <a:gd name="T10" fmla="*/ 2147483647 w 47"/>
                <a:gd name="T11" fmla="*/ 2147483647 h 72"/>
                <a:gd name="T12" fmla="*/ 2147483647 w 47"/>
                <a:gd name="T13" fmla="*/ 2147483647 h 72"/>
                <a:gd name="T14" fmla="*/ 2147483647 w 47"/>
                <a:gd name="T15" fmla="*/ 2147483647 h 72"/>
                <a:gd name="T16" fmla="*/ 2147483647 w 47"/>
                <a:gd name="T17" fmla="*/ 2147483647 h 72"/>
                <a:gd name="T18" fmla="*/ 2147483647 w 47"/>
                <a:gd name="T19" fmla="*/ 2147483647 h 72"/>
                <a:gd name="T20" fmla="*/ 2147483647 w 47"/>
                <a:gd name="T21" fmla="*/ 2147483647 h 72"/>
                <a:gd name="T22" fmla="*/ 2147483647 w 47"/>
                <a:gd name="T23" fmla="*/ 2147483647 h 72"/>
                <a:gd name="T24" fmla="*/ 2147483647 w 47"/>
                <a:gd name="T25" fmla="*/ 2147483647 h 72"/>
                <a:gd name="T26" fmla="*/ 2147483647 w 47"/>
                <a:gd name="T27" fmla="*/ 2147483647 h 72"/>
                <a:gd name="T28" fmla="*/ 2147483647 w 47"/>
                <a:gd name="T29" fmla="*/ 2147483647 h 72"/>
                <a:gd name="T30" fmla="*/ 2147483647 w 47"/>
                <a:gd name="T31" fmla="*/ 2147483647 h 72"/>
                <a:gd name="T32" fmla="*/ 2147483647 w 47"/>
                <a:gd name="T33" fmla="*/ 2147483647 h 72"/>
                <a:gd name="T34" fmla="*/ 2147483647 w 47"/>
                <a:gd name="T35" fmla="*/ 2147483647 h 72"/>
                <a:gd name="T36" fmla="*/ 2147483647 w 47"/>
                <a:gd name="T37" fmla="*/ 2147483647 h 72"/>
                <a:gd name="T38" fmla="*/ 2147483647 w 47"/>
                <a:gd name="T39" fmla="*/ 2147483647 h 72"/>
                <a:gd name="T40" fmla="*/ 2147483647 w 47"/>
                <a:gd name="T41" fmla="*/ 2147483647 h 72"/>
                <a:gd name="T42" fmla="*/ 2147483647 w 47"/>
                <a:gd name="T43" fmla="*/ 0 h 72"/>
                <a:gd name="T44" fmla="*/ 2147483647 w 47"/>
                <a:gd name="T45" fmla="*/ 0 h 72"/>
                <a:gd name="T46" fmla="*/ 2147483647 w 47"/>
                <a:gd name="T47" fmla="*/ 2147483647 h 72"/>
                <a:gd name="T48" fmla="*/ 2147483647 w 47"/>
                <a:gd name="T49" fmla="*/ 2147483647 h 72"/>
                <a:gd name="T50" fmla="*/ 2147483647 w 47"/>
                <a:gd name="T51" fmla="*/ 2147483647 h 72"/>
                <a:gd name="T52" fmla="*/ 2147483647 w 47"/>
                <a:gd name="T53" fmla="*/ 2147483647 h 72"/>
                <a:gd name="T54" fmla="*/ 2147483647 w 47"/>
                <a:gd name="T55" fmla="*/ 2147483647 h 72"/>
                <a:gd name="T56" fmla="*/ 2147483647 w 47"/>
                <a:gd name="T57" fmla="*/ 2147483647 h 72"/>
                <a:gd name="T58" fmla="*/ 2147483647 w 47"/>
                <a:gd name="T59" fmla="*/ 2147483647 h 72"/>
                <a:gd name="T60" fmla="*/ 2147483647 w 47"/>
                <a:gd name="T61" fmla="*/ 2147483647 h 72"/>
                <a:gd name="T62" fmla="*/ 2147483647 w 47"/>
                <a:gd name="T63" fmla="*/ 2147483647 h 72"/>
                <a:gd name="T64" fmla="*/ 2147483647 w 47"/>
                <a:gd name="T65" fmla="*/ 2147483647 h 72"/>
                <a:gd name="T66" fmla="*/ 2147483647 w 47"/>
                <a:gd name="T67" fmla="*/ 2147483647 h 72"/>
                <a:gd name="T68" fmla="*/ 2147483647 w 47"/>
                <a:gd name="T69" fmla="*/ 2147483647 h 72"/>
                <a:gd name="T70" fmla="*/ 2147483647 w 47"/>
                <a:gd name="T71" fmla="*/ 2147483647 h 72"/>
                <a:gd name="T72" fmla="*/ 2147483647 w 47"/>
                <a:gd name="T73" fmla="*/ 2147483647 h 72"/>
                <a:gd name="T74" fmla="*/ 2147483647 w 47"/>
                <a:gd name="T75" fmla="*/ 2147483647 h 72"/>
                <a:gd name="T76" fmla="*/ 2147483647 w 47"/>
                <a:gd name="T77" fmla="*/ 2147483647 h 72"/>
                <a:gd name="T78" fmla="*/ 2147483647 w 47"/>
                <a:gd name="T79" fmla="*/ 2147483647 h 72"/>
                <a:gd name="T80" fmla="*/ 2147483647 w 47"/>
                <a:gd name="T81" fmla="*/ 2147483647 h 72"/>
                <a:gd name="T82" fmla="*/ 2147483647 w 47"/>
                <a:gd name="T83" fmla="*/ 2147483647 h 72"/>
                <a:gd name="T84" fmla="*/ 2147483647 w 47"/>
                <a:gd name="T85" fmla="*/ 2147483647 h 72"/>
                <a:gd name="T86" fmla="*/ 2147483647 w 47"/>
                <a:gd name="T87" fmla="*/ 2147483647 h 72"/>
                <a:gd name="T88" fmla="*/ 0 w 47"/>
                <a:gd name="T89" fmla="*/ 2147483647 h 72"/>
                <a:gd name="T90" fmla="*/ 0 w 47"/>
                <a:gd name="T91" fmla="*/ 2147483647 h 72"/>
                <a:gd name="T92" fmla="*/ 2147483647 w 47"/>
                <a:gd name="T93" fmla="*/ 2147483647 h 72"/>
                <a:gd name="T94" fmla="*/ 2147483647 w 47"/>
                <a:gd name="T95" fmla="*/ 2147483647 h 72"/>
                <a:gd name="T96" fmla="*/ 2147483647 w 47"/>
                <a:gd name="T97" fmla="*/ 2147483647 h 72"/>
                <a:gd name="T98" fmla="*/ 2147483647 w 47"/>
                <a:gd name="T99" fmla="*/ 2147483647 h 72"/>
                <a:gd name="T100" fmla="*/ 2147483647 w 47"/>
                <a:gd name="T101" fmla="*/ 2147483647 h 72"/>
                <a:gd name="T102" fmla="*/ 2147483647 w 47"/>
                <a:gd name="T103" fmla="*/ 0 h 72"/>
                <a:gd name="T104" fmla="*/ 2147483647 w 47"/>
                <a:gd name="T105" fmla="*/ 0 h 7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2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29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5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47" name="Freeform 1021"/>
            <p:cNvSpPr>
              <a:spLocks/>
            </p:cNvSpPr>
            <p:nvPr/>
          </p:nvSpPr>
          <p:spPr bwMode="auto">
            <a:xfrm>
              <a:off x="995363" y="1489075"/>
              <a:ext cx="39688" cy="114300"/>
            </a:xfrm>
            <a:custGeom>
              <a:avLst/>
              <a:gdLst>
                <a:gd name="T0" fmla="*/ 2147483647 w 25"/>
                <a:gd name="T1" fmla="*/ 0 h 72"/>
                <a:gd name="T2" fmla="*/ 2147483647 w 25"/>
                <a:gd name="T3" fmla="*/ 0 h 72"/>
                <a:gd name="T4" fmla="*/ 2147483647 w 25"/>
                <a:gd name="T5" fmla="*/ 2147483647 h 72"/>
                <a:gd name="T6" fmla="*/ 2147483647 w 25"/>
                <a:gd name="T7" fmla="*/ 2147483647 h 72"/>
                <a:gd name="T8" fmla="*/ 2147483647 w 25"/>
                <a:gd name="T9" fmla="*/ 2147483647 h 72"/>
                <a:gd name="T10" fmla="*/ 2147483647 w 25"/>
                <a:gd name="T11" fmla="*/ 2147483647 h 72"/>
                <a:gd name="T12" fmla="*/ 2147483647 w 25"/>
                <a:gd name="T13" fmla="*/ 2147483647 h 72"/>
                <a:gd name="T14" fmla="*/ 2147483647 w 25"/>
                <a:gd name="T15" fmla="*/ 2147483647 h 72"/>
                <a:gd name="T16" fmla="*/ 0 w 25"/>
                <a:gd name="T17" fmla="*/ 2147483647 h 72"/>
                <a:gd name="T18" fmla="*/ 0 w 25"/>
                <a:gd name="T19" fmla="*/ 2147483647 h 72"/>
                <a:gd name="T20" fmla="*/ 2147483647 w 25"/>
                <a:gd name="T21" fmla="*/ 2147483647 h 72"/>
                <a:gd name="T22" fmla="*/ 2147483647 w 25"/>
                <a:gd name="T23" fmla="*/ 2147483647 h 72"/>
                <a:gd name="T24" fmla="*/ 2147483647 w 25"/>
                <a:gd name="T25" fmla="*/ 2147483647 h 72"/>
                <a:gd name="T26" fmla="*/ 2147483647 w 25"/>
                <a:gd name="T27" fmla="*/ 0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5" h="72">
                  <a:moveTo>
                    <a:pt x="20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9"/>
                  </a:lnTo>
                  <a:lnTo>
                    <a:pt x="8" y="21"/>
                  </a:lnTo>
                  <a:lnTo>
                    <a:pt x="4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3"/>
                  </a:lnTo>
                  <a:lnTo>
                    <a:pt x="12" y="9"/>
                  </a:lnTo>
                  <a:lnTo>
                    <a:pt x="16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48" name="Freeform 1022"/>
            <p:cNvSpPr>
              <a:spLocks noEditPoints="1"/>
            </p:cNvSpPr>
            <p:nvPr/>
          </p:nvSpPr>
          <p:spPr bwMode="auto">
            <a:xfrm>
              <a:off x="865188" y="2122488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2147483647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21" y="9"/>
                  </a:lnTo>
                  <a:lnTo>
                    <a:pt x="17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10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7" y="63"/>
                  </a:lnTo>
                  <a:lnTo>
                    <a:pt x="21" y="65"/>
                  </a:lnTo>
                  <a:lnTo>
                    <a:pt x="24" y="65"/>
                  </a:lnTo>
                  <a:lnTo>
                    <a:pt x="27" y="65"/>
                  </a:lnTo>
                  <a:lnTo>
                    <a:pt x="31" y="63"/>
                  </a:lnTo>
                  <a:lnTo>
                    <a:pt x="34" y="60"/>
                  </a:lnTo>
                  <a:lnTo>
                    <a:pt x="36" y="52"/>
                  </a:lnTo>
                  <a:lnTo>
                    <a:pt x="38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4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5"/>
                  </a:lnTo>
                  <a:lnTo>
                    <a:pt x="46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8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2"/>
                  </a:lnTo>
                  <a:lnTo>
                    <a:pt x="8" y="8"/>
                  </a:lnTo>
                  <a:lnTo>
                    <a:pt x="10" y="5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49" name="Rectangle 1023"/>
            <p:cNvSpPr>
              <a:spLocks noChangeArrowheads="1"/>
            </p:cNvSpPr>
            <p:nvPr/>
          </p:nvSpPr>
          <p:spPr bwMode="auto">
            <a:xfrm>
              <a:off x="960438" y="2222500"/>
              <a:ext cx="17463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3200">
                <a:solidFill>
                  <a:srgbClr val="FF3300"/>
                </a:solidFill>
                <a:latin typeface="Times" pitchFamily="18" charset="0"/>
                <a:ea typeface="Osaka" charset="-128"/>
              </a:endParaRPr>
            </a:p>
          </p:txBody>
        </p:sp>
        <p:sp>
          <p:nvSpPr>
            <p:cNvPr id="7150" name="Freeform 1024"/>
            <p:cNvSpPr>
              <a:spLocks/>
            </p:cNvSpPr>
            <p:nvPr/>
          </p:nvSpPr>
          <p:spPr bwMode="auto">
            <a:xfrm>
              <a:off x="1008063" y="2122488"/>
              <a:ext cx="41275" cy="114300"/>
            </a:xfrm>
            <a:custGeom>
              <a:avLst/>
              <a:gdLst>
                <a:gd name="T0" fmla="*/ 2147483647 w 26"/>
                <a:gd name="T1" fmla="*/ 0 h 72"/>
                <a:gd name="T2" fmla="*/ 2147483647 w 26"/>
                <a:gd name="T3" fmla="*/ 0 h 72"/>
                <a:gd name="T4" fmla="*/ 2147483647 w 26"/>
                <a:gd name="T5" fmla="*/ 2147483647 h 72"/>
                <a:gd name="T6" fmla="*/ 2147483647 w 26"/>
                <a:gd name="T7" fmla="*/ 2147483647 h 72"/>
                <a:gd name="T8" fmla="*/ 2147483647 w 26"/>
                <a:gd name="T9" fmla="*/ 2147483647 h 72"/>
                <a:gd name="T10" fmla="*/ 2147483647 w 26"/>
                <a:gd name="T11" fmla="*/ 2147483647 h 72"/>
                <a:gd name="T12" fmla="*/ 2147483647 w 26"/>
                <a:gd name="T13" fmla="*/ 2147483647 h 72"/>
                <a:gd name="T14" fmla="*/ 2147483647 w 26"/>
                <a:gd name="T15" fmla="*/ 2147483647 h 72"/>
                <a:gd name="T16" fmla="*/ 0 w 26"/>
                <a:gd name="T17" fmla="*/ 2147483647 h 72"/>
                <a:gd name="T18" fmla="*/ 0 w 26"/>
                <a:gd name="T19" fmla="*/ 2147483647 h 72"/>
                <a:gd name="T20" fmla="*/ 2147483647 w 26"/>
                <a:gd name="T21" fmla="*/ 2147483647 h 72"/>
                <a:gd name="T22" fmla="*/ 2147483647 w 26"/>
                <a:gd name="T23" fmla="*/ 2147483647 h 72"/>
                <a:gd name="T24" fmla="*/ 2147483647 w 26"/>
                <a:gd name="T25" fmla="*/ 2147483647 h 72"/>
                <a:gd name="T26" fmla="*/ 2147483647 w 26"/>
                <a:gd name="T27" fmla="*/ 0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20"/>
                  </a:lnTo>
                  <a:lnTo>
                    <a:pt x="9" y="23"/>
                  </a:lnTo>
                  <a:lnTo>
                    <a:pt x="4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51" name="Freeform 1025"/>
            <p:cNvSpPr>
              <a:spLocks noEditPoints="1"/>
            </p:cNvSpPr>
            <p:nvPr/>
          </p:nvSpPr>
          <p:spPr bwMode="auto">
            <a:xfrm>
              <a:off x="787400" y="2759075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0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0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0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2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2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6" y="36"/>
                  </a:lnTo>
                  <a:lnTo>
                    <a:pt x="36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4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3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2" y="71"/>
                  </a:lnTo>
                  <a:lnTo>
                    <a:pt x="27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52" name="Rectangle 1026"/>
            <p:cNvSpPr>
              <a:spLocks noChangeArrowheads="1"/>
            </p:cNvSpPr>
            <p:nvPr/>
          </p:nvSpPr>
          <p:spPr bwMode="auto">
            <a:xfrm>
              <a:off x="881063" y="2859088"/>
              <a:ext cx="17463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3200">
                <a:solidFill>
                  <a:srgbClr val="FF3300"/>
                </a:solidFill>
                <a:latin typeface="Times" pitchFamily="18" charset="0"/>
                <a:ea typeface="Osaka" charset="-128"/>
              </a:endParaRPr>
            </a:p>
          </p:txBody>
        </p:sp>
        <p:sp>
          <p:nvSpPr>
            <p:cNvPr id="7153" name="Freeform 1027"/>
            <p:cNvSpPr>
              <a:spLocks noEditPoints="1"/>
            </p:cNvSpPr>
            <p:nvPr/>
          </p:nvSpPr>
          <p:spPr bwMode="auto">
            <a:xfrm>
              <a:off x="919163" y="2759075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0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0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0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7" y="50"/>
                  </a:lnTo>
                  <a:lnTo>
                    <a:pt x="37" y="36"/>
                  </a:lnTo>
                  <a:lnTo>
                    <a:pt x="37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54" name="Freeform 1028"/>
            <p:cNvSpPr>
              <a:spLocks/>
            </p:cNvSpPr>
            <p:nvPr/>
          </p:nvSpPr>
          <p:spPr bwMode="auto">
            <a:xfrm>
              <a:off x="1016000" y="2759075"/>
              <a:ext cx="41275" cy="114300"/>
            </a:xfrm>
            <a:custGeom>
              <a:avLst/>
              <a:gdLst>
                <a:gd name="T0" fmla="*/ 2147483647 w 26"/>
                <a:gd name="T1" fmla="*/ 0 h 72"/>
                <a:gd name="T2" fmla="*/ 2147483647 w 26"/>
                <a:gd name="T3" fmla="*/ 0 h 72"/>
                <a:gd name="T4" fmla="*/ 2147483647 w 26"/>
                <a:gd name="T5" fmla="*/ 2147483647 h 72"/>
                <a:gd name="T6" fmla="*/ 2147483647 w 26"/>
                <a:gd name="T7" fmla="*/ 2147483647 h 72"/>
                <a:gd name="T8" fmla="*/ 2147483647 w 26"/>
                <a:gd name="T9" fmla="*/ 2147483647 h 72"/>
                <a:gd name="T10" fmla="*/ 2147483647 w 26"/>
                <a:gd name="T11" fmla="*/ 2147483647 h 72"/>
                <a:gd name="T12" fmla="*/ 2147483647 w 26"/>
                <a:gd name="T13" fmla="*/ 2147483647 h 72"/>
                <a:gd name="T14" fmla="*/ 2147483647 w 26"/>
                <a:gd name="T15" fmla="*/ 2147483647 h 72"/>
                <a:gd name="T16" fmla="*/ 0 w 26"/>
                <a:gd name="T17" fmla="*/ 2147483647 h 72"/>
                <a:gd name="T18" fmla="*/ 0 w 26"/>
                <a:gd name="T19" fmla="*/ 2147483647 h 72"/>
                <a:gd name="T20" fmla="*/ 2147483647 w 26"/>
                <a:gd name="T21" fmla="*/ 2147483647 h 72"/>
                <a:gd name="T22" fmla="*/ 2147483647 w 26"/>
                <a:gd name="T23" fmla="*/ 2147483647 h 72"/>
                <a:gd name="T24" fmla="*/ 2147483647 w 26"/>
                <a:gd name="T25" fmla="*/ 2147483647 h 72"/>
                <a:gd name="T26" fmla="*/ 2147483647 w 26"/>
                <a:gd name="T27" fmla="*/ 0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3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3"/>
                  </a:lnTo>
                  <a:lnTo>
                    <a:pt x="12" y="9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55" name="Freeform 1029"/>
            <p:cNvSpPr>
              <a:spLocks noEditPoints="1"/>
            </p:cNvSpPr>
            <p:nvPr/>
          </p:nvSpPr>
          <p:spPr bwMode="auto">
            <a:xfrm>
              <a:off x="708025" y="3392488"/>
              <a:ext cx="73025" cy="115888"/>
            </a:xfrm>
            <a:custGeom>
              <a:avLst/>
              <a:gdLst>
                <a:gd name="T0" fmla="*/ 2147483647 w 46"/>
                <a:gd name="T1" fmla="*/ 2147483647 h 73"/>
                <a:gd name="T2" fmla="*/ 2147483647 w 46"/>
                <a:gd name="T3" fmla="*/ 2147483647 h 73"/>
                <a:gd name="T4" fmla="*/ 2147483647 w 46"/>
                <a:gd name="T5" fmla="*/ 2147483647 h 73"/>
                <a:gd name="T6" fmla="*/ 2147483647 w 46"/>
                <a:gd name="T7" fmla="*/ 2147483647 h 73"/>
                <a:gd name="T8" fmla="*/ 2147483647 w 46"/>
                <a:gd name="T9" fmla="*/ 2147483647 h 73"/>
                <a:gd name="T10" fmla="*/ 2147483647 w 46"/>
                <a:gd name="T11" fmla="*/ 2147483647 h 73"/>
                <a:gd name="T12" fmla="*/ 2147483647 w 46"/>
                <a:gd name="T13" fmla="*/ 2147483647 h 73"/>
                <a:gd name="T14" fmla="*/ 2147483647 w 46"/>
                <a:gd name="T15" fmla="*/ 2147483647 h 73"/>
                <a:gd name="T16" fmla="*/ 2147483647 w 46"/>
                <a:gd name="T17" fmla="*/ 2147483647 h 73"/>
                <a:gd name="T18" fmla="*/ 2147483647 w 46"/>
                <a:gd name="T19" fmla="*/ 2147483647 h 73"/>
                <a:gd name="T20" fmla="*/ 2147483647 w 46"/>
                <a:gd name="T21" fmla="*/ 2147483647 h 73"/>
                <a:gd name="T22" fmla="*/ 2147483647 w 46"/>
                <a:gd name="T23" fmla="*/ 2147483647 h 73"/>
                <a:gd name="T24" fmla="*/ 2147483647 w 46"/>
                <a:gd name="T25" fmla="*/ 2147483647 h 73"/>
                <a:gd name="T26" fmla="*/ 2147483647 w 46"/>
                <a:gd name="T27" fmla="*/ 2147483647 h 73"/>
                <a:gd name="T28" fmla="*/ 2147483647 w 46"/>
                <a:gd name="T29" fmla="*/ 2147483647 h 73"/>
                <a:gd name="T30" fmla="*/ 2147483647 w 46"/>
                <a:gd name="T31" fmla="*/ 2147483647 h 73"/>
                <a:gd name="T32" fmla="*/ 2147483647 w 46"/>
                <a:gd name="T33" fmla="*/ 2147483647 h 73"/>
                <a:gd name="T34" fmla="*/ 2147483647 w 46"/>
                <a:gd name="T35" fmla="*/ 2147483647 h 73"/>
                <a:gd name="T36" fmla="*/ 2147483647 w 46"/>
                <a:gd name="T37" fmla="*/ 2147483647 h 73"/>
                <a:gd name="T38" fmla="*/ 2147483647 w 46"/>
                <a:gd name="T39" fmla="*/ 2147483647 h 73"/>
                <a:gd name="T40" fmla="*/ 2147483647 w 46"/>
                <a:gd name="T41" fmla="*/ 2147483647 h 73"/>
                <a:gd name="T42" fmla="*/ 2147483647 w 46"/>
                <a:gd name="T43" fmla="*/ 0 h 73"/>
                <a:gd name="T44" fmla="*/ 2147483647 w 46"/>
                <a:gd name="T45" fmla="*/ 2147483647 h 73"/>
                <a:gd name="T46" fmla="*/ 2147483647 w 46"/>
                <a:gd name="T47" fmla="*/ 2147483647 h 73"/>
                <a:gd name="T48" fmla="*/ 2147483647 w 46"/>
                <a:gd name="T49" fmla="*/ 2147483647 h 73"/>
                <a:gd name="T50" fmla="*/ 2147483647 w 46"/>
                <a:gd name="T51" fmla="*/ 2147483647 h 73"/>
                <a:gd name="T52" fmla="*/ 2147483647 w 46"/>
                <a:gd name="T53" fmla="*/ 2147483647 h 73"/>
                <a:gd name="T54" fmla="*/ 2147483647 w 46"/>
                <a:gd name="T55" fmla="*/ 2147483647 h 73"/>
                <a:gd name="T56" fmla="*/ 2147483647 w 46"/>
                <a:gd name="T57" fmla="*/ 2147483647 h 73"/>
                <a:gd name="T58" fmla="*/ 2147483647 w 46"/>
                <a:gd name="T59" fmla="*/ 2147483647 h 73"/>
                <a:gd name="T60" fmla="*/ 2147483647 w 46"/>
                <a:gd name="T61" fmla="*/ 2147483647 h 73"/>
                <a:gd name="T62" fmla="*/ 2147483647 w 46"/>
                <a:gd name="T63" fmla="*/ 2147483647 h 73"/>
                <a:gd name="T64" fmla="*/ 2147483647 w 46"/>
                <a:gd name="T65" fmla="*/ 2147483647 h 73"/>
                <a:gd name="T66" fmla="*/ 2147483647 w 46"/>
                <a:gd name="T67" fmla="*/ 2147483647 h 73"/>
                <a:gd name="T68" fmla="*/ 2147483647 w 46"/>
                <a:gd name="T69" fmla="*/ 2147483647 h 73"/>
                <a:gd name="T70" fmla="*/ 2147483647 w 46"/>
                <a:gd name="T71" fmla="*/ 2147483647 h 73"/>
                <a:gd name="T72" fmla="*/ 2147483647 w 46"/>
                <a:gd name="T73" fmla="*/ 2147483647 h 73"/>
                <a:gd name="T74" fmla="*/ 2147483647 w 46"/>
                <a:gd name="T75" fmla="*/ 2147483647 h 73"/>
                <a:gd name="T76" fmla="*/ 2147483647 w 46"/>
                <a:gd name="T77" fmla="*/ 2147483647 h 73"/>
                <a:gd name="T78" fmla="*/ 2147483647 w 46"/>
                <a:gd name="T79" fmla="*/ 2147483647 h 73"/>
                <a:gd name="T80" fmla="*/ 2147483647 w 46"/>
                <a:gd name="T81" fmla="*/ 2147483647 h 73"/>
                <a:gd name="T82" fmla="*/ 2147483647 w 46"/>
                <a:gd name="T83" fmla="*/ 2147483647 h 73"/>
                <a:gd name="T84" fmla="*/ 2147483647 w 46"/>
                <a:gd name="T85" fmla="*/ 2147483647 h 73"/>
                <a:gd name="T86" fmla="*/ 2147483647 w 46"/>
                <a:gd name="T87" fmla="*/ 2147483647 h 73"/>
                <a:gd name="T88" fmla="*/ 0 w 46"/>
                <a:gd name="T89" fmla="*/ 2147483647 h 73"/>
                <a:gd name="T90" fmla="*/ 0 w 46"/>
                <a:gd name="T91" fmla="*/ 2147483647 h 73"/>
                <a:gd name="T92" fmla="*/ 2147483647 w 46"/>
                <a:gd name="T93" fmla="*/ 2147483647 h 73"/>
                <a:gd name="T94" fmla="*/ 2147483647 w 46"/>
                <a:gd name="T95" fmla="*/ 2147483647 h 73"/>
                <a:gd name="T96" fmla="*/ 2147483647 w 46"/>
                <a:gd name="T97" fmla="*/ 2147483647 h 73"/>
                <a:gd name="T98" fmla="*/ 2147483647 w 46"/>
                <a:gd name="T99" fmla="*/ 2147483647 h 73"/>
                <a:gd name="T100" fmla="*/ 2147483647 w 46"/>
                <a:gd name="T101" fmla="*/ 2147483647 h 73"/>
                <a:gd name="T102" fmla="*/ 2147483647 w 46"/>
                <a:gd name="T103" fmla="*/ 2147483647 h 73"/>
                <a:gd name="T104" fmla="*/ 2147483647 w 46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6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29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8" y="1"/>
                  </a:lnTo>
                  <a:lnTo>
                    <a:pt x="33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5" y="25"/>
                  </a:lnTo>
                  <a:lnTo>
                    <a:pt x="46" y="31"/>
                  </a:lnTo>
                  <a:lnTo>
                    <a:pt x="46" y="37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2" y="72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3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3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56" name="Rectangle 1030"/>
            <p:cNvSpPr>
              <a:spLocks noChangeArrowheads="1"/>
            </p:cNvSpPr>
            <p:nvPr/>
          </p:nvSpPr>
          <p:spPr bwMode="auto">
            <a:xfrm>
              <a:off x="803275" y="3492500"/>
              <a:ext cx="14288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3200">
                <a:solidFill>
                  <a:srgbClr val="FF3300"/>
                </a:solidFill>
                <a:latin typeface="Times" pitchFamily="18" charset="0"/>
                <a:ea typeface="Osaka" charset="-128"/>
              </a:endParaRPr>
            </a:p>
          </p:txBody>
        </p:sp>
        <p:sp>
          <p:nvSpPr>
            <p:cNvPr id="7157" name="Freeform 1031"/>
            <p:cNvSpPr>
              <a:spLocks noEditPoints="1"/>
            </p:cNvSpPr>
            <p:nvPr/>
          </p:nvSpPr>
          <p:spPr bwMode="auto">
            <a:xfrm>
              <a:off x="839788" y="3392488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0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7" y="52"/>
                  </a:lnTo>
                  <a:lnTo>
                    <a:pt x="38" y="37"/>
                  </a:lnTo>
                  <a:lnTo>
                    <a:pt x="37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3"/>
                  </a:lnTo>
                  <a:lnTo>
                    <a:pt x="38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6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7" y="70"/>
                  </a:lnTo>
                  <a:lnTo>
                    <a:pt x="32" y="72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4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58" name="Freeform 1032"/>
            <p:cNvSpPr>
              <a:spLocks noEditPoints="1"/>
            </p:cNvSpPr>
            <p:nvPr/>
          </p:nvSpPr>
          <p:spPr bwMode="auto">
            <a:xfrm>
              <a:off x="927100" y="3392488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2147483647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2147483647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2147483647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4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28" y="1"/>
                  </a:lnTo>
                  <a:lnTo>
                    <a:pt x="34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8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5" y="3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59" name="Freeform 1033"/>
            <p:cNvSpPr>
              <a:spLocks/>
            </p:cNvSpPr>
            <p:nvPr/>
          </p:nvSpPr>
          <p:spPr bwMode="auto">
            <a:xfrm>
              <a:off x="1023938" y="3392488"/>
              <a:ext cx="42863" cy="114300"/>
            </a:xfrm>
            <a:custGeom>
              <a:avLst/>
              <a:gdLst>
                <a:gd name="T0" fmla="*/ 2147483647 w 27"/>
                <a:gd name="T1" fmla="*/ 0 h 72"/>
                <a:gd name="T2" fmla="*/ 2147483647 w 27"/>
                <a:gd name="T3" fmla="*/ 0 h 72"/>
                <a:gd name="T4" fmla="*/ 2147483647 w 27"/>
                <a:gd name="T5" fmla="*/ 2147483647 h 72"/>
                <a:gd name="T6" fmla="*/ 2147483647 w 27"/>
                <a:gd name="T7" fmla="*/ 2147483647 h 72"/>
                <a:gd name="T8" fmla="*/ 2147483647 w 27"/>
                <a:gd name="T9" fmla="*/ 2147483647 h 72"/>
                <a:gd name="T10" fmla="*/ 2147483647 w 27"/>
                <a:gd name="T11" fmla="*/ 2147483647 h 72"/>
                <a:gd name="T12" fmla="*/ 2147483647 w 27"/>
                <a:gd name="T13" fmla="*/ 2147483647 h 72"/>
                <a:gd name="T14" fmla="*/ 2147483647 w 27"/>
                <a:gd name="T15" fmla="*/ 2147483647 h 72"/>
                <a:gd name="T16" fmla="*/ 0 w 27"/>
                <a:gd name="T17" fmla="*/ 2147483647 h 72"/>
                <a:gd name="T18" fmla="*/ 0 w 27"/>
                <a:gd name="T19" fmla="*/ 2147483647 h 72"/>
                <a:gd name="T20" fmla="*/ 2147483647 w 27"/>
                <a:gd name="T21" fmla="*/ 2147483647 h 72"/>
                <a:gd name="T22" fmla="*/ 2147483647 w 27"/>
                <a:gd name="T23" fmla="*/ 2147483647 h 72"/>
                <a:gd name="T24" fmla="*/ 2147483647 w 27"/>
                <a:gd name="T25" fmla="*/ 2147483647 h 72"/>
                <a:gd name="T26" fmla="*/ 2147483647 w 27"/>
                <a:gd name="T27" fmla="*/ 0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7" h="72">
                  <a:moveTo>
                    <a:pt x="20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4" y="20"/>
                  </a:lnTo>
                  <a:lnTo>
                    <a:pt x="10" y="23"/>
                  </a:lnTo>
                  <a:lnTo>
                    <a:pt x="5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60" name="Freeform 1034"/>
            <p:cNvSpPr>
              <a:spLocks noEditPoints="1"/>
            </p:cNvSpPr>
            <p:nvPr/>
          </p:nvSpPr>
          <p:spPr bwMode="auto">
            <a:xfrm>
              <a:off x="628650" y="4029075"/>
              <a:ext cx="73025" cy="115888"/>
            </a:xfrm>
            <a:custGeom>
              <a:avLst/>
              <a:gdLst>
                <a:gd name="T0" fmla="*/ 2147483647 w 46"/>
                <a:gd name="T1" fmla="*/ 2147483647 h 73"/>
                <a:gd name="T2" fmla="*/ 2147483647 w 46"/>
                <a:gd name="T3" fmla="*/ 2147483647 h 73"/>
                <a:gd name="T4" fmla="*/ 2147483647 w 46"/>
                <a:gd name="T5" fmla="*/ 2147483647 h 73"/>
                <a:gd name="T6" fmla="*/ 2147483647 w 46"/>
                <a:gd name="T7" fmla="*/ 2147483647 h 73"/>
                <a:gd name="T8" fmla="*/ 2147483647 w 46"/>
                <a:gd name="T9" fmla="*/ 2147483647 h 73"/>
                <a:gd name="T10" fmla="*/ 2147483647 w 46"/>
                <a:gd name="T11" fmla="*/ 2147483647 h 73"/>
                <a:gd name="T12" fmla="*/ 2147483647 w 46"/>
                <a:gd name="T13" fmla="*/ 2147483647 h 73"/>
                <a:gd name="T14" fmla="*/ 2147483647 w 46"/>
                <a:gd name="T15" fmla="*/ 2147483647 h 73"/>
                <a:gd name="T16" fmla="*/ 2147483647 w 46"/>
                <a:gd name="T17" fmla="*/ 2147483647 h 73"/>
                <a:gd name="T18" fmla="*/ 2147483647 w 46"/>
                <a:gd name="T19" fmla="*/ 2147483647 h 73"/>
                <a:gd name="T20" fmla="*/ 2147483647 w 46"/>
                <a:gd name="T21" fmla="*/ 2147483647 h 73"/>
                <a:gd name="T22" fmla="*/ 2147483647 w 46"/>
                <a:gd name="T23" fmla="*/ 2147483647 h 73"/>
                <a:gd name="T24" fmla="*/ 2147483647 w 46"/>
                <a:gd name="T25" fmla="*/ 2147483647 h 73"/>
                <a:gd name="T26" fmla="*/ 2147483647 w 46"/>
                <a:gd name="T27" fmla="*/ 2147483647 h 73"/>
                <a:gd name="T28" fmla="*/ 2147483647 w 46"/>
                <a:gd name="T29" fmla="*/ 2147483647 h 73"/>
                <a:gd name="T30" fmla="*/ 2147483647 w 46"/>
                <a:gd name="T31" fmla="*/ 2147483647 h 73"/>
                <a:gd name="T32" fmla="*/ 2147483647 w 46"/>
                <a:gd name="T33" fmla="*/ 2147483647 h 73"/>
                <a:gd name="T34" fmla="*/ 2147483647 w 46"/>
                <a:gd name="T35" fmla="*/ 2147483647 h 73"/>
                <a:gd name="T36" fmla="*/ 2147483647 w 46"/>
                <a:gd name="T37" fmla="*/ 2147483647 h 73"/>
                <a:gd name="T38" fmla="*/ 2147483647 w 46"/>
                <a:gd name="T39" fmla="*/ 2147483647 h 73"/>
                <a:gd name="T40" fmla="*/ 2147483647 w 46"/>
                <a:gd name="T41" fmla="*/ 2147483647 h 73"/>
                <a:gd name="T42" fmla="*/ 2147483647 w 46"/>
                <a:gd name="T43" fmla="*/ 0 h 73"/>
                <a:gd name="T44" fmla="*/ 2147483647 w 46"/>
                <a:gd name="T45" fmla="*/ 0 h 73"/>
                <a:gd name="T46" fmla="*/ 2147483647 w 46"/>
                <a:gd name="T47" fmla="*/ 2147483647 h 73"/>
                <a:gd name="T48" fmla="*/ 2147483647 w 46"/>
                <a:gd name="T49" fmla="*/ 2147483647 h 73"/>
                <a:gd name="T50" fmla="*/ 2147483647 w 46"/>
                <a:gd name="T51" fmla="*/ 2147483647 h 73"/>
                <a:gd name="T52" fmla="*/ 2147483647 w 46"/>
                <a:gd name="T53" fmla="*/ 2147483647 h 73"/>
                <a:gd name="T54" fmla="*/ 2147483647 w 46"/>
                <a:gd name="T55" fmla="*/ 2147483647 h 73"/>
                <a:gd name="T56" fmla="*/ 2147483647 w 46"/>
                <a:gd name="T57" fmla="*/ 2147483647 h 73"/>
                <a:gd name="T58" fmla="*/ 2147483647 w 46"/>
                <a:gd name="T59" fmla="*/ 2147483647 h 73"/>
                <a:gd name="T60" fmla="*/ 2147483647 w 46"/>
                <a:gd name="T61" fmla="*/ 2147483647 h 73"/>
                <a:gd name="T62" fmla="*/ 2147483647 w 46"/>
                <a:gd name="T63" fmla="*/ 2147483647 h 73"/>
                <a:gd name="T64" fmla="*/ 2147483647 w 46"/>
                <a:gd name="T65" fmla="*/ 2147483647 h 73"/>
                <a:gd name="T66" fmla="*/ 2147483647 w 46"/>
                <a:gd name="T67" fmla="*/ 2147483647 h 73"/>
                <a:gd name="T68" fmla="*/ 2147483647 w 46"/>
                <a:gd name="T69" fmla="*/ 2147483647 h 73"/>
                <a:gd name="T70" fmla="*/ 2147483647 w 46"/>
                <a:gd name="T71" fmla="*/ 2147483647 h 73"/>
                <a:gd name="T72" fmla="*/ 2147483647 w 46"/>
                <a:gd name="T73" fmla="*/ 2147483647 h 73"/>
                <a:gd name="T74" fmla="*/ 2147483647 w 46"/>
                <a:gd name="T75" fmla="*/ 2147483647 h 73"/>
                <a:gd name="T76" fmla="*/ 2147483647 w 46"/>
                <a:gd name="T77" fmla="*/ 2147483647 h 73"/>
                <a:gd name="T78" fmla="*/ 2147483647 w 46"/>
                <a:gd name="T79" fmla="*/ 2147483647 h 73"/>
                <a:gd name="T80" fmla="*/ 2147483647 w 46"/>
                <a:gd name="T81" fmla="*/ 2147483647 h 73"/>
                <a:gd name="T82" fmla="*/ 2147483647 w 46"/>
                <a:gd name="T83" fmla="*/ 2147483647 h 73"/>
                <a:gd name="T84" fmla="*/ 2147483647 w 46"/>
                <a:gd name="T85" fmla="*/ 2147483647 h 73"/>
                <a:gd name="T86" fmla="*/ 2147483647 w 46"/>
                <a:gd name="T87" fmla="*/ 2147483647 h 73"/>
                <a:gd name="T88" fmla="*/ 0 w 46"/>
                <a:gd name="T89" fmla="*/ 2147483647 h 73"/>
                <a:gd name="T90" fmla="*/ 2147483647 w 46"/>
                <a:gd name="T91" fmla="*/ 2147483647 h 73"/>
                <a:gd name="T92" fmla="*/ 2147483647 w 46"/>
                <a:gd name="T93" fmla="*/ 2147483647 h 73"/>
                <a:gd name="T94" fmla="*/ 2147483647 w 46"/>
                <a:gd name="T95" fmla="*/ 2147483647 h 73"/>
                <a:gd name="T96" fmla="*/ 2147483647 w 46"/>
                <a:gd name="T97" fmla="*/ 2147483647 h 73"/>
                <a:gd name="T98" fmla="*/ 2147483647 w 46"/>
                <a:gd name="T99" fmla="*/ 2147483647 h 73"/>
                <a:gd name="T100" fmla="*/ 2147483647 w 46"/>
                <a:gd name="T101" fmla="*/ 2147483647 h 73"/>
                <a:gd name="T102" fmla="*/ 2147483647 w 46"/>
                <a:gd name="T103" fmla="*/ 0 h 73"/>
                <a:gd name="T104" fmla="*/ 2147483647 w 46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6" h="73">
                  <a:moveTo>
                    <a:pt x="22" y="8"/>
                  </a:moveTo>
                  <a:lnTo>
                    <a:pt x="19" y="9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5" y="61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6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61" name="Rectangle 1035"/>
            <p:cNvSpPr>
              <a:spLocks noChangeArrowheads="1"/>
            </p:cNvSpPr>
            <p:nvPr/>
          </p:nvSpPr>
          <p:spPr bwMode="auto">
            <a:xfrm>
              <a:off x="723900" y="4129088"/>
              <a:ext cx="14288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3200">
                <a:solidFill>
                  <a:srgbClr val="FF3300"/>
                </a:solidFill>
                <a:latin typeface="Times" pitchFamily="18" charset="0"/>
                <a:ea typeface="Osaka" charset="-128"/>
              </a:endParaRPr>
            </a:p>
          </p:txBody>
        </p:sp>
        <p:sp>
          <p:nvSpPr>
            <p:cNvPr id="7162" name="Freeform 1036"/>
            <p:cNvSpPr>
              <a:spLocks noEditPoints="1"/>
            </p:cNvSpPr>
            <p:nvPr/>
          </p:nvSpPr>
          <p:spPr bwMode="auto">
            <a:xfrm>
              <a:off x="760413" y="4029075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0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2147483647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0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31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40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63" name="Freeform 1037"/>
            <p:cNvSpPr>
              <a:spLocks noEditPoints="1"/>
            </p:cNvSpPr>
            <p:nvPr/>
          </p:nvSpPr>
          <p:spPr bwMode="auto">
            <a:xfrm>
              <a:off x="847725" y="4029075"/>
              <a:ext cx="73025" cy="115888"/>
            </a:xfrm>
            <a:custGeom>
              <a:avLst/>
              <a:gdLst>
                <a:gd name="T0" fmla="*/ 2147483647 w 46"/>
                <a:gd name="T1" fmla="*/ 2147483647 h 73"/>
                <a:gd name="T2" fmla="*/ 2147483647 w 46"/>
                <a:gd name="T3" fmla="*/ 2147483647 h 73"/>
                <a:gd name="T4" fmla="*/ 2147483647 w 46"/>
                <a:gd name="T5" fmla="*/ 2147483647 h 73"/>
                <a:gd name="T6" fmla="*/ 2147483647 w 46"/>
                <a:gd name="T7" fmla="*/ 2147483647 h 73"/>
                <a:gd name="T8" fmla="*/ 2147483647 w 46"/>
                <a:gd name="T9" fmla="*/ 2147483647 h 73"/>
                <a:gd name="T10" fmla="*/ 2147483647 w 46"/>
                <a:gd name="T11" fmla="*/ 2147483647 h 73"/>
                <a:gd name="T12" fmla="*/ 2147483647 w 46"/>
                <a:gd name="T13" fmla="*/ 2147483647 h 73"/>
                <a:gd name="T14" fmla="*/ 2147483647 w 46"/>
                <a:gd name="T15" fmla="*/ 2147483647 h 73"/>
                <a:gd name="T16" fmla="*/ 2147483647 w 46"/>
                <a:gd name="T17" fmla="*/ 2147483647 h 73"/>
                <a:gd name="T18" fmla="*/ 2147483647 w 46"/>
                <a:gd name="T19" fmla="*/ 2147483647 h 73"/>
                <a:gd name="T20" fmla="*/ 2147483647 w 46"/>
                <a:gd name="T21" fmla="*/ 2147483647 h 73"/>
                <a:gd name="T22" fmla="*/ 2147483647 w 46"/>
                <a:gd name="T23" fmla="*/ 2147483647 h 73"/>
                <a:gd name="T24" fmla="*/ 2147483647 w 46"/>
                <a:gd name="T25" fmla="*/ 2147483647 h 73"/>
                <a:gd name="T26" fmla="*/ 2147483647 w 46"/>
                <a:gd name="T27" fmla="*/ 2147483647 h 73"/>
                <a:gd name="T28" fmla="*/ 2147483647 w 46"/>
                <a:gd name="T29" fmla="*/ 2147483647 h 73"/>
                <a:gd name="T30" fmla="*/ 2147483647 w 46"/>
                <a:gd name="T31" fmla="*/ 2147483647 h 73"/>
                <a:gd name="T32" fmla="*/ 2147483647 w 46"/>
                <a:gd name="T33" fmla="*/ 2147483647 h 73"/>
                <a:gd name="T34" fmla="*/ 2147483647 w 46"/>
                <a:gd name="T35" fmla="*/ 2147483647 h 73"/>
                <a:gd name="T36" fmla="*/ 2147483647 w 46"/>
                <a:gd name="T37" fmla="*/ 2147483647 h 73"/>
                <a:gd name="T38" fmla="*/ 2147483647 w 46"/>
                <a:gd name="T39" fmla="*/ 2147483647 h 73"/>
                <a:gd name="T40" fmla="*/ 2147483647 w 46"/>
                <a:gd name="T41" fmla="*/ 2147483647 h 73"/>
                <a:gd name="T42" fmla="*/ 2147483647 w 46"/>
                <a:gd name="T43" fmla="*/ 0 h 73"/>
                <a:gd name="T44" fmla="*/ 2147483647 w 46"/>
                <a:gd name="T45" fmla="*/ 0 h 73"/>
                <a:gd name="T46" fmla="*/ 2147483647 w 46"/>
                <a:gd name="T47" fmla="*/ 2147483647 h 73"/>
                <a:gd name="T48" fmla="*/ 2147483647 w 46"/>
                <a:gd name="T49" fmla="*/ 2147483647 h 73"/>
                <a:gd name="T50" fmla="*/ 2147483647 w 46"/>
                <a:gd name="T51" fmla="*/ 2147483647 h 73"/>
                <a:gd name="T52" fmla="*/ 2147483647 w 46"/>
                <a:gd name="T53" fmla="*/ 2147483647 h 73"/>
                <a:gd name="T54" fmla="*/ 2147483647 w 46"/>
                <a:gd name="T55" fmla="*/ 2147483647 h 73"/>
                <a:gd name="T56" fmla="*/ 2147483647 w 46"/>
                <a:gd name="T57" fmla="*/ 2147483647 h 73"/>
                <a:gd name="T58" fmla="*/ 2147483647 w 46"/>
                <a:gd name="T59" fmla="*/ 2147483647 h 73"/>
                <a:gd name="T60" fmla="*/ 2147483647 w 46"/>
                <a:gd name="T61" fmla="*/ 2147483647 h 73"/>
                <a:gd name="T62" fmla="*/ 2147483647 w 46"/>
                <a:gd name="T63" fmla="*/ 2147483647 h 73"/>
                <a:gd name="T64" fmla="*/ 2147483647 w 46"/>
                <a:gd name="T65" fmla="*/ 2147483647 h 73"/>
                <a:gd name="T66" fmla="*/ 2147483647 w 46"/>
                <a:gd name="T67" fmla="*/ 2147483647 h 73"/>
                <a:gd name="T68" fmla="*/ 2147483647 w 46"/>
                <a:gd name="T69" fmla="*/ 2147483647 h 73"/>
                <a:gd name="T70" fmla="*/ 2147483647 w 46"/>
                <a:gd name="T71" fmla="*/ 2147483647 h 73"/>
                <a:gd name="T72" fmla="*/ 2147483647 w 46"/>
                <a:gd name="T73" fmla="*/ 2147483647 h 73"/>
                <a:gd name="T74" fmla="*/ 2147483647 w 46"/>
                <a:gd name="T75" fmla="*/ 2147483647 h 73"/>
                <a:gd name="T76" fmla="*/ 2147483647 w 46"/>
                <a:gd name="T77" fmla="*/ 2147483647 h 73"/>
                <a:gd name="T78" fmla="*/ 2147483647 w 46"/>
                <a:gd name="T79" fmla="*/ 2147483647 h 73"/>
                <a:gd name="T80" fmla="*/ 2147483647 w 46"/>
                <a:gd name="T81" fmla="*/ 2147483647 h 73"/>
                <a:gd name="T82" fmla="*/ 2147483647 w 46"/>
                <a:gd name="T83" fmla="*/ 2147483647 h 73"/>
                <a:gd name="T84" fmla="*/ 2147483647 w 46"/>
                <a:gd name="T85" fmla="*/ 2147483647 h 73"/>
                <a:gd name="T86" fmla="*/ 2147483647 w 46"/>
                <a:gd name="T87" fmla="*/ 2147483647 h 73"/>
                <a:gd name="T88" fmla="*/ 0 w 46"/>
                <a:gd name="T89" fmla="*/ 2147483647 h 73"/>
                <a:gd name="T90" fmla="*/ 2147483647 w 46"/>
                <a:gd name="T91" fmla="*/ 2147483647 h 73"/>
                <a:gd name="T92" fmla="*/ 2147483647 w 46"/>
                <a:gd name="T93" fmla="*/ 2147483647 h 73"/>
                <a:gd name="T94" fmla="*/ 2147483647 w 46"/>
                <a:gd name="T95" fmla="*/ 2147483647 h 73"/>
                <a:gd name="T96" fmla="*/ 2147483647 w 46"/>
                <a:gd name="T97" fmla="*/ 2147483647 h 73"/>
                <a:gd name="T98" fmla="*/ 2147483647 w 46"/>
                <a:gd name="T99" fmla="*/ 2147483647 h 73"/>
                <a:gd name="T100" fmla="*/ 2147483647 w 46"/>
                <a:gd name="T101" fmla="*/ 2147483647 h 73"/>
                <a:gd name="T102" fmla="*/ 2147483647 w 46"/>
                <a:gd name="T103" fmla="*/ 0 h 73"/>
                <a:gd name="T104" fmla="*/ 2147483647 w 46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6" h="73">
                  <a:moveTo>
                    <a:pt x="24" y="8"/>
                  </a:moveTo>
                  <a:lnTo>
                    <a:pt x="19" y="9"/>
                  </a:lnTo>
                  <a:lnTo>
                    <a:pt x="17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7" y="61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4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8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64" name="Freeform 1038"/>
            <p:cNvSpPr>
              <a:spLocks noEditPoints="1"/>
            </p:cNvSpPr>
            <p:nvPr/>
          </p:nvSpPr>
          <p:spPr bwMode="auto">
            <a:xfrm>
              <a:off x="935038" y="4029075"/>
              <a:ext cx="74613" cy="115888"/>
            </a:xfrm>
            <a:custGeom>
              <a:avLst/>
              <a:gdLst>
                <a:gd name="T0" fmla="*/ 2147483647 w 47"/>
                <a:gd name="T1" fmla="*/ 2147483647 h 73"/>
                <a:gd name="T2" fmla="*/ 2147483647 w 47"/>
                <a:gd name="T3" fmla="*/ 2147483647 h 73"/>
                <a:gd name="T4" fmla="*/ 2147483647 w 47"/>
                <a:gd name="T5" fmla="*/ 2147483647 h 73"/>
                <a:gd name="T6" fmla="*/ 2147483647 w 47"/>
                <a:gd name="T7" fmla="*/ 2147483647 h 73"/>
                <a:gd name="T8" fmla="*/ 2147483647 w 47"/>
                <a:gd name="T9" fmla="*/ 2147483647 h 73"/>
                <a:gd name="T10" fmla="*/ 2147483647 w 47"/>
                <a:gd name="T11" fmla="*/ 2147483647 h 73"/>
                <a:gd name="T12" fmla="*/ 2147483647 w 47"/>
                <a:gd name="T13" fmla="*/ 2147483647 h 73"/>
                <a:gd name="T14" fmla="*/ 2147483647 w 47"/>
                <a:gd name="T15" fmla="*/ 2147483647 h 73"/>
                <a:gd name="T16" fmla="*/ 2147483647 w 47"/>
                <a:gd name="T17" fmla="*/ 2147483647 h 73"/>
                <a:gd name="T18" fmla="*/ 2147483647 w 47"/>
                <a:gd name="T19" fmla="*/ 2147483647 h 73"/>
                <a:gd name="T20" fmla="*/ 2147483647 w 47"/>
                <a:gd name="T21" fmla="*/ 2147483647 h 73"/>
                <a:gd name="T22" fmla="*/ 2147483647 w 47"/>
                <a:gd name="T23" fmla="*/ 2147483647 h 73"/>
                <a:gd name="T24" fmla="*/ 2147483647 w 47"/>
                <a:gd name="T25" fmla="*/ 2147483647 h 73"/>
                <a:gd name="T26" fmla="*/ 2147483647 w 47"/>
                <a:gd name="T27" fmla="*/ 2147483647 h 73"/>
                <a:gd name="T28" fmla="*/ 2147483647 w 47"/>
                <a:gd name="T29" fmla="*/ 2147483647 h 73"/>
                <a:gd name="T30" fmla="*/ 2147483647 w 47"/>
                <a:gd name="T31" fmla="*/ 2147483647 h 73"/>
                <a:gd name="T32" fmla="*/ 2147483647 w 47"/>
                <a:gd name="T33" fmla="*/ 2147483647 h 73"/>
                <a:gd name="T34" fmla="*/ 2147483647 w 47"/>
                <a:gd name="T35" fmla="*/ 2147483647 h 73"/>
                <a:gd name="T36" fmla="*/ 2147483647 w 47"/>
                <a:gd name="T37" fmla="*/ 2147483647 h 73"/>
                <a:gd name="T38" fmla="*/ 2147483647 w 47"/>
                <a:gd name="T39" fmla="*/ 2147483647 h 73"/>
                <a:gd name="T40" fmla="*/ 2147483647 w 47"/>
                <a:gd name="T41" fmla="*/ 2147483647 h 73"/>
                <a:gd name="T42" fmla="*/ 2147483647 w 47"/>
                <a:gd name="T43" fmla="*/ 0 h 73"/>
                <a:gd name="T44" fmla="*/ 2147483647 w 47"/>
                <a:gd name="T45" fmla="*/ 0 h 73"/>
                <a:gd name="T46" fmla="*/ 2147483647 w 47"/>
                <a:gd name="T47" fmla="*/ 2147483647 h 73"/>
                <a:gd name="T48" fmla="*/ 2147483647 w 47"/>
                <a:gd name="T49" fmla="*/ 2147483647 h 73"/>
                <a:gd name="T50" fmla="*/ 2147483647 w 47"/>
                <a:gd name="T51" fmla="*/ 2147483647 h 73"/>
                <a:gd name="T52" fmla="*/ 2147483647 w 47"/>
                <a:gd name="T53" fmla="*/ 2147483647 h 73"/>
                <a:gd name="T54" fmla="*/ 2147483647 w 47"/>
                <a:gd name="T55" fmla="*/ 2147483647 h 73"/>
                <a:gd name="T56" fmla="*/ 2147483647 w 47"/>
                <a:gd name="T57" fmla="*/ 2147483647 h 73"/>
                <a:gd name="T58" fmla="*/ 2147483647 w 47"/>
                <a:gd name="T59" fmla="*/ 2147483647 h 73"/>
                <a:gd name="T60" fmla="*/ 2147483647 w 47"/>
                <a:gd name="T61" fmla="*/ 2147483647 h 73"/>
                <a:gd name="T62" fmla="*/ 2147483647 w 47"/>
                <a:gd name="T63" fmla="*/ 2147483647 h 73"/>
                <a:gd name="T64" fmla="*/ 2147483647 w 47"/>
                <a:gd name="T65" fmla="*/ 2147483647 h 73"/>
                <a:gd name="T66" fmla="*/ 2147483647 w 47"/>
                <a:gd name="T67" fmla="*/ 2147483647 h 73"/>
                <a:gd name="T68" fmla="*/ 2147483647 w 47"/>
                <a:gd name="T69" fmla="*/ 2147483647 h 73"/>
                <a:gd name="T70" fmla="*/ 2147483647 w 47"/>
                <a:gd name="T71" fmla="*/ 2147483647 h 73"/>
                <a:gd name="T72" fmla="*/ 2147483647 w 47"/>
                <a:gd name="T73" fmla="*/ 2147483647 h 73"/>
                <a:gd name="T74" fmla="*/ 2147483647 w 47"/>
                <a:gd name="T75" fmla="*/ 2147483647 h 73"/>
                <a:gd name="T76" fmla="*/ 2147483647 w 47"/>
                <a:gd name="T77" fmla="*/ 2147483647 h 73"/>
                <a:gd name="T78" fmla="*/ 2147483647 w 47"/>
                <a:gd name="T79" fmla="*/ 2147483647 h 73"/>
                <a:gd name="T80" fmla="*/ 2147483647 w 47"/>
                <a:gd name="T81" fmla="*/ 2147483647 h 73"/>
                <a:gd name="T82" fmla="*/ 2147483647 w 47"/>
                <a:gd name="T83" fmla="*/ 2147483647 h 73"/>
                <a:gd name="T84" fmla="*/ 2147483647 w 47"/>
                <a:gd name="T85" fmla="*/ 2147483647 h 73"/>
                <a:gd name="T86" fmla="*/ 2147483647 w 47"/>
                <a:gd name="T87" fmla="*/ 2147483647 h 73"/>
                <a:gd name="T88" fmla="*/ 0 w 47"/>
                <a:gd name="T89" fmla="*/ 2147483647 h 73"/>
                <a:gd name="T90" fmla="*/ 0 w 47"/>
                <a:gd name="T91" fmla="*/ 2147483647 h 73"/>
                <a:gd name="T92" fmla="*/ 2147483647 w 47"/>
                <a:gd name="T93" fmla="*/ 2147483647 h 73"/>
                <a:gd name="T94" fmla="*/ 2147483647 w 47"/>
                <a:gd name="T95" fmla="*/ 2147483647 h 73"/>
                <a:gd name="T96" fmla="*/ 2147483647 w 47"/>
                <a:gd name="T97" fmla="*/ 2147483647 h 73"/>
                <a:gd name="T98" fmla="*/ 2147483647 w 47"/>
                <a:gd name="T99" fmla="*/ 2147483647 h 73"/>
                <a:gd name="T100" fmla="*/ 2147483647 w 47"/>
                <a:gd name="T101" fmla="*/ 2147483647 h 73"/>
                <a:gd name="T102" fmla="*/ 2147483647 w 47"/>
                <a:gd name="T103" fmla="*/ 0 h 73"/>
                <a:gd name="T104" fmla="*/ 2147483647 w 47"/>
                <a:gd name="T105" fmla="*/ 0 h 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11" y="21"/>
                  </a:lnTo>
                  <a:lnTo>
                    <a:pt x="10" y="36"/>
                  </a:lnTo>
                  <a:lnTo>
                    <a:pt x="11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4"/>
                  </a:lnTo>
                  <a:lnTo>
                    <a:pt x="28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1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8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2" y="9"/>
                  </a:lnTo>
                  <a:lnTo>
                    <a:pt x="44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3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1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3" y="16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1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65" name="Freeform 1039"/>
            <p:cNvSpPr>
              <a:spLocks/>
            </p:cNvSpPr>
            <p:nvPr/>
          </p:nvSpPr>
          <p:spPr bwMode="auto">
            <a:xfrm>
              <a:off x="1033463" y="4029075"/>
              <a:ext cx="39688" cy="114300"/>
            </a:xfrm>
            <a:custGeom>
              <a:avLst/>
              <a:gdLst>
                <a:gd name="T0" fmla="*/ 2147483647 w 25"/>
                <a:gd name="T1" fmla="*/ 0 h 72"/>
                <a:gd name="T2" fmla="*/ 2147483647 w 25"/>
                <a:gd name="T3" fmla="*/ 0 h 72"/>
                <a:gd name="T4" fmla="*/ 2147483647 w 25"/>
                <a:gd name="T5" fmla="*/ 2147483647 h 72"/>
                <a:gd name="T6" fmla="*/ 2147483647 w 25"/>
                <a:gd name="T7" fmla="*/ 2147483647 h 72"/>
                <a:gd name="T8" fmla="*/ 2147483647 w 25"/>
                <a:gd name="T9" fmla="*/ 2147483647 h 72"/>
                <a:gd name="T10" fmla="*/ 2147483647 w 25"/>
                <a:gd name="T11" fmla="*/ 2147483647 h 72"/>
                <a:gd name="T12" fmla="*/ 2147483647 w 25"/>
                <a:gd name="T13" fmla="*/ 2147483647 h 72"/>
                <a:gd name="T14" fmla="*/ 2147483647 w 25"/>
                <a:gd name="T15" fmla="*/ 2147483647 h 72"/>
                <a:gd name="T16" fmla="*/ 0 w 25"/>
                <a:gd name="T17" fmla="*/ 2147483647 h 72"/>
                <a:gd name="T18" fmla="*/ 0 w 25"/>
                <a:gd name="T19" fmla="*/ 2147483647 h 72"/>
                <a:gd name="T20" fmla="*/ 2147483647 w 25"/>
                <a:gd name="T21" fmla="*/ 2147483647 h 72"/>
                <a:gd name="T22" fmla="*/ 2147483647 w 25"/>
                <a:gd name="T23" fmla="*/ 2147483647 h 72"/>
                <a:gd name="T24" fmla="*/ 2147483647 w 25"/>
                <a:gd name="T25" fmla="*/ 2147483647 h 72"/>
                <a:gd name="T26" fmla="*/ 2147483647 w 25"/>
                <a:gd name="T27" fmla="*/ 0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5" h="72">
                  <a:moveTo>
                    <a:pt x="19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8"/>
                  </a:lnTo>
                  <a:lnTo>
                    <a:pt x="8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4"/>
                  </a:lnTo>
                  <a:lnTo>
                    <a:pt x="11" y="9"/>
                  </a:lnTo>
                  <a:lnTo>
                    <a:pt x="16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66" name="Freeform 1040"/>
            <p:cNvSpPr>
              <a:spLocks/>
            </p:cNvSpPr>
            <p:nvPr/>
          </p:nvSpPr>
          <p:spPr bwMode="auto">
            <a:xfrm>
              <a:off x="915988" y="893763"/>
              <a:ext cx="41275" cy="112713"/>
            </a:xfrm>
            <a:custGeom>
              <a:avLst/>
              <a:gdLst>
                <a:gd name="T0" fmla="*/ 2147483647 w 26"/>
                <a:gd name="T1" fmla="*/ 0 h 71"/>
                <a:gd name="T2" fmla="*/ 2147483647 w 26"/>
                <a:gd name="T3" fmla="*/ 0 h 71"/>
                <a:gd name="T4" fmla="*/ 2147483647 w 26"/>
                <a:gd name="T5" fmla="*/ 2147483647 h 71"/>
                <a:gd name="T6" fmla="*/ 2147483647 w 26"/>
                <a:gd name="T7" fmla="*/ 2147483647 h 71"/>
                <a:gd name="T8" fmla="*/ 2147483647 w 26"/>
                <a:gd name="T9" fmla="*/ 2147483647 h 71"/>
                <a:gd name="T10" fmla="*/ 2147483647 w 26"/>
                <a:gd name="T11" fmla="*/ 2147483647 h 71"/>
                <a:gd name="T12" fmla="*/ 2147483647 w 26"/>
                <a:gd name="T13" fmla="*/ 2147483647 h 71"/>
                <a:gd name="T14" fmla="*/ 2147483647 w 26"/>
                <a:gd name="T15" fmla="*/ 2147483647 h 71"/>
                <a:gd name="T16" fmla="*/ 0 w 26"/>
                <a:gd name="T17" fmla="*/ 2147483647 h 71"/>
                <a:gd name="T18" fmla="*/ 0 w 26"/>
                <a:gd name="T19" fmla="*/ 2147483647 h 71"/>
                <a:gd name="T20" fmla="*/ 2147483647 w 26"/>
                <a:gd name="T21" fmla="*/ 2147483647 h 71"/>
                <a:gd name="T22" fmla="*/ 2147483647 w 26"/>
                <a:gd name="T23" fmla="*/ 2147483647 h 71"/>
                <a:gd name="T24" fmla="*/ 2147483647 w 26"/>
                <a:gd name="T25" fmla="*/ 2147483647 h 71"/>
                <a:gd name="T26" fmla="*/ 2147483647 w 26"/>
                <a:gd name="T27" fmla="*/ 0 h 7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6" y="71"/>
                  </a:lnTo>
                  <a:lnTo>
                    <a:pt x="16" y="15"/>
                  </a:lnTo>
                  <a:lnTo>
                    <a:pt x="12" y="19"/>
                  </a:lnTo>
                  <a:lnTo>
                    <a:pt x="8" y="22"/>
                  </a:lnTo>
                  <a:lnTo>
                    <a:pt x="3" y="24"/>
                  </a:lnTo>
                  <a:lnTo>
                    <a:pt x="0" y="27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2" y="10"/>
                  </a:lnTo>
                  <a:lnTo>
                    <a:pt x="17" y="5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67" name="Freeform 1041"/>
            <p:cNvSpPr>
              <a:spLocks noEditPoints="1"/>
            </p:cNvSpPr>
            <p:nvPr/>
          </p:nvSpPr>
          <p:spPr bwMode="auto">
            <a:xfrm>
              <a:off x="993775" y="893763"/>
              <a:ext cx="74613" cy="114300"/>
            </a:xfrm>
            <a:custGeom>
              <a:avLst/>
              <a:gdLst>
                <a:gd name="T0" fmla="*/ 2147483647 w 47"/>
                <a:gd name="T1" fmla="*/ 2147483647 h 72"/>
                <a:gd name="T2" fmla="*/ 2147483647 w 47"/>
                <a:gd name="T3" fmla="*/ 2147483647 h 72"/>
                <a:gd name="T4" fmla="*/ 2147483647 w 47"/>
                <a:gd name="T5" fmla="*/ 2147483647 h 72"/>
                <a:gd name="T6" fmla="*/ 2147483647 w 47"/>
                <a:gd name="T7" fmla="*/ 2147483647 h 72"/>
                <a:gd name="T8" fmla="*/ 2147483647 w 47"/>
                <a:gd name="T9" fmla="*/ 2147483647 h 72"/>
                <a:gd name="T10" fmla="*/ 2147483647 w 47"/>
                <a:gd name="T11" fmla="*/ 2147483647 h 72"/>
                <a:gd name="T12" fmla="*/ 2147483647 w 47"/>
                <a:gd name="T13" fmla="*/ 2147483647 h 72"/>
                <a:gd name="T14" fmla="*/ 2147483647 w 47"/>
                <a:gd name="T15" fmla="*/ 2147483647 h 72"/>
                <a:gd name="T16" fmla="*/ 2147483647 w 47"/>
                <a:gd name="T17" fmla="*/ 2147483647 h 72"/>
                <a:gd name="T18" fmla="*/ 2147483647 w 47"/>
                <a:gd name="T19" fmla="*/ 2147483647 h 72"/>
                <a:gd name="T20" fmla="*/ 2147483647 w 47"/>
                <a:gd name="T21" fmla="*/ 2147483647 h 72"/>
                <a:gd name="T22" fmla="*/ 2147483647 w 47"/>
                <a:gd name="T23" fmla="*/ 2147483647 h 72"/>
                <a:gd name="T24" fmla="*/ 2147483647 w 47"/>
                <a:gd name="T25" fmla="*/ 2147483647 h 72"/>
                <a:gd name="T26" fmla="*/ 2147483647 w 47"/>
                <a:gd name="T27" fmla="*/ 2147483647 h 72"/>
                <a:gd name="T28" fmla="*/ 2147483647 w 47"/>
                <a:gd name="T29" fmla="*/ 2147483647 h 72"/>
                <a:gd name="T30" fmla="*/ 2147483647 w 47"/>
                <a:gd name="T31" fmla="*/ 2147483647 h 72"/>
                <a:gd name="T32" fmla="*/ 2147483647 w 47"/>
                <a:gd name="T33" fmla="*/ 2147483647 h 72"/>
                <a:gd name="T34" fmla="*/ 2147483647 w 47"/>
                <a:gd name="T35" fmla="*/ 2147483647 h 72"/>
                <a:gd name="T36" fmla="*/ 2147483647 w 47"/>
                <a:gd name="T37" fmla="*/ 2147483647 h 72"/>
                <a:gd name="T38" fmla="*/ 2147483647 w 47"/>
                <a:gd name="T39" fmla="*/ 2147483647 h 72"/>
                <a:gd name="T40" fmla="*/ 2147483647 w 47"/>
                <a:gd name="T41" fmla="*/ 2147483647 h 72"/>
                <a:gd name="T42" fmla="*/ 2147483647 w 47"/>
                <a:gd name="T43" fmla="*/ 0 h 72"/>
                <a:gd name="T44" fmla="*/ 2147483647 w 47"/>
                <a:gd name="T45" fmla="*/ 0 h 72"/>
                <a:gd name="T46" fmla="*/ 2147483647 w 47"/>
                <a:gd name="T47" fmla="*/ 2147483647 h 72"/>
                <a:gd name="T48" fmla="*/ 2147483647 w 47"/>
                <a:gd name="T49" fmla="*/ 2147483647 h 72"/>
                <a:gd name="T50" fmla="*/ 2147483647 w 47"/>
                <a:gd name="T51" fmla="*/ 2147483647 h 72"/>
                <a:gd name="T52" fmla="*/ 2147483647 w 47"/>
                <a:gd name="T53" fmla="*/ 2147483647 h 72"/>
                <a:gd name="T54" fmla="*/ 2147483647 w 47"/>
                <a:gd name="T55" fmla="*/ 2147483647 h 72"/>
                <a:gd name="T56" fmla="*/ 2147483647 w 47"/>
                <a:gd name="T57" fmla="*/ 2147483647 h 72"/>
                <a:gd name="T58" fmla="*/ 2147483647 w 47"/>
                <a:gd name="T59" fmla="*/ 2147483647 h 72"/>
                <a:gd name="T60" fmla="*/ 2147483647 w 47"/>
                <a:gd name="T61" fmla="*/ 2147483647 h 72"/>
                <a:gd name="T62" fmla="*/ 2147483647 w 47"/>
                <a:gd name="T63" fmla="*/ 2147483647 h 72"/>
                <a:gd name="T64" fmla="*/ 2147483647 w 47"/>
                <a:gd name="T65" fmla="*/ 2147483647 h 72"/>
                <a:gd name="T66" fmla="*/ 2147483647 w 47"/>
                <a:gd name="T67" fmla="*/ 2147483647 h 72"/>
                <a:gd name="T68" fmla="*/ 2147483647 w 47"/>
                <a:gd name="T69" fmla="*/ 2147483647 h 72"/>
                <a:gd name="T70" fmla="*/ 2147483647 w 47"/>
                <a:gd name="T71" fmla="*/ 2147483647 h 72"/>
                <a:gd name="T72" fmla="*/ 2147483647 w 47"/>
                <a:gd name="T73" fmla="*/ 2147483647 h 72"/>
                <a:gd name="T74" fmla="*/ 2147483647 w 47"/>
                <a:gd name="T75" fmla="*/ 2147483647 h 72"/>
                <a:gd name="T76" fmla="*/ 2147483647 w 47"/>
                <a:gd name="T77" fmla="*/ 2147483647 h 72"/>
                <a:gd name="T78" fmla="*/ 2147483647 w 47"/>
                <a:gd name="T79" fmla="*/ 2147483647 h 72"/>
                <a:gd name="T80" fmla="*/ 2147483647 w 47"/>
                <a:gd name="T81" fmla="*/ 2147483647 h 72"/>
                <a:gd name="T82" fmla="*/ 2147483647 w 47"/>
                <a:gd name="T83" fmla="*/ 2147483647 h 72"/>
                <a:gd name="T84" fmla="*/ 2147483647 w 47"/>
                <a:gd name="T85" fmla="*/ 2147483647 h 72"/>
                <a:gd name="T86" fmla="*/ 2147483647 w 47"/>
                <a:gd name="T87" fmla="*/ 2147483647 h 72"/>
                <a:gd name="T88" fmla="*/ 0 w 47"/>
                <a:gd name="T89" fmla="*/ 2147483647 h 72"/>
                <a:gd name="T90" fmla="*/ 0 w 47"/>
                <a:gd name="T91" fmla="*/ 2147483647 h 72"/>
                <a:gd name="T92" fmla="*/ 2147483647 w 47"/>
                <a:gd name="T93" fmla="*/ 2147483647 h 72"/>
                <a:gd name="T94" fmla="*/ 2147483647 w 47"/>
                <a:gd name="T95" fmla="*/ 2147483647 h 72"/>
                <a:gd name="T96" fmla="*/ 2147483647 w 47"/>
                <a:gd name="T97" fmla="*/ 2147483647 h 72"/>
                <a:gd name="T98" fmla="*/ 2147483647 w 47"/>
                <a:gd name="T99" fmla="*/ 2147483647 h 72"/>
                <a:gd name="T100" fmla="*/ 2147483647 w 47"/>
                <a:gd name="T101" fmla="*/ 2147483647 h 72"/>
                <a:gd name="T102" fmla="*/ 2147483647 w 47"/>
                <a:gd name="T103" fmla="*/ 0 h 72"/>
                <a:gd name="T104" fmla="*/ 2147483647 w 47"/>
                <a:gd name="T105" fmla="*/ 0 h 7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6" y="64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6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1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3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3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68" name="Freeform 1042"/>
            <p:cNvSpPr>
              <a:spLocks/>
            </p:cNvSpPr>
            <p:nvPr/>
          </p:nvSpPr>
          <p:spPr bwMode="auto">
            <a:xfrm>
              <a:off x="836613" y="260350"/>
              <a:ext cx="41275" cy="112713"/>
            </a:xfrm>
            <a:custGeom>
              <a:avLst/>
              <a:gdLst>
                <a:gd name="T0" fmla="*/ 2147483647 w 26"/>
                <a:gd name="T1" fmla="*/ 0 h 71"/>
                <a:gd name="T2" fmla="*/ 2147483647 w 26"/>
                <a:gd name="T3" fmla="*/ 0 h 71"/>
                <a:gd name="T4" fmla="*/ 2147483647 w 26"/>
                <a:gd name="T5" fmla="*/ 2147483647 h 71"/>
                <a:gd name="T6" fmla="*/ 2147483647 w 26"/>
                <a:gd name="T7" fmla="*/ 2147483647 h 71"/>
                <a:gd name="T8" fmla="*/ 2147483647 w 26"/>
                <a:gd name="T9" fmla="*/ 2147483647 h 71"/>
                <a:gd name="T10" fmla="*/ 2147483647 w 26"/>
                <a:gd name="T11" fmla="*/ 2147483647 h 71"/>
                <a:gd name="T12" fmla="*/ 2147483647 w 26"/>
                <a:gd name="T13" fmla="*/ 2147483647 h 71"/>
                <a:gd name="T14" fmla="*/ 2147483647 w 26"/>
                <a:gd name="T15" fmla="*/ 2147483647 h 71"/>
                <a:gd name="T16" fmla="*/ 0 w 26"/>
                <a:gd name="T17" fmla="*/ 2147483647 h 71"/>
                <a:gd name="T18" fmla="*/ 0 w 26"/>
                <a:gd name="T19" fmla="*/ 2147483647 h 71"/>
                <a:gd name="T20" fmla="*/ 2147483647 w 26"/>
                <a:gd name="T21" fmla="*/ 2147483647 h 71"/>
                <a:gd name="T22" fmla="*/ 2147483647 w 26"/>
                <a:gd name="T23" fmla="*/ 2147483647 h 71"/>
                <a:gd name="T24" fmla="*/ 2147483647 w 26"/>
                <a:gd name="T25" fmla="*/ 2147483647 h 71"/>
                <a:gd name="T26" fmla="*/ 2147483647 w 26"/>
                <a:gd name="T27" fmla="*/ 0 h 7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5"/>
                  </a:lnTo>
                  <a:lnTo>
                    <a:pt x="12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5"/>
                  </a:lnTo>
                  <a:lnTo>
                    <a:pt x="0" y="17"/>
                  </a:lnTo>
                  <a:lnTo>
                    <a:pt x="7" y="13"/>
                  </a:lnTo>
                  <a:lnTo>
                    <a:pt x="12" y="8"/>
                  </a:lnTo>
                  <a:lnTo>
                    <a:pt x="17" y="3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69" name="Freeform 1043"/>
            <p:cNvSpPr>
              <a:spLocks noEditPoints="1"/>
            </p:cNvSpPr>
            <p:nvPr/>
          </p:nvSpPr>
          <p:spPr bwMode="auto">
            <a:xfrm>
              <a:off x="914400" y="260350"/>
              <a:ext cx="74613" cy="114300"/>
            </a:xfrm>
            <a:custGeom>
              <a:avLst/>
              <a:gdLst>
                <a:gd name="T0" fmla="*/ 2147483647 w 47"/>
                <a:gd name="T1" fmla="*/ 2147483647 h 72"/>
                <a:gd name="T2" fmla="*/ 2147483647 w 47"/>
                <a:gd name="T3" fmla="*/ 2147483647 h 72"/>
                <a:gd name="T4" fmla="*/ 2147483647 w 47"/>
                <a:gd name="T5" fmla="*/ 2147483647 h 72"/>
                <a:gd name="T6" fmla="*/ 2147483647 w 47"/>
                <a:gd name="T7" fmla="*/ 2147483647 h 72"/>
                <a:gd name="T8" fmla="*/ 2147483647 w 47"/>
                <a:gd name="T9" fmla="*/ 2147483647 h 72"/>
                <a:gd name="T10" fmla="*/ 2147483647 w 47"/>
                <a:gd name="T11" fmla="*/ 2147483647 h 72"/>
                <a:gd name="T12" fmla="*/ 2147483647 w 47"/>
                <a:gd name="T13" fmla="*/ 2147483647 h 72"/>
                <a:gd name="T14" fmla="*/ 2147483647 w 47"/>
                <a:gd name="T15" fmla="*/ 2147483647 h 72"/>
                <a:gd name="T16" fmla="*/ 2147483647 w 47"/>
                <a:gd name="T17" fmla="*/ 2147483647 h 72"/>
                <a:gd name="T18" fmla="*/ 2147483647 w 47"/>
                <a:gd name="T19" fmla="*/ 2147483647 h 72"/>
                <a:gd name="T20" fmla="*/ 2147483647 w 47"/>
                <a:gd name="T21" fmla="*/ 2147483647 h 72"/>
                <a:gd name="T22" fmla="*/ 2147483647 w 47"/>
                <a:gd name="T23" fmla="*/ 2147483647 h 72"/>
                <a:gd name="T24" fmla="*/ 2147483647 w 47"/>
                <a:gd name="T25" fmla="*/ 2147483647 h 72"/>
                <a:gd name="T26" fmla="*/ 2147483647 w 47"/>
                <a:gd name="T27" fmla="*/ 2147483647 h 72"/>
                <a:gd name="T28" fmla="*/ 2147483647 w 47"/>
                <a:gd name="T29" fmla="*/ 2147483647 h 72"/>
                <a:gd name="T30" fmla="*/ 2147483647 w 47"/>
                <a:gd name="T31" fmla="*/ 2147483647 h 72"/>
                <a:gd name="T32" fmla="*/ 2147483647 w 47"/>
                <a:gd name="T33" fmla="*/ 2147483647 h 72"/>
                <a:gd name="T34" fmla="*/ 2147483647 w 47"/>
                <a:gd name="T35" fmla="*/ 2147483647 h 72"/>
                <a:gd name="T36" fmla="*/ 2147483647 w 47"/>
                <a:gd name="T37" fmla="*/ 2147483647 h 72"/>
                <a:gd name="T38" fmla="*/ 2147483647 w 47"/>
                <a:gd name="T39" fmla="*/ 2147483647 h 72"/>
                <a:gd name="T40" fmla="*/ 2147483647 w 47"/>
                <a:gd name="T41" fmla="*/ 2147483647 h 72"/>
                <a:gd name="T42" fmla="*/ 2147483647 w 47"/>
                <a:gd name="T43" fmla="*/ 0 h 72"/>
                <a:gd name="T44" fmla="*/ 2147483647 w 47"/>
                <a:gd name="T45" fmla="*/ 0 h 72"/>
                <a:gd name="T46" fmla="*/ 2147483647 w 47"/>
                <a:gd name="T47" fmla="*/ 2147483647 h 72"/>
                <a:gd name="T48" fmla="*/ 2147483647 w 47"/>
                <a:gd name="T49" fmla="*/ 2147483647 h 72"/>
                <a:gd name="T50" fmla="*/ 2147483647 w 47"/>
                <a:gd name="T51" fmla="*/ 2147483647 h 72"/>
                <a:gd name="T52" fmla="*/ 2147483647 w 47"/>
                <a:gd name="T53" fmla="*/ 2147483647 h 72"/>
                <a:gd name="T54" fmla="*/ 2147483647 w 47"/>
                <a:gd name="T55" fmla="*/ 2147483647 h 72"/>
                <a:gd name="T56" fmla="*/ 2147483647 w 47"/>
                <a:gd name="T57" fmla="*/ 2147483647 h 72"/>
                <a:gd name="T58" fmla="*/ 2147483647 w 47"/>
                <a:gd name="T59" fmla="*/ 2147483647 h 72"/>
                <a:gd name="T60" fmla="*/ 2147483647 w 47"/>
                <a:gd name="T61" fmla="*/ 2147483647 h 72"/>
                <a:gd name="T62" fmla="*/ 2147483647 w 47"/>
                <a:gd name="T63" fmla="*/ 2147483647 h 72"/>
                <a:gd name="T64" fmla="*/ 2147483647 w 47"/>
                <a:gd name="T65" fmla="*/ 2147483647 h 72"/>
                <a:gd name="T66" fmla="*/ 2147483647 w 47"/>
                <a:gd name="T67" fmla="*/ 2147483647 h 72"/>
                <a:gd name="T68" fmla="*/ 2147483647 w 47"/>
                <a:gd name="T69" fmla="*/ 2147483647 h 72"/>
                <a:gd name="T70" fmla="*/ 2147483647 w 47"/>
                <a:gd name="T71" fmla="*/ 2147483647 h 72"/>
                <a:gd name="T72" fmla="*/ 2147483647 w 47"/>
                <a:gd name="T73" fmla="*/ 2147483647 h 72"/>
                <a:gd name="T74" fmla="*/ 2147483647 w 47"/>
                <a:gd name="T75" fmla="*/ 2147483647 h 72"/>
                <a:gd name="T76" fmla="*/ 2147483647 w 47"/>
                <a:gd name="T77" fmla="*/ 2147483647 h 72"/>
                <a:gd name="T78" fmla="*/ 2147483647 w 47"/>
                <a:gd name="T79" fmla="*/ 2147483647 h 72"/>
                <a:gd name="T80" fmla="*/ 2147483647 w 47"/>
                <a:gd name="T81" fmla="*/ 2147483647 h 72"/>
                <a:gd name="T82" fmla="*/ 2147483647 w 47"/>
                <a:gd name="T83" fmla="*/ 2147483647 h 72"/>
                <a:gd name="T84" fmla="*/ 2147483647 w 47"/>
                <a:gd name="T85" fmla="*/ 2147483647 h 72"/>
                <a:gd name="T86" fmla="*/ 2147483647 w 47"/>
                <a:gd name="T87" fmla="*/ 2147483647 h 72"/>
                <a:gd name="T88" fmla="*/ 0 w 47"/>
                <a:gd name="T89" fmla="*/ 2147483647 h 72"/>
                <a:gd name="T90" fmla="*/ 0 w 47"/>
                <a:gd name="T91" fmla="*/ 2147483647 h 72"/>
                <a:gd name="T92" fmla="*/ 2147483647 w 47"/>
                <a:gd name="T93" fmla="*/ 2147483647 h 72"/>
                <a:gd name="T94" fmla="*/ 2147483647 w 47"/>
                <a:gd name="T95" fmla="*/ 2147483647 h 72"/>
                <a:gd name="T96" fmla="*/ 2147483647 w 47"/>
                <a:gd name="T97" fmla="*/ 2147483647 h 72"/>
                <a:gd name="T98" fmla="*/ 2147483647 w 47"/>
                <a:gd name="T99" fmla="*/ 2147483647 h 72"/>
                <a:gd name="T100" fmla="*/ 2147483647 w 47"/>
                <a:gd name="T101" fmla="*/ 2147483647 h 72"/>
                <a:gd name="T102" fmla="*/ 2147483647 w 47"/>
                <a:gd name="T103" fmla="*/ 0 h 7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47" h="72">
                  <a:moveTo>
                    <a:pt x="23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4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3" y="13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3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4" y="18"/>
                  </a:lnTo>
                  <a:lnTo>
                    <a:pt x="45" y="23"/>
                  </a:lnTo>
                  <a:lnTo>
                    <a:pt x="47" y="29"/>
                  </a:lnTo>
                  <a:lnTo>
                    <a:pt x="47" y="35"/>
                  </a:lnTo>
                  <a:lnTo>
                    <a:pt x="45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40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3" y="70"/>
                  </a:lnTo>
                  <a:lnTo>
                    <a:pt x="10" y="68"/>
                  </a:lnTo>
                  <a:lnTo>
                    <a:pt x="7" y="65"/>
                  </a:lnTo>
                  <a:lnTo>
                    <a:pt x="1" y="52"/>
                  </a:lnTo>
                  <a:lnTo>
                    <a:pt x="0" y="35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70" name="Freeform 1044"/>
            <p:cNvSpPr>
              <a:spLocks noEditPoints="1"/>
            </p:cNvSpPr>
            <p:nvPr/>
          </p:nvSpPr>
          <p:spPr bwMode="auto">
            <a:xfrm>
              <a:off x="1001713" y="260350"/>
              <a:ext cx="73025" cy="114300"/>
            </a:xfrm>
            <a:custGeom>
              <a:avLst/>
              <a:gdLst>
                <a:gd name="T0" fmla="*/ 2147483647 w 46"/>
                <a:gd name="T1" fmla="*/ 2147483647 h 72"/>
                <a:gd name="T2" fmla="*/ 2147483647 w 46"/>
                <a:gd name="T3" fmla="*/ 2147483647 h 72"/>
                <a:gd name="T4" fmla="*/ 2147483647 w 46"/>
                <a:gd name="T5" fmla="*/ 2147483647 h 72"/>
                <a:gd name="T6" fmla="*/ 2147483647 w 46"/>
                <a:gd name="T7" fmla="*/ 2147483647 h 72"/>
                <a:gd name="T8" fmla="*/ 2147483647 w 46"/>
                <a:gd name="T9" fmla="*/ 2147483647 h 72"/>
                <a:gd name="T10" fmla="*/ 2147483647 w 46"/>
                <a:gd name="T11" fmla="*/ 2147483647 h 72"/>
                <a:gd name="T12" fmla="*/ 2147483647 w 46"/>
                <a:gd name="T13" fmla="*/ 2147483647 h 72"/>
                <a:gd name="T14" fmla="*/ 2147483647 w 46"/>
                <a:gd name="T15" fmla="*/ 2147483647 h 72"/>
                <a:gd name="T16" fmla="*/ 2147483647 w 46"/>
                <a:gd name="T17" fmla="*/ 2147483647 h 72"/>
                <a:gd name="T18" fmla="*/ 2147483647 w 46"/>
                <a:gd name="T19" fmla="*/ 2147483647 h 72"/>
                <a:gd name="T20" fmla="*/ 2147483647 w 46"/>
                <a:gd name="T21" fmla="*/ 2147483647 h 72"/>
                <a:gd name="T22" fmla="*/ 2147483647 w 46"/>
                <a:gd name="T23" fmla="*/ 2147483647 h 72"/>
                <a:gd name="T24" fmla="*/ 2147483647 w 46"/>
                <a:gd name="T25" fmla="*/ 2147483647 h 72"/>
                <a:gd name="T26" fmla="*/ 2147483647 w 46"/>
                <a:gd name="T27" fmla="*/ 2147483647 h 72"/>
                <a:gd name="T28" fmla="*/ 2147483647 w 46"/>
                <a:gd name="T29" fmla="*/ 2147483647 h 72"/>
                <a:gd name="T30" fmla="*/ 2147483647 w 46"/>
                <a:gd name="T31" fmla="*/ 2147483647 h 72"/>
                <a:gd name="T32" fmla="*/ 2147483647 w 46"/>
                <a:gd name="T33" fmla="*/ 2147483647 h 72"/>
                <a:gd name="T34" fmla="*/ 2147483647 w 46"/>
                <a:gd name="T35" fmla="*/ 2147483647 h 72"/>
                <a:gd name="T36" fmla="*/ 2147483647 w 46"/>
                <a:gd name="T37" fmla="*/ 2147483647 h 72"/>
                <a:gd name="T38" fmla="*/ 2147483647 w 46"/>
                <a:gd name="T39" fmla="*/ 2147483647 h 72"/>
                <a:gd name="T40" fmla="*/ 2147483647 w 46"/>
                <a:gd name="T41" fmla="*/ 2147483647 h 72"/>
                <a:gd name="T42" fmla="*/ 2147483647 w 46"/>
                <a:gd name="T43" fmla="*/ 0 h 72"/>
                <a:gd name="T44" fmla="*/ 2147483647 w 46"/>
                <a:gd name="T45" fmla="*/ 0 h 72"/>
                <a:gd name="T46" fmla="*/ 2147483647 w 46"/>
                <a:gd name="T47" fmla="*/ 2147483647 h 72"/>
                <a:gd name="T48" fmla="*/ 2147483647 w 46"/>
                <a:gd name="T49" fmla="*/ 2147483647 h 72"/>
                <a:gd name="T50" fmla="*/ 2147483647 w 46"/>
                <a:gd name="T51" fmla="*/ 2147483647 h 72"/>
                <a:gd name="T52" fmla="*/ 2147483647 w 46"/>
                <a:gd name="T53" fmla="*/ 2147483647 h 72"/>
                <a:gd name="T54" fmla="*/ 2147483647 w 46"/>
                <a:gd name="T55" fmla="*/ 2147483647 h 72"/>
                <a:gd name="T56" fmla="*/ 2147483647 w 46"/>
                <a:gd name="T57" fmla="*/ 2147483647 h 72"/>
                <a:gd name="T58" fmla="*/ 2147483647 w 46"/>
                <a:gd name="T59" fmla="*/ 2147483647 h 72"/>
                <a:gd name="T60" fmla="*/ 2147483647 w 46"/>
                <a:gd name="T61" fmla="*/ 2147483647 h 72"/>
                <a:gd name="T62" fmla="*/ 2147483647 w 46"/>
                <a:gd name="T63" fmla="*/ 2147483647 h 72"/>
                <a:gd name="T64" fmla="*/ 2147483647 w 46"/>
                <a:gd name="T65" fmla="*/ 2147483647 h 72"/>
                <a:gd name="T66" fmla="*/ 2147483647 w 46"/>
                <a:gd name="T67" fmla="*/ 2147483647 h 72"/>
                <a:gd name="T68" fmla="*/ 2147483647 w 46"/>
                <a:gd name="T69" fmla="*/ 2147483647 h 72"/>
                <a:gd name="T70" fmla="*/ 2147483647 w 46"/>
                <a:gd name="T71" fmla="*/ 2147483647 h 72"/>
                <a:gd name="T72" fmla="*/ 2147483647 w 46"/>
                <a:gd name="T73" fmla="*/ 2147483647 h 72"/>
                <a:gd name="T74" fmla="*/ 2147483647 w 46"/>
                <a:gd name="T75" fmla="*/ 2147483647 h 72"/>
                <a:gd name="T76" fmla="*/ 2147483647 w 46"/>
                <a:gd name="T77" fmla="*/ 2147483647 h 72"/>
                <a:gd name="T78" fmla="*/ 2147483647 w 46"/>
                <a:gd name="T79" fmla="*/ 2147483647 h 72"/>
                <a:gd name="T80" fmla="*/ 2147483647 w 46"/>
                <a:gd name="T81" fmla="*/ 2147483647 h 72"/>
                <a:gd name="T82" fmla="*/ 2147483647 w 46"/>
                <a:gd name="T83" fmla="*/ 2147483647 h 72"/>
                <a:gd name="T84" fmla="*/ 2147483647 w 46"/>
                <a:gd name="T85" fmla="*/ 2147483647 h 72"/>
                <a:gd name="T86" fmla="*/ 2147483647 w 46"/>
                <a:gd name="T87" fmla="*/ 2147483647 h 72"/>
                <a:gd name="T88" fmla="*/ 0 w 46"/>
                <a:gd name="T89" fmla="*/ 2147483647 h 72"/>
                <a:gd name="T90" fmla="*/ 2147483647 w 46"/>
                <a:gd name="T91" fmla="*/ 2147483647 h 72"/>
                <a:gd name="T92" fmla="*/ 2147483647 w 46"/>
                <a:gd name="T93" fmla="*/ 2147483647 h 72"/>
                <a:gd name="T94" fmla="*/ 2147483647 w 46"/>
                <a:gd name="T95" fmla="*/ 2147483647 h 72"/>
                <a:gd name="T96" fmla="*/ 2147483647 w 46"/>
                <a:gd name="T97" fmla="*/ 2147483647 h 72"/>
                <a:gd name="T98" fmla="*/ 2147483647 w 46"/>
                <a:gd name="T99" fmla="*/ 2147483647 h 72"/>
                <a:gd name="T100" fmla="*/ 2147483647 w 46"/>
                <a:gd name="T101" fmla="*/ 2147483647 h 72"/>
                <a:gd name="T102" fmla="*/ 2147483647 w 46"/>
                <a:gd name="T103" fmla="*/ 0 h 7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46" h="72">
                  <a:moveTo>
                    <a:pt x="24" y="7"/>
                  </a:moveTo>
                  <a:lnTo>
                    <a:pt x="19" y="8"/>
                  </a:lnTo>
                  <a:lnTo>
                    <a:pt x="17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7" y="62"/>
                  </a:lnTo>
                  <a:lnTo>
                    <a:pt x="19" y="63"/>
                  </a:lnTo>
                  <a:lnTo>
                    <a:pt x="24" y="64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4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4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5" y="18"/>
                  </a:lnTo>
                  <a:lnTo>
                    <a:pt x="46" y="23"/>
                  </a:lnTo>
                  <a:lnTo>
                    <a:pt x="46" y="29"/>
                  </a:lnTo>
                  <a:lnTo>
                    <a:pt x="46" y="35"/>
                  </a:lnTo>
                  <a:lnTo>
                    <a:pt x="46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39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0"/>
                  </a:lnTo>
                  <a:lnTo>
                    <a:pt x="10" y="68"/>
                  </a:lnTo>
                  <a:lnTo>
                    <a:pt x="6" y="65"/>
                  </a:lnTo>
                  <a:lnTo>
                    <a:pt x="2" y="52"/>
                  </a:lnTo>
                  <a:lnTo>
                    <a:pt x="0" y="35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71" name="Freeform 1091"/>
            <p:cNvSpPr>
              <a:spLocks/>
            </p:cNvSpPr>
            <p:nvPr/>
          </p:nvSpPr>
          <p:spPr bwMode="auto">
            <a:xfrm>
              <a:off x="1327150" y="3035300"/>
              <a:ext cx="42863" cy="68263"/>
            </a:xfrm>
            <a:custGeom>
              <a:avLst/>
              <a:gdLst>
                <a:gd name="T0" fmla="*/ 0 w 27"/>
                <a:gd name="T1" fmla="*/ 0 h 43"/>
                <a:gd name="T2" fmla="*/ 2147483647 w 27"/>
                <a:gd name="T3" fmla="*/ 0 h 43"/>
                <a:gd name="T4" fmla="*/ 2147483647 w 27"/>
                <a:gd name="T5" fmla="*/ 2147483647 h 43"/>
                <a:gd name="T6" fmla="*/ 2147483647 w 27"/>
                <a:gd name="T7" fmla="*/ 2147483647 h 43"/>
                <a:gd name="T8" fmla="*/ 2147483647 w 27"/>
                <a:gd name="T9" fmla="*/ 2147483647 h 43"/>
                <a:gd name="T10" fmla="*/ 0 w 27"/>
                <a:gd name="T11" fmla="*/ 2147483647 h 43"/>
                <a:gd name="T12" fmla="*/ 0 w 27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3"/>
                  </a:lnTo>
                  <a:lnTo>
                    <a:pt x="26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72" name="Line 1092"/>
            <p:cNvSpPr>
              <a:spLocks noChangeShapeType="1"/>
            </p:cNvSpPr>
            <p:nvPr/>
          </p:nvSpPr>
          <p:spPr bwMode="auto">
            <a:xfrm>
              <a:off x="1287463" y="3100388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73" name="Freeform 1093"/>
            <p:cNvSpPr>
              <a:spLocks/>
            </p:cNvSpPr>
            <p:nvPr/>
          </p:nvSpPr>
          <p:spPr bwMode="auto">
            <a:xfrm>
              <a:off x="1490663" y="2979738"/>
              <a:ext cx="80963" cy="63500"/>
            </a:xfrm>
            <a:custGeom>
              <a:avLst/>
              <a:gdLst>
                <a:gd name="T0" fmla="*/ 2147483647 w 51"/>
                <a:gd name="T1" fmla="*/ 0 h 40"/>
                <a:gd name="T2" fmla="*/ 2147483647 w 51"/>
                <a:gd name="T3" fmla="*/ 2147483647 h 40"/>
                <a:gd name="T4" fmla="*/ 0 w 51"/>
                <a:gd name="T5" fmla="*/ 2147483647 h 40"/>
                <a:gd name="T6" fmla="*/ 2147483647 w 51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74" name="Freeform 1094"/>
            <p:cNvSpPr>
              <a:spLocks/>
            </p:cNvSpPr>
            <p:nvPr/>
          </p:nvSpPr>
          <p:spPr bwMode="auto">
            <a:xfrm>
              <a:off x="1490663" y="2979738"/>
              <a:ext cx="42863" cy="65088"/>
            </a:xfrm>
            <a:custGeom>
              <a:avLst/>
              <a:gdLst>
                <a:gd name="T0" fmla="*/ 2147483647 w 27"/>
                <a:gd name="T1" fmla="*/ 0 h 41"/>
                <a:gd name="T2" fmla="*/ 2147483647 w 27"/>
                <a:gd name="T3" fmla="*/ 0 h 41"/>
                <a:gd name="T4" fmla="*/ 2147483647 w 27"/>
                <a:gd name="T5" fmla="*/ 2147483647 h 41"/>
                <a:gd name="T6" fmla="*/ 2147483647 w 27"/>
                <a:gd name="T7" fmla="*/ 2147483647 h 41"/>
                <a:gd name="T8" fmla="*/ 0 w 27"/>
                <a:gd name="T9" fmla="*/ 2147483647 h 41"/>
                <a:gd name="T10" fmla="*/ 0 w 27"/>
                <a:gd name="T11" fmla="*/ 2147483647 h 41"/>
                <a:gd name="T12" fmla="*/ 2147483647 w 27"/>
                <a:gd name="T13" fmla="*/ 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1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75" name="Freeform 1095"/>
            <p:cNvSpPr>
              <a:spLocks/>
            </p:cNvSpPr>
            <p:nvPr/>
          </p:nvSpPr>
          <p:spPr bwMode="auto">
            <a:xfrm>
              <a:off x="1531938" y="2979738"/>
              <a:ext cx="42863" cy="65088"/>
            </a:xfrm>
            <a:custGeom>
              <a:avLst/>
              <a:gdLst>
                <a:gd name="T0" fmla="*/ 0 w 27"/>
                <a:gd name="T1" fmla="*/ 0 h 41"/>
                <a:gd name="T2" fmla="*/ 2147483647 w 27"/>
                <a:gd name="T3" fmla="*/ 0 h 41"/>
                <a:gd name="T4" fmla="*/ 2147483647 w 27"/>
                <a:gd name="T5" fmla="*/ 2147483647 h 41"/>
                <a:gd name="T6" fmla="*/ 2147483647 w 27"/>
                <a:gd name="T7" fmla="*/ 2147483647 h 41"/>
                <a:gd name="T8" fmla="*/ 2147483647 w 27"/>
                <a:gd name="T9" fmla="*/ 2147483647 h 41"/>
                <a:gd name="T10" fmla="*/ 0 w 27"/>
                <a:gd name="T11" fmla="*/ 2147483647 h 41"/>
                <a:gd name="T12" fmla="*/ 0 w 27"/>
                <a:gd name="T13" fmla="*/ 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76" name="Line 1096"/>
            <p:cNvSpPr>
              <a:spLocks noChangeShapeType="1"/>
            </p:cNvSpPr>
            <p:nvPr/>
          </p:nvSpPr>
          <p:spPr bwMode="auto">
            <a:xfrm>
              <a:off x="1490663" y="3044825"/>
              <a:ext cx="841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77" name="Freeform 1097"/>
            <p:cNvSpPr>
              <a:spLocks/>
            </p:cNvSpPr>
            <p:nvPr/>
          </p:nvSpPr>
          <p:spPr bwMode="auto">
            <a:xfrm>
              <a:off x="1704975" y="2936875"/>
              <a:ext cx="80963" cy="65088"/>
            </a:xfrm>
            <a:custGeom>
              <a:avLst/>
              <a:gdLst>
                <a:gd name="T0" fmla="*/ 2147483647 w 51"/>
                <a:gd name="T1" fmla="*/ 0 h 41"/>
                <a:gd name="T2" fmla="*/ 2147483647 w 51"/>
                <a:gd name="T3" fmla="*/ 2147483647 h 41"/>
                <a:gd name="T4" fmla="*/ 0 w 51"/>
                <a:gd name="T5" fmla="*/ 2147483647 h 41"/>
                <a:gd name="T6" fmla="*/ 2147483647 w 51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78" name="Freeform 1098"/>
            <p:cNvSpPr>
              <a:spLocks/>
            </p:cNvSpPr>
            <p:nvPr/>
          </p:nvSpPr>
          <p:spPr bwMode="auto">
            <a:xfrm>
              <a:off x="1704975" y="2936875"/>
              <a:ext cx="42863" cy="66675"/>
            </a:xfrm>
            <a:custGeom>
              <a:avLst/>
              <a:gdLst>
                <a:gd name="T0" fmla="*/ 2147483647 w 27"/>
                <a:gd name="T1" fmla="*/ 0 h 42"/>
                <a:gd name="T2" fmla="*/ 2147483647 w 27"/>
                <a:gd name="T3" fmla="*/ 0 h 42"/>
                <a:gd name="T4" fmla="*/ 2147483647 w 27"/>
                <a:gd name="T5" fmla="*/ 2147483647 h 42"/>
                <a:gd name="T6" fmla="*/ 0 w 27"/>
                <a:gd name="T7" fmla="*/ 2147483647 h 42"/>
                <a:gd name="T8" fmla="*/ 0 w 27"/>
                <a:gd name="T9" fmla="*/ 2147483647 h 42"/>
                <a:gd name="T10" fmla="*/ 0 w 27"/>
                <a:gd name="T11" fmla="*/ 2147483647 h 42"/>
                <a:gd name="T12" fmla="*/ 2147483647 w 27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79" name="Freeform 1099"/>
            <p:cNvSpPr>
              <a:spLocks/>
            </p:cNvSpPr>
            <p:nvPr/>
          </p:nvSpPr>
          <p:spPr bwMode="auto">
            <a:xfrm>
              <a:off x="1744663" y="2936875"/>
              <a:ext cx="42863" cy="66675"/>
            </a:xfrm>
            <a:custGeom>
              <a:avLst/>
              <a:gdLst>
                <a:gd name="T0" fmla="*/ 0 w 27"/>
                <a:gd name="T1" fmla="*/ 0 h 42"/>
                <a:gd name="T2" fmla="*/ 2147483647 w 27"/>
                <a:gd name="T3" fmla="*/ 0 h 42"/>
                <a:gd name="T4" fmla="*/ 2147483647 w 27"/>
                <a:gd name="T5" fmla="*/ 2147483647 h 42"/>
                <a:gd name="T6" fmla="*/ 2147483647 w 27"/>
                <a:gd name="T7" fmla="*/ 2147483647 h 42"/>
                <a:gd name="T8" fmla="*/ 2147483647 w 27"/>
                <a:gd name="T9" fmla="*/ 2147483647 h 42"/>
                <a:gd name="T10" fmla="*/ 0 w 27"/>
                <a:gd name="T11" fmla="*/ 2147483647 h 42"/>
                <a:gd name="T12" fmla="*/ 0 w 27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80" name="Line 1100"/>
            <p:cNvSpPr>
              <a:spLocks noChangeShapeType="1"/>
            </p:cNvSpPr>
            <p:nvPr/>
          </p:nvSpPr>
          <p:spPr bwMode="auto">
            <a:xfrm>
              <a:off x="1704975" y="3003550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81" name="Freeform 1101"/>
            <p:cNvSpPr>
              <a:spLocks/>
            </p:cNvSpPr>
            <p:nvPr/>
          </p:nvSpPr>
          <p:spPr bwMode="auto">
            <a:xfrm>
              <a:off x="2070100" y="2913063"/>
              <a:ext cx="79375" cy="63500"/>
            </a:xfrm>
            <a:custGeom>
              <a:avLst/>
              <a:gdLst>
                <a:gd name="T0" fmla="*/ 2147483647 w 50"/>
                <a:gd name="T1" fmla="*/ 0 h 40"/>
                <a:gd name="T2" fmla="*/ 2147483647 w 50"/>
                <a:gd name="T3" fmla="*/ 2147483647 h 40"/>
                <a:gd name="T4" fmla="*/ 0 w 50"/>
                <a:gd name="T5" fmla="*/ 2147483647 h 40"/>
                <a:gd name="T6" fmla="*/ 2147483647 w 50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40">
                  <a:moveTo>
                    <a:pt x="25" y="0"/>
                  </a:moveTo>
                  <a:lnTo>
                    <a:pt x="50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82" name="Freeform 1102"/>
            <p:cNvSpPr>
              <a:spLocks/>
            </p:cNvSpPr>
            <p:nvPr/>
          </p:nvSpPr>
          <p:spPr bwMode="auto">
            <a:xfrm>
              <a:off x="2070100" y="2913063"/>
              <a:ext cx="41275" cy="66675"/>
            </a:xfrm>
            <a:custGeom>
              <a:avLst/>
              <a:gdLst>
                <a:gd name="T0" fmla="*/ 2147483647 w 26"/>
                <a:gd name="T1" fmla="*/ 0 h 42"/>
                <a:gd name="T2" fmla="*/ 2147483647 w 26"/>
                <a:gd name="T3" fmla="*/ 0 h 42"/>
                <a:gd name="T4" fmla="*/ 2147483647 w 26"/>
                <a:gd name="T5" fmla="*/ 0 h 42"/>
                <a:gd name="T6" fmla="*/ 0 w 26"/>
                <a:gd name="T7" fmla="*/ 2147483647 h 42"/>
                <a:gd name="T8" fmla="*/ 0 w 26"/>
                <a:gd name="T9" fmla="*/ 2147483647 h 42"/>
                <a:gd name="T10" fmla="*/ 0 w 26"/>
                <a:gd name="T11" fmla="*/ 2147483647 h 42"/>
                <a:gd name="T12" fmla="*/ 2147483647 w 26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83" name="Freeform 1103"/>
            <p:cNvSpPr>
              <a:spLocks/>
            </p:cNvSpPr>
            <p:nvPr/>
          </p:nvSpPr>
          <p:spPr bwMode="auto">
            <a:xfrm>
              <a:off x="2109788" y="2913063"/>
              <a:ext cx="41275" cy="66675"/>
            </a:xfrm>
            <a:custGeom>
              <a:avLst/>
              <a:gdLst>
                <a:gd name="T0" fmla="*/ 0 w 26"/>
                <a:gd name="T1" fmla="*/ 0 h 42"/>
                <a:gd name="T2" fmla="*/ 2147483647 w 26"/>
                <a:gd name="T3" fmla="*/ 0 h 42"/>
                <a:gd name="T4" fmla="*/ 2147483647 w 26"/>
                <a:gd name="T5" fmla="*/ 2147483647 h 42"/>
                <a:gd name="T6" fmla="*/ 2147483647 w 26"/>
                <a:gd name="T7" fmla="*/ 2147483647 h 42"/>
                <a:gd name="T8" fmla="*/ 2147483647 w 26"/>
                <a:gd name="T9" fmla="*/ 2147483647 h 42"/>
                <a:gd name="T10" fmla="*/ 0 w 26"/>
                <a:gd name="T11" fmla="*/ 0 h 42"/>
                <a:gd name="T12" fmla="*/ 0 w 26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0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84" name="Line 1104"/>
            <p:cNvSpPr>
              <a:spLocks noChangeShapeType="1"/>
            </p:cNvSpPr>
            <p:nvPr/>
          </p:nvSpPr>
          <p:spPr bwMode="auto">
            <a:xfrm>
              <a:off x="2070100" y="2978150"/>
              <a:ext cx="809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85" name="Freeform 1105"/>
            <p:cNvSpPr>
              <a:spLocks/>
            </p:cNvSpPr>
            <p:nvPr/>
          </p:nvSpPr>
          <p:spPr bwMode="auto">
            <a:xfrm>
              <a:off x="2232025" y="2930525"/>
              <a:ext cx="82550" cy="63500"/>
            </a:xfrm>
            <a:custGeom>
              <a:avLst/>
              <a:gdLst>
                <a:gd name="T0" fmla="*/ 2147483647 w 52"/>
                <a:gd name="T1" fmla="*/ 0 h 40"/>
                <a:gd name="T2" fmla="*/ 2147483647 w 52"/>
                <a:gd name="T3" fmla="*/ 2147483647 h 40"/>
                <a:gd name="T4" fmla="*/ 0 w 52"/>
                <a:gd name="T5" fmla="*/ 2147483647 h 40"/>
                <a:gd name="T6" fmla="*/ 2147483647 w 52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2" h="40">
                  <a:moveTo>
                    <a:pt x="27" y="0"/>
                  </a:moveTo>
                  <a:lnTo>
                    <a:pt x="52" y="40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86" name="Freeform 1106"/>
            <p:cNvSpPr>
              <a:spLocks/>
            </p:cNvSpPr>
            <p:nvPr/>
          </p:nvSpPr>
          <p:spPr bwMode="auto">
            <a:xfrm>
              <a:off x="2232025" y="2930525"/>
              <a:ext cx="44450" cy="65088"/>
            </a:xfrm>
            <a:custGeom>
              <a:avLst/>
              <a:gdLst>
                <a:gd name="T0" fmla="*/ 2147483647 w 28"/>
                <a:gd name="T1" fmla="*/ 0 h 41"/>
                <a:gd name="T2" fmla="*/ 2147483647 w 28"/>
                <a:gd name="T3" fmla="*/ 0 h 41"/>
                <a:gd name="T4" fmla="*/ 2147483647 w 28"/>
                <a:gd name="T5" fmla="*/ 0 h 41"/>
                <a:gd name="T6" fmla="*/ 2147483647 w 28"/>
                <a:gd name="T7" fmla="*/ 2147483647 h 41"/>
                <a:gd name="T8" fmla="*/ 0 w 28"/>
                <a:gd name="T9" fmla="*/ 2147483647 h 41"/>
                <a:gd name="T10" fmla="*/ 0 w 28"/>
                <a:gd name="T11" fmla="*/ 2147483647 h 41"/>
                <a:gd name="T12" fmla="*/ 2147483647 w 28"/>
                <a:gd name="T13" fmla="*/ 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41">
                  <a:moveTo>
                    <a:pt x="27" y="0"/>
                  </a:moveTo>
                  <a:lnTo>
                    <a:pt x="28" y="0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87" name="Freeform 1107"/>
            <p:cNvSpPr>
              <a:spLocks/>
            </p:cNvSpPr>
            <p:nvPr/>
          </p:nvSpPr>
          <p:spPr bwMode="auto">
            <a:xfrm>
              <a:off x="2274888" y="2930525"/>
              <a:ext cx="42863" cy="65088"/>
            </a:xfrm>
            <a:custGeom>
              <a:avLst/>
              <a:gdLst>
                <a:gd name="T0" fmla="*/ 0 w 27"/>
                <a:gd name="T1" fmla="*/ 0 h 41"/>
                <a:gd name="T2" fmla="*/ 2147483647 w 27"/>
                <a:gd name="T3" fmla="*/ 0 h 41"/>
                <a:gd name="T4" fmla="*/ 2147483647 w 27"/>
                <a:gd name="T5" fmla="*/ 2147483647 h 41"/>
                <a:gd name="T6" fmla="*/ 2147483647 w 27"/>
                <a:gd name="T7" fmla="*/ 2147483647 h 41"/>
                <a:gd name="T8" fmla="*/ 2147483647 w 27"/>
                <a:gd name="T9" fmla="*/ 2147483647 h 41"/>
                <a:gd name="T10" fmla="*/ 0 w 27"/>
                <a:gd name="T11" fmla="*/ 0 h 41"/>
                <a:gd name="T12" fmla="*/ 0 w 27"/>
                <a:gd name="T13" fmla="*/ 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88" name="Line 1108"/>
            <p:cNvSpPr>
              <a:spLocks noChangeShapeType="1"/>
            </p:cNvSpPr>
            <p:nvPr/>
          </p:nvSpPr>
          <p:spPr bwMode="auto">
            <a:xfrm>
              <a:off x="2232025" y="2995613"/>
              <a:ext cx="857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89" name="Freeform 1109"/>
            <p:cNvSpPr>
              <a:spLocks/>
            </p:cNvSpPr>
            <p:nvPr/>
          </p:nvSpPr>
          <p:spPr bwMode="auto">
            <a:xfrm>
              <a:off x="2420938" y="2963863"/>
              <a:ext cx="80963" cy="63500"/>
            </a:xfrm>
            <a:custGeom>
              <a:avLst/>
              <a:gdLst>
                <a:gd name="T0" fmla="*/ 2147483647 w 51"/>
                <a:gd name="T1" fmla="*/ 0 h 40"/>
                <a:gd name="T2" fmla="*/ 2147483647 w 51"/>
                <a:gd name="T3" fmla="*/ 2147483647 h 40"/>
                <a:gd name="T4" fmla="*/ 0 w 51"/>
                <a:gd name="T5" fmla="*/ 2147483647 h 40"/>
                <a:gd name="T6" fmla="*/ 2147483647 w 51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90" name="Freeform 1110"/>
            <p:cNvSpPr>
              <a:spLocks/>
            </p:cNvSpPr>
            <p:nvPr/>
          </p:nvSpPr>
          <p:spPr bwMode="auto">
            <a:xfrm>
              <a:off x="2420938" y="2963863"/>
              <a:ext cx="42863" cy="66675"/>
            </a:xfrm>
            <a:custGeom>
              <a:avLst/>
              <a:gdLst>
                <a:gd name="T0" fmla="*/ 2147483647 w 27"/>
                <a:gd name="T1" fmla="*/ 0 h 42"/>
                <a:gd name="T2" fmla="*/ 2147483647 w 27"/>
                <a:gd name="T3" fmla="*/ 0 h 42"/>
                <a:gd name="T4" fmla="*/ 2147483647 w 27"/>
                <a:gd name="T5" fmla="*/ 0 h 42"/>
                <a:gd name="T6" fmla="*/ 2147483647 w 27"/>
                <a:gd name="T7" fmla="*/ 2147483647 h 42"/>
                <a:gd name="T8" fmla="*/ 0 w 27"/>
                <a:gd name="T9" fmla="*/ 2147483647 h 42"/>
                <a:gd name="T10" fmla="*/ 0 w 27"/>
                <a:gd name="T11" fmla="*/ 2147483647 h 42"/>
                <a:gd name="T12" fmla="*/ 2147483647 w 27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91" name="Freeform 1111"/>
            <p:cNvSpPr>
              <a:spLocks/>
            </p:cNvSpPr>
            <p:nvPr/>
          </p:nvSpPr>
          <p:spPr bwMode="auto">
            <a:xfrm>
              <a:off x="2460625" y="2963863"/>
              <a:ext cx="42863" cy="66675"/>
            </a:xfrm>
            <a:custGeom>
              <a:avLst/>
              <a:gdLst>
                <a:gd name="T0" fmla="*/ 0 w 27"/>
                <a:gd name="T1" fmla="*/ 0 h 42"/>
                <a:gd name="T2" fmla="*/ 2147483647 w 27"/>
                <a:gd name="T3" fmla="*/ 0 h 42"/>
                <a:gd name="T4" fmla="*/ 2147483647 w 27"/>
                <a:gd name="T5" fmla="*/ 2147483647 h 42"/>
                <a:gd name="T6" fmla="*/ 2147483647 w 27"/>
                <a:gd name="T7" fmla="*/ 2147483647 h 42"/>
                <a:gd name="T8" fmla="*/ 2147483647 w 27"/>
                <a:gd name="T9" fmla="*/ 2147483647 h 42"/>
                <a:gd name="T10" fmla="*/ 0 w 27"/>
                <a:gd name="T11" fmla="*/ 0 h 42"/>
                <a:gd name="T12" fmla="*/ 0 w 27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92" name="Line 1112"/>
            <p:cNvSpPr>
              <a:spLocks noChangeShapeType="1"/>
            </p:cNvSpPr>
            <p:nvPr/>
          </p:nvSpPr>
          <p:spPr bwMode="auto">
            <a:xfrm>
              <a:off x="2420938" y="3028950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93" name="Freeform 1113"/>
            <p:cNvSpPr>
              <a:spLocks/>
            </p:cNvSpPr>
            <p:nvPr/>
          </p:nvSpPr>
          <p:spPr bwMode="auto">
            <a:xfrm>
              <a:off x="2660650" y="2903538"/>
              <a:ext cx="79375" cy="65088"/>
            </a:xfrm>
            <a:custGeom>
              <a:avLst/>
              <a:gdLst>
                <a:gd name="T0" fmla="*/ 2147483647 w 50"/>
                <a:gd name="T1" fmla="*/ 0 h 41"/>
                <a:gd name="T2" fmla="*/ 2147483647 w 50"/>
                <a:gd name="T3" fmla="*/ 2147483647 h 41"/>
                <a:gd name="T4" fmla="*/ 0 w 50"/>
                <a:gd name="T5" fmla="*/ 2147483647 h 41"/>
                <a:gd name="T6" fmla="*/ 2147483647 w 50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0" h="41">
                  <a:moveTo>
                    <a:pt x="25" y="0"/>
                  </a:moveTo>
                  <a:lnTo>
                    <a:pt x="50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94" name="Freeform 1114"/>
            <p:cNvSpPr>
              <a:spLocks/>
            </p:cNvSpPr>
            <p:nvPr/>
          </p:nvSpPr>
          <p:spPr bwMode="auto">
            <a:xfrm>
              <a:off x="2660650" y="2903538"/>
              <a:ext cx="41275" cy="66675"/>
            </a:xfrm>
            <a:custGeom>
              <a:avLst/>
              <a:gdLst>
                <a:gd name="T0" fmla="*/ 2147483647 w 26"/>
                <a:gd name="T1" fmla="*/ 0 h 42"/>
                <a:gd name="T2" fmla="*/ 2147483647 w 26"/>
                <a:gd name="T3" fmla="*/ 0 h 42"/>
                <a:gd name="T4" fmla="*/ 2147483647 w 26"/>
                <a:gd name="T5" fmla="*/ 2147483647 h 42"/>
                <a:gd name="T6" fmla="*/ 0 w 26"/>
                <a:gd name="T7" fmla="*/ 2147483647 h 42"/>
                <a:gd name="T8" fmla="*/ 0 w 26"/>
                <a:gd name="T9" fmla="*/ 2147483647 h 42"/>
                <a:gd name="T10" fmla="*/ 0 w 26"/>
                <a:gd name="T11" fmla="*/ 2147483647 h 42"/>
                <a:gd name="T12" fmla="*/ 2147483647 w 26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95" name="Freeform 1115"/>
            <p:cNvSpPr>
              <a:spLocks/>
            </p:cNvSpPr>
            <p:nvPr/>
          </p:nvSpPr>
          <p:spPr bwMode="auto">
            <a:xfrm>
              <a:off x="2700338" y="2903538"/>
              <a:ext cx="41275" cy="66675"/>
            </a:xfrm>
            <a:custGeom>
              <a:avLst/>
              <a:gdLst>
                <a:gd name="T0" fmla="*/ 0 w 26"/>
                <a:gd name="T1" fmla="*/ 0 h 42"/>
                <a:gd name="T2" fmla="*/ 2147483647 w 26"/>
                <a:gd name="T3" fmla="*/ 0 h 42"/>
                <a:gd name="T4" fmla="*/ 2147483647 w 26"/>
                <a:gd name="T5" fmla="*/ 2147483647 h 42"/>
                <a:gd name="T6" fmla="*/ 2147483647 w 26"/>
                <a:gd name="T7" fmla="*/ 2147483647 h 42"/>
                <a:gd name="T8" fmla="*/ 2147483647 w 26"/>
                <a:gd name="T9" fmla="*/ 2147483647 h 42"/>
                <a:gd name="T10" fmla="*/ 0 w 26"/>
                <a:gd name="T11" fmla="*/ 2147483647 h 42"/>
                <a:gd name="T12" fmla="*/ 0 w 26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96" name="Line 1116"/>
            <p:cNvSpPr>
              <a:spLocks noChangeShapeType="1"/>
            </p:cNvSpPr>
            <p:nvPr/>
          </p:nvSpPr>
          <p:spPr bwMode="auto">
            <a:xfrm>
              <a:off x="2660650" y="2970213"/>
              <a:ext cx="809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97" name="Freeform 1117"/>
            <p:cNvSpPr>
              <a:spLocks/>
            </p:cNvSpPr>
            <p:nvPr/>
          </p:nvSpPr>
          <p:spPr bwMode="auto">
            <a:xfrm>
              <a:off x="3122613" y="2738438"/>
              <a:ext cx="80963" cy="65088"/>
            </a:xfrm>
            <a:custGeom>
              <a:avLst/>
              <a:gdLst>
                <a:gd name="T0" fmla="*/ 2147483647 w 51"/>
                <a:gd name="T1" fmla="*/ 0 h 41"/>
                <a:gd name="T2" fmla="*/ 2147483647 w 51"/>
                <a:gd name="T3" fmla="*/ 2147483647 h 41"/>
                <a:gd name="T4" fmla="*/ 0 w 51"/>
                <a:gd name="T5" fmla="*/ 2147483647 h 41"/>
                <a:gd name="T6" fmla="*/ 2147483647 w 51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98" name="Freeform 1118"/>
            <p:cNvSpPr>
              <a:spLocks/>
            </p:cNvSpPr>
            <p:nvPr/>
          </p:nvSpPr>
          <p:spPr bwMode="auto">
            <a:xfrm>
              <a:off x="3122613" y="2738438"/>
              <a:ext cx="42863" cy="66675"/>
            </a:xfrm>
            <a:custGeom>
              <a:avLst/>
              <a:gdLst>
                <a:gd name="T0" fmla="*/ 2147483647 w 27"/>
                <a:gd name="T1" fmla="*/ 0 h 42"/>
                <a:gd name="T2" fmla="*/ 2147483647 w 27"/>
                <a:gd name="T3" fmla="*/ 0 h 42"/>
                <a:gd name="T4" fmla="*/ 2147483647 w 27"/>
                <a:gd name="T5" fmla="*/ 2147483647 h 42"/>
                <a:gd name="T6" fmla="*/ 2147483647 w 27"/>
                <a:gd name="T7" fmla="*/ 2147483647 h 42"/>
                <a:gd name="T8" fmla="*/ 0 w 27"/>
                <a:gd name="T9" fmla="*/ 2147483647 h 42"/>
                <a:gd name="T10" fmla="*/ 0 w 27"/>
                <a:gd name="T11" fmla="*/ 2147483647 h 42"/>
                <a:gd name="T12" fmla="*/ 2147483647 w 27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2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99" name="Freeform 1119"/>
            <p:cNvSpPr>
              <a:spLocks/>
            </p:cNvSpPr>
            <p:nvPr/>
          </p:nvSpPr>
          <p:spPr bwMode="auto">
            <a:xfrm>
              <a:off x="2952750" y="1490663"/>
              <a:ext cx="82550" cy="107950"/>
            </a:xfrm>
            <a:custGeom>
              <a:avLst/>
              <a:gdLst>
                <a:gd name="T0" fmla="*/ 0 w 52"/>
                <a:gd name="T1" fmla="*/ 0 h 68"/>
                <a:gd name="T2" fmla="*/ 2147483647 w 52"/>
                <a:gd name="T3" fmla="*/ 2147483647 h 68"/>
                <a:gd name="T4" fmla="*/ 2147483647 w 52"/>
                <a:gd name="T5" fmla="*/ 0 h 68"/>
                <a:gd name="T6" fmla="*/ 2147483647 w 52"/>
                <a:gd name="T7" fmla="*/ 2147483647 h 68"/>
                <a:gd name="T8" fmla="*/ 0 w 52"/>
                <a:gd name="T9" fmla="*/ 0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" h="68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0" name="Line 1120"/>
            <p:cNvSpPr>
              <a:spLocks noChangeShapeType="1"/>
            </p:cNvSpPr>
            <p:nvPr/>
          </p:nvSpPr>
          <p:spPr bwMode="auto">
            <a:xfrm>
              <a:off x="2995613" y="1443038"/>
              <a:ext cx="0" cy="904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1" name="Freeform 1121"/>
            <p:cNvSpPr>
              <a:spLocks/>
            </p:cNvSpPr>
            <p:nvPr/>
          </p:nvSpPr>
          <p:spPr bwMode="auto">
            <a:xfrm>
              <a:off x="3497263" y="1270000"/>
              <a:ext cx="80963" cy="107950"/>
            </a:xfrm>
            <a:custGeom>
              <a:avLst/>
              <a:gdLst>
                <a:gd name="T0" fmla="*/ 0 w 51"/>
                <a:gd name="T1" fmla="*/ 0 h 68"/>
                <a:gd name="T2" fmla="*/ 2147483647 w 51"/>
                <a:gd name="T3" fmla="*/ 2147483647 h 68"/>
                <a:gd name="T4" fmla="*/ 2147483647 w 51"/>
                <a:gd name="T5" fmla="*/ 0 h 68"/>
                <a:gd name="T6" fmla="*/ 2147483647 w 51"/>
                <a:gd name="T7" fmla="*/ 2147483647 h 68"/>
                <a:gd name="T8" fmla="*/ 0 w 51"/>
                <a:gd name="T9" fmla="*/ 0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68">
                  <a:moveTo>
                    <a:pt x="0" y="0"/>
                  </a:moveTo>
                  <a:lnTo>
                    <a:pt x="26" y="26"/>
                  </a:lnTo>
                  <a:lnTo>
                    <a:pt x="51" y="0"/>
                  </a:lnTo>
                  <a:lnTo>
                    <a:pt x="26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2" name="Line 1122"/>
            <p:cNvSpPr>
              <a:spLocks noChangeShapeType="1"/>
            </p:cNvSpPr>
            <p:nvPr/>
          </p:nvSpPr>
          <p:spPr bwMode="auto">
            <a:xfrm>
              <a:off x="3538538" y="1223963"/>
              <a:ext cx="0" cy="904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3" name="Freeform 1123"/>
            <p:cNvSpPr>
              <a:spLocks/>
            </p:cNvSpPr>
            <p:nvPr/>
          </p:nvSpPr>
          <p:spPr bwMode="auto">
            <a:xfrm>
              <a:off x="2301875" y="2397125"/>
              <a:ext cx="80963" cy="109538"/>
            </a:xfrm>
            <a:custGeom>
              <a:avLst/>
              <a:gdLst>
                <a:gd name="T0" fmla="*/ 0 w 51"/>
                <a:gd name="T1" fmla="*/ 0 h 69"/>
                <a:gd name="T2" fmla="*/ 2147483647 w 51"/>
                <a:gd name="T3" fmla="*/ 2147483647 h 69"/>
                <a:gd name="T4" fmla="*/ 2147483647 w 51"/>
                <a:gd name="T5" fmla="*/ 0 h 69"/>
                <a:gd name="T6" fmla="*/ 2147483647 w 51"/>
                <a:gd name="T7" fmla="*/ 2147483647 h 69"/>
                <a:gd name="T8" fmla="*/ 0 w 51"/>
                <a:gd name="T9" fmla="*/ 0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69">
                  <a:moveTo>
                    <a:pt x="0" y="0"/>
                  </a:moveTo>
                  <a:lnTo>
                    <a:pt x="25" y="26"/>
                  </a:lnTo>
                  <a:lnTo>
                    <a:pt x="51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4" name="Line 1124"/>
            <p:cNvSpPr>
              <a:spLocks noChangeShapeType="1"/>
            </p:cNvSpPr>
            <p:nvPr/>
          </p:nvSpPr>
          <p:spPr bwMode="auto">
            <a:xfrm>
              <a:off x="2341563" y="2349500"/>
              <a:ext cx="0" cy="9207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5" name="Freeform 1125"/>
            <p:cNvSpPr>
              <a:spLocks/>
            </p:cNvSpPr>
            <p:nvPr/>
          </p:nvSpPr>
          <p:spPr bwMode="auto">
            <a:xfrm>
              <a:off x="3163888" y="2738438"/>
              <a:ext cx="41275" cy="66675"/>
            </a:xfrm>
            <a:custGeom>
              <a:avLst/>
              <a:gdLst>
                <a:gd name="T0" fmla="*/ 0 w 26"/>
                <a:gd name="T1" fmla="*/ 0 h 42"/>
                <a:gd name="T2" fmla="*/ 2147483647 w 26"/>
                <a:gd name="T3" fmla="*/ 0 h 42"/>
                <a:gd name="T4" fmla="*/ 2147483647 w 26"/>
                <a:gd name="T5" fmla="*/ 2147483647 h 42"/>
                <a:gd name="T6" fmla="*/ 2147483647 w 26"/>
                <a:gd name="T7" fmla="*/ 2147483647 h 42"/>
                <a:gd name="T8" fmla="*/ 2147483647 w 26"/>
                <a:gd name="T9" fmla="*/ 2147483647 h 42"/>
                <a:gd name="T10" fmla="*/ 0 w 26"/>
                <a:gd name="T11" fmla="*/ 2147483647 h 42"/>
                <a:gd name="T12" fmla="*/ 0 w 26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6" name="Line 1126"/>
            <p:cNvSpPr>
              <a:spLocks noChangeShapeType="1"/>
            </p:cNvSpPr>
            <p:nvPr/>
          </p:nvSpPr>
          <p:spPr bwMode="auto">
            <a:xfrm>
              <a:off x="3122613" y="2803525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7" name="Freeform 1127"/>
            <p:cNvSpPr>
              <a:spLocks/>
            </p:cNvSpPr>
            <p:nvPr/>
          </p:nvSpPr>
          <p:spPr bwMode="auto">
            <a:xfrm>
              <a:off x="3470275" y="2578100"/>
              <a:ext cx="80963" cy="65088"/>
            </a:xfrm>
            <a:custGeom>
              <a:avLst/>
              <a:gdLst>
                <a:gd name="T0" fmla="*/ 2147483647 w 51"/>
                <a:gd name="T1" fmla="*/ 0 h 41"/>
                <a:gd name="T2" fmla="*/ 2147483647 w 51"/>
                <a:gd name="T3" fmla="*/ 2147483647 h 41"/>
                <a:gd name="T4" fmla="*/ 0 w 51"/>
                <a:gd name="T5" fmla="*/ 2147483647 h 41"/>
                <a:gd name="T6" fmla="*/ 2147483647 w 51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8" name="Freeform 1128"/>
            <p:cNvSpPr>
              <a:spLocks/>
            </p:cNvSpPr>
            <p:nvPr/>
          </p:nvSpPr>
          <p:spPr bwMode="auto">
            <a:xfrm>
              <a:off x="3470275" y="2578100"/>
              <a:ext cx="42863" cy="68263"/>
            </a:xfrm>
            <a:custGeom>
              <a:avLst/>
              <a:gdLst>
                <a:gd name="T0" fmla="*/ 2147483647 w 27"/>
                <a:gd name="T1" fmla="*/ 0 h 43"/>
                <a:gd name="T2" fmla="*/ 2147483647 w 27"/>
                <a:gd name="T3" fmla="*/ 0 h 43"/>
                <a:gd name="T4" fmla="*/ 2147483647 w 27"/>
                <a:gd name="T5" fmla="*/ 2147483647 h 43"/>
                <a:gd name="T6" fmla="*/ 2147483647 w 27"/>
                <a:gd name="T7" fmla="*/ 2147483647 h 43"/>
                <a:gd name="T8" fmla="*/ 0 w 27"/>
                <a:gd name="T9" fmla="*/ 2147483647 h 43"/>
                <a:gd name="T10" fmla="*/ 0 w 27"/>
                <a:gd name="T11" fmla="*/ 2147483647 h 43"/>
                <a:gd name="T12" fmla="*/ 2147483647 w 27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3">
                  <a:moveTo>
                    <a:pt x="26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09" name="Freeform 1129"/>
            <p:cNvSpPr>
              <a:spLocks/>
            </p:cNvSpPr>
            <p:nvPr/>
          </p:nvSpPr>
          <p:spPr bwMode="auto">
            <a:xfrm>
              <a:off x="3511550" y="2578100"/>
              <a:ext cx="42863" cy="68263"/>
            </a:xfrm>
            <a:custGeom>
              <a:avLst/>
              <a:gdLst>
                <a:gd name="T0" fmla="*/ 0 w 27"/>
                <a:gd name="T1" fmla="*/ 0 h 43"/>
                <a:gd name="T2" fmla="*/ 2147483647 w 27"/>
                <a:gd name="T3" fmla="*/ 0 h 43"/>
                <a:gd name="T4" fmla="*/ 2147483647 w 27"/>
                <a:gd name="T5" fmla="*/ 2147483647 h 43"/>
                <a:gd name="T6" fmla="*/ 2147483647 w 27"/>
                <a:gd name="T7" fmla="*/ 2147483647 h 43"/>
                <a:gd name="T8" fmla="*/ 2147483647 w 27"/>
                <a:gd name="T9" fmla="*/ 2147483647 h 43"/>
                <a:gd name="T10" fmla="*/ 0 w 27"/>
                <a:gd name="T11" fmla="*/ 2147483647 h 43"/>
                <a:gd name="T12" fmla="*/ 0 w 27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10" name="Line 1130"/>
            <p:cNvSpPr>
              <a:spLocks noChangeShapeType="1"/>
            </p:cNvSpPr>
            <p:nvPr/>
          </p:nvSpPr>
          <p:spPr bwMode="auto">
            <a:xfrm>
              <a:off x="3470275" y="2644775"/>
              <a:ext cx="841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11" name="Freeform 1131"/>
            <p:cNvSpPr>
              <a:spLocks/>
            </p:cNvSpPr>
            <p:nvPr/>
          </p:nvSpPr>
          <p:spPr bwMode="auto">
            <a:xfrm>
              <a:off x="4259263" y="2571750"/>
              <a:ext cx="80963" cy="65088"/>
            </a:xfrm>
            <a:custGeom>
              <a:avLst/>
              <a:gdLst>
                <a:gd name="T0" fmla="*/ 2147483647 w 51"/>
                <a:gd name="T1" fmla="*/ 0 h 41"/>
                <a:gd name="T2" fmla="*/ 2147483647 w 51"/>
                <a:gd name="T3" fmla="*/ 2147483647 h 41"/>
                <a:gd name="T4" fmla="*/ 0 w 51"/>
                <a:gd name="T5" fmla="*/ 2147483647 h 41"/>
                <a:gd name="T6" fmla="*/ 2147483647 w 51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12" name="Freeform 1132"/>
            <p:cNvSpPr>
              <a:spLocks/>
            </p:cNvSpPr>
            <p:nvPr/>
          </p:nvSpPr>
          <p:spPr bwMode="auto">
            <a:xfrm>
              <a:off x="4259263" y="2571750"/>
              <a:ext cx="42863" cy="66675"/>
            </a:xfrm>
            <a:custGeom>
              <a:avLst/>
              <a:gdLst>
                <a:gd name="T0" fmla="*/ 2147483647 w 27"/>
                <a:gd name="T1" fmla="*/ 0 h 42"/>
                <a:gd name="T2" fmla="*/ 2147483647 w 27"/>
                <a:gd name="T3" fmla="*/ 0 h 42"/>
                <a:gd name="T4" fmla="*/ 2147483647 w 27"/>
                <a:gd name="T5" fmla="*/ 2147483647 h 42"/>
                <a:gd name="T6" fmla="*/ 2147483647 w 27"/>
                <a:gd name="T7" fmla="*/ 2147483647 h 42"/>
                <a:gd name="T8" fmla="*/ 0 w 27"/>
                <a:gd name="T9" fmla="*/ 2147483647 h 42"/>
                <a:gd name="T10" fmla="*/ 0 w 27"/>
                <a:gd name="T11" fmla="*/ 2147483647 h 42"/>
                <a:gd name="T12" fmla="*/ 2147483647 w 27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13" name="Freeform 1133"/>
            <p:cNvSpPr>
              <a:spLocks/>
            </p:cNvSpPr>
            <p:nvPr/>
          </p:nvSpPr>
          <p:spPr bwMode="auto">
            <a:xfrm>
              <a:off x="4298950" y="2571750"/>
              <a:ext cx="44450" cy="66675"/>
            </a:xfrm>
            <a:custGeom>
              <a:avLst/>
              <a:gdLst>
                <a:gd name="T0" fmla="*/ 0 w 28"/>
                <a:gd name="T1" fmla="*/ 0 h 42"/>
                <a:gd name="T2" fmla="*/ 2147483647 w 28"/>
                <a:gd name="T3" fmla="*/ 0 h 42"/>
                <a:gd name="T4" fmla="*/ 2147483647 w 28"/>
                <a:gd name="T5" fmla="*/ 2147483647 h 42"/>
                <a:gd name="T6" fmla="*/ 2147483647 w 28"/>
                <a:gd name="T7" fmla="*/ 2147483647 h 42"/>
                <a:gd name="T8" fmla="*/ 2147483647 w 28"/>
                <a:gd name="T9" fmla="*/ 2147483647 h 42"/>
                <a:gd name="T10" fmla="*/ 0 w 28"/>
                <a:gd name="T11" fmla="*/ 2147483647 h 42"/>
                <a:gd name="T12" fmla="*/ 0 w 28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2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14" name="Line 1134"/>
            <p:cNvSpPr>
              <a:spLocks noChangeShapeType="1"/>
            </p:cNvSpPr>
            <p:nvPr/>
          </p:nvSpPr>
          <p:spPr bwMode="auto">
            <a:xfrm>
              <a:off x="4259263" y="2638425"/>
              <a:ext cx="841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15" name="Freeform 1135"/>
            <p:cNvSpPr>
              <a:spLocks/>
            </p:cNvSpPr>
            <p:nvPr/>
          </p:nvSpPr>
          <p:spPr bwMode="auto">
            <a:xfrm>
              <a:off x="4446588" y="2520950"/>
              <a:ext cx="80963" cy="65088"/>
            </a:xfrm>
            <a:custGeom>
              <a:avLst/>
              <a:gdLst>
                <a:gd name="T0" fmla="*/ 2147483647 w 51"/>
                <a:gd name="T1" fmla="*/ 0 h 41"/>
                <a:gd name="T2" fmla="*/ 2147483647 w 51"/>
                <a:gd name="T3" fmla="*/ 2147483647 h 41"/>
                <a:gd name="T4" fmla="*/ 0 w 51"/>
                <a:gd name="T5" fmla="*/ 2147483647 h 41"/>
                <a:gd name="T6" fmla="*/ 2147483647 w 51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16" name="Freeform 1136"/>
            <p:cNvSpPr>
              <a:spLocks/>
            </p:cNvSpPr>
            <p:nvPr/>
          </p:nvSpPr>
          <p:spPr bwMode="auto">
            <a:xfrm>
              <a:off x="4446588" y="2520950"/>
              <a:ext cx="44450" cy="68263"/>
            </a:xfrm>
            <a:custGeom>
              <a:avLst/>
              <a:gdLst>
                <a:gd name="T0" fmla="*/ 2147483647 w 28"/>
                <a:gd name="T1" fmla="*/ 0 h 43"/>
                <a:gd name="T2" fmla="*/ 2147483647 w 28"/>
                <a:gd name="T3" fmla="*/ 0 h 43"/>
                <a:gd name="T4" fmla="*/ 2147483647 w 28"/>
                <a:gd name="T5" fmla="*/ 2147483647 h 43"/>
                <a:gd name="T6" fmla="*/ 2147483647 w 28"/>
                <a:gd name="T7" fmla="*/ 2147483647 h 43"/>
                <a:gd name="T8" fmla="*/ 0 w 28"/>
                <a:gd name="T9" fmla="*/ 2147483647 h 43"/>
                <a:gd name="T10" fmla="*/ 0 w 28"/>
                <a:gd name="T11" fmla="*/ 2147483647 h 43"/>
                <a:gd name="T12" fmla="*/ 2147483647 w 28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43">
                  <a:moveTo>
                    <a:pt x="26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17" name="Freeform 1137"/>
            <p:cNvSpPr>
              <a:spLocks/>
            </p:cNvSpPr>
            <p:nvPr/>
          </p:nvSpPr>
          <p:spPr bwMode="auto">
            <a:xfrm>
              <a:off x="4487863" y="2520950"/>
              <a:ext cx="42863" cy="68263"/>
            </a:xfrm>
            <a:custGeom>
              <a:avLst/>
              <a:gdLst>
                <a:gd name="T0" fmla="*/ 0 w 27"/>
                <a:gd name="T1" fmla="*/ 0 h 43"/>
                <a:gd name="T2" fmla="*/ 2147483647 w 27"/>
                <a:gd name="T3" fmla="*/ 0 h 43"/>
                <a:gd name="T4" fmla="*/ 2147483647 w 27"/>
                <a:gd name="T5" fmla="*/ 2147483647 h 43"/>
                <a:gd name="T6" fmla="*/ 2147483647 w 27"/>
                <a:gd name="T7" fmla="*/ 2147483647 h 43"/>
                <a:gd name="T8" fmla="*/ 2147483647 w 27"/>
                <a:gd name="T9" fmla="*/ 2147483647 h 43"/>
                <a:gd name="T10" fmla="*/ 0 w 27"/>
                <a:gd name="T11" fmla="*/ 2147483647 h 43"/>
                <a:gd name="T12" fmla="*/ 0 w 27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18" name="Line 1138"/>
            <p:cNvSpPr>
              <a:spLocks noChangeShapeType="1"/>
            </p:cNvSpPr>
            <p:nvPr/>
          </p:nvSpPr>
          <p:spPr bwMode="auto">
            <a:xfrm>
              <a:off x="4446588" y="2586038"/>
              <a:ext cx="841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19" name="Freeform 1139"/>
            <p:cNvSpPr>
              <a:spLocks/>
            </p:cNvSpPr>
            <p:nvPr/>
          </p:nvSpPr>
          <p:spPr bwMode="auto">
            <a:xfrm>
              <a:off x="4873625" y="2224088"/>
              <a:ext cx="80963" cy="65088"/>
            </a:xfrm>
            <a:custGeom>
              <a:avLst/>
              <a:gdLst>
                <a:gd name="T0" fmla="*/ 2147483647 w 51"/>
                <a:gd name="T1" fmla="*/ 0 h 41"/>
                <a:gd name="T2" fmla="*/ 2147483647 w 51"/>
                <a:gd name="T3" fmla="*/ 2147483647 h 41"/>
                <a:gd name="T4" fmla="*/ 0 w 51"/>
                <a:gd name="T5" fmla="*/ 2147483647 h 41"/>
                <a:gd name="T6" fmla="*/ 2147483647 w 51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20" name="Freeform 1140"/>
            <p:cNvSpPr>
              <a:spLocks/>
            </p:cNvSpPr>
            <p:nvPr/>
          </p:nvSpPr>
          <p:spPr bwMode="auto">
            <a:xfrm>
              <a:off x="4873625" y="2224088"/>
              <a:ext cx="41275" cy="66675"/>
            </a:xfrm>
            <a:custGeom>
              <a:avLst/>
              <a:gdLst>
                <a:gd name="T0" fmla="*/ 2147483647 w 26"/>
                <a:gd name="T1" fmla="*/ 0 h 42"/>
                <a:gd name="T2" fmla="*/ 2147483647 w 26"/>
                <a:gd name="T3" fmla="*/ 0 h 42"/>
                <a:gd name="T4" fmla="*/ 2147483647 w 26"/>
                <a:gd name="T5" fmla="*/ 2147483647 h 42"/>
                <a:gd name="T6" fmla="*/ 0 w 26"/>
                <a:gd name="T7" fmla="*/ 2147483647 h 42"/>
                <a:gd name="T8" fmla="*/ 0 w 26"/>
                <a:gd name="T9" fmla="*/ 2147483647 h 42"/>
                <a:gd name="T10" fmla="*/ 0 w 26"/>
                <a:gd name="T11" fmla="*/ 2147483647 h 42"/>
                <a:gd name="T12" fmla="*/ 2147483647 w 26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21" name="Freeform 1141"/>
            <p:cNvSpPr>
              <a:spLocks/>
            </p:cNvSpPr>
            <p:nvPr/>
          </p:nvSpPr>
          <p:spPr bwMode="auto">
            <a:xfrm>
              <a:off x="4913313" y="2224088"/>
              <a:ext cx="41275" cy="66675"/>
            </a:xfrm>
            <a:custGeom>
              <a:avLst/>
              <a:gdLst>
                <a:gd name="T0" fmla="*/ 0 w 26"/>
                <a:gd name="T1" fmla="*/ 0 h 42"/>
                <a:gd name="T2" fmla="*/ 2147483647 w 26"/>
                <a:gd name="T3" fmla="*/ 0 h 42"/>
                <a:gd name="T4" fmla="*/ 2147483647 w 26"/>
                <a:gd name="T5" fmla="*/ 2147483647 h 42"/>
                <a:gd name="T6" fmla="*/ 2147483647 w 26"/>
                <a:gd name="T7" fmla="*/ 2147483647 h 42"/>
                <a:gd name="T8" fmla="*/ 2147483647 w 26"/>
                <a:gd name="T9" fmla="*/ 2147483647 h 42"/>
                <a:gd name="T10" fmla="*/ 0 w 26"/>
                <a:gd name="T11" fmla="*/ 2147483647 h 42"/>
                <a:gd name="T12" fmla="*/ 0 w 26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22" name="Line 1142"/>
            <p:cNvSpPr>
              <a:spLocks noChangeShapeType="1"/>
            </p:cNvSpPr>
            <p:nvPr/>
          </p:nvSpPr>
          <p:spPr bwMode="auto">
            <a:xfrm>
              <a:off x="4873625" y="2290763"/>
              <a:ext cx="809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23" name="Freeform 1143"/>
            <p:cNvSpPr>
              <a:spLocks/>
            </p:cNvSpPr>
            <p:nvPr/>
          </p:nvSpPr>
          <p:spPr bwMode="auto">
            <a:xfrm>
              <a:off x="5635625" y="1811338"/>
              <a:ext cx="80963" cy="65088"/>
            </a:xfrm>
            <a:custGeom>
              <a:avLst/>
              <a:gdLst>
                <a:gd name="T0" fmla="*/ 2147483647 w 51"/>
                <a:gd name="T1" fmla="*/ 0 h 41"/>
                <a:gd name="T2" fmla="*/ 2147483647 w 51"/>
                <a:gd name="T3" fmla="*/ 2147483647 h 41"/>
                <a:gd name="T4" fmla="*/ 0 w 51"/>
                <a:gd name="T5" fmla="*/ 2147483647 h 41"/>
                <a:gd name="T6" fmla="*/ 2147483647 w 51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24" name="Freeform 1144"/>
            <p:cNvSpPr>
              <a:spLocks/>
            </p:cNvSpPr>
            <p:nvPr/>
          </p:nvSpPr>
          <p:spPr bwMode="auto">
            <a:xfrm>
              <a:off x="5635625" y="1811338"/>
              <a:ext cx="41275" cy="66675"/>
            </a:xfrm>
            <a:custGeom>
              <a:avLst/>
              <a:gdLst>
                <a:gd name="T0" fmla="*/ 2147483647 w 26"/>
                <a:gd name="T1" fmla="*/ 0 h 42"/>
                <a:gd name="T2" fmla="*/ 2147483647 w 26"/>
                <a:gd name="T3" fmla="*/ 0 h 42"/>
                <a:gd name="T4" fmla="*/ 2147483647 w 26"/>
                <a:gd name="T5" fmla="*/ 2147483647 h 42"/>
                <a:gd name="T6" fmla="*/ 2147483647 w 26"/>
                <a:gd name="T7" fmla="*/ 2147483647 h 42"/>
                <a:gd name="T8" fmla="*/ 0 w 26"/>
                <a:gd name="T9" fmla="*/ 2147483647 h 42"/>
                <a:gd name="T10" fmla="*/ 0 w 26"/>
                <a:gd name="T11" fmla="*/ 2147483647 h 42"/>
                <a:gd name="T12" fmla="*/ 2147483647 w 26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25" name="Freeform 1145"/>
            <p:cNvSpPr>
              <a:spLocks/>
            </p:cNvSpPr>
            <p:nvPr/>
          </p:nvSpPr>
          <p:spPr bwMode="auto">
            <a:xfrm>
              <a:off x="5675313" y="1811338"/>
              <a:ext cx="44450" cy="66675"/>
            </a:xfrm>
            <a:custGeom>
              <a:avLst/>
              <a:gdLst>
                <a:gd name="T0" fmla="*/ 0 w 28"/>
                <a:gd name="T1" fmla="*/ 0 h 42"/>
                <a:gd name="T2" fmla="*/ 2147483647 w 28"/>
                <a:gd name="T3" fmla="*/ 0 h 42"/>
                <a:gd name="T4" fmla="*/ 2147483647 w 28"/>
                <a:gd name="T5" fmla="*/ 2147483647 h 42"/>
                <a:gd name="T6" fmla="*/ 2147483647 w 28"/>
                <a:gd name="T7" fmla="*/ 2147483647 h 42"/>
                <a:gd name="T8" fmla="*/ 2147483647 w 28"/>
                <a:gd name="T9" fmla="*/ 2147483647 h 42"/>
                <a:gd name="T10" fmla="*/ 0 w 28"/>
                <a:gd name="T11" fmla="*/ 2147483647 h 42"/>
                <a:gd name="T12" fmla="*/ 0 w 28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1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26" name="Line 1146"/>
            <p:cNvSpPr>
              <a:spLocks noChangeShapeType="1"/>
            </p:cNvSpPr>
            <p:nvPr/>
          </p:nvSpPr>
          <p:spPr bwMode="auto">
            <a:xfrm>
              <a:off x="5635625" y="1876425"/>
              <a:ext cx="841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27" name="Freeform 1147"/>
            <p:cNvSpPr>
              <a:spLocks/>
            </p:cNvSpPr>
            <p:nvPr/>
          </p:nvSpPr>
          <p:spPr bwMode="auto">
            <a:xfrm>
              <a:off x="6105525" y="2065338"/>
              <a:ext cx="80963" cy="65088"/>
            </a:xfrm>
            <a:custGeom>
              <a:avLst/>
              <a:gdLst>
                <a:gd name="T0" fmla="*/ 2147483647 w 51"/>
                <a:gd name="T1" fmla="*/ 0 h 41"/>
                <a:gd name="T2" fmla="*/ 2147483647 w 51"/>
                <a:gd name="T3" fmla="*/ 2147483647 h 41"/>
                <a:gd name="T4" fmla="*/ 0 w 51"/>
                <a:gd name="T5" fmla="*/ 2147483647 h 41"/>
                <a:gd name="T6" fmla="*/ 2147483647 w 51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28" name="Freeform 1148"/>
            <p:cNvSpPr>
              <a:spLocks/>
            </p:cNvSpPr>
            <p:nvPr/>
          </p:nvSpPr>
          <p:spPr bwMode="auto">
            <a:xfrm>
              <a:off x="6105525" y="2065338"/>
              <a:ext cx="42863" cy="66675"/>
            </a:xfrm>
            <a:custGeom>
              <a:avLst/>
              <a:gdLst>
                <a:gd name="T0" fmla="*/ 2147483647 w 27"/>
                <a:gd name="T1" fmla="*/ 0 h 42"/>
                <a:gd name="T2" fmla="*/ 2147483647 w 27"/>
                <a:gd name="T3" fmla="*/ 0 h 42"/>
                <a:gd name="T4" fmla="*/ 2147483647 w 27"/>
                <a:gd name="T5" fmla="*/ 2147483647 h 42"/>
                <a:gd name="T6" fmla="*/ 2147483647 w 27"/>
                <a:gd name="T7" fmla="*/ 2147483647 h 42"/>
                <a:gd name="T8" fmla="*/ 0 w 27"/>
                <a:gd name="T9" fmla="*/ 2147483647 h 42"/>
                <a:gd name="T10" fmla="*/ 0 w 27"/>
                <a:gd name="T11" fmla="*/ 2147483647 h 42"/>
                <a:gd name="T12" fmla="*/ 2147483647 w 27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29" name="Freeform 1149"/>
            <p:cNvSpPr>
              <a:spLocks/>
            </p:cNvSpPr>
            <p:nvPr/>
          </p:nvSpPr>
          <p:spPr bwMode="auto">
            <a:xfrm>
              <a:off x="6145213" y="2065338"/>
              <a:ext cx="42863" cy="66675"/>
            </a:xfrm>
            <a:custGeom>
              <a:avLst/>
              <a:gdLst>
                <a:gd name="T0" fmla="*/ 0 w 27"/>
                <a:gd name="T1" fmla="*/ 0 h 42"/>
                <a:gd name="T2" fmla="*/ 2147483647 w 27"/>
                <a:gd name="T3" fmla="*/ 0 h 42"/>
                <a:gd name="T4" fmla="*/ 2147483647 w 27"/>
                <a:gd name="T5" fmla="*/ 2147483647 h 42"/>
                <a:gd name="T6" fmla="*/ 2147483647 w 27"/>
                <a:gd name="T7" fmla="*/ 2147483647 h 42"/>
                <a:gd name="T8" fmla="*/ 2147483647 w 27"/>
                <a:gd name="T9" fmla="*/ 2147483647 h 42"/>
                <a:gd name="T10" fmla="*/ 0 w 27"/>
                <a:gd name="T11" fmla="*/ 2147483647 h 42"/>
                <a:gd name="T12" fmla="*/ 0 w 27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30" name="Line 1150"/>
            <p:cNvSpPr>
              <a:spLocks noChangeShapeType="1"/>
            </p:cNvSpPr>
            <p:nvPr/>
          </p:nvSpPr>
          <p:spPr bwMode="auto">
            <a:xfrm>
              <a:off x="6105525" y="2130425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31" name="Freeform 1151"/>
            <p:cNvSpPr>
              <a:spLocks/>
            </p:cNvSpPr>
            <p:nvPr/>
          </p:nvSpPr>
          <p:spPr bwMode="auto">
            <a:xfrm>
              <a:off x="1190625" y="3157538"/>
              <a:ext cx="82550" cy="65088"/>
            </a:xfrm>
            <a:custGeom>
              <a:avLst/>
              <a:gdLst>
                <a:gd name="T0" fmla="*/ 2147483647 w 52"/>
                <a:gd name="T1" fmla="*/ 0 h 41"/>
                <a:gd name="T2" fmla="*/ 2147483647 w 52"/>
                <a:gd name="T3" fmla="*/ 2147483647 h 41"/>
                <a:gd name="T4" fmla="*/ 0 w 52"/>
                <a:gd name="T5" fmla="*/ 2147483647 h 41"/>
                <a:gd name="T6" fmla="*/ 2147483647 w 52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2" h="41">
                  <a:moveTo>
                    <a:pt x="27" y="0"/>
                  </a:moveTo>
                  <a:lnTo>
                    <a:pt x="52" y="41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32" name="Freeform 1152"/>
            <p:cNvSpPr>
              <a:spLocks/>
            </p:cNvSpPr>
            <p:nvPr/>
          </p:nvSpPr>
          <p:spPr bwMode="auto">
            <a:xfrm>
              <a:off x="1190625" y="3157538"/>
              <a:ext cx="44450" cy="68263"/>
            </a:xfrm>
            <a:custGeom>
              <a:avLst/>
              <a:gdLst>
                <a:gd name="T0" fmla="*/ 2147483647 w 28"/>
                <a:gd name="T1" fmla="*/ 0 h 43"/>
                <a:gd name="T2" fmla="*/ 2147483647 w 28"/>
                <a:gd name="T3" fmla="*/ 0 h 43"/>
                <a:gd name="T4" fmla="*/ 2147483647 w 28"/>
                <a:gd name="T5" fmla="*/ 2147483647 h 43"/>
                <a:gd name="T6" fmla="*/ 2147483647 w 28"/>
                <a:gd name="T7" fmla="*/ 2147483647 h 43"/>
                <a:gd name="T8" fmla="*/ 0 w 28"/>
                <a:gd name="T9" fmla="*/ 2147483647 h 43"/>
                <a:gd name="T10" fmla="*/ 0 w 28"/>
                <a:gd name="T11" fmla="*/ 2147483647 h 43"/>
                <a:gd name="T12" fmla="*/ 2147483647 w 28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43">
                  <a:moveTo>
                    <a:pt x="27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33" name="Freeform 1153"/>
            <p:cNvSpPr>
              <a:spLocks/>
            </p:cNvSpPr>
            <p:nvPr/>
          </p:nvSpPr>
          <p:spPr bwMode="auto">
            <a:xfrm>
              <a:off x="1233488" y="3157538"/>
              <a:ext cx="42863" cy="68263"/>
            </a:xfrm>
            <a:custGeom>
              <a:avLst/>
              <a:gdLst>
                <a:gd name="T0" fmla="*/ 0 w 27"/>
                <a:gd name="T1" fmla="*/ 0 h 43"/>
                <a:gd name="T2" fmla="*/ 2147483647 w 27"/>
                <a:gd name="T3" fmla="*/ 0 h 43"/>
                <a:gd name="T4" fmla="*/ 2147483647 w 27"/>
                <a:gd name="T5" fmla="*/ 2147483647 h 43"/>
                <a:gd name="T6" fmla="*/ 2147483647 w 27"/>
                <a:gd name="T7" fmla="*/ 2147483647 h 43"/>
                <a:gd name="T8" fmla="*/ 2147483647 w 27"/>
                <a:gd name="T9" fmla="*/ 2147483647 h 43"/>
                <a:gd name="T10" fmla="*/ 0 w 27"/>
                <a:gd name="T11" fmla="*/ 2147483647 h 43"/>
                <a:gd name="T12" fmla="*/ 0 w 27"/>
                <a:gd name="T13" fmla="*/ 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34" name="Line 1154"/>
            <p:cNvSpPr>
              <a:spLocks noChangeShapeType="1"/>
            </p:cNvSpPr>
            <p:nvPr/>
          </p:nvSpPr>
          <p:spPr bwMode="auto">
            <a:xfrm>
              <a:off x="1190625" y="3224213"/>
              <a:ext cx="857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35" name="Freeform 1155"/>
            <p:cNvSpPr>
              <a:spLocks/>
            </p:cNvSpPr>
            <p:nvPr/>
          </p:nvSpPr>
          <p:spPr bwMode="auto">
            <a:xfrm>
              <a:off x="1468438" y="3057525"/>
              <a:ext cx="80963" cy="63500"/>
            </a:xfrm>
            <a:custGeom>
              <a:avLst/>
              <a:gdLst>
                <a:gd name="T0" fmla="*/ 2147483647 w 51"/>
                <a:gd name="T1" fmla="*/ 0 h 40"/>
                <a:gd name="T2" fmla="*/ 2147483647 w 51"/>
                <a:gd name="T3" fmla="*/ 2147483647 h 40"/>
                <a:gd name="T4" fmla="*/ 0 w 51"/>
                <a:gd name="T5" fmla="*/ 2147483647 h 40"/>
                <a:gd name="T6" fmla="*/ 2147483647 w 51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36" name="Freeform 1156"/>
            <p:cNvSpPr>
              <a:spLocks/>
            </p:cNvSpPr>
            <p:nvPr/>
          </p:nvSpPr>
          <p:spPr bwMode="auto">
            <a:xfrm>
              <a:off x="1468438" y="3057525"/>
              <a:ext cx="41275" cy="65088"/>
            </a:xfrm>
            <a:custGeom>
              <a:avLst/>
              <a:gdLst>
                <a:gd name="T0" fmla="*/ 2147483647 w 26"/>
                <a:gd name="T1" fmla="*/ 0 h 41"/>
                <a:gd name="T2" fmla="*/ 2147483647 w 26"/>
                <a:gd name="T3" fmla="*/ 0 h 41"/>
                <a:gd name="T4" fmla="*/ 2147483647 w 26"/>
                <a:gd name="T5" fmla="*/ 0 h 41"/>
                <a:gd name="T6" fmla="*/ 2147483647 w 26"/>
                <a:gd name="T7" fmla="*/ 2147483647 h 41"/>
                <a:gd name="T8" fmla="*/ 0 w 26"/>
                <a:gd name="T9" fmla="*/ 2147483647 h 41"/>
                <a:gd name="T10" fmla="*/ 0 w 26"/>
                <a:gd name="T11" fmla="*/ 2147483647 h 41"/>
                <a:gd name="T12" fmla="*/ 2147483647 w 26"/>
                <a:gd name="T13" fmla="*/ 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1">
                  <a:moveTo>
                    <a:pt x="26" y="0"/>
                  </a:moveTo>
                  <a:lnTo>
                    <a:pt x="26" y="0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37" name="Freeform 1157"/>
            <p:cNvSpPr>
              <a:spLocks/>
            </p:cNvSpPr>
            <p:nvPr/>
          </p:nvSpPr>
          <p:spPr bwMode="auto">
            <a:xfrm>
              <a:off x="1509713" y="3057525"/>
              <a:ext cx="41275" cy="65088"/>
            </a:xfrm>
            <a:custGeom>
              <a:avLst/>
              <a:gdLst>
                <a:gd name="T0" fmla="*/ 0 w 26"/>
                <a:gd name="T1" fmla="*/ 0 h 41"/>
                <a:gd name="T2" fmla="*/ 0 w 26"/>
                <a:gd name="T3" fmla="*/ 0 h 41"/>
                <a:gd name="T4" fmla="*/ 2147483647 w 26"/>
                <a:gd name="T5" fmla="*/ 2147483647 h 41"/>
                <a:gd name="T6" fmla="*/ 2147483647 w 26"/>
                <a:gd name="T7" fmla="*/ 2147483647 h 41"/>
                <a:gd name="T8" fmla="*/ 2147483647 w 26"/>
                <a:gd name="T9" fmla="*/ 2147483647 h 41"/>
                <a:gd name="T10" fmla="*/ 0 w 26"/>
                <a:gd name="T11" fmla="*/ 0 h 41"/>
                <a:gd name="T12" fmla="*/ 0 w 26"/>
                <a:gd name="T13" fmla="*/ 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41">
                  <a:moveTo>
                    <a:pt x="0" y="0"/>
                  </a:moveTo>
                  <a:lnTo>
                    <a:pt x="0" y="0"/>
                  </a:lnTo>
                  <a:lnTo>
                    <a:pt x="26" y="40"/>
                  </a:lnTo>
                  <a:lnTo>
                    <a:pt x="26" y="41"/>
                  </a:lnTo>
                  <a:lnTo>
                    <a:pt x="25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38" name="Line 1158"/>
            <p:cNvSpPr>
              <a:spLocks noChangeShapeType="1"/>
            </p:cNvSpPr>
            <p:nvPr/>
          </p:nvSpPr>
          <p:spPr bwMode="auto">
            <a:xfrm>
              <a:off x="1468438" y="3122613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39" name="Freeform 1159"/>
            <p:cNvSpPr>
              <a:spLocks/>
            </p:cNvSpPr>
            <p:nvPr/>
          </p:nvSpPr>
          <p:spPr bwMode="auto">
            <a:xfrm>
              <a:off x="4446588" y="1387475"/>
              <a:ext cx="79375" cy="109538"/>
            </a:xfrm>
            <a:custGeom>
              <a:avLst/>
              <a:gdLst>
                <a:gd name="T0" fmla="*/ 0 w 50"/>
                <a:gd name="T1" fmla="*/ 0 h 69"/>
                <a:gd name="T2" fmla="*/ 2147483647 w 50"/>
                <a:gd name="T3" fmla="*/ 2147483647 h 69"/>
                <a:gd name="T4" fmla="*/ 2147483647 w 50"/>
                <a:gd name="T5" fmla="*/ 0 h 69"/>
                <a:gd name="T6" fmla="*/ 2147483647 w 50"/>
                <a:gd name="T7" fmla="*/ 2147483647 h 69"/>
                <a:gd name="T8" fmla="*/ 0 w 50"/>
                <a:gd name="T9" fmla="*/ 0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69">
                  <a:moveTo>
                    <a:pt x="0" y="0"/>
                  </a:moveTo>
                  <a:lnTo>
                    <a:pt x="25" y="26"/>
                  </a:lnTo>
                  <a:lnTo>
                    <a:pt x="50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40" name="Line 1160"/>
            <p:cNvSpPr>
              <a:spLocks noChangeShapeType="1"/>
            </p:cNvSpPr>
            <p:nvPr/>
          </p:nvSpPr>
          <p:spPr bwMode="auto">
            <a:xfrm>
              <a:off x="4486275" y="1339850"/>
              <a:ext cx="0" cy="920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41" name="Freeform 1161"/>
            <p:cNvSpPr>
              <a:spLocks/>
            </p:cNvSpPr>
            <p:nvPr/>
          </p:nvSpPr>
          <p:spPr bwMode="auto">
            <a:xfrm>
              <a:off x="4148138" y="1963738"/>
              <a:ext cx="82550" cy="109538"/>
            </a:xfrm>
            <a:custGeom>
              <a:avLst/>
              <a:gdLst>
                <a:gd name="T0" fmla="*/ 0 w 52"/>
                <a:gd name="T1" fmla="*/ 0 h 69"/>
                <a:gd name="T2" fmla="*/ 2147483647 w 52"/>
                <a:gd name="T3" fmla="*/ 2147483647 h 69"/>
                <a:gd name="T4" fmla="*/ 2147483647 w 52"/>
                <a:gd name="T5" fmla="*/ 0 h 69"/>
                <a:gd name="T6" fmla="*/ 2147483647 w 52"/>
                <a:gd name="T7" fmla="*/ 2147483647 h 69"/>
                <a:gd name="T8" fmla="*/ 0 w 52"/>
                <a:gd name="T9" fmla="*/ 0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" h="69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42" name="Line 1162"/>
            <p:cNvSpPr>
              <a:spLocks noChangeShapeType="1"/>
            </p:cNvSpPr>
            <p:nvPr/>
          </p:nvSpPr>
          <p:spPr bwMode="auto">
            <a:xfrm>
              <a:off x="4191000" y="1916113"/>
              <a:ext cx="0" cy="920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43" name="Freeform 1163"/>
            <p:cNvSpPr>
              <a:spLocks/>
            </p:cNvSpPr>
            <p:nvPr/>
          </p:nvSpPr>
          <p:spPr bwMode="auto">
            <a:xfrm>
              <a:off x="4214813" y="1893888"/>
              <a:ext cx="61913" cy="61913"/>
            </a:xfrm>
            <a:custGeom>
              <a:avLst/>
              <a:gdLst>
                <a:gd name="T0" fmla="*/ 2147483647 w 39"/>
                <a:gd name="T1" fmla="*/ 0 h 39"/>
                <a:gd name="T2" fmla="*/ 2147483647 w 39"/>
                <a:gd name="T3" fmla="*/ 0 h 39"/>
                <a:gd name="T4" fmla="*/ 2147483647 w 39"/>
                <a:gd name="T5" fmla="*/ 2147483647 h 39"/>
                <a:gd name="T6" fmla="*/ 2147483647 w 39"/>
                <a:gd name="T7" fmla="*/ 2147483647 h 39"/>
                <a:gd name="T8" fmla="*/ 2147483647 w 39"/>
                <a:gd name="T9" fmla="*/ 2147483647 h 39"/>
                <a:gd name="T10" fmla="*/ 2147483647 w 39"/>
                <a:gd name="T11" fmla="*/ 2147483647 h 39"/>
                <a:gd name="T12" fmla="*/ 2147483647 w 39"/>
                <a:gd name="T13" fmla="*/ 2147483647 h 39"/>
                <a:gd name="T14" fmla="*/ 2147483647 w 39"/>
                <a:gd name="T15" fmla="*/ 2147483647 h 39"/>
                <a:gd name="T16" fmla="*/ 2147483647 w 39"/>
                <a:gd name="T17" fmla="*/ 2147483647 h 39"/>
                <a:gd name="T18" fmla="*/ 2147483647 w 39"/>
                <a:gd name="T19" fmla="*/ 2147483647 h 39"/>
                <a:gd name="T20" fmla="*/ 2147483647 w 39"/>
                <a:gd name="T21" fmla="*/ 2147483647 h 39"/>
                <a:gd name="T22" fmla="*/ 2147483647 w 39"/>
                <a:gd name="T23" fmla="*/ 2147483647 h 39"/>
                <a:gd name="T24" fmla="*/ 2147483647 w 39"/>
                <a:gd name="T25" fmla="*/ 2147483647 h 39"/>
                <a:gd name="T26" fmla="*/ 2147483647 w 39"/>
                <a:gd name="T27" fmla="*/ 2147483647 h 39"/>
                <a:gd name="T28" fmla="*/ 2147483647 w 39"/>
                <a:gd name="T29" fmla="*/ 2147483647 h 39"/>
                <a:gd name="T30" fmla="*/ 2147483647 w 39"/>
                <a:gd name="T31" fmla="*/ 2147483647 h 39"/>
                <a:gd name="T32" fmla="*/ 2147483647 w 39"/>
                <a:gd name="T33" fmla="*/ 2147483647 h 39"/>
                <a:gd name="T34" fmla="*/ 2147483647 w 39"/>
                <a:gd name="T35" fmla="*/ 2147483647 h 39"/>
                <a:gd name="T36" fmla="*/ 2147483647 w 39"/>
                <a:gd name="T37" fmla="*/ 2147483647 h 39"/>
                <a:gd name="T38" fmla="*/ 2147483647 w 39"/>
                <a:gd name="T39" fmla="*/ 2147483647 h 39"/>
                <a:gd name="T40" fmla="*/ 2147483647 w 39"/>
                <a:gd name="T41" fmla="*/ 2147483647 h 39"/>
                <a:gd name="T42" fmla="*/ 2147483647 w 39"/>
                <a:gd name="T43" fmla="*/ 2147483647 h 39"/>
                <a:gd name="T44" fmla="*/ 2147483647 w 39"/>
                <a:gd name="T45" fmla="*/ 2147483647 h 39"/>
                <a:gd name="T46" fmla="*/ 2147483647 w 39"/>
                <a:gd name="T47" fmla="*/ 2147483647 h 39"/>
                <a:gd name="T48" fmla="*/ 2147483647 w 39"/>
                <a:gd name="T49" fmla="*/ 2147483647 h 39"/>
                <a:gd name="T50" fmla="*/ 2147483647 w 39"/>
                <a:gd name="T51" fmla="*/ 2147483647 h 39"/>
                <a:gd name="T52" fmla="*/ 2147483647 w 39"/>
                <a:gd name="T53" fmla="*/ 2147483647 h 39"/>
                <a:gd name="T54" fmla="*/ 2147483647 w 39"/>
                <a:gd name="T55" fmla="*/ 2147483647 h 39"/>
                <a:gd name="T56" fmla="*/ 0 w 39"/>
                <a:gd name="T57" fmla="*/ 2147483647 h 39"/>
                <a:gd name="T58" fmla="*/ 0 w 39"/>
                <a:gd name="T59" fmla="*/ 2147483647 h 39"/>
                <a:gd name="T60" fmla="*/ 0 w 39"/>
                <a:gd name="T61" fmla="*/ 2147483647 h 39"/>
                <a:gd name="T62" fmla="*/ 2147483647 w 39"/>
                <a:gd name="T63" fmla="*/ 2147483647 h 39"/>
                <a:gd name="T64" fmla="*/ 2147483647 w 39"/>
                <a:gd name="T65" fmla="*/ 2147483647 h 39"/>
                <a:gd name="T66" fmla="*/ 2147483647 w 39"/>
                <a:gd name="T67" fmla="*/ 2147483647 h 39"/>
                <a:gd name="T68" fmla="*/ 2147483647 w 39"/>
                <a:gd name="T69" fmla="*/ 2147483647 h 39"/>
                <a:gd name="T70" fmla="*/ 2147483647 w 39"/>
                <a:gd name="T71" fmla="*/ 2147483647 h 39"/>
                <a:gd name="T72" fmla="*/ 2147483647 w 39"/>
                <a:gd name="T73" fmla="*/ 2147483647 h 39"/>
                <a:gd name="T74" fmla="*/ 2147483647 w 39"/>
                <a:gd name="T75" fmla="*/ 0 h 3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9" h="39">
                  <a:moveTo>
                    <a:pt x="18" y="0"/>
                  </a:moveTo>
                  <a:lnTo>
                    <a:pt x="20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4" y="5"/>
                  </a:lnTo>
                  <a:lnTo>
                    <a:pt x="34" y="6"/>
                  </a:lnTo>
                  <a:lnTo>
                    <a:pt x="35" y="7"/>
                  </a:lnTo>
                  <a:lnTo>
                    <a:pt x="37" y="10"/>
                  </a:lnTo>
                  <a:lnTo>
                    <a:pt x="37" y="11"/>
                  </a:lnTo>
                  <a:lnTo>
                    <a:pt x="38" y="12"/>
                  </a:lnTo>
                  <a:lnTo>
                    <a:pt x="38" y="14"/>
                  </a:lnTo>
                  <a:lnTo>
                    <a:pt x="39" y="16"/>
                  </a:lnTo>
                  <a:lnTo>
                    <a:pt x="39" y="18"/>
                  </a:lnTo>
                  <a:lnTo>
                    <a:pt x="39" y="19"/>
                  </a:lnTo>
                  <a:lnTo>
                    <a:pt x="39" y="21"/>
                  </a:lnTo>
                  <a:lnTo>
                    <a:pt x="38" y="23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8"/>
                  </a:lnTo>
                  <a:lnTo>
                    <a:pt x="37" y="29"/>
                  </a:lnTo>
                  <a:lnTo>
                    <a:pt x="35" y="31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1" y="35"/>
                  </a:lnTo>
                  <a:lnTo>
                    <a:pt x="30" y="36"/>
                  </a:lnTo>
                  <a:lnTo>
                    <a:pt x="29" y="37"/>
                  </a:lnTo>
                  <a:lnTo>
                    <a:pt x="28" y="37"/>
                  </a:lnTo>
                  <a:lnTo>
                    <a:pt x="26" y="38"/>
                  </a:lnTo>
                  <a:lnTo>
                    <a:pt x="23" y="39"/>
                  </a:lnTo>
                  <a:lnTo>
                    <a:pt x="19" y="39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3" y="38"/>
                  </a:lnTo>
                  <a:lnTo>
                    <a:pt x="12" y="38"/>
                  </a:lnTo>
                  <a:lnTo>
                    <a:pt x="11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5" y="34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1" y="13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3" y="7"/>
                  </a:lnTo>
                  <a:lnTo>
                    <a:pt x="4" y="6"/>
                  </a:lnTo>
                  <a:lnTo>
                    <a:pt x="5" y="5"/>
                  </a:lnTo>
                  <a:lnTo>
                    <a:pt x="9" y="3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5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44" name="Line 1164"/>
            <p:cNvSpPr>
              <a:spLocks noChangeShapeType="1"/>
            </p:cNvSpPr>
            <p:nvPr/>
          </p:nvSpPr>
          <p:spPr bwMode="auto">
            <a:xfrm>
              <a:off x="4276725" y="19256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45" name="Line 1165"/>
            <p:cNvSpPr>
              <a:spLocks noChangeShapeType="1"/>
            </p:cNvSpPr>
            <p:nvPr/>
          </p:nvSpPr>
          <p:spPr bwMode="auto">
            <a:xfrm flipH="1">
              <a:off x="4275138" y="19256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46" name="Line 1166"/>
            <p:cNvSpPr>
              <a:spLocks noChangeShapeType="1"/>
            </p:cNvSpPr>
            <p:nvPr/>
          </p:nvSpPr>
          <p:spPr bwMode="auto">
            <a:xfrm>
              <a:off x="4275138" y="192722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47" name="Line 1167"/>
            <p:cNvSpPr>
              <a:spLocks noChangeShapeType="1"/>
            </p:cNvSpPr>
            <p:nvPr/>
          </p:nvSpPr>
          <p:spPr bwMode="auto">
            <a:xfrm>
              <a:off x="4275138" y="1930400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48" name="Line 1168"/>
            <p:cNvSpPr>
              <a:spLocks noChangeShapeType="1"/>
            </p:cNvSpPr>
            <p:nvPr/>
          </p:nvSpPr>
          <p:spPr bwMode="auto">
            <a:xfrm>
              <a:off x="4275138" y="19351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49" name="Line 1169"/>
            <p:cNvSpPr>
              <a:spLocks noChangeShapeType="1"/>
            </p:cNvSpPr>
            <p:nvPr/>
          </p:nvSpPr>
          <p:spPr bwMode="auto">
            <a:xfrm flipH="1">
              <a:off x="4273550" y="19351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50" name="Line 1170"/>
            <p:cNvSpPr>
              <a:spLocks noChangeShapeType="1"/>
            </p:cNvSpPr>
            <p:nvPr/>
          </p:nvSpPr>
          <p:spPr bwMode="auto">
            <a:xfrm>
              <a:off x="4273550" y="19367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51" name="Line 1171"/>
            <p:cNvSpPr>
              <a:spLocks noChangeShapeType="1"/>
            </p:cNvSpPr>
            <p:nvPr/>
          </p:nvSpPr>
          <p:spPr bwMode="auto">
            <a:xfrm flipH="1">
              <a:off x="4271963" y="19383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52" name="Line 1172"/>
            <p:cNvSpPr>
              <a:spLocks noChangeShapeType="1"/>
            </p:cNvSpPr>
            <p:nvPr/>
          </p:nvSpPr>
          <p:spPr bwMode="auto">
            <a:xfrm flipH="1">
              <a:off x="4270375" y="193992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53" name="Line 1173"/>
            <p:cNvSpPr>
              <a:spLocks noChangeShapeType="1"/>
            </p:cNvSpPr>
            <p:nvPr/>
          </p:nvSpPr>
          <p:spPr bwMode="auto">
            <a:xfrm flipH="1">
              <a:off x="4268788" y="19431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54" name="Line 1174"/>
            <p:cNvSpPr>
              <a:spLocks noChangeShapeType="1"/>
            </p:cNvSpPr>
            <p:nvPr/>
          </p:nvSpPr>
          <p:spPr bwMode="auto">
            <a:xfrm>
              <a:off x="4268788" y="19446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55" name="Line 1175"/>
            <p:cNvSpPr>
              <a:spLocks noChangeShapeType="1"/>
            </p:cNvSpPr>
            <p:nvPr/>
          </p:nvSpPr>
          <p:spPr bwMode="auto">
            <a:xfrm>
              <a:off x="4268788" y="19446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56" name="Line 1176"/>
            <p:cNvSpPr>
              <a:spLocks noChangeShapeType="1"/>
            </p:cNvSpPr>
            <p:nvPr/>
          </p:nvSpPr>
          <p:spPr bwMode="auto">
            <a:xfrm>
              <a:off x="4268788" y="19478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57" name="Line 1177"/>
            <p:cNvSpPr>
              <a:spLocks noChangeShapeType="1"/>
            </p:cNvSpPr>
            <p:nvPr/>
          </p:nvSpPr>
          <p:spPr bwMode="auto">
            <a:xfrm flipH="1">
              <a:off x="4264025" y="1947863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58" name="Line 1178"/>
            <p:cNvSpPr>
              <a:spLocks noChangeShapeType="1"/>
            </p:cNvSpPr>
            <p:nvPr/>
          </p:nvSpPr>
          <p:spPr bwMode="auto">
            <a:xfrm flipH="1">
              <a:off x="4262438" y="19494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59" name="Line 1179"/>
            <p:cNvSpPr>
              <a:spLocks noChangeShapeType="1"/>
            </p:cNvSpPr>
            <p:nvPr/>
          </p:nvSpPr>
          <p:spPr bwMode="auto">
            <a:xfrm flipH="1">
              <a:off x="4260850" y="195103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60" name="Line 1180"/>
            <p:cNvSpPr>
              <a:spLocks noChangeShapeType="1"/>
            </p:cNvSpPr>
            <p:nvPr/>
          </p:nvSpPr>
          <p:spPr bwMode="auto">
            <a:xfrm flipH="1">
              <a:off x="4259263" y="1951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61" name="Line 1181"/>
            <p:cNvSpPr>
              <a:spLocks noChangeShapeType="1"/>
            </p:cNvSpPr>
            <p:nvPr/>
          </p:nvSpPr>
          <p:spPr bwMode="auto">
            <a:xfrm>
              <a:off x="4259263" y="19526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62" name="Line 1182"/>
            <p:cNvSpPr>
              <a:spLocks noChangeShapeType="1"/>
            </p:cNvSpPr>
            <p:nvPr/>
          </p:nvSpPr>
          <p:spPr bwMode="auto">
            <a:xfrm flipH="1">
              <a:off x="4256088" y="19526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63" name="Line 1183"/>
            <p:cNvSpPr>
              <a:spLocks noChangeShapeType="1"/>
            </p:cNvSpPr>
            <p:nvPr/>
          </p:nvSpPr>
          <p:spPr bwMode="auto">
            <a:xfrm flipH="1">
              <a:off x="4251325" y="195421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64" name="Line 1184"/>
            <p:cNvSpPr>
              <a:spLocks noChangeShapeType="1"/>
            </p:cNvSpPr>
            <p:nvPr/>
          </p:nvSpPr>
          <p:spPr bwMode="auto">
            <a:xfrm flipH="1">
              <a:off x="4244975" y="1954213"/>
              <a:ext cx="635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65" name="Line 1185"/>
            <p:cNvSpPr>
              <a:spLocks noChangeShapeType="1"/>
            </p:cNvSpPr>
            <p:nvPr/>
          </p:nvSpPr>
          <p:spPr bwMode="auto">
            <a:xfrm flipH="1">
              <a:off x="4243388" y="19542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66" name="Line 1186"/>
            <p:cNvSpPr>
              <a:spLocks noChangeShapeType="1"/>
            </p:cNvSpPr>
            <p:nvPr/>
          </p:nvSpPr>
          <p:spPr bwMode="auto">
            <a:xfrm flipH="1">
              <a:off x="4238625" y="195421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67" name="Line 1187"/>
            <p:cNvSpPr>
              <a:spLocks noChangeShapeType="1"/>
            </p:cNvSpPr>
            <p:nvPr/>
          </p:nvSpPr>
          <p:spPr bwMode="auto">
            <a:xfrm flipH="1">
              <a:off x="4235450" y="195421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68" name="Line 1188"/>
            <p:cNvSpPr>
              <a:spLocks noChangeShapeType="1"/>
            </p:cNvSpPr>
            <p:nvPr/>
          </p:nvSpPr>
          <p:spPr bwMode="auto">
            <a:xfrm flipH="1">
              <a:off x="4233863" y="19542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69" name="Line 1189"/>
            <p:cNvSpPr>
              <a:spLocks noChangeShapeType="1"/>
            </p:cNvSpPr>
            <p:nvPr/>
          </p:nvSpPr>
          <p:spPr bwMode="auto">
            <a:xfrm flipV="1">
              <a:off x="4233863" y="19526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70" name="Line 1190"/>
            <p:cNvSpPr>
              <a:spLocks noChangeShapeType="1"/>
            </p:cNvSpPr>
            <p:nvPr/>
          </p:nvSpPr>
          <p:spPr bwMode="auto">
            <a:xfrm flipH="1">
              <a:off x="4232275" y="19526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71" name="Line 1191"/>
            <p:cNvSpPr>
              <a:spLocks noChangeShapeType="1"/>
            </p:cNvSpPr>
            <p:nvPr/>
          </p:nvSpPr>
          <p:spPr bwMode="auto">
            <a:xfrm flipH="1" flipV="1">
              <a:off x="4229100" y="19510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72" name="Line 1192"/>
            <p:cNvSpPr>
              <a:spLocks noChangeShapeType="1"/>
            </p:cNvSpPr>
            <p:nvPr/>
          </p:nvSpPr>
          <p:spPr bwMode="auto">
            <a:xfrm flipH="1" flipV="1">
              <a:off x="4227513" y="19494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73" name="Line 1193"/>
            <p:cNvSpPr>
              <a:spLocks noChangeShapeType="1"/>
            </p:cNvSpPr>
            <p:nvPr/>
          </p:nvSpPr>
          <p:spPr bwMode="auto">
            <a:xfrm flipH="1" flipV="1">
              <a:off x="4222750" y="1947863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74" name="Line 1194"/>
            <p:cNvSpPr>
              <a:spLocks noChangeShapeType="1"/>
            </p:cNvSpPr>
            <p:nvPr/>
          </p:nvSpPr>
          <p:spPr bwMode="auto">
            <a:xfrm>
              <a:off x="4222750" y="19478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75" name="Line 1195"/>
            <p:cNvSpPr>
              <a:spLocks noChangeShapeType="1"/>
            </p:cNvSpPr>
            <p:nvPr/>
          </p:nvSpPr>
          <p:spPr bwMode="auto">
            <a:xfrm flipV="1">
              <a:off x="4222750" y="19446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76" name="Line 1196"/>
            <p:cNvSpPr>
              <a:spLocks noChangeShapeType="1"/>
            </p:cNvSpPr>
            <p:nvPr/>
          </p:nvSpPr>
          <p:spPr bwMode="auto">
            <a:xfrm flipH="1">
              <a:off x="4221163" y="194468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77" name="Line 1197"/>
            <p:cNvSpPr>
              <a:spLocks noChangeShapeType="1"/>
            </p:cNvSpPr>
            <p:nvPr/>
          </p:nvSpPr>
          <p:spPr bwMode="auto">
            <a:xfrm flipV="1">
              <a:off x="4221163" y="194310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78" name="Line 1198"/>
            <p:cNvSpPr>
              <a:spLocks noChangeShapeType="1"/>
            </p:cNvSpPr>
            <p:nvPr/>
          </p:nvSpPr>
          <p:spPr bwMode="auto">
            <a:xfrm flipH="1" flipV="1">
              <a:off x="4219575" y="193992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79" name="Line 1199"/>
            <p:cNvSpPr>
              <a:spLocks noChangeShapeType="1"/>
            </p:cNvSpPr>
            <p:nvPr/>
          </p:nvSpPr>
          <p:spPr bwMode="auto">
            <a:xfrm flipH="1" flipV="1">
              <a:off x="4217988" y="19383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80" name="Line 1200"/>
            <p:cNvSpPr>
              <a:spLocks noChangeShapeType="1"/>
            </p:cNvSpPr>
            <p:nvPr/>
          </p:nvSpPr>
          <p:spPr bwMode="auto">
            <a:xfrm>
              <a:off x="4217988" y="19383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81" name="Line 1201"/>
            <p:cNvSpPr>
              <a:spLocks noChangeShapeType="1"/>
            </p:cNvSpPr>
            <p:nvPr/>
          </p:nvSpPr>
          <p:spPr bwMode="auto">
            <a:xfrm>
              <a:off x="4217988" y="19383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82" name="Line 1202"/>
            <p:cNvSpPr>
              <a:spLocks noChangeShapeType="1"/>
            </p:cNvSpPr>
            <p:nvPr/>
          </p:nvSpPr>
          <p:spPr bwMode="auto">
            <a:xfrm flipH="1" flipV="1">
              <a:off x="4216400" y="19351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83" name="Line 1203"/>
            <p:cNvSpPr>
              <a:spLocks noChangeShapeType="1"/>
            </p:cNvSpPr>
            <p:nvPr/>
          </p:nvSpPr>
          <p:spPr bwMode="auto">
            <a:xfrm flipH="1" flipV="1">
              <a:off x="4214813" y="193040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84" name="Line 1204"/>
            <p:cNvSpPr>
              <a:spLocks noChangeShapeType="1"/>
            </p:cNvSpPr>
            <p:nvPr/>
          </p:nvSpPr>
          <p:spPr bwMode="auto">
            <a:xfrm flipV="1">
              <a:off x="4214813" y="1924050"/>
              <a:ext cx="0" cy="63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85" name="Line 1205"/>
            <p:cNvSpPr>
              <a:spLocks noChangeShapeType="1"/>
            </p:cNvSpPr>
            <p:nvPr/>
          </p:nvSpPr>
          <p:spPr bwMode="auto">
            <a:xfrm flipV="1">
              <a:off x="4214813" y="19224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86" name="Line 1206"/>
            <p:cNvSpPr>
              <a:spLocks noChangeShapeType="1"/>
            </p:cNvSpPr>
            <p:nvPr/>
          </p:nvSpPr>
          <p:spPr bwMode="auto">
            <a:xfrm flipV="1">
              <a:off x="4216400" y="19192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87" name="Line 1207"/>
            <p:cNvSpPr>
              <a:spLocks noChangeShapeType="1"/>
            </p:cNvSpPr>
            <p:nvPr/>
          </p:nvSpPr>
          <p:spPr bwMode="auto">
            <a:xfrm flipV="1">
              <a:off x="4216400" y="191770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88" name="Line 1208"/>
            <p:cNvSpPr>
              <a:spLocks noChangeShapeType="1"/>
            </p:cNvSpPr>
            <p:nvPr/>
          </p:nvSpPr>
          <p:spPr bwMode="auto">
            <a:xfrm flipV="1">
              <a:off x="4216400" y="19161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89" name="Line 1209"/>
            <p:cNvSpPr>
              <a:spLocks noChangeShapeType="1"/>
            </p:cNvSpPr>
            <p:nvPr/>
          </p:nvSpPr>
          <p:spPr bwMode="auto">
            <a:xfrm>
              <a:off x="4216400" y="19161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90" name="Line 1210"/>
            <p:cNvSpPr>
              <a:spLocks noChangeShapeType="1"/>
            </p:cNvSpPr>
            <p:nvPr/>
          </p:nvSpPr>
          <p:spPr bwMode="auto">
            <a:xfrm flipV="1">
              <a:off x="4216400" y="191293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91" name="Line 1212"/>
            <p:cNvSpPr>
              <a:spLocks noChangeShapeType="1"/>
            </p:cNvSpPr>
            <p:nvPr/>
          </p:nvSpPr>
          <p:spPr bwMode="auto">
            <a:xfrm flipV="1">
              <a:off x="4217988" y="1911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92" name="Line 1213"/>
            <p:cNvSpPr>
              <a:spLocks noChangeShapeType="1"/>
            </p:cNvSpPr>
            <p:nvPr/>
          </p:nvSpPr>
          <p:spPr bwMode="auto">
            <a:xfrm flipV="1">
              <a:off x="4219576" y="1909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93" name="Line 1214"/>
            <p:cNvSpPr>
              <a:spLocks noChangeShapeType="1"/>
            </p:cNvSpPr>
            <p:nvPr/>
          </p:nvSpPr>
          <p:spPr bwMode="auto">
            <a:xfrm flipV="1">
              <a:off x="4221163" y="1905000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94" name="Line 1215"/>
            <p:cNvSpPr>
              <a:spLocks noChangeShapeType="1"/>
            </p:cNvSpPr>
            <p:nvPr/>
          </p:nvSpPr>
          <p:spPr bwMode="auto">
            <a:xfrm flipV="1">
              <a:off x="4221163" y="19034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95" name="Line 1216"/>
            <p:cNvSpPr>
              <a:spLocks noChangeShapeType="1"/>
            </p:cNvSpPr>
            <p:nvPr/>
          </p:nvSpPr>
          <p:spPr bwMode="auto">
            <a:xfrm>
              <a:off x="4222751" y="1903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96" name="Line 1217"/>
            <p:cNvSpPr>
              <a:spLocks noChangeShapeType="1"/>
            </p:cNvSpPr>
            <p:nvPr/>
          </p:nvSpPr>
          <p:spPr bwMode="auto">
            <a:xfrm>
              <a:off x="4222751" y="1903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97" name="Line 1218"/>
            <p:cNvSpPr>
              <a:spLocks noChangeShapeType="1"/>
            </p:cNvSpPr>
            <p:nvPr/>
          </p:nvSpPr>
          <p:spPr bwMode="auto">
            <a:xfrm flipV="1">
              <a:off x="4222751" y="1901825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98" name="Line 1219"/>
            <p:cNvSpPr>
              <a:spLocks noChangeShapeType="1"/>
            </p:cNvSpPr>
            <p:nvPr/>
          </p:nvSpPr>
          <p:spPr bwMode="auto">
            <a:xfrm flipV="1">
              <a:off x="4227513" y="19002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99" name="Line 1220"/>
            <p:cNvSpPr>
              <a:spLocks noChangeShapeType="1"/>
            </p:cNvSpPr>
            <p:nvPr/>
          </p:nvSpPr>
          <p:spPr bwMode="auto">
            <a:xfrm>
              <a:off x="4229101" y="190023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00" name="Line 1221"/>
            <p:cNvSpPr>
              <a:spLocks noChangeShapeType="1"/>
            </p:cNvSpPr>
            <p:nvPr/>
          </p:nvSpPr>
          <p:spPr bwMode="auto">
            <a:xfrm>
              <a:off x="4230688" y="19002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01" name="Line 1222"/>
            <p:cNvSpPr>
              <a:spLocks noChangeShapeType="1"/>
            </p:cNvSpPr>
            <p:nvPr/>
          </p:nvSpPr>
          <p:spPr bwMode="auto">
            <a:xfrm flipV="1">
              <a:off x="4230688" y="18986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02" name="Line 1223"/>
            <p:cNvSpPr>
              <a:spLocks noChangeShapeType="1"/>
            </p:cNvSpPr>
            <p:nvPr/>
          </p:nvSpPr>
          <p:spPr bwMode="auto">
            <a:xfrm>
              <a:off x="4232276" y="1898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03" name="Line 1224"/>
            <p:cNvSpPr>
              <a:spLocks noChangeShapeType="1"/>
            </p:cNvSpPr>
            <p:nvPr/>
          </p:nvSpPr>
          <p:spPr bwMode="auto">
            <a:xfrm flipV="1">
              <a:off x="4235451" y="18970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04" name="Line 1225"/>
            <p:cNvSpPr>
              <a:spLocks noChangeShapeType="1"/>
            </p:cNvSpPr>
            <p:nvPr/>
          </p:nvSpPr>
          <p:spPr bwMode="auto">
            <a:xfrm>
              <a:off x="4238626" y="189706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05" name="Line 1226"/>
            <p:cNvSpPr>
              <a:spLocks noChangeShapeType="1"/>
            </p:cNvSpPr>
            <p:nvPr/>
          </p:nvSpPr>
          <p:spPr bwMode="auto">
            <a:xfrm>
              <a:off x="4243388" y="18970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06" name="Line 1227"/>
            <p:cNvSpPr>
              <a:spLocks noChangeShapeType="1"/>
            </p:cNvSpPr>
            <p:nvPr/>
          </p:nvSpPr>
          <p:spPr bwMode="auto">
            <a:xfrm flipV="1">
              <a:off x="4244976" y="18938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07" name="Line 1228"/>
            <p:cNvSpPr>
              <a:spLocks noChangeShapeType="1"/>
            </p:cNvSpPr>
            <p:nvPr/>
          </p:nvSpPr>
          <p:spPr bwMode="auto">
            <a:xfrm>
              <a:off x="4244976" y="189388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08" name="Line 1229"/>
            <p:cNvSpPr>
              <a:spLocks noChangeShapeType="1"/>
            </p:cNvSpPr>
            <p:nvPr/>
          </p:nvSpPr>
          <p:spPr bwMode="auto">
            <a:xfrm>
              <a:off x="4246563" y="189388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09" name="Line 1230"/>
            <p:cNvSpPr>
              <a:spLocks noChangeShapeType="1"/>
            </p:cNvSpPr>
            <p:nvPr/>
          </p:nvSpPr>
          <p:spPr bwMode="auto">
            <a:xfrm>
              <a:off x="4248151" y="18970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10" name="Line 1231"/>
            <p:cNvSpPr>
              <a:spLocks noChangeShapeType="1"/>
            </p:cNvSpPr>
            <p:nvPr/>
          </p:nvSpPr>
          <p:spPr bwMode="auto">
            <a:xfrm>
              <a:off x="4251326" y="1897063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11" name="Line 1232"/>
            <p:cNvSpPr>
              <a:spLocks noChangeShapeType="1"/>
            </p:cNvSpPr>
            <p:nvPr/>
          </p:nvSpPr>
          <p:spPr bwMode="auto">
            <a:xfrm>
              <a:off x="4256088" y="18986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12" name="Line 1233"/>
            <p:cNvSpPr>
              <a:spLocks noChangeShapeType="1"/>
            </p:cNvSpPr>
            <p:nvPr/>
          </p:nvSpPr>
          <p:spPr bwMode="auto">
            <a:xfrm>
              <a:off x="4256088" y="189865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13" name="Line 1234"/>
            <p:cNvSpPr>
              <a:spLocks noChangeShapeType="1"/>
            </p:cNvSpPr>
            <p:nvPr/>
          </p:nvSpPr>
          <p:spPr bwMode="auto">
            <a:xfrm>
              <a:off x="4257676" y="189865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14" name="Line 1235"/>
            <p:cNvSpPr>
              <a:spLocks noChangeShapeType="1"/>
            </p:cNvSpPr>
            <p:nvPr/>
          </p:nvSpPr>
          <p:spPr bwMode="auto">
            <a:xfrm>
              <a:off x="4259263" y="18986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15" name="Line 1236"/>
            <p:cNvSpPr>
              <a:spLocks noChangeShapeType="1"/>
            </p:cNvSpPr>
            <p:nvPr/>
          </p:nvSpPr>
          <p:spPr bwMode="auto">
            <a:xfrm>
              <a:off x="4260851" y="19002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16" name="Line 1237"/>
            <p:cNvSpPr>
              <a:spLocks noChangeShapeType="1"/>
            </p:cNvSpPr>
            <p:nvPr/>
          </p:nvSpPr>
          <p:spPr bwMode="auto">
            <a:xfrm>
              <a:off x="4264026" y="1901825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17" name="Line 1238"/>
            <p:cNvSpPr>
              <a:spLocks noChangeShapeType="1"/>
            </p:cNvSpPr>
            <p:nvPr/>
          </p:nvSpPr>
          <p:spPr bwMode="auto">
            <a:xfrm>
              <a:off x="4268788" y="1903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18" name="Line 1239"/>
            <p:cNvSpPr>
              <a:spLocks noChangeShapeType="1"/>
            </p:cNvSpPr>
            <p:nvPr/>
          </p:nvSpPr>
          <p:spPr bwMode="auto">
            <a:xfrm>
              <a:off x="4268788" y="1903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19" name="Line 1240"/>
            <p:cNvSpPr>
              <a:spLocks noChangeShapeType="1"/>
            </p:cNvSpPr>
            <p:nvPr/>
          </p:nvSpPr>
          <p:spPr bwMode="auto">
            <a:xfrm>
              <a:off x="4268788" y="19034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20" name="Line 1241"/>
            <p:cNvSpPr>
              <a:spLocks noChangeShapeType="1"/>
            </p:cNvSpPr>
            <p:nvPr/>
          </p:nvSpPr>
          <p:spPr bwMode="auto">
            <a:xfrm>
              <a:off x="4268788" y="190500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21" name="Line 1242"/>
            <p:cNvSpPr>
              <a:spLocks noChangeShapeType="1"/>
            </p:cNvSpPr>
            <p:nvPr/>
          </p:nvSpPr>
          <p:spPr bwMode="auto">
            <a:xfrm>
              <a:off x="4270376" y="1909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22" name="Line 1243"/>
            <p:cNvSpPr>
              <a:spLocks noChangeShapeType="1"/>
            </p:cNvSpPr>
            <p:nvPr/>
          </p:nvSpPr>
          <p:spPr bwMode="auto">
            <a:xfrm>
              <a:off x="4271963" y="1911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23" name="Line 1244"/>
            <p:cNvSpPr>
              <a:spLocks noChangeShapeType="1"/>
            </p:cNvSpPr>
            <p:nvPr/>
          </p:nvSpPr>
          <p:spPr bwMode="auto">
            <a:xfrm>
              <a:off x="4273551" y="19129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24" name="Line 1245"/>
            <p:cNvSpPr>
              <a:spLocks noChangeShapeType="1"/>
            </p:cNvSpPr>
            <p:nvPr/>
          </p:nvSpPr>
          <p:spPr bwMode="auto">
            <a:xfrm>
              <a:off x="4273551" y="1912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25" name="Line 1246"/>
            <p:cNvSpPr>
              <a:spLocks noChangeShapeType="1"/>
            </p:cNvSpPr>
            <p:nvPr/>
          </p:nvSpPr>
          <p:spPr bwMode="auto">
            <a:xfrm>
              <a:off x="4273551" y="1914525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26" name="Line 1247"/>
            <p:cNvSpPr>
              <a:spLocks noChangeShapeType="1"/>
            </p:cNvSpPr>
            <p:nvPr/>
          </p:nvSpPr>
          <p:spPr bwMode="auto">
            <a:xfrm>
              <a:off x="4275138" y="191928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27" name="Line 1248"/>
            <p:cNvSpPr>
              <a:spLocks noChangeShapeType="1"/>
            </p:cNvSpPr>
            <p:nvPr/>
          </p:nvSpPr>
          <p:spPr bwMode="auto">
            <a:xfrm>
              <a:off x="4276726" y="192246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28" name="Freeform 1249"/>
            <p:cNvSpPr>
              <a:spLocks/>
            </p:cNvSpPr>
            <p:nvPr/>
          </p:nvSpPr>
          <p:spPr bwMode="auto">
            <a:xfrm>
              <a:off x="4454526" y="1643063"/>
              <a:ext cx="63500" cy="61913"/>
            </a:xfrm>
            <a:custGeom>
              <a:avLst/>
              <a:gdLst>
                <a:gd name="T0" fmla="*/ 2147483647 w 40"/>
                <a:gd name="T1" fmla="*/ 2147483647 h 39"/>
                <a:gd name="T2" fmla="*/ 2147483647 w 40"/>
                <a:gd name="T3" fmla="*/ 2147483647 h 39"/>
                <a:gd name="T4" fmla="*/ 2147483647 w 40"/>
                <a:gd name="T5" fmla="*/ 2147483647 h 39"/>
                <a:gd name="T6" fmla="*/ 2147483647 w 40"/>
                <a:gd name="T7" fmla="*/ 2147483647 h 39"/>
                <a:gd name="T8" fmla="*/ 2147483647 w 40"/>
                <a:gd name="T9" fmla="*/ 2147483647 h 39"/>
                <a:gd name="T10" fmla="*/ 2147483647 w 40"/>
                <a:gd name="T11" fmla="*/ 2147483647 h 39"/>
                <a:gd name="T12" fmla="*/ 2147483647 w 40"/>
                <a:gd name="T13" fmla="*/ 2147483647 h 39"/>
                <a:gd name="T14" fmla="*/ 2147483647 w 40"/>
                <a:gd name="T15" fmla="*/ 2147483647 h 39"/>
                <a:gd name="T16" fmla="*/ 2147483647 w 40"/>
                <a:gd name="T17" fmla="*/ 2147483647 h 39"/>
                <a:gd name="T18" fmla="*/ 2147483647 w 40"/>
                <a:gd name="T19" fmla="*/ 2147483647 h 39"/>
                <a:gd name="T20" fmla="*/ 2147483647 w 40"/>
                <a:gd name="T21" fmla="*/ 2147483647 h 39"/>
                <a:gd name="T22" fmla="*/ 2147483647 w 40"/>
                <a:gd name="T23" fmla="*/ 2147483647 h 39"/>
                <a:gd name="T24" fmla="*/ 2147483647 w 40"/>
                <a:gd name="T25" fmla="*/ 2147483647 h 39"/>
                <a:gd name="T26" fmla="*/ 2147483647 w 40"/>
                <a:gd name="T27" fmla="*/ 2147483647 h 39"/>
                <a:gd name="T28" fmla="*/ 2147483647 w 40"/>
                <a:gd name="T29" fmla="*/ 2147483647 h 39"/>
                <a:gd name="T30" fmla="*/ 2147483647 w 40"/>
                <a:gd name="T31" fmla="*/ 2147483647 h 39"/>
                <a:gd name="T32" fmla="*/ 2147483647 w 40"/>
                <a:gd name="T33" fmla="*/ 2147483647 h 39"/>
                <a:gd name="T34" fmla="*/ 2147483647 w 40"/>
                <a:gd name="T35" fmla="*/ 2147483647 h 39"/>
                <a:gd name="T36" fmla="*/ 2147483647 w 40"/>
                <a:gd name="T37" fmla="*/ 2147483647 h 39"/>
                <a:gd name="T38" fmla="*/ 2147483647 w 40"/>
                <a:gd name="T39" fmla="*/ 2147483647 h 39"/>
                <a:gd name="T40" fmla="*/ 2147483647 w 40"/>
                <a:gd name="T41" fmla="*/ 2147483647 h 39"/>
                <a:gd name="T42" fmla="*/ 2147483647 w 40"/>
                <a:gd name="T43" fmla="*/ 2147483647 h 39"/>
                <a:gd name="T44" fmla="*/ 2147483647 w 40"/>
                <a:gd name="T45" fmla="*/ 2147483647 h 39"/>
                <a:gd name="T46" fmla="*/ 2147483647 w 40"/>
                <a:gd name="T47" fmla="*/ 2147483647 h 39"/>
                <a:gd name="T48" fmla="*/ 2147483647 w 40"/>
                <a:gd name="T49" fmla="*/ 2147483647 h 39"/>
                <a:gd name="T50" fmla="*/ 2147483647 w 40"/>
                <a:gd name="T51" fmla="*/ 2147483647 h 39"/>
                <a:gd name="T52" fmla="*/ 2147483647 w 40"/>
                <a:gd name="T53" fmla="*/ 2147483647 h 39"/>
                <a:gd name="T54" fmla="*/ 2147483647 w 40"/>
                <a:gd name="T55" fmla="*/ 2147483647 h 39"/>
                <a:gd name="T56" fmla="*/ 2147483647 w 40"/>
                <a:gd name="T57" fmla="*/ 2147483647 h 39"/>
                <a:gd name="T58" fmla="*/ 0 w 40"/>
                <a:gd name="T59" fmla="*/ 2147483647 h 39"/>
                <a:gd name="T60" fmla="*/ 0 w 40"/>
                <a:gd name="T61" fmla="*/ 2147483647 h 39"/>
                <a:gd name="T62" fmla="*/ 2147483647 w 40"/>
                <a:gd name="T63" fmla="*/ 2147483647 h 39"/>
                <a:gd name="T64" fmla="*/ 2147483647 w 40"/>
                <a:gd name="T65" fmla="*/ 2147483647 h 39"/>
                <a:gd name="T66" fmla="*/ 2147483647 w 40"/>
                <a:gd name="T67" fmla="*/ 2147483647 h 39"/>
                <a:gd name="T68" fmla="*/ 2147483647 w 40"/>
                <a:gd name="T69" fmla="*/ 2147483647 h 39"/>
                <a:gd name="T70" fmla="*/ 2147483647 w 40"/>
                <a:gd name="T71" fmla="*/ 2147483647 h 39"/>
                <a:gd name="T72" fmla="*/ 2147483647 w 40"/>
                <a:gd name="T73" fmla="*/ 2147483647 h 39"/>
                <a:gd name="T74" fmla="*/ 2147483647 w 40"/>
                <a:gd name="T75" fmla="*/ 2147483647 h 39"/>
                <a:gd name="T76" fmla="*/ 2147483647 w 40"/>
                <a:gd name="T77" fmla="*/ 2147483647 h 3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40" h="39">
                  <a:moveTo>
                    <a:pt x="17" y="0"/>
                  </a:moveTo>
                  <a:lnTo>
                    <a:pt x="20" y="1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4" y="7"/>
                  </a:lnTo>
                  <a:lnTo>
                    <a:pt x="37" y="8"/>
                  </a:lnTo>
                  <a:lnTo>
                    <a:pt x="38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9" y="11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19"/>
                  </a:lnTo>
                  <a:lnTo>
                    <a:pt x="40" y="20"/>
                  </a:lnTo>
                  <a:lnTo>
                    <a:pt x="40" y="24"/>
                  </a:lnTo>
                  <a:lnTo>
                    <a:pt x="39" y="25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38" y="28"/>
                  </a:lnTo>
                  <a:lnTo>
                    <a:pt x="37" y="31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4" y="34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1" y="36"/>
                  </a:lnTo>
                  <a:lnTo>
                    <a:pt x="28" y="36"/>
                  </a:lnTo>
                  <a:lnTo>
                    <a:pt x="26" y="37"/>
                  </a:lnTo>
                  <a:lnTo>
                    <a:pt x="24" y="37"/>
                  </a:lnTo>
                  <a:lnTo>
                    <a:pt x="23" y="39"/>
                  </a:lnTo>
                  <a:lnTo>
                    <a:pt x="22" y="39"/>
                  </a:lnTo>
                  <a:lnTo>
                    <a:pt x="21" y="39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5" y="37"/>
                  </a:lnTo>
                  <a:lnTo>
                    <a:pt x="14" y="37"/>
                  </a:lnTo>
                  <a:lnTo>
                    <a:pt x="12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5" y="32"/>
                  </a:lnTo>
                  <a:lnTo>
                    <a:pt x="4" y="31"/>
                  </a:lnTo>
                  <a:lnTo>
                    <a:pt x="3" y="28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1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3" y="9"/>
                  </a:lnTo>
                  <a:lnTo>
                    <a:pt x="4" y="8"/>
                  </a:lnTo>
                  <a:lnTo>
                    <a:pt x="5" y="7"/>
                  </a:lnTo>
                  <a:lnTo>
                    <a:pt x="6" y="5"/>
                  </a:lnTo>
                  <a:lnTo>
                    <a:pt x="7" y="5"/>
                  </a:lnTo>
                  <a:lnTo>
                    <a:pt x="8" y="4"/>
                  </a:lnTo>
                  <a:lnTo>
                    <a:pt x="9" y="3"/>
                  </a:lnTo>
                  <a:lnTo>
                    <a:pt x="11" y="2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29" name="Line 1250"/>
            <p:cNvSpPr>
              <a:spLocks noChangeShapeType="1"/>
            </p:cNvSpPr>
            <p:nvPr/>
          </p:nvSpPr>
          <p:spPr bwMode="auto">
            <a:xfrm>
              <a:off x="4518026" y="16732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30" name="Line 1251"/>
            <p:cNvSpPr>
              <a:spLocks noChangeShapeType="1"/>
            </p:cNvSpPr>
            <p:nvPr/>
          </p:nvSpPr>
          <p:spPr bwMode="auto">
            <a:xfrm>
              <a:off x="4518026" y="16732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31" name="Line 1252"/>
            <p:cNvSpPr>
              <a:spLocks noChangeShapeType="1"/>
            </p:cNvSpPr>
            <p:nvPr/>
          </p:nvSpPr>
          <p:spPr bwMode="auto">
            <a:xfrm>
              <a:off x="4518026" y="1674813"/>
              <a:ext cx="0" cy="63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32" name="Line 1253"/>
            <p:cNvSpPr>
              <a:spLocks noChangeShapeType="1"/>
            </p:cNvSpPr>
            <p:nvPr/>
          </p:nvSpPr>
          <p:spPr bwMode="auto">
            <a:xfrm flipH="1">
              <a:off x="4516438" y="16811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33" name="Line 1254"/>
            <p:cNvSpPr>
              <a:spLocks noChangeShapeType="1"/>
            </p:cNvSpPr>
            <p:nvPr/>
          </p:nvSpPr>
          <p:spPr bwMode="auto">
            <a:xfrm>
              <a:off x="4516438" y="16827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34" name="Line 1255"/>
            <p:cNvSpPr>
              <a:spLocks noChangeShapeType="1"/>
            </p:cNvSpPr>
            <p:nvPr/>
          </p:nvSpPr>
          <p:spPr bwMode="auto">
            <a:xfrm>
              <a:off x="4516438" y="16827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35" name="Line 1256"/>
            <p:cNvSpPr>
              <a:spLocks noChangeShapeType="1"/>
            </p:cNvSpPr>
            <p:nvPr/>
          </p:nvSpPr>
          <p:spPr bwMode="auto">
            <a:xfrm>
              <a:off x="4516438" y="16843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36" name="Line 1257"/>
            <p:cNvSpPr>
              <a:spLocks noChangeShapeType="1"/>
            </p:cNvSpPr>
            <p:nvPr/>
          </p:nvSpPr>
          <p:spPr bwMode="auto">
            <a:xfrm flipH="1">
              <a:off x="4514851" y="16859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37" name="Line 1258"/>
            <p:cNvSpPr>
              <a:spLocks noChangeShapeType="1"/>
            </p:cNvSpPr>
            <p:nvPr/>
          </p:nvSpPr>
          <p:spPr bwMode="auto">
            <a:xfrm flipH="1">
              <a:off x="4513263" y="1687513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38" name="Line 1259"/>
            <p:cNvSpPr>
              <a:spLocks noChangeShapeType="1"/>
            </p:cNvSpPr>
            <p:nvPr/>
          </p:nvSpPr>
          <p:spPr bwMode="auto">
            <a:xfrm flipH="1">
              <a:off x="4508501" y="1692275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39" name="Line 1260"/>
            <p:cNvSpPr>
              <a:spLocks noChangeShapeType="1"/>
            </p:cNvSpPr>
            <p:nvPr/>
          </p:nvSpPr>
          <p:spPr bwMode="auto">
            <a:xfrm>
              <a:off x="4508501" y="16938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40" name="Line 1261"/>
            <p:cNvSpPr>
              <a:spLocks noChangeShapeType="1"/>
            </p:cNvSpPr>
            <p:nvPr/>
          </p:nvSpPr>
          <p:spPr bwMode="auto">
            <a:xfrm>
              <a:off x="4508501" y="1695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41" name="Line 1262"/>
            <p:cNvSpPr>
              <a:spLocks noChangeShapeType="1"/>
            </p:cNvSpPr>
            <p:nvPr/>
          </p:nvSpPr>
          <p:spPr bwMode="auto">
            <a:xfrm flipH="1">
              <a:off x="4506913" y="16954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42" name="Line 1263"/>
            <p:cNvSpPr>
              <a:spLocks noChangeShapeType="1"/>
            </p:cNvSpPr>
            <p:nvPr/>
          </p:nvSpPr>
          <p:spPr bwMode="auto">
            <a:xfrm flipH="1">
              <a:off x="4505326" y="1697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43" name="Line 1264"/>
            <p:cNvSpPr>
              <a:spLocks noChangeShapeType="1"/>
            </p:cNvSpPr>
            <p:nvPr/>
          </p:nvSpPr>
          <p:spPr bwMode="auto">
            <a:xfrm flipH="1">
              <a:off x="4503738" y="16986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44" name="Line 1265"/>
            <p:cNvSpPr>
              <a:spLocks noChangeShapeType="1"/>
            </p:cNvSpPr>
            <p:nvPr/>
          </p:nvSpPr>
          <p:spPr bwMode="auto">
            <a:xfrm flipH="1">
              <a:off x="4502151" y="17002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45" name="Line 1266"/>
            <p:cNvSpPr>
              <a:spLocks noChangeShapeType="1"/>
            </p:cNvSpPr>
            <p:nvPr/>
          </p:nvSpPr>
          <p:spPr bwMode="auto">
            <a:xfrm flipH="1">
              <a:off x="4498976" y="170021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46" name="Line 1267"/>
            <p:cNvSpPr>
              <a:spLocks noChangeShapeType="1"/>
            </p:cNvSpPr>
            <p:nvPr/>
          </p:nvSpPr>
          <p:spPr bwMode="auto">
            <a:xfrm flipH="1">
              <a:off x="4495801" y="170021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47" name="Line 1268"/>
            <p:cNvSpPr>
              <a:spLocks noChangeShapeType="1"/>
            </p:cNvSpPr>
            <p:nvPr/>
          </p:nvSpPr>
          <p:spPr bwMode="auto">
            <a:xfrm flipH="1">
              <a:off x="4492626" y="170180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48" name="Line 1269"/>
            <p:cNvSpPr>
              <a:spLocks noChangeShapeType="1"/>
            </p:cNvSpPr>
            <p:nvPr/>
          </p:nvSpPr>
          <p:spPr bwMode="auto">
            <a:xfrm flipH="1">
              <a:off x="4491038" y="17018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49" name="Line 1270"/>
            <p:cNvSpPr>
              <a:spLocks noChangeShapeType="1"/>
            </p:cNvSpPr>
            <p:nvPr/>
          </p:nvSpPr>
          <p:spPr bwMode="auto">
            <a:xfrm flipH="1">
              <a:off x="4489451" y="17018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50" name="Line 1271"/>
            <p:cNvSpPr>
              <a:spLocks noChangeShapeType="1"/>
            </p:cNvSpPr>
            <p:nvPr/>
          </p:nvSpPr>
          <p:spPr bwMode="auto">
            <a:xfrm flipH="1">
              <a:off x="4486276" y="170497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51" name="Line 1272"/>
            <p:cNvSpPr>
              <a:spLocks noChangeShapeType="1"/>
            </p:cNvSpPr>
            <p:nvPr/>
          </p:nvSpPr>
          <p:spPr bwMode="auto">
            <a:xfrm flipH="1" flipV="1">
              <a:off x="4484688" y="17018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52" name="Line 1273"/>
            <p:cNvSpPr>
              <a:spLocks noChangeShapeType="1"/>
            </p:cNvSpPr>
            <p:nvPr/>
          </p:nvSpPr>
          <p:spPr bwMode="auto">
            <a:xfrm flipH="1">
              <a:off x="4478338" y="1701800"/>
              <a:ext cx="635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53" name="Line 1274"/>
            <p:cNvSpPr>
              <a:spLocks noChangeShapeType="1"/>
            </p:cNvSpPr>
            <p:nvPr/>
          </p:nvSpPr>
          <p:spPr bwMode="auto">
            <a:xfrm flipH="1">
              <a:off x="4476751" y="17018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54" name="Line 1275"/>
            <p:cNvSpPr>
              <a:spLocks noChangeShapeType="1"/>
            </p:cNvSpPr>
            <p:nvPr/>
          </p:nvSpPr>
          <p:spPr bwMode="auto">
            <a:xfrm flipH="1">
              <a:off x="4475163" y="17018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55" name="Line 1276"/>
            <p:cNvSpPr>
              <a:spLocks noChangeShapeType="1"/>
            </p:cNvSpPr>
            <p:nvPr/>
          </p:nvSpPr>
          <p:spPr bwMode="auto">
            <a:xfrm flipH="1" flipV="1">
              <a:off x="4473576" y="17002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56" name="Line 1277"/>
            <p:cNvSpPr>
              <a:spLocks noChangeShapeType="1"/>
            </p:cNvSpPr>
            <p:nvPr/>
          </p:nvSpPr>
          <p:spPr bwMode="auto">
            <a:xfrm flipH="1">
              <a:off x="4468813" y="170021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57" name="Line 1278"/>
            <p:cNvSpPr>
              <a:spLocks noChangeShapeType="1"/>
            </p:cNvSpPr>
            <p:nvPr/>
          </p:nvSpPr>
          <p:spPr bwMode="auto">
            <a:xfrm flipH="1" flipV="1">
              <a:off x="4467226" y="16986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58" name="Line 1279"/>
            <p:cNvSpPr>
              <a:spLocks noChangeShapeType="1"/>
            </p:cNvSpPr>
            <p:nvPr/>
          </p:nvSpPr>
          <p:spPr bwMode="auto">
            <a:xfrm flipH="1" flipV="1">
              <a:off x="4465638" y="1697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59" name="Line 1280"/>
            <p:cNvSpPr>
              <a:spLocks noChangeShapeType="1"/>
            </p:cNvSpPr>
            <p:nvPr/>
          </p:nvSpPr>
          <p:spPr bwMode="auto">
            <a:xfrm flipH="1" flipV="1">
              <a:off x="4464051" y="16954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60" name="Line 1281"/>
            <p:cNvSpPr>
              <a:spLocks noChangeShapeType="1"/>
            </p:cNvSpPr>
            <p:nvPr/>
          </p:nvSpPr>
          <p:spPr bwMode="auto">
            <a:xfrm>
              <a:off x="4464051" y="1695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61" name="Line 1282"/>
            <p:cNvSpPr>
              <a:spLocks noChangeShapeType="1"/>
            </p:cNvSpPr>
            <p:nvPr/>
          </p:nvSpPr>
          <p:spPr bwMode="auto">
            <a:xfrm flipH="1" flipV="1">
              <a:off x="4462463" y="16938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62" name="Line 1283"/>
            <p:cNvSpPr>
              <a:spLocks noChangeShapeType="1"/>
            </p:cNvSpPr>
            <p:nvPr/>
          </p:nvSpPr>
          <p:spPr bwMode="auto">
            <a:xfrm flipH="1" flipV="1">
              <a:off x="4460876" y="16922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63" name="Line 1284"/>
            <p:cNvSpPr>
              <a:spLocks noChangeShapeType="1"/>
            </p:cNvSpPr>
            <p:nvPr/>
          </p:nvSpPr>
          <p:spPr bwMode="auto">
            <a:xfrm flipH="1" flipV="1">
              <a:off x="4459288" y="1687513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64" name="Line 1285"/>
            <p:cNvSpPr>
              <a:spLocks noChangeShapeType="1"/>
            </p:cNvSpPr>
            <p:nvPr/>
          </p:nvSpPr>
          <p:spPr bwMode="auto">
            <a:xfrm>
              <a:off x="4459288" y="16875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65" name="Line 1286"/>
            <p:cNvSpPr>
              <a:spLocks noChangeShapeType="1"/>
            </p:cNvSpPr>
            <p:nvPr/>
          </p:nvSpPr>
          <p:spPr bwMode="auto">
            <a:xfrm flipH="1">
              <a:off x="4456113" y="168751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66" name="Line 1287"/>
            <p:cNvSpPr>
              <a:spLocks noChangeShapeType="1"/>
            </p:cNvSpPr>
            <p:nvPr/>
          </p:nvSpPr>
          <p:spPr bwMode="auto">
            <a:xfrm flipV="1">
              <a:off x="4456113" y="16859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67" name="Line 1288"/>
            <p:cNvSpPr>
              <a:spLocks noChangeShapeType="1"/>
            </p:cNvSpPr>
            <p:nvPr/>
          </p:nvSpPr>
          <p:spPr bwMode="auto">
            <a:xfrm flipV="1">
              <a:off x="4456113" y="168275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68" name="Line 1289"/>
            <p:cNvSpPr>
              <a:spLocks noChangeShapeType="1"/>
            </p:cNvSpPr>
            <p:nvPr/>
          </p:nvSpPr>
          <p:spPr bwMode="auto">
            <a:xfrm flipH="1" flipV="1">
              <a:off x="4454526" y="167957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69" name="Line 1290"/>
            <p:cNvSpPr>
              <a:spLocks noChangeShapeType="1"/>
            </p:cNvSpPr>
            <p:nvPr/>
          </p:nvSpPr>
          <p:spPr bwMode="auto">
            <a:xfrm flipV="1">
              <a:off x="4454526" y="1673225"/>
              <a:ext cx="0" cy="63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70" name="Line 1291"/>
            <p:cNvSpPr>
              <a:spLocks noChangeShapeType="1"/>
            </p:cNvSpPr>
            <p:nvPr/>
          </p:nvSpPr>
          <p:spPr bwMode="auto">
            <a:xfrm>
              <a:off x="4454526" y="16732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71" name="Line 1292"/>
            <p:cNvSpPr>
              <a:spLocks noChangeShapeType="1"/>
            </p:cNvSpPr>
            <p:nvPr/>
          </p:nvSpPr>
          <p:spPr bwMode="auto">
            <a:xfrm flipV="1">
              <a:off x="4456113" y="1663700"/>
              <a:ext cx="0" cy="952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72" name="Line 1293"/>
            <p:cNvSpPr>
              <a:spLocks noChangeShapeType="1"/>
            </p:cNvSpPr>
            <p:nvPr/>
          </p:nvSpPr>
          <p:spPr bwMode="auto">
            <a:xfrm flipV="1">
              <a:off x="4456113" y="16621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73" name="Line 1294"/>
            <p:cNvSpPr>
              <a:spLocks noChangeShapeType="1"/>
            </p:cNvSpPr>
            <p:nvPr/>
          </p:nvSpPr>
          <p:spPr bwMode="auto">
            <a:xfrm flipV="1">
              <a:off x="4456113" y="16605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74" name="Line 1295"/>
            <p:cNvSpPr>
              <a:spLocks noChangeShapeType="1"/>
            </p:cNvSpPr>
            <p:nvPr/>
          </p:nvSpPr>
          <p:spPr bwMode="auto">
            <a:xfrm flipV="1">
              <a:off x="4456113" y="1657350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75" name="Line 1296"/>
            <p:cNvSpPr>
              <a:spLocks noChangeShapeType="1"/>
            </p:cNvSpPr>
            <p:nvPr/>
          </p:nvSpPr>
          <p:spPr bwMode="auto">
            <a:xfrm flipV="1">
              <a:off x="4459288" y="1655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76" name="Line 1297"/>
            <p:cNvSpPr>
              <a:spLocks noChangeShapeType="1"/>
            </p:cNvSpPr>
            <p:nvPr/>
          </p:nvSpPr>
          <p:spPr bwMode="auto">
            <a:xfrm flipV="1">
              <a:off x="4460876" y="16541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77" name="Line 1298"/>
            <p:cNvSpPr>
              <a:spLocks noChangeShapeType="1"/>
            </p:cNvSpPr>
            <p:nvPr/>
          </p:nvSpPr>
          <p:spPr bwMode="auto">
            <a:xfrm flipV="1">
              <a:off x="4462463" y="16510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78" name="Line 1299"/>
            <p:cNvSpPr>
              <a:spLocks noChangeShapeType="1"/>
            </p:cNvSpPr>
            <p:nvPr/>
          </p:nvSpPr>
          <p:spPr bwMode="auto">
            <a:xfrm>
              <a:off x="4464051" y="16510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79" name="Line 1300"/>
            <p:cNvSpPr>
              <a:spLocks noChangeShapeType="1"/>
            </p:cNvSpPr>
            <p:nvPr/>
          </p:nvSpPr>
          <p:spPr bwMode="auto">
            <a:xfrm flipV="1">
              <a:off x="4465638" y="16494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80" name="Line 1301"/>
            <p:cNvSpPr>
              <a:spLocks noChangeShapeType="1"/>
            </p:cNvSpPr>
            <p:nvPr/>
          </p:nvSpPr>
          <p:spPr bwMode="auto">
            <a:xfrm flipV="1">
              <a:off x="4467226" y="16478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81" name="Line 1302"/>
            <p:cNvSpPr>
              <a:spLocks noChangeShapeType="1"/>
            </p:cNvSpPr>
            <p:nvPr/>
          </p:nvSpPr>
          <p:spPr bwMode="auto">
            <a:xfrm flipV="1">
              <a:off x="4468813" y="16462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82" name="Line 1303"/>
            <p:cNvSpPr>
              <a:spLocks noChangeShapeType="1"/>
            </p:cNvSpPr>
            <p:nvPr/>
          </p:nvSpPr>
          <p:spPr bwMode="auto">
            <a:xfrm>
              <a:off x="4471988" y="16462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83" name="Line 1304"/>
            <p:cNvSpPr>
              <a:spLocks noChangeShapeType="1"/>
            </p:cNvSpPr>
            <p:nvPr/>
          </p:nvSpPr>
          <p:spPr bwMode="auto">
            <a:xfrm flipV="1">
              <a:off x="4471988" y="16446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84" name="Line 1305"/>
            <p:cNvSpPr>
              <a:spLocks noChangeShapeType="1"/>
            </p:cNvSpPr>
            <p:nvPr/>
          </p:nvSpPr>
          <p:spPr bwMode="auto">
            <a:xfrm>
              <a:off x="4473576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85" name="Line 1306"/>
            <p:cNvSpPr>
              <a:spLocks noChangeShapeType="1"/>
            </p:cNvSpPr>
            <p:nvPr/>
          </p:nvSpPr>
          <p:spPr bwMode="auto">
            <a:xfrm>
              <a:off x="4476751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86" name="Line 1307"/>
            <p:cNvSpPr>
              <a:spLocks noChangeShapeType="1"/>
            </p:cNvSpPr>
            <p:nvPr/>
          </p:nvSpPr>
          <p:spPr bwMode="auto">
            <a:xfrm flipV="1">
              <a:off x="4479926" y="16430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87" name="Line 1308"/>
            <p:cNvSpPr>
              <a:spLocks noChangeShapeType="1"/>
            </p:cNvSpPr>
            <p:nvPr/>
          </p:nvSpPr>
          <p:spPr bwMode="auto">
            <a:xfrm>
              <a:off x="4481513" y="1643063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88" name="Line 1309"/>
            <p:cNvSpPr>
              <a:spLocks noChangeShapeType="1"/>
            </p:cNvSpPr>
            <p:nvPr/>
          </p:nvSpPr>
          <p:spPr bwMode="auto">
            <a:xfrm>
              <a:off x="4486276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89" name="Line 1310"/>
            <p:cNvSpPr>
              <a:spLocks noChangeShapeType="1"/>
            </p:cNvSpPr>
            <p:nvPr/>
          </p:nvSpPr>
          <p:spPr bwMode="auto">
            <a:xfrm>
              <a:off x="4489451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0" name="Line 1311"/>
            <p:cNvSpPr>
              <a:spLocks noChangeShapeType="1"/>
            </p:cNvSpPr>
            <p:nvPr/>
          </p:nvSpPr>
          <p:spPr bwMode="auto">
            <a:xfrm>
              <a:off x="4492626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1" name="Line 1312"/>
            <p:cNvSpPr>
              <a:spLocks noChangeShapeType="1"/>
            </p:cNvSpPr>
            <p:nvPr/>
          </p:nvSpPr>
          <p:spPr bwMode="auto">
            <a:xfrm>
              <a:off x="4495801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2" name="Line 1313"/>
            <p:cNvSpPr>
              <a:spLocks noChangeShapeType="1"/>
            </p:cNvSpPr>
            <p:nvPr/>
          </p:nvSpPr>
          <p:spPr bwMode="auto">
            <a:xfrm>
              <a:off x="4498976" y="16446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3" name="Line 1314"/>
            <p:cNvSpPr>
              <a:spLocks noChangeShapeType="1"/>
            </p:cNvSpPr>
            <p:nvPr/>
          </p:nvSpPr>
          <p:spPr bwMode="auto">
            <a:xfrm>
              <a:off x="4500563" y="16462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4" name="Line 1315"/>
            <p:cNvSpPr>
              <a:spLocks noChangeShapeType="1"/>
            </p:cNvSpPr>
            <p:nvPr/>
          </p:nvSpPr>
          <p:spPr bwMode="auto">
            <a:xfrm>
              <a:off x="4502151" y="16478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5" name="Line 1316"/>
            <p:cNvSpPr>
              <a:spLocks noChangeShapeType="1"/>
            </p:cNvSpPr>
            <p:nvPr/>
          </p:nvSpPr>
          <p:spPr bwMode="auto">
            <a:xfrm>
              <a:off x="4505326" y="16494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6" name="Line 1317"/>
            <p:cNvSpPr>
              <a:spLocks noChangeShapeType="1"/>
            </p:cNvSpPr>
            <p:nvPr/>
          </p:nvSpPr>
          <p:spPr bwMode="auto">
            <a:xfrm>
              <a:off x="4506913" y="16510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7" name="Line 1318"/>
            <p:cNvSpPr>
              <a:spLocks noChangeShapeType="1"/>
            </p:cNvSpPr>
            <p:nvPr/>
          </p:nvSpPr>
          <p:spPr bwMode="auto">
            <a:xfrm>
              <a:off x="4508501" y="16510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8" name="Line 1319"/>
            <p:cNvSpPr>
              <a:spLocks noChangeShapeType="1"/>
            </p:cNvSpPr>
            <p:nvPr/>
          </p:nvSpPr>
          <p:spPr bwMode="auto">
            <a:xfrm>
              <a:off x="4508501" y="16510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9" name="Line 1320"/>
            <p:cNvSpPr>
              <a:spLocks noChangeShapeType="1"/>
            </p:cNvSpPr>
            <p:nvPr/>
          </p:nvSpPr>
          <p:spPr bwMode="auto">
            <a:xfrm>
              <a:off x="4508501" y="1654175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0" name="Line 1321"/>
            <p:cNvSpPr>
              <a:spLocks noChangeShapeType="1"/>
            </p:cNvSpPr>
            <p:nvPr/>
          </p:nvSpPr>
          <p:spPr bwMode="auto">
            <a:xfrm>
              <a:off x="4513263" y="1655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1" name="Line 1322"/>
            <p:cNvSpPr>
              <a:spLocks noChangeShapeType="1"/>
            </p:cNvSpPr>
            <p:nvPr/>
          </p:nvSpPr>
          <p:spPr bwMode="auto">
            <a:xfrm>
              <a:off x="4514851" y="16573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2" name="Line 1323"/>
            <p:cNvSpPr>
              <a:spLocks noChangeShapeType="1"/>
            </p:cNvSpPr>
            <p:nvPr/>
          </p:nvSpPr>
          <p:spPr bwMode="auto">
            <a:xfrm>
              <a:off x="4514851" y="1658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3" name="Line 1324"/>
            <p:cNvSpPr>
              <a:spLocks noChangeShapeType="1"/>
            </p:cNvSpPr>
            <p:nvPr/>
          </p:nvSpPr>
          <p:spPr bwMode="auto">
            <a:xfrm>
              <a:off x="4514851" y="16605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4" name="Line 1325"/>
            <p:cNvSpPr>
              <a:spLocks noChangeShapeType="1"/>
            </p:cNvSpPr>
            <p:nvPr/>
          </p:nvSpPr>
          <p:spPr bwMode="auto">
            <a:xfrm>
              <a:off x="4516438" y="166052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5" name="Line 1326"/>
            <p:cNvSpPr>
              <a:spLocks noChangeShapeType="1"/>
            </p:cNvSpPr>
            <p:nvPr/>
          </p:nvSpPr>
          <p:spPr bwMode="auto">
            <a:xfrm>
              <a:off x="4516438" y="166370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6" name="Line 1327"/>
            <p:cNvSpPr>
              <a:spLocks noChangeShapeType="1"/>
            </p:cNvSpPr>
            <p:nvPr/>
          </p:nvSpPr>
          <p:spPr bwMode="auto">
            <a:xfrm>
              <a:off x="4518026" y="1668463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7" name="Freeform 1328"/>
            <p:cNvSpPr>
              <a:spLocks/>
            </p:cNvSpPr>
            <p:nvPr/>
          </p:nvSpPr>
          <p:spPr bwMode="auto">
            <a:xfrm>
              <a:off x="4784726" y="1552575"/>
              <a:ext cx="60325" cy="58738"/>
            </a:xfrm>
            <a:custGeom>
              <a:avLst/>
              <a:gdLst>
                <a:gd name="T0" fmla="*/ 2147483647 w 38"/>
                <a:gd name="T1" fmla="*/ 0 h 37"/>
                <a:gd name="T2" fmla="*/ 2147483647 w 38"/>
                <a:gd name="T3" fmla="*/ 0 h 37"/>
                <a:gd name="T4" fmla="*/ 2147483647 w 38"/>
                <a:gd name="T5" fmla="*/ 0 h 37"/>
                <a:gd name="T6" fmla="*/ 2147483647 w 38"/>
                <a:gd name="T7" fmla="*/ 2147483647 h 37"/>
                <a:gd name="T8" fmla="*/ 2147483647 w 38"/>
                <a:gd name="T9" fmla="*/ 2147483647 h 37"/>
                <a:gd name="T10" fmla="*/ 2147483647 w 38"/>
                <a:gd name="T11" fmla="*/ 2147483647 h 37"/>
                <a:gd name="T12" fmla="*/ 2147483647 w 38"/>
                <a:gd name="T13" fmla="*/ 2147483647 h 37"/>
                <a:gd name="T14" fmla="*/ 2147483647 w 38"/>
                <a:gd name="T15" fmla="*/ 2147483647 h 37"/>
                <a:gd name="T16" fmla="*/ 2147483647 w 38"/>
                <a:gd name="T17" fmla="*/ 2147483647 h 37"/>
                <a:gd name="T18" fmla="*/ 2147483647 w 38"/>
                <a:gd name="T19" fmla="*/ 2147483647 h 37"/>
                <a:gd name="T20" fmla="*/ 2147483647 w 38"/>
                <a:gd name="T21" fmla="*/ 2147483647 h 37"/>
                <a:gd name="T22" fmla="*/ 2147483647 w 38"/>
                <a:gd name="T23" fmla="*/ 2147483647 h 37"/>
                <a:gd name="T24" fmla="*/ 2147483647 w 38"/>
                <a:gd name="T25" fmla="*/ 2147483647 h 37"/>
                <a:gd name="T26" fmla="*/ 2147483647 w 38"/>
                <a:gd name="T27" fmla="*/ 2147483647 h 37"/>
                <a:gd name="T28" fmla="*/ 2147483647 w 38"/>
                <a:gd name="T29" fmla="*/ 2147483647 h 37"/>
                <a:gd name="T30" fmla="*/ 2147483647 w 38"/>
                <a:gd name="T31" fmla="*/ 2147483647 h 37"/>
                <a:gd name="T32" fmla="*/ 2147483647 w 38"/>
                <a:gd name="T33" fmla="*/ 2147483647 h 37"/>
                <a:gd name="T34" fmla="*/ 2147483647 w 38"/>
                <a:gd name="T35" fmla="*/ 2147483647 h 37"/>
                <a:gd name="T36" fmla="*/ 2147483647 w 38"/>
                <a:gd name="T37" fmla="*/ 2147483647 h 37"/>
                <a:gd name="T38" fmla="*/ 2147483647 w 38"/>
                <a:gd name="T39" fmla="*/ 2147483647 h 37"/>
                <a:gd name="T40" fmla="*/ 2147483647 w 38"/>
                <a:gd name="T41" fmla="*/ 2147483647 h 37"/>
                <a:gd name="T42" fmla="*/ 2147483647 w 38"/>
                <a:gd name="T43" fmla="*/ 2147483647 h 37"/>
                <a:gd name="T44" fmla="*/ 2147483647 w 38"/>
                <a:gd name="T45" fmla="*/ 2147483647 h 37"/>
                <a:gd name="T46" fmla="*/ 2147483647 w 38"/>
                <a:gd name="T47" fmla="*/ 2147483647 h 37"/>
                <a:gd name="T48" fmla="*/ 2147483647 w 38"/>
                <a:gd name="T49" fmla="*/ 2147483647 h 37"/>
                <a:gd name="T50" fmla="*/ 2147483647 w 38"/>
                <a:gd name="T51" fmla="*/ 2147483647 h 37"/>
                <a:gd name="T52" fmla="*/ 2147483647 w 38"/>
                <a:gd name="T53" fmla="*/ 2147483647 h 37"/>
                <a:gd name="T54" fmla="*/ 2147483647 w 38"/>
                <a:gd name="T55" fmla="*/ 2147483647 h 37"/>
                <a:gd name="T56" fmla="*/ 0 w 38"/>
                <a:gd name="T57" fmla="*/ 2147483647 h 37"/>
                <a:gd name="T58" fmla="*/ 0 w 38"/>
                <a:gd name="T59" fmla="*/ 2147483647 h 37"/>
                <a:gd name="T60" fmla="*/ 2147483647 w 38"/>
                <a:gd name="T61" fmla="*/ 2147483647 h 37"/>
                <a:gd name="T62" fmla="*/ 2147483647 w 38"/>
                <a:gd name="T63" fmla="*/ 2147483647 h 37"/>
                <a:gd name="T64" fmla="*/ 2147483647 w 38"/>
                <a:gd name="T65" fmla="*/ 2147483647 h 37"/>
                <a:gd name="T66" fmla="*/ 2147483647 w 38"/>
                <a:gd name="T67" fmla="*/ 2147483647 h 37"/>
                <a:gd name="T68" fmla="*/ 2147483647 w 38"/>
                <a:gd name="T69" fmla="*/ 2147483647 h 37"/>
                <a:gd name="T70" fmla="*/ 2147483647 w 38"/>
                <a:gd name="T71" fmla="*/ 2147483647 h 37"/>
                <a:gd name="T72" fmla="*/ 2147483647 w 38"/>
                <a:gd name="T73" fmla="*/ 0 h 3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8" h="37">
                  <a:moveTo>
                    <a:pt x="15" y="0"/>
                  </a:moveTo>
                  <a:lnTo>
                    <a:pt x="19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31" y="3"/>
                  </a:lnTo>
                  <a:lnTo>
                    <a:pt x="33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5" y="7"/>
                  </a:lnTo>
                  <a:lnTo>
                    <a:pt x="35" y="9"/>
                  </a:lnTo>
                  <a:lnTo>
                    <a:pt x="36" y="9"/>
                  </a:lnTo>
                  <a:lnTo>
                    <a:pt x="36" y="10"/>
                  </a:lnTo>
                  <a:lnTo>
                    <a:pt x="38" y="12"/>
                  </a:lnTo>
                  <a:lnTo>
                    <a:pt x="38" y="15"/>
                  </a:lnTo>
                  <a:lnTo>
                    <a:pt x="38" y="17"/>
                  </a:lnTo>
                  <a:lnTo>
                    <a:pt x="38" y="19"/>
                  </a:lnTo>
                  <a:lnTo>
                    <a:pt x="38" y="20"/>
                  </a:lnTo>
                  <a:lnTo>
                    <a:pt x="38" y="23"/>
                  </a:lnTo>
                  <a:lnTo>
                    <a:pt x="38" y="24"/>
                  </a:lnTo>
                  <a:lnTo>
                    <a:pt x="38" y="25"/>
                  </a:lnTo>
                  <a:lnTo>
                    <a:pt x="36" y="26"/>
                  </a:lnTo>
                  <a:lnTo>
                    <a:pt x="35" y="28"/>
                  </a:lnTo>
                  <a:lnTo>
                    <a:pt x="35" y="29"/>
                  </a:lnTo>
                  <a:lnTo>
                    <a:pt x="34" y="31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4"/>
                  </a:lnTo>
                  <a:lnTo>
                    <a:pt x="30" y="35"/>
                  </a:lnTo>
                  <a:lnTo>
                    <a:pt x="28" y="35"/>
                  </a:lnTo>
                  <a:lnTo>
                    <a:pt x="27" y="36"/>
                  </a:lnTo>
                  <a:lnTo>
                    <a:pt x="23" y="37"/>
                  </a:lnTo>
                  <a:lnTo>
                    <a:pt x="19" y="37"/>
                  </a:lnTo>
                  <a:lnTo>
                    <a:pt x="17" y="37"/>
                  </a:lnTo>
                  <a:lnTo>
                    <a:pt x="15" y="37"/>
                  </a:lnTo>
                  <a:lnTo>
                    <a:pt x="14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10" y="36"/>
                  </a:lnTo>
                  <a:lnTo>
                    <a:pt x="9" y="35"/>
                  </a:lnTo>
                  <a:lnTo>
                    <a:pt x="7" y="34"/>
                  </a:lnTo>
                  <a:lnTo>
                    <a:pt x="6" y="33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2" y="9"/>
                  </a:lnTo>
                  <a:lnTo>
                    <a:pt x="3" y="7"/>
                  </a:lnTo>
                  <a:lnTo>
                    <a:pt x="4" y="5"/>
                  </a:lnTo>
                  <a:lnTo>
                    <a:pt x="6" y="4"/>
                  </a:lnTo>
                  <a:lnTo>
                    <a:pt x="7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2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8" name="Line 1329"/>
            <p:cNvSpPr>
              <a:spLocks noChangeShapeType="1"/>
            </p:cNvSpPr>
            <p:nvPr/>
          </p:nvSpPr>
          <p:spPr bwMode="auto">
            <a:xfrm>
              <a:off x="4845051" y="15827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9" name="Line 1330"/>
            <p:cNvSpPr>
              <a:spLocks noChangeShapeType="1"/>
            </p:cNvSpPr>
            <p:nvPr/>
          </p:nvSpPr>
          <p:spPr bwMode="auto">
            <a:xfrm>
              <a:off x="4845051" y="15827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0" name="Line 1331"/>
            <p:cNvSpPr>
              <a:spLocks noChangeShapeType="1"/>
            </p:cNvSpPr>
            <p:nvPr/>
          </p:nvSpPr>
          <p:spPr bwMode="auto">
            <a:xfrm>
              <a:off x="4845051" y="1584325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1" name="Line 1332"/>
            <p:cNvSpPr>
              <a:spLocks noChangeShapeType="1"/>
            </p:cNvSpPr>
            <p:nvPr/>
          </p:nvSpPr>
          <p:spPr bwMode="auto">
            <a:xfrm>
              <a:off x="4845051" y="15890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2" name="Line 1333"/>
            <p:cNvSpPr>
              <a:spLocks noChangeShapeType="1"/>
            </p:cNvSpPr>
            <p:nvPr/>
          </p:nvSpPr>
          <p:spPr bwMode="auto">
            <a:xfrm>
              <a:off x="4845051" y="15906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3" name="Line 1334"/>
            <p:cNvSpPr>
              <a:spLocks noChangeShapeType="1"/>
            </p:cNvSpPr>
            <p:nvPr/>
          </p:nvSpPr>
          <p:spPr bwMode="auto">
            <a:xfrm>
              <a:off x="4845051" y="15922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4" name="Line 1335"/>
            <p:cNvSpPr>
              <a:spLocks noChangeShapeType="1"/>
            </p:cNvSpPr>
            <p:nvPr/>
          </p:nvSpPr>
          <p:spPr bwMode="auto">
            <a:xfrm flipH="1">
              <a:off x="4841876" y="15922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5" name="Line 1336"/>
            <p:cNvSpPr>
              <a:spLocks noChangeShapeType="1"/>
            </p:cNvSpPr>
            <p:nvPr/>
          </p:nvSpPr>
          <p:spPr bwMode="auto">
            <a:xfrm flipH="1">
              <a:off x="4840288" y="159385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6" name="Line 1337"/>
            <p:cNvSpPr>
              <a:spLocks noChangeShapeType="1"/>
            </p:cNvSpPr>
            <p:nvPr/>
          </p:nvSpPr>
          <p:spPr bwMode="auto">
            <a:xfrm>
              <a:off x="4840288" y="15970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7" name="Line 1338"/>
            <p:cNvSpPr>
              <a:spLocks noChangeShapeType="1"/>
            </p:cNvSpPr>
            <p:nvPr/>
          </p:nvSpPr>
          <p:spPr bwMode="auto">
            <a:xfrm flipH="1">
              <a:off x="4838701" y="15986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8" name="Line 1339"/>
            <p:cNvSpPr>
              <a:spLocks noChangeShapeType="1"/>
            </p:cNvSpPr>
            <p:nvPr/>
          </p:nvSpPr>
          <p:spPr bwMode="auto">
            <a:xfrm flipH="1">
              <a:off x="4837113" y="16017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9" name="Line 1340"/>
            <p:cNvSpPr>
              <a:spLocks noChangeShapeType="1"/>
            </p:cNvSpPr>
            <p:nvPr/>
          </p:nvSpPr>
          <p:spPr bwMode="auto">
            <a:xfrm>
              <a:off x="4837113" y="16033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0" name="Line 1341"/>
            <p:cNvSpPr>
              <a:spLocks noChangeShapeType="1"/>
            </p:cNvSpPr>
            <p:nvPr/>
          </p:nvSpPr>
          <p:spPr bwMode="auto">
            <a:xfrm flipH="1">
              <a:off x="4833938" y="16049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1" name="Line 1342"/>
            <p:cNvSpPr>
              <a:spLocks noChangeShapeType="1"/>
            </p:cNvSpPr>
            <p:nvPr/>
          </p:nvSpPr>
          <p:spPr bwMode="auto">
            <a:xfrm flipH="1">
              <a:off x="4832351" y="16065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2" name="Line 1343"/>
            <p:cNvSpPr>
              <a:spLocks noChangeShapeType="1"/>
            </p:cNvSpPr>
            <p:nvPr/>
          </p:nvSpPr>
          <p:spPr bwMode="auto">
            <a:xfrm flipH="1">
              <a:off x="4829176" y="160813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3" name="Line 1344"/>
            <p:cNvSpPr>
              <a:spLocks noChangeShapeType="1"/>
            </p:cNvSpPr>
            <p:nvPr/>
          </p:nvSpPr>
          <p:spPr bwMode="auto">
            <a:xfrm flipH="1">
              <a:off x="4827588" y="16081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4" name="Line 1345"/>
            <p:cNvSpPr>
              <a:spLocks noChangeShapeType="1"/>
            </p:cNvSpPr>
            <p:nvPr/>
          </p:nvSpPr>
          <p:spPr bwMode="auto">
            <a:xfrm>
              <a:off x="4827588" y="16097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5" name="Line 1346"/>
            <p:cNvSpPr>
              <a:spLocks noChangeShapeType="1"/>
            </p:cNvSpPr>
            <p:nvPr/>
          </p:nvSpPr>
          <p:spPr bwMode="auto">
            <a:xfrm flipH="1">
              <a:off x="4824413" y="16097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6" name="Line 1347"/>
            <p:cNvSpPr>
              <a:spLocks noChangeShapeType="1"/>
            </p:cNvSpPr>
            <p:nvPr/>
          </p:nvSpPr>
          <p:spPr bwMode="auto">
            <a:xfrm flipH="1">
              <a:off x="4821238" y="16097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7" name="Line 1348"/>
            <p:cNvSpPr>
              <a:spLocks noChangeShapeType="1"/>
            </p:cNvSpPr>
            <p:nvPr/>
          </p:nvSpPr>
          <p:spPr bwMode="auto">
            <a:xfrm flipH="1">
              <a:off x="4819651" y="16113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8" name="Line 1349"/>
            <p:cNvSpPr>
              <a:spLocks noChangeShapeType="1"/>
            </p:cNvSpPr>
            <p:nvPr/>
          </p:nvSpPr>
          <p:spPr bwMode="auto">
            <a:xfrm flipH="1">
              <a:off x="4816476" y="161131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9" name="Line 1350"/>
            <p:cNvSpPr>
              <a:spLocks noChangeShapeType="1"/>
            </p:cNvSpPr>
            <p:nvPr/>
          </p:nvSpPr>
          <p:spPr bwMode="auto">
            <a:xfrm flipH="1">
              <a:off x="4811713" y="161131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0" name="Line 1351"/>
            <p:cNvSpPr>
              <a:spLocks noChangeShapeType="1"/>
            </p:cNvSpPr>
            <p:nvPr/>
          </p:nvSpPr>
          <p:spPr bwMode="auto">
            <a:xfrm flipH="1" flipV="1">
              <a:off x="4808538" y="16097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1" name="Line 1352"/>
            <p:cNvSpPr>
              <a:spLocks noChangeShapeType="1"/>
            </p:cNvSpPr>
            <p:nvPr/>
          </p:nvSpPr>
          <p:spPr bwMode="auto">
            <a:xfrm flipH="1">
              <a:off x="4803776" y="160972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2" name="Line 1353"/>
            <p:cNvSpPr>
              <a:spLocks noChangeShapeType="1"/>
            </p:cNvSpPr>
            <p:nvPr/>
          </p:nvSpPr>
          <p:spPr bwMode="auto">
            <a:xfrm flipH="1">
              <a:off x="4802188" y="16097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3" name="Line 1354"/>
            <p:cNvSpPr>
              <a:spLocks noChangeShapeType="1"/>
            </p:cNvSpPr>
            <p:nvPr/>
          </p:nvSpPr>
          <p:spPr bwMode="auto">
            <a:xfrm flipH="1">
              <a:off x="4800601" y="16097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4" name="Line 1355"/>
            <p:cNvSpPr>
              <a:spLocks noChangeShapeType="1"/>
            </p:cNvSpPr>
            <p:nvPr/>
          </p:nvSpPr>
          <p:spPr bwMode="auto">
            <a:xfrm flipH="1" flipV="1">
              <a:off x="4799013" y="16081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5" name="Line 1356"/>
            <p:cNvSpPr>
              <a:spLocks noChangeShapeType="1"/>
            </p:cNvSpPr>
            <p:nvPr/>
          </p:nvSpPr>
          <p:spPr bwMode="auto">
            <a:xfrm flipH="1" flipV="1">
              <a:off x="4795838" y="160655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6" name="Line 1357"/>
            <p:cNvSpPr>
              <a:spLocks noChangeShapeType="1"/>
            </p:cNvSpPr>
            <p:nvPr/>
          </p:nvSpPr>
          <p:spPr bwMode="auto">
            <a:xfrm flipH="1" flipV="1">
              <a:off x="4794251" y="16049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7" name="Line 1358"/>
            <p:cNvSpPr>
              <a:spLocks noChangeShapeType="1"/>
            </p:cNvSpPr>
            <p:nvPr/>
          </p:nvSpPr>
          <p:spPr bwMode="auto">
            <a:xfrm flipH="1" flipV="1">
              <a:off x="4791076" y="16033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8" name="Line 1359"/>
            <p:cNvSpPr>
              <a:spLocks noChangeShapeType="1"/>
            </p:cNvSpPr>
            <p:nvPr/>
          </p:nvSpPr>
          <p:spPr bwMode="auto">
            <a:xfrm flipV="1">
              <a:off x="4791076" y="16017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9" name="Line 1360"/>
            <p:cNvSpPr>
              <a:spLocks noChangeShapeType="1"/>
            </p:cNvSpPr>
            <p:nvPr/>
          </p:nvSpPr>
          <p:spPr bwMode="auto">
            <a:xfrm flipH="1" flipV="1">
              <a:off x="4789488" y="15986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0" name="Line 1361"/>
            <p:cNvSpPr>
              <a:spLocks noChangeShapeType="1"/>
            </p:cNvSpPr>
            <p:nvPr/>
          </p:nvSpPr>
          <p:spPr bwMode="auto">
            <a:xfrm flipH="1" flipV="1">
              <a:off x="4787901" y="15970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1" name="Line 1362"/>
            <p:cNvSpPr>
              <a:spLocks noChangeShapeType="1"/>
            </p:cNvSpPr>
            <p:nvPr/>
          </p:nvSpPr>
          <p:spPr bwMode="auto">
            <a:xfrm flipH="1" flipV="1">
              <a:off x="4786313" y="15954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2" name="Line 1363"/>
            <p:cNvSpPr>
              <a:spLocks noChangeShapeType="1"/>
            </p:cNvSpPr>
            <p:nvPr/>
          </p:nvSpPr>
          <p:spPr bwMode="auto">
            <a:xfrm>
              <a:off x="4786313" y="15954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3" name="Line 1364"/>
            <p:cNvSpPr>
              <a:spLocks noChangeShapeType="1"/>
            </p:cNvSpPr>
            <p:nvPr/>
          </p:nvSpPr>
          <p:spPr bwMode="auto">
            <a:xfrm flipV="1">
              <a:off x="4786313" y="15938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4" name="Line 1365"/>
            <p:cNvSpPr>
              <a:spLocks noChangeShapeType="1"/>
            </p:cNvSpPr>
            <p:nvPr/>
          </p:nvSpPr>
          <p:spPr bwMode="auto">
            <a:xfrm flipH="1" flipV="1">
              <a:off x="4784726" y="15922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5" name="Line 1366"/>
            <p:cNvSpPr>
              <a:spLocks noChangeShapeType="1"/>
            </p:cNvSpPr>
            <p:nvPr/>
          </p:nvSpPr>
          <p:spPr bwMode="auto">
            <a:xfrm flipV="1">
              <a:off x="4784726" y="15890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6" name="Line 1367"/>
            <p:cNvSpPr>
              <a:spLocks noChangeShapeType="1"/>
            </p:cNvSpPr>
            <p:nvPr/>
          </p:nvSpPr>
          <p:spPr bwMode="auto">
            <a:xfrm flipV="1">
              <a:off x="4784726" y="1584325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7" name="Line 1368"/>
            <p:cNvSpPr>
              <a:spLocks noChangeShapeType="1"/>
            </p:cNvSpPr>
            <p:nvPr/>
          </p:nvSpPr>
          <p:spPr bwMode="auto">
            <a:xfrm flipV="1">
              <a:off x="4784726" y="15827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8" name="Line 1369"/>
            <p:cNvSpPr>
              <a:spLocks noChangeShapeType="1"/>
            </p:cNvSpPr>
            <p:nvPr/>
          </p:nvSpPr>
          <p:spPr bwMode="auto">
            <a:xfrm flipV="1">
              <a:off x="4784726" y="1571625"/>
              <a:ext cx="0" cy="1111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9" name="Line 1370"/>
            <p:cNvSpPr>
              <a:spLocks noChangeShapeType="1"/>
            </p:cNvSpPr>
            <p:nvPr/>
          </p:nvSpPr>
          <p:spPr bwMode="auto">
            <a:xfrm flipV="1">
              <a:off x="4784726" y="1570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0" name="Line 1371"/>
            <p:cNvSpPr>
              <a:spLocks noChangeShapeType="1"/>
            </p:cNvSpPr>
            <p:nvPr/>
          </p:nvSpPr>
          <p:spPr bwMode="auto">
            <a:xfrm flipV="1">
              <a:off x="4786313" y="15684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1" name="Line 1372"/>
            <p:cNvSpPr>
              <a:spLocks noChangeShapeType="1"/>
            </p:cNvSpPr>
            <p:nvPr/>
          </p:nvSpPr>
          <p:spPr bwMode="auto">
            <a:xfrm flipV="1">
              <a:off x="4786313" y="15668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2" name="Line 1373"/>
            <p:cNvSpPr>
              <a:spLocks noChangeShapeType="1"/>
            </p:cNvSpPr>
            <p:nvPr/>
          </p:nvSpPr>
          <p:spPr bwMode="auto">
            <a:xfrm flipV="1">
              <a:off x="4787901" y="156368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3" name="Line 1374"/>
            <p:cNvSpPr>
              <a:spLocks noChangeShapeType="1"/>
            </p:cNvSpPr>
            <p:nvPr/>
          </p:nvSpPr>
          <p:spPr bwMode="auto">
            <a:xfrm flipV="1">
              <a:off x="4789488" y="15605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4" name="Line 1375"/>
            <p:cNvSpPr>
              <a:spLocks noChangeShapeType="1"/>
            </p:cNvSpPr>
            <p:nvPr/>
          </p:nvSpPr>
          <p:spPr bwMode="auto">
            <a:xfrm>
              <a:off x="4791076" y="15605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5" name="Line 1376"/>
            <p:cNvSpPr>
              <a:spLocks noChangeShapeType="1"/>
            </p:cNvSpPr>
            <p:nvPr/>
          </p:nvSpPr>
          <p:spPr bwMode="auto">
            <a:xfrm flipV="1">
              <a:off x="4791076" y="15589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6" name="Line 1377"/>
            <p:cNvSpPr>
              <a:spLocks noChangeShapeType="1"/>
            </p:cNvSpPr>
            <p:nvPr/>
          </p:nvSpPr>
          <p:spPr bwMode="auto">
            <a:xfrm flipV="1">
              <a:off x="4794251" y="15573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7" name="Line 1378"/>
            <p:cNvSpPr>
              <a:spLocks noChangeShapeType="1"/>
            </p:cNvSpPr>
            <p:nvPr/>
          </p:nvSpPr>
          <p:spPr bwMode="auto">
            <a:xfrm flipV="1">
              <a:off x="4795838" y="15557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8" name="Line 1379"/>
            <p:cNvSpPr>
              <a:spLocks noChangeShapeType="1"/>
            </p:cNvSpPr>
            <p:nvPr/>
          </p:nvSpPr>
          <p:spPr bwMode="auto">
            <a:xfrm>
              <a:off x="4797426" y="155575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9" name="Line 1380"/>
            <p:cNvSpPr>
              <a:spLocks noChangeShapeType="1"/>
            </p:cNvSpPr>
            <p:nvPr/>
          </p:nvSpPr>
          <p:spPr bwMode="auto">
            <a:xfrm flipV="1">
              <a:off x="4799013" y="15541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60" name="Line 1381"/>
            <p:cNvSpPr>
              <a:spLocks noChangeShapeType="1"/>
            </p:cNvSpPr>
            <p:nvPr/>
          </p:nvSpPr>
          <p:spPr bwMode="auto">
            <a:xfrm>
              <a:off x="4800601" y="15541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61" name="Line 1382"/>
            <p:cNvSpPr>
              <a:spLocks noChangeShapeType="1"/>
            </p:cNvSpPr>
            <p:nvPr/>
          </p:nvSpPr>
          <p:spPr bwMode="auto">
            <a:xfrm flipV="1">
              <a:off x="4802188" y="15525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62" name="Line 1383"/>
            <p:cNvSpPr>
              <a:spLocks noChangeShapeType="1"/>
            </p:cNvSpPr>
            <p:nvPr/>
          </p:nvSpPr>
          <p:spPr bwMode="auto">
            <a:xfrm>
              <a:off x="4803776" y="155257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63" name="Line 1384"/>
            <p:cNvSpPr>
              <a:spLocks noChangeShapeType="1"/>
            </p:cNvSpPr>
            <p:nvPr/>
          </p:nvSpPr>
          <p:spPr bwMode="auto">
            <a:xfrm>
              <a:off x="4808538" y="1552575"/>
              <a:ext cx="635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64" name="Line 1385"/>
            <p:cNvSpPr>
              <a:spLocks noChangeShapeType="1"/>
            </p:cNvSpPr>
            <p:nvPr/>
          </p:nvSpPr>
          <p:spPr bwMode="auto">
            <a:xfrm>
              <a:off x="4814888" y="1552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65" name="Line 1386"/>
            <p:cNvSpPr>
              <a:spLocks noChangeShapeType="1"/>
            </p:cNvSpPr>
            <p:nvPr/>
          </p:nvSpPr>
          <p:spPr bwMode="auto">
            <a:xfrm>
              <a:off x="4816476" y="155257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66" name="Line 1387"/>
            <p:cNvSpPr>
              <a:spLocks noChangeShapeType="1"/>
            </p:cNvSpPr>
            <p:nvPr/>
          </p:nvSpPr>
          <p:spPr bwMode="auto">
            <a:xfrm>
              <a:off x="4821238" y="155257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67" name="Line 1388"/>
            <p:cNvSpPr>
              <a:spLocks noChangeShapeType="1"/>
            </p:cNvSpPr>
            <p:nvPr/>
          </p:nvSpPr>
          <p:spPr bwMode="auto">
            <a:xfrm>
              <a:off x="4824413" y="15525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68" name="Line 1389"/>
            <p:cNvSpPr>
              <a:spLocks noChangeShapeType="1"/>
            </p:cNvSpPr>
            <p:nvPr/>
          </p:nvSpPr>
          <p:spPr bwMode="auto">
            <a:xfrm>
              <a:off x="4824413" y="15525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69" name="Line 1390"/>
            <p:cNvSpPr>
              <a:spLocks noChangeShapeType="1"/>
            </p:cNvSpPr>
            <p:nvPr/>
          </p:nvSpPr>
          <p:spPr bwMode="auto">
            <a:xfrm>
              <a:off x="4826001" y="15541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70" name="Line 1391"/>
            <p:cNvSpPr>
              <a:spLocks noChangeShapeType="1"/>
            </p:cNvSpPr>
            <p:nvPr/>
          </p:nvSpPr>
          <p:spPr bwMode="auto">
            <a:xfrm>
              <a:off x="4827588" y="15541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71" name="Line 1392"/>
            <p:cNvSpPr>
              <a:spLocks noChangeShapeType="1"/>
            </p:cNvSpPr>
            <p:nvPr/>
          </p:nvSpPr>
          <p:spPr bwMode="auto">
            <a:xfrm>
              <a:off x="4829176" y="1555750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72" name="Line 1393"/>
            <p:cNvSpPr>
              <a:spLocks noChangeShapeType="1"/>
            </p:cNvSpPr>
            <p:nvPr/>
          </p:nvSpPr>
          <p:spPr bwMode="auto">
            <a:xfrm>
              <a:off x="4833938" y="15573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73" name="Line 1394"/>
            <p:cNvSpPr>
              <a:spLocks noChangeShapeType="1"/>
            </p:cNvSpPr>
            <p:nvPr/>
          </p:nvSpPr>
          <p:spPr bwMode="auto">
            <a:xfrm>
              <a:off x="4837113" y="15589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74" name="Line 1395"/>
            <p:cNvSpPr>
              <a:spLocks noChangeShapeType="1"/>
            </p:cNvSpPr>
            <p:nvPr/>
          </p:nvSpPr>
          <p:spPr bwMode="auto">
            <a:xfrm>
              <a:off x="4837113" y="15605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75" name="Line 1396"/>
            <p:cNvSpPr>
              <a:spLocks noChangeShapeType="1"/>
            </p:cNvSpPr>
            <p:nvPr/>
          </p:nvSpPr>
          <p:spPr bwMode="auto">
            <a:xfrm>
              <a:off x="4838701" y="15605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76" name="Line 1397"/>
            <p:cNvSpPr>
              <a:spLocks noChangeShapeType="1"/>
            </p:cNvSpPr>
            <p:nvPr/>
          </p:nvSpPr>
          <p:spPr bwMode="auto">
            <a:xfrm>
              <a:off x="4840288" y="15636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77" name="Line 1398"/>
            <p:cNvSpPr>
              <a:spLocks noChangeShapeType="1"/>
            </p:cNvSpPr>
            <p:nvPr/>
          </p:nvSpPr>
          <p:spPr bwMode="auto">
            <a:xfrm>
              <a:off x="4840288" y="15668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78" name="Line 1399"/>
            <p:cNvSpPr>
              <a:spLocks noChangeShapeType="1"/>
            </p:cNvSpPr>
            <p:nvPr/>
          </p:nvSpPr>
          <p:spPr bwMode="auto">
            <a:xfrm>
              <a:off x="4841876" y="15668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79" name="Line 1400"/>
            <p:cNvSpPr>
              <a:spLocks noChangeShapeType="1"/>
            </p:cNvSpPr>
            <p:nvPr/>
          </p:nvSpPr>
          <p:spPr bwMode="auto">
            <a:xfrm>
              <a:off x="4841876" y="1568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80" name="Line 1401"/>
            <p:cNvSpPr>
              <a:spLocks noChangeShapeType="1"/>
            </p:cNvSpPr>
            <p:nvPr/>
          </p:nvSpPr>
          <p:spPr bwMode="auto">
            <a:xfrm>
              <a:off x="4841876" y="1568450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81" name="Line 1402"/>
            <p:cNvSpPr>
              <a:spLocks noChangeShapeType="1"/>
            </p:cNvSpPr>
            <p:nvPr/>
          </p:nvSpPr>
          <p:spPr bwMode="auto">
            <a:xfrm>
              <a:off x="4845051" y="1571625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82" name="Line 1403"/>
            <p:cNvSpPr>
              <a:spLocks noChangeShapeType="1"/>
            </p:cNvSpPr>
            <p:nvPr/>
          </p:nvSpPr>
          <p:spPr bwMode="auto">
            <a:xfrm>
              <a:off x="4845051" y="15763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83" name="Line 1404"/>
            <p:cNvSpPr>
              <a:spLocks noChangeShapeType="1"/>
            </p:cNvSpPr>
            <p:nvPr/>
          </p:nvSpPr>
          <p:spPr bwMode="auto">
            <a:xfrm>
              <a:off x="4845051" y="157956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84" name="Freeform 1405"/>
            <p:cNvSpPr>
              <a:spLocks/>
            </p:cNvSpPr>
            <p:nvPr/>
          </p:nvSpPr>
          <p:spPr bwMode="auto">
            <a:xfrm>
              <a:off x="4879976" y="1620838"/>
              <a:ext cx="63500" cy="60325"/>
            </a:xfrm>
            <a:custGeom>
              <a:avLst/>
              <a:gdLst>
                <a:gd name="T0" fmla="*/ 2147483647 w 40"/>
                <a:gd name="T1" fmla="*/ 0 h 38"/>
                <a:gd name="T2" fmla="*/ 2147483647 w 40"/>
                <a:gd name="T3" fmla="*/ 0 h 38"/>
                <a:gd name="T4" fmla="*/ 2147483647 w 40"/>
                <a:gd name="T5" fmla="*/ 2147483647 h 38"/>
                <a:gd name="T6" fmla="*/ 2147483647 w 40"/>
                <a:gd name="T7" fmla="*/ 2147483647 h 38"/>
                <a:gd name="T8" fmla="*/ 2147483647 w 40"/>
                <a:gd name="T9" fmla="*/ 2147483647 h 38"/>
                <a:gd name="T10" fmla="*/ 2147483647 w 40"/>
                <a:gd name="T11" fmla="*/ 2147483647 h 38"/>
                <a:gd name="T12" fmla="*/ 2147483647 w 40"/>
                <a:gd name="T13" fmla="*/ 2147483647 h 38"/>
                <a:gd name="T14" fmla="*/ 2147483647 w 40"/>
                <a:gd name="T15" fmla="*/ 2147483647 h 38"/>
                <a:gd name="T16" fmla="*/ 2147483647 w 40"/>
                <a:gd name="T17" fmla="*/ 2147483647 h 38"/>
                <a:gd name="T18" fmla="*/ 2147483647 w 40"/>
                <a:gd name="T19" fmla="*/ 2147483647 h 38"/>
                <a:gd name="T20" fmla="*/ 2147483647 w 40"/>
                <a:gd name="T21" fmla="*/ 2147483647 h 38"/>
                <a:gd name="T22" fmla="*/ 2147483647 w 40"/>
                <a:gd name="T23" fmla="*/ 2147483647 h 38"/>
                <a:gd name="T24" fmla="*/ 2147483647 w 40"/>
                <a:gd name="T25" fmla="*/ 2147483647 h 38"/>
                <a:gd name="T26" fmla="*/ 2147483647 w 40"/>
                <a:gd name="T27" fmla="*/ 2147483647 h 38"/>
                <a:gd name="T28" fmla="*/ 2147483647 w 40"/>
                <a:gd name="T29" fmla="*/ 2147483647 h 38"/>
                <a:gd name="T30" fmla="*/ 2147483647 w 40"/>
                <a:gd name="T31" fmla="*/ 2147483647 h 38"/>
                <a:gd name="T32" fmla="*/ 2147483647 w 40"/>
                <a:gd name="T33" fmla="*/ 2147483647 h 38"/>
                <a:gd name="T34" fmla="*/ 2147483647 w 40"/>
                <a:gd name="T35" fmla="*/ 2147483647 h 38"/>
                <a:gd name="T36" fmla="*/ 2147483647 w 40"/>
                <a:gd name="T37" fmla="*/ 2147483647 h 38"/>
                <a:gd name="T38" fmla="*/ 2147483647 w 40"/>
                <a:gd name="T39" fmla="*/ 2147483647 h 38"/>
                <a:gd name="T40" fmla="*/ 2147483647 w 40"/>
                <a:gd name="T41" fmla="*/ 2147483647 h 38"/>
                <a:gd name="T42" fmla="*/ 2147483647 w 40"/>
                <a:gd name="T43" fmla="*/ 2147483647 h 38"/>
                <a:gd name="T44" fmla="*/ 2147483647 w 40"/>
                <a:gd name="T45" fmla="*/ 2147483647 h 38"/>
                <a:gd name="T46" fmla="*/ 2147483647 w 40"/>
                <a:gd name="T47" fmla="*/ 2147483647 h 38"/>
                <a:gd name="T48" fmla="*/ 2147483647 w 40"/>
                <a:gd name="T49" fmla="*/ 2147483647 h 38"/>
                <a:gd name="T50" fmla="*/ 2147483647 w 40"/>
                <a:gd name="T51" fmla="*/ 2147483647 h 38"/>
                <a:gd name="T52" fmla="*/ 2147483647 w 40"/>
                <a:gd name="T53" fmla="*/ 2147483647 h 38"/>
                <a:gd name="T54" fmla="*/ 2147483647 w 40"/>
                <a:gd name="T55" fmla="*/ 2147483647 h 38"/>
                <a:gd name="T56" fmla="*/ 0 w 40"/>
                <a:gd name="T57" fmla="*/ 2147483647 h 38"/>
                <a:gd name="T58" fmla="*/ 0 w 40"/>
                <a:gd name="T59" fmla="*/ 2147483647 h 38"/>
                <a:gd name="T60" fmla="*/ 2147483647 w 40"/>
                <a:gd name="T61" fmla="*/ 2147483647 h 38"/>
                <a:gd name="T62" fmla="*/ 2147483647 w 40"/>
                <a:gd name="T63" fmla="*/ 2147483647 h 38"/>
                <a:gd name="T64" fmla="*/ 2147483647 w 40"/>
                <a:gd name="T65" fmla="*/ 2147483647 h 38"/>
                <a:gd name="T66" fmla="*/ 2147483647 w 40"/>
                <a:gd name="T67" fmla="*/ 2147483647 h 38"/>
                <a:gd name="T68" fmla="*/ 2147483647 w 40"/>
                <a:gd name="T69" fmla="*/ 2147483647 h 38"/>
                <a:gd name="T70" fmla="*/ 2147483647 w 40"/>
                <a:gd name="T71" fmla="*/ 2147483647 h 38"/>
                <a:gd name="T72" fmla="*/ 2147483647 w 40"/>
                <a:gd name="T73" fmla="*/ 2147483647 h 38"/>
                <a:gd name="T74" fmla="*/ 2147483647 w 40"/>
                <a:gd name="T75" fmla="*/ 2147483647 h 38"/>
                <a:gd name="T76" fmla="*/ 2147483647 w 40"/>
                <a:gd name="T77" fmla="*/ 0 h 3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40" h="38">
                  <a:moveTo>
                    <a:pt x="16" y="0"/>
                  </a:move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35" y="6"/>
                  </a:lnTo>
                  <a:lnTo>
                    <a:pt x="37" y="7"/>
                  </a:lnTo>
                  <a:lnTo>
                    <a:pt x="37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8" y="14"/>
                  </a:lnTo>
                  <a:lnTo>
                    <a:pt x="39" y="15"/>
                  </a:lnTo>
                  <a:lnTo>
                    <a:pt x="39" y="17"/>
                  </a:lnTo>
                  <a:lnTo>
                    <a:pt x="40" y="18"/>
                  </a:lnTo>
                  <a:lnTo>
                    <a:pt x="40" y="19"/>
                  </a:lnTo>
                  <a:lnTo>
                    <a:pt x="39" y="21"/>
                  </a:lnTo>
                  <a:lnTo>
                    <a:pt x="39" y="23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5" y="33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0" y="37"/>
                  </a:lnTo>
                  <a:lnTo>
                    <a:pt x="29" y="37"/>
                  </a:lnTo>
                  <a:lnTo>
                    <a:pt x="27" y="38"/>
                  </a:lnTo>
                  <a:lnTo>
                    <a:pt x="24" y="38"/>
                  </a:lnTo>
                  <a:lnTo>
                    <a:pt x="19" y="38"/>
                  </a:lnTo>
                  <a:lnTo>
                    <a:pt x="16" y="38"/>
                  </a:lnTo>
                  <a:lnTo>
                    <a:pt x="14" y="38"/>
                  </a:lnTo>
                  <a:lnTo>
                    <a:pt x="13" y="37"/>
                  </a:lnTo>
                  <a:lnTo>
                    <a:pt x="12" y="37"/>
                  </a:lnTo>
                  <a:lnTo>
                    <a:pt x="9" y="35"/>
                  </a:lnTo>
                  <a:lnTo>
                    <a:pt x="8" y="34"/>
                  </a:lnTo>
                  <a:lnTo>
                    <a:pt x="7" y="33"/>
                  </a:lnTo>
                  <a:lnTo>
                    <a:pt x="6" y="33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3" y="27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1"/>
                  </a:lnTo>
                  <a:lnTo>
                    <a:pt x="4" y="9"/>
                  </a:lnTo>
                  <a:lnTo>
                    <a:pt x="5" y="7"/>
                  </a:lnTo>
                  <a:lnTo>
                    <a:pt x="6" y="6"/>
                  </a:lnTo>
                  <a:lnTo>
                    <a:pt x="7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85" name="Line 1406"/>
            <p:cNvSpPr>
              <a:spLocks noChangeShapeType="1"/>
            </p:cNvSpPr>
            <p:nvPr/>
          </p:nvSpPr>
          <p:spPr bwMode="auto">
            <a:xfrm>
              <a:off x="4943476" y="16494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86" name="Line 1407"/>
            <p:cNvSpPr>
              <a:spLocks noChangeShapeType="1"/>
            </p:cNvSpPr>
            <p:nvPr/>
          </p:nvSpPr>
          <p:spPr bwMode="auto">
            <a:xfrm flipH="1">
              <a:off x="4941888" y="16510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87" name="Line 1408"/>
            <p:cNvSpPr>
              <a:spLocks noChangeShapeType="1"/>
            </p:cNvSpPr>
            <p:nvPr/>
          </p:nvSpPr>
          <p:spPr bwMode="auto">
            <a:xfrm>
              <a:off x="4941888" y="165417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88" name="Line 1409"/>
            <p:cNvSpPr>
              <a:spLocks noChangeShapeType="1"/>
            </p:cNvSpPr>
            <p:nvPr/>
          </p:nvSpPr>
          <p:spPr bwMode="auto">
            <a:xfrm flipH="1">
              <a:off x="4940301" y="1657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89" name="Line 1410"/>
            <p:cNvSpPr>
              <a:spLocks noChangeShapeType="1"/>
            </p:cNvSpPr>
            <p:nvPr/>
          </p:nvSpPr>
          <p:spPr bwMode="auto">
            <a:xfrm>
              <a:off x="4940301" y="16589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90" name="Line 1411"/>
            <p:cNvSpPr>
              <a:spLocks noChangeShapeType="1"/>
            </p:cNvSpPr>
            <p:nvPr/>
          </p:nvSpPr>
          <p:spPr bwMode="auto">
            <a:xfrm>
              <a:off x="4940301" y="1658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91" name="Line 1413"/>
            <p:cNvSpPr>
              <a:spLocks noChangeShapeType="1"/>
            </p:cNvSpPr>
            <p:nvPr/>
          </p:nvSpPr>
          <p:spPr bwMode="auto">
            <a:xfrm flipH="1">
              <a:off x="4938713" y="16605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92" name="Line 1414"/>
            <p:cNvSpPr>
              <a:spLocks noChangeShapeType="1"/>
            </p:cNvSpPr>
            <p:nvPr/>
          </p:nvSpPr>
          <p:spPr bwMode="auto">
            <a:xfrm>
              <a:off x="4938713" y="16621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93" name="Line 1415"/>
            <p:cNvSpPr>
              <a:spLocks noChangeShapeType="1"/>
            </p:cNvSpPr>
            <p:nvPr/>
          </p:nvSpPr>
          <p:spPr bwMode="auto">
            <a:xfrm flipH="1">
              <a:off x="4937125" y="166370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94" name="Line 1416"/>
            <p:cNvSpPr>
              <a:spLocks noChangeShapeType="1"/>
            </p:cNvSpPr>
            <p:nvPr/>
          </p:nvSpPr>
          <p:spPr bwMode="auto">
            <a:xfrm flipH="1">
              <a:off x="4935538" y="16684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95" name="Line 1417"/>
            <p:cNvSpPr>
              <a:spLocks noChangeShapeType="1"/>
            </p:cNvSpPr>
            <p:nvPr/>
          </p:nvSpPr>
          <p:spPr bwMode="auto">
            <a:xfrm flipH="1">
              <a:off x="4932363" y="167163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96" name="Line 1418"/>
            <p:cNvSpPr>
              <a:spLocks noChangeShapeType="1"/>
            </p:cNvSpPr>
            <p:nvPr/>
          </p:nvSpPr>
          <p:spPr bwMode="auto">
            <a:xfrm>
              <a:off x="4932363" y="16716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97" name="Line 1419"/>
            <p:cNvSpPr>
              <a:spLocks noChangeShapeType="1"/>
            </p:cNvSpPr>
            <p:nvPr/>
          </p:nvSpPr>
          <p:spPr bwMode="auto">
            <a:xfrm flipH="1">
              <a:off x="4930775" y="16732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98" name="Line 1420"/>
            <p:cNvSpPr>
              <a:spLocks noChangeShapeType="1"/>
            </p:cNvSpPr>
            <p:nvPr/>
          </p:nvSpPr>
          <p:spPr bwMode="auto">
            <a:xfrm flipH="1">
              <a:off x="4929188" y="16732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99" name="Line 1421"/>
            <p:cNvSpPr>
              <a:spLocks noChangeShapeType="1"/>
            </p:cNvSpPr>
            <p:nvPr/>
          </p:nvSpPr>
          <p:spPr bwMode="auto">
            <a:xfrm flipH="1">
              <a:off x="4927600" y="16748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00" name="Line 1422"/>
            <p:cNvSpPr>
              <a:spLocks noChangeShapeType="1"/>
            </p:cNvSpPr>
            <p:nvPr/>
          </p:nvSpPr>
          <p:spPr bwMode="auto">
            <a:xfrm flipH="1">
              <a:off x="4926013" y="16764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01" name="Line 1423"/>
            <p:cNvSpPr>
              <a:spLocks noChangeShapeType="1"/>
            </p:cNvSpPr>
            <p:nvPr/>
          </p:nvSpPr>
          <p:spPr bwMode="auto">
            <a:xfrm>
              <a:off x="4926013" y="16764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02" name="Line 1424"/>
            <p:cNvSpPr>
              <a:spLocks noChangeShapeType="1"/>
            </p:cNvSpPr>
            <p:nvPr/>
          </p:nvSpPr>
          <p:spPr bwMode="auto">
            <a:xfrm flipH="1">
              <a:off x="4922838" y="1676400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03" name="Line 1425"/>
            <p:cNvSpPr>
              <a:spLocks noChangeShapeType="1"/>
            </p:cNvSpPr>
            <p:nvPr/>
          </p:nvSpPr>
          <p:spPr bwMode="auto">
            <a:xfrm flipH="1">
              <a:off x="4918075" y="167957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04" name="Line 1426"/>
            <p:cNvSpPr>
              <a:spLocks noChangeShapeType="1"/>
            </p:cNvSpPr>
            <p:nvPr/>
          </p:nvSpPr>
          <p:spPr bwMode="auto">
            <a:xfrm flipH="1">
              <a:off x="4916488" y="16795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05" name="Line 1427"/>
            <p:cNvSpPr>
              <a:spLocks noChangeShapeType="1"/>
            </p:cNvSpPr>
            <p:nvPr/>
          </p:nvSpPr>
          <p:spPr bwMode="auto">
            <a:xfrm flipH="1">
              <a:off x="4914900" y="16811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06" name="Line 1428"/>
            <p:cNvSpPr>
              <a:spLocks noChangeShapeType="1"/>
            </p:cNvSpPr>
            <p:nvPr/>
          </p:nvSpPr>
          <p:spPr bwMode="auto">
            <a:xfrm flipH="1">
              <a:off x="4913313" y="16811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07" name="Line 1429"/>
            <p:cNvSpPr>
              <a:spLocks noChangeShapeType="1"/>
            </p:cNvSpPr>
            <p:nvPr/>
          </p:nvSpPr>
          <p:spPr bwMode="auto">
            <a:xfrm flipH="1">
              <a:off x="4910138" y="16811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08" name="Line 1430"/>
            <p:cNvSpPr>
              <a:spLocks noChangeShapeType="1"/>
            </p:cNvSpPr>
            <p:nvPr/>
          </p:nvSpPr>
          <p:spPr bwMode="auto">
            <a:xfrm flipH="1" flipV="1">
              <a:off x="4905375" y="1679575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09" name="Line 1431"/>
            <p:cNvSpPr>
              <a:spLocks noChangeShapeType="1"/>
            </p:cNvSpPr>
            <p:nvPr/>
          </p:nvSpPr>
          <p:spPr bwMode="auto">
            <a:xfrm flipH="1">
              <a:off x="4903788" y="1679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10" name="Line 1432"/>
            <p:cNvSpPr>
              <a:spLocks noChangeShapeType="1"/>
            </p:cNvSpPr>
            <p:nvPr/>
          </p:nvSpPr>
          <p:spPr bwMode="auto">
            <a:xfrm flipH="1">
              <a:off x="4902200" y="1679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11" name="Line 1433"/>
            <p:cNvSpPr>
              <a:spLocks noChangeShapeType="1"/>
            </p:cNvSpPr>
            <p:nvPr/>
          </p:nvSpPr>
          <p:spPr bwMode="auto">
            <a:xfrm flipH="1">
              <a:off x="4900613" y="1679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12" name="Line 1434"/>
            <p:cNvSpPr>
              <a:spLocks noChangeShapeType="1"/>
            </p:cNvSpPr>
            <p:nvPr/>
          </p:nvSpPr>
          <p:spPr bwMode="auto">
            <a:xfrm flipH="1" flipV="1">
              <a:off x="4899025" y="16764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13" name="Line 1435"/>
            <p:cNvSpPr>
              <a:spLocks noChangeShapeType="1"/>
            </p:cNvSpPr>
            <p:nvPr/>
          </p:nvSpPr>
          <p:spPr bwMode="auto">
            <a:xfrm flipH="1" flipV="1">
              <a:off x="4894263" y="1674813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14" name="Line 1436"/>
            <p:cNvSpPr>
              <a:spLocks noChangeShapeType="1"/>
            </p:cNvSpPr>
            <p:nvPr/>
          </p:nvSpPr>
          <p:spPr bwMode="auto">
            <a:xfrm flipH="1" flipV="1">
              <a:off x="4892675" y="16732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15" name="Line 1437"/>
            <p:cNvSpPr>
              <a:spLocks noChangeShapeType="1"/>
            </p:cNvSpPr>
            <p:nvPr/>
          </p:nvSpPr>
          <p:spPr bwMode="auto">
            <a:xfrm flipH="1">
              <a:off x="4891088" y="16732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16" name="Line 1438"/>
            <p:cNvSpPr>
              <a:spLocks noChangeShapeType="1"/>
            </p:cNvSpPr>
            <p:nvPr/>
          </p:nvSpPr>
          <p:spPr bwMode="auto">
            <a:xfrm flipV="1">
              <a:off x="4891088" y="16716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17" name="Line 1439"/>
            <p:cNvSpPr>
              <a:spLocks noChangeShapeType="1"/>
            </p:cNvSpPr>
            <p:nvPr/>
          </p:nvSpPr>
          <p:spPr bwMode="auto">
            <a:xfrm flipH="1">
              <a:off x="4889500" y="167163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18" name="Line 1440"/>
            <p:cNvSpPr>
              <a:spLocks noChangeShapeType="1"/>
            </p:cNvSpPr>
            <p:nvPr/>
          </p:nvSpPr>
          <p:spPr bwMode="auto">
            <a:xfrm flipH="1" flipV="1">
              <a:off x="4887913" y="16684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19" name="Line 1441"/>
            <p:cNvSpPr>
              <a:spLocks noChangeShapeType="1"/>
            </p:cNvSpPr>
            <p:nvPr/>
          </p:nvSpPr>
          <p:spPr bwMode="auto">
            <a:xfrm flipH="1" flipV="1">
              <a:off x="4886325" y="16668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20" name="Line 1442"/>
            <p:cNvSpPr>
              <a:spLocks noChangeShapeType="1"/>
            </p:cNvSpPr>
            <p:nvPr/>
          </p:nvSpPr>
          <p:spPr bwMode="auto">
            <a:xfrm flipV="1">
              <a:off x="4886325" y="16637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21" name="Line 1443"/>
            <p:cNvSpPr>
              <a:spLocks noChangeShapeType="1"/>
            </p:cNvSpPr>
            <p:nvPr/>
          </p:nvSpPr>
          <p:spPr bwMode="auto">
            <a:xfrm>
              <a:off x="4886325" y="16637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22" name="Line 1444"/>
            <p:cNvSpPr>
              <a:spLocks noChangeShapeType="1"/>
            </p:cNvSpPr>
            <p:nvPr/>
          </p:nvSpPr>
          <p:spPr bwMode="auto">
            <a:xfrm flipH="1" flipV="1">
              <a:off x="4884738" y="16621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23" name="Line 1445"/>
            <p:cNvSpPr>
              <a:spLocks noChangeShapeType="1"/>
            </p:cNvSpPr>
            <p:nvPr/>
          </p:nvSpPr>
          <p:spPr bwMode="auto">
            <a:xfrm flipV="1">
              <a:off x="4884738" y="165893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24" name="Line 1446"/>
            <p:cNvSpPr>
              <a:spLocks noChangeShapeType="1"/>
            </p:cNvSpPr>
            <p:nvPr/>
          </p:nvSpPr>
          <p:spPr bwMode="auto">
            <a:xfrm flipH="1" flipV="1">
              <a:off x="4883150" y="1657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25" name="Line 1447"/>
            <p:cNvSpPr>
              <a:spLocks noChangeShapeType="1"/>
            </p:cNvSpPr>
            <p:nvPr/>
          </p:nvSpPr>
          <p:spPr bwMode="auto">
            <a:xfrm flipH="1" flipV="1">
              <a:off x="4879975" y="1654175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26" name="Line 1448"/>
            <p:cNvSpPr>
              <a:spLocks noChangeShapeType="1"/>
            </p:cNvSpPr>
            <p:nvPr/>
          </p:nvSpPr>
          <p:spPr bwMode="auto">
            <a:xfrm flipV="1">
              <a:off x="4879975" y="16510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27" name="Line 1449"/>
            <p:cNvSpPr>
              <a:spLocks noChangeShapeType="1"/>
            </p:cNvSpPr>
            <p:nvPr/>
          </p:nvSpPr>
          <p:spPr bwMode="auto">
            <a:xfrm flipV="1">
              <a:off x="4879975" y="16494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28" name="Line 1450"/>
            <p:cNvSpPr>
              <a:spLocks noChangeShapeType="1"/>
            </p:cNvSpPr>
            <p:nvPr/>
          </p:nvSpPr>
          <p:spPr bwMode="auto">
            <a:xfrm>
              <a:off x="4879975" y="1649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29" name="Line 1451"/>
            <p:cNvSpPr>
              <a:spLocks noChangeShapeType="1"/>
            </p:cNvSpPr>
            <p:nvPr/>
          </p:nvSpPr>
          <p:spPr bwMode="auto">
            <a:xfrm flipV="1">
              <a:off x="4879975" y="16478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30" name="Line 1452"/>
            <p:cNvSpPr>
              <a:spLocks noChangeShapeType="1"/>
            </p:cNvSpPr>
            <p:nvPr/>
          </p:nvSpPr>
          <p:spPr bwMode="auto">
            <a:xfrm flipV="1">
              <a:off x="4883150" y="164465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31" name="Line 1453"/>
            <p:cNvSpPr>
              <a:spLocks noChangeShapeType="1"/>
            </p:cNvSpPr>
            <p:nvPr/>
          </p:nvSpPr>
          <p:spPr bwMode="auto">
            <a:xfrm flipV="1">
              <a:off x="4883150" y="16430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32" name="Line 1454"/>
            <p:cNvSpPr>
              <a:spLocks noChangeShapeType="1"/>
            </p:cNvSpPr>
            <p:nvPr/>
          </p:nvSpPr>
          <p:spPr bwMode="auto">
            <a:xfrm>
              <a:off x="4884738" y="16430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33" name="Line 1455"/>
            <p:cNvSpPr>
              <a:spLocks noChangeShapeType="1"/>
            </p:cNvSpPr>
            <p:nvPr/>
          </p:nvSpPr>
          <p:spPr bwMode="auto">
            <a:xfrm flipV="1">
              <a:off x="4884738" y="16414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34" name="Line 1456"/>
            <p:cNvSpPr>
              <a:spLocks noChangeShapeType="1"/>
            </p:cNvSpPr>
            <p:nvPr/>
          </p:nvSpPr>
          <p:spPr bwMode="auto">
            <a:xfrm flipV="1">
              <a:off x="4884738" y="16383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35" name="Line 1457"/>
            <p:cNvSpPr>
              <a:spLocks noChangeShapeType="1"/>
            </p:cNvSpPr>
            <p:nvPr/>
          </p:nvSpPr>
          <p:spPr bwMode="auto">
            <a:xfrm flipV="1">
              <a:off x="4884738" y="16367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36" name="Line 1458"/>
            <p:cNvSpPr>
              <a:spLocks noChangeShapeType="1"/>
            </p:cNvSpPr>
            <p:nvPr/>
          </p:nvSpPr>
          <p:spPr bwMode="auto">
            <a:xfrm flipV="1">
              <a:off x="4886325" y="163353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37" name="Line 1459"/>
            <p:cNvSpPr>
              <a:spLocks noChangeShapeType="1"/>
            </p:cNvSpPr>
            <p:nvPr/>
          </p:nvSpPr>
          <p:spPr bwMode="auto">
            <a:xfrm flipV="1">
              <a:off x="4887913" y="16319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38" name="Line 1460"/>
            <p:cNvSpPr>
              <a:spLocks noChangeShapeType="1"/>
            </p:cNvSpPr>
            <p:nvPr/>
          </p:nvSpPr>
          <p:spPr bwMode="auto">
            <a:xfrm flipV="1">
              <a:off x="4889500" y="16303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39" name="Line 1461"/>
            <p:cNvSpPr>
              <a:spLocks noChangeShapeType="1"/>
            </p:cNvSpPr>
            <p:nvPr/>
          </p:nvSpPr>
          <p:spPr bwMode="auto">
            <a:xfrm>
              <a:off x="4891088" y="16303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40" name="Line 1462"/>
            <p:cNvSpPr>
              <a:spLocks noChangeShapeType="1"/>
            </p:cNvSpPr>
            <p:nvPr/>
          </p:nvSpPr>
          <p:spPr bwMode="auto">
            <a:xfrm flipV="1">
              <a:off x="4891088" y="16287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41" name="Line 1463"/>
            <p:cNvSpPr>
              <a:spLocks noChangeShapeType="1"/>
            </p:cNvSpPr>
            <p:nvPr/>
          </p:nvSpPr>
          <p:spPr bwMode="auto">
            <a:xfrm flipV="1">
              <a:off x="4892675" y="16271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42" name="Line 1464"/>
            <p:cNvSpPr>
              <a:spLocks noChangeShapeType="1"/>
            </p:cNvSpPr>
            <p:nvPr/>
          </p:nvSpPr>
          <p:spPr bwMode="auto">
            <a:xfrm flipV="1">
              <a:off x="4894263" y="1624013"/>
              <a:ext cx="4763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43" name="Line 1465"/>
            <p:cNvSpPr>
              <a:spLocks noChangeShapeType="1"/>
            </p:cNvSpPr>
            <p:nvPr/>
          </p:nvSpPr>
          <p:spPr bwMode="auto">
            <a:xfrm>
              <a:off x="4899025" y="16240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44" name="Line 1466"/>
            <p:cNvSpPr>
              <a:spLocks noChangeShapeType="1"/>
            </p:cNvSpPr>
            <p:nvPr/>
          </p:nvSpPr>
          <p:spPr bwMode="auto">
            <a:xfrm flipV="1">
              <a:off x="4899025" y="16224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45" name="Line 1467"/>
            <p:cNvSpPr>
              <a:spLocks noChangeShapeType="1"/>
            </p:cNvSpPr>
            <p:nvPr/>
          </p:nvSpPr>
          <p:spPr bwMode="auto">
            <a:xfrm>
              <a:off x="4899025" y="16224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46" name="Line 1468"/>
            <p:cNvSpPr>
              <a:spLocks noChangeShapeType="1"/>
            </p:cNvSpPr>
            <p:nvPr/>
          </p:nvSpPr>
          <p:spPr bwMode="auto">
            <a:xfrm>
              <a:off x="4900613" y="16224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47" name="Line 1469"/>
            <p:cNvSpPr>
              <a:spLocks noChangeShapeType="1"/>
            </p:cNvSpPr>
            <p:nvPr/>
          </p:nvSpPr>
          <p:spPr bwMode="auto">
            <a:xfrm>
              <a:off x="4903788" y="16224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48" name="Line 1470"/>
            <p:cNvSpPr>
              <a:spLocks noChangeShapeType="1"/>
            </p:cNvSpPr>
            <p:nvPr/>
          </p:nvSpPr>
          <p:spPr bwMode="auto">
            <a:xfrm flipV="1">
              <a:off x="4905375" y="1620838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49" name="Line 1471"/>
            <p:cNvSpPr>
              <a:spLocks noChangeShapeType="1"/>
            </p:cNvSpPr>
            <p:nvPr/>
          </p:nvSpPr>
          <p:spPr bwMode="auto">
            <a:xfrm>
              <a:off x="4910138" y="162083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50" name="Line 1472"/>
            <p:cNvSpPr>
              <a:spLocks noChangeShapeType="1"/>
            </p:cNvSpPr>
            <p:nvPr/>
          </p:nvSpPr>
          <p:spPr bwMode="auto">
            <a:xfrm>
              <a:off x="4913313" y="16208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51" name="Line 1473"/>
            <p:cNvSpPr>
              <a:spLocks noChangeShapeType="1"/>
            </p:cNvSpPr>
            <p:nvPr/>
          </p:nvSpPr>
          <p:spPr bwMode="auto">
            <a:xfrm>
              <a:off x="4916488" y="16224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52" name="Line 1474"/>
            <p:cNvSpPr>
              <a:spLocks noChangeShapeType="1"/>
            </p:cNvSpPr>
            <p:nvPr/>
          </p:nvSpPr>
          <p:spPr bwMode="auto">
            <a:xfrm>
              <a:off x="4919663" y="16224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53" name="Line 1475"/>
            <p:cNvSpPr>
              <a:spLocks noChangeShapeType="1"/>
            </p:cNvSpPr>
            <p:nvPr/>
          </p:nvSpPr>
          <p:spPr bwMode="auto">
            <a:xfrm>
              <a:off x="4922838" y="16224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54" name="Line 1476"/>
            <p:cNvSpPr>
              <a:spLocks noChangeShapeType="1"/>
            </p:cNvSpPr>
            <p:nvPr/>
          </p:nvSpPr>
          <p:spPr bwMode="auto">
            <a:xfrm>
              <a:off x="4922838" y="16224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55" name="Line 1477"/>
            <p:cNvSpPr>
              <a:spLocks noChangeShapeType="1"/>
            </p:cNvSpPr>
            <p:nvPr/>
          </p:nvSpPr>
          <p:spPr bwMode="auto">
            <a:xfrm>
              <a:off x="4924425" y="16224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56" name="Line 1478"/>
            <p:cNvSpPr>
              <a:spLocks noChangeShapeType="1"/>
            </p:cNvSpPr>
            <p:nvPr/>
          </p:nvSpPr>
          <p:spPr bwMode="auto">
            <a:xfrm>
              <a:off x="4926013" y="16224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57" name="Line 1479"/>
            <p:cNvSpPr>
              <a:spLocks noChangeShapeType="1"/>
            </p:cNvSpPr>
            <p:nvPr/>
          </p:nvSpPr>
          <p:spPr bwMode="auto">
            <a:xfrm>
              <a:off x="4926013" y="1624013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58" name="Line 1480"/>
            <p:cNvSpPr>
              <a:spLocks noChangeShapeType="1"/>
            </p:cNvSpPr>
            <p:nvPr/>
          </p:nvSpPr>
          <p:spPr bwMode="auto">
            <a:xfrm>
              <a:off x="4929188" y="16271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59" name="Line 1481"/>
            <p:cNvSpPr>
              <a:spLocks noChangeShapeType="1"/>
            </p:cNvSpPr>
            <p:nvPr/>
          </p:nvSpPr>
          <p:spPr bwMode="auto">
            <a:xfrm>
              <a:off x="4930775" y="16287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60" name="Line 1482"/>
            <p:cNvSpPr>
              <a:spLocks noChangeShapeType="1"/>
            </p:cNvSpPr>
            <p:nvPr/>
          </p:nvSpPr>
          <p:spPr bwMode="auto">
            <a:xfrm>
              <a:off x="4932363" y="16303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61" name="Line 1483"/>
            <p:cNvSpPr>
              <a:spLocks noChangeShapeType="1"/>
            </p:cNvSpPr>
            <p:nvPr/>
          </p:nvSpPr>
          <p:spPr bwMode="auto">
            <a:xfrm>
              <a:off x="4932363" y="16303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62" name="Line 1484"/>
            <p:cNvSpPr>
              <a:spLocks noChangeShapeType="1"/>
            </p:cNvSpPr>
            <p:nvPr/>
          </p:nvSpPr>
          <p:spPr bwMode="auto">
            <a:xfrm>
              <a:off x="4935538" y="16319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63" name="Line 1485"/>
            <p:cNvSpPr>
              <a:spLocks noChangeShapeType="1"/>
            </p:cNvSpPr>
            <p:nvPr/>
          </p:nvSpPr>
          <p:spPr bwMode="auto">
            <a:xfrm>
              <a:off x="4937125" y="16335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64" name="Line 1486"/>
            <p:cNvSpPr>
              <a:spLocks noChangeShapeType="1"/>
            </p:cNvSpPr>
            <p:nvPr/>
          </p:nvSpPr>
          <p:spPr bwMode="auto">
            <a:xfrm>
              <a:off x="4938713" y="16351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65" name="Line 1487"/>
            <p:cNvSpPr>
              <a:spLocks noChangeShapeType="1"/>
            </p:cNvSpPr>
            <p:nvPr/>
          </p:nvSpPr>
          <p:spPr bwMode="auto">
            <a:xfrm>
              <a:off x="4938713" y="16367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66" name="Line 1488"/>
            <p:cNvSpPr>
              <a:spLocks noChangeShapeType="1"/>
            </p:cNvSpPr>
            <p:nvPr/>
          </p:nvSpPr>
          <p:spPr bwMode="auto">
            <a:xfrm>
              <a:off x="4938713" y="16383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67" name="Line 1489"/>
            <p:cNvSpPr>
              <a:spLocks noChangeShapeType="1"/>
            </p:cNvSpPr>
            <p:nvPr/>
          </p:nvSpPr>
          <p:spPr bwMode="auto">
            <a:xfrm>
              <a:off x="4940300" y="1638300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68" name="Line 1490"/>
            <p:cNvSpPr>
              <a:spLocks noChangeShapeType="1"/>
            </p:cNvSpPr>
            <p:nvPr/>
          </p:nvSpPr>
          <p:spPr bwMode="auto">
            <a:xfrm>
              <a:off x="4940300" y="16430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69" name="Line 1491"/>
            <p:cNvSpPr>
              <a:spLocks noChangeShapeType="1"/>
            </p:cNvSpPr>
            <p:nvPr/>
          </p:nvSpPr>
          <p:spPr bwMode="auto">
            <a:xfrm>
              <a:off x="4941888" y="16462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70" name="Line 1492"/>
            <p:cNvSpPr>
              <a:spLocks noChangeShapeType="1"/>
            </p:cNvSpPr>
            <p:nvPr/>
          </p:nvSpPr>
          <p:spPr bwMode="auto">
            <a:xfrm>
              <a:off x="4941888" y="16478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71" name="Line 1493"/>
            <p:cNvSpPr>
              <a:spLocks noChangeShapeType="1"/>
            </p:cNvSpPr>
            <p:nvPr/>
          </p:nvSpPr>
          <p:spPr bwMode="auto">
            <a:xfrm>
              <a:off x="4943475" y="1649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72" name="Line 1494"/>
            <p:cNvSpPr>
              <a:spLocks noChangeShapeType="1"/>
            </p:cNvSpPr>
            <p:nvPr/>
          </p:nvSpPr>
          <p:spPr bwMode="auto">
            <a:xfrm>
              <a:off x="4244975" y="1752600"/>
              <a:ext cx="0" cy="1698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73" name="Line 1495"/>
            <p:cNvSpPr>
              <a:spLocks noChangeShapeType="1"/>
            </p:cNvSpPr>
            <p:nvPr/>
          </p:nvSpPr>
          <p:spPr bwMode="auto">
            <a:xfrm>
              <a:off x="4238625" y="1755775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74" name="Line 1496"/>
            <p:cNvSpPr>
              <a:spLocks noChangeShapeType="1"/>
            </p:cNvSpPr>
            <p:nvPr/>
          </p:nvSpPr>
          <p:spPr bwMode="auto">
            <a:xfrm>
              <a:off x="4244975" y="1919288"/>
              <a:ext cx="0" cy="52070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75" name="Line 1497"/>
            <p:cNvSpPr>
              <a:spLocks noChangeShapeType="1"/>
            </p:cNvSpPr>
            <p:nvPr/>
          </p:nvSpPr>
          <p:spPr bwMode="auto">
            <a:xfrm>
              <a:off x="4238625" y="2439988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76" name="Line 1498"/>
            <p:cNvSpPr>
              <a:spLocks noChangeShapeType="1"/>
            </p:cNvSpPr>
            <p:nvPr/>
          </p:nvSpPr>
          <p:spPr bwMode="auto">
            <a:xfrm>
              <a:off x="4486275" y="1606550"/>
              <a:ext cx="0" cy="666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77" name="Line 1499"/>
            <p:cNvSpPr>
              <a:spLocks noChangeShapeType="1"/>
            </p:cNvSpPr>
            <p:nvPr/>
          </p:nvSpPr>
          <p:spPr bwMode="auto">
            <a:xfrm>
              <a:off x="4479925" y="1606550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78" name="Line 1500"/>
            <p:cNvSpPr>
              <a:spLocks noChangeShapeType="1"/>
            </p:cNvSpPr>
            <p:nvPr/>
          </p:nvSpPr>
          <p:spPr bwMode="auto">
            <a:xfrm>
              <a:off x="4486275" y="1673225"/>
              <a:ext cx="0" cy="952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79" name="Line 1501"/>
            <p:cNvSpPr>
              <a:spLocks noChangeShapeType="1"/>
            </p:cNvSpPr>
            <p:nvPr/>
          </p:nvSpPr>
          <p:spPr bwMode="auto">
            <a:xfrm>
              <a:off x="4808538" y="1525588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80" name="Line 1502"/>
            <p:cNvSpPr>
              <a:spLocks noChangeShapeType="1"/>
            </p:cNvSpPr>
            <p:nvPr/>
          </p:nvSpPr>
          <p:spPr bwMode="auto">
            <a:xfrm>
              <a:off x="4808538" y="1649413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81" name="Line 1503"/>
            <p:cNvSpPr>
              <a:spLocks noChangeShapeType="1"/>
            </p:cNvSpPr>
            <p:nvPr/>
          </p:nvSpPr>
          <p:spPr bwMode="auto">
            <a:xfrm>
              <a:off x="4913313" y="1570038"/>
              <a:ext cx="0" cy="793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82" name="Line 1504"/>
            <p:cNvSpPr>
              <a:spLocks noChangeShapeType="1"/>
            </p:cNvSpPr>
            <p:nvPr/>
          </p:nvSpPr>
          <p:spPr bwMode="auto">
            <a:xfrm>
              <a:off x="4905375" y="1570038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83" name="Line 1505"/>
            <p:cNvSpPr>
              <a:spLocks noChangeShapeType="1"/>
            </p:cNvSpPr>
            <p:nvPr/>
          </p:nvSpPr>
          <p:spPr bwMode="auto">
            <a:xfrm>
              <a:off x="4913313" y="1649413"/>
              <a:ext cx="0" cy="1190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84" name="Line 1506"/>
            <p:cNvSpPr>
              <a:spLocks noChangeShapeType="1"/>
            </p:cNvSpPr>
            <p:nvPr/>
          </p:nvSpPr>
          <p:spPr bwMode="auto">
            <a:xfrm>
              <a:off x="4905375" y="1768475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85" name="Line 1507"/>
            <p:cNvSpPr>
              <a:spLocks noChangeShapeType="1"/>
            </p:cNvSpPr>
            <p:nvPr/>
          </p:nvSpPr>
          <p:spPr bwMode="auto">
            <a:xfrm>
              <a:off x="4813300" y="1525588"/>
              <a:ext cx="0" cy="571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86" name="Line 1508"/>
            <p:cNvSpPr>
              <a:spLocks noChangeShapeType="1"/>
            </p:cNvSpPr>
            <p:nvPr/>
          </p:nvSpPr>
          <p:spPr bwMode="auto">
            <a:xfrm>
              <a:off x="4813300" y="1582738"/>
              <a:ext cx="0" cy="666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87" name="Line 1509"/>
            <p:cNvSpPr>
              <a:spLocks noChangeShapeType="1"/>
            </p:cNvSpPr>
            <p:nvPr/>
          </p:nvSpPr>
          <p:spPr bwMode="auto">
            <a:xfrm>
              <a:off x="4479925" y="1768475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88" name="テキスト ボックス 1556"/>
            <p:cNvSpPr txBox="1">
              <a:spLocks noChangeArrowheads="1"/>
            </p:cNvSpPr>
            <p:nvPr/>
          </p:nvSpPr>
          <p:spPr bwMode="auto">
            <a:xfrm>
              <a:off x="5455515" y="407818"/>
              <a:ext cx="641705" cy="338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 b="1">
                  <a:solidFill>
                    <a:srgbClr val="00206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CMB</a:t>
              </a:r>
              <a:endParaRPr lang="ja-JP" altLang="en-US" sz="1400" b="1">
                <a:solidFill>
                  <a:srgbClr val="00206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589" name="テキスト ボックス 1557"/>
            <p:cNvSpPr txBox="1">
              <a:spLocks noChangeArrowheads="1"/>
            </p:cNvSpPr>
            <p:nvPr/>
          </p:nvSpPr>
          <p:spPr bwMode="auto">
            <a:xfrm>
              <a:off x="1443497" y="600332"/>
              <a:ext cx="1801071" cy="338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 b="1">
                  <a:solidFill>
                    <a:srgbClr val="FF33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Emission</a:t>
              </a:r>
              <a:endParaRPr lang="ja-JP" altLang="en-US" sz="1400" b="1">
                <a:solidFill>
                  <a:srgbClr val="FF33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590" name="テキスト ボックス 1558"/>
            <p:cNvSpPr txBox="1">
              <a:spLocks noChangeArrowheads="1"/>
            </p:cNvSpPr>
            <p:nvPr/>
          </p:nvSpPr>
          <p:spPr bwMode="auto">
            <a:xfrm>
              <a:off x="856464" y="1812167"/>
              <a:ext cx="1427536" cy="338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 b="1">
                  <a:solidFill>
                    <a:srgbClr val="00206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Light</a:t>
              </a:r>
              <a:endParaRPr lang="ja-JP" altLang="en-US" sz="1400" b="1">
                <a:solidFill>
                  <a:srgbClr val="00206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591" name="テキスト ボックス 1559"/>
            <p:cNvSpPr txBox="1">
              <a:spLocks noChangeArrowheads="1"/>
            </p:cNvSpPr>
            <p:nvPr/>
          </p:nvSpPr>
          <p:spPr bwMode="auto">
            <a:xfrm>
              <a:off x="2782218" y="3068582"/>
              <a:ext cx="1227380" cy="575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 b="1">
                  <a:solidFill>
                    <a:srgbClr val="0070C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Interstellar Dust</a:t>
              </a:r>
              <a:endParaRPr lang="ja-JP" altLang="en-US" sz="1400" b="1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592" name="テキスト ボックス 1560"/>
            <p:cNvSpPr txBox="1">
              <a:spLocks noChangeArrowheads="1"/>
            </p:cNvSpPr>
            <p:nvPr/>
          </p:nvSpPr>
          <p:spPr bwMode="auto">
            <a:xfrm>
              <a:off x="2684463" y="3428158"/>
              <a:ext cx="444366" cy="338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 b="1">
                  <a:solidFill>
                    <a:srgbClr val="00B0F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SL</a:t>
              </a:r>
              <a:endParaRPr lang="ja-JP" altLang="en-US" sz="1400" b="1">
                <a:solidFill>
                  <a:srgbClr val="00B0F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593" name="テキスト ボックス 1561"/>
            <p:cNvSpPr txBox="1">
              <a:spLocks noChangeArrowheads="1"/>
            </p:cNvSpPr>
            <p:nvPr/>
          </p:nvSpPr>
          <p:spPr bwMode="auto">
            <a:xfrm>
              <a:off x="1222706" y="3299279"/>
              <a:ext cx="608227" cy="338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 b="1">
                  <a:solidFill>
                    <a:srgbClr val="00B05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DGL</a:t>
              </a:r>
              <a:endParaRPr lang="ja-JP" altLang="en-US" sz="1400" b="1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63" name="テキスト ボックス 1562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3953531" y="2973537"/>
              <a:ext cx="1523457" cy="919530"/>
            </a:xfrm>
            <a:prstGeom prst="rect">
              <a:avLst/>
            </a:prstGeom>
            <a:blipFill rotWithShape="1">
              <a:blip r:embed="rId2"/>
              <a:stretch>
                <a:fillRect t="-2920" r="-1762"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ja-JP" altLang="en-US">
                  <a:noFill/>
                </a:rPr>
                <a:t> </a:t>
              </a:r>
            </a:p>
          </p:txBody>
        </p:sp>
        <p:sp>
          <p:nvSpPr>
            <p:cNvPr id="7595" name="テキスト ボックス 1563"/>
            <p:cNvSpPr txBox="1">
              <a:spLocks noChangeArrowheads="1"/>
            </p:cNvSpPr>
            <p:nvPr/>
          </p:nvSpPr>
          <p:spPr bwMode="auto">
            <a:xfrm>
              <a:off x="2813130" y="4182185"/>
              <a:ext cx="1853930" cy="37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600" b="1">
                  <a:solidFill>
                    <a:srgbClr val="FF33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itchFamily="18" charset="2"/>
                </a:rPr>
                <a:t>wavelength [m]</a:t>
              </a:r>
              <a:endParaRPr lang="ja-JP" altLang="en-US" sz="1600" b="1">
                <a:solidFill>
                  <a:srgbClr val="FF33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596" name="テキスト ボックス 1564"/>
            <p:cNvSpPr txBox="1">
              <a:spLocks noChangeArrowheads="1"/>
            </p:cNvSpPr>
            <p:nvPr/>
          </p:nvSpPr>
          <p:spPr bwMode="auto">
            <a:xfrm>
              <a:off x="3129723" y="4680691"/>
              <a:ext cx="1068098" cy="37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600" b="1">
                  <a:solidFill>
                    <a:srgbClr val="FF33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itchFamily="18" charset="2"/>
                </a:rPr>
                <a:t>E</a:t>
              </a:r>
              <a:r>
                <a:rPr lang="en-US" altLang="ja-JP" sz="1600" b="1" baseline="-25000">
                  <a:solidFill>
                    <a:srgbClr val="FF33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itchFamily="18" charset="2"/>
                </a:rPr>
                <a:t></a:t>
              </a:r>
              <a:r>
                <a:rPr lang="en-US" altLang="ja-JP" sz="1600" b="1">
                  <a:solidFill>
                    <a:srgbClr val="FF33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itchFamily="18" charset="2"/>
                </a:rPr>
                <a:t> [meV]</a:t>
              </a:r>
              <a:endParaRPr lang="ja-JP" altLang="en-US" sz="1600" b="1">
                <a:solidFill>
                  <a:srgbClr val="FF33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597" name="テキスト ボックス 1565"/>
            <p:cNvSpPr txBox="1">
              <a:spLocks noChangeArrowheads="1"/>
            </p:cNvSpPr>
            <p:nvPr/>
          </p:nvSpPr>
          <p:spPr bwMode="auto">
            <a:xfrm rot="-5400000">
              <a:off x="-1480396" y="2009361"/>
              <a:ext cx="3961228" cy="439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Font typeface="Arial" charset="0"/>
                <a:buChar char="»"/>
                <a:defRPr kumimoji="1" sz="2800">
                  <a:solidFill>
                    <a:schemeClr val="tx2"/>
                  </a:solidFill>
                  <a:latin typeface="Calibri" pitchFamily="34" charset="0"/>
                  <a:ea typeface="ＭＳ 明朝" pitchFamily="17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Font typeface="Arial" charset="0"/>
                <a:buChar char="˃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Font typeface="Calibri" pitchFamily="34" charset="0"/>
                <a:buChar char="+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Font typeface="Arial" charset="0"/>
                <a:buChar char="–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kumimoji="1">
                  <a:solidFill>
                    <a:schemeClr val="tx1"/>
                  </a:solidFill>
                  <a:latin typeface="Calibri" pitchFamily="34" charset="0"/>
                  <a:ea typeface="ＭＳ 明朝" pitchFamily="17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2000" b="1">
                  <a:solidFill>
                    <a:srgbClr val="FF33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itchFamily="18" charset="2"/>
                </a:rPr>
                <a:t>Surface brightness  </a:t>
              </a:r>
              <a:r>
                <a:rPr lang="en-US" altLang="ja-JP" sz="2000" b="1" i="1">
                  <a:solidFill>
                    <a:srgbClr val="FF33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itchFamily="18" charset="2"/>
                </a:rPr>
                <a:t>I</a:t>
              </a:r>
              <a:r>
                <a:rPr lang="en-US" altLang="ja-JP" sz="2000" b="1" i="1" baseline="-25000">
                  <a:solidFill>
                    <a:srgbClr val="FF33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itchFamily="18" charset="2"/>
                </a:rPr>
                <a:t></a:t>
              </a:r>
              <a:r>
                <a:rPr lang="en-US" altLang="ja-JP" sz="2000" b="1">
                  <a:solidFill>
                    <a:srgbClr val="FF33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itchFamily="18" charset="2"/>
                </a:rPr>
                <a:t> [MJy/sr]</a:t>
              </a:r>
              <a:endParaRPr lang="ja-JP" altLang="en-US" sz="2000" b="1">
                <a:solidFill>
                  <a:srgbClr val="FF33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sp>
        <p:nvSpPr>
          <p:cNvPr id="1567" name="Line 5"/>
          <p:cNvSpPr>
            <a:spLocks noChangeShapeType="1"/>
          </p:cNvSpPr>
          <p:nvPr/>
        </p:nvSpPr>
        <p:spPr bwMode="auto">
          <a:xfrm flipH="1">
            <a:off x="4706938" y="1728788"/>
            <a:ext cx="112712" cy="352425"/>
          </a:xfrm>
          <a:prstGeom prst="line">
            <a:avLst/>
          </a:prstGeom>
          <a:noFill/>
          <a:ln w="25400">
            <a:solidFill>
              <a:schemeClr val="accent6">
                <a:lumMod val="75000"/>
              </a:schemeClr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68" name="Text Box 6"/>
          <p:cNvSpPr txBox="1">
            <a:spLocks noChangeArrowheads="1"/>
          </p:cNvSpPr>
          <p:nvPr/>
        </p:nvSpPr>
        <p:spPr bwMode="auto">
          <a:xfrm>
            <a:off x="4306888" y="1438275"/>
            <a:ext cx="798512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1600" b="1" dirty="0">
                <a:solidFill>
                  <a:schemeClr val="accent6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AKARI</a:t>
            </a: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5014913" y="1447800"/>
            <a:ext cx="766762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 b="1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COBE</a:t>
            </a:r>
            <a:endParaRPr lang="ja-JP" altLang="en-US" sz="1600" b="1">
              <a:solidFill>
                <a:srgbClr val="0070C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 flipH="1">
            <a:off x="5076825" y="1728788"/>
            <a:ext cx="147638" cy="352425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52" name="テキスト ボックス 1559"/>
          <p:cNvSpPr txBox="1">
            <a:spLocks noChangeArrowheads="1"/>
          </p:cNvSpPr>
          <p:nvPr/>
        </p:nvSpPr>
        <p:spPr bwMode="auto">
          <a:xfrm>
            <a:off x="1181100" y="4162425"/>
            <a:ext cx="31686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400" b="1">
                <a:solidFill>
                  <a:srgbClr val="00206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Integrated flux from galaxy counts</a:t>
            </a:r>
            <a:endParaRPr lang="ja-JP" altLang="en-US" sz="1400" b="1">
              <a:solidFill>
                <a:srgbClr val="00206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153" name="Line 7"/>
          <p:cNvSpPr>
            <a:spLocks noChangeShapeType="1"/>
          </p:cNvSpPr>
          <p:nvPr/>
        </p:nvSpPr>
        <p:spPr bwMode="auto">
          <a:xfrm flipV="1">
            <a:off x="2165350" y="3505200"/>
            <a:ext cx="71438" cy="811213"/>
          </a:xfrm>
          <a:prstGeom prst="line">
            <a:avLst/>
          </a:prstGeom>
          <a:noFill/>
          <a:ln w="25400">
            <a:solidFill>
              <a:srgbClr val="00206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54" name="テキスト ボックス 1559"/>
          <p:cNvSpPr txBox="1">
            <a:spLocks noChangeArrowheads="1"/>
          </p:cNvSpPr>
          <p:nvPr/>
        </p:nvSpPr>
        <p:spPr bwMode="auto">
          <a:xfrm>
            <a:off x="4400550" y="2963863"/>
            <a:ext cx="15176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400" b="1">
                <a:solidFill>
                  <a:srgbClr val="00206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Galaxy evolution model</a:t>
            </a:r>
            <a:endParaRPr lang="ja-JP" altLang="en-US" sz="1400" b="1">
              <a:solidFill>
                <a:srgbClr val="00206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155" name="Line 7"/>
          <p:cNvSpPr>
            <a:spLocks noChangeShapeType="1"/>
          </p:cNvSpPr>
          <p:nvPr/>
        </p:nvSpPr>
        <p:spPr bwMode="auto">
          <a:xfrm flipV="1">
            <a:off x="3533775" y="3324225"/>
            <a:ext cx="71438" cy="325438"/>
          </a:xfrm>
          <a:prstGeom prst="line">
            <a:avLst/>
          </a:prstGeom>
          <a:noFill/>
          <a:ln w="25400">
            <a:solidFill>
              <a:srgbClr val="0070C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56" name="Line 7"/>
          <p:cNvSpPr>
            <a:spLocks noChangeShapeType="1"/>
          </p:cNvSpPr>
          <p:nvPr/>
        </p:nvSpPr>
        <p:spPr bwMode="auto">
          <a:xfrm flipH="1" flipV="1">
            <a:off x="4400550" y="2497138"/>
            <a:ext cx="614363" cy="485775"/>
          </a:xfrm>
          <a:prstGeom prst="line">
            <a:avLst/>
          </a:prstGeom>
          <a:noFill/>
          <a:ln w="25400">
            <a:solidFill>
              <a:srgbClr val="00206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60" name="テキスト ボックス 18"/>
          <p:cNvSpPr txBox="1">
            <a:spLocks noChangeArrowheads="1"/>
          </p:cNvSpPr>
          <p:nvPr/>
        </p:nvSpPr>
        <p:spPr bwMode="auto">
          <a:xfrm>
            <a:off x="6111875" y="1114425"/>
            <a:ext cx="1692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1800" b="1" dirty="0" smtClean="0">
                <a:solidFill>
                  <a:schemeClr val="accent1">
                    <a:lumMod val="50000"/>
                  </a:schemeClr>
                </a:solidFill>
                <a:latin typeface="Times" pitchFamily="18" charset="0"/>
                <a:ea typeface="Osaka" charset="-128"/>
              </a:rPr>
              <a:t>CIB measurements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1800" b="1" dirty="0" smtClean="0">
                <a:solidFill>
                  <a:schemeClr val="accent1">
                    <a:lumMod val="50000"/>
                  </a:schemeClr>
                </a:solidFill>
                <a:latin typeface="Times" pitchFamily="18" charset="0"/>
                <a:ea typeface="Osaka" charset="-128"/>
              </a:rPr>
              <a:t>(</a:t>
            </a:r>
            <a:r>
              <a:rPr lang="en-US" altLang="ja-JP" sz="1800" b="1" dirty="0" smtClean="0">
                <a:solidFill>
                  <a:schemeClr val="accent1">
                    <a:lumMod val="50000"/>
                  </a:schemeClr>
                </a:solidFill>
                <a:latin typeface="Times" pitchFamily="18" charset="0"/>
                <a:ea typeface="Osaka" charset="-128"/>
                <a:sym typeface="Symbol" pitchFamily="18" charset="2"/>
              </a:rPr>
              <a:t> AKARI,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1800" b="1" dirty="0" smtClean="0">
                <a:solidFill>
                  <a:srgbClr val="0070C0"/>
                </a:solidFill>
                <a:latin typeface="Times" pitchFamily="18" charset="0"/>
                <a:ea typeface="Osaka" charset="-128"/>
                <a:sym typeface="Symbol" pitchFamily="18" charset="2"/>
              </a:rPr>
              <a:t> COBE</a:t>
            </a:r>
            <a:r>
              <a:rPr lang="en-US" altLang="ja-JP" sz="1800" b="1" dirty="0" smtClean="0">
                <a:solidFill>
                  <a:schemeClr val="accent1">
                    <a:lumMod val="50000"/>
                  </a:schemeClr>
                </a:solidFill>
                <a:latin typeface="Times" pitchFamily="18" charset="0"/>
                <a:ea typeface="Osaka" charset="-128"/>
              </a:rPr>
              <a:t>)</a:t>
            </a:r>
            <a:endParaRPr lang="ja-JP" altLang="en-US" sz="1600" b="1" dirty="0" smtClean="0">
              <a:solidFill>
                <a:schemeClr val="accent1">
                  <a:lumMod val="50000"/>
                </a:schemeClr>
              </a:solidFill>
              <a:latin typeface="Times" pitchFamily="18" charset="0"/>
              <a:ea typeface="Osaka" charset="-128"/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337865" y="116632"/>
            <a:ext cx="8806135" cy="478880"/>
          </a:xfrm>
        </p:spPr>
        <p:txBody>
          <a:bodyPr/>
          <a:lstStyle/>
          <a:p>
            <a:pPr>
              <a:defRPr/>
            </a:pPr>
            <a:r>
              <a:rPr lang="en-US" altLang="ja-JP" sz="2400" dirty="0" smtClean="0">
                <a:solidFill>
                  <a:srgbClr val="00B0F0"/>
                </a:solidFill>
                <a:latin typeface="+mj-ea"/>
              </a:rPr>
              <a:t>Signal of Cosmic Background Neutrino Decay and its Backgrounds </a:t>
            </a:r>
            <a:endParaRPr lang="ja-JP" altLang="en-US" sz="2400" dirty="0">
              <a:solidFill>
                <a:srgbClr val="00B0F0"/>
              </a:solidFill>
              <a:latin typeface="+mj-ea"/>
            </a:endParaRPr>
          </a:p>
        </p:txBody>
      </p:sp>
      <p:sp>
        <p:nvSpPr>
          <p:cNvPr id="2" name="正方形/長方形 1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37390" y="5373216"/>
            <a:ext cx="8467058" cy="1522340"/>
          </a:xfrm>
          <a:prstGeom prst="rect">
            <a:avLst/>
          </a:prstGeom>
          <a:blipFill rotWithShape="1">
            <a:blip r:embed="rId3"/>
            <a:stretch>
              <a:fillRect l="-648" t="-2000" b="-5200"/>
            </a:stretch>
          </a:blipFill>
        </p:spPr>
        <p:txBody>
          <a:bodyPr/>
          <a:lstStyle/>
          <a:p>
            <a:r>
              <a:rPr lang="ja-JP" altLang="en-US">
                <a:noFill/>
              </a:rPr>
              <a:t> </a:t>
            </a:r>
          </a:p>
        </p:txBody>
      </p:sp>
      <p:sp>
        <p:nvSpPr>
          <p:cNvPr id="5" name="テキスト ボックス 18"/>
          <p:cNvSpPr txBox="1">
            <a:spLocks noChangeArrowheads="1"/>
          </p:cNvSpPr>
          <p:nvPr/>
        </p:nvSpPr>
        <p:spPr bwMode="auto">
          <a:xfrm>
            <a:off x="6111875" y="3162300"/>
            <a:ext cx="292417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 dirty="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By measuring the energy spectrum of the Zodiacal Emission with the </a:t>
            </a:r>
            <a:r>
              <a:rPr lang="en-US" altLang="ja-JP" sz="1800" b="1" dirty="0" err="1">
                <a:solidFill>
                  <a:srgbClr val="FF3300"/>
                </a:solidFill>
                <a:latin typeface="Times" pitchFamily="18" charset="0"/>
                <a:ea typeface="Osaka" charset="-128"/>
              </a:rPr>
              <a:t>CνB</a:t>
            </a:r>
            <a:r>
              <a:rPr lang="en-US" altLang="ja-JP" sz="1800" b="1" dirty="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 decay continuously</a:t>
            </a:r>
            <a:r>
              <a:rPr lang="en-US" altLang="ja-JP" sz="1800" b="1" dirty="0">
                <a:solidFill>
                  <a:srgbClr val="FF3300"/>
                </a:solidFill>
                <a:latin typeface="Times" pitchFamily="18" charset="0"/>
                <a:ea typeface="Osaka" charset="-128"/>
                <a:sym typeface="Symbol" pitchFamily="18" charset="2"/>
              </a:rPr>
              <a:t>,  we can see the </a:t>
            </a:r>
            <a:r>
              <a:rPr lang="en-US" altLang="ja-JP" sz="1800" b="1" dirty="0" err="1">
                <a:solidFill>
                  <a:srgbClr val="FF3300"/>
                </a:solidFill>
                <a:latin typeface="Times" pitchFamily="18" charset="0"/>
                <a:ea typeface="Osaka" charset="-128"/>
              </a:rPr>
              <a:t>CνB</a:t>
            </a:r>
            <a:r>
              <a:rPr lang="en-US" altLang="ja-JP" sz="1800" b="1" dirty="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 decay signal as a high energy cutoff.</a:t>
            </a:r>
            <a:endParaRPr lang="en-US" altLang="ja-JP" sz="1800" b="1" dirty="0">
              <a:solidFill>
                <a:srgbClr val="FF3300"/>
              </a:solidFill>
              <a:latin typeface="Times" pitchFamily="18" charset="0"/>
              <a:ea typeface="Osaka" charset="-128"/>
              <a:sym typeface="Symbol" pitchFamily="18" charset="2"/>
            </a:endParaRPr>
          </a:p>
        </p:txBody>
      </p:sp>
      <p:sp>
        <p:nvSpPr>
          <p:cNvPr id="6161" name="正方形/長方形 1454"/>
          <p:cNvSpPr>
            <a:spLocks noChangeArrowheads="1"/>
          </p:cNvSpPr>
          <p:nvPr/>
        </p:nvSpPr>
        <p:spPr bwMode="auto">
          <a:xfrm>
            <a:off x="1976438" y="698500"/>
            <a:ext cx="4746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l" eaLnBrk="1" hangingPunct="1"/>
            <a:r>
              <a:rPr lang="en-US" altLang="ja-JP" sz="1800" b="1">
                <a:solidFill>
                  <a:srgbClr val="4A791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Rocket experiment coverage (λ</a:t>
            </a:r>
            <a:r>
              <a:rPr lang="ja-JP" altLang="en-US" sz="1800" b="1">
                <a:solidFill>
                  <a:srgbClr val="4A791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＝</a:t>
            </a:r>
            <a:r>
              <a:rPr lang="en-US" altLang="ja-JP" sz="1800" b="1">
                <a:solidFill>
                  <a:srgbClr val="4A791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40</a:t>
            </a:r>
            <a:r>
              <a:rPr lang="ja-JP" altLang="en-US" sz="1800" b="1">
                <a:solidFill>
                  <a:srgbClr val="4A791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～</a:t>
            </a:r>
            <a:r>
              <a:rPr lang="en-US" altLang="ja-JP" sz="1800" b="1">
                <a:solidFill>
                  <a:srgbClr val="4A791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80μm)</a:t>
            </a:r>
            <a:r>
              <a:rPr lang="ja-JP" altLang="en-US" sz="1800" b="1">
                <a:solidFill>
                  <a:srgbClr val="4A791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　</a:t>
            </a:r>
            <a:r>
              <a:rPr lang="ja-JP" altLang="en-US" sz="1800" b="1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　</a:t>
            </a:r>
            <a:endParaRPr lang="en-US" altLang="ja-JP" sz="1800" b="1">
              <a:solidFill>
                <a:schemeClr val="tx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162" name="Line 5"/>
          <p:cNvSpPr>
            <a:spLocks noChangeShapeType="1"/>
          </p:cNvSpPr>
          <p:nvPr/>
        </p:nvSpPr>
        <p:spPr bwMode="auto">
          <a:xfrm>
            <a:off x="3730625" y="2851150"/>
            <a:ext cx="201613" cy="26511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63" name="テキスト ボックス 1557"/>
          <p:cNvSpPr txBox="1">
            <a:spLocks noChangeArrowheads="1"/>
          </p:cNvSpPr>
          <p:nvPr/>
        </p:nvSpPr>
        <p:spPr bwMode="auto">
          <a:xfrm>
            <a:off x="2492375" y="2341563"/>
            <a:ext cx="15065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400" b="1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High Energy Cutoff (</a:t>
            </a:r>
            <a:r>
              <a:rPr lang="en-US" altLang="ja-JP" sz="1400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25meV</a:t>
            </a:r>
            <a:r>
              <a:rPr lang="en-US" altLang="ja-JP" sz="1400" b="1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lang="ja-JP" altLang="en-US" sz="1400" b="1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454" name="Line 5"/>
          <p:cNvSpPr>
            <a:spLocks noChangeShapeType="1"/>
          </p:cNvSpPr>
          <p:nvPr/>
        </p:nvSpPr>
        <p:spPr bwMode="auto">
          <a:xfrm>
            <a:off x="3751262" y="1068388"/>
            <a:ext cx="598488" cy="0"/>
          </a:xfrm>
          <a:prstGeom prst="line">
            <a:avLst/>
          </a:prstGeom>
          <a:noFill/>
          <a:ln w="25400">
            <a:solidFill>
              <a:srgbClr val="00B050"/>
            </a:solidFill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8549"/>
    </mc:Choice>
    <mc:Fallback xmlns="">
      <p:transition spd="slow" advTm="178549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128" y="2053200"/>
            <a:ext cx="4228284" cy="3320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6"/>
          <p:cNvSpPr>
            <a:spLocks noGrp="1" noChangeArrowheads="1"/>
          </p:cNvSpPr>
          <p:nvPr>
            <p:ph type="title"/>
          </p:nvPr>
        </p:nvSpPr>
        <p:spPr>
          <a:xfrm>
            <a:off x="747713" y="47625"/>
            <a:ext cx="7283450" cy="542925"/>
          </a:xfrm>
          <a:ln w="25400"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altLang="ja-JP" sz="2400" dirty="0" smtClean="0">
                <a:solidFill>
                  <a:srgbClr val="FF3300"/>
                </a:solidFill>
                <a:latin typeface="ＭＳ Ｐゴシック" pitchFamily="50" charset="-128"/>
              </a:rPr>
              <a:t>JAXA Rocket  Experiment for Neutrino Decay Search</a:t>
            </a:r>
            <a:endParaRPr lang="en-US" altLang="ja-JP" sz="2400" dirty="0" smtClean="0">
              <a:solidFill>
                <a:srgbClr val="FF3300"/>
              </a:solidFill>
            </a:endParaRPr>
          </a:p>
        </p:txBody>
      </p:sp>
      <p:sp>
        <p:nvSpPr>
          <p:cNvPr id="13318" name="Text Box 8"/>
          <p:cNvSpPr txBox="1">
            <a:spLocks noChangeArrowheads="1"/>
          </p:cNvSpPr>
          <p:nvPr/>
        </p:nvSpPr>
        <p:spPr bwMode="auto">
          <a:xfrm>
            <a:off x="231775" y="3601196"/>
            <a:ext cx="185252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defRPr/>
            </a:pPr>
            <a:r>
              <a:rPr lang="en-US" altLang="ja-JP" sz="1800" dirty="0" smtClean="0">
                <a:latin typeface="+mj-lt"/>
              </a:rPr>
              <a:t>JAXA Rocket CIB Experiment </a:t>
            </a:r>
          </a:p>
          <a:p>
            <a:pPr eaLnBrk="1" hangingPunct="1">
              <a:defRPr/>
            </a:pPr>
            <a:r>
              <a:rPr lang="en-US" altLang="ja-JP" sz="1800" dirty="0">
                <a:latin typeface="+mj-lt"/>
              </a:rPr>
              <a:t> </a:t>
            </a:r>
            <a:r>
              <a:rPr lang="en-US" altLang="ja-JP" sz="1800" dirty="0" smtClean="0">
                <a:latin typeface="+mj-lt"/>
              </a:rPr>
              <a:t>                             </a:t>
            </a:r>
            <a:r>
              <a:rPr lang="ja-JP" altLang="en-US" sz="1800" dirty="0" smtClean="0">
                <a:latin typeface="+mj-lt"/>
                <a:ea typeface="ＭＳ Ｐゴシック" pitchFamily="50" charset="-128"/>
              </a:rPr>
              <a:t>（</a:t>
            </a:r>
            <a:r>
              <a:rPr lang="en-US" altLang="ja-JP" sz="1800" dirty="0" smtClean="0">
                <a:latin typeface="+mj-lt"/>
                <a:ea typeface="ＭＳ Ｐゴシック" pitchFamily="50" charset="-128"/>
              </a:rPr>
              <a:t>Feb 2, 1992</a:t>
            </a:r>
            <a:r>
              <a:rPr lang="ja-JP" altLang="en-US" sz="1800" dirty="0" smtClean="0">
                <a:latin typeface="+mj-lt"/>
                <a:ea typeface="ＭＳ Ｐゴシック" pitchFamily="50" charset="-128"/>
              </a:rPr>
              <a:t>） </a:t>
            </a:r>
          </a:p>
        </p:txBody>
      </p:sp>
      <p:pic>
        <p:nvPicPr>
          <p:cNvPr id="9221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8" y="2359265"/>
            <a:ext cx="1771564" cy="1230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5" y="1881530"/>
            <a:ext cx="2952328" cy="355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FA44B5-0506-4E08-83E7-34296D55BBE6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Box 65"/>
              <p:cNvSpPr txBox="1">
                <a:spLocks noChangeArrowheads="1"/>
              </p:cNvSpPr>
              <p:nvPr/>
            </p:nvSpPr>
            <p:spPr bwMode="auto">
              <a:xfrm>
                <a:off x="-248722" y="5435946"/>
                <a:ext cx="9645258" cy="14112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800">
                    <a:solidFill>
                      <a:schemeClr val="tx2"/>
                    </a:solidFill>
                    <a:latin typeface="Calibri" pitchFamily="34" charset="0"/>
                    <a:ea typeface="ＭＳ 明朝" pitchFamily="17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Font typeface="Arial" charset="0"/>
                  <a:buChar char="˃"/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明朝" pitchFamily="17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Font typeface="Calibri" pitchFamily="34" charset="0"/>
                  <a:buChar char="+"/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明朝" pitchFamily="17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Font typeface="Arial" charset="0"/>
                  <a:buChar char="–"/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明朝" pitchFamily="17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Font typeface="Arial" charset="0"/>
                  <a:buChar char="»"/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明朝" pitchFamily="17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明朝" pitchFamily="17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明朝" pitchFamily="17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明朝" pitchFamily="17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明朝" pitchFamily="17" charset="-128"/>
                  </a:defRPr>
                </a:lvl9pPr>
              </a:lstStyle>
              <a:p>
                <a:pPr marL="457200" lvl="1" indent="0">
                  <a:buNone/>
                </a:pPr>
                <a:r>
                  <a:rPr lang="en-US" altLang="ja-JP" sz="24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</a:t>
                </a:r>
                <a:r>
                  <a:rPr lang="en-US" altLang="ja-JP" sz="2400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atellite experiment  after 2020 </a:t>
                </a:r>
                <a:r>
                  <a:rPr lang="ja-JP" altLang="en-US" sz="2400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→　</a:t>
                </a:r>
                <a:r>
                  <a:rPr lang="en-US" altLang="ja-JP" sz="2400" b="1" dirty="0" smtClean="0">
                    <a:solidFill>
                      <a:srgbClr val="C0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sensitivity of τ(ν</a:t>
                </a:r>
                <a:r>
                  <a:rPr lang="en-US" altLang="ja-JP" sz="2400" b="1" baseline="-25000" dirty="0" smtClean="0">
                    <a:solidFill>
                      <a:srgbClr val="C0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3</a:t>
                </a:r>
                <a:r>
                  <a:rPr lang="en-US" altLang="ja-JP" sz="2400" b="1" dirty="0" smtClean="0">
                    <a:solidFill>
                      <a:srgbClr val="C0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~10</a:t>
                </a:r>
                <a:r>
                  <a:rPr lang="en-US" altLang="ja-JP" sz="2400" b="1" baseline="30000" dirty="0" smtClean="0">
                    <a:solidFill>
                      <a:srgbClr val="C0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17</a:t>
                </a:r>
                <a:r>
                  <a:rPr lang="en-US" altLang="ja-JP" sz="2400" b="1" dirty="0" smtClean="0">
                    <a:solidFill>
                      <a:srgbClr val="C0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year</a:t>
                </a:r>
              </a:p>
              <a:p>
                <a:pPr lvl="1"/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STJ using Hafnium: Hf-STJ for satellite experiment ( </a:t>
                </a:r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S. H. Kim et al. JPSJ 81,024101 (2012)</a:t>
                </a:r>
                <a:r>
                  <a:rPr lang="ja-JP" altLang="en-US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）</a:t>
                </a:r>
                <a:endParaRPr lang="en-US" altLang="ja-JP" sz="1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2"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600" b="0" i="0" smtClean="0">
                        <a:latin typeface="Cambria Math"/>
                      </a:rPr>
                      <m:t>Δ</m:t>
                    </m:r>
                    <m:r>
                      <a:rPr lang="en-US" altLang="ja-JP" sz="1600" b="0" i="0" smtClean="0">
                        <a:latin typeface="Cambria Math"/>
                      </a:rPr>
                      <m:t>=20</m:t>
                    </m:r>
                    <m:r>
                      <a:rPr lang="en-US" altLang="ja-JP" sz="1600" b="0" i="1" smtClean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1600" b="0" i="1" smtClean="0">
                        <a:latin typeface="Cambria Math"/>
                      </a:rPr>
                      <m:t>eV</m:t>
                    </m:r>
                  </m:oMath>
                </a14:m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: Superconducting gap energy for Hafnium</a:t>
                </a:r>
              </a:p>
              <a:p>
                <a:pPr lvl="2"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16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1600" b="0" i="1" smtClean="0">
                            <a:latin typeface="Cambria Math"/>
                          </a:rPr>
                          <m:t>q</m:t>
                        </m:r>
                        <m:r>
                          <a:rPr lang="en-US" altLang="ja-JP" sz="1600" b="0" i="1" smtClean="0">
                            <a:latin typeface="Cambria Math"/>
                          </a:rPr>
                          <m:t>.</m:t>
                        </m:r>
                        <m:r>
                          <m:rPr>
                            <m:sty m:val="p"/>
                          </m:rPr>
                          <a:rPr lang="en-US" altLang="ja-JP" sz="1600" b="0" i="1" smtClean="0">
                            <a:latin typeface="Cambria Math"/>
                          </a:rPr>
                          <m:t>p</m:t>
                        </m:r>
                        <m:r>
                          <a:rPr lang="en-US" altLang="ja-JP" sz="1600" b="0" i="1" smtClean="0">
                            <a:latin typeface="Cambria Math"/>
                          </a:rPr>
                          <m:t>.</m:t>
                        </m:r>
                      </m:sub>
                    </m:sSub>
                    <m:r>
                      <a:rPr lang="en-US" altLang="ja-JP" sz="1600" b="0" i="1" smtClean="0"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1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ja-JP" sz="1600" b="0" i="1" smtClean="0">
                            <a:latin typeface="Cambria Math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ja-JP" sz="1600" b="0" i="1" smtClean="0">
                            <a:latin typeface="Cambria Math"/>
                          </a:rPr>
                          <m:t>meV</m:t>
                        </m:r>
                      </m:num>
                      <m:den>
                        <m:r>
                          <a:rPr lang="en-US" altLang="ja-JP" sz="1600" b="0" i="0" smtClean="0">
                            <a:latin typeface="Cambria Math"/>
                          </a:rPr>
                          <m:t>1.7</m:t>
                        </m:r>
                        <m:r>
                          <m:rPr>
                            <m:sty m:val="p"/>
                          </m:rPr>
                          <a:rPr lang="en-US" altLang="ja-JP" sz="1600" b="0" i="0" smtClean="0">
                            <a:latin typeface="Cambria Math"/>
                          </a:rPr>
                          <m:t>Δ</m:t>
                        </m:r>
                      </m:den>
                    </m:f>
                    <m:r>
                      <a:rPr lang="en-US" altLang="ja-JP" sz="1600" b="0" i="1" smtClean="0">
                        <a:latin typeface="Cambria Math"/>
                      </a:rPr>
                      <m:t>=735</m:t>
                    </m:r>
                  </m:oMath>
                </a14:m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for 25meV photon: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sz="1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ja-JP" sz="1600" b="0" i="0" smtClean="0">
                            <a:latin typeface="Cambria Math"/>
                          </a:rPr>
                          <m:t>Δ</m:t>
                        </m:r>
                        <m:r>
                          <a:rPr lang="en-US" altLang="ja-JP" sz="1600" b="0" i="1" smtClean="0">
                            <a:latin typeface="Cambria Math"/>
                          </a:rPr>
                          <m:t>𝐸</m:t>
                        </m:r>
                      </m:num>
                      <m:den>
                        <m:r>
                          <a:rPr lang="en-US" altLang="ja-JP" sz="1600" b="0" i="1" smtClean="0">
                            <a:latin typeface="Cambria Math"/>
                          </a:rPr>
                          <m:t>𝐸</m:t>
                        </m:r>
                      </m:den>
                    </m:f>
                    <m:r>
                      <a:rPr lang="en-US" altLang="ja-JP" sz="1600" b="0" i="1" smtClean="0">
                        <a:latin typeface="Cambria Math"/>
                      </a:rPr>
                      <m:t>&lt;2%</m:t>
                    </m:r>
                  </m:oMath>
                </a14:m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if </a:t>
                </a:r>
                <a:r>
                  <a:rPr lang="en-US" altLang="ja-JP" sz="16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Fano</a:t>
                </a:r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-factor is less than 0.3</a:t>
                </a:r>
                <a:endParaRPr lang="en-US" altLang="ja-JP" sz="16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1" name="Text 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248722" y="5435946"/>
                <a:ext cx="9645258" cy="1411284"/>
              </a:xfrm>
              <a:prstGeom prst="rect">
                <a:avLst/>
              </a:prstGeom>
              <a:blipFill rotWithShape="1">
                <a:blip r:embed="rId5"/>
                <a:stretch>
                  <a:fillRect t="-3463" b="-3766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22" name="Text Box 65"/>
              <p:cNvSpPr txBox="1">
                <a:spLocks noChangeArrowheads="1"/>
              </p:cNvSpPr>
              <p:nvPr/>
            </p:nvSpPr>
            <p:spPr bwMode="auto">
              <a:xfrm>
                <a:off x="231775" y="630238"/>
                <a:ext cx="9020745" cy="13726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Font typeface="Arial" charset="0"/>
                  <a:buChar char="»"/>
                  <a:defRPr kumimoji="1" sz="2800">
                    <a:solidFill>
                      <a:schemeClr val="tx2"/>
                    </a:solidFill>
                    <a:latin typeface="Calibri" pitchFamily="34" charset="0"/>
                    <a:ea typeface="ＭＳ 明朝" pitchFamily="17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Font typeface="Arial" charset="0"/>
                  <a:buChar char="˃"/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明朝" pitchFamily="17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Font typeface="Calibri" pitchFamily="34" charset="0"/>
                  <a:buChar char="+"/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明朝" pitchFamily="17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Font typeface="Arial" charset="0"/>
                  <a:buChar char="–"/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明朝" pitchFamily="17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Font typeface="Arial" charset="0"/>
                  <a:buChar char="»"/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明朝" pitchFamily="17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明朝" pitchFamily="17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明朝" pitchFamily="17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明朝" pitchFamily="17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kumimoji="1">
                    <a:solidFill>
                      <a:schemeClr val="tx1"/>
                    </a:solidFill>
                    <a:latin typeface="Calibri" pitchFamily="34" charset="0"/>
                    <a:ea typeface="ＭＳ 明朝" pitchFamily="17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2000" dirty="0">
                    <a:solidFill>
                      <a:srgbClr val="002060"/>
                    </a:solidFill>
                    <a:latin typeface="Times" pitchFamily="18" charset="0"/>
                    <a:ea typeface="Osaka" charset="-128"/>
                  </a:rPr>
                  <a:t>Plan:  5minutes data acquisition at 200 km height in 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Times" pitchFamily="18" charset="0"/>
                    <a:ea typeface="Osaka" charset="-128"/>
                  </a:rPr>
                  <a:t>2017 in earliest.  </a:t>
                </a:r>
                <a:endParaRPr lang="en-US" altLang="ja-JP" sz="2000" dirty="0">
                  <a:solidFill>
                    <a:srgbClr val="002060"/>
                  </a:solidFill>
                  <a:latin typeface="Times" pitchFamily="18" charset="0"/>
                  <a:ea typeface="Osaka" charset="-128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2000" dirty="0">
                    <a:solidFill>
                      <a:srgbClr val="002060"/>
                    </a:solidFill>
                    <a:latin typeface="Times" pitchFamily="18" charset="0"/>
                    <a:ea typeface="Osaka" charset="-128"/>
                  </a:rPr>
                  <a:t>    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Times" pitchFamily="18" charset="0"/>
                    <a:ea typeface="Osaka" charset="-128"/>
                  </a:rPr>
                  <a:t>Improve the current </a:t>
                </a:r>
                <a:r>
                  <a:rPr lang="en-US" altLang="ja-JP" sz="2000" dirty="0">
                    <a:solidFill>
                      <a:srgbClr val="002060"/>
                    </a:solidFill>
                    <a:latin typeface="Times" pitchFamily="18" charset="0"/>
                    <a:ea typeface="Osaka" charset="-128"/>
                  </a:rPr>
                  <a:t>limit of 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Times" panose="02020603050405020304" pitchFamily="18" charset="0"/>
                    <a:ea typeface="Osaka" charset="-128"/>
                    <a:cs typeface="Times" panose="02020603050405020304" pitchFamily="18" charset="0"/>
                  </a:rPr>
                  <a:t>lifetime 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Times" panose="02020603050405020304" pitchFamily="18" charset="0"/>
                    <a:ea typeface="Arial Unicode MS" panose="020B0604020202020204" pitchFamily="50" charset="-128"/>
                    <a:cs typeface="Times" panose="02020603050405020304" pitchFamily="18" charset="0"/>
                  </a:rPr>
                  <a:t>τ(ν</a:t>
                </a:r>
                <a:r>
                  <a:rPr lang="en-US" altLang="ja-JP" sz="2000" baseline="-25000" dirty="0" smtClean="0">
                    <a:solidFill>
                      <a:srgbClr val="002060"/>
                    </a:solidFill>
                    <a:latin typeface="Times" panose="02020603050405020304" pitchFamily="18" charset="0"/>
                    <a:ea typeface="Arial Unicode MS" panose="020B0604020202020204" pitchFamily="50" charset="-128"/>
                    <a:cs typeface="Times" panose="02020603050405020304" pitchFamily="18" charset="0"/>
                  </a:rPr>
                  <a:t>3</a:t>
                </a:r>
                <a:r>
                  <a:rPr lang="en-US" altLang="ja-JP" sz="2000" dirty="0">
                    <a:solidFill>
                      <a:srgbClr val="002060"/>
                    </a:solidFill>
                    <a:latin typeface="Times" panose="02020603050405020304" pitchFamily="18" charset="0"/>
                    <a:ea typeface="Arial Unicode MS" panose="020B0604020202020204" pitchFamily="50" charset="-128"/>
                    <a:cs typeface="Times" panose="02020603050405020304" pitchFamily="18" charset="0"/>
                  </a:rPr>
                  <a:t>)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Times" pitchFamily="18" charset="0"/>
                    <a:ea typeface="Osaka" charset="-128"/>
                    <a:cs typeface="Times" panose="02020603050405020304" pitchFamily="18" charset="0"/>
                  </a:rPr>
                  <a:t> 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Times" pitchFamily="18" charset="0"/>
                    <a:ea typeface="Osaka" charset="-128"/>
                  </a:rPr>
                  <a:t>by </a:t>
                </a:r>
                <a:r>
                  <a:rPr lang="en-US" altLang="ja-JP" sz="2000" dirty="0">
                    <a:solidFill>
                      <a:srgbClr val="002060"/>
                    </a:solidFill>
                    <a:latin typeface="Times" pitchFamily="18" charset="0"/>
                    <a:ea typeface="Osaka" charset="-128"/>
                  </a:rPr>
                  <a:t>two orders of magnitude ( ~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Times" pitchFamily="18" charset="0"/>
                    <a:ea typeface="Osaka" charset="-128"/>
                  </a:rPr>
                  <a:t>10</a:t>
                </a:r>
                <a:r>
                  <a:rPr lang="en-US" altLang="ja-JP" sz="2000" baseline="30000" dirty="0" smtClean="0">
                    <a:solidFill>
                      <a:srgbClr val="002060"/>
                    </a:solidFill>
                    <a:latin typeface="Times" pitchFamily="18" charset="0"/>
                    <a:ea typeface="Osaka" charset="-128"/>
                  </a:rPr>
                  <a:t>14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Times" pitchFamily="18" charset="0"/>
                    <a:ea typeface="Osaka" charset="-128"/>
                  </a:rPr>
                  <a:t>years).</a:t>
                </a:r>
              </a:p>
              <a:p>
                <a:r>
                  <a:rPr lang="en-US" altLang="ja-JP" sz="18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Superconducting </a:t>
                </a:r>
                <a:r>
                  <a:rPr lang="en-US" altLang="ja-JP" sz="1800" b="1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Tunneling Junction (STJ) detectors in development</a:t>
                </a:r>
              </a:p>
              <a:p>
                <a:pPr lvl="1"/>
                <a:r>
                  <a:rPr lang="en-US" altLang="ja-JP" sz="1800" b="1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Array of 50 </a:t>
                </a:r>
                <a:r>
                  <a:rPr lang="en-US" altLang="ja-JP" sz="1800" b="1" dirty="0" err="1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</a:t>
                </a:r>
                <a:r>
                  <a:rPr lang="en-US" altLang="ja-JP" sz="1800" b="1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/Al-STJ </a:t>
                </a:r>
                <a:r>
                  <a:rPr lang="en-US" altLang="ja-JP" sz="18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pixels </a:t>
                </a:r>
                <a:r>
                  <a:rPr lang="en-US" altLang="ja-JP" sz="1800" b="1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with diffraction grating  covering </a:t>
                </a:r>
                <a14:m>
                  <m:oMath xmlns:m="http://schemas.openxmlformats.org/officeDocument/2006/math">
                    <m:r>
                      <a:rPr lang="en-US" altLang="ja-JP" sz="1800" b="1" i="1" dirty="0">
                        <a:latin typeface="Cambria Math"/>
                      </a:rPr>
                      <m:t>𝝀</m:t>
                    </m:r>
                    <m:r>
                      <a:rPr lang="en-US" altLang="ja-JP" sz="1800" b="1" i="1" dirty="0">
                        <a:latin typeface="Cambria Math"/>
                      </a:rPr>
                      <m:t>=</m:t>
                    </m:r>
                    <m:r>
                      <a:rPr lang="en-US" altLang="ja-JP" sz="1800" b="1" i="1" dirty="0">
                        <a:latin typeface="Cambria Math"/>
                      </a:rPr>
                      <m:t>𝟒𝟎</m:t>
                    </m:r>
                    <m:r>
                      <m:rPr>
                        <m:lit/>
                      </m:rPr>
                      <a:rPr lang="en-US" altLang="ja-JP" sz="1800" b="1" i="1" dirty="0">
                        <a:latin typeface="Cambria Math"/>
                      </a:rPr>
                      <m:t>−</m:t>
                    </m:r>
                    <m:r>
                      <a:rPr lang="en-US" altLang="ja-JP" sz="1800" b="1" i="1" dirty="0">
                        <a:latin typeface="Cambria Math"/>
                      </a:rPr>
                      <m:t>𝟖𝟎</m:t>
                    </m:r>
                    <m:r>
                      <a:rPr lang="en-US" altLang="ja-JP" sz="1800" b="1" i="1" dirty="0">
                        <a:latin typeface="Cambria Math"/>
                      </a:rPr>
                      <m:t>𝝁</m:t>
                    </m:r>
                    <m:r>
                      <a:rPr lang="en-US" altLang="ja-JP" sz="1800" b="1" i="1" dirty="0">
                        <a:latin typeface="Cambria Math"/>
                      </a:rPr>
                      <m:t>𝒎</m:t>
                    </m:r>
                  </m:oMath>
                </a14:m>
                <a:endParaRPr lang="en-US" altLang="ja-JP" sz="18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222" name="Text 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1775" y="630238"/>
                <a:ext cx="9020745" cy="1372683"/>
              </a:xfrm>
              <a:prstGeom prst="rect">
                <a:avLst/>
              </a:prstGeom>
              <a:blipFill rotWithShape="1">
                <a:blip r:embed="rId6"/>
                <a:stretch>
                  <a:fillRect l="-676" t="-2212" r="-203" b="-575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advTm="131766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7920037" cy="574675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altLang="ja-JP" sz="2800">
                <a:solidFill>
                  <a:srgbClr val="FF3300"/>
                </a:solidFill>
              </a:rPr>
              <a:t>STJ (Superconducting Tunnel Junction</a:t>
            </a:r>
            <a:r>
              <a:rPr lang="ja-JP" altLang="en-US" sz="2800">
                <a:solidFill>
                  <a:srgbClr val="FF3300"/>
                </a:solidFill>
              </a:rPr>
              <a:t>）</a:t>
            </a:r>
            <a:r>
              <a:rPr lang="en-US" altLang="ja-JP" sz="2800">
                <a:solidFill>
                  <a:srgbClr val="FF3300"/>
                </a:solidFill>
              </a:rPr>
              <a:t>Detector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395575" y="1412963"/>
            <a:ext cx="5748425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>
                <a:solidFill>
                  <a:schemeClr val="tx1"/>
                </a:solidFill>
                <a:latin typeface="Times" pitchFamily="18" charset="0"/>
                <a:ea typeface="Osaka" charset="-128"/>
              </a:rPr>
              <a:t>   At the superconducting </a:t>
            </a:r>
            <a:r>
              <a:rPr lang="en-US" altLang="ja-JP" sz="2000" dirty="0" smtClean="0">
                <a:solidFill>
                  <a:schemeClr val="tx1"/>
                </a:solidFill>
                <a:latin typeface="Times" pitchFamily="18" charset="0"/>
                <a:ea typeface="Osaka" charset="-128"/>
              </a:rPr>
              <a:t>junction,</a:t>
            </a:r>
            <a:r>
              <a:rPr lang="ja-JP" altLang="en-US" sz="2000" dirty="0" smtClean="0">
                <a:solidFill>
                  <a:schemeClr val="tx1"/>
                </a:solidFill>
                <a:latin typeface="Times" pitchFamily="18" charset="0"/>
                <a:ea typeface="Osaka" charset="-128"/>
              </a:rPr>
              <a:t> </a:t>
            </a:r>
            <a:r>
              <a:rPr lang="en-US" altLang="ja-JP" sz="2000" dirty="0" smtClean="0">
                <a:solidFill>
                  <a:schemeClr val="tx1"/>
                </a:solidFill>
                <a:latin typeface="Times" pitchFamily="18" charset="0"/>
                <a:ea typeface="Osaka" charset="-128"/>
              </a:rPr>
              <a:t>quasi-particles </a:t>
            </a:r>
            <a:r>
              <a:rPr lang="en-US" altLang="ja-JP" sz="2000" dirty="0">
                <a:solidFill>
                  <a:schemeClr val="tx1"/>
                </a:solidFill>
                <a:latin typeface="Times" pitchFamily="18" charset="0"/>
                <a:ea typeface="Osaka" charset="-128"/>
              </a:rPr>
              <a:t>over their energy gap go through tunnel barrier by a tunnel effect. </a:t>
            </a:r>
            <a:r>
              <a:rPr lang="en-US" altLang="ja-JP" sz="2000" dirty="0" smtClean="0">
                <a:solidFill>
                  <a:schemeClr val="tx1"/>
                </a:solidFill>
                <a:latin typeface="Times" pitchFamily="18" charset="0"/>
                <a:ea typeface="Osaka" charset="-128"/>
              </a:rPr>
              <a:t> By </a:t>
            </a:r>
            <a:r>
              <a:rPr lang="en-US" altLang="ja-JP" sz="2000" dirty="0">
                <a:solidFill>
                  <a:schemeClr val="tx1"/>
                </a:solidFill>
                <a:latin typeface="Times" pitchFamily="18" charset="0"/>
                <a:ea typeface="Osaka" charset="-128"/>
              </a:rPr>
              <a:t>measuring the tunnel current of </a:t>
            </a:r>
            <a:r>
              <a:rPr lang="en-US" altLang="ja-JP" sz="2000" dirty="0" smtClean="0">
                <a:solidFill>
                  <a:schemeClr val="tx1"/>
                </a:solidFill>
                <a:latin typeface="Times" pitchFamily="18" charset="0"/>
                <a:ea typeface="Osaka" charset="-128"/>
              </a:rPr>
              <a:t>quasi-particles excited </a:t>
            </a:r>
            <a:r>
              <a:rPr lang="en-US" altLang="ja-JP" sz="2000" dirty="0">
                <a:solidFill>
                  <a:schemeClr val="tx1"/>
                </a:solidFill>
                <a:latin typeface="Times" pitchFamily="18" charset="0"/>
                <a:ea typeface="Osaka" charset="-128"/>
              </a:rPr>
              <a:t>by an incident particle, we measure the energy of the particle.  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8893175" cy="431701"/>
          </a:xfrm>
          <a:noFill/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ja-JP" sz="2000" dirty="0" smtClean="0">
                <a:solidFill>
                  <a:schemeClr val="accent2"/>
                </a:solidFill>
              </a:rPr>
              <a:t>Superconductor</a:t>
            </a:r>
            <a:r>
              <a:rPr lang="en-US" altLang="ja-JP" sz="2000" dirty="0" smtClean="0"/>
              <a:t> </a:t>
            </a:r>
            <a:r>
              <a:rPr lang="en-US" altLang="ja-JP" sz="2000" b="1" dirty="0" smtClean="0"/>
              <a:t>/</a:t>
            </a:r>
            <a:r>
              <a:rPr lang="en-US" altLang="ja-JP" sz="2000" dirty="0" smtClean="0"/>
              <a:t> </a:t>
            </a:r>
            <a:r>
              <a:rPr lang="en-US" altLang="ja-JP" sz="2000" dirty="0" smtClean="0">
                <a:solidFill>
                  <a:srgbClr val="FF3300"/>
                </a:solidFill>
              </a:rPr>
              <a:t>Insulator </a:t>
            </a:r>
            <a:r>
              <a:rPr lang="en-US" altLang="ja-JP" sz="2000" b="1" dirty="0" smtClean="0"/>
              <a:t>/</a:t>
            </a:r>
            <a:r>
              <a:rPr lang="en-US" altLang="ja-JP" sz="2000" dirty="0" smtClean="0"/>
              <a:t> </a:t>
            </a:r>
            <a:r>
              <a:rPr lang="en-US" altLang="ja-JP" sz="2000" dirty="0" smtClean="0">
                <a:solidFill>
                  <a:schemeClr val="accent2"/>
                </a:solidFill>
              </a:rPr>
              <a:t>Superconductor </a:t>
            </a:r>
            <a:r>
              <a:rPr lang="en-US" altLang="ja-JP" sz="2000" dirty="0" smtClean="0"/>
              <a:t>Josephson Junction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8" y="1412963"/>
            <a:ext cx="2970708" cy="244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54982" name="Group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5783152"/>
              </p:ext>
            </p:extLst>
          </p:nvPr>
        </p:nvGraphicFramePr>
        <p:xfrm>
          <a:off x="7356475" y="4909420"/>
          <a:ext cx="1296987" cy="441330"/>
        </p:xfrm>
        <a:graphic>
          <a:graphicData uri="http://schemas.openxmlformats.org/drawingml/2006/table">
            <a:tbl>
              <a:tblPr/>
              <a:tblGrid>
                <a:gridCol w="1296987"/>
              </a:tblGrid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3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500" marR="91500" marT="45405" marB="454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4988" name="Group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797700"/>
              </p:ext>
            </p:extLst>
          </p:nvPr>
        </p:nvGraphicFramePr>
        <p:xfrm>
          <a:off x="5484812" y="4777657"/>
          <a:ext cx="1727200" cy="441330"/>
        </p:xfrm>
        <a:graphic>
          <a:graphicData uri="http://schemas.openxmlformats.org/drawingml/2006/table">
            <a:tbl>
              <a:tblPr/>
              <a:tblGrid>
                <a:gridCol w="1727200"/>
              </a:tblGrid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388" marR="91388" marT="45405" marB="454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4994" name="Group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8497870"/>
              </p:ext>
            </p:extLst>
          </p:nvPr>
        </p:nvGraphicFramePr>
        <p:xfrm>
          <a:off x="5484812" y="3758482"/>
          <a:ext cx="1727200" cy="441336"/>
        </p:xfrm>
        <a:graphic>
          <a:graphicData uri="http://schemas.openxmlformats.org/drawingml/2006/table">
            <a:tbl>
              <a:tblPr/>
              <a:tblGrid>
                <a:gridCol w="1727200"/>
              </a:tblGrid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388" marR="91388" marT="45408" marB="454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F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5000" name="Group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3550337"/>
              </p:ext>
            </p:extLst>
          </p:nvPr>
        </p:nvGraphicFramePr>
        <p:xfrm>
          <a:off x="7356475" y="3890245"/>
          <a:ext cx="1296987" cy="441330"/>
        </p:xfrm>
        <a:graphic>
          <a:graphicData uri="http://schemas.openxmlformats.org/drawingml/2006/table">
            <a:tbl>
              <a:tblPr/>
              <a:tblGrid>
                <a:gridCol w="1296987"/>
              </a:tblGrid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3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500" marR="91500" marT="45405" marB="4540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F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表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685680"/>
              </p:ext>
            </p:extLst>
          </p:nvPr>
        </p:nvGraphicFramePr>
        <p:xfrm>
          <a:off x="7140575" y="3121895"/>
          <a:ext cx="236537" cy="1871662"/>
        </p:xfrm>
        <a:graphic>
          <a:graphicData uri="http://schemas.openxmlformats.org/drawingml/2006/table">
            <a:tbl>
              <a:tblPr/>
              <a:tblGrid>
                <a:gridCol w="236537"/>
              </a:tblGrid>
              <a:tr h="18716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318" marR="91318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FF"/>
                    </a:solidFill>
                  </a:tcPr>
                </a:tc>
              </a:tr>
            </a:tbl>
          </a:graphicData>
        </a:graphic>
      </p:graphicFrame>
      <p:sp>
        <p:nvSpPr>
          <p:cNvPr id="10276" name="Rectangle 36"/>
          <p:cNvSpPr>
            <a:spLocks noChangeArrowheads="1"/>
          </p:cNvSpPr>
          <p:nvPr/>
        </p:nvSpPr>
        <p:spPr bwMode="auto">
          <a:xfrm>
            <a:off x="7129462" y="4782420"/>
            <a:ext cx="263525" cy="425450"/>
          </a:xfrm>
          <a:prstGeom prst="rect">
            <a:avLst/>
          </a:prstGeom>
          <a:solidFill>
            <a:srgbClr val="FF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48" tIns="45420" rIns="91548" bIns="45420"/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ja-JP" sz="2300" b="1">
              <a:solidFill>
                <a:srgbClr val="FFFFFF"/>
              </a:solidFill>
              <a:latin typeface="Times" pitchFamily="18" charset="0"/>
              <a:ea typeface="Osaka" charset="-128"/>
            </a:endParaRPr>
          </a:p>
        </p:txBody>
      </p:sp>
      <p:sp>
        <p:nvSpPr>
          <p:cNvPr id="15" name="円/楕円​​ 14"/>
          <p:cNvSpPr>
            <a:spLocks noChangeArrowheads="1"/>
          </p:cNvSpPr>
          <p:nvPr/>
        </p:nvSpPr>
        <p:spPr bwMode="auto">
          <a:xfrm flipV="1">
            <a:off x="6203950" y="3914057"/>
            <a:ext cx="107950" cy="119063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6" name="円/楕円​​ 15"/>
          <p:cNvSpPr>
            <a:spLocks noChangeArrowheads="1"/>
          </p:cNvSpPr>
          <p:nvPr/>
        </p:nvSpPr>
        <p:spPr bwMode="auto">
          <a:xfrm flipV="1">
            <a:off x="6456362" y="3914057"/>
            <a:ext cx="107950" cy="119063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279" name="テキスト ボックス 16"/>
          <p:cNvSpPr txBox="1">
            <a:spLocks noChangeArrowheads="1"/>
          </p:cNvSpPr>
          <p:nvPr/>
        </p:nvSpPr>
        <p:spPr bwMode="auto">
          <a:xfrm>
            <a:off x="6348412" y="5128495"/>
            <a:ext cx="301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solidFill>
                  <a:schemeClr val="tx1"/>
                </a:solidFill>
                <a:latin typeface="Constantia" pitchFamily="18" charset="0"/>
                <a:ea typeface="HGP明朝E" pitchFamily="18" charset="-128"/>
              </a:rPr>
              <a:t>S</a:t>
            </a:r>
          </a:p>
        </p:txBody>
      </p:sp>
      <p:sp>
        <p:nvSpPr>
          <p:cNvPr id="10280" name="テキスト ボックス 17"/>
          <p:cNvSpPr txBox="1">
            <a:spLocks noChangeArrowheads="1"/>
          </p:cNvSpPr>
          <p:nvPr/>
        </p:nvSpPr>
        <p:spPr bwMode="auto">
          <a:xfrm>
            <a:off x="7140575" y="5138020"/>
            <a:ext cx="2635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solidFill>
                  <a:schemeClr val="tx1"/>
                </a:solidFill>
                <a:latin typeface="Constantia" pitchFamily="18" charset="0"/>
                <a:ea typeface="HGP明朝E" pitchFamily="18" charset="-128"/>
              </a:rPr>
              <a:t>I</a:t>
            </a:r>
          </a:p>
        </p:txBody>
      </p:sp>
      <p:sp>
        <p:nvSpPr>
          <p:cNvPr id="10281" name="テキスト ボックス 18"/>
          <p:cNvSpPr txBox="1">
            <a:spLocks noChangeArrowheads="1"/>
          </p:cNvSpPr>
          <p:nvPr/>
        </p:nvSpPr>
        <p:spPr bwMode="auto">
          <a:xfrm>
            <a:off x="7847012" y="5138020"/>
            <a:ext cx="301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solidFill>
                  <a:schemeClr val="tx1"/>
                </a:solidFill>
                <a:latin typeface="Constantia" pitchFamily="18" charset="0"/>
                <a:ea typeface="HGP明朝E" pitchFamily="18" charset="-128"/>
              </a:rPr>
              <a:t>S</a:t>
            </a:r>
          </a:p>
        </p:txBody>
      </p:sp>
      <p:sp>
        <p:nvSpPr>
          <p:cNvPr id="10282" name="テキスト ボックス 19"/>
          <p:cNvSpPr txBox="1">
            <a:spLocks noChangeArrowheads="1"/>
          </p:cNvSpPr>
          <p:nvPr/>
        </p:nvSpPr>
        <p:spPr bwMode="auto">
          <a:xfrm>
            <a:off x="8348662" y="4393482"/>
            <a:ext cx="5238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solidFill>
                  <a:schemeClr val="tx1"/>
                </a:solidFill>
                <a:latin typeface="Constantia" pitchFamily="18" charset="0"/>
                <a:ea typeface="HGP明朝E" pitchFamily="18" charset="-128"/>
              </a:rPr>
              <a:t>2Δ</a:t>
            </a:r>
          </a:p>
        </p:txBody>
      </p:sp>
      <p:cxnSp>
        <p:nvCxnSpPr>
          <p:cNvPr id="21" name="直線矢印​​コネクタ 20"/>
          <p:cNvCxnSpPr/>
          <p:nvPr/>
        </p:nvCxnSpPr>
        <p:spPr>
          <a:xfrm>
            <a:off x="8421687" y="4250607"/>
            <a:ext cx="0" cy="64770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円/楕円​​ 21"/>
          <p:cNvSpPr/>
          <p:nvPr/>
        </p:nvSpPr>
        <p:spPr>
          <a:xfrm>
            <a:off x="6103937" y="4766545"/>
            <a:ext cx="427038" cy="288925"/>
          </a:xfrm>
          <a:prstGeom prst="ellipse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/>
          </a:p>
        </p:txBody>
      </p:sp>
      <p:sp>
        <p:nvSpPr>
          <p:cNvPr id="23" name="円/楕円​​ 22"/>
          <p:cNvSpPr>
            <a:spLocks noChangeArrowheads="1"/>
          </p:cNvSpPr>
          <p:nvPr/>
        </p:nvSpPr>
        <p:spPr bwMode="auto">
          <a:xfrm flipV="1">
            <a:off x="6169025" y="4849095"/>
            <a:ext cx="107950" cy="120650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4" name="円/楕円​​ 23"/>
          <p:cNvSpPr>
            <a:spLocks noChangeArrowheads="1"/>
          </p:cNvSpPr>
          <p:nvPr/>
        </p:nvSpPr>
        <p:spPr bwMode="auto">
          <a:xfrm flipV="1">
            <a:off x="6348412" y="4849095"/>
            <a:ext cx="107950" cy="120650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6" name="上矢印 25"/>
          <p:cNvSpPr>
            <a:spLocks noChangeArrowheads="1"/>
          </p:cNvSpPr>
          <p:nvPr/>
        </p:nvSpPr>
        <p:spPr bwMode="auto">
          <a:xfrm rot="5400000">
            <a:off x="7142162" y="3599732"/>
            <a:ext cx="247650" cy="825500"/>
          </a:xfrm>
          <a:prstGeom prst="upArrow">
            <a:avLst>
              <a:gd name="adj1" fmla="val 50843"/>
              <a:gd name="adj2" fmla="val 48025"/>
            </a:avLst>
          </a:prstGeom>
          <a:solidFill>
            <a:schemeClr val="accent1"/>
          </a:solidFill>
          <a:ln w="25400" algn="ctr">
            <a:solidFill>
              <a:srgbClr val="085091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7" name="円/楕円​​ 26"/>
          <p:cNvSpPr>
            <a:spLocks noChangeArrowheads="1"/>
          </p:cNvSpPr>
          <p:nvPr/>
        </p:nvSpPr>
        <p:spPr bwMode="auto">
          <a:xfrm flipV="1">
            <a:off x="7788275" y="4034707"/>
            <a:ext cx="107950" cy="119063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29" name="直線矢印​​コネクタ 28"/>
          <p:cNvCxnSpPr/>
          <p:nvPr/>
        </p:nvCxnSpPr>
        <p:spPr>
          <a:xfrm>
            <a:off x="6203950" y="3537819"/>
            <a:ext cx="36512" cy="2714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​​コネクタ 29"/>
          <p:cNvCxnSpPr/>
          <p:nvPr/>
        </p:nvCxnSpPr>
        <p:spPr>
          <a:xfrm>
            <a:off x="6223000" y="3466412"/>
            <a:ext cx="304800" cy="3428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91" name="テキスト ボックス 30"/>
          <p:cNvSpPr txBox="1">
            <a:spLocks noChangeArrowheads="1"/>
          </p:cNvSpPr>
          <p:nvPr/>
        </p:nvSpPr>
        <p:spPr bwMode="auto">
          <a:xfrm>
            <a:off x="5037213" y="3134837"/>
            <a:ext cx="184698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b="1" dirty="0" smtClean="0">
                <a:solidFill>
                  <a:schemeClr val="accent2"/>
                </a:solidFill>
                <a:latin typeface="Times" pitchFamily="18" charset="0"/>
                <a:ea typeface="ＭＳ Ｐゴシック" pitchFamily="50" charset="-128"/>
              </a:rPr>
              <a:t>Quasi-particles</a:t>
            </a:r>
            <a:endParaRPr lang="en-US" altLang="ja-JP" sz="2000" b="1" dirty="0">
              <a:solidFill>
                <a:schemeClr val="accent2"/>
              </a:solidFill>
              <a:latin typeface="Times" pitchFamily="18" charset="0"/>
              <a:ea typeface="ＭＳ Ｐゴシック" pitchFamily="50" charset="-128"/>
            </a:endParaRPr>
          </a:p>
        </p:txBody>
      </p:sp>
      <p:cxnSp>
        <p:nvCxnSpPr>
          <p:cNvPr id="10292" name="直線矢印​​コネクタ 31"/>
          <p:cNvCxnSpPr>
            <a:cxnSpLocks noChangeShapeType="1"/>
          </p:cNvCxnSpPr>
          <p:nvPr/>
        </p:nvCxnSpPr>
        <p:spPr bwMode="auto">
          <a:xfrm>
            <a:off x="4920927" y="4250607"/>
            <a:ext cx="785341" cy="509588"/>
          </a:xfrm>
          <a:prstGeom prst="straightConnector1">
            <a:avLst/>
          </a:prstGeom>
          <a:noFill/>
          <a:ln w="57150" algn="ctr">
            <a:solidFill>
              <a:srgbClr val="FF0000"/>
            </a:solidFill>
            <a:prstDash val="sysDot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直線矢印​​コネクタ 6"/>
          <p:cNvCxnSpPr/>
          <p:nvPr/>
        </p:nvCxnSpPr>
        <p:spPr>
          <a:xfrm flipV="1">
            <a:off x="5988050" y="4272832"/>
            <a:ext cx="0" cy="3698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​​コネクタ 39"/>
          <p:cNvCxnSpPr/>
          <p:nvPr/>
        </p:nvCxnSpPr>
        <p:spPr>
          <a:xfrm flipV="1">
            <a:off x="6132512" y="4282357"/>
            <a:ext cx="0" cy="3698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​​コネクタ 40"/>
          <p:cNvCxnSpPr/>
          <p:nvPr/>
        </p:nvCxnSpPr>
        <p:spPr>
          <a:xfrm flipV="1">
            <a:off x="6276975" y="4282357"/>
            <a:ext cx="0" cy="3698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​​コネクタ 41"/>
          <p:cNvCxnSpPr/>
          <p:nvPr/>
        </p:nvCxnSpPr>
        <p:spPr>
          <a:xfrm flipV="1">
            <a:off x="6419850" y="4272832"/>
            <a:ext cx="0" cy="3698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円/楕円​​ 45"/>
          <p:cNvSpPr>
            <a:spLocks noChangeArrowheads="1"/>
          </p:cNvSpPr>
          <p:nvPr/>
        </p:nvSpPr>
        <p:spPr bwMode="auto">
          <a:xfrm flipV="1">
            <a:off x="5772150" y="3921995"/>
            <a:ext cx="107950" cy="120650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7" name="円/楕円​​ 46"/>
          <p:cNvSpPr>
            <a:spLocks noChangeArrowheads="1"/>
          </p:cNvSpPr>
          <p:nvPr/>
        </p:nvSpPr>
        <p:spPr bwMode="auto">
          <a:xfrm flipV="1">
            <a:off x="6024562" y="3921995"/>
            <a:ext cx="107950" cy="120650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48" name="直線矢印​​コネクタ 47"/>
          <p:cNvCxnSpPr/>
          <p:nvPr/>
        </p:nvCxnSpPr>
        <p:spPr>
          <a:xfrm flipH="1">
            <a:off x="6078537" y="3466412"/>
            <a:ext cx="90488" cy="3428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​​コネクタ 50"/>
          <p:cNvCxnSpPr/>
          <p:nvPr/>
        </p:nvCxnSpPr>
        <p:spPr>
          <a:xfrm flipH="1">
            <a:off x="5899151" y="3466412"/>
            <a:ext cx="204786" cy="3523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01" name="テキスト ボックス 37"/>
          <p:cNvSpPr txBox="1">
            <a:spLocks noChangeArrowheads="1"/>
          </p:cNvSpPr>
          <p:nvPr/>
        </p:nvSpPr>
        <p:spPr bwMode="auto">
          <a:xfrm>
            <a:off x="3928349" y="3541788"/>
            <a:ext cx="119290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b="1" dirty="0">
                <a:solidFill>
                  <a:schemeClr val="accent2"/>
                </a:solidFill>
                <a:latin typeface="Times" pitchFamily="18" charset="0"/>
                <a:ea typeface="ＭＳ Ｐゴシック" pitchFamily="50" charset="-128"/>
              </a:rPr>
              <a:t>Incident Particle</a:t>
            </a:r>
          </a:p>
        </p:txBody>
      </p:sp>
      <p:sp>
        <p:nvSpPr>
          <p:cNvPr id="49" name="円/楕円​​ 21"/>
          <p:cNvSpPr/>
          <p:nvPr/>
        </p:nvSpPr>
        <p:spPr>
          <a:xfrm>
            <a:off x="5584825" y="4849095"/>
            <a:ext cx="427037" cy="287337"/>
          </a:xfrm>
          <a:prstGeom prst="ellipse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/>
          </a:p>
        </p:txBody>
      </p:sp>
      <p:sp>
        <p:nvSpPr>
          <p:cNvPr id="50" name="円/楕円​​ 22"/>
          <p:cNvSpPr>
            <a:spLocks noChangeArrowheads="1"/>
          </p:cNvSpPr>
          <p:nvPr/>
        </p:nvSpPr>
        <p:spPr bwMode="auto">
          <a:xfrm flipV="1">
            <a:off x="5649912" y="4931645"/>
            <a:ext cx="107950" cy="119062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2" name="円/楕円​​ 23"/>
          <p:cNvSpPr>
            <a:spLocks noChangeArrowheads="1"/>
          </p:cNvSpPr>
          <p:nvPr/>
        </p:nvSpPr>
        <p:spPr bwMode="auto">
          <a:xfrm flipV="1">
            <a:off x="5829300" y="4931645"/>
            <a:ext cx="109537" cy="119062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3" name="円/楕円​​ 21"/>
          <p:cNvSpPr/>
          <p:nvPr/>
        </p:nvSpPr>
        <p:spPr>
          <a:xfrm>
            <a:off x="6584950" y="4850682"/>
            <a:ext cx="427037" cy="287338"/>
          </a:xfrm>
          <a:prstGeom prst="ellipse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/>
          </a:p>
        </p:txBody>
      </p:sp>
      <p:sp>
        <p:nvSpPr>
          <p:cNvPr id="54" name="円/楕円​​ 22"/>
          <p:cNvSpPr>
            <a:spLocks noChangeArrowheads="1"/>
          </p:cNvSpPr>
          <p:nvPr/>
        </p:nvSpPr>
        <p:spPr bwMode="auto">
          <a:xfrm flipV="1">
            <a:off x="6650037" y="4933232"/>
            <a:ext cx="107950" cy="120650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5" name="円/楕円​​ 23"/>
          <p:cNvSpPr>
            <a:spLocks noChangeArrowheads="1"/>
          </p:cNvSpPr>
          <p:nvPr/>
        </p:nvSpPr>
        <p:spPr bwMode="auto">
          <a:xfrm flipV="1">
            <a:off x="6829425" y="4933232"/>
            <a:ext cx="109537" cy="120650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6" name="円/楕円​​ 21"/>
          <p:cNvSpPr/>
          <p:nvPr/>
        </p:nvSpPr>
        <p:spPr>
          <a:xfrm>
            <a:off x="7442200" y="4952282"/>
            <a:ext cx="427037" cy="287338"/>
          </a:xfrm>
          <a:prstGeom prst="ellipse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/>
          </a:p>
        </p:txBody>
      </p:sp>
      <p:sp>
        <p:nvSpPr>
          <p:cNvPr id="57" name="円/楕円​​ 22"/>
          <p:cNvSpPr>
            <a:spLocks noChangeArrowheads="1"/>
          </p:cNvSpPr>
          <p:nvPr/>
        </p:nvSpPr>
        <p:spPr bwMode="auto">
          <a:xfrm flipV="1">
            <a:off x="7507287" y="5053882"/>
            <a:ext cx="107950" cy="120650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8" name="円/楕円​​ 23"/>
          <p:cNvSpPr>
            <a:spLocks noChangeArrowheads="1"/>
          </p:cNvSpPr>
          <p:nvPr/>
        </p:nvSpPr>
        <p:spPr bwMode="auto">
          <a:xfrm flipV="1">
            <a:off x="7686675" y="5053882"/>
            <a:ext cx="109537" cy="120650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9" name="円/楕円​​ 21"/>
          <p:cNvSpPr/>
          <p:nvPr/>
        </p:nvSpPr>
        <p:spPr>
          <a:xfrm>
            <a:off x="7942262" y="4945932"/>
            <a:ext cx="427038" cy="287338"/>
          </a:xfrm>
          <a:prstGeom prst="ellipse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/>
          </a:p>
        </p:txBody>
      </p:sp>
      <p:sp>
        <p:nvSpPr>
          <p:cNvPr id="60" name="円/楕円​​ 22"/>
          <p:cNvSpPr>
            <a:spLocks noChangeArrowheads="1"/>
          </p:cNvSpPr>
          <p:nvPr/>
        </p:nvSpPr>
        <p:spPr bwMode="auto">
          <a:xfrm flipV="1">
            <a:off x="8007350" y="5053882"/>
            <a:ext cx="107950" cy="120650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1" name="円/楕円​​ 23"/>
          <p:cNvSpPr>
            <a:spLocks noChangeArrowheads="1"/>
          </p:cNvSpPr>
          <p:nvPr/>
        </p:nvSpPr>
        <p:spPr bwMode="auto">
          <a:xfrm flipV="1">
            <a:off x="8186737" y="5053882"/>
            <a:ext cx="109538" cy="120650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314" name="Line 75"/>
          <p:cNvSpPr>
            <a:spLocks noChangeShapeType="1"/>
          </p:cNvSpPr>
          <p:nvPr/>
        </p:nvSpPr>
        <p:spPr bwMode="auto">
          <a:xfrm flipV="1">
            <a:off x="5379244" y="4970538"/>
            <a:ext cx="163190" cy="849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10315" name="テキスト ボックス 30"/>
          <p:cNvSpPr txBox="1">
            <a:spLocks noChangeArrowheads="1"/>
          </p:cNvSpPr>
          <p:nvPr/>
        </p:nvSpPr>
        <p:spPr bwMode="auto">
          <a:xfrm>
            <a:off x="3763168" y="4810995"/>
            <a:ext cx="1616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b="1" dirty="0">
                <a:solidFill>
                  <a:schemeClr val="accent2"/>
                </a:solidFill>
                <a:latin typeface="Times" pitchFamily="18" charset="0"/>
                <a:ea typeface="ＭＳ Ｐゴシック" pitchFamily="50" charset="-128"/>
              </a:rPr>
              <a:t>Cooper Pairs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3866B2-7DBD-4B98-BA88-12D104B96731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pic>
        <p:nvPicPr>
          <p:cNvPr id="6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041" y="5673874"/>
            <a:ext cx="2247354" cy="1138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643"/>
          <a:stretch/>
        </p:blipFill>
        <p:spPr bwMode="auto">
          <a:xfrm>
            <a:off x="896577" y="4056538"/>
            <a:ext cx="2866591" cy="282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正方形/長方形 10"/>
          <p:cNvSpPr/>
          <p:nvPr/>
        </p:nvSpPr>
        <p:spPr>
          <a:xfrm>
            <a:off x="251520" y="3857979"/>
            <a:ext cx="3024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altLang="ja-JP" sz="2000" dirty="0" smtClean="0">
                <a:solidFill>
                  <a:srgbClr val="002060"/>
                </a:solidFill>
              </a:rPr>
              <a:t>current-voltage </a:t>
            </a:r>
            <a:r>
              <a:rPr lang="en-US" altLang="ja-JP" sz="2000" dirty="0">
                <a:solidFill>
                  <a:srgbClr val="002060"/>
                </a:solidFill>
              </a:rPr>
              <a:t>(I-V) curve for STJ</a:t>
            </a:r>
            <a:endParaRPr lang="ja-JP" altLang="en-US" sz="2000" dirty="0">
              <a:solidFill>
                <a:srgbClr val="00206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3" name="Text Box 59"/>
          <p:cNvSpPr txBox="1">
            <a:spLocks noChangeArrowheads="1"/>
          </p:cNvSpPr>
          <p:nvPr/>
        </p:nvSpPr>
        <p:spPr bwMode="auto">
          <a:xfrm>
            <a:off x="2446952" y="5950541"/>
            <a:ext cx="367682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ja-JP" sz="1600" b="1" dirty="0" smtClean="0">
                <a:solidFill>
                  <a:schemeClr val="tx1"/>
                </a:solidFill>
              </a:rPr>
              <a:t> Leakage </a:t>
            </a:r>
            <a:r>
              <a:rPr lang="en-US" altLang="ja-JP" sz="1600" b="1" dirty="0">
                <a:solidFill>
                  <a:schemeClr val="tx1"/>
                </a:solidFill>
              </a:rPr>
              <a:t>current</a:t>
            </a:r>
            <a:r>
              <a:rPr lang="ja-JP" altLang="en-US" sz="1600" b="1" dirty="0">
                <a:solidFill>
                  <a:schemeClr val="tx1"/>
                </a:solidFill>
              </a:rPr>
              <a:t>　</a:t>
            </a:r>
            <a:endParaRPr lang="en-US" altLang="ja-JP" sz="1600" b="1" dirty="0" smtClean="0">
              <a:solidFill>
                <a:schemeClr val="tx1"/>
              </a:solidFill>
            </a:endParaRPr>
          </a:p>
          <a:p>
            <a:pPr algn="l"/>
            <a:r>
              <a:rPr lang="en-US" altLang="ja-JP" sz="1600" b="1" dirty="0" smtClean="0">
                <a:solidFill>
                  <a:schemeClr val="tx1"/>
                </a:solidFill>
              </a:rPr>
              <a:t>( </a:t>
            </a:r>
            <a:r>
              <a:rPr lang="en-US" altLang="ja-JP" sz="1600" b="1" dirty="0">
                <a:solidFill>
                  <a:schemeClr val="tx1"/>
                </a:solidFill>
              </a:rPr>
              <a:t>Dynamic resistance  R</a:t>
            </a:r>
            <a:r>
              <a:rPr lang="en-US" altLang="ja-JP" sz="1600" b="1" baseline="-25000" dirty="0">
                <a:solidFill>
                  <a:schemeClr val="tx1"/>
                </a:solidFill>
              </a:rPr>
              <a:t>d  </a:t>
            </a:r>
            <a:r>
              <a:rPr lang="en-US" altLang="ja-JP" sz="1600" b="1" dirty="0">
                <a:solidFill>
                  <a:schemeClr val="tx1"/>
                </a:solidFill>
              </a:rPr>
              <a:t> in |V| &lt; 2Δ/e</a:t>
            </a:r>
            <a:r>
              <a:rPr lang="en-US" altLang="ja-JP" sz="1600" b="1" dirty="0" smtClean="0">
                <a:solidFill>
                  <a:schemeClr val="tx1"/>
                </a:solidFill>
              </a:rPr>
              <a:t>)</a:t>
            </a:r>
            <a:endParaRPr lang="en-US" altLang="ja-JP" sz="1600" b="1" baseline="-25000" dirty="0">
              <a:solidFill>
                <a:schemeClr val="tx1"/>
              </a:solidFill>
            </a:endParaRPr>
          </a:p>
        </p:txBody>
      </p:sp>
      <p:sp>
        <p:nvSpPr>
          <p:cNvPr id="65" name="Text Box 59"/>
          <p:cNvSpPr txBox="1">
            <a:spLocks noChangeArrowheads="1"/>
          </p:cNvSpPr>
          <p:nvPr/>
        </p:nvSpPr>
        <p:spPr bwMode="auto">
          <a:xfrm>
            <a:off x="218306" y="4776625"/>
            <a:ext cx="195549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ja-JP" sz="1600" b="1" dirty="0" smtClean="0">
                <a:solidFill>
                  <a:schemeClr val="tx1"/>
                </a:solidFill>
              </a:rPr>
              <a:t>Josephson Current</a:t>
            </a:r>
          </a:p>
          <a:p>
            <a:pPr algn="l"/>
            <a:r>
              <a:rPr lang="en-US" altLang="ja-JP" sz="1600" b="1" dirty="0" smtClean="0">
                <a:solidFill>
                  <a:schemeClr val="tx1"/>
                </a:solidFill>
              </a:rPr>
              <a:t>Critical </a:t>
            </a:r>
            <a:r>
              <a:rPr lang="en-US" altLang="ja-JP" sz="1600" b="1" dirty="0">
                <a:solidFill>
                  <a:schemeClr val="tx1"/>
                </a:solidFill>
              </a:rPr>
              <a:t>current </a:t>
            </a:r>
            <a:r>
              <a:rPr lang="en-US" altLang="ja-JP" sz="1600" b="1" dirty="0" err="1">
                <a:solidFill>
                  <a:schemeClr val="tx1"/>
                </a:solidFill>
              </a:rPr>
              <a:t>I</a:t>
            </a:r>
            <a:r>
              <a:rPr lang="en-US" altLang="ja-JP" sz="1600" b="1" baseline="-25000" dirty="0" err="1">
                <a:solidFill>
                  <a:schemeClr val="tx1"/>
                </a:solidFill>
              </a:rPr>
              <a:t>c</a:t>
            </a:r>
            <a:endParaRPr lang="en-US" altLang="ja-JP" sz="1600" b="1" baseline="-25000" dirty="0">
              <a:solidFill>
                <a:schemeClr val="tx1"/>
              </a:solidFill>
            </a:endParaRPr>
          </a:p>
        </p:txBody>
      </p:sp>
      <p:sp>
        <p:nvSpPr>
          <p:cNvPr id="66" name="Text Box 59"/>
          <p:cNvSpPr txBox="1">
            <a:spLocks noChangeArrowheads="1"/>
          </p:cNvSpPr>
          <p:nvPr/>
        </p:nvSpPr>
        <p:spPr bwMode="auto">
          <a:xfrm>
            <a:off x="5439479" y="5363733"/>
            <a:ext cx="196462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ja-JP" sz="1600" b="1" dirty="0" smtClean="0">
                <a:solidFill>
                  <a:schemeClr val="tx1"/>
                </a:solidFill>
              </a:rPr>
              <a:t>Energy </a:t>
            </a:r>
            <a:r>
              <a:rPr lang="en-US" altLang="ja-JP" sz="1600" b="1" dirty="0">
                <a:solidFill>
                  <a:schemeClr val="tx1"/>
                </a:solidFill>
              </a:rPr>
              <a:t>gap</a:t>
            </a:r>
            <a:r>
              <a:rPr lang="ja-JP" altLang="en-US" sz="1600" b="1" dirty="0">
                <a:solidFill>
                  <a:schemeClr val="tx1"/>
                </a:solidFill>
              </a:rPr>
              <a:t>　</a:t>
            </a:r>
            <a:r>
              <a:rPr lang="en-US" altLang="ja-JP" sz="1600" b="1" dirty="0" smtClean="0">
                <a:solidFill>
                  <a:schemeClr val="tx1"/>
                </a:solidFill>
              </a:rPr>
              <a:t>Δ</a:t>
            </a:r>
            <a:endParaRPr lang="en-US" altLang="ja-JP" sz="1600" b="1" dirty="0">
              <a:solidFill>
                <a:schemeClr val="tx1"/>
              </a:solidFill>
            </a:endParaRPr>
          </a:p>
        </p:txBody>
      </p:sp>
      <p:sp>
        <p:nvSpPr>
          <p:cNvPr id="67" name="Line 75"/>
          <p:cNvSpPr>
            <a:spLocks noChangeShapeType="1"/>
          </p:cNvSpPr>
          <p:nvPr/>
        </p:nvSpPr>
        <p:spPr bwMode="auto">
          <a:xfrm flipV="1">
            <a:off x="2627784" y="5533010"/>
            <a:ext cx="0" cy="41753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761"/>
    </mc:Choice>
    <mc:Fallback xmlns="">
      <p:transition spd="slow" advTm="7176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7086600" y="6529301"/>
            <a:ext cx="2057400" cy="365125"/>
          </a:xfrm>
        </p:spPr>
        <p:txBody>
          <a:bodyPr/>
          <a:lstStyle/>
          <a:p>
            <a:fld id="{41DDC036-969B-48DF-B8BA-5D43EAFB840D}" type="slidenum">
              <a:rPr lang="ja-JP" altLang="en-US" sz="2000"/>
              <a:t>7</a:t>
            </a:fld>
            <a:endParaRPr lang="ja-JP" altLang="en-US" sz="2000" dirty="0"/>
          </a:p>
        </p:txBody>
      </p:sp>
      <p:graphicFrame>
        <p:nvGraphicFramePr>
          <p:cNvPr id="18" name="表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998588"/>
              </p:ext>
            </p:extLst>
          </p:nvPr>
        </p:nvGraphicFramePr>
        <p:xfrm>
          <a:off x="4313542" y="5258144"/>
          <a:ext cx="4405348" cy="1212157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082228"/>
                <a:gridCol w="1082228"/>
                <a:gridCol w="1082228"/>
                <a:gridCol w="1158664"/>
              </a:tblGrid>
              <a:tr h="418993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Si</a:t>
                      </a:r>
                      <a:endParaRPr kumimoji="1" lang="ja-JP" altLang="en-US" sz="2000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Nb</a:t>
                      </a:r>
                      <a:endParaRPr kumimoji="1" lang="ja-JP" altLang="en-US" sz="2000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Al</a:t>
                      </a:r>
                      <a:endParaRPr kumimoji="1" lang="ja-JP" altLang="en-US" sz="2000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 marL="68580" marR="68580"/>
                </a:tc>
              </a:tr>
              <a:tr h="39692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Tc[K]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9.23</a:t>
                      </a:r>
                      <a:endParaRPr kumimoji="1" lang="ja-JP" altLang="en-US" sz="2000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1.20</a:t>
                      </a:r>
                      <a:endParaRPr kumimoji="1" lang="ja-JP" altLang="en-US" sz="2000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 marL="68580" marR="68580"/>
                </a:tc>
              </a:tr>
              <a:tr h="29662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Δ[meV]</a:t>
                      </a:r>
                      <a:endParaRPr kumimoji="1" lang="ja-JP" altLang="en-US" sz="2000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1100</a:t>
                      </a:r>
                      <a:endParaRPr kumimoji="1" lang="ja-JP" altLang="en-US" sz="2000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1.550</a:t>
                      </a:r>
                      <a:endParaRPr kumimoji="1" lang="ja-JP" altLang="en-US" sz="2000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0.172</a:t>
                      </a:r>
                      <a:endParaRPr kumimoji="1" lang="ja-JP" altLang="en-US" sz="2000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 marL="68580" marR="68580"/>
                </a:tc>
              </a:tr>
            </a:tbl>
          </a:graphicData>
        </a:graphic>
      </p:graphicFrame>
      <p:sp>
        <p:nvSpPr>
          <p:cNvPr id="19" name="テキスト ボックス 18"/>
          <p:cNvSpPr txBox="1"/>
          <p:nvPr/>
        </p:nvSpPr>
        <p:spPr>
          <a:xfrm>
            <a:off x="249328" y="3452642"/>
            <a:ext cx="30424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Number of Quasi-particles in Nb/Al-STJ</a:t>
            </a:r>
            <a:endParaRPr kumimoji="1" lang="ja-JP" altLang="en-US" sz="2000" b="1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49327" y="4796479"/>
            <a:ext cx="38426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800" dirty="0" smtClean="0">
                <a:latin typeface="Khmer UI" panose="020B0502040204020203" pitchFamily="34" charset="0"/>
                <a:cs typeface="Khmer UI" panose="020B0502040204020203" pitchFamily="34" charset="0"/>
              </a:rPr>
              <a:t>G</a:t>
            </a:r>
            <a:r>
              <a:rPr kumimoji="1" lang="en-US" altLang="ja-JP" sz="1800" baseline="-25000" dirty="0" smtClean="0">
                <a:latin typeface="Khmer UI" panose="020B0502040204020203" pitchFamily="34" charset="0"/>
                <a:cs typeface="Khmer UI" panose="020B0502040204020203" pitchFamily="34" charset="0"/>
              </a:rPr>
              <a:t>Al</a:t>
            </a:r>
            <a:r>
              <a:rPr kumimoji="1" lang="en-US" altLang="ja-JP" sz="1800" dirty="0" smtClean="0">
                <a:latin typeface="Khmer UI" panose="020B0502040204020203" pitchFamily="34" charset="0"/>
                <a:cs typeface="Khmer UI" panose="020B0502040204020203" pitchFamily="34" charset="0"/>
              </a:rPr>
              <a:t> : Trapping Gain In Al(~10)</a:t>
            </a:r>
          </a:p>
          <a:p>
            <a:pPr algn="l"/>
            <a:r>
              <a:rPr kumimoji="1" lang="en-US" altLang="ja-JP" sz="1800" dirty="0" smtClean="0">
                <a:latin typeface="Khmer UI" panose="020B0502040204020203" pitchFamily="34" charset="0"/>
                <a:cs typeface="Khmer UI" panose="020B0502040204020203" pitchFamily="34" charset="0"/>
              </a:rPr>
              <a:t> E</a:t>
            </a:r>
            <a:r>
              <a:rPr kumimoji="1" lang="en-US" altLang="ja-JP" sz="1800" baseline="-25000" dirty="0" smtClean="0">
                <a:latin typeface="Khmer UI" panose="020B0502040204020203" pitchFamily="34" charset="0"/>
                <a:cs typeface="Khmer UI" panose="020B0502040204020203" pitchFamily="34" charset="0"/>
              </a:rPr>
              <a:t>0</a:t>
            </a:r>
            <a:r>
              <a:rPr kumimoji="1" lang="en-US" altLang="ja-JP" sz="1800" dirty="0" smtClean="0">
                <a:latin typeface="Khmer UI" panose="020B0502040204020203" pitchFamily="34" charset="0"/>
                <a:cs typeface="Khmer UI" panose="020B0502040204020203" pitchFamily="34" charset="0"/>
              </a:rPr>
              <a:t> : </a:t>
            </a:r>
            <a:r>
              <a:rPr lang="en-US" altLang="ja-JP" sz="1800" dirty="0">
                <a:latin typeface="Khmer UI" panose="020B0502040204020203" pitchFamily="34" charset="0"/>
                <a:cs typeface="Khmer UI" panose="020B0502040204020203" pitchFamily="34" charset="0"/>
              </a:rPr>
              <a:t>P</a:t>
            </a:r>
            <a:r>
              <a:rPr lang="en-US" altLang="ja-JP" sz="1800" dirty="0" smtClean="0">
                <a:latin typeface="Khmer UI" panose="020B0502040204020203" pitchFamily="34" charset="0"/>
                <a:cs typeface="Khmer UI" panose="020B0502040204020203" pitchFamily="34" charset="0"/>
              </a:rPr>
              <a:t>hoton Energy</a:t>
            </a:r>
          </a:p>
          <a:p>
            <a:pPr algn="l"/>
            <a:r>
              <a:rPr lang="en-US" altLang="ja-JP" sz="1800" dirty="0" smtClean="0">
                <a:latin typeface="Khmer UI" panose="020B0502040204020203" pitchFamily="34" charset="0"/>
                <a:cs typeface="Khmer UI" panose="020B0502040204020203" pitchFamily="34" charset="0"/>
              </a:rPr>
              <a:t> Δ  : E-Gap in superconductor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75110" y="5729926"/>
            <a:ext cx="3320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8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For 25meV single photon</a:t>
            </a:r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652" y="953400"/>
            <a:ext cx="2482542" cy="23203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テキスト ボックス 22"/>
              <p:cNvSpPr txBox="1"/>
              <p:nvPr/>
            </p:nvSpPr>
            <p:spPr>
              <a:xfrm>
                <a:off x="639746" y="4287776"/>
                <a:ext cx="2652071" cy="4003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kumimoji="1" lang="en-US" altLang="ja-JP" sz="2000" b="0" i="1" baseline="-25000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kumimoji="1" lang="en-US" altLang="ja-JP" sz="2000" b="0" i="0" smtClean="0">
                          <a:latin typeface="Cambria Math" panose="02040503050406030204" pitchFamily="18" charset="0"/>
                        </a:rPr>
                        <m:t>GAl</m:t>
                      </m:r>
                      <m:f>
                        <m:fPr>
                          <m:type m:val="skw"/>
                          <m:ctrlPr>
                            <a:rPr kumimoji="1" lang="en-US" altLang="ja-JP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kumimoji="1" lang="en-US" altLang="ja-JP" sz="2000" b="0" i="1" baseline="-2500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num>
                        <m:den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1.7</m:t>
                          </m:r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</m:den>
                      </m:f>
                    </m:oMath>
                  </m:oMathPara>
                </a14:m>
                <a:endParaRPr kumimoji="1" lang="ja-JP" altLang="en-US" sz="2000" dirty="0">
                  <a:latin typeface="Khmer UI" panose="020B0502040204020203" pitchFamily="34" charset="0"/>
                  <a:cs typeface="Khmer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23" name="テキスト ボックス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746" y="4287776"/>
                <a:ext cx="2652071" cy="400366"/>
              </a:xfrm>
              <a:prstGeom prst="rect">
                <a:avLst/>
              </a:prstGeom>
              <a:blipFill rotWithShape="1">
                <a:blip r:embed="rId4"/>
                <a:stretch>
                  <a:fillRect t="-165152" r="-2299" b="-24545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テキスト ボックス 23"/>
              <p:cNvSpPr txBox="1"/>
              <p:nvPr/>
            </p:nvSpPr>
            <p:spPr>
              <a:xfrm>
                <a:off x="639746" y="6121128"/>
                <a:ext cx="2965228" cy="74937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kumimoji="1" lang="en-US" altLang="ja-JP" sz="2000" dirty="0" smtClean="0">
                    <a:latin typeface="Khmer UI" panose="020B0502040204020203" pitchFamily="34" charset="0"/>
                    <a:cs typeface="Khmer UI" panose="020B0502040204020203" pitchFamily="34" charset="0"/>
                  </a:rPr>
                  <a:t>N</a:t>
                </a:r>
                <a:r>
                  <a:rPr kumimoji="1" lang="en-US" altLang="ja-JP" sz="2000" baseline="-25000" dirty="0" smtClean="0">
                    <a:latin typeface="Khmer UI" panose="020B0502040204020203" pitchFamily="34" charset="0"/>
                    <a:cs typeface="Khmer UI" panose="020B0502040204020203" pitchFamily="34" charset="0"/>
                  </a:rPr>
                  <a:t>q</a:t>
                </a:r>
                <a:r>
                  <a:rPr kumimoji="1" lang="en-US" altLang="ja-JP" sz="2000" dirty="0" smtClean="0">
                    <a:latin typeface="Khmer UI" panose="020B0502040204020203" pitchFamily="34" charset="0"/>
                    <a:cs typeface="Khmer UI" panose="020B0502040204020203" pitchFamily="34" charset="0"/>
                  </a:rPr>
                  <a:t> = 10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25 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𝑚𝑒𝑉</m:t>
                        </m:r>
                      </m:num>
                      <m:den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1.7 ∗1.550 </m:t>
                        </m:r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𝑚𝑒𝑉</m:t>
                        </m:r>
                      </m:den>
                    </m:f>
                  </m:oMath>
                </a14:m>
                <a:endParaRPr kumimoji="1" lang="en-US" altLang="ja-JP" sz="2000" dirty="0" smtClean="0">
                  <a:latin typeface="Khmer UI" panose="020B0502040204020203" pitchFamily="34" charset="0"/>
                  <a:cs typeface="Khmer UI" panose="020B0502040204020203" pitchFamily="34" charset="0"/>
                </a:endParaRPr>
              </a:p>
              <a:p>
                <a:pPr algn="ctr"/>
                <a:r>
                  <a:rPr lang="en-US" altLang="ja-JP" sz="2000" dirty="0" smtClean="0">
                    <a:latin typeface="Khmer UI" panose="020B0502040204020203" pitchFamily="34" charset="0"/>
                    <a:cs typeface="Khmer UI" panose="020B0502040204020203" pitchFamily="34" charset="0"/>
                  </a:rPr>
                  <a:t>   = </a:t>
                </a:r>
                <a:r>
                  <a:rPr lang="en-US" altLang="ja-JP" sz="2000" dirty="0" smtClean="0">
                    <a:solidFill>
                      <a:srgbClr val="FF0000"/>
                    </a:solidFill>
                    <a:latin typeface="Khmer UI" panose="020B0502040204020203" pitchFamily="34" charset="0"/>
                    <a:cs typeface="Khmer UI" panose="020B0502040204020203" pitchFamily="34" charset="0"/>
                  </a:rPr>
                  <a:t>95 e</a:t>
                </a:r>
                <a:endParaRPr kumimoji="1" lang="ja-JP" altLang="en-US" sz="2000" dirty="0">
                  <a:solidFill>
                    <a:srgbClr val="FF0000"/>
                  </a:solidFill>
                  <a:latin typeface="Khmer UI" panose="020B0502040204020203" pitchFamily="34" charset="0"/>
                  <a:cs typeface="Khmer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24" name="テキスト ボックス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746" y="6121128"/>
                <a:ext cx="2965228" cy="749372"/>
              </a:xfrm>
              <a:prstGeom prst="rect">
                <a:avLst/>
              </a:prstGeom>
              <a:blipFill rotWithShape="1">
                <a:blip r:embed="rId5"/>
                <a:stretch>
                  <a:fillRect t="-2439" b="-1951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48" y="79683"/>
            <a:ext cx="9144000" cy="712279"/>
          </a:xfrm>
        </p:spPr>
        <p:txBody>
          <a:bodyPr>
            <a:noAutofit/>
          </a:bodyPr>
          <a:lstStyle/>
          <a:p>
            <a:pPr algn="ctr"/>
            <a:r>
              <a:rPr lang="en-US" altLang="ja-JP" sz="3200" b="1" dirty="0" err="1" smtClean="0">
                <a:solidFill>
                  <a:srgbClr val="00206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Nb</a:t>
            </a:r>
            <a:r>
              <a:rPr lang="en-US" altLang="ja-JP" sz="3200" b="1" dirty="0" smtClean="0">
                <a:solidFill>
                  <a:srgbClr val="00206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/Al-STJ Photon Detector</a:t>
            </a:r>
            <a:endParaRPr lang="ja-JP" altLang="en-US" sz="3200" b="1" dirty="0">
              <a:solidFill>
                <a:srgbClr val="002060"/>
              </a:solidFill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49327" y="2145880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b="1" dirty="0">
                <a:solidFill>
                  <a:srgbClr val="00B050"/>
                </a:solidFill>
              </a:rPr>
              <a:t>3</a:t>
            </a:r>
            <a:r>
              <a:rPr kumimoji="1" lang="en-US" altLang="ja-JP" sz="1800" b="1" dirty="0" smtClean="0">
                <a:solidFill>
                  <a:srgbClr val="00B050"/>
                </a:solidFill>
              </a:rPr>
              <a:t>00nm</a:t>
            </a:r>
            <a:endParaRPr kumimoji="1" lang="ja-JP" altLang="en-US" sz="1800" b="1" dirty="0">
              <a:solidFill>
                <a:srgbClr val="00B050"/>
              </a:solidFill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 flipH="1">
            <a:off x="1125487" y="1991718"/>
            <a:ext cx="11732" cy="677656"/>
          </a:xfrm>
          <a:prstGeom prst="straightConnector1">
            <a:avLst/>
          </a:prstGeom>
          <a:ln w="5715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コンテンツ プレースホルダー 1"/>
          <p:cNvSpPr>
            <a:spLocks noGrp="1"/>
          </p:cNvSpPr>
          <p:nvPr>
            <p:ph idx="1"/>
          </p:nvPr>
        </p:nvSpPr>
        <p:spPr>
          <a:xfrm>
            <a:off x="3131840" y="1680076"/>
            <a:ext cx="6083053" cy="3578068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Quasi-particles near the barrier can mediate Cooper pairs, resulting in true signal gain</a:t>
            </a:r>
            <a:endParaRPr kumimoji="1" lang="en-US" altLang="ja-JP" sz="2400" dirty="0" smtClean="0"/>
          </a:p>
          <a:p>
            <a:pPr lvl="1"/>
            <a:r>
              <a:rPr lang="en-US" altLang="ja-JP" sz="2000" dirty="0" smtClean="0"/>
              <a:t>Bi-layer fabricated with superconductors of different gaps </a:t>
            </a:r>
            <a:r>
              <a:rPr lang="en-US" altLang="ja-JP" sz="2000" dirty="0" smtClean="0">
                <a:sym typeface="Symbol"/>
              </a:rPr>
              <a:t></a:t>
            </a:r>
            <a:r>
              <a:rPr lang="en-US" altLang="ja-JP" sz="2000" baseline="-25000" dirty="0" err="1" smtClean="0">
                <a:sym typeface="Symbol"/>
              </a:rPr>
              <a:t>Nb</a:t>
            </a:r>
            <a:r>
              <a:rPr lang="en-US" altLang="ja-JP" sz="2000" dirty="0" smtClean="0">
                <a:sym typeface="Symbol"/>
              </a:rPr>
              <a:t>&gt;</a:t>
            </a:r>
            <a:r>
              <a:rPr lang="en-US" altLang="ja-JP" sz="2000" baseline="-25000" dirty="0" smtClean="0">
                <a:sym typeface="Symbol"/>
              </a:rPr>
              <a:t>Al</a:t>
            </a:r>
            <a:r>
              <a:rPr lang="en-US" altLang="ja-JP" sz="2000" dirty="0" smtClean="0">
                <a:sym typeface="Symbol"/>
              </a:rPr>
              <a:t> to enhance quasi-particle density near the barrier</a:t>
            </a:r>
            <a:endParaRPr lang="en-US" altLang="ja-JP" sz="2000" dirty="0" smtClean="0"/>
          </a:p>
          <a:p>
            <a:pPr lvl="1"/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/Al-STJ   </a:t>
            </a:r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(200nm)/Al(10nm)/</a:t>
            </a:r>
            <a:r>
              <a:rPr lang="en-US" altLang="ja-JP" sz="2000" dirty="0" err="1" smtClean="0">
                <a:sym typeface="Wingdings"/>
              </a:rPr>
              <a:t>AlOx</a:t>
            </a:r>
            <a:r>
              <a:rPr lang="en-US" altLang="ja-JP" sz="2000" dirty="0" smtClean="0">
                <a:sym typeface="Wingdings"/>
              </a:rPr>
              <a:t>/Al(10nm)/</a:t>
            </a:r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(100nm)</a:t>
            </a:r>
          </a:p>
          <a:p>
            <a:r>
              <a:rPr lang="en-US" altLang="ja-JP" sz="2400" dirty="0" smtClean="0"/>
              <a:t>Gain:</a:t>
            </a:r>
            <a:r>
              <a:rPr lang="ja-JP" altLang="en-US" sz="2400" dirty="0" smtClean="0"/>
              <a:t> </a:t>
            </a:r>
            <a:r>
              <a:rPr lang="en-US" altLang="ja-JP" sz="2400" dirty="0"/>
              <a:t>2</a:t>
            </a:r>
            <a:r>
              <a:rPr lang="ja-JP" altLang="en-US" sz="2400" dirty="0" smtClean="0"/>
              <a:t>～</a:t>
            </a:r>
            <a:r>
              <a:rPr lang="en-US" altLang="ja-JP" sz="2400" dirty="0" smtClean="0"/>
              <a:t>200</a:t>
            </a:r>
            <a:endParaRPr kumimoji="1" lang="en-US" altLang="ja-JP" sz="2400" dirty="0" smtClean="0"/>
          </a:p>
        </p:txBody>
      </p:sp>
      <p:sp>
        <p:nvSpPr>
          <p:cNvPr id="27" name="コンテンツ プレースホルダー 1"/>
          <p:cNvSpPr txBox="1">
            <a:spLocks/>
          </p:cNvSpPr>
          <p:nvPr/>
        </p:nvSpPr>
        <p:spPr bwMode="auto">
          <a:xfrm>
            <a:off x="3707904" y="1196752"/>
            <a:ext cx="5616624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˃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alibri" pitchFamily="34" charset="0"/>
              <a:buChar char="+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400" b="1" dirty="0" smtClean="0"/>
              <a:t>Back tunneling Effect </a:t>
            </a:r>
            <a:r>
              <a:rPr lang="ja-JP" altLang="en-US" sz="2400" b="1" dirty="0" smtClean="0"/>
              <a:t>→　</a:t>
            </a:r>
            <a:r>
              <a:rPr lang="en-US" altLang="ja-JP" sz="2400" b="1" dirty="0" smtClean="0"/>
              <a:t>Trapping Gain</a:t>
            </a:r>
          </a:p>
        </p:txBody>
      </p:sp>
    </p:spTree>
    <p:extLst>
      <p:ext uri="{BB962C8B-B14F-4D97-AF65-F5344CB8AC3E}">
        <p14:creationId xmlns:p14="http://schemas.microsoft.com/office/powerpoint/2010/main" val="3527932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537"/>
    </mc:Choice>
    <mc:Fallback xmlns="">
      <p:transition spd="slow" advTm="90537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755576" y="116632"/>
            <a:ext cx="7742435" cy="542925"/>
          </a:xfrm>
          <a:prstGeom prst="rect">
            <a:avLst/>
          </a:prstGeom>
          <a:ln w="25400">
            <a:miter lim="800000"/>
            <a:headEnd/>
            <a:tailEnd/>
          </a:ln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7200" b="1" kern="1200" baseline="0">
                <a:ln w="1270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7200" b="1">
                <a:solidFill>
                  <a:schemeClr val="bg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en-US" altLang="ja-JP" sz="2400" dirty="0" smtClean="0">
                <a:solidFill>
                  <a:srgbClr val="FF3300"/>
                </a:solidFill>
                <a:latin typeface="ＭＳ Ｐゴシック" pitchFamily="50" charset="-128"/>
              </a:rPr>
              <a:t>R&amp;D of Superconducting Tunnel Junction (STJ) </a:t>
            </a:r>
            <a:r>
              <a:rPr lang="en-US" altLang="ja-JP" sz="2400" dirty="0" err="1" smtClean="0">
                <a:solidFill>
                  <a:srgbClr val="FF3300"/>
                </a:solidFill>
                <a:latin typeface="ＭＳ Ｐゴシック" pitchFamily="50" charset="-128"/>
              </a:rPr>
              <a:t>Detctor</a:t>
            </a:r>
            <a:endParaRPr lang="en-US" altLang="ja-JP" sz="2400" dirty="0" smtClean="0">
              <a:solidFill>
                <a:srgbClr val="FF3300"/>
              </a:solidFill>
            </a:endParaRPr>
          </a:p>
        </p:txBody>
      </p:sp>
      <p:sp>
        <p:nvSpPr>
          <p:cNvPr id="11267" name="テキスト ボックス 2"/>
          <p:cNvSpPr txBox="1">
            <a:spLocks noChangeArrowheads="1"/>
          </p:cNvSpPr>
          <p:nvPr/>
        </p:nvSpPr>
        <p:spPr bwMode="auto">
          <a:xfrm>
            <a:off x="160338" y="623888"/>
            <a:ext cx="8983662" cy="1138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1" tIns="45711" rIns="91421" bIns="45711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3200" dirty="0" err="1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Nb</a:t>
            </a:r>
            <a:r>
              <a:rPr lang="en-US" altLang="ja-JP" sz="3200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/Al-STJ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 Goal:  detection of  a single far-infrared photon in </a:t>
            </a:r>
            <a:r>
              <a:rPr lang="en-US" altLang="ja-JP" sz="18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the energy </a:t>
            </a:r>
            <a:r>
              <a:rPr lang="en-US" altLang="ja-JP" sz="1800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range </a:t>
            </a:r>
            <a:r>
              <a:rPr lang="en-US" altLang="ja-JP" sz="18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of 15 – 30 </a:t>
            </a:r>
            <a:r>
              <a:rPr lang="en-US" altLang="ja-JP" sz="1800" dirty="0" err="1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meV</a:t>
            </a:r>
            <a:r>
              <a:rPr lang="en-US" altLang="ja-JP" sz="18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 (</a:t>
            </a:r>
            <a:r>
              <a:rPr lang="en-US" altLang="ja-JP" sz="1800" dirty="0">
                <a:solidFill>
                  <a:srgbClr val="002060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Khmer UI" panose="020B0502040204020203" pitchFamily="34" charset="0"/>
              </a:rPr>
              <a:t>λ= 40 -80μm) </a:t>
            </a:r>
            <a:r>
              <a:rPr lang="en-US" altLang="ja-JP" sz="1800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 </a:t>
            </a:r>
            <a:r>
              <a:rPr lang="en-US" altLang="ja-JP" sz="1800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for the rocket experiment for neutrino decay search.  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9272" y="4197971"/>
            <a:ext cx="3299112" cy="247433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11269" name="テキスト ボックス 55"/>
          <p:cNvSpPr txBox="1">
            <a:spLocks noChangeArrowheads="1"/>
          </p:cNvSpPr>
          <p:nvPr/>
        </p:nvSpPr>
        <p:spPr bwMode="auto">
          <a:xfrm>
            <a:off x="7005638" y="4343400"/>
            <a:ext cx="18732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 b="1">
                <a:solidFill>
                  <a:srgbClr val="FF0000"/>
                </a:solidFill>
                <a:latin typeface="Times" pitchFamily="18" charset="0"/>
                <a:ea typeface="Osaka" charset="-128"/>
              </a:rPr>
              <a:t>Signal charge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 b="1">
                <a:solidFill>
                  <a:srgbClr val="FF0000"/>
                </a:solidFill>
                <a:latin typeface="Times" pitchFamily="18" charset="0"/>
                <a:ea typeface="Osaka" charset="-128"/>
              </a:rPr>
              <a:t> distribution</a:t>
            </a:r>
          </a:p>
        </p:txBody>
      </p:sp>
      <p:pic>
        <p:nvPicPr>
          <p:cNvPr id="112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888" y="1871663"/>
            <a:ext cx="4189412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テキスト ボックス 2"/>
          <p:cNvSpPr txBox="1">
            <a:spLocks noChangeArrowheads="1"/>
          </p:cNvSpPr>
          <p:nvPr/>
        </p:nvSpPr>
        <p:spPr bwMode="auto">
          <a:xfrm>
            <a:off x="160338" y="1879600"/>
            <a:ext cx="5408612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1" tIns="45711" rIns="91421" bIns="45711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Signal of </a:t>
            </a:r>
            <a:r>
              <a:rPr lang="en-US" altLang="ja-JP" sz="1800" b="1" dirty="0" err="1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Nb</a:t>
            </a:r>
            <a:r>
              <a:rPr lang="en-US" altLang="ja-JP" sz="1800" b="1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/Al-STJ (100 x 100μm</a:t>
            </a:r>
            <a:r>
              <a:rPr lang="en-US" altLang="ja-JP" sz="1800" b="1" baseline="30000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2</a:t>
            </a:r>
            <a:r>
              <a:rPr lang="en-US" altLang="ja-JP" sz="1800" b="1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) to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infrared (1.31μm) light at 1.9K.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800" b="1" dirty="0">
              <a:solidFill>
                <a:srgbClr val="002060"/>
              </a:solidFill>
              <a:latin typeface="HGS明朝E" pitchFamily="18" charset="-128"/>
              <a:ea typeface="HGS明朝E" pitchFamily="18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Time spread at FWHM is 1μsec.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The number of photon : 93±11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( from the spread of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the signal charge distribution ).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 dirty="0">
                <a:solidFill>
                  <a:srgbClr val="FF3300"/>
                </a:solidFill>
                <a:latin typeface="HGS明朝E" pitchFamily="18" charset="-128"/>
                <a:ea typeface="HGS明朝E" pitchFamily="18" charset="-128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the response of </a:t>
            </a:r>
            <a:r>
              <a:rPr lang="en-US" altLang="ja-JP" sz="1800" b="1" dirty="0" err="1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Nb</a:t>
            </a:r>
            <a:r>
              <a:rPr lang="en-US" altLang="ja-JP" sz="1800" b="1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/Al-STJ (4μm</a:t>
            </a:r>
            <a:r>
              <a:rPr lang="en-US" altLang="ja-JP" sz="1800" b="1" baseline="30000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2</a:t>
            </a:r>
            <a:r>
              <a:rPr lang="en-US" altLang="ja-JP" sz="1800" b="1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 ) to the visible light (</a:t>
            </a:r>
            <a:r>
              <a:rPr lang="en-US" altLang="ja-JP" sz="1800" b="1" dirty="0" smtClean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465nm</a:t>
            </a:r>
            <a:r>
              <a:rPr lang="en-US" altLang="ja-JP" sz="1800" b="1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) at 1.9K.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a single photon peak is separated from pedestal by 1σ.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800" dirty="0">
              <a:solidFill>
                <a:srgbClr val="002060"/>
              </a:solidFill>
              <a:latin typeface="HGS明朝E" pitchFamily="18" charset="-128"/>
              <a:ea typeface="HGS明朝E" pitchFamily="18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>
                <a:solidFill>
                  <a:srgbClr val="002060"/>
                </a:solidFill>
                <a:latin typeface="HGS明朝E" pitchFamily="18" charset="-128"/>
                <a:ea typeface="HGS明朝E" pitchFamily="18" charset="-128"/>
              </a:rPr>
              <a:t>The signal charge distribution (Red histogram) is fitted by four Gaussians of  0, 1, 2 and 3 photon peaks.  Single photon peak has a mean of 0.4fC and  σ of 0.4fC.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818940-8A5A-427A-95F7-4AAA8C38A45F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</p:spTree>
  </p:cSld>
  <p:clrMapOvr>
    <a:masterClrMapping/>
  </p:clrMapOvr>
  <p:transition spd="slow" advTm="87798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712279"/>
          </a:xfrm>
        </p:spPr>
        <p:txBody>
          <a:bodyPr/>
          <a:lstStyle/>
          <a:p>
            <a:pPr algn="ctr">
              <a:defRPr/>
            </a:pPr>
            <a:r>
              <a:rPr lang="en-US" altLang="ja-JP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cs typeface="Khmer UI" panose="020B0502040204020203" pitchFamily="34" charset="0"/>
              </a:rPr>
              <a:t>Requirement for the cold amplifier of</a:t>
            </a:r>
            <a:r>
              <a:rPr lang="ja-JP" alt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cs typeface="Khmer UI" panose="020B0502040204020203" pitchFamily="34" charset="0"/>
              </a:rPr>
              <a:t> </a:t>
            </a:r>
            <a:r>
              <a:rPr lang="en-US" altLang="ja-JP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cs typeface="Khmer UI" panose="020B0502040204020203" pitchFamily="34" charset="0"/>
              </a:rPr>
              <a:t>STJ readout</a:t>
            </a:r>
            <a:endParaRPr lang="ja-JP" altLang="en-US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cs typeface="Khmer UI" panose="020B0502040204020203" pitchFamily="34" charset="0"/>
            </a:endParaRPr>
          </a:p>
        </p:txBody>
      </p:sp>
      <p:sp>
        <p:nvSpPr>
          <p:cNvPr id="12291" name="スライド番号プレースホルダー 11"/>
          <p:cNvSpPr>
            <a:spLocks noGrp="1"/>
          </p:cNvSpPr>
          <p:nvPr>
            <p:ph type="sldNum" sz="quarter" idx="11"/>
          </p:nvPr>
        </p:nvSpPr>
        <p:spPr bwMode="auto">
          <a:xfrm>
            <a:off x="7086600" y="6529388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842DAA7-1FF5-4864-BAFB-C2D3778C46C1}" type="slidenum">
              <a:rPr lang="ja-JP" altLang="en-US" sz="2000" smtClean="0">
                <a:solidFill>
                  <a:srgbClr val="FFFFFF"/>
                </a:solidFill>
                <a:latin typeface="Times" pitchFamily="18" charset="0"/>
                <a:ea typeface="Osaka" charset="-128"/>
              </a:rPr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ja-JP" altLang="en-US" sz="2000" smtClean="0">
              <a:solidFill>
                <a:srgbClr val="FFFFFF"/>
              </a:solidFill>
              <a:latin typeface="Times" pitchFamily="18" charset="0"/>
              <a:ea typeface="Osaka" charset="-128"/>
            </a:endParaRPr>
          </a:p>
        </p:txBody>
      </p:sp>
      <p:sp>
        <p:nvSpPr>
          <p:cNvPr id="12292" name="テキスト ボックス 16"/>
          <p:cNvSpPr txBox="1">
            <a:spLocks noChangeArrowheads="1"/>
          </p:cNvSpPr>
          <p:nvPr/>
        </p:nvSpPr>
        <p:spPr bwMode="auto">
          <a:xfrm>
            <a:off x="-23813" y="5443538"/>
            <a:ext cx="909478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800100" indent="-34290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66FF66"/>
              </a:buClr>
              <a:buFontTx/>
              <a:buNone/>
            </a:pPr>
            <a:r>
              <a:rPr lang="en-US" altLang="ja-JP" sz="2400" b="1" dirty="0">
                <a:solidFill>
                  <a:srgbClr val="002060"/>
                </a:solidFill>
                <a:latin typeface="ＭＳ Ｐゴシック" pitchFamily="50" charset="-128"/>
                <a:ea typeface="ＭＳ Ｐゴシック" pitchFamily="50" charset="-128"/>
                <a:cs typeface="Khmer UI" pitchFamily="34" charset="0"/>
              </a:rPr>
              <a:t>  </a:t>
            </a:r>
            <a:r>
              <a:rPr lang="ja-JP" altLang="en-US" sz="1400" b="1" dirty="0">
                <a:solidFill>
                  <a:srgbClr val="002060"/>
                </a:solidFill>
                <a:latin typeface="ＭＳ Ｐゴシック" pitchFamily="50" charset="-128"/>
                <a:ea typeface="ＭＳ Ｐゴシック" pitchFamily="50" charset="-128"/>
                <a:cs typeface="Khmer UI" pitchFamily="34" charset="0"/>
              </a:rPr>
              <a:t>●</a:t>
            </a:r>
            <a:r>
              <a:rPr lang="ja-JP" altLang="en-US" sz="2400" b="1" dirty="0">
                <a:solidFill>
                  <a:srgbClr val="002060"/>
                </a:solidFill>
                <a:latin typeface="ＭＳ Ｐゴシック" pitchFamily="50" charset="-128"/>
                <a:ea typeface="ＭＳ Ｐゴシック" pitchFamily="50" charset="-128"/>
                <a:cs typeface="Khmer UI" pitchFamily="34" charset="0"/>
              </a:rPr>
              <a:t> </a:t>
            </a:r>
            <a:r>
              <a:rPr lang="en-US" altLang="ja-JP" sz="2400" b="1" dirty="0">
                <a:solidFill>
                  <a:srgbClr val="002060"/>
                </a:solidFill>
                <a:latin typeface="ＭＳ Ｐゴシック" pitchFamily="50" charset="-128"/>
                <a:ea typeface="ＭＳ Ｐゴシック" pitchFamily="50" charset="-128"/>
                <a:cs typeface="Khmer UI" pitchFamily="34" charset="0"/>
              </a:rPr>
              <a:t>Response speed</a:t>
            </a:r>
          </a:p>
          <a:p>
            <a:pPr lvl="1" eaLnBrk="1" hangingPunct="1">
              <a:spcBef>
                <a:spcPct val="0"/>
              </a:spcBef>
              <a:buClr>
                <a:srgbClr val="FF0000"/>
              </a:buClr>
              <a:buFont typeface="Arial" charset="0"/>
              <a:buChar char="•"/>
            </a:pPr>
            <a:r>
              <a:rPr lang="en-US" altLang="ja-JP" sz="2000" dirty="0">
                <a:solidFill>
                  <a:srgbClr val="002060"/>
                </a:solidFill>
                <a:latin typeface="ＭＳ Ｐゴシック" pitchFamily="50" charset="-128"/>
                <a:ea typeface="ＭＳ Ｐゴシック" pitchFamily="50" charset="-128"/>
                <a:cs typeface="Khmer UI" pitchFamily="34" charset="0"/>
              </a:rPr>
              <a:t>The integration time of charge is 2-4μs.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-9525" y="4344988"/>
            <a:ext cx="6954838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buClr>
                <a:srgbClr val="66FF66"/>
              </a:buClr>
              <a:defRPr/>
            </a:pPr>
            <a:r>
              <a:rPr lang="en-US" altLang="ja-JP" sz="2400" b="1" dirty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  </a:t>
            </a:r>
            <a:r>
              <a:rPr lang="ja-JP" altLang="en-US" sz="1400" b="1" dirty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●</a:t>
            </a:r>
            <a:r>
              <a:rPr lang="ja-JP" altLang="en-US" sz="2400" b="1" dirty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 </a:t>
            </a:r>
            <a:r>
              <a:rPr lang="en-US" altLang="ja-JP" sz="2400" b="1" dirty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Low power consumption</a:t>
            </a:r>
          </a:p>
          <a:p>
            <a:pPr marL="800100" lvl="1" indent="-342900" algn="l">
              <a:buClr>
                <a:srgbClr val="FF0000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Typical cooling power of our refrigerator is </a:t>
            </a:r>
            <a:r>
              <a:rPr lang="en-US" altLang="ja-JP" sz="2000" dirty="0" smtClean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400μW</a:t>
            </a:r>
            <a:r>
              <a:rPr lang="en-US" altLang="ja-JP" sz="2000" dirty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.</a:t>
            </a:r>
          </a:p>
        </p:txBody>
      </p:sp>
      <p:sp>
        <p:nvSpPr>
          <p:cNvPr id="12294" name="テキスト ボックス 32"/>
          <p:cNvSpPr txBox="1">
            <a:spLocks noChangeArrowheads="1"/>
          </p:cNvSpPr>
          <p:nvPr/>
        </p:nvSpPr>
        <p:spPr bwMode="auto">
          <a:xfrm>
            <a:off x="1546225" y="3640286"/>
            <a:ext cx="31956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000" b="1" dirty="0">
                <a:solidFill>
                  <a:srgbClr val="00B050"/>
                </a:solidFill>
                <a:latin typeface="Times" pitchFamily="18" charset="0"/>
                <a:ea typeface="Osaka" charset="-128"/>
              </a:rPr>
              <a:t>1. Operation below 800mK </a:t>
            </a:r>
            <a:endParaRPr lang="ja-JP" altLang="en-US" sz="2000" b="1" dirty="0">
              <a:solidFill>
                <a:srgbClr val="00B050"/>
              </a:solidFill>
              <a:latin typeface="Times" pitchFamily="18" charset="0"/>
              <a:ea typeface="Osaka" charset="-128"/>
            </a:endParaRPr>
          </a:p>
        </p:txBody>
      </p:sp>
      <p:sp>
        <p:nvSpPr>
          <p:cNvPr id="34" name="右矢印 33"/>
          <p:cNvSpPr/>
          <p:nvPr/>
        </p:nvSpPr>
        <p:spPr>
          <a:xfrm>
            <a:off x="781050" y="3646488"/>
            <a:ext cx="695325" cy="27940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2296" name="テキスト ボックス 37"/>
          <p:cNvSpPr txBox="1">
            <a:spLocks noChangeArrowheads="1"/>
          </p:cNvSpPr>
          <p:nvPr/>
        </p:nvSpPr>
        <p:spPr bwMode="auto">
          <a:xfrm>
            <a:off x="1476375" y="5167313"/>
            <a:ext cx="7600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000" b="1" dirty="0">
                <a:solidFill>
                  <a:srgbClr val="00B050"/>
                </a:solidFill>
                <a:latin typeface="Times" pitchFamily="18" charset="0"/>
                <a:ea typeface="Osaka" charset="-128"/>
              </a:rPr>
              <a:t>2. Power consumption of the amplifier should be as low as possible. </a:t>
            </a:r>
            <a:endParaRPr lang="ja-JP" altLang="en-US" sz="2000" b="1" dirty="0">
              <a:solidFill>
                <a:srgbClr val="00B050"/>
              </a:solidFill>
              <a:latin typeface="Times" pitchFamily="18" charset="0"/>
              <a:ea typeface="Osaka" charset="-128"/>
            </a:endParaRPr>
          </a:p>
        </p:txBody>
      </p:sp>
      <p:sp>
        <p:nvSpPr>
          <p:cNvPr id="39" name="右矢印 38"/>
          <p:cNvSpPr/>
          <p:nvPr/>
        </p:nvSpPr>
        <p:spPr>
          <a:xfrm>
            <a:off x="782638" y="5227638"/>
            <a:ext cx="695325" cy="27940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2298" name="テキスト ボックス 39"/>
          <p:cNvSpPr txBox="1">
            <a:spLocks noChangeArrowheads="1"/>
          </p:cNvSpPr>
          <p:nvPr/>
        </p:nvSpPr>
        <p:spPr bwMode="auto">
          <a:xfrm>
            <a:off x="1601038" y="6162645"/>
            <a:ext cx="649754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000" b="1" dirty="0">
                <a:solidFill>
                  <a:srgbClr val="00B050"/>
                </a:solidFill>
                <a:latin typeface="Times" pitchFamily="18" charset="0"/>
                <a:ea typeface="Osaka" charset="-128"/>
              </a:rPr>
              <a:t>3. Amplification gain should be </a:t>
            </a:r>
            <a:r>
              <a:rPr lang="en-US" altLang="ja-JP" sz="2000" b="1" dirty="0" smtClean="0">
                <a:solidFill>
                  <a:srgbClr val="00B050"/>
                </a:solidFill>
                <a:latin typeface="Times" pitchFamily="18" charset="0"/>
                <a:ea typeface="Osaka" charset="-128"/>
              </a:rPr>
              <a:t>large enough </a:t>
            </a:r>
            <a:r>
              <a:rPr lang="en-US" altLang="ja-JP" sz="2000" b="1" dirty="0">
                <a:solidFill>
                  <a:srgbClr val="00B050"/>
                </a:solidFill>
                <a:latin typeface="Times" pitchFamily="18" charset="0"/>
                <a:ea typeface="Osaka" charset="-128"/>
              </a:rPr>
              <a:t>up to 1MHz.</a:t>
            </a:r>
            <a:endParaRPr lang="ja-JP" altLang="en-US" sz="2000" b="1" dirty="0">
              <a:solidFill>
                <a:srgbClr val="00B050"/>
              </a:solidFill>
              <a:latin typeface="Times" pitchFamily="18" charset="0"/>
              <a:ea typeface="Osaka" charset="-128"/>
            </a:endParaRPr>
          </a:p>
        </p:txBody>
      </p:sp>
      <p:sp>
        <p:nvSpPr>
          <p:cNvPr id="41" name="右矢印 40"/>
          <p:cNvSpPr/>
          <p:nvPr/>
        </p:nvSpPr>
        <p:spPr>
          <a:xfrm>
            <a:off x="850900" y="6223000"/>
            <a:ext cx="695325" cy="27940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2300" name="テキスト ボックス 34"/>
          <p:cNvSpPr txBox="1">
            <a:spLocks noChangeArrowheads="1"/>
          </p:cNvSpPr>
          <p:nvPr/>
        </p:nvSpPr>
        <p:spPr bwMode="auto">
          <a:xfrm>
            <a:off x="5335588" y="1019175"/>
            <a:ext cx="3622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 b="1">
                <a:solidFill>
                  <a:srgbClr val="002060"/>
                </a:solidFill>
                <a:latin typeface="Times" pitchFamily="18" charset="0"/>
                <a:ea typeface="Osaka" charset="-128"/>
              </a:rPr>
              <a:t>Temperature Dependence of Leakage Current with Nb/Al-STJ(100x100μm</a:t>
            </a:r>
            <a:r>
              <a:rPr lang="en-US" altLang="ja-JP" sz="1600" b="1" baseline="30000">
                <a:solidFill>
                  <a:srgbClr val="002060"/>
                </a:solidFill>
                <a:latin typeface="Times" pitchFamily="18" charset="0"/>
                <a:ea typeface="Osaka" charset="-128"/>
              </a:rPr>
              <a:t>2</a:t>
            </a:r>
            <a:r>
              <a:rPr lang="en-US" altLang="ja-JP" sz="1600" b="1">
                <a:solidFill>
                  <a:srgbClr val="002060"/>
                </a:solidFill>
                <a:latin typeface="Times" pitchFamily="18" charset="0"/>
                <a:ea typeface="Osaka" charset="-128"/>
              </a:rPr>
              <a:t> )</a:t>
            </a:r>
            <a:endParaRPr lang="ja-JP" altLang="en-US" sz="1600" b="1">
              <a:solidFill>
                <a:srgbClr val="002060"/>
              </a:solidFill>
              <a:latin typeface="Times" pitchFamily="18" charset="0"/>
              <a:ea typeface="Osaka" charset="-128"/>
            </a:endParaRPr>
          </a:p>
        </p:txBody>
      </p:sp>
      <p:sp>
        <p:nvSpPr>
          <p:cNvPr id="12301" name="テキスト ボックス 6"/>
          <p:cNvSpPr txBox="1">
            <a:spLocks noChangeArrowheads="1"/>
          </p:cNvSpPr>
          <p:nvPr/>
        </p:nvSpPr>
        <p:spPr bwMode="auto">
          <a:xfrm>
            <a:off x="951776" y="3962954"/>
            <a:ext cx="438453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Font typeface="Arial" charset="0"/>
              <a:buChar char="»"/>
              <a:defRPr kumimoji="1" sz="2800">
                <a:solidFill>
                  <a:schemeClr val="tx2"/>
                </a:solidFill>
                <a:latin typeface="Calibri" pitchFamily="34" charset="0"/>
                <a:ea typeface="ＭＳ 明朝" pitchFamily="17" charset="-128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charset="0"/>
              <a:buChar char="˃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2pPr>
            <a:lvl3pPr marL="1143000" indent="-228600" algn="l" eaLnBrk="0" hangingPunct="0">
              <a:spcBef>
                <a:spcPct val="20000"/>
              </a:spcBef>
              <a:buFont typeface="Calibri" pitchFamily="34" charset="0"/>
              <a:buChar char="+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–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>
                <a:solidFill>
                  <a:schemeClr val="tx1"/>
                </a:solidFill>
                <a:latin typeface="Calibri" pitchFamily="34" charset="0"/>
                <a:ea typeface="ＭＳ 明朝" pitchFamily="17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000" baseline="30000" dirty="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3</a:t>
            </a:r>
            <a:r>
              <a:rPr lang="en-US" altLang="ja-JP" sz="2000" dirty="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He sorption </a:t>
            </a:r>
            <a:r>
              <a:rPr lang="en-US" altLang="ja-JP" sz="2000" dirty="0" smtClean="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refrigerator is </a:t>
            </a:r>
            <a:r>
              <a:rPr lang="en-US" altLang="ja-JP" sz="2000" dirty="0">
                <a:solidFill>
                  <a:srgbClr val="FF3300"/>
                </a:solidFill>
                <a:latin typeface="Times" pitchFamily="18" charset="0"/>
                <a:ea typeface="Osaka" charset="-128"/>
              </a:rPr>
              <a:t>our candidate</a:t>
            </a:r>
            <a:endParaRPr lang="ja-JP" altLang="en-US" sz="2000" dirty="0">
              <a:solidFill>
                <a:srgbClr val="FF3300"/>
              </a:solidFill>
              <a:latin typeface="Times" pitchFamily="18" charset="0"/>
              <a:ea typeface="Osaka" charset="-128"/>
            </a:endParaRPr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8300" y="1628775"/>
            <a:ext cx="3589338" cy="31003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" name="テキスト ボックス 2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827100" y="2627657"/>
            <a:ext cx="2182212" cy="611321"/>
          </a:xfrm>
          <a:prstGeom prst="rect">
            <a:avLst/>
          </a:prstGeom>
          <a:blipFill rotWithShape="1">
            <a:blip r:embed="rId4"/>
            <a:stretch>
              <a:fillRect b="-23000"/>
            </a:stretch>
          </a:blipFill>
        </p:spPr>
        <p:txBody>
          <a:bodyPr/>
          <a:lstStyle/>
          <a:p>
            <a:r>
              <a:rPr lang="ja-JP" altLang="en-US">
                <a:noFill/>
              </a:rPr>
              <a:t> </a:t>
            </a:r>
          </a:p>
        </p:txBody>
      </p:sp>
      <p:cxnSp>
        <p:nvCxnSpPr>
          <p:cNvPr id="23" name="直線コネクタ 22"/>
          <p:cNvCxnSpPr/>
          <p:nvPr/>
        </p:nvCxnSpPr>
        <p:spPr>
          <a:xfrm>
            <a:off x="6307138" y="2008188"/>
            <a:ext cx="0" cy="2465387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6588125" y="3533775"/>
            <a:ext cx="831850" cy="0"/>
          </a:xfrm>
          <a:prstGeom prst="line">
            <a:avLst/>
          </a:prstGeom>
          <a:ln w="38100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下矢印 24"/>
          <p:cNvSpPr/>
          <p:nvPr/>
        </p:nvSpPr>
        <p:spPr>
          <a:xfrm>
            <a:off x="6780213" y="3616325"/>
            <a:ext cx="420687" cy="528638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2307" name="テキスト ボックス 25"/>
          <p:cNvSpPr txBox="1">
            <a:spLocks noChangeArrowheads="1"/>
          </p:cNvSpPr>
          <p:nvPr/>
        </p:nvSpPr>
        <p:spPr bwMode="auto">
          <a:xfrm>
            <a:off x="7262813" y="3556000"/>
            <a:ext cx="1238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2000" b="1">
                <a:solidFill>
                  <a:srgbClr val="00B0F0"/>
                </a:solidFill>
              </a:rPr>
              <a:t>To 100pA</a:t>
            </a:r>
            <a:endParaRPr lang="ja-JP" altLang="en-US" sz="2000" b="1">
              <a:solidFill>
                <a:srgbClr val="00B0F0"/>
              </a:solidFill>
            </a:endParaRPr>
          </a:p>
        </p:txBody>
      </p:sp>
      <p:cxnSp>
        <p:nvCxnSpPr>
          <p:cNvPr id="27" name="直線コネクタ 26"/>
          <p:cNvCxnSpPr/>
          <p:nvPr/>
        </p:nvCxnSpPr>
        <p:spPr>
          <a:xfrm>
            <a:off x="6364288" y="4144963"/>
            <a:ext cx="1055687" cy="0"/>
          </a:xfrm>
          <a:prstGeom prst="line">
            <a:avLst/>
          </a:prstGeom>
          <a:ln w="38100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9" name="テキスト ボックス 27"/>
          <p:cNvSpPr txBox="1">
            <a:spLocks noChangeArrowheads="1"/>
          </p:cNvSpPr>
          <p:nvPr/>
        </p:nvSpPr>
        <p:spPr bwMode="auto">
          <a:xfrm>
            <a:off x="5815013" y="1628775"/>
            <a:ext cx="19319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2000" b="1">
                <a:solidFill>
                  <a:srgbClr val="FFC000"/>
                </a:solidFill>
              </a:rPr>
              <a:t>100pA@800mK</a:t>
            </a:r>
            <a:endParaRPr lang="ja-JP" altLang="en-US" sz="2000" b="1">
              <a:solidFill>
                <a:srgbClr val="FFC000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95263" y="515938"/>
            <a:ext cx="87630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1" algn="l">
              <a:buClr>
                <a:srgbClr val="00B050"/>
              </a:buClr>
              <a:defRPr/>
            </a:pPr>
            <a:r>
              <a:rPr lang="en-US" altLang="ja-JP" sz="2000" dirty="0">
                <a:solidFill>
                  <a:srgbClr val="002060"/>
                </a:solidFill>
                <a:latin typeface="+mj-ea"/>
                <a:ea typeface="+mj-ea"/>
                <a:cs typeface="Khmer UI" panose="020B0502040204020203" pitchFamily="34" charset="0"/>
              </a:rPr>
              <a:t>We need the preamplifier operated at extremely low temperature to detect a single far-infrared photon (λ= 40 -80μm) 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テキスト ボックス 25"/>
              <p:cNvSpPr txBox="1"/>
              <p:nvPr/>
            </p:nvSpPr>
            <p:spPr>
              <a:xfrm>
                <a:off x="149136" y="1400965"/>
                <a:ext cx="5299164" cy="21256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buClr>
                    <a:srgbClr val="66FF66"/>
                  </a:buClr>
                </a:pPr>
                <a:r>
                  <a:rPr lang="ja-JP" altLang="en-US" sz="1400" b="1" dirty="0" smtClean="0">
                    <a:solidFill>
                      <a:srgbClr val="002060"/>
                    </a:solidFill>
                    <a:latin typeface="+mj-ea"/>
                    <a:ea typeface="+mj-ea"/>
                    <a:cs typeface="Khmer UI" panose="020B0502040204020203" pitchFamily="34" charset="0"/>
                  </a:rPr>
                  <a:t>● </a:t>
                </a:r>
                <a:r>
                  <a:rPr lang="en-US" altLang="ja-JP" sz="2400" b="1" dirty="0" smtClean="0">
                    <a:solidFill>
                      <a:srgbClr val="002060"/>
                    </a:solidFill>
                    <a:latin typeface="+mj-ea"/>
                    <a:ea typeface="+mj-ea"/>
                    <a:cs typeface="Khmer UI" panose="020B0502040204020203" pitchFamily="34" charset="0"/>
                  </a:rPr>
                  <a:t>Operation at ultra-low </a:t>
                </a:r>
                <a:r>
                  <a:rPr lang="en-US" altLang="ja-JP" sz="2400" b="1" dirty="0">
                    <a:solidFill>
                      <a:srgbClr val="002060"/>
                    </a:solidFill>
                    <a:latin typeface="+mj-ea"/>
                    <a:ea typeface="+mj-ea"/>
                    <a:cs typeface="Khmer UI" panose="020B0502040204020203" pitchFamily="34" charset="0"/>
                  </a:rPr>
                  <a:t>t</a:t>
                </a:r>
                <a:r>
                  <a:rPr lang="en-US" altLang="ja-JP" sz="2400" b="1" dirty="0" smtClean="0">
                    <a:solidFill>
                      <a:srgbClr val="002060"/>
                    </a:solidFill>
                    <a:latin typeface="+mj-ea"/>
                    <a:ea typeface="+mj-ea"/>
                    <a:cs typeface="Khmer UI" panose="020B0502040204020203" pitchFamily="34" charset="0"/>
                  </a:rPr>
                  <a:t>emperature</a:t>
                </a:r>
              </a:p>
              <a:p>
                <a:pPr marL="800100" lvl="1" indent="-342900" algn="l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en-US" altLang="ja-JP" sz="2000" dirty="0" smtClean="0">
                    <a:solidFill>
                      <a:srgbClr val="002060"/>
                    </a:solidFill>
                    <a:latin typeface="+mj-ea"/>
                    <a:ea typeface="+mj-ea"/>
                    <a:cs typeface="Khmer UI" panose="020B0502040204020203" pitchFamily="34" charset="0"/>
                  </a:rPr>
                  <a:t>Requirement for leakage current of Nb/Al-STJ is below</a:t>
                </a:r>
                <a:r>
                  <a:rPr lang="ja-JP" altLang="en-US" sz="2000" dirty="0">
                    <a:solidFill>
                      <a:srgbClr val="002060"/>
                    </a:solidFill>
                    <a:latin typeface="+mj-ea"/>
                    <a:ea typeface="+mj-ea"/>
                    <a:cs typeface="Khmer UI" panose="020B0502040204020203" pitchFamily="34" charset="0"/>
                  </a:rPr>
                  <a:t> 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+mj-ea"/>
                    <a:ea typeface="+mj-ea"/>
                    <a:cs typeface="Khmer UI" panose="020B0502040204020203" pitchFamily="34" charset="0"/>
                  </a:rPr>
                  <a:t>100pA. </a:t>
                </a:r>
              </a:p>
              <a:p>
                <a:pPr lvl="1" algn="l">
                  <a:buClr>
                    <a:srgbClr val="FF0000"/>
                  </a:buClr>
                </a:pPr>
                <a:r>
                  <a:rPr lang="en-US" altLang="ja-JP" sz="2000" b="1" dirty="0" smtClean="0">
                    <a:solidFill>
                      <a:srgbClr val="002060"/>
                    </a:solidFill>
                    <a:latin typeface="+mj-ea"/>
                    <a:ea typeface="+mj-ea"/>
                    <a:cs typeface="Khmer UI" panose="020B0502040204020203" pitchFamily="34" charset="0"/>
                  </a:rPr>
                  <a:t>        We reduce it by using smaller one.   </a:t>
                </a:r>
              </a:p>
              <a:p>
                <a:pPr lvl="1" algn="l">
                  <a:buClr>
                    <a:srgbClr val="FF0000"/>
                  </a:buClr>
                </a:pPr>
                <a:r>
                  <a:rPr lang="en-US" altLang="ja-JP" sz="2000" b="1" dirty="0">
                    <a:solidFill>
                      <a:srgbClr val="002060"/>
                    </a:solidFill>
                    <a:latin typeface="+mj-ea"/>
                    <a:ea typeface="+mj-ea"/>
                    <a:cs typeface="Khmer UI" panose="020B0502040204020203" pitchFamily="34" charset="0"/>
                  </a:rPr>
                  <a:t> </a:t>
                </a:r>
                <a:r>
                  <a:rPr lang="en-US" altLang="ja-JP" sz="2000" b="1" dirty="0" smtClean="0">
                    <a:solidFill>
                      <a:srgbClr val="002060"/>
                    </a:solidFill>
                    <a:latin typeface="+mj-ea"/>
                    <a:ea typeface="+mj-ea"/>
                    <a:cs typeface="Khmer UI" panose="020B0502040204020203" pitchFamily="34" charset="0"/>
                  </a:rPr>
                  <a:t>   Thermal excitation(</a:t>
                </a:r>
                <a14:m>
                  <m:oMath xmlns:m="http://schemas.openxmlformats.org/officeDocument/2006/math">
                    <m:r>
                      <a:rPr lang="ja-JP" altLang="en-US" sz="2000" b="1" i="1" dirty="0">
                        <a:solidFill>
                          <a:srgbClr val="002060"/>
                        </a:solidFill>
                        <a:latin typeface="Cambria Math"/>
                        <a:ea typeface="+mj-ea"/>
                      </a:rPr>
                      <m:t>∝</m:t>
                    </m:r>
                    <m:rad>
                      <m:radPr>
                        <m:degHide m:val="on"/>
                        <m:ctrlPr>
                          <a:rPr lang="ja-JP" altLang="en-US" sz="2000" b="1" i="1">
                            <a:solidFill>
                              <a:srgbClr val="002060"/>
                            </a:solidFill>
                            <a:latin typeface="Cambria Math"/>
                            <a:ea typeface="+mj-ea"/>
                          </a:rPr>
                        </m:ctrlPr>
                      </m:radPr>
                      <m:deg/>
                      <m:e>
                        <m:r>
                          <a:rPr lang="en-US" altLang="ja-JP" sz="2000" b="1" i="1">
                            <a:solidFill>
                              <a:srgbClr val="002060"/>
                            </a:solidFill>
                            <a:latin typeface="Cambria Math"/>
                            <a:ea typeface="+mj-ea"/>
                          </a:rPr>
                          <m:t>𝑻</m:t>
                        </m:r>
                      </m:e>
                    </m:rad>
                    <m:sSup>
                      <m:sSupPr>
                        <m:ctrlPr>
                          <a:rPr lang="en-US" altLang="ja-JP" sz="2000" b="1" i="1">
                            <a:solidFill>
                              <a:srgbClr val="002060"/>
                            </a:solidFill>
                            <a:latin typeface="Cambria Math"/>
                            <a:ea typeface="+mj-ea"/>
                          </a:rPr>
                        </m:ctrlPr>
                      </m:sSupPr>
                      <m:e>
                        <m:r>
                          <a:rPr lang="en-US" altLang="ja-JP" sz="2000" b="1" i="1">
                            <a:solidFill>
                              <a:srgbClr val="002060"/>
                            </a:solidFill>
                            <a:latin typeface="Cambria Math"/>
                            <a:ea typeface="+mj-ea"/>
                          </a:rPr>
                          <m:t>𝒆</m:t>
                        </m:r>
                      </m:e>
                      <m:sup>
                        <m:r>
                          <a:rPr lang="en-US" altLang="ja-JP" sz="2000" b="1" i="1">
                            <a:solidFill>
                              <a:srgbClr val="002060"/>
                            </a:solidFill>
                            <a:latin typeface="Cambria Math"/>
                            <a:ea typeface="+mj-ea"/>
                          </a:rPr>
                          <m:t>−</m:t>
                        </m:r>
                        <m:f>
                          <m:fPr>
                            <m:ctrlPr>
                              <a:rPr lang="en-US" altLang="ja-JP" sz="2000" b="1" i="1">
                                <a:solidFill>
                                  <a:srgbClr val="002060"/>
                                </a:solidFill>
                                <a:latin typeface="Cambria Math"/>
                                <a:ea typeface="+mj-ea"/>
                              </a:rPr>
                            </m:ctrlPr>
                          </m:fPr>
                          <m:num>
                            <m:r>
                              <a:rPr lang="en-US" altLang="ja-JP" sz="2000" b="1" i="1">
                                <a:solidFill>
                                  <a:srgbClr val="002060"/>
                                </a:solidFill>
                                <a:latin typeface="Cambria Math"/>
                                <a:ea typeface="+mj-ea"/>
                              </a:rPr>
                              <m:t>𝜟</m:t>
                            </m:r>
                          </m:num>
                          <m:den>
                            <m:r>
                              <a:rPr lang="en-US" altLang="ja-JP" sz="2000" b="1" i="1">
                                <a:solidFill>
                                  <a:srgbClr val="002060"/>
                                </a:solidFill>
                                <a:latin typeface="Cambria Math"/>
                                <a:ea typeface="+mj-ea"/>
                              </a:rPr>
                              <m:t>𝒌</m:t>
                            </m:r>
                            <m:r>
                              <a:rPr lang="en-US" altLang="ja-JP" sz="2000" b="1" i="1" baseline="-25000">
                                <a:solidFill>
                                  <a:srgbClr val="002060"/>
                                </a:solidFill>
                                <a:latin typeface="Cambria Math"/>
                                <a:ea typeface="+mj-ea"/>
                              </a:rPr>
                              <m:t>𝒃</m:t>
                            </m:r>
                            <m:r>
                              <a:rPr lang="en-US" altLang="ja-JP" sz="2000" b="1" i="1">
                                <a:solidFill>
                                  <a:srgbClr val="002060"/>
                                </a:solidFill>
                                <a:latin typeface="Cambria Math"/>
                                <a:ea typeface="+mj-ea"/>
                              </a:rPr>
                              <m:t>𝑻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ja-JP" sz="2000" b="1" dirty="0" smtClean="0">
                    <a:solidFill>
                      <a:srgbClr val="002060"/>
                    </a:solidFill>
                    <a:latin typeface="+mj-ea"/>
                    <a:ea typeface="+mj-ea"/>
                    <a:cs typeface="Khmer UI" panose="020B0502040204020203" pitchFamily="34" charset="0"/>
                  </a:rPr>
                  <a:t>)</a:t>
                </a:r>
                <a:endParaRPr lang="en-US" altLang="ja-JP" sz="2000" b="1" dirty="0">
                  <a:solidFill>
                    <a:srgbClr val="002060"/>
                  </a:solidFill>
                  <a:latin typeface="+mj-ea"/>
                  <a:ea typeface="+mj-ea"/>
                  <a:cs typeface="Khmer UI" panose="020B0502040204020203" pitchFamily="34" charset="0"/>
                </a:endParaRPr>
              </a:p>
              <a:p>
                <a:pPr lvl="1" algn="l">
                  <a:buClr>
                    <a:srgbClr val="FF0000"/>
                  </a:buClr>
                </a:pPr>
                <a:r>
                  <a:rPr lang="en-US" altLang="ja-JP" sz="2000" b="1" dirty="0" smtClean="0">
                    <a:solidFill>
                      <a:srgbClr val="002060"/>
                    </a:solidFill>
                    <a:latin typeface="+mj-ea"/>
                    <a:ea typeface="+mj-ea"/>
                    <a:cs typeface="Khmer UI" panose="020B0502040204020203" pitchFamily="34" charset="0"/>
                  </a:rPr>
                  <a:t>We need to make </a:t>
                </a:r>
                <a:r>
                  <a:rPr lang="en-US" altLang="ja-JP" sz="2000" b="1" dirty="0">
                    <a:solidFill>
                      <a:srgbClr val="002060"/>
                    </a:solidFill>
                    <a:latin typeface="+mj-ea"/>
                    <a:ea typeface="+mj-ea"/>
                    <a:cs typeface="Khmer UI" panose="020B0502040204020203" pitchFamily="34" charset="0"/>
                  </a:rPr>
                  <a:t>c</a:t>
                </a:r>
                <a:r>
                  <a:rPr lang="en-US" altLang="ja-JP" sz="2000" b="1" dirty="0" smtClean="0">
                    <a:solidFill>
                      <a:srgbClr val="002060"/>
                    </a:solidFill>
                    <a:latin typeface="+mj-ea"/>
                    <a:ea typeface="+mj-ea"/>
                    <a:cs typeface="Khmer UI" panose="020B0502040204020203" pitchFamily="34" charset="0"/>
                  </a:rPr>
                  <a:t>ooler 800mK.</a:t>
                </a:r>
              </a:p>
            </p:txBody>
          </p:sp>
        </mc:Choice>
        <mc:Fallback xmlns="">
          <p:sp>
            <p:nvSpPr>
              <p:cNvPr id="26" name="テキスト ボックス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136" y="1400965"/>
                <a:ext cx="5299164" cy="2125647"/>
              </a:xfrm>
              <a:prstGeom prst="rect">
                <a:avLst/>
              </a:prstGeom>
              <a:blipFill rotWithShape="1">
                <a:blip r:embed="rId5"/>
                <a:stretch>
                  <a:fillRect l="-230" t="-2292" b="-401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022"/>
    </mc:Choice>
    <mc:Fallback xmlns="">
      <p:transition spd="slow" advTm="91022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サーマル">
  <a:themeElements>
    <a:clrScheme name="サーマル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サーマル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サーマル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>
    <a:txDef>
      <a:spPr>
        <a:blipFill rotWithShape="1">
          <a:blip xmlns:r="http://schemas.openxmlformats.org/officeDocument/2006/relationships" r:embed="rId2"/>
          <a:stretch>
            <a:fillRect l="-336" t="-2299" b="-4310"/>
          </a:stretch>
        </a:blipFill>
      </a:spPr>
      <a:bodyPr/>
      <a:lstStyle>
        <a:defPPr>
          <a:defRPr>
            <a:noFill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TC101859868[[fn=サーマル]]</Template>
  <TotalTime>17156</TotalTime>
  <Words>2733</Words>
  <Application>Microsoft Office PowerPoint</Application>
  <PresentationFormat>画面に合わせる (4:3)</PresentationFormat>
  <Paragraphs>513</Paragraphs>
  <Slides>34</Slides>
  <Notes>12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34</vt:i4>
      </vt:variant>
    </vt:vector>
  </HeadingPairs>
  <TitlesOfParts>
    <vt:vector size="36" baseType="lpstr">
      <vt:lpstr>サーマル</vt:lpstr>
      <vt:lpstr>数式</vt:lpstr>
      <vt:lpstr>Development of  Superconducting Tunnel Junction Photon Detectors  for Cosmic Background Neutrino Decay Search </vt:lpstr>
      <vt:lpstr>Motivation of Search for Cosmic Background Neutrino Decay</vt:lpstr>
      <vt:lpstr>Big-Bang Cosmology  and Cosmic Background Neutrino (CnB)</vt:lpstr>
      <vt:lpstr>Signal of Cosmic Background Neutrino Decay and its Backgrounds </vt:lpstr>
      <vt:lpstr>JAXA Rocket  Experiment for Neutrino Decay Search</vt:lpstr>
      <vt:lpstr>STJ (Superconducting Tunnel Junction）Detector</vt:lpstr>
      <vt:lpstr>Nb/Al-STJ Photon Detector</vt:lpstr>
      <vt:lpstr>PowerPoint プレゼンテーション</vt:lpstr>
      <vt:lpstr>Requirement for the cold amplifier of STJ readout</vt:lpstr>
      <vt:lpstr>PowerPoint プレゼンテーション</vt:lpstr>
      <vt:lpstr>Performance of Nb/Al-STJ in SOI-STJ Detector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Summary</vt:lpstr>
      <vt:lpstr>BACKUP</vt:lpstr>
      <vt:lpstr>Schedule</vt:lpstr>
      <vt:lpstr>Big-Bang Cosmology  and Elementary Particle Physics</vt:lpstr>
      <vt:lpstr>Neutrino Lifetime</vt:lpstr>
      <vt:lpstr>Neutrino Mass Relations  and Expected Photon Energy Spectrum</vt:lpstr>
      <vt:lpstr>Neutrino Decay Detection Sensitivity</vt:lpstr>
      <vt:lpstr>5σ observation sensitivity by 10-hour measurement with a telescope with  20 cm diameter, a viewing angle of 0.1 degree</vt:lpstr>
      <vt:lpstr>Lifetime Calculation</vt:lpstr>
      <vt:lpstr>STJ Energy Resolution</vt:lpstr>
      <vt:lpstr>STJ back tunneling effect</vt:lpstr>
      <vt:lpstr>JAXA Rocket  Experiment for Neutrino Decay Search</vt:lpstr>
      <vt:lpstr>Cosmic Infrared Background measured by COBE and AKARI</vt:lpstr>
      <vt:lpstr>Expected Photon rate per 1pixel</vt:lpstr>
      <vt:lpstr>Signal of Cosmic Background Neutrino Decay and its Backgrounds </vt:lpstr>
      <vt:lpstr>Feasibility of FIR single photon detection</vt:lpstr>
      <vt:lpstr>PowerPoint プレゼンテーション</vt:lpstr>
      <vt:lpstr>PowerPoint プレゼンテーション</vt:lpstr>
      <vt:lpstr>PowerPoint プレゼンテーション</vt:lpstr>
    </vt:vector>
  </TitlesOfParts>
  <Company>University of Tsukuba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タイトルなし</dc:title>
  <dc:creator>High Energy Physics Lab.</dc:creator>
  <cp:lastModifiedBy>skim</cp:lastModifiedBy>
  <cp:revision>382</cp:revision>
  <cp:lastPrinted>2014-11-04T08:13:36Z</cp:lastPrinted>
  <dcterms:created xsi:type="dcterms:W3CDTF">2001-02-09T02:06:54Z</dcterms:created>
  <dcterms:modified xsi:type="dcterms:W3CDTF">2014-11-10T05:23:11Z</dcterms:modified>
</cp:coreProperties>
</file>