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30279975" cy="42808525"/>
  <p:notesSz cx="6858000" cy="9144000"/>
  <p:defaultTextStyle>
    <a:defPPr>
      <a:defRPr lang="ja-JP"/>
    </a:defPPr>
    <a:lvl1pPr marL="0" algn="l" defTabSz="3788165" rtl="0" eaLnBrk="1" latinLnBrk="0" hangingPunct="1">
      <a:defRPr kumimoji="1" sz="7300" kern="1200">
        <a:solidFill>
          <a:schemeClr val="tx1"/>
        </a:solidFill>
        <a:latin typeface="+mn-lt"/>
        <a:ea typeface="+mn-ea"/>
        <a:cs typeface="+mn-cs"/>
      </a:defRPr>
    </a:lvl1pPr>
    <a:lvl2pPr marL="1894083" algn="l" defTabSz="3788165" rtl="0" eaLnBrk="1" latinLnBrk="0" hangingPunct="1">
      <a:defRPr kumimoji="1" sz="7300" kern="1200">
        <a:solidFill>
          <a:schemeClr val="tx1"/>
        </a:solidFill>
        <a:latin typeface="+mn-lt"/>
        <a:ea typeface="+mn-ea"/>
        <a:cs typeface="+mn-cs"/>
      </a:defRPr>
    </a:lvl2pPr>
    <a:lvl3pPr marL="3788165" algn="l" defTabSz="3788165" rtl="0" eaLnBrk="1" latinLnBrk="0" hangingPunct="1">
      <a:defRPr kumimoji="1" sz="7300" kern="1200">
        <a:solidFill>
          <a:schemeClr val="tx1"/>
        </a:solidFill>
        <a:latin typeface="+mn-lt"/>
        <a:ea typeface="+mn-ea"/>
        <a:cs typeface="+mn-cs"/>
      </a:defRPr>
    </a:lvl3pPr>
    <a:lvl4pPr marL="5682248" algn="l" defTabSz="3788165" rtl="0" eaLnBrk="1" latinLnBrk="0" hangingPunct="1">
      <a:defRPr kumimoji="1" sz="7300" kern="1200">
        <a:solidFill>
          <a:schemeClr val="tx1"/>
        </a:solidFill>
        <a:latin typeface="+mn-lt"/>
        <a:ea typeface="+mn-ea"/>
        <a:cs typeface="+mn-cs"/>
      </a:defRPr>
    </a:lvl4pPr>
    <a:lvl5pPr marL="7576330" algn="l" defTabSz="3788165" rtl="0" eaLnBrk="1" latinLnBrk="0" hangingPunct="1">
      <a:defRPr kumimoji="1" sz="7300" kern="1200">
        <a:solidFill>
          <a:schemeClr val="tx1"/>
        </a:solidFill>
        <a:latin typeface="+mn-lt"/>
        <a:ea typeface="+mn-ea"/>
        <a:cs typeface="+mn-cs"/>
      </a:defRPr>
    </a:lvl5pPr>
    <a:lvl6pPr marL="9470413" algn="l" defTabSz="3788165" rtl="0" eaLnBrk="1" latinLnBrk="0" hangingPunct="1">
      <a:defRPr kumimoji="1" sz="7300" kern="1200">
        <a:solidFill>
          <a:schemeClr val="tx1"/>
        </a:solidFill>
        <a:latin typeface="+mn-lt"/>
        <a:ea typeface="+mn-ea"/>
        <a:cs typeface="+mn-cs"/>
      </a:defRPr>
    </a:lvl6pPr>
    <a:lvl7pPr marL="11364495" algn="l" defTabSz="3788165" rtl="0" eaLnBrk="1" latinLnBrk="0" hangingPunct="1">
      <a:defRPr kumimoji="1" sz="7300" kern="1200">
        <a:solidFill>
          <a:schemeClr val="tx1"/>
        </a:solidFill>
        <a:latin typeface="+mn-lt"/>
        <a:ea typeface="+mn-ea"/>
        <a:cs typeface="+mn-cs"/>
      </a:defRPr>
    </a:lvl7pPr>
    <a:lvl8pPr marL="13258578" algn="l" defTabSz="3788165" rtl="0" eaLnBrk="1" latinLnBrk="0" hangingPunct="1">
      <a:defRPr kumimoji="1" sz="7300" kern="1200">
        <a:solidFill>
          <a:schemeClr val="tx1"/>
        </a:solidFill>
        <a:latin typeface="+mn-lt"/>
        <a:ea typeface="+mn-ea"/>
        <a:cs typeface="+mn-cs"/>
      </a:defRPr>
    </a:lvl8pPr>
    <a:lvl9pPr marL="15152660" algn="l" defTabSz="3788165" rtl="0" eaLnBrk="1" latinLnBrk="0" hangingPunct="1">
      <a:defRPr kumimoji="1" sz="7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0D0D"/>
    <a:srgbClr val="AD5B29"/>
    <a:srgbClr val="760000"/>
    <a:srgbClr val="A4250C"/>
    <a:srgbClr val="FF5353"/>
    <a:srgbClr val="B00000"/>
    <a:srgbClr val="CC00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622" autoAdjust="0"/>
  </p:normalViewPr>
  <p:slideViewPr>
    <p:cSldViewPr>
      <p:cViewPr>
        <p:scale>
          <a:sx n="66" d="100"/>
          <a:sy n="66" d="100"/>
        </p:scale>
        <p:origin x="1584" y="8064"/>
      </p:cViewPr>
      <p:guideLst>
        <p:guide orient="horz" pos="13483"/>
        <p:guide pos="953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Relationship Id="rId9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270998" y="13298392"/>
            <a:ext cx="25737979" cy="9176087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541996" y="24258164"/>
            <a:ext cx="21195983" cy="109399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4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071B7-3989-4AD6-AF2E-90F00BC174DA}" type="datetimeFigureOut">
              <a:rPr kumimoji="1" lang="ja-JP" altLang="en-US" smtClean="0"/>
              <a:pPr/>
              <a:t>2013/6/16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8226-FA90-408A-BBE5-1C122E83F00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687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071B7-3989-4AD6-AF2E-90F00BC174DA}" type="datetimeFigureOut">
              <a:rPr kumimoji="1" lang="ja-JP" altLang="en-US" smtClean="0"/>
              <a:pPr/>
              <a:t>2013/6/16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8226-FA90-408A-BBE5-1C122E83F00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695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1952982" y="1714329"/>
            <a:ext cx="6812994" cy="3652597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513999" y="1714329"/>
            <a:ext cx="19934317" cy="3652597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071B7-3989-4AD6-AF2E-90F00BC174DA}" type="datetimeFigureOut">
              <a:rPr kumimoji="1" lang="ja-JP" altLang="en-US" smtClean="0"/>
              <a:pPr/>
              <a:t>2013/6/16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8226-FA90-408A-BBE5-1C122E83F00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832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071B7-3989-4AD6-AF2E-90F00BC174DA}" type="datetimeFigureOut">
              <a:rPr kumimoji="1" lang="ja-JP" altLang="en-US" smtClean="0"/>
              <a:pPr/>
              <a:t>2013/6/16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8226-FA90-408A-BBE5-1C122E83F00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125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91909" y="27508444"/>
            <a:ext cx="25737979" cy="8502249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391909" y="18144082"/>
            <a:ext cx="25737979" cy="9364362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8215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431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464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8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071B7-3989-4AD6-AF2E-90F00BC174DA}" type="datetimeFigureOut">
              <a:rPr kumimoji="1" lang="ja-JP" altLang="en-US" smtClean="0"/>
              <a:pPr/>
              <a:t>2013/6/16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8226-FA90-408A-BBE5-1C122E83F00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178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513999" y="9988659"/>
            <a:ext cx="13373656" cy="28251648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5392320" y="9988659"/>
            <a:ext cx="13373656" cy="28251648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071B7-3989-4AD6-AF2E-90F00BC174DA}" type="datetimeFigureOut">
              <a:rPr kumimoji="1" lang="ja-JP" altLang="en-US" smtClean="0"/>
              <a:pPr/>
              <a:t>2013/6/16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8226-FA90-408A-BBE5-1C122E83F00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321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513999" y="9582375"/>
            <a:ext cx="13378914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513999" y="13575852"/>
            <a:ext cx="13378914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5381808" y="9582375"/>
            <a:ext cx="13384170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5381808" y="13575852"/>
            <a:ext cx="13384170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071B7-3989-4AD6-AF2E-90F00BC174DA}" type="datetimeFigureOut">
              <a:rPr kumimoji="1" lang="ja-JP" altLang="en-US" smtClean="0"/>
              <a:pPr/>
              <a:t>2013/6/16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8226-FA90-408A-BBE5-1C122E83F00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928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071B7-3989-4AD6-AF2E-90F00BC174DA}" type="datetimeFigureOut">
              <a:rPr kumimoji="1" lang="ja-JP" altLang="en-US" smtClean="0"/>
              <a:pPr/>
              <a:t>2013/6/16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8226-FA90-408A-BBE5-1C122E83F00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0394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071B7-3989-4AD6-AF2E-90F00BC174DA}" type="datetimeFigureOut">
              <a:rPr kumimoji="1" lang="ja-JP" altLang="en-US" smtClean="0"/>
              <a:pPr/>
              <a:t>2013/6/16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8226-FA90-408A-BBE5-1C122E83F00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6771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14000" y="1704413"/>
            <a:ext cx="9961903" cy="7253667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838629" y="1704417"/>
            <a:ext cx="16927347" cy="36535890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14000" y="8958084"/>
            <a:ext cx="9961903" cy="29282223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071B7-3989-4AD6-AF2E-90F00BC174DA}" type="datetimeFigureOut">
              <a:rPr kumimoji="1" lang="ja-JP" altLang="en-US" smtClean="0"/>
              <a:pPr/>
              <a:t>2013/6/16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8226-FA90-408A-BBE5-1C122E83F00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1234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35087" y="29965968"/>
            <a:ext cx="18167985" cy="3537652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935087" y="3825021"/>
            <a:ext cx="18167985" cy="25685115"/>
          </a:xfrm>
        </p:spPr>
        <p:txBody>
          <a:bodyPr/>
          <a:lstStyle>
            <a:lvl1pPr marL="0" indent="0">
              <a:buNone/>
              <a:defRPr sz="14600"/>
            </a:lvl1pPr>
            <a:lvl2pPr marL="2088215" indent="0">
              <a:buNone/>
              <a:defRPr sz="12800"/>
            </a:lvl2pPr>
            <a:lvl3pPr marL="4176431" indent="0">
              <a:buNone/>
              <a:defRPr sz="11000"/>
            </a:lvl3pPr>
            <a:lvl4pPr marL="6264646" indent="0">
              <a:buNone/>
              <a:defRPr sz="9100"/>
            </a:lvl4pPr>
            <a:lvl5pPr marL="8352861" indent="0">
              <a:buNone/>
              <a:defRPr sz="9100"/>
            </a:lvl5pPr>
            <a:lvl6pPr marL="10441076" indent="0">
              <a:buNone/>
              <a:defRPr sz="9100"/>
            </a:lvl6pPr>
            <a:lvl7pPr marL="12529292" indent="0">
              <a:buNone/>
              <a:defRPr sz="9100"/>
            </a:lvl7pPr>
            <a:lvl8pPr marL="14617507" indent="0">
              <a:buNone/>
              <a:defRPr sz="9100"/>
            </a:lvl8pPr>
            <a:lvl9pPr marL="16705722" indent="0">
              <a:buNone/>
              <a:defRPr sz="9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935087" y="33503620"/>
            <a:ext cx="18167985" cy="5024053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071B7-3989-4AD6-AF2E-90F00BC174DA}" type="datetimeFigureOut">
              <a:rPr kumimoji="1" lang="ja-JP" altLang="en-US" smtClean="0"/>
              <a:pPr/>
              <a:t>2013/6/16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8226-FA90-408A-BBE5-1C122E83F00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3598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513999" y="1714326"/>
            <a:ext cx="27251978" cy="7134754"/>
          </a:xfrm>
          <a:prstGeom prst="rect">
            <a:avLst/>
          </a:prstGeom>
        </p:spPr>
        <p:txBody>
          <a:bodyPr vert="horz" lIns="417643" tIns="208822" rIns="417643" bIns="208822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513999" y="9988659"/>
            <a:ext cx="27251978" cy="28251648"/>
          </a:xfrm>
          <a:prstGeom prst="rect">
            <a:avLst/>
          </a:prstGeom>
        </p:spPr>
        <p:txBody>
          <a:bodyPr vert="horz" lIns="417643" tIns="208822" rIns="417643" bIns="208822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513998" y="39677164"/>
            <a:ext cx="7065328" cy="2279158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071B7-3989-4AD6-AF2E-90F00BC174DA}" type="datetimeFigureOut">
              <a:rPr kumimoji="1" lang="ja-JP" altLang="en-US" smtClean="0"/>
              <a:pPr/>
              <a:t>2013/6/16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0345658" y="39677164"/>
            <a:ext cx="9588659" cy="2279158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1700649" y="39677164"/>
            <a:ext cx="7065328" cy="2279158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28226-FA90-408A-BBE5-1C122E83F00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0111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4176431" rtl="0" eaLnBrk="1" latinLnBrk="0" hangingPunct="1">
        <a:spcBef>
          <a:spcPct val="0"/>
        </a:spcBef>
        <a:buNone/>
        <a:defRPr kumimoji="1"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61" indent="-1566161" algn="l" defTabSz="4176431" rtl="0" eaLnBrk="1" latinLnBrk="0" hangingPunct="1">
        <a:spcBef>
          <a:spcPct val="20000"/>
        </a:spcBef>
        <a:buFont typeface="Arial" pitchFamily="34" charset="0"/>
        <a:buChar char="•"/>
        <a:defRPr kumimoji="1"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350" indent="-1305135" algn="l" defTabSz="4176431" rtl="0" eaLnBrk="1" latinLnBrk="0" hangingPunct="1">
        <a:spcBef>
          <a:spcPct val="20000"/>
        </a:spcBef>
        <a:buFont typeface="Arial" pitchFamily="34" charset="0"/>
        <a:buChar char="–"/>
        <a:defRPr kumimoji="1"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538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kumimoji="1"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753" indent="-1044108" algn="l" defTabSz="4176431" rtl="0" eaLnBrk="1" latinLnBrk="0" hangingPunct="1">
        <a:spcBef>
          <a:spcPct val="20000"/>
        </a:spcBef>
        <a:buFont typeface="Arial" pitchFamily="34" charset="0"/>
        <a:buChar char="–"/>
        <a:defRPr kumimoji="1"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969" indent="-1044108" algn="l" defTabSz="4176431" rtl="0" eaLnBrk="1" latinLnBrk="0" hangingPunct="1">
        <a:spcBef>
          <a:spcPct val="20000"/>
        </a:spcBef>
        <a:buFont typeface="Arial" pitchFamily="34" charset="0"/>
        <a:buChar char="»"/>
        <a:defRPr kumimoji="1"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5184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kumimoji="1"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399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kumimoji="1"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615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kumimoji="1"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830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kumimoji="1"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176431" rtl="0" eaLnBrk="1" latinLnBrk="0" hangingPunct="1">
        <a:defRPr kumimoji="1"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215" algn="l" defTabSz="4176431" rtl="0" eaLnBrk="1" latinLnBrk="0" hangingPunct="1">
        <a:defRPr kumimoji="1"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431" algn="l" defTabSz="4176431" rtl="0" eaLnBrk="1" latinLnBrk="0" hangingPunct="1">
        <a:defRPr kumimoji="1"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646" algn="l" defTabSz="4176431" rtl="0" eaLnBrk="1" latinLnBrk="0" hangingPunct="1">
        <a:defRPr kumimoji="1"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861" algn="l" defTabSz="4176431" rtl="0" eaLnBrk="1" latinLnBrk="0" hangingPunct="1">
        <a:defRPr kumimoji="1"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1076" algn="l" defTabSz="4176431" rtl="0" eaLnBrk="1" latinLnBrk="0" hangingPunct="1">
        <a:defRPr kumimoji="1"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9292" algn="l" defTabSz="4176431" rtl="0" eaLnBrk="1" latinLnBrk="0" hangingPunct="1">
        <a:defRPr kumimoji="1"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507" algn="l" defTabSz="4176431" rtl="0" eaLnBrk="1" latinLnBrk="0" hangingPunct="1">
        <a:defRPr kumimoji="1"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722" algn="l" defTabSz="4176431" rtl="0" eaLnBrk="1" latinLnBrk="0" hangingPunct="1">
        <a:defRPr kumimoji="1"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18" Type="http://schemas.openxmlformats.org/officeDocument/2006/relationships/image" Target="../media/image11.wmf"/><Relationship Id="rId72" Type="http://schemas.openxmlformats.org/officeDocument/2006/relationships/image" Target="../media/image31.png"/><Relationship Id="rId3" Type="http://schemas.openxmlformats.org/officeDocument/2006/relationships/image" Target="../media/image10.png"/><Relationship Id="rId21" Type="http://schemas.openxmlformats.org/officeDocument/2006/relationships/image" Target="../media/image8.wmf"/><Relationship Id="rId63" Type="http://schemas.openxmlformats.org/officeDocument/2006/relationships/image" Target="../media/image24.png"/><Relationship Id="rId68" Type="http://schemas.openxmlformats.org/officeDocument/2006/relationships/image" Target="../media/image27.png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7.wmf"/><Relationship Id="rId25" Type="http://schemas.openxmlformats.org/officeDocument/2006/relationships/image" Target="../media/image16.jpeg"/><Relationship Id="rId33" Type="http://schemas.openxmlformats.org/officeDocument/2006/relationships/image" Target="../media/image19.png"/><Relationship Id="rId59" Type="http://schemas.openxmlformats.org/officeDocument/2006/relationships/image" Target="../media/image44.png"/><Relationship Id="rId67" Type="http://schemas.openxmlformats.org/officeDocument/2006/relationships/image" Target="../media/image9.emf"/><Relationship Id="rId71" Type="http://schemas.openxmlformats.org/officeDocument/2006/relationships/image" Target="../media/image30.gi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8.bin"/><Relationship Id="rId62" Type="http://schemas.openxmlformats.org/officeDocument/2006/relationships/image" Target="../media/image23.png"/><Relationship Id="rId70" Type="http://schemas.openxmlformats.org/officeDocument/2006/relationships/image" Target="../media/image29.w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24" Type="http://schemas.openxmlformats.org/officeDocument/2006/relationships/image" Target="../media/image15.png"/><Relationship Id="rId32" Type="http://schemas.openxmlformats.org/officeDocument/2006/relationships/image" Target="../media/image18.png"/><Relationship Id="rId58" Type="http://schemas.openxmlformats.org/officeDocument/2006/relationships/image" Target="../media/image20.gif"/><Relationship Id="rId66" Type="http://schemas.openxmlformats.org/officeDocument/2006/relationships/oleObject" Target="../embeddings/oleObject9.bin"/><Relationship Id="rId74" Type="http://schemas.openxmlformats.org/officeDocument/2006/relationships/image" Target="../media/image33.png"/><Relationship Id="rId5" Type="http://schemas.openxmlformats.org/officeDocument/2006/relationships/image" Target="../media/image1.wmf"/><Relationship Id="rId15" Type="http://schemas.openxmlformats.org/officeDocument/2006/relationships/image" Target="../media/image6.wmf"/><Relationship Id="rId23" Type="http://schemas.openxmlformats.org/officeDocument/2006/relationships/image" Target="../media/image14.png"/><Relationship Id="rId57" Type="http://schemas.openxmlformats.org/officeDocument/2006/relationships/image" Target="../media/image42.png"/><Relationship Id="rId61" Type="http://schemas.openxmlformats.org/officeDocument/2006/relationships/image" Target="../media/image22.png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12.wmf"/><Relationship Id="rId31" Type="http://schemas.openxmlformats.org/officeDocument/2006/relationships/image" Target="../media/image17.wmf"/><Relationship Id="rId60" Type="http://schemas.openxmlformats.org/officeDocument/2006/relationships/image" Target="../media/image21.wmf"/><Relationship Id="rId65" Type="http://schemas.openxmlformats.org/officeDocument/2006/relationships/image" Target="../media/image26.jpg"/><Relationship Id="rId73" Type="http://schemas.openxmlformats.org/officeDocument/2006/relationships/image" Target="../media/image32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6.bin"/><Relationship Id="rId22" Type="http://schemas.openxmlformats.org/officeDocument/2006/relationships/image" Target="../media/image13.png"/><Relationship Id="rId30" Type="http://schemas.openxmlformats.org/officeDocument/2006/relationships/image" Target="../media/image7.png"/><Relationship Id="rId64" Type="http://schemas.openxmlformats.org/officeDocument/2006/relationships/image" Target="../media/image25.png"/><Relationship Id="rId6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テキスト ボックス 38"/>
          <p:cNvSpPr txBox="1"/>
          <p:nvPr/>
        </p:nvSpPr>
        <p:spPr>
          <a:xfrm>
            <a:off x="-93376" y="24695802"/>
            <a:ext cx="16169873" cy="18374243"/>
          </a:xfrm>
          <a:prstGeom prst="rect">
            <a:avLst/>
          </a:prstGeom>
          <a:solidFill>
            <a:srgbClr val="00FF00">
              <a:alpha val="18000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21" tIns="45711" rIns="91421" bIns="45711" rtlCol="0">
            <a:spAutoFit/>
          </a:bodyPr>
          <a:lstStyle/>
          <a:p>
            <a:r>
              <a:rPr lang="en-US" altLang="ja-JP" sz="4800" b="1" kern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 Plan </a:t>
            </a:r>
            <a:r>
              <a:rPr lang="en-US" altLang="ja-JP" sz="4800" b="1" kern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of Rocket Experiment </a:t>
            </a:r>
            <a:endParaRPr lang="en-US" altLang="ja-JP" sz="4800" b="1" kern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  <a:p>
            <a:pPr algn="ctr"/>
            <a:endParaRPr lang="en-US" altLang="ja-JP" sz="5400" b="1" kern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明朝E" pitchFamily="18" charset="-128"/>
              <a:ea typeface="HGS明朝E" pitchFamily="18" charset="-128"/>
            </a:endParaRPr>
          </a:p>
          <a:p>
            <a:pPr algn="ctr"/>
            <a:endParaRPr lang="en-US" altLang="ja-JP" sz="5400" b="1" kern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明朝E" pitchFamily="18" charset="-128"/>
              <a:ea typeface="HGS明朝E" pitchFamily="18" charset="-128"/>
            </a:endParaRPr>
          </a:p>
          <a:p>
            <a:pPr algn="ctr"/>
            <a:endParaRPr lang="en-US" altLang="ja-JP" sz="5400" b="1" kern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明朝E" pitchFamily="18" charset="-128"/>
              <a:ea typeface="HGS明朝E" pitchFamily="18" charset="-128"/>
            </a:endParaRPr>
          </a:p>
          <a:p>
            <a:pPr algn="ctr"/>
            <a:endParaRPr lang="en-US" altLang="ja-JP" sz="5400" b="1" kern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明朝E" pitchFamily="18" charset="-128"/>
              <a:ea typeface="HGS明朝E" pitchFamily="18" charset="-128"/>
            </a:endParaRPr>
          </a:p>
          <a:p>
            <a:pPr algn="ctr"/>
            <a:endParaRPr lang="en-US" altLang="ja-JP" sz="5400" b="1" kern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明朝E" pitchFamily="18" charset="-128"/>
              <a:ea typeface="HGS明朝E" pitchFamily="18" charset="-128"/>
            </a:endParaRPr>
          </a:p>
          <a:p>
            <a:pPr algn="ctr"/>
            <a:endParaRPr lang="en-US" altLang="ja-JP" sz="5400" b="1" kern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明朝E" pitchFamily="18" charset="-128"/>
              <a:ea typeface="HGS明朝E" pitchFamily="18" charset="-128"/>
            </a:endParaRPr>
          </a:p>
          <a:p>
            <a:pPr algn="ctr"/>
            <a:endParaRPr lang="en-US" altLang="ja-JP" sz="5400" b="1" kern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明朝E" pitchFamily="18" charset="-128"/>
              <a:ea typeface="HGS明朝E" pitchFamily="18" charset="-128"/>
            </a:endParaRPr>
          </a:p>
          <a:p>
            <a:pPr algn="ctr"/>
            <a:endParaRPr lang="en-US" altLang="ja-JP" sz="5400" b="1" kern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明朝E" pitchFamily="18" charset="-128"/>
              <a:ea typeface="HGS明朝E" pitchFamily="18" charset="-128"/>
            </a:endParaRPr>
          </a:p>
          <a:p>
            <a:pPr algn="ctr"/>
            <a:endParaRPr lang="en-US" altLang="ja-JP" sz="5400" b="1" kern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明朝E" pitchFamily="18" charset="-128"/>
              <a:ea typeface="HGS明朝E" pitchFamily="18" charset="-128"/>
            </a:endParaRPr>
          </a:p>
          <a:p>
            <a:pPr algn="ctr"/>
            <a:endParaRPr lang="en-US" altLang="ja-JP" sz="5400" b="1" kern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明朝E" pitchFamily="18" charset="-128"/>
              <a:ea typeface="HGS明朝E" pitchFamily="18" charset="-128"/>
            </a:endParaRPr>
          </a:p>
          <a:p>
            <a:pPr algn="ctr"/>
            <a:endParaRPr lang="en-US" altLang="ja-JP" sz="5400" b="1" kern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明朝E" pitchFamily="18" charset="-128"/>
              <a:ea typeface="HGS明朝E" pitchFamily="18" charset="-128"/>
            </a:endParaRPr>
          </a:p>
          <a:p>
            <a:pPr algn="ctr"/>
            <a:endParaRPr lang="en-US" altLang="ja-JP" sz="5400" b="1" kern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明朝E" pitchFamily="18" charset="-128"/>
              <a:ea typeface="HGS明朝E" pitchFamily="18" charset="-128"/>
            </a:endParaRPr>
          </a:p>
          <a:p>
            <a:pPr algn="ctr"/>
            <a:endParaRPr lang="en-US" altLang="ja-JP" sz="5400" b="1" kern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明朝E" pitchFamily="18" charset="-128"/>
              <a:ea typeface="HGS明朝E" pitchFamily="18" charset="-128"/>
            </a:endParaRPr>
          </a:p>
          <a:p>
            <a:pPr algn="ctr"/>
            <a:endParaRPr lang="en-US" altLang="ja-JP" sz="5400" b="1" kern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明朝E" pitchFamily="18" charset="-128"/>
              <a:ea typeface="HGS明朝E" pitchFamily="18" charset="-128"/>
            </a:endParaRPr>
          </a:p>
          <a:p>
            <a:pPr algn="ctr"/>
            <a:endParaRPr lang="en-US" altLang="ja-JP" sz="5400" b="1" kern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明朝E" pitchFamily="18" charset="-128"/>
              <a:ea typeface="HGS明朝E" pitchFamily="18" charset="-128"/>
            </a:endParaRPr>
          </a:p>
          <a:p>
            <a:pPr algn="ctr"/>
            <a:endParaRPr lang="en-US" altLang="ja-JP" sz="5400" b="1" kern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明朝E" pitchFamily="18" charset="-128"/>
              <a:ea typeface="HGS明朝E" pitchFamily="18" charset="-128"/>
            </a:endParaRPr>
          </a:p>
          <a:p>
            <a:pPr algn="ctr"/>
            <a:endParaRPr lang="en-US" altLang="ja-JP" sz="5400" b="1" kern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明朝E" pitchFamily="18" charset="-128"/>
              <a:ea typeface="HGS明朝E" pitchFamily="18" charset="-128"/>
            </a:endParaRPr>
          </a:p>
          <a:p>
            <a:pPr algn="ctr"/>
            <a:endParaRPr lang="en-US" altLang="ja-JP" sz="5400" b="1" kern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明朝E" pitchFamily="18" charset="-128"/>
              <a:ea typeface="HGS明朝E" pitchFamily="18" charset="-128"/>
            </a:endParaRPr>
          </a:p>
          <a:p>
            <a:pPr algn="ctr"/>
            <a:endParaRPr lang="en-US" altLang="ja-JP" sz="5400" b="1" kern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明朝E" pitchFamily="18" charset="-128"/>
              <a:ea typeface="HGS明朝E" pitchFamily="18" charset="-128"/>
            </a:endParaRPr>
          </a:p>
          <a:p>
            <a:pPr algn="ctr"/>
            <a:endParaRPr lang="en-US" altLang="ja-JP" sz="5400" b="1" kern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明朝E" pitchFamily="18" charset="-128"/>
              <a:ea typeface="HGS明朝E" pitchFamily="18" charset="-128"/>
            </a:endParaRPr>
          </a:p>
          <a:p>
            <a:pPr algn="ctr"/>
            <a:endParaRPr lang="en-US" altLang="ja-JP" sz="5400" b="1" kern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351" name="テキスト ボックス 350"/>
          <p:cNvSpPr txBox="1"/>
          <p:nvPr/>
        </p:nvSpPr>
        <p:spPr>
          <a:xfrm>
            <a:off x="16223235" y="24702804"/>
            <a:ext cx="14006359" cy="165275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21" tIns="45711" rIns="91421" bIns="45711" rtlCol="0">
            <a:spAutoFit/>
          </a:bodyPr>
          <a:lstStyle/>
          <a:p>
            <a:r>
              <a:rPr lang="en-US" altLang="ja-JP" sz="4800" b="1" smtClean="0">
                <a:solidFill>
                  <a:srgbClr val="002060"/>
                </a:solidFill>
                <a:latin typeface="HGP明朝E" pitchFamily="18" charset="-128"/>
                <a:ea typeface="HGP明朝E" pitchFamily="18" charset="-128"/>
              </a:rPr>
              <a:t> R&amp;D </a:t>
            </a:r>
            <a:r>
              <a:rPr lang="en-US" altLang="ja-JP" sz="4800" b="1" dirty="0" smtClean="0">
                <a:solidFill>
                  <a:srgbClr val="002060"/>
                </a:solidFill>
                <a:latin typeface="HGP明朝E" pitchFamily="18" charset="-128"/>
                <a:ea typeface="HGP明朝E" pitchFamily="18" charset="-128"/>
              </a:rPr>
              <a:t>of STJ Detector</a:t>
            </a:r>
          </a:p>
          <a:p>
            <a:endParaRPr lang="en-US" altLang="ja-JP" sz="4800" b="1" dirty="0" smtClean="0">
              <a:solidFill>
                <a:srgbClr val="FF0D0D"/>
              </a:solidFill>
              <a:latin typeface="HGP明朝E" pitchFamily="18" charset="-128"/>
              <a:ea typeface="HGP明朝E" pitchFamily="18" charset="-128"/>
            </a:endParaRPr>
          </a:p>
          <a:p>
            <a:endParaRPr lang="en-US" altLang="ja-JP" sz="5400" b="1" dirty="0" smtClean="0">
              <a:solidFill>
                <a:srgbClr val="FF0D0D"/>
              </a:solidFill>
              <a:latin typeface="HGP明朝E" pitchFamily="18" charset="-128"/>
              <a:ea typeface="HGP明朝E" pitchFamily="18" charset="-128"/>
            </a:endParaRPr>
          </a:p>
          <a:p>
            <a:endParaRPr lang="en-US" altLang="ja-JP" sz="5400" b="1" dirty="0" smtClean="0">
              <a:solidFill>
                <a:srgbClr val="FF0D0D"/>
              </a:solidFill>
              <a:latin typeface="HGP明朝E" pitchFamily="18" charset="-128"/>
              <a:ea typeface="HGP明朝E" pitchFamily="18" charset="-128"/>
            </a:endParaRPr>
          </a:p>
          <a:p>
            <a:endParaRPr lang="en-US" altLang="ja-JP" sz="4800" dirty="0">
              <a:solidFill>
                <a:srgbClr val="FF0D0D"/>
              </a:solidFill>
              <a:latin typeface="HGP明朝E" pitchFamily="18" charset="-128"/>
              <a:ea typeface="HGP明朝E" pitchFamily="18" charset="-128"/>
            </a:endParaRPr>
          </a:p>
          <a:p>
            <a:endParaRPr lang="en-US" altLang="ja-JP" sz="2400" dirty="0" smtClean="0">
              <a:latin typeface="HGS明朝E" pitchFamily="18" charset="-128"/>
              <a:ea typeface="HGS明朝E" pitchFamily="18" charset="-128"/>
            </a:endParaRPr>
          </a:p>
          <a:p>
            <a:r>
              <a:rPr lang="en-US" altLang="ja-JP" sz="2400" dirty="0" smtClean="0">
                <a:latin typeface="HGS明朝E" pitchFamily="18" charset="-128"/>
                <a:ea typeface="HGS明朝E" pitchFamily="18" charset="-128"/>
              </a:rPr>
              <a:t> </a:t>
            </a:r>
            <a:r>
              <a:rPr lang="en-US" altLang="ja-JP" sz="2400" dirty="0">
                <a:latin typeface="HGS明朝E" pitchFamily="18" charset="-128"/>
                <a:ea typeface="HGS明朝E" pitchFamily="18" charset="-128"/>
              </a:rPr>
              <a:t>We also looked at </a:t>
            </a:r>
            <a:r>
              <a:rPr lang="en-US" altLang="ja-JP" sz="2400" b="1" dirty="0">
                <a:latin typeface="HGS明朝E" pitchFamily="18" charset="-128"/>
                <a:ea typeface="HGS明朝E" pitchFamily="18" charset="-128"/>
              </a:rPr>
              <a:t>the response of </a:t>
            </a:r>
            <a:r>
              <a:rPr lang="en-US" altLang="ja-JP" sz="2400" b="1" dirty="0" err="1">
                <a:latin typeface="HGS明朝E" pitchFamily="18" charset="-128"/>
                <a:ea typeface="HGS明朝E" pitchFamily="18" charset="-128"/>
              </a:rPr>
              <a:t>Nb</a:t>
            </a:r>
            <a:r>
              <a:rPr lang="en-US" altLang="ja-JP" sz="2400" b="1" dirty="0">
                <a:latin typeface="HGS明朝E" pitchFamily="18" charset="-128"/>
                <a:ea typeface="HGS明朝E" pitchFamily="18" charset="-128"/>
              </a:rPr>
              <a:t>/Al-STJ (4μm</a:t>
            </a:r>
            <a:r>
              <a:rPr lang="en-US" altLang="ja-JP" sz="2400" b="1" baseline="30000" dirty="0">
                <a:latin typeface="HGS明朝E" pitchFamily="18" charset="-128"/>
                <a:ea typeface="HGS明朝E" pitchFamily="18" charset="-128"/>
              </a:rPr>
              <a:t>2</a:t>
            </a:r>
            <a:r>
              <a:rPr lang="en-US" altLang="ja-JP" sz="24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 ) to the </a:t>
            </a:r>
            <a:r>
              <a:rPr lang="en-US" altLang="ja-JP" sz="2400" b="1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visible </a:t>
            </a:r>
          </a:p>
          <a:p>
            <a:r>
              <a:rPr lang="en-US" altLang="ja-JP" sz="2400" b="1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light </a:t>
            </a:r>
            <a:r>
              <a:rPr lang="en-US" altLang="ja-JP" sz="24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(456nm) </a:t>
            </a:r>
            <a:r>
              <a:rPr lang="en-US" altLang="ja-JP" sz="2400" b="1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at 1.9K, </a:t>
            </a:r>
            <a:r>
              <a:rPr lang="en-US" altLang="ja-JP" sz="24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and </a:t>
            </a:r>
            <a:r>
              <a:rPr lang="en-US" altLang="ja-JP" sz="24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found that a single photon peak is </a:t>
            </a:r>
            <a:r>
              <a:rPr lang="en-US" altLang="ja-JP" sz="24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separated</a:t>
            </a:r>
          </a:p>
          <a:p>
            <a:r>
              <a:rPr lang="en-US" altLang="ja-JP" sz="24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from pedestal </a:t>
            </a:r>
            <a:r>
              <a:rPr lang="en-US" altLang="ja-JP" sz="24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by </a:t>
            </a:r>
            <a:r>
              <a:rPr lang="en-US" altLang="ja-JP" sz="24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1σ. </a:t>
            </a:r>
            <a:r>
              <a:rPr lang="en-US" altLang="ja-JP" sz="2400" dirty="0">
                <a:latin typeface="HGS明朝E" pitchFamily="18" charset="-128"/>
                <a:ea typeface="HGS明朝E" pitchFamily="18" charset="-128"/>
              </a:rPr>
              <a:t>The signal charge distribution (Red </a:t>
            </a:r>
            <a:r>
              <a:rPr lang="en-US" altLang="ja-JP" sz="2400" dirty="0" smtClean="0">
                <a:latin typeface="HGS明朝E" pitchFamily="18" charset="-128"/>
                <a:ea typeface="HGS明朝E" pitchFamily="18" charset="-128"/>
              </a:rPr>
              <a:t>histogram) is </a:t>
            </a:r>
          </a:p>
          <a:p>
            <a:r>
              <a:rPr lang="en-US" altLang="ja-JP" sz="2400" dirty="0" smtClean="0">
                <a:latin typeface="HGS明朝E" pitchFamily="18" charset="-128"/>
                <a:ea typeface="HGS明朝E" pitchFamily="18" charset="-128"/>
              </a:rPr>
              <a:t>fitted </a:t>
            </a:r>
            <a:r>
              <a:rPr lang="en-US" altLang="ja-JP" sz="2400" dirty="0">
                <a:latin typeface="HGS明朝E" pitchFamily="18" charset="-128"/>
                <a:ea typeface="HGS明朝E" pitchFamily="18" charset="-128"/>
              </a:rPr>
              <a:t>by </a:t>
            </a:r>
            <a:r>
              <a:rPr lang="en-US" altLang="ja-JP" sz="2400" dirty="0" smtClean="0">
                <a:latin typeface="HGS明朝E" pitchFamily="18" charset="-128"/>
                <a:ea typeface="HGS明朝E" pitchFamily="18" charset="-128"/>
              </a:rPr>
              <a:t>four </a:t>
            </a:r>
            <a:r>
              <a:rPr lang="en-US" altLang="ja-JP" sz="2400" dirty="0">
                <a:latin typeface="HGS明朝E" pitchFamily="18" charset="-128"/>
                <a:ea typeface="HGS明朝E" pitchFamily="18" charset="-128"/>
              </a:rPr>
              <a:t>Gaussians of  0, 1, 2 and 3 photon peaks.  </a:t>
            </a:r>
            <a:endParaRPr lang="en-US" altLang="ja-JP" sz="2400" dirty="0" smtClean="0">
              <a:latin typeface="HGS明朝E" pitchFamily="18" charset="-128"/>
              <a:ea typeface="HGS明朝E" pitchFamily="18" charset="-128"/>
            </a:endParaRPr>
          </a:p>
          <a:p>
            <a:r>
              <a:rPr lang="en-US" altLang="ja-JP" sz="2400" dirty="0" smtClean="0">
                <a:latin typeface="HGS明朝E" pitchFamily="18" charset="-128"/>
                <a:ea typeface="HGS明朝E" pitchFamily="18" charset="-128"/>
              </a:rPr>
              <a:t>Single </a:t>
            </a:r>
            <a:r>
              <a:rPr lang="en-US" altLang="ja-JP" sz="2400" dirty="0">
                <a:latin typeface="HGS明朝E" pitchFamily="18" charset="-128"/>
                <a:ea typeface="HGS明朝E" pitchFamily="18" charset="-128"/>
              </a:rPr>
              <a:t>photon peak has a </a:t>
            </a:r>
            <a:r>
              <a:rPr lang="en-US" altLang="ja-JP" sz="2400" dirty="0" smtClean="0">
                <a:latin typeface="HGS明朝E" pitchFamily="18" charset="-128"/>
                <a:ea typeface="HGS明朝E" pitchFamily="18" charset="-128"/>
              </a:rPr>
              <a:t>mean of 0.4fC and  </a:t>
            </a:r>
            <a:r>
              <a:rPr lang="en-US" altLang="ja-JP" sz="24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σ of 0.4fC.</a:t>
            </a:r>
          </a:p>
          <a:p>
            <a:r>
              <a:rPr lang="en-US" altLang="ja-JP" sz="24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As we aim at 5σ</a:t>
            </a:r>
            <a:r>
              <a:rPr lang="ja-JP" altLang="en-US" sz="24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 </a:t>
            </a:r>
            <a:r>
              <a:rPr lang="en-US" altLang="ja-JP" sz="24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separation of one photon signal from pedestal, we </a:t>
            </a:r>
          </a:p>
          <a:p>
            <a:r>
              <a:rPr lang="en-US" altLang="ja-JP" sz="24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 need some low noise preamplifier working around 1K such as SOI.</a:t>
            </a:r>
            <a:endParaRPr lang="en-US" altLang="ja-JP" sz="2400" dirty="0">
              <a:latin typeface="HGS明朝E" pitchFamily="18" charset="-128"/>
              <a:ea typeface="HGS明朝E" pitchFamily="18" charset="-128"/>
            </a:endParaRPr>
          </a:p>
          <a:p>
            <a:endParaRPr lang="en-US" altLang="ja-JP" sz="2400" dirty="0" smtClean="0">
              <a:solidFill>
                <a:srgbClr val="FF0D0D"/>
              </a:solidFill>
              <a:latin typeface="HGS明朝E" pitchFamily="18" charset="-128"/>
              <a:ea typeface="HGS明朝E" pitchFamily="18" charset="-128"/>
            </a:endParaRPr>
          </a:p>
          <a:p>
            <a:endParaRPr lang="en-US" altLang="ja-JP" sz="2400" dirty="0" smtClean="0">
              <a:solidFill>
                <a:srgbClr val="FF0D0D"/>
              </a:solidFill>
              <a:latin typeface="HGS明朝E" pitchFamily="18" charset="-128"/>
              <a:ea typeface="HGS明朝E" pitchFamily="18" charset="-128"/>
            </a:endParaRPr>
          </a:p>
          <a:p>
            <a:endParaRPr lang="en-US" altLang="ja-JP" sz="2400" dirty="0">
              <a:solidFill>
                <a:srgbClr val="FF0D0D"/>
              </a:solidFill>
              <a:latin typeface="HGP明朝E" pitchFamily="18" charset="-128"/>
              <a:ea typeface="HGP明朝E" pitchFamily="18" charset="-128"/>
            </a:endParaRPr>
          </a:p>
          <a:p>
            <a:endParaRPr lang="en-US" altLang="ja-JP" sz="4800" dirty="0" smtClean="0">
              <a:solidFill>
                <a:srgbClr val="FF0D0D"/>
              </a:solidFill>
              <a:latin typeface="HGP明朝E" pitchFamily="18" charset="-128"/>
              <a:ea typeface="HGP明朝E" pitchFamily="18" charset="-128"/>
            </a:endParaRPr>
          </a:p>
          <a:p>
            <a:endParaRPr lang="en-US" altLang="ja-JP" sz="4800" dirty="0" smtClean="0">
              <a:solidFill>
                <a:srgbClr val="FF0D0D"/>
              </a:solidFill>
              <a:latin typeface="HGP明朝E" pitchFamily="18" charset="-128"/>
              <a:ea typeface="HGP明朝E" pitchFamily="18" charset="-128"/>
            </a:endParaRPr>
          </a:p>
          <a:p>
            <a:endParaRPr lang="en-US" altLang="ja-JP" sz="4800" dirty="0">
              <a:solidFill>
                <a:srgbClr val="FF0D0D"/>
              </a:solidFill>
              <a:latin typeface="HGP明朝E" pitchFamily="18" charset="-128"/>
              <a:ea typeface="HGP明朝E" pitchFamily="18" charset="-128"/>
            </a:endParaRPr>
          </a:p>
          <a:p>
            <a:endParaRPr lang="en-US" altLang="ja-JP" sz="4800" dirty="0" smtClean="0">
              <a:solidFill>
                <a:srgbClr val="FF0D0D"/>
              </a:solidFill>
              <a:latin typeface="HGP明朝E" pitchFamily="18" charset="-128"/>
              <a:ea typeface="HGP明朝E" pitchFamily="18" charset="-128"/>
            </a:endParaRPr>
          </a:p>
          <a:p>
            <a:endParaRPr lang="en-US" altLang="ja-JP" sz="4800" dirty="0">
              <a:solidFill>
                <a:srgbClr val="FF0D0D"/>
              </a:solidFill>
              <a:latin typeface="HGP明朝E" pitchFamily="18" charset="-128"/>
              <a:ea typeface="HGP明朝E" pitchFamily="18" charset="-128"/>
            </a:endParaRPr>
          </a:p>
          <a:p>
            <a:endParaRPr lang="en-US" altLang="ja-JP" sz="4800" dirty="0" smtClean="0">
              <a:solidFill>
                <a:srgbClr val="FF0D0D"/>
              </a:solidFill>
              <a:latin typeface="HGP明朝E" pitchFamily="18" charset="-128"/>
              <a:ea typeface="HGP明朝E" pitchFamily="18" charset="-128"/>
            </a:endParaRPr>
          </a:p>
          <a:p>
            <a:endParaRPr lang="en-US" altLang="ja-JP" sz="4800" dirty="0" smtClean="0">
              <a:solidFill>
                <a:srgbClr val="FF0D0D"/>
              </a:solidFill>
              <a:latin typeface="HGP明朝E" pitchFamily="18" charset="-128"/>
              <a:ea typeface="HGP明朝E" pitchFamily="18" charset="-128"/>
            </a:endParaRPr>
          </a:p>
          <a:p>
            <a:endParaRPr lang="en-US" altLang="ja-JP" sz="4800" dirty="0">
              <a:solidFill>
                <a:srgbClr val="FF0D0D"/>
              </a:solidFill>
              <a:latin typeface="HGP明朝E" pitchFamily="18" charset="-128"/>
              <a:ea typeface="HGP明朝E" pitchFamily="18" charset="-128"/>
            </a:endParaRPr>
          </a:p>
          <a:p>
            <a:endParaRPr lang="en-US" altLang="ja-JP" sz="4800" dirty="0" smtClean="0">
              <a:solidFill>
                <a:srgbClr val="FF0D0D"/>
              </a:solidFill>
              <a:latin typeface="HGP明朝E" pitchFamily="18" charset="-128"/>
              <a:ea typeface="HGP明朝E" pitchFamily="18" charset="-128"/>
            </a:endParaRPr>
          </a:p>
          <a:p>
            <a:endParaRPr lang="en-US" altLang="ja-JP" sz="4800" dirty="0">
              <a:solidFill>
                <a:srgbClr val="FF0D0D"/>
              </a:solidFill>
              <a:latin typeface="HGP明朝E" pitchFamily="18" charset="-128"/>
              <a:ea typeface="HGP明朝E" pitchFamily="18" charset="-128"/>
            </a:endParaRPr>
          </a:p>
          <a:p>
            <a:endParaRPr lang="en-US" altLang="ja-JP" sz="4800" dirty="0" smtClean="0">
              <a:solidFill>
                <a:srgbClr val="FF0D0D"/>
              </a:solidFill>
              <a:latin typeface="HGP明朝E" pitchFamily="18" charset="-128"/>
              <a:ea typeface="HGP明朝E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4926342" y="4708936"/>
            <a:ext cx="15030262" cy="197284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4400" b="1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Feasibility </a:t>
            </a:r>
            <a:r>
              <a:rPr kumimoji="1" lang="en-US" altLang="ja-JP" sz="4400" b="1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of Photon Detection from Cosmic Background Neutrino</a:t>
            </a:r>
          </a:p>
          <a:p>
            <a:endParaRPr lang="en-US" altLang="ja-JP" sz="3600" b="1" dirty="0">
              <a:latin typeface="HGS明朝E" pitchFamily="18" charset="-128"/>
              <a:ea typeface="HGS明朝E" pitchFamily="18" charset="-128"/>
            </a:endParaRPr>
          </a:p>
          <a:p>
            <a:endParaRPr kumimoji="1" lang="en-US" altLang="ja-JP" sz="3600" b="1" dirty="0" smtClean="0">
              <a:latin typeface="HGS明朝E" pitchFamily="18" charset="-128"/>
              <a:ea typeface="HGS明朝E" pitchFamily="18" charset="-128"/>
            </a:endParaRPr>
          </a:p>
          <a:p>
            <a:endParaRPr lang="en-US" altLang="ja-JP" sz="3600" b="1" dirty="0">
              <a:latin typeface="HGS明朝E" pitchFamily="18" charset="-128"/>
              <a:ea typeface="HGS明朝E" pitchFamily="18" charset="-128"/>
            </a:endParaRPr>
          </a:p>
          <a:p>
            <a:endParaRPr kumimoji="1" lang="en-US" altLang="ja-JP" sz="3600" b="1" dirty="0" smtClean="0">
              <a:latin typeface="HGS明朝E" pitchFamily="18" charset="-128"/>
              <a:ea typeface="HGS明朝E" pitchFamily="18" charset="-128"/>
            </a:endParaRPr>
          </a:p>
          <a:p>
            <a:endParaRPr lang="en-US" altLang="ja-JP" sz="3600" b="1" dirty="0">
              <a:latin typeface="HGS明朝E" pitchFamily="18" charset="-128"/>
              <a:ea typeface="HGS明朝E" pitchFamily="18" charset="-128"/>
            </a:endParaRPr>
          </a:p>
          <a:p>
            <a:endParaRPr kumimoji="1" lang="en-US" altLang="ja-JP" sz="3600" b="1" dirty="0" smtClean="0">
              <a:latin typeface="HGS明朝E" pitchFamily="18" charset="-128"/>
              <a:ea typeface="HGS明朝E" pitchFamily="18" charset="-128"/>
            </a:endParaRPr>
          </a:p>
          <a:p>
            <a:endParaRPr lang="en-US" altLang="ja-JP" sz="3600" b="1" dirty="0">
              <a:latin typeface="HGS明朝E" pitchFamily="18" charset="-128"/>
              <a:ea typeface="HGS明朝E" pitchFamily="18" charset="-128"/>
            </a:endParaRPr>
          </a:p>
          <a:p>
            <a:endParaRPr kumimoji="1" lang="en-US" altLang="ja-JP" sz="3600" b="1" dirty="0" smtClean="0">
              <a:latin typeface="HGS明朝E" pitchFamily="18" charset="-128"/>
              <a:ea typeface="HGS明朝E" pitchFamily="18" charset="-128"/>
            </a:endParaRPr>
          </a:p>
          <a:p>
            <a:endParaRPr lang="en-US" altLang="ja-JP" sz="3600" b="1" dirty="0">
              <a:latin typeface="HGS明朝E" pitchFamily="18" charset="-128"/>
              <a:ea typeface="HGS明朝E" pitchFamily="18" charset="-128"/>
            </a:endParaRPr>
          </a:p>
          <a:p>
            <a:endParaRPr kumimoji="1" lang="en-US" altLang="ja-JP" sz="3600" b="1" dirty="0" smtClean="0">
              <a:latin typeface="HGS明朝E" pitchFamily="18" charset="-128"/>
              <a:ea typeface="HGS明朝E" pitchFamily="18" charset="-128"/>
            </a:endParaRPr>
          </a:p>
          <a:p>
            <a:endParaRPr lang="en-US" altLang="ja-JP" sz="3600" b="1" dirty="0">
              <a:latin typeface="HGS明朝E" pitchFamily="18" charset="-128"/>
              <a:ea typeface="HGS明朝E" pitchFamily="18" charset="-128"/>
            </a:endParaRPr>
          </a:p>
          <a:p>
            <a:endParaRPr kumimoji="1" lang="en-US" altLang="ja-JP" sz="3600" b="1" dirty="0" smtClean="0">
              <a:latin typeface="HGS明朝E" pitchFamily="18" charset="-128"/>
              <a:ea typeface="HGS明朝E" pitchFamily="18" charset="-128"/>
            </a:endParaRPr>
          </a:p>
          <a:p>
            <a:endParaRPr lang="en-US" altLang="ja-JP" sz="3600" b="1" dirty="0">
              <a:latin typeface="HGS明朝E" pitchFamily="18" charset="-128"/>
              <a:ea typeface="HGS明朝E" pitchFamily="18" charset="-128"/>
            </a:endParaRPr>
          </a:p>
          <a:p>
            <a:endParaRPr kumimoji="1" lang="en-US" altLang="ja-JP" sz="3600" b="1" dirty="0" smtClean="0">
              <a:latin typeface="HGS明朝E" pitchFamily="18" charset="-128"/>
              <a:ea typeface="HGS明朝E" pitchFamily="18" charset="-128"/>
            </a:endParaRPr>
          </a:p>
          <a:p>
            <a:endParaRPr lang="en-US" altLang="ja-JP" sz="3600" b="1" dirty="0">
              <a:latin typeface="HGS明朝E" pitchFamily="18" charset="-128"/>
              <a:ea typeface="HGS明朝E" pitchFamily="18" charset="-128"/>
            </a:endParaRPr>
          </a:p>
          <a:p>
            <a:endParaRPr kumimoji="1" lang="en-US" altLang="ja-JP" sz="3600" b="1" dirty="0" smtClean="0">
              <a:latin typeface="HGS明朝E" pitchFamily="18" charset="-128"/>
              <a:ea typeface="HGS明朝E" pitchFamily="18" charset="-128"/>
            </a:endParaRPr>
          </a:p>
          <a:p>
            <a:endParaRPr lang="en-US" altLang="ja-JP" sz="3600" b="1" dirty="0">
              <a:latin typeface="HGS明朝E" pitchFamily="18" charset="-128"/>
              <a:ea typeface="HGS明朝E" pitchFamily="18" charset="-128"/>
            </a:endParaRPr>
          </a:p>
          <a:p>
            <a:endParaRPr kumimoji="1" lang="en-US" altLang="ja-JP" sz="3600" b="1" dirty="0" smtClean="0">
              <a:latin typeface="HGS明朝E" pitchFamily="18" charset="-128"/>
              <a:ea typeface="HGS明朝E" pitchFamily="18" charset="-128"/>
            </a:endParaRPr>
          </a:p>
          <a:p>
            <a:endParaRPr lang="en-US" altLang="ja-JP" sz="3600" b="1" dirty="0">
              <a:latin typeface="HGS明朝E" pitchFamily="18" charset="-128"/>
              <a:ea typeface="HGS明朝E" pitchFamily="18" charset="-128"/>
            </a:endParaRPr>
          </a:p>
          <a:p>
            <a:endParaRPr kumimoji="1" lang="en-US" altLang="ja-JP" sz="3600" b="1" dirty="0" smtClean="0">
              <a:latin typeface="HGS明朝E" pitchFamily="18" charset="-128"/>
              <a:ea typeface="HGS明朝E" pitchFamily="18" charset="-128"/>
            </a:endParaRPr>
          </a:p>
          <a:p>
            <a:endParaRPr lang="en-US" altLang="ja-JP" sz="3600" b="1" dirty="0">
              <a:latin typeface="HGS明朝E" pitchFamily="18" charset="-128"/>
              <a:ea typeface="HGS明朝E" pitchFamily="18" charset="-128"/>
            </a:endParaRPr>
          </a:p>
          <a:p>
            <a:endParaRPr kumimoji="1" lang="en-US" altLang="ja-JP" sz="3600" b="1" dirty="0" smtClean="0">
              <a:latin typeface="HGS明朝E" pitchFamily="18" charset="-128"/>
              <a:ea typeface="HGS明朝E" pitchFamily="18" charset="-128"/>
            </a:endParaRPr>
          </a:p>
          <a:p>
            <a:endParaRPr kumimoji="1" lang="en-US" altLang="ja-JP" sz="3600" b="1" dirty="0" smtClean="0">
              <a:latin typeface="HGS明朝E" pitchFamily="18" charset="-128"/>
              <a:ea typeface="HGS明朝E" pitchFamily="18" charset="-128"/>
            </a:endParaRPr>
          </a:p>
          <a:p>
            <a:endParaRPr lang="en-US" altLang="ja-JP" sz="3600" b="1" dirty="0">
              <a:latin typeface="HGS明朝E" pitchFamily="18" charset="-128"/>
              <a:ea typeface="HGS明朝E" pitchFamily="18" charset="-128"/>
            </a:endParaRPr>
          </a:p>
          <a:p>
            <a:endParaRPr kumimoji="1" lang="en-US" altLang="ja-JP" sz="3600" b="1" dirty="0" smtClean="0">
              <a:latin typeface="HGS明朝E" pitchFamily="18" charset="-128"/>
              <a:ea typeface="HGS明朝E" pitchFamily="18" charset="-128"/>
            </a:endParaRPr>
          </a:p>
          <a:p>
            <a:endParaRPr lang="en-US" altLang="ja-JP" sz="3600" b="1" dirty="0">
              <a:latin typeface="HGS明朝E" pitchFamily="18" charset="-128"/>
              <a:ea typeface="HGS明朝E" pitchFamily="18" charset="-128"/>
            </a:endParaRPr>
          </a:p>
          <a:p>
            <a:endParaRPr kumimoji="1" lang="en-US" altLang="ja-JP" sz="3600" b="1" dirty="0" smtClean="0">
              <a:latin typeface="HGS明朝E" pitchFamily="18" charset="-128"/>
              <a:ea typeface="HGS明朝E" pitchFamily="18" charset="-128"/>
            </a:endParaRPr>
          </a:p>
          <a:p>
            <a:endParaRPr lang="en-US" altLang="ja-JP" sz="3600" b="1" dirty="0">
              <a:latin typeface="HGS明朝E" pitchFamily="18" charset="-128"/>
              <a:ea typeface="HGS明朝E" pitchFamily="18" charset="-128"/>
            </a:endParaRPr>
          </a:p>
          <a:p>
            <a:endParaRPr kumimoji="1" lang="en-US" altLang="ja-JP" sz="3600" b="1" dirty="0" smtClean="0">
              <a:latin typeface="HGS明朝E" pitchFamily="18" charset="-128"/>
              <a:ea typeface="HGS明朝E" pitchFamily="18" charset="-128"/>
            </a:endParaRPr>
          </a:p>
          <a:p>
            <a:endParaRPr lang="en-US" altLang="ja-JP" sz="3600" b="1" dirty="0">
              <a:latin typeface="HGS明朝E" pitchFamily="18" charset="-128"/>
              <a:ea typeface="HGS明朝E" pitchFamily="18" charset="-128"/>
            </a:endParaRPr>
          </a:p>
          <a:p>
            <a:endParaRPr kumimoji="1" lang="en-US" altLang="ja-JP" sz="3600" b="1" dirty="0" smtClean="0">
              <a:latin typeface="HGS明朝E" pitchFamily="18" charset="-128"/>
              <a:ea typeface="HGS明朝E" pitchFamily="18" charset="-128"/>
            </a:endParaRPr>
          </a:p>
          <a:p>
            <a:endParaRPr lang="en-US" altLang="ja-JP" sz="3600" b="1" dirty="0">
              <a:latin typeface="HGS明朝E" pitchFamily="18" charset="-128"/>
              <a:ea typeface="HGS明朝E" pitchFamily="18" charset="-128"/>
            </a:endParaRPr>
          </a:p>
          <a:p>
            <a:endParaRPr kumimoji="1" lang="en-US" altLang="ja-JP" sz="3600" b="1" dirty="0" smtClean="0"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3291" y="331338"/>
            <a:ext cx="30279975" cy="1446532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algn="ctr"/>
            <a:r>
              <a:rPr lang="en-US" altLang="ja-JP" sz="88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Search for Cosmic Background Neutrino Decay</a:t>
            </a:r>
            <a:endParaRPr lang="ja-JP" altLang="en-US" sz="8800" dirty="0"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3291" y="1818885"/>
            <a:ext cx="30196685" cy="2616083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pPr algn="ctr"/>
            <a:r>
              <a:rPr lang="en-US" altLang="ja-JP" sz="44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Shin-Hong Kim    (University of Tsukuba)</a:t>
            </a:r>
          </a:p>
          <a:p>
            <a:pPr algn="ctr"/>
            <a:r>
              <a:rPr lang="en-US" altLang="ja-JP" sz="32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For  Neutrino Decay  collaboration</a:t>
            </a:r>
          </a:p>
          <a:p>
            <a:r>
              <a:rPr lang="ja-JP" altLang="ja-JP" sz="2800" dirty="0" smtClean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S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 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H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 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Kim, Y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Takeuchi,  K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Nagata,  K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Kasahara, T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Okudaira (Univ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of Tsukuba) , H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Ikeda,  S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Matsuura, T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Wada (JAXA/ISAS) , H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Ishino, A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Kibayashi  (Okayama Univ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) </a:t>
            </a:r>
            <a:r>
              <a:rPr lang="ja-JP" altLang="ja-JP" sz="2800" dirty="0" smtClean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,</a:t>
            </a:r>
            <a:endParaRPr lang="en-US" altLang="ja-JP" sz="2800" dirty="0" smtClean="0">
              <a:latin typeface="HGS明朝E" pitchFamily="18" charset="-128"/>
              <a:ea typeface="HGS明朝E" pitchFamily="18" charset="-128"/>
              <a:cs typeface="Arial Unicode MS" pitchFamily="50" charset="-128"/>
            </a:endParaRPr>
          </a:p>
          <a:p>
            <a:r>
              <a:rPr lang="ja-JP" altLang="ja-JP" sz="2800" dirty="0" smtClean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S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Mima (RIKEN),  T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Yoshida, S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Kobayashi, K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Origasa (Fukui Univ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) , Y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Kato (Kinki Univ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),  M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Hazumi, Y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Arai (KEK),  E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Ramberg, J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H. 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Yoo, M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Kozlovsky, P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Rubinov, </a:t>
            </a:r>
            <a:endParaRPr lang="en-US" altLang="ja-JP" sz="2800" dirty="0" smtClean="0">
              <a:latin typeface="HGS明朝E" pitchFamily="18" charset="-128"/>
              <a:ea typeface="HGS明朝E" pitchFamily="18" charset="-128"/>
              <a:cs typeface="Arial Unicode MS" pitchFamily="50" charset="-128"/>
            </a:endParaRPr>
          </a:p>
          <a:p>
            <a:r>
              <a:rPr lang="ja-JP" altLang="ja-JP" sz="2800" dirty="0" smtClean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D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Sergatskov (F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NAL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), S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 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B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Kim (Seoul National Univ</a:t>
            </a:r>
            <a:r>
              <a:rPr lang="en-US" altLang="ja-JP" sz="2800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</a:t>
            </a:r>
            <a:r>
              <a:rPr lang="ja-JP" altLang="ja-JP" sz="2800" dirty="0" smtClean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)</a:t>
            </a:r>
            <a:r>
              <a:rPr lang="ja-JP" altLang="en-US" sz="3200" dirty="0" smtClean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                                 </a:t>
            </a:r>
            <a:r>
              <a:rPr lang="en-US" altLang="ja-JP" sz="3200" dirty="0" smtClean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SPICA Conference, Jun</a:t>
            </a:r>
            <a:r>
              <a:rPr lang="en-US" altLang="ja-JP" sz="3200" dirty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. </a:t>
            </a:r>
            <a:r>
              <a:rPr lang="en-US" altLang="ja-JP" sz="3200" dirty="0" smtClean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18-21, </a:t>
            </a:r>
            <a:r>
              <a:rPr lang="en-US" altLang="ja-JP" sz="3200" dirty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2013 </a:t>
            </a:r>
            <a:r>
              <a:rPr lang="en-US" altLang="ja-JP" sz="3200" dirty="0" smtClean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at University of  Tokyo</a:t>
            </a:r>
            <a:r>
              <a:rPr lang="ja-JP" altLang="en-US" sz="3200" dirty="0" smtClean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　</a:t>
            </a:r>
            <a:endParaRPr lang="ja-JP" altLang="en-US" sz="3200" dirty="0">
              <a:solidFill>
                <a:srgbClr val="FF0000"/>
              </a:solidFill>
              <a:latin typeface="HGS明朝E" pitchFamily="18" charset="-128"/>
              <a:ea typeface="HGS明朝E" pitchFamily="18" charset="-128"/>
              <a:cs typeface="Arial Unicode MS" pitchFamily="50" charset="-128"/>
            </a:endParaRPr>
          </a:p>
        </p:txBody>
      </p:sp>
      <p:pic>
        <p:nvPicPr>
          <p:cNvPr id="21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4787" y="34516574"/>
            <a:ext cx="2088577" cy="2293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0" name="正方形/長方形 219"/>
          <p:cNvSpPr/>
          <p:nvPr/>
        </p:nvSpPr>
        <p:spPr>
          <a:xfrm>
            <a:off x="18024850" y="34544550"/>
            <a:ext cx="509339" cy="554163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kumimoji="1" lang="ja-JP" altLang="en-US"/>
          </a:p>
        </p:txBody>
      </p:sp>
      <p:sp>
        <p:nvSpPr>
          <p:cNvPr id="221" name="右矢印 220"/>
          <p:cNvSpPr/>
          <p:nvPr/>
        </p:nvSpPr>
        <p:spPr>
          <a:xfrm>
            <a:off x="18737604" y="34414423"/>
            <a:ext cx="739085" cy="814417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rtlCol="0" anchor="ctr"/>
          <a:lstStyle/>
          <a:p>
            <a:pPr algn="ctr"/>
            <a:endParaRPr kumimoji="1" lang="ja-JP" altLang="en-US"/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16245160" y="31574515"/>
            <a:ext cx="14178144" cy="5940069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US" altLang="ja-JP" sz="44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SOI-STJ</a:t>
            </a:r>
          </a:p>
          <a:p>
            <a:r>
              <a:rPr lang="en-US" altLang="ja-JP" sz="28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  </a:t>
            </a:r>
            <a:r>
              <a:rPr lang="en-US" altLang="ja-JP" sz="24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We have processed </a:t>
            </a:r>
            <a:r>
              <a:rPr lang="en-US" altLang="ja-JP" sz="2400" dirty="0" err="1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Nb</a:t>
            </a:r>
            <a:r>
              <a:rPr lang="en-US" altLang="ja-JP" sz="24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/Al-STJ on a SOI wafer, and confirmed that both </a:t>
            </a:r>
            <a:r>
              <a:rPr lang="en-US" altLang="ja-JP" sz="2400" dirty="0" err="1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Nb</a:t>
            </a:r>
            <a:r>
              <a:rPr lang="en-US" altLang="ja-JP" sz="24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/Al-STJ </a:t>
            </a:r>
            <a:r>
              <a:rPr lang="en-US" altLang="ja-JP" sz="24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detector and SOI MOSFET worked </a:t>
            </a:r>
            <a:r>
              <a:rPr lang="en-US" altLang="ja-JP" sz="24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normally at 700mK.</a:t>
            </a:r>
          </a:p>
          <a:p>
            <a:endParaRPr lang="en-US" altLang="ja-JP" sz="2800" dirty="0"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  <a:p>
            <a:endParaRPr lang="en-US" altLang="ja-JP" sz="2800" dirty="0" smtClean="0"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  <a:p>
            <a:endParaRPr lang="en-US" altLang="ja-JP" sz="2800" dirty="0"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  <a:p>
            <a:endParaRPr lang="en-US" altLang="ja-JP" sz="2800" dirty="0" smtClean="0"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  <a:p>
            <a:endParaRPr lang="en-US" altLang="ja-JP" sz="2800" dirty="0"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  <a:p>
            <a:endParaRPr lang="en-US" altLang="ja-JP" sz="2800" dirty="0" smtClean="0"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  <a:p>
            <a:endParaRPr lang="en-US" altLang="ja-JP" sz="2800" dirty="0"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  <a:p>
            <a:endParaRPr lang="en-US" altLang="ja-JP" sz="2800" dirty="0" smtClean="0"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  <a:p>
            <a:endParaRPr lang="en-US" altLang="ja-JP" sz="2800" dirty="0"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  <a:p>
            <a:r>
              <a:rPr lang="en-US" altLang="ja-JP" sz="28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 </a:t>
            </a:r>
            <a:r>
              <a:rPr lang="en-US" altLang="ja-JP" sz="24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In the next step, we will look at the response </a:t>
            </a:r>
            <a:r>
              <a:rPr lang="en-US" altLang="ja-JP" sz="24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signal of </a:t>
            </a:r>
            <a:r>
              <a:rPr lang="en-US" altLang="ja-JP" sz="24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SOI-STJ to photons.</a:t>
            </a:r>
            <a:endParaRPr lang="ja-JP" altLang="en-US" sz="2400" dirty="0"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1530475" y="10467431"/>
            <a:ext cx="5410627" cy="707868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endParaRPr lang="ja-JP" altLang="en-US" sz="4000" dirty="0">
              <a:solidFill>
                <a:srgbClr val="760000"/>
              </a:solidFill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373" name="Text Box 5"/>
          <p:cNvSpPr txBox="1">
            <a:spLocks noChangeArrowheads="1"/>
          </p:cNvSpPr>
          <p:nvPr/>
        </p:nvSpPr>
        <p:spPr bwMode="auto">
          <a:xfrm>
            <a:off x="123826" y="4787841"/>
            <a:ext cx="14825762" cy="198823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l" eaLnBrk="1" hangingPunct="1"/>
            <a:r>
              <a:rPr lang="en-US" altLang="ja-JP" sz="2400" b="1" dirty="0" smtClean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   </a:t>
            </a:r>
            <a:r>
              <a:rPr lang="en-US" altLang="ja-JP" sz="5400" b="1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Introduction</a:t>
            </a:r>
            <a:endParaRPr lang="en-US" altLang="ja-JP" sz="5400" b="1" dirty="0"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r>
              <a:rPr lang="en-US" altLang="ja-JP" sz="800" b="1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 </a:t>
            </a:r>
            <a:r>
              <a:rPr lang="en-US" altLang="ja-JP" sz="800" b="1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  </a:t>
            </a:r>
          </a:p>
          <a:p>
            <a:pPr eaLnBrk="1" hangingPunct="1"/>
            <a:r>
              <a:rPr lang="en-US" altLang="ja-JP" sz="28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 </a:t>
            </a:r>
            <a:r>
              <a:rPr lang="en-US" altLang="ja-JP" sz="2800" b="1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Only </a:t>
            </a:r>
            <a:r>
              <a:rPr lang="en-US" altLang="ja-JP" sz="2800" b="1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neutrino mass is unknown in the present </a:t>
            </a:r>
          </a:p>
          <a:p>
            <a:pPr eaLnBrk="1" hangingPunct="1"/>
            <a:r>
              <a:rPr lang="en-US" altLang="ja-JP" sz="2800" b="1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elementary </a:t>
            </a:r>
            <a:r>
              <a:rPr lang="en-US" altLang="ja-JP" sz="2800" b="1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particles. To determine  the neutrino </a:t>
            </a:r>
          </a:p>
          <a:p>
            <a:pPr eaLnBrk="1" hangingPunct="1"/>
            <a:r>
              <a:rPr lang="en-US" altLang="ja-JP" sz="2800" b="1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masses is an important key issue to reveal  the  </a:t>
            </a:r>
          </a:p>
          <a:p>
            <a:pPr eaLnBrk="1" hangingPunct="1"/>
            <a:r>
              <a:rPr lang="en-US" altLang="ja-JP" sz="2800" b="1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mass  origin as well as the study of Higgs </a:t>
            </a:r>
          </a:p>
          <a:p>
            <a:pPr eaLnBrk="1" hangingPunct="1"/>
            <a:r>
              <a:rPr lang="en-US" altLang="ja-JP" sz="2800" b="1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characteristics.</a:t>
            </a:r>
            <a:endParaRPr lang="ja-JP" altLang="en-US" sz="2800" b="1" dirty="0" smtClean="0"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r>
              <a:rPr lang="en-US" altLang="ja-JP" sz="2800" b="1" dirty="0" smtClean="0">
                <a:solidFill>
                  <a:srgbClr val="000066"/>
                </a:solidFill>
                <a:latin typeface="HGS明朝E" pitchFamily="18" charset="-128"/>
                <a:ea typeface="HGS明朝E" pitchFamily="18" charset="-128"/>
              </a:rPr>
              <a:t>Δm</a:t>
            </a:r>
            <a:r>
              <a:rPr lang="en-US" altLang="ja-JP" sz="2800" b="1" baseline="30000" dirty="0" smtClean="0">
                <a:solidFill>
                  <a:srgbClr val="000066"/>
                </a:solidFill>
                <a:latin typeface="HGS明朝E" pitchFamily="18" charset="-128"/>
                <a:ea typeface="HGS明朝E" pitchFamily="18" charset="-128"/>
              </a:rPr>
              <a:t>2</a:t>
            </a:r>
            <a:r>
              <a:rPr lang="en-US" altLang="ja-JP" sz="2800" b="1" baseline="-25000" dirty="0" smtClean="0">
                <a:solidFill>
                  <a:srgbClr val="000066"/>
                </a:solidFill>
                <a:latin typeface="HGS明朝E" pitchFamily="18" charset="-128"/>
                <a:ea typeface="HGS明朝E" pitchFamily="18" charset="-128"/>
              </a:rPr>
              <a:t>ij</a:t>
            </a:r>
            <a:r>
              <a:rPr lang="en-US" altLang="ja-JP" sz="2800" b="1" baseline="30000" dirty="0" smtClean="0">
                <a:solidFill>
                  <a:srgbClr val="000066"/>
                </a:solidFill>
                <a:latin typeface="HGS明朝E" pitchFamily="18" charset="-128"/>
                <a:ea typeface="HGS明朝E" pitchFamily="18" charset="-128"/>
              </a:rPr>
              <a:t> </a:t>
            </a:r>
            <a:r>
              <a:rPr lang="en-US" altLang="ja-JP" sz="2800" b="1" dirty="0" smtClean="0">
                <a:solidFill>
                  <a:srgbClr val="000066"/>
                </a:solidFill>
                <a:latin typeface="HGS明朝E" pitchFamily="18" charset="-128"/>
                <a:ea typeface="HGS明朝E" pitchFamily="18" charset="-128"/>
              </a:rPr>
              <a:t>have been  measured  accurately by various </a:t>
            </a:r>
          </a:p>
          <a:p>
            <a:pPr algn="l" eaLnBrk="1" hangingPunct="1"/>
            <a:r>
              <a:rPr lang="en-US" altLang="ja-JP" sz="2800" b="1" dirty="0" smtClean="0">
                <a:solidFill>
                  <a:srgbClr val="000066"/>
                </a:solidFill>
                <a:latin typeface="HGS明朝E" pitchFamily="18" charset="-128"/>
                <a:ea typeface="HGS明朝E" pitchFamily="18" charset="-128"/>
              </a:rPr>
              <a:t>neutrino oscillation experiments. but </a:t>
            </a:r>
            <a:r>
              <a:rPr lang="en-US" altLang="ja-JP" sz="2800" b="1" dirty="0" smtClean="0">
                <a:latin typeface="HGS明朝E" pitchFamily="18" charset="-128"/>
                <a:ea typeface="HGS明朝E" pitchFamily="18" charset="-128"/>
              </a:rPr>
              <a:t>neutrino</a:t>
            </a:r>
          </a:p>
          <a:p>
            <a:pPr algn="l" eaLnBrk="1" hangingPunct="1"/>
            <a:r>
              <a:rPr lang="en-US" altLang="ja-JP" sz="2800" b="1" dirty="0" smtClean="0">
                <a:latin typeface="HGS明朝E" pitchFamily="18" charset="-128"/>
                <a:ea typeface="HGS明朝E" pitchFamily="18" charset="-128"/>
              </a:rPr>
              <a:t>mass itself has not been measured</a:t>
            </a:r>
            <a:r>
              <a:rPr lang="en-US" altLang="ja-JP" sz="2800" b="1" dirty="0" smtClean="0">
                <a:solidFill>
                  <a:srgbClr val="000066"/>
                </a:solidFill>
                <a:latin typeface="HGS明朝E" pitchFamily="18" charset="-128"/>
                <a:ea typeface="HGS明朝E" pitchFamily="18" charset="-128"/>
              </a:rPr>
              <a:t>.  </a:t>
            </a:r>
            <a:r>
              <a:rPr lang="en-US" altLang="ja-JP" sz="2800" b="1" dirty="0" smtClean="0">
                <a:latin typeface="HGS明朝E" pitchFamily="18" charset="-128"/>
                <a:ea typeface="HGS明朝E" pitchFamily="18" charset="-128"/>
              </a:rPr>
              <a:t>Detection of </a:t>
            </a:r>
          </a:p>
          <a:p>
            <a:pPr algn="l" eaLnBrk="1" hangingPunct="1"/>
            <a:r>
              <a:rPr lang="en-US" altLang="ja-JP" sz="2800" b="1" dirty="0" smtClean="0">
                <a:latin typeface="HGS明朝E" pitchFamily="18" charset="-128"/>
                <a:ea typeface="HGS明朝E" pitchFamily="18" charset="-128"/>
              </a:rPr>
              <a:t>neutrino decay </a:t>
            </a:r>
            <a:r>
              <a:rPr lang="en-US" altLang="ja-JP" sz="2800" b="1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enables us to measure an independent quantity.</a:t>
            </a:r>
            <a:r>
              <a:rPr lang="en-US" altLang="ja-JP" sz="2800" b="1" dirty="0" smtClean="0">
                <a:latin typeface="HGS明朝E" pitchFamily="18" charset="-128"/>
                <a:ea typeface="HGS明朝E" pitchFamily="18" charset="-128"/>
              </a:rPr>
              <a:t> Thus we can obtain neutrino mass itself </a:t>
            </a:r>
            <a:r>
              <a:rPr lang="en-US" altLang="ja-JP" sz="2800" b="1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from these two independent measurements.</a:t>
            </a:r>
          </a:p>
          <a:p>
            <a:pPr algn="l" eaLnBrk="1" hangingPunct="1">
              <a:buFont typeface="Wingdings" pitchFamily="2" charset="2"/>
              <a:buNone/>
            </a:pPr>
            <a:endParaRPr lang="en-US" altLang="ja-JP" sz="3600" b="1" dirty="0" smtClean="0"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>
              <a:buFont typeface="Wingdings" pitchFamily="2" charset="2"/>
              <a:buNone/>
            </a:pPr>
            <a:endParaRPr lang="en-US" altLang="ja-JP" sz="3600" b="1" dirty="0" smtClean="0">
              <a:solidFill>
                <a:schemeClr val="accent2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>
              <a:buFont typeface="Wingdings" pitchFamily="2" charset="2"/>
              <a:buNone/>
            </a:pPr>
            <a:endParaRPr lang="en-US" altLang="ja-JP" sz="3600" b="1" dirty="0" smtClean="0">
              <a:solidFill>
                <a:schemeClr val="accent2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>
              <a:buFont typeface="Wingdings" pitchFamily="2" charset="2"/>
              <a:buNone/>
            </a:pPr>
            <a:endParaRPr lang="en-US" altLang="ja-JP" sz="3600" b="1" dirty="0" smtClean="0">
              <a:solidFill>
                <a:schemeClr val="accent2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>
              <a:buFont typeface="Wingdings" pitchFamily="2" charset="2"/>
              <a:buNone/>
            </a:pPr>
            <a:endParaRPr lang="en-US" altLang="ja-JP" sz="3600" b="1" dirty="0" smtClean="0">
              <a:solidFill>
                <a:schemeClr val="accent2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>
              <a:buFont typeface="Wingdings" pitchFamily="2" charset="2"/>
              <a:buNone/>
            </a:pPr>
            <a:endParaRPr lang="en-US" altLang="ja-JP" sz="3600" b="1" dirty="0" smtClean="0">
              <a:solidFill>
                <a:schemeClr val="accent2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r>
              <a:rPr lang="en-US" altLang="ja-JP" sz="2800" b="1" dirty="0" smtClean="0">
                <a:solidFill>
                  <a:srgbClr val="000066"/>
                </a:solidFill>
                <a:latin typeface="HGS明朝E" pitchFamily="18" charset="-128"/>
                <a:ea typeface="HGS明朝E" pitchFamily="18" charset="-128"/>
              </a:rPr>
              <a:t>As the neutrino lifetime is very long, we need use cosmic background neutrino to observe the neutrino decay.  To observe this decay of the cosmic background neutrino means </a:t>
            </a:r>
          </a:p>
          <a:p>
            <a:pPr algn="l" eaLnBrk="1" hangingPunct="1"/>
            <a:r>
              <a:rPr lang="en-US" altLang="ja-JP" sz="2800" b="1" dirty="0" smtClean="0">
                <a:latin typeface="HGS明朝E" pitchFamily="18" charset="-128"/>
                <a:ea typeface="HGS明朝E" pitchFamily="18" charset="-128"/>
              </a:rPr>
              <a:t>a discovery of</a:t>
            </a:r>
            <a:r>
              <a:rPr lang="en-US" altLang="ja-JP" sz="2800" b="1" dirty="0" smtClean="0">
                <a:solidFill>
                  <a:srgbClr val="000066"/>
                </a:solidFill>
                <a:latin typeface="HGS明朝E" pitchFamily="18" charset="-128"/>
                <a:ea typeface="HGS明朝E" pitchFamily="18" charset="-128"/>
              </a:rPr>
              <a:t> </a:t>
            </a:r>
            <a:r>
              <a:rPr lang="en-US" altLang="ja-JP" sz="2800" b="1" dirty="0" smtClean="0">
                <a:latin typeface="HGS明朝E" pitchFamily="18" charset="-128"/>
                <a:ea typeface="HGS明朝E" pitchFamily="18" charset="-128"/>
              </a:rPr>
              <a:t>the cosmic background neutrino</a:t>
            </a:r>
            <a:r>
              <a:rPr lang="en-US" altLang="ja-JP" sz="2800" b="1" dirty="0" smtClean="0">
                <a:solidFill>
                  <a:srgbClr val="000066"/>
                </a:solidFill>
                <a:latin typeface="HGS明朝E" pitchFamily="18" charset="-128"/>
                <a:ea typeface="HGS明朝E" pitchFamily="18" charset="-128"/>
              </a:rPr>
              <a:t> predicted by cosmology. </a:t>
            </a:r>
          </a:p>
          <a:p>
            <a:pPr algn="l" eaLnBrk="1" hangingPunct="1"/>
            <a:endParaRPr lang="en-US" altLang="ja-JP" sz="2800" b="1" dirty="0" smtClean="0">
              <a:solidFill>
                <a:srgbClr val="000066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endParaRPr lang="en-US" altLang="ja-JP" sz="2800" b="1" dirty="0" smtClean="0">
              <a:solidFill>
                <a:srgbClr val="000066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endParaRPr lang="en-US" altLang="ja-JP" sz="2800" b="1" dirty="0" smtClean="0">
              <a:solidFill>
                <a:srgbClr val="000066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endParaRPr lang="en-US" altLang="ja-JP" sz="2800" b="1" dirty="0" smtClean="0">
              <a:solidFill>
                <a:srgbClr val="000066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endParaRPr lang="en-US" altLang="ja-JP" sz="2800" b="1" dirty="0" smtClean="0">
              <a:solidFill>
                <a:srgbClr val="000066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endParaRPr lang="en-US" altLang="ja-JP" sz="2800" b="1" dirty="0" smtClean="0">
              <a:solidFill>
                <a:srgbClr val="000066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endParaRPr lang="en-US" altLang="ja-JP" sz="2800" b="1" dirty="0" smtClean="0">
              <a:solidFill>
                <a:srgbClr val="000066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r>
              <a:rPr lang="en-US" altLang="ja-JP" sz="2800" b="1" dirty="0" smtClean="0">
                <a:solidFill>
                  <a:srgbClr val="000066"/>
                </a:solidFill>
                <a:latin typeface="HGS明朝E" pitchFamily="18" charset="-128"/>
                <a:ea typeface="HGS明朝E" pitchFamily="18" charset="-128"/>
              </a:rPr>
              <a:t>The current lifetime limit is about 3 x 10</a:t>
            </a:r>
            <a:r>
              <a:rPr lang="en-US" altLang="ja-JP" sz="2800" b="1" baseline="30000" dirty="0" smtClean="0">
                <a:solidFill>
                  <a:srgbClr val="000066"/>
                </a:solidFill>
                <a:latin typeface="HGS明朝E" pitchFamily="18" charset="-128"/>
                <a:ea typeface="HGS明朝E" pitchFamily="18" charset="-128"/>
              </a:rPr>
              <a:t>12 </a:t>
            </a:r>
            <a:r>
              <a:rPr lang="en-US" altLang="ja-JP" sz="2800" b="1" dirty="0" smtClean="0">
                <a:solidFill>
                  <a:srgbClr val="000066"/>
                </a:solidFill>
                <a:latin typeface="HGS明朝E" pitchFamily="18" charset="-128"/>
                <a:ea typeface="HGS明朝E" pitchFamily="18" charset="-128"/>
              </a:rPr>
              <a:t>year obtained from COBE and AKARI CIB data</a:t>
            </a:r>
            <a:r>
              <a:rPr lang="en-US" altLang="ja-JP" sz="2800" b="1" dirty="0" smtClean="0">
                <a:solidFill>
                  <a:srgbClr val="000066"/>
                </a:solidFill>
                <a:latin typeface="HGS明朝E" pitchFamily="18" charset="-128"/>
                <a:ea typeface="HGS明朝E" pitchFamily="18" charset="-128"/>
              </a:rPr>
              <a:t>.</a:t>
            </a:r>
            <a:endParaRPr lang="en-US" altLang="ja-JP" sz="2800" b="1" dirty="0" smtClean="0">
              <a:solidFill>
                <a:srgbClr val="000066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endParaRPr lang="en-US" altLang="ja-JP" sz="2800" b="1" dirty="0">
              <a:solidFill>
                <a:srgbClr val="000066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endParaRPr lang="en-US" altLang="ja-JP" sz="2800" b="1" dirty="0" smtClean="0">
              <a:solidFill>
                <a:srgbClr val="000066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endParaRPr lang="en-US" altLang="ja-JP" sz="2800" b="1" dirty="0">
              <a:solidFill>
                <a:srgbClr val="000066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endParaRPr lang="en-US" altLang="ja-JP" sz="2800" b="1" dirty="0" smtClean="0">
              <a:solidFill>
                <a:srgbClr val="000066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endParaRPr lang="en-US" altLang="ja-JP" sz="2800" b="1" dirty="0" smtClean="0">
              <a:solidFill>
                <a:srgbClr val="000066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endParaRPr lang="en-US" altLang="ja-JP" sz="2800" b="1" dirty="0" smtClean="0">
              <a:solidFill>
                <a:srgbClr val="000066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endParaRPr lang="en-US" altLang="ja-JP" sz="2800" b="1" dirty="0" smtClean="0">
              <a:solidFill>
                <a:srgbClr val="000066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endParaRPr lang="en-US" altLang="ja-JP" sz="2800" b="1" dirty="0" smtClean="0">
              <a:solidFill>
                <a:srgbClr val="000066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endParaRPr lang="en-US" altLang="ja-JP" sz="2800" b="1" dirty="0" smtClean="0">
              <a:solidFill>
                <a:srgbClr val="000066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endParaRPr lang="en-US" altLang="ja-JP" sz="2800" b="1" dirty="0" smtClean="0">
              <a:solidFill>
                <a:srgbClr val="000066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endParaRPr lang="en-US" altLang="ja-JP" sz="2800" b="1" dirty="0">
              <a:solidFill>
                <a:srgbClr val="000066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endParaRPr lang="en-US" altLang="ja-JP" sz="2800" b="1" dirty="0" smtClean="0">
              <a:solidFill>
                <a:srgbClr val="000066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endParaRPr lang="en-US" altLang="ja-JP" sz="2800" b="1" dirty="0">
              <a:solidFill>
                <a:srgbClr val="000066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endParaRPr lang="en-US" altLang="ja-JP" sz="2800" b="1" dirty="0" smtClean="0">
              <a:solidFill>
                <a:srgbClr val="000066"/>
              </a:solidFill>
              <a:latin typeface="HGS明朝E" pitchFamily="18" charset="-128"/>
              <a:ea typeface="HGS明朝E" pitchFamily="18" charset="-128"/>
            </a:endParaRPr>
          </a:p>
        </p:txBody>
      </p:sp>
      <p:graphicFrame>
        <p:nvGraphicFramePr>
          <p:cNvPr id="2" name="オブジェクト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244872095"/>
              </p:ext>
            </p:extLst>
          </p:nvPr>
        </p:nvGraphicFramePr>
        <p:xfrm>
          <a:off x="7219107" y="10467432"/>
          <a:ext cx="6003370" cy="3064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7" name="数式" r:id="rId4" imgW="2451100" imgH="1193800" progId="Equation.3">
                  <p:embed/>
                </p:oleObj>
              </mc:Choice>
              <mc:Fallback>
                <p:oleObj name="数式" r:id="rId4" imgW="2451100" imgH="1193800" progId="Equation.3">
                  <p:embed/>
                  <p:pic>
                    <p:nvPicPr>
                      <p:cNvPr id="0" name="Object 1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9107" y="10467432"/>
                        <a:ext cx="6003370" cy="30649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4" name="グループ化 2"/>
          <p:cNvGrpSpPr>
            <a:grpSpLocks/>
          </p:cNvGrpSpPr>
          <p:nvPr/>
        </p:nvGrpSpPr>
        <p:grpSpPr bwMode="auto">
          <a:xfrm>
            <a:off x="1700398" y="10495461"/>
            <a:ext cx="3988273" cy="2392502"/>
            <a:chOff x="609600" y="3479800"/>
            <a:chExt cx="3225800" cy="1820863"/>
          </a:xfrm>
        </p:grpSpPr>
        <p:sp>
          <p:nvSpPr>
            <p:cNvPr id="375" name="Line 4"/>
            <p:cNvSpPr>
              <a:spLocks noChangeShapeType="1"/>
            </p:cNvSpPr>
            <p:nvPr/>
          </p:nvSpPr>
          <p:spPr bwMode="auto">
            <a:xfrm>
              <a:off x="685800" y="4470400"/>
              <a:ext cx="312420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6" name="Freeform 5"/>
            <p:cNvSpPr>
              <a:spLocks/>
            </p:cNvSpPr>
            <p:nvPr/>
          </p:nvSpPr>
          <p:spPr bwMode="auto">
            <a:xfrm>
              <a:off x="1308100" y="3937000"/>
              <a:ext cx="1592263" cy="558800"/>
            </a:xfrm>
            <a:custGeom>
              <a:avLst/>
              <a:gdLst>
                <a:gd name="T0" fmla="*/ 0 w 1003"/>
                <a:gd name="T1" fmla="*/ 2147483647 h 168"/>
                <a:gd name="T2" fmla="*/ 2147483647 w 1003"/>
                <a:gd name="T3" fmla="*/ 2147483647 h 168"/>
                <a:gd name="T4" fmla="*/ 2147483647 w 1003"/>
                <a:gd name="T5" fmla="*/ 2147483647 h 168"/>
                <a:gd name="T6" fmla="*/ 2147483647 w 1003"/>
                <a:gd name="T7" fmla="*/ 2147483647 h 168"/>
                <a:gd name="T8" fmla="*/ 2147483647 w 1003"/>
                <a:gd name="T9" fmla="*/ 2147483647 h 168"/>
                <a:gd name="T10" fmla="*/ 2147483647 w 1003"/>
                <a:gd name="T11" fmla="*/ 2147483647 h 168"/>
                <a:gd name="T12" fmla="*/ 2147483647 w 1003"/>
                <a:gd name="T13" fmla="*/ 2147483647 h 168"/>
                <a:gd name="T14" fmla="*/ 2147483647 w 1003"/>
                <a:gd name="T15" fmla="*/ 2147483647 h 168"/>
                <a:gd name="T16" fmla="*/ 2147483647 w 1003"/>
                <a:gd name="T17" fmla="*/ 2147483647 h 168"/>
                <a:gd name="T18" fmla="*/ 2147483647 w 1003"/>
                <a:gd name="T19" fmla="*/ 0 h 168"/>
                <a:gd name="T20" fmla="*/ 2147483647 w 1003"/>
                <a:gd name="T21" fmla="*/ 2147483647 h 168"/>
                <a:gd name="T22" fmla="*/ 2147483647 w 1003"/>
                <a:gd name="T23" fmla="*/ 2147483647 h 168"/>
                <a:gd name="T24" fmla="*/ 2147483647 w 1003"/>
                <a:gd name="T25" fmla="*/ 2147483647 h 168"/>
                <a:gd name="T26" fmla="*/ 2147483647 w 1003"/>
                <a:gd name="T27" fmla="*/ 2147483647 h 168"/>
                <a:gd name="T28" fmla="*/ 2147483647 w 1003"/>
                <a:gd name="T29" fmla="*/ 2147483647 h 168"/>
                <a:gd name="T30" fmla="*/ 2147483647 w 1003"/>
                <a:gd name="T31" fmla="*/ 2147483647 h 168"/>
                <a:gd name="T32" fmla="*/ 2147483647 w 1003"/>
                <a:gd name="T33" fmla="*/ 2147483647 h 168"/>
                <a:gd name="T34" fmla="*/ 2147483647 w 1003"/>
                <a:gd name="T35" fmla="*/ 2147483647 h 168"/>
                <a:gd name="T36" fmla="*/ 2147483647 w 1003"/>
                <a:gd name="T37" fmla="*/ 2147483647 h 168"/>
                <a:gd name="T38" fmla="*/ 2147483647 w 1003"/>
                <a:gd name="T39" fmla="*/ 2147483647 h 168"/>
                <a:gd name="T40" fmla="*/ 2147483647 w 1003"/>
                <a:gd name="T41" fmla="*/ 2147483647 h 1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03" h="168">
                  <a:moveTo>
                    <a:pt x="0" y="160"/>
                  </a:moveTo>
                  <a:cubicBezTo>
                    <a:pt x="5" y="152"/>
                    <a:pt x="12" y="145"/>
                    <a:pt x="16" y="136"/>
                  </a:cubicBezTo>
                  <a:cubicBezTo>
                    <a:pt x="23" y="121"/>
                    <a:pt x="32" y="88"/>
                    <a:pt x="32" y="88"/>
                  </a:cubicBezTo>
                  <a:cubicBezTo>
                    <a:pt x="76" y="97"/>
                    <a:pt x="99" y="97"/>
                    <a:pt x="136" y="72"/>
                  </a:cubicBezTo>
                  <a:cubicBezTo>
                    <a:pt x="145" y="59"/>
                    <a:pt x="157" y="34"/>
                    <a:pt x="176" y="32"/>
                  </a:cubicBezTo>
                  <a:cubicBezTo>
                    <a:pt x="189" y="30"/>
                    <a:pt x="203" y="36"/>
                    <a:pt x="216" y="40"/>
                  </a:cubicBezTo>
                  <a:cubicBezTo>
                    <a:pt x="232" y="44"/>
                    <a:pt x="264" y="56"/>
                    <a:pt x="264" y="56"/>
                  </a:cubicBezTo>
                  <a:cubicBezTo>
                    <a:pt x="328" y="47"/>
                    <a:pt x="319" y="46"/>
                    <a:pt x="368" y="24"/>
                  </a:cubicBezTo>
                  <a:cubicBezTo>
                    <a:pt x="383" y="17"/>
                    <a:pt x="400" y="13"/>
                    <a:pt x="416" y="8"/>
                  </a:cubicBezTo>
                  <a:cubicBezTo>
                    <a:pt x="424" y="5"/>
                    <a:pt x="440" y="0"/>
                    <a:pt x="440" y="0"/>
                  </a:cubicBezTo>
                  <a:cubicBezTo>
                    <a:pt x="456" y="3"/>
                    <a:pt x="473" y="3"/>
                    <a:pt x="488" y="8"/>
                  </a:cubicBezTo>
                  <a:cubicBezTo>
                    <a:pt x="523" y="20"/>
                    <a:pt x="542" y="58"/>
                    <a:pt x="584" y="72"/>
                  </a:cubicBezTo>
                  <a:cubicBezTo>
                    <a:pt x="665" y="62"/>
                    <a:pt x="628" y="71"/>
                    <a:pt x="696" y="48"/>
                  </a:cubicBezTo>
                  <a:cubicBezTo>
                    <a:pt x="712" y="43"/>
                    <a:pt x="744" y="32"/>
                    <a:pt x="744" y="32"/>
                  </a:cubicBezTo>
                  <a:cubicBezTo>
                    <a:pt x="761" y="38"/>
                    <a:pt x="787" y="45"/>
                    <a:pt x="800" y="56"/>
                  </a:cubicBezTo>
                  <a:cubicBezTo>
                    <a:pt x="838" y="87"/>
                    <a:pt x="792" y="75"/>
                    <a:pt x="840" y="96"/>
                  </a:cubicBezTo>
                  <a:cubicBezTo>
                    <a:pt x="862" y="105"/>
                    <a:pt x="922" y="110"/>
                    <a:pt x="936" y="112"/>
                  </a:cubicBezTo>
                  <a:cubicBezTo>
                    <a:pt x="944" y="117"/>
                    <a:pt x="953" y="121"/>
                    <a:pt x="960" y="128"/>
                  </a:cubicBezTo>
                  <a:cubicBezTo>
                    <a:pt x="967" y="135"/>
                    <a:pt x="968" y="146"/>
                    <a:pt x="976" y="152"/>
                  </a:cubicBezTo>
                  <a:cubicBezTo>
                    <a:pt x="983" y="157"/>
                    <a:pt x="994" y="154"/>
                    <a:pt x="1000" y="160"/>
                  </a:cubicBezTo>
                  <a:cubicBezTo>
                    <a:pt x="1003" y="163"/>
                    <a:pt x="995" y="165"/>
                    <a:pt x="992" y="168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7" name="Line 6"/>
            <p:cNvSpPr>
              <a:spLocks noChangeShapeType="1"/>
            </p:cNvSpPr>
            <p:nvPr/>
          </p:nvSpPr>
          <p:spPr bwMode="auto">
            <a:xfrm>
              <a:off x="2133600" y="4470400"/>
              <a:ext cx="1295400" cy="7620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aphicFrame>
          <p:nvGraphicFramePr>
            <p:cNvPr id="378" name="Object 7"/>
            <p:cNvGraphicFramePr>
              <a:graphicFrameLocks noChangeAspect="1"/>
            </p:cNvGraphicFramePr>
            <p:nvPr/>
          </p:nvGraphicFramePr>
          <p:xfrm>
            <a:off x="609600" y="3860800"/>
            <a:ext cx="473075" cy="614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38" name="数式" r:id="rId6" imgW="253890" imgH="330057" progId="Equation.3">
                    <p:embed/>
                  </p:oleObj>
                </mc:Choice>
                <mc:Fallback>
                  <p:oleObj name="数式" r:id="rId6" imgW="253890" imgH="330057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" y="3860800"/>
                          <a:ext cx="473075" cy="6143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9" name="Object 8"/>
            <p:cNvGraphicFramePr>
              <a:graphicFrameLocks noChangeAspect="1"/>
            </p:cNvGraphicFramePr>
            <p:nvPr/>
          </p:nvGraphicFramePr>
          <p:xfrm>
            <a:off x="3276600" y="3860800"/>
            <a:ext cx="49688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39" name="数式" r:id="rId8" imgW="266353" imgH="317087" progId="Equation.3">
                    <p:embed/>
                  </p:oleObj>
                </mc:Choice>
                <mc:Fallback>
                  <p:oleObj name="数式" r:id="rId8" imgW="266353" imgH="317087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6600" y="3860800"/>
                          <a:ext cx="496888" cy="5905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0" name="Object 9"/>
            <p:cNvGraphicFramePr>
              <a:graphicFrameLocks noChangeAspect="1"/>
            </p:cNvGraphicFramePr>
            <p:nvPr/>
          </p:nvGraphicFramePr>
          <p:xfrm>
            <a:off x="3505200" y="4851400"/>
            <a:ext cx="330200" cy="449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0" name="数式" r:id="rId10" imgW="177646" imgH="241091" progId="Equation.3">
                    <p:embed/>
                  </p:oleObj>
                </mc:Choice>
                <mc:Fallback>
                  <p:oleObj name="数式" r:id="rId10" imgW="177646" imgH="241091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5200" y="4851400"/>
                          <a:ext cx="330200" cy="4492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1" name="Object 10"/>
            <p:cNvGraphicFramePr>
              <a:graphicFrameLocks noChangeAspect="1"/>
            </p:cNvGraphicFramePr>
            <p:nvPr/>
          </p:nvGraphicFramePr>
          <p:xfrm>
            <a:off x="1428750" y="4500563"/>
            <a:ext cx="804863" cy="447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1" name="数式" r:id="rId12" imgW="431613" imgH="241195" progId="Equation.3">
                    <p:embed/>
                  </p:oleObj>
                </mc:Choice>
                <mc:Fallback>
                  <p:oleObj name="数式" r:id="rId12" imgW="431613" imgH="241195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8750" y="4500563"/>
                          <a:ext cx="804863" cy="4476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2" name="Object 11"/>
            <p:cNvGraphicFramePr>
              <a:graphicFrameLocks noChangeAspect="1"/>
            </p:cNvGraphicFramePr>
            <p:nvPr/>
          </p:nvGraphicFramePr>
          <p:xfrm>
            <a:off x="1905000" y="3479800"/>
            <a:ext cx="495300" cy="449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2" name="数式" r:id="rId14" imgW="266469" imgH="241091" progId="Equation.3">
                    <p:embed/>
                  </p:oleObj>
                </mc:Choice>
                <mc:Fallback>
                  <p:oleObj name="数式" r:id="rId14" imgW="266469" imgH="241091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5000" y="3479800"/>
                          <a:ext cx="495300" cy="4492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8829132"/>
              </p:ext>
            </p:extLst>
          </p:nvPr>
        </p:nvGraphicFramePr>
        <p:xfrm>
          <a:off x="234331" y="14990578"/>
          <a:ext cx="14224001" cy="2668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" name="数式" r:id="rId16" imgW="6235560" imgH="1206360" progId="Equation.3">
                  <p:embed/>
                </p:oleObj>
              </mc:Choice>
              <mc:Fallback>
                <p:oleObj name="数式" r:id="rId16" imgW="6235560" imgH="1206360" progId="Equation.3">
                  <p:embed/>
                  <p:pic>
                    <p:nvPicPr>
                      <p:cNvPr id="0" name="オブジェクト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331" y="14990578"/>
                        <a:ext cx="14224001" cy="2668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83" name="Picture 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3015" y="5816491"/>
            <a:ext cx="9505202" cy="5574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4" name="Text Box 4"/>
          <p:cNvSpPr txBox="1">
            <a:spLocks noChangeArrowheads="1"/>
          </p:cNvSpPr>
          <p:nvPr/>
        </p:nvSpPr>
        <p:spPr bwMode="auto">
          <a:xfrm>
            <a:off x="24330056" y="6058747"/>
            <a:ext cx="473238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l" eaLnBrk="1" hangingPunct="1"/>
            <a:r>
              <a:rPr lang="en-US" altLang="ja-JP" sz="2800" b="1" dirty="0">
                <a:solidFill>
                  <a:srgbClr val="0070C0"/>
                </a:solidFill>
                <a:latin typeface="HGS明朝E" pitchFamily="18" charset="-128"/>
                <a:ea typeface="HGS明朝E" pitchFamily="18" charset="-128"/>
              </a:rPr>
              <a:t>Cosmic Infrared Background</a:t>
            </a:r>
            <a:endParaRPr lang="ja-JP" altLang="en-US" sz="2800" b="1" dirty="0">
              <a:solidFill>
                <a:srgbClr val="0070C0"/>
              </a:solidFill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385" name="Text Box 4"/>
          <p:cNvSpPr txBox="1">
            <a:spLocks noChangeArrowheads="1"/>
          </p:cNvSpPr>
          <p:nvPr/>
        </p:nvSpPr>
        <p:spPr bwMode="auto">
          <a:xfrm>
            <a:off x="23843439" y="7218686"/>
            <a:ext cx="669055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l" eaLnBrk="1" hangingPunct="1"/>
            <a:r>
              <a:rPr lang="en-US" altLang="ja-JP" sz="2800" b="1" dirty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Neutrino Decay </a:t>
            </a:r>
            <a:r>
              <a:rPr lang="en-US" altLang="ja-JP" sz="2800" b="1" dirty="0" smtClean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(τ</a:t>
            </a:r>
            <a:r>
              <a:rPr lang="ja-JP" altLang="en-US" sz="2800" b="1" dirty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＝</a:t>
            </a:r>
            <a:r>
              <a:rPr lang="en-US" altLang="ja-JP" sz="2800" b="1" dirty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1.5 x 10</a:t>
            </a:r>
            <a:r>
              <a:rPr lang="en-US" altLang="ja-JP" sz="2800" b="1" baseline="30000" dirty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17</a:t>
            </a:r>
            <a:r>
              <a:rPr lang="en-US" altLang="ja-JP" sz="2800" b="1" dirty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year</a:t>
            </a:r>
            <a:r>
              <a:rPr lang="ja-JP" altLang="en-US" sz="2800" b="1" dirty="0" smtClean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）</a:t>
            </a:r>
            <a:endParaRPr lang="en-US" altLang="ja-JP" sz="2800" b="1" dirty="0" smtClean="0">
              <a:solidFill>
                <a:srgbClr val="FF0000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r>
              <a:rPr lang="en-US" altLang="ja-JP" sz="2800" b="1" dirty="0" smtClean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Sharp edge with 1.9K smearing and detector resolution of 0% to 5%</a:t>
            </a:r>
            <a:endParaRPr lang="en-US" altLang="ja-JP" sz="2800" b="1" dirty="0">
              <a:solidFill>
                <a:srgbClr val="FF0000"/>
              </a:solidFill>
              <a:latin typeface="HGS明朝E" pitchFamily="18" charset="-128"/>
              <a:ea typeface="HGS明朝E" pitchFamily="18" charset="-128"/>
            </a:endParaRPr>
          </a:p>
        </p:txBody>
      </p:sp>
      <p:pic>
        <p:nvPicPr>
          <p:cNvPr id="386" name="Picture 5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93092" y="11797048"/>
            <a:ext cx="5744602" cy="4118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8" name="Text Box 4"/>
          <p:cNvSpPr txBox="1">
            <a:spLocks noChangeArrowheads="1"/>
          </p:cNvSpPr>
          <p:nvPr/>
        </p:nvSpPr>
        <p:spPr bwMode="auto">
          <a:xfrm>
            <a:off x="16292116" y="15209021"/>
            <a:ext cx="50035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l" eaLnBrk="1" hangingPunct="1"/>
            <a:r>
              <a:rPr lang="en-US" altLang="ja-JP" sz="2800" dirty="0" smtClean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5σ </a:t>
            </a:r>
            <a:r>
              <a:rPr lang="en-US" altLang="ja-JP" sz="2800" dirty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observation </a:t>
            </a:r>
            <a:r>
              <a:rPr lang="en-US" altLang="ja-JP" sz="2800" dirty="0" smtClean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sensitivity</a:t>
            </a:r>
            <a:endParaRPr lang="en-US" altLang="ja-JP" sz="2800" dirty="0">
              <a:solidFill>
                <a:srgbClr val="FF0000"/>
              </a:solidFill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391" name="Text Box 5"/>
          <p:cNvSpPr txBox="1">
            <a:spLocks noChangeArrowheads="1"/>
          </p:cNvSpPr>
          <p:nvPr/>
        </p:nvSpPr>
        <p:spPr bwMode="auto">
          <a:xfrm>
            <a:off x="17340464" y="23370974"/>
            <a:ext cx="12160509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dirty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Search Region:  λ</a:t>
            </a:r>
            <a:r>
              <a:rPr lang="ja-JP" altLang="en-US" dirty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＝　</a:t>
            </a:r>
            <a:r>
              <a:rPr lang="en-US" altLang="ja-JP" dirty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35</a:t>
            </a:r>
            <a:r>
              <a:rPr lang="ja-JP" altLang="en-US" dirty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～</a:t>
            </a:r>
            <a:r>
              <a:rPr lang="en-US" altLang="ja-JP" dirty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250μm</a:t>
            </a:r>
            <a:r>
              <a:rPr lang="ja-JP" altLang="en-US" dirty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　（</a:t>
            </a:r>
            <a:r>
              <a:rPr lang="en-US" altLang="ja-JP" dirty="0" err="1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E</a:t>
            </a:r>
            <a:r>
              <a:rPr lang="en-US" altLang="ja-JP" baseline="-25000" dirty="0" err="1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γ</a:t>
            </a:r>
            <a:r>
              <a:rPr lang="en-US" altLang="ja-JP" baseline="-25000" dirty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 </a:t>
            </a:r>
            <a:r>
              <a:rPr lang="ja-JP" altLang="en-US" dirty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＝　</a:t>
            </a:r>
            <a:r>
              <a:rPr lang="en-US" altLang="ja-JP" dirty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35</a:t>
            </a:r>
            <a:r>
              <a:rPr lang="ja-JP" altLang="en-US" dirty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～</a:t>
            </a:r>
            <a:r>
              <a:rPr lang="en-US" altLang="ja-JP" dirty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5meV</a:t>
            </a:r>
            <a:r>
              <a:rPr lang="ja-JP" altLang="en-US" dirty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rPr>
              <a:t>）</a:t>
            </a:r>
          </a:p>
          <a:p>
            <a:pPr eaLnBrk="1" hangingPunct="1"/>
            <a:r>
              <a:rPr lang="en-US" altLang="ja-JP" dirty="0">
                <a:latin typeface="HGS明朝E" pitchFamily="18" charset="-128"/>
                <a:ea typeface="HGS明朝E" pitchFamily="18" charset="-128"/>
              </a:rPr>
              <a:t>In Rocket experiment, λ</a:t>
            </a:r>
            <a:r>
              <a:rPr lang="ja-JP" altLang="en-US" dirty="0">
                <a:latin typeface="HGS明朝E" pitchFamily="18" charset="-128"/>
                <a:ea typeface="HGS明朝E" pitchFamily="18" charset="-128"/>
              </a:rPr>
              <a:t>＝　</a:t>
            </a:r>
            <a:r>
              <a:rPr lang="en-US" altLang="ja-JP" dirty="0">
                <a:latin typeface="HGS明朝E" pitchFamily="18" charset="-128"/>
                <a:ea typeface="HGS明朝E" pitchFamily="18" charset="-128"/>
              </a:rPr>
              <a:t>40</a:t>
            </a:r>
            <a:r>
              <a:rPr lang="ja-JP" altLang="en-US" dirty="0">
                <a:latin typeface="HGS明朝E" pitchFamily="18" charset="-128"/>
                <a:ea typeface="HGS明朝E" pitchFamily="18" charset="-128"/>
              </a:rPr>
              <a:t>～</a:t>
            </a:r>
            <a:r>
              <a:rPr lang="en-US" altLang="ja-JP" dirty="0">
                <a:latin typeface="HGS明朝E" pitchFamily="18" charset="-128"/>
                <a:ea typeface="HGS明朝E" pitchFamily="18" charset="-128"/>
              </a:rPr>
              <a:t>80μm</a:t>
            </a:r>
            <a:r>
              <a:rPr lang="ja-JP" altLang="en-US" dirty="0">
                <a:latin typeface="HGS明朝E" pitchFamily="18" charset="-128"/>
                <a:ea typeface="HGS明朝E" pitchFamily="18" charset="-128"/>
              </a:rPr>
              <a:t>　（</a:t>
            </a:r>
            <a:r>
              <a:rPr lang="en-US" altLang="ja-JP" dirty="0" err="1">
                <a:latin typeface="HGS明朝E" pitchFamily="18" charset="-128"/>
                <a:ea typeface="HGS明朝E" pitchFamily="18" charset="-128"/>
              </a:rPr>
              <a:t>E</a:t>
            </a:r>
            <a:r>
              <a:rPr lang="en-US" altLang="ja-JP" baseline="-25000" dirty="0" err="1">
                <a:latin typeface="HGS明朝E" pitchFamily="18" charset="-128"/>
                <a:ea typeface="HGS明朝E" pitchFamily="18" charset="-128"/>
              </a:rPr>
              <a:t>γ</a:t>
            </a:r>
            <a:r>
              <a:rPr lang="en-US" altLang="ja-JP" dirty="0">
                <a:latin typeface="HGS明朝E" pitchFamily="18" charset="-128"/>
                <a:ea typeface="HGS明朝E" pitchFamily="18" charset="-128"/>
              </a:rPr>
              <a:t> </a:t>
            </a:r>
            <a:r>
              <a:rPr lang="ja-JP" altLang="en-US" dirty="0">
                <a:latin typeface="HGS明朝E" pitchFamily="18" charset="-128"/>
                <a:ea typeface="HGS明朝E" pitchFamily="18" charset="-128"/>
              </a:rPr>
              <a:t>＝　</a:t>
            </a:r>
            <a:r>
              <a:rPr lang="en-US" altLang="ja-JP" dirty="0">
                <a:latin typeface="HGS明朝E" pitchFamily="18" charset="-128"/>
                <a:ea typeface="HGS明朝E" pitchFamily="18" charset="-128"/>
              </a:rPr>
              <a:t>31</a:t>
            </a:r>
            <a:r>
              <a:rPr lang="ja-JP" altLang="en-US" dirty="0">
                <a:latin typeface="HGS明朝E" pitchFamily="18" charset="-128"/>
                <a:ea typeface="HGS明朝E" pitchFamily="18" charset="-128"/>
              </a:rPr>
              <a:t>～</a:t>
            </a:r>
            <a:r>
              <a:rPr lang="en-US" altLang="ja-JP" dirty="0">
                <a:latin typeface="HGS明朝E" pitchFamily="18" charset="-128"/>
                <a:ea typeface="HGS明朝E" pitchFamily="18" charset="-128"/>
              </a:rPr>
              <a:t>15meV</a:t>
            </a:r>
            <a:r>
              <a:rPr lang="ja-JP" altLang="en-US" dirty="0">
                <a:latin typeface="HGS明朝E" pitchFamily="18" charset="-128"/>
                <a:ea typeface="HGS明朝E" pitchFamily="18" charset="-128"/>
              </a:rPr>
              <a:t>）</a:t>
            </a:r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0680171"/>
              </p:ext>
            </p:extLst>
          </p:nvPr>
        </p:nvGraphicFramePr>
        <p:xfrm>
          <a:off x="1884620" y="12671766"/>
          <a:ext cx="3264121" cy="885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" name="数式" r:id="rId20" imgW="787320" imgH="241200" progId="Equation.3">
                  <p:embed/>
                </p:oleObj>
              </mc:Choice>
              <mc:Fallback>
                <p:oleObj name="数式" r:id="rId20" imgW="787320" imgH="241200" progId="Equation.3">
                  <p:embed/>
                  <p:pic>
                    <p:nvPicPr>
                      <p:cNvPr id="0" name="オブジェクト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4620" y="12671766"/>
                        <a:ext cx="3264121" cy="8855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1" name="Text Box 6"/>
          <p:cNvSpPr txBox="1">
            <a:spLocks noChangeArrowheads="1"/>
          </p:cNvSpPr>
          <p:nvPr/>
        </p:nvSpPr>
        <p:spPr bwMode="auto">
          <a:xfrm>
            <a:off x="22773501" y="10913814"/>
            <a:ext cx="718310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2800" dirty="0" err="1" smtClean="0">
                <a:solidFill>
                  <a:srgbClr val="002060"/>
                </a:solidFill>
              </a:rPr>
              <a:t>dN</a:t>
            </a:r>
            <a:r>
              <a:rPr lang="en-US" altLang="ja-JP" sz="2800" dirty="0" smtClean="0">
                <a:solidFill>
                  <a:srgbClr val="002060"/>
                </a:solidFill>
              </a:rPr>
              <a:t>/</a:t>
            </a:r>
            <a:r>
              <a:rPr lang="en-US" altLang="ja-JP" sz="2800" dirty="0" err="1" smtClean="0">
                <a:solidFill>
                  <a:srgbClr val="002060"/>
                </a:solidFill>
              </a:rPr>
              <a:t>dE</a:t>
            </a:r>
            <a:r>
              <a:rPr lang="en-US" altLang="ja-JP" sz="2800" baseline="-25000" dirty="0" err="1" smtClean="0">
                <a:solidFill>
                  <a:srgbClr val="002060"/>
                </a:solidFill>
              </a:rPr>
              <a:t>γ</a:t>
            </a:r>
            <a:endParaRPr lang="en-US" altLang="ja-JP" sz="2800" dirty="0">
              <a:solidFill>
                <a:srgbClr val="002060"/>
              </a:solidFill>
            </a:endParaRPr>
          </a:p>
          <a:p>
            <a:pPr eaLnBrk="1" hangingPunct="1"/>
            <a:r>
              <a:rPr lang="ja-JP" altLang="en-US" sz="2800" dirty="0">
                <a:solidFill>
                  <a:srgbClr val="002060"/>
                </a:solidFill>
              </a:rPr>
              <a:t>　 </a:t>
            </a:r>
            <a:r>
              <a:rPr lang="ja-JP" altLang="en-US" sz="2800" dirty="0" smtClean="0">
                <a:solidFill>
                  <a:srgbClr val="002060"/>
                </a:solidFill>
              </a:rPr>
              <a:t> </a:t>
            </a:r>
            <a:r>
              <a:rPr lang="en-US" altLang="ja-JP" sz="2800" dirty="0" smtClean="0">
                <a:solidFill>
                  <a:srgbClr val="002060"/>
                </a:solidFill>
              </a:rPr>
              <a:t>d</a:t>
            </a:r>
            <a:r>
              <a:rPr lang="en-US" altLang="ja-JP" sz="2800" baseline="30000" dirty="0" smtClean="0">
                <a:solidFill>
                  <a:srgbClr val="002060"/>
                </a:solidFill>
              </a:rPr>
              <a:t>2</a:t>
            </a:r>
            <a:r>
              <a:rPr lang="en-US" altLang="ja-JP" sz="2800" dirty="0" smtClean="0">
                <a:solidFill>
                  <a:srgbClr val="002060"/>
                </a:solidFill>
              </a:rPr>
              <a:t>N</a:t>
            </a:r>
            <a:r>
              <a:rPr lang="en-US" altLang="ja-JP" sz="2800" baseline="-25000" dirty="0" smtClean="0">
                <a:solidFill>
                  <a:srgbClr val="002060"/>
                </a:solidFill>
              </a:rPr>
              <a:t>γ</a:t>
            </a:r>
            <a:r>
              <a:rPr lang="en-US" altLang="ja-JP" sz="2800" dirty="0" smtClean="0">
                <a:solidFill>
                  <a:srgbClr val="002060"/>
                </a:solidFill>
              </a:rPr>
              <a:t>/dE</a:t>
            </a:r>
            <a:r>
              <a:rPr lang="en-US" altLang="ja-JP" sz="2800" baseline="-25000" dirty="0" smtClean="0">
                <a:solidFill>
                  <a:srgbClr val="002060"/>
                </a:solidFill>
              </a:rPr>
              <a:t>γ</a:t>
            </a:r>
            <a:r>
              <a:rPr lang="en-US" altLang="ja-JP" sz="2800" baseline="30000" dirty="0" smtClean="0">
                <a:solidFill>
                  <a:srgbClr val="002060"/>
                </a:solidFill>
              </a:rPr>
              <a:t>2</a:t>
            </a:r>
            <a:r>
              <a:rPr lang="en-US" altLang="ja-JP" sz="2800" dirty="0" smtClean="0">
                <a:solidFill>
                  <a:srgbClr val="002060"/>
                </a:solidFill>
              </a:rPr>
              <a:t>  for energy resolutions of 0~3%</a:t>
            </a:r>
            <a:r>
              <a:rPr lang="ja-JP" altLang="en-US" sz="2800" dirty="0">
                <a:solidFill>
                  <a:srgbClr val="002060"/>
                </a:solidFill>
              </a:rPr>
              <a:t>　</a:t>
            </a:r>
          </a:p>
        </p:txBody>
      </p:sp>
      <p:pic>
        <p:nvPicPr>
          <p:cNvPr id="1106" name="Picture 82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00" y="30675178"/>
            <a:ext cx="14666717" cy="10317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" name="Text Box 5"/>
          <p:cNvSpPr txBox="1">
            <a:spLocks noChangeArrowheads="1"/>
          </p:cNvSpPr>
          <p:nvPr/>
        </p:nvSpPr>
        <p:spPr bwMode="auto">
          <a:xfrm>
            <a:off x="83291" y="40992643"/>
            <a:ext cx="16416534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l" eaLnBrk="1" hangingPunct="1"/>
            <a:r>
              <a:rPr lang="en-US" altLang="ja-JP" sz="2800" b="1" dirty="0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Rate/50pixel-spectrometer </a:t>
            </a:r>
            <a:r>
              <a:rPr lang="en-US" altLang="ja-JP" sz="2800" b="1" dirty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=</a:t>
            </a:r>
            <a:r>
              <a:rPr lang="ja-JP" altLang="en-US" sz="2800" b="1" dirty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　</a:t>
            </a:r>
            <a:r>
              <a:rPr lang="en-US" altLang="ja-JP" sz="2800" b="1" dirty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1.4 kHz  ( 28Hz/pixel</a:t>
            </a:r>
            <a:r>
              <a:rPr lang="en-US" altLang="ja-JP" sz="2800" b="1" dirty="0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)</a:t>
            </a:r>
            <a:endParaRPr lang="en-US" altLang="ja-JP" sz="2800" b="1" dirty="0">
              <a:solidFill>
                <a:srgbClr val="FF3300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r>
              <a:rPr lang="en-US" altLang="ja-JP" sz="2800" b="1" dirty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Measurements for 200 </a:t>
            </a:r>
            <a:r>
              <a:rPr lang="en-US" altLang="ja-JP" sz="2800" b="1" dirty="0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s </a:t>
            </a:r>
            <a:r>
              <a:rPr lang="ja-JP" altLang="en-US" sz="2800" b="1" dirty="0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→</a:t>
            </a:r>
            <a:r>
              <a:rPr lang="ja-JP" altLang="en-US" sz="2800" b="1" dirty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　</a:t>
            </a:r>
            <a:r>
              <a:rPr lang="en-US" altLang="ja-JP" sz="2800" b="1" dirty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280 k events /</a:t>
            </a:r>
            <a:r>
              <a:rPr lang="en-US" altLang="ja-JP" sz="2800" b="1" dirty="0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50pixel-spectrometer. </a:t>
            </a:r>
            <a:r>
              <a:rPr lang="ja-JP" altLang="en-US" sz="2800" b="1" dirty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 </a:t>
            </a:r>
            <a:r>
              <a:rPr lang="ja-JP" altLang="en-US" sz="2800" b="1" dirty="0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 </a:t>
            </a:r>
            <a:r>
              <a:rPr lang="en-US" altLang="ja-JP" sz="2800" b="1" dirty="0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Using 8</a:t>
            </a:r>
            <a:r>
              <a:rPr lang="ja-JP" altLang="en-US" sz="2800" b="1" dirty="0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 </a:t>
            </a:r>
            <a:r>
              <a:rPr lang="en-US" altLang="ja-JP" sz="2800" b="1" dirty="0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x 50pixel-spectrometer,</a:t>
            </a:r>
            <a:endParaRPr lang="en-US" altLang="ja-JP" sz="2800" b="1" dirty="0">
              <a:solidFill>
                <a:srgbClr val="FF3300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r>
              <a:rPr lang="en-US" altLang="ja-JP" sz="2800" b="1" dirty="0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σ/N=0.066%      2σ = 0.13% x 0.5μW/m</a:t>
            </a:r>
            <a:r>
              <a:rPr lang="en-US" altLang="ja-JP" sz="2800" b="1" baseline="30000" dirty="0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2</a:t>
            </a:r>
            <a:r>
              <a:rPr lang="en-US" altLang="ja-JP" sz="2800" b="1" dirty="0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/</a:t>
            </a:r>
            <a:r>
              <a:rPr lang="en-US" altLang="ja-JP" sz="2800" b="1" dirty="0" err="1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sr</a:t>
            </a:r>
            <a:r>
              <a:rPr lang="en-US" altLang="ja-JP" sz="2800" b="1" dirty="0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 = 0.65nW/m</a:t>
            </a:r>
            <a:r>
              <a:rPr lang="en-US" altLang="ja-JP" sz="2800" b="1" baseline="30000" dirty="0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2</a:t>
            </a:r>
            <a:r>
              <a:rPr lang="en-US" altLang="ja-JP" sz="2800" b="1" dirty="0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/</a:t>
            </a:r>
            <a:r>
              <a:rPr lang="en-US" altLang="ja-JP" sz="2800" b="1" dirty="0" err="1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sr</a:t>
            </a:r>
            <a:r>
              <a:rPr lang="en-US" altLang="ja-JP" sz="2800" b="1" dirty="0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 </a:t>
            </a:r>
            <a:r>
              <a:rPr lang="ja-JP" altLang="en-US" sz="2800" b="1" dirty="0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　</a:t>
            </a:r>
            <a:endParaRPr lang="en-US" altLang="ja-JP" sz="2800" b="1" dirty="0" smtClean="0">
              <a:solidFill>
                <a:srgbClr val="FF3300"/>
              </a:solidFill>
              <a:latin typeface="HGS明朝E" pitchFamily="18" charset="-128"/>
              <a:ea typeface="HGS明朝E" pitchFamily="18" charset="-128"/>
            </a:endParaRPr>
          </a:p>
          <a:p>
            <a:pPr algn="l" eaLnBrk="1" hangingPunct="1"/>
            <a:r>
              <a:rPr lang="en-US" altLang="ja-JP" sz="2800" b="1" dirty="0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(1.3%  times present limit 50nW/m</a:t>
            </a:r>
            <a:r>
              <a:rPr lang="en-US" altLang="ja-JP" sz="2800" b="1" baseline="30000" dirty="0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2</a:t>
            </a:r>
            <a:r>
              <a:rPr lang="en-US" altLang="ja-JP" sz="2800" b="1" dirty="0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/</a:t>
            </a:r>
            <a:r>
              <a:rPr lang="en-US" altLang="ja-JP" sz="2800" b="1" dirty="0" err="1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sr</a:t>
            </a:r>
            <a:r>
              <a:rPr lang="en-US" altLang="ja-JP" sz="2800" b="1" dirty="0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 </a:t>
            </a:r>
            <a:r>
              <a:rPr lang="ja-JP" altLang="en-US" sz="2800" b="1" dirty="0" smtClean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）</a:t>
            </a:r>
            <a:endParaRPr lang="en-US" altLang="ja-JP" sz="2800" b="1" dirty="0">
              <a:solidFill>
                <a:srgbClr val="FF3300"/>
              </a:solidFill>
              <a:latin typeface="HGS明朝E" pitchFamily="18" charset="-128"/>
              <a:ea typeface="HGS明朝E" pitchFamily="18" charset="-128"/>
            </a:endParaRPr>
          </a:p>
        </p:txBody>
      </p:sp>
      <p:grpSp>
        <p:nvGrpSpPr>
          <p:cNvPr id="54" name="グループ化 53"/>
          <p:cNvGrpSpPr/>
          <p:nvPr/>
        </p:nvGrpSpPr>
        <p:grpSpPr>
          <a:xfrm>
            <a:off x="1819069" y="18449508"/>
            <a:ext cx="11354205" cy="6238469"/>
            <a:chOff x="12961342" y="7056761"/>
            <a:chExt cx="8482568" cy="4556125"/>
          </a:xfrm>
        </p:grpSpPr>
        <p:pic>
          <p:nvPicPr>
            <p:cNvPr id="55" name="Picture 34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1342" y="7056761"/>
              <a:ext cx="5472112" cy="4556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6" name="Line 11"/>
            <p:cNvSpPr>
              <a:spLocks noChangeShapeType="1"/>
            </p:cNvSpPr>
            <p:nvPr/>
          </p:nvSpPr>
          <p:spPr bwMode="auto">
            <a:xfrm flipH="1">
              <a:off x="16676752" y="7991798"/>
              <a:ext cx="2301079" cy="345703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9003609" y="8307237"/>
                  <a:ext cx="2144539" cy="10156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ja-JP" sz="3600" b="1" dirty="0" smtClean="0">
                      <a:solidFill>
                        <a:srgbClr val="FF0000"/>
                      </a:solidFill>
                      <a:latin typeface="ＭＳ Ｐゴシック" pitchFamily="50" charset="-128"/>
                    </a:rPr>
                    <a:t>CMB</a:t>
                  </a:r>
                  <a:endParaRPr lang="ja-JP" altLang="en-US" sz="2800" b="1" dirty="0">
                    <a:solidFill>
                      <a:srgbClr val="FF0000"/>
                    </a:solidFill>
                    <a:latin typeface="ＭＳ Ｐゴシック" pitchFamily="50" charset="-128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8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=411/</m:t>
                        </m:r>
                        <m:sSup>
                          <m:sSupPr>
                            <m:ctrlPr>
                              <a:rPr lang="en-US" altLang="ja-JP" sz="28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2800" b="0" i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ja-JP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en-US" altLang="ja-JP" sz="2800" dirty="0" smtClean="0">
                    <a:solidFill>
                      <a:srgbClr val="FF0000"/>
                    </a:solidFill>
                    <a:latin typeface="ＭＳ Ｐゴシック" pitchFamily="50" charset="-128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8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ja-JP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=2.73 </m:t>
                        </m:r>
                        <m:r>
                          <m:rPr>
                            <m:sty m:val="p"/>
                          </m:rPr>
                          <a:rPr lang="en-US" altLang="ja-JP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K</m:t>
                        </m:r>
                      </m:oMath>
                    </m:oMathPara>
                  </a14:m>
                  <a:endParaRPr lang="en-US" altLang="ja-JP" sz="2800" dirty="0">
                    <a:solidFill>
                      <a:srgbClr val="FF0000"/>
                    </a:solidFill>
                    <a:latin typeface="ＭＳ Ｐゴシック" pitchFamily="50" charset="-128"/>
                  </a:endParaRPr>
                </a:p>
              </p:txBody>
            </p:sp>
          </mc:Choice>
          <mc:Fallback>
            <p:sp>
              <p:nvSpPr>
                <p:cNvPr id="57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9003609" y="8307237"/>
                  <a:ext cx="2144539" cy="1015683"/>
                </a:xfrm>
                <a:prstGeom prst="rect">
                  <a:avLst/>
                </a:prstGeom>
                <a:blipFill rotWithShape="1">
                  <a:blip r:embed="rId24"/>
                  <a:stretch>
                    <a:fillRect t="-6550" b="-1048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58" name="Picture 15" descr="新規ビットマップ イメージ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80445" y="7197675"/>
              <a:ext cx="1963737" cy="1139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9" name="正方形/長方形 58"/>
            <p:cNvSpPr/>
            <p:nvPr/>
          </p:nvSpPr>
          <p:spPr>
            <a:xfrm>
              <a:off x="18818739" y="10294266"/>
              <a:ext cx="123039" cy="3326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ja-JP" altLang="en-US" sz="2800" dirty="0">
                <a:solidFill>
                  <a:srgbClr val="0070C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テキスト ボックス 59"/>
                <p:cNvSpPr txBox="1"/>
                <p:nvPr/>
              </p:nvSpPr>
              <p:spPr>
                <a:xfrm>
                  <a:off x="14873944" y="7646627"/>
                  <a:ext cx="1533727" cy="4109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36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𝑘𝑇</m:t>
                        </m:r>
                        <m:r>
                          <a:rPr kumimoji="1" lang="en-US" altLang="ja-JP" sz="36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~1</m:t>
                        </m:r>
                        <m:r>
                          <m:rPr>
                            <m:sty m:val="p"/>
                          </m:rPr>
                          <a:rPr kumimoji="1" lang="en-US" altLang="ja-JP" sz="36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MeV</m:t>
                        </m:r>
                      </m:oMath>
                    </m:oMathPara>
                  </a14:m>
                  <a:endParaRPr kumimoji="1" lang="ja-JP" altLang="en-US" sz="3600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83" name="テキスト ボックス 8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873944" y="7646627"/>
                  <a:ext cx="1533727" cy="410921"/>
                </a:xfrm>
                <a:prstGeom prst="rect">
                  <a:avLst/>
                </a:prstGeom>
                <a:blipFill rotWithShape="1">
                  <a:blip r:embed="rId3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テキスト ボックス 60"/>
            <p:cNvSpPr txBox="1"/>
            <p:nvPr/>
          </p:nvSpPr>
          <p:spPr>
            <a:xfrm>
              <a:off x="18387756" y="10996040"/>
              <a:ext cx="3056154" cy="293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ja-JP" altLang="en-US" sz="2400" dirty="0"/>
            </a:p>
          </p:txBody>
        </p:sp>
        <p:sp>
          <p:nvSpPr>
            <p:cNvPr id="62" name="Line 17"/>
            <p:cNvSpPr>
              <a:spLocks noChangeShapeType="1"/>
            </p:cNvSpPr>
            <p:nvPr/>
          </p:nvSpPr>
          <p:spPr bwMode="auto">
            <a:xfrm flipH="1" flipV="1">
              <a:off x="16007992" y="9396617"/>
              <a:ext cx="3449797" cy="333808"/>
            </a:xfrm>
            <a:prstGeom prst="line">
              <a:avLst/>
            </a:prstGeom>
            <a:noFill/>
            <a:ln w="50800">
              <a:solidFill>
                <a:srgbClr val="FFC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dirty="0"/>
            </a:p>
          </p:txBody>
        </p:sp>
      </p:grpSp>
      <p:pic>
        <p:nvPicPr>
          <p:cNvPr id="387" name="Picture 3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5528" y="15732241"/>
            <a:ext cx="6575328" cy="4405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テキスト ボックス 6"/>
              <p:cNvSpPr txBox="1"/>
              <p:nvPr/>
            </p:nvSpPr>
            <p:spPr>
              <a:xfrm>
                <a:off x="15074755" y="6156745"/>
                <a:ext cx="6527434" cy="78826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8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 The </a:t>
                </a:r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photon energy spectrum from </a:t>
                </a:r>
                <a:endParaRPr lang="en-US" altLang="ja-JP" sz="2800" dirty="0" smtClean="0">
                  <a:latin typeface="HGS明朝E" pitchFamily="18" charset="-128"/>
                  <a:ea typeface="HGS明朝E" pitchFamily="18" charset="-128"/>
                  <a:cs typeface="Arial Unicode MS" pitchFamily="50" charset="-128"/>
                </a:endParaRPr>
              </a:p>
              <a:p>
                <a:r>
                  <a:rPr lang="en-US" altLang="ja-JP" sz="28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C</a:t>
                </a:r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  <a:sym typeface="Symbol"/>
                  </a:rPr>
                  <a:t>B decay is expected to have a </a:t>
                </a:r>
                <a:endParaRPr lang="en-US" altLang="ja-JP" sz="2800" dirty="0" smtClean="0">
                  <a:latin typeface="HGS明朝E" pitchFamily="18" charset="-128"/>
                  <a:ea typeface="HGS明朝E" pitchFamily="18" charset="-128"/>
                  <a:cs typeface="Arial Unicode MS" pitchFamily="50" charset="-128"/>
                  <a:sym typeface="Symbol"/>
                </a:endParaRPr>
              </a:p>
              <a:p>
                <a:r>
                  <a:rPr lang="en-US" altLang="ja-JP" sz="28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  <a:sym typeface="Symbol"/>
                  </a:rPr>
                  <a:t>sharp edge </a:t>
                </a:r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  <a:sym typeface="Symbol"/>
                  </a:rPr>
                  <a:t>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Symbol"/>
                          </a:rPr>
                        </m:ctrlPr>
                      </m:sSubPr>
                      <m:e>
                        <m:r>
                          <a:rPr lang="en-US" altLang="ja-JP" sz="28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Symbol"/>
                          </a:rPr>
                          <m:t>𝐸</m:t>
                        </m:r>
                      </m:e>
                      <m:sub>
                        <m:r>
                          <a:rPr lang="en-US" altLang="ja-JP" sz="28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Symbol"/>
                          </a:rPr>
                          <m:t>𝛾</m:t>
                        </m:r>
                      </m:sub>
                    </m:sSub>
                    <m:r>
                      <a:rPr lang="en-US" altLang="ja-JP" sz="2800" i="1">
                        <a:latin typeface="Cambria Math"/>
                        <a:ea typeface="Arial Unicode MS" pitchFamily="50" charset="-128"/>
                        <a:cs typeface="Arial Unicode MS" pitchFamily="50" charset="-128"/>
                        <a:sym typeface="Symbol"/>
                      </a:rPr>
                      <m:t>=25 </m:t>
                    </m:r>
                    <m:r>
                      <m:rPr>
                        <m:sty m:val="p"/>
                      </m:rPr>
                      <a:rPr lang="en-US" altLang="ja-JP" sz="2800" i="1">
                        <a:latin typeface="Cambria Math"/>
                        <a:ea typeface="Arial Unicode MS" pitchFamily="50" charset="-128"/>
                        <a:cs typeface="Arial Unicode MS" pitchFamily="50" charset="-128"/>
                        <a:sym typeface="Symbol"/>
                      </a:rPr>
                      <m:t>meV</m:t>
                    </m:r>
                  </m:oMath>
                </a14:m>
                <a:r>
                  <a:rPr lang="ja-JP" altLang="en-US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 </a:t>
                </a:r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8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8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8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m:rPr>
                        <m:sty m:val="p"/>
                      </m:rPr>
                      <a:rPr lang="en-US" altLang="ja-JP" sz="28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 </a:t>
                </a:r>
                <a:r>
                  <a:rPr lang="en-US" altLang="ja-JP" sz="28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is</a:t>
                </a:r>
                <a:r>
                  <a:rPr lang="ja-JP" altLang="en-US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 </a:t>
                </a:r>
                <a:r>
                  <a:rPr lang="en-US" altLang="ja-JP" sz="28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assumed</a:t>
                </a:r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)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8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𝑇</m:t>
                        </m:r>
                      </m:e>
                      <m:sub>
                        <m:r>
                          <a:rPr lang="en-US" altLang="ja-JP" sz="28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  <m:r>
                      <a:rPr lang="en-US" altLang="ja-JP" sz="28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=1.9 </m:t>
                    </m:r>
                    <m:r>
                      <m:rPr>
                        <m:sty m:val="p"/>
                      </m:rPr>
                      <a:rPr lang="en-US" altLang="ja-JP" sz="28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K</m:t>
                    </m:r>
                  </m:oMath>
                </a14:m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 smearing and tail in lower </a:t>
                </a:r>
                <a:r>
                  <a:rPr lang="en-US" altLang="ja-JP" sz="28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energy</a:t>
                </a:r>
              </a:p>
              <a:p>
                <a:r>
                  <a:rPr lang="en-US" altLang="ja-JP" sz="28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side </a:t>
                </a:r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due to the red shift effect. We </a:t>
                </a:r>
                <a:endParaRPr lang="en-US" altLang="ja-JP" sz="2800" dirty="0" smtClean="0">
                  <a:latin typeface="HGS明朝E" pitchFamily="18" charset="-128"/>
                  <a:ea typeface="HGS明朝E" pitchFamily="18" charset="-128"/>
                  <a:cs typeface="Arial Unicode MS" pitchFamily="50" charset="-128"/>
                </a:endParaRPr>
              </a:p>
              <a:p>
                <a:r>
                  <a:rPr lang="en-US" altLang="ja-JP" sz="28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can </a:t>
                </a:r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search for this sharp edge </a:t>
                </a:r>
                <a:r>
                  <a:rPr lang="en-US" altLang="ja-JP" sz="28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in</a:t>
                </a:r>
              </a:p>
              <a:p>
                <a:r>
                  <a:rPr lang="en-US" altLang="ja-JP" sz="28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 </a:t>
                </a:r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the </a:t>
                </a:r>
                <a:r>
                  <a:rPr lang="en-US" altLang="ja-JP" sz="28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cosmic </a:t>
                </a:r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infrared background </a:t>
                </a:r>
                <a:endParaRPr lang="en-US" altLang="ja-JP" sz="2800" dirty="0" smtClean="0">
                  <a:latin typeface="HGS明朝E" pitchFamily="18" charset="-128"/>
                  <a:ea typeface="HGS明朝E" pitchFamily="18" charset="-128"/>
                  <a:cs typeface="Arial Unicode MS" pitchFamily="50" charset="-128"/>
                </a:endParaRPr>
              </a:p>
              <a:p>
                <a:r>
                  <a:rPr lang="en-US" altLang="ja-JP" sz="28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(</a:t>
                </a:r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CIB) photon energy spectrum</a:t>
                </a:r>
                <a:r>
                  <a:rPr lang="en-US" altLang="ja-JP" sz="28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.</a:t>
                </a:r>
              </a:p>
              <a:p>
                <a:endParaRPr lang="en-US" altLang="ja-JP" sz="2800" dirty="0">
                  <a:latin typeface="HGS明朝E" pitchFamily="18" charset="-128"/>
                  <a:ea typeface="HGS明朝E" pitchFamily="18" charset="-128"/>
                  <a:cs typeface="Arial Unicode MS" pitchFamily="50" charset="-128"/>
                </a:endParaRPr>
              </a:p>
              <a:p>
                <a:r>
                  <a:rPr lang="en-US" altLang="ja-JP" sz="28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Simulation (</a:t>
                </a:r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JPSJ 81 (2012) 024101</a:t>
                </a:r>
                <a:r>
                  <a:rPr lang="en-US" altLang="ja-JP" sz="28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)</a:t>
                </a:r>
              </a:p>
              <a:p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If we assume</a:t>
                </a:r>
              </a:p>
              <a:p>
                <a:pPr marL="571500" indent="-571500">
                  <a:buFont typeface="Arial" pitchFamily="34" charset="0"/>
                  <a:buChar char="•"/>
                </a:pPr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No zodiacal emission background</a:t>
                </a:r>
              </a:p>
              <a:p>
                <a:pPr marL="571500" indent="-571500">
                  <a:buFont typeface="Arial" pitchFamily="34" charset="0"/>
                  <a:buChar char="•"/>
                </a:pPr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10 hour measurement</a:t>
                </a:r>
              </a:p>
              <a:p>
                <a:pPr marL="571500" indent="-571500">
                  <a:buFont typeface="Arial" pitchFamily="34" charset="0"/>
                  <a:buChar char="•"/>
                </a:pPr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20cm diameter and 0.1</a:t>
                </a:r>
                <a:r>
                  <a:rPr lang="en-US" altLang="ja-JP" sz="2800" baseline="300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o</a:t>
                </a:r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 viewing angle telescope</a:t>
                </a:r>
              </a:p>
              <a:p>
                <a:pPr marL="571500" indent="-571500">
                  <a:buFont typeface="Arial" pitchFamily="34" charset="0"/>
                  <a:buChar char="•"/>
                </a:pPr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A photon detector with 2% energy </a:t>
                </a:r>
                <a:r>
                  <a:rPr lang="en-US" altLang="ja-JP" sz="28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resolution</a:t>
                </a:r>
              </a:p>
            </p:txBody>
          </p:sp>
        </mc:Choice>
        <mc:Fallback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74755" y="6156745"/>
                <a:ext cx="6527434" cy="7882671"/>
              </a:xfrm>
              <a:prstGeom prst="rect">
                <a:avLst/>
              </a:prstGeom>
              <a:blipFill rotWithShape="1">
                <a:blip r:embed="rId32"/>
                <a:stretch>
                  <a:fillRect l="-2054" t="-773" b="-123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5" name="グループ化 64"/>
          <p:cNvGrpSpPr/>
          <p:nvPr/>
        </p:nvGrpSpPr>
        <p:grpSpPr>
          <a:xfrm>
            <a:off x="21862816" y="16119206"/>
            <a:ext cx="7818890" cy="6512435"/>
            <a:chOff x="667200" y="4554"/>
            <a:chExt cx="7818890" cy="6512435"/>
          </a:xfrm>
        </p:grpSpPr>
        <p:cxnSp>
          <p:nvCxnSpPr>
            <p:cNvPr id="66" name="直線コネクタ 65"/>
            <p:cNvCxnSpPr/>
            <p:nvPr/>
          </p:nvCxnSpPr>
          <p:spPr>
            <a:xfrm flipV="1">
              <a:off x="5328643" y="1728169"/>
              <a:ext cx="0" cy="4320481"/>
            </a:xfrm>
            <a:prstGeom prst="line">
              <a:avLst/>
            </a:prstGeom>
            <a:ln w="50800">
              <a:solidFill>
                <a:srgbClr val="FF000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7" name="Picture 2"/>
            <p:cNvPicPr>
              <a:picLocks noChangeAspect="1" noChangeArrowheads="1"/>
            </p:cNvPicPr>
            <p:nvPr/>
          </p:nvPicPr>
          <p:blipFill>
            <a:blip r:embed="rId3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624" y="404664"/>
              <a:ext cx="7159776" cy="5453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8" name="テキスト ボックス 67"/>
            <p:cNvSpPr txBox="1"/>
            <p:nvPr/>
          </p:nvSpPr>
          <p:spPr>
            <a:xfrm>
              <a:off x="2138616" y="924074"/>
              <a:ext cx="16209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Light</a:t>
              </a:r>
              <a:endParaRPr kumimoji="1" lang="ja-JP" altLang="en-US" sz="18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4126688" y="924074"/>
              <a:ext cx="2056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Emission</a:t>
              </a:r>
              <a:endParaRPr kumimoji="1" lang="ja-JP" altLang="en-US" sz="18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テキスト ボックス 69"/>
                <p:cNvSpPr txBox="1"/>
                <p:nvPr/>
              </p:nvSpPr>
              <p:spPr>
                <a:xfrm rot="16200000">
                  <a:off x="-322429" y="3687489"/>
                  <a:ext cx="2371098" cy="3918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800" b="1" dirty="0" smtClean="0"/>
                    <a:t>Surface </a:t>
                  </a:r>
                  <a:r>
                    <a:rPr kumimoji="1" lang="en-US" altLang="ja-JP" sz="1800" b="1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brightness</a:t>
                  </a:r>
                  <a:r>
                    <a:rPr kumimoji="1" lang="en-US" altLang="ja-JP" sz="1800" b="1" dirty="0" smtClean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800" b="1" i="1" smtClean="0">
                              <a:latin typeface="Cambria Math"/>
                            </a:rPr>
                            <m:t>𝑰</m:t>
                          </m:r>
                        </m:e>
                        <m:sub>
                          <m:r>
                            <a:rPr kumimoji="1" lang="en-US" altLang="ja-JP" sz="1800" b="1" i="1" smtClean="0">
                              <a:latin typeface="Cambria Math"/>
                            </a:rPr>
                            <m:t>𝜸</m:t>
                          </m:r>
                        </m:sub>
                      </m:sSub>
                    </m:oMath>
                  </a14:m>
                  <a:endParaRPr kumimoji="1" lang="ja-JP" altLang="en-US" sz="1800" b="1" dirty="0"/>
                </a:p>
              </p:txBody>
            </p:sp>
          </mc:Choice>
          <mc:Fallback xmlns="">
            <p:sp>
              <p:nvSpPr>
                <p:cNvPr id="264" name="テキスト ボックス 2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322429" y="3687489"/>
                  <a:ext cx="2371098" cy="391839"/>
                </a:xfrm>
                <a:prstGeom prst="rect">
                  <a:avLst/>
                </a:prstGeom>
                <a:blipFill rotWithShape="1">
                  <a:blip r:embed="rId57"/>
                  <a:stretch>
                    <a:fillRect l="-7692" r="-18462" b="-2314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1" name="テキスト ボックス 70"/>
            <p:cNvSpPr txBox="1"/>
            <p:nvPr/>
          </p:nvSpPr>
          <p:spPr>
            <a:xfrm>
              <a:off x="5993100" y="3911895"/>
              <a:ext cx="2492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Galactic dust emission</a:t>
              </a:r>
              <a:endParaRPr kumimoji="1" lang="ja-JP" altLang="en-US" sz="18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6145499" y="5488478"/>
              <a:ext cx="18565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Wavelength[</a:t>
              </a:r>
              <a:r>
                <a:rPr lang="en-US" altLang="ja-JP" sz="18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/>
                </a:rPr>
                <a:t>m</a:t>
              </a:r>
              <a:r>
                <a:rPr lang="en-US" altLang="ja-JP" sz="18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]</a:t>
              </a:r>
              <a:endParaRPr kumimoji="1" lang="ja-JP" altLang="en-US" sz="18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4690517" y="4431893"/>
              <a:ext cx="36471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Integrated flux from galaxy counts</a:t>
              </a:r>
              <a:endParaRPr kumimoji="1" lang="ja-JP" altLang="en-US" sz="18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4" name="テキスト ボックス 73"/>
            <p:cNvSpPr txBox="1"/>
            <p:nvPr/>
          </p:nvSpPr>
          <p:spPr>
            <a:xfrm>
              <a:off x="3059832" y="2946571"/>
              <a:ext cx="2531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galaxy evolution model</a:t>
              </a:r>
              <a:endParaRPr kumimoji="1" lang="ja-JP" altLang="en-US" sz="18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pic>
          <p:nvPicPr>
            <p:cNvPr id="75" name="Picture 2" descr="\\130.158.105.2\Linux\yuji\wShare\tmp\c1.gif"/>
            <p:cNvPicPr>
              <a:picLocks noChangeAspect="1" noChangeArrowheads="1"/>
            </p:cNvPicPr>
            <p:nvPr/>
          </p:nvPicPr>
          <p:blipFill rotWithShape="1">
            <a:blip r:embed="rId5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939" b="33437"/>
            <a:stretch/>
          </p:blipFill>
          <p:spPr bwMode="auto">
            <a:xfrm>
              <a:off x="1475846" y="5857810"/>
              <a:ext cx="6984586" cy="6591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6" name="テキスト ボックス 75"/>
            <p:cNvSpPr txBox="1"/>
            <p:nvPr/>
          </p:nvSpPr>
          <p:spPr>
            <a:xfrm>
              <a:off x="1374318" y="4554"/>
              <a:ext cx="6424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/>
                <a:t>CIB measurements(</a:t>
              </a:r>
              <a:r>
                <a:rPr lang="en-US" altLang="ja-JP" sz="2000" b="1" dirty="0" smtClean="0">
                  <a:solidFill>
                    <a:srgbClr val="FF0000"/>
                  </a:solidFill>
                  <a:sym typeface="Symbol"/>
                </a:rPr>
                <a:t> AKARI</a:t>
              </a:r>
              <a:r>
                <a:rPr lang="en-US" altLang="ja-JP" sz="2000" b="1" dirty="0" smtClean="0">
                  <a:sym typeface="Symbol"/>
                </a:rPr>
                <a:t>, </a:t>
              </a:r>
              <a:r>
                <a:rPr lang="en-US" altLang="ja-JP" sz="2000" b="1" dirty="0" smtClean="0">
                  <a:solidFill>
                    <a:srgbClr val="0070C0"/>
                  </a:solidFill>
                  <a:sym typeface="Symbol"/>
                </a:rPr>
                <a:t> COBE</a:t>
              </a:r>
              <a:r>
                <a:rPr lang="en-US" altLang="ja-JP" sz="2000" b="1" dirty="0" smtClean="0"/>
                <a:t>)  </a:t>
              </a:r>
              <a:r>
                <a:rPr lang="en-US" altLang="ja-JP" sz="1600" b="1" dirty="0" err="1" smtClean="0"/>
                <a:t>Astrophys</a:t>
              </a:r>
              <a:r>
                <a:rPr lang="en-US" altLang="ja-JP" sz="1600" b="1" dirty="0" smtClean="0"/>
                <a:t>. J. 737 (2011) 2</a:t>
              </a:r>
              <a:endParaRPr kumimoji="1" lang="ja-JP" altLang="en-US" sz="1600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テキスト ボックス 76"/>
                <p:cNvSpPr txBox="1"/>
                <p:nvPr/>
              </p:nvSpPr>
              <p:spPr>
                <a:xfrm>
                  <a:off x="5119846" y="1295853"/>
                  <a:ext cx="2008997" cy="4916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𝑬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𝜸</m:t>
                          </m:r>
                        </m:sub>
                      </m:sSub>
                      <m:r>
                        <a:rPr kumimoji="1" lang="en-US" altLang="ja-JP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kumimoji="1" lang="en-US" altLang="ja-JP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𝟐𝟓</m:t>
                      </m:r>
                      <m:r>
                        <m:rPr>
                          <m:sty m:val="p"/>
                        </m:rPr>
                        <a:rPr kumimoji="1" lang="en-US" altLang="ja-JP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</m:oMath>
                  </a14:m>
                  <a:r>
                    <a:rPr kumimoji="1" lang="ja-JP" altLang="en-US" sz="2400" b="1" dirty="0" smtClean="0">
                      <a:solidFill>
                        <a:srgbClr val="FF000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 </a:t>
                  </a:r>
                  <a:endParaRPr kumimoji="1" lang="ja-JP" altLang="en-US" sz="32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271" name="テキスト ボックス 2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9846" y="1295853"/>
                  <a:ext cx="2008997" cy="491609"/>
                </a:xfrm>
                <a:prstGeom prst="rect">
                  <a:avLst/>
                </a:prstGeom>
                <a:blipFill rotWithShape="1">
                  <a:blip r:embed="rId59"/>
                  <a:stretch>
                    <a:fillRect l="-912" b="-493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90" name="Picture 3"/>
          <p:cNvPicPr>
            <a:picLocks noChangeAspect="1" noChangeArrowheads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3913" y="20070506"/>
            <a:ext cx="6438903" cy="3452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8" name="Text Box 8"/>
          <p:cNvSpPr txBox="1">
            <a:spLocks noChangeArrowheads="1"/>
          </p:cNvSpPr>
          <p:nvPr/>
        </p:nvSpPr>
        <p:spPr bwMode="auto">
          <a:xfrm>
            <a:off x="22081140" y="9316651"/>
            <a:ext cx="268315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2800" b="1" dirty="0"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Red shift effect</a:t>
            </a: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24523687" y="14059446"/>
            <a:ext cx="798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6.7</a:t>
            </a:r>
            <a:r>
              <a:rPr lang="en-US" altLang="ja-JP" sz="24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</a:t>
            </a:r>
            <a:endParaRPr kumimoji="1" lang="ja-JP" altLang="en-US" sz="2400" dirty="0"/>
          </a:p>
        </p:txBody>
      </p:sp>
      <p:sp>
        <p:nvSpPr>
          <p:cNvPr id="80" name="Line 6"/>
          <p:cNvSpPr>
            <a:spLocks noChangeShapeType="1"/>
          </p:cNvSpPr>
          <p:nvPr/>
        </p:nvSpPr>
        <p:spPr bwMode="auto">
          <a:xfrm flipV="1">
            <a:off x="23428266" y="9072892"/>
            <a:ext cx="450895" cy="25969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 sz="320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1" name="Line 6"/>
          <p:cNvSpPr>
            <a:spLocks noChangeShapeType="1"/>
          </p:cNvSpPr>
          <p:nvPr/>
        </p:nvSpPr>
        <p:spPr bwMode="auto">
          <a:xfrm flipH="1">
            <a:off x="25782128" y="8603680"/>
            <a:ext cx="832521" cy="93842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 sz="320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2" name="テキスト ボックス 81"/>
              <p:cNvSpPr txBox="1"/>
              <p:nvPr/>
            </p:nvSpPr>
            <p:spPr>
              <a:xfrm>
                <a:off x="0" y="25619114"/>
                <a:ext cx="16292116" cy="5056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32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  We </a:t>
                </a:r>
                <a:r>
                  <a:rPr lang="en-US" altLang="ja-JP" sz="32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plan to perform a rocket experiment with </a:t>
                </a:r>
                <a:r>
                  <a:rPr lang="en-US" altLang="ja-JP" sz="32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a</a:t>
                </a:r>
                <a:r>
                  <a:rPr lang="en-US" altLang="ja-JP" sz="32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 superconducting tunneling junction (STJ) based detector in 2016 in the earliest, aiming at improving the current experimental lower limit of the neutrino lifetime by 2 order in a 5-minute measurement: </a:t>
                </a:r>
                <a:r>
                  <a:rPr lang="en-US" altLang="ja-JP" sz="32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  <a:sym typeface="Symbol"/>
                  </a:rPr>
                  <a:t>(</a:t>
                </a:r>
                <a:r>
                  <a:rPr lang="en-US" altLang="ja-JP" sz="3200" baseline="-250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  <a:sym typeface="Symbol"/>
                  </a:rPr>
                  <a:t>3</a:t>
                </a:r>
                <a:r>
                  <a:rPr lang="en-US" altLang="ja-JP" sz="32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  <a:sym typeface="Symbol"/>
                  </a:rPr>
                  <a:t>)&gt;</a:t>
                </a:r>
                <a:r>
                  <a:rPr lang="en-US" altLang="ja-JP" sz="32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O(10</a:t>
                </a:r>
                <a:r>
                  <a:rPr lang="en-US" altLang="ja-JP" sz="3200" baseline="300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14 </a:t>
                </a:r>
                <a:r>
                  <a:rPr lang="en-US" altLang="ja-JP" sz="3200" dirty="0" err="1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yr</a:t>
                </a:r>
                <a:r>
                  <a:rPr lang="en-US" altLang="ja-JP" sz="32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)</a:t>
                </a:r>
                <a:r>
                  <a:rPr lang="en-US" altLang="ja-JP" sz="32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 . </a:t>
                </a:r>
                <a:r>
                  <a:rPr lang="en-US" altLang="ja-JP" sz="32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We will also aim at a measurement of </a:t>
                </a:r>
                <a:r>
                  <a:rPr lang="en-US" altLang="ja-JP" sz="32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  <a:sym typeface="Symbol"/>
                  </a:rPr>
                  <a:t>(</a:t>
                </a:r>
                <a:r>
                  <a:rPr lang="en-US" altLang="ja-JP" sz="3200" baseline="-250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  <a:sym typeface="Symbol"/>
                  </a:rPr>
                  <a:t>3</a:t>
                </a:r>
                <a:r>
                  <a:rPr lang="en-US" altLang="ja-JP" sz="32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  <a:sym typeface="Symbol"/>
                  </a:rPr>
                  <a:t>)&gt;</a:t>
                </a:r>
                <a:r>
                  <a:rPr lang="en-US" altLang="ja-JP" sz="32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O(10</a:t>
                </a:r>
                <a:r>
                  <a:rPr lang="en-US" altLang="ja-JP" sz="3200" baseline="300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17</a:t>
                </a:r>
                <a:r>
                  <a:rPr lang="en-US" altLang="ja-JP" sz="32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yr</a:t>
                </a:r>
                <a:r>
                  <a:rPr lang="en-US" altLang="ja-JP" sz="32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) for the neutrino lifetime in a 10-hour satellite based measurement in further future</a:t>
                </a:r>
                <a:r>
                  <a:rPr lang="en-US" altLang="ja-JP" sz="32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.</a:t>
                </a:r>
              </a:p>
              <a:p>
                <a:r>
                  <a:rPr lang="en-US" altLang="ja-JP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Detector design</a:t>
                </a:r>
                <a:endParaRPr lang="en-US" altLang="ja-JP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S明朝E" pitchFamily="18" charset="-128"/>
                  <a:ea typeface="HGS明朝E" pitchFamily="18" charset="-128"/>
                  <a:cs typeface="Arial Unicode MS" pitchFamily="50" charset="-128"/>
                </a:endParaRPr>
              </a:p>
              <a:p>
                <a:r>
                  <a:rPr lang="en-US" altLang="ja-JP" sz="32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  We </a:t>
                </a:r>
                <a:r>
                  <a:rPr lang="en-US" altLang="ja-JP" sz="32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are developing the following single photon detectors to cope with 2% energy resolution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𝐸</m:t>
                        </m:r>
                      </m:e>
                      <m:sub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𝛾</m:t>
                        </m:r>
                      </m:sub>
                    </m:sSub>
                    <m:r>
                      <a:rPr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=25 </m:t>
                    </m:r>
                    <m:r>
                      <m:rPr>
                        <m:sty m:val="p"/>
                      </m:rPr>
                      <a:rPr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32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.</a:t>
                </a:r>
                <a:endParaRPr lang="en-US" altLang="ja-JP" sz="3200" dirty="0">
                  <a:latin typeface="HGS明朝E" pitchFamily="18" charset="-128"/>
                  <a:ea typeface="HGS明朝E" pitchFamily="18" charset="-128"/>
                  <a:cs typeface="Arial Unicode MS" pitchFamily="50" charset="-128"/>
                </a:endParaRPr>
              </a:p>
              <a:p>
                <a:pPr marL="571500" indent="-571500">
                  <a:buFont typeface="Arial" pitchFamily="34" charset="0"/>
                  <a:buChar char="•"/>
                </a:pPr>
                <a:r>
                  <a:rPr lang="en-US" altLang="ja-JP" sz="32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Multi-pixel </a:t>
                </a:r>
                <a:r>
                  <a:rPr lang="en-US" altLang="ja-JP" sz="3200" dirty="0" err="1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Nb</a:t>
                </a:r>
                <a:r>
                  <a:rPr lang="en-US" altLang="ja-JP" sz="32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/Al-STJ with diffractive grating for the photon in </a:t>
                </a:r>
                <a14:m>
                  <m:oMath xmlns:m="http://schemas.openxmlformats.org/officeDocument/2006/math">
                    <m:r>
                      <a:rPr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𝜆</m:t>
                    </m:r>
                    <m:r>
                      <a:rPr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=40−80</m:t>
                    </m:r>
                    <m:r>
                      <a:rPr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</m:t>
                    </m:r>
                  </m:oMath>
                </a14:m>
                <a:endParaRPr lang="en-US" altLang="ja-JP" sz="3200" dirty="0" smtClean="0">
                  <a:solidFill>
                    <a:srgbClr val="FF0000"/>
                  </a:solidFill>
                  <a:latin typeface="HGS明朝E" pitchFamily="18" charset="-128"/>
                  <a:ea typeface="HGS明朝E" pitchFamily="18" charset="-128"/>
                  <a:cs typeface="Arial Unicode MS" pitchFamily="50" charset="-128"/>
                </a:endParaRPr>
              </a:p>
              <a:p>
                <a:pPr marL="571500" indent="-571500">
                  <a:buFont typeface="Arial" pitchFamily="34" charset="0"/>
                  <a:buChar char="•"/>
                </a:pPr>
                <a:r>
                  <a:rPr lang="en-US" altLang="ja-JP" sz="32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Hafnium based STJ (</a:t>
                </a:r>
                <a:r>
                  <a:rPr lang="en-US" altLang="ja-JP" sz="3200" dirty="0" err="1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Hf</a:t>
                </a:r>
                <a:r>
                  <a:rPr lang="en-US" altLang="ja-JP" sz="32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-STJ)</a:t>
                </a:r>
              </a:p>
            </p:txBody>
          </p:sp>
        </mc:Choice>
        <mc:Fallback>
          <p:sp>
            <p:nvSpPr>
              <p:cNvPr id="82" name="テキスト ボックス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619114"/>
                <a:ext cx="16292116" cy="5056064"/>
              </a:xfrm>
              <a:prstGeom prst="rect">
                <a:avLst/>
              </a:prstGeom>
              <a:blipFill rotWithShape="1">
                <a:blip r:embed="rId61"/>
                <a:stretch>
                  <a:fillRect l="-1010" t="-1568" r="-1048" b="-301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3" name="Text Box 13"/>
              <p:cNvSpPr txBox="1">
                <a:spLocks noChangeArrowheads="1"/>
              </p:cNvSpPr>
              <p:nvPr/>
            </p:nvSpPr>
            <p:spPr bwMode="auto">
              <a:xfrm>
                <a:off x="9861931" y="21568742"/>
                <a:ext cx="4398643" cy="3194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3600" b="1" dirty="0" smtClean="0">
                    <a:solidFill>
                      <a:srgbClr val="0070C0"/>
                    </a:solidFill>
                    <a:latin typeface="ＭＳ Ｐゴシック" pitchFamily="50" charset="-128"/>
                  </a:rPr>
                  <a:t>C</a:t>
                </a:r>
                <a:r>
                  <a:rPr lang="en-US" altLang="ja-JP" sz="3600" b="1" dirty="0" smtClean="0">
                    <a:solidFill>
                      <a:srgbClr val="0070C0"/>
                    </a:solidFill>
                    <a:latin typeface="ＭＳ Ｐゴシック" pitchFamily="50" charset="-128"/>
                    <a:sym typeface="Symbol"/>
                  </a:rPr>
                  <a:t></a:t>
                </a:r>
                <a:r>
                  <a:rPr lang="en-US" altLang="ja-JP" sz="3600" b="1" dirty="0" smtClean="0">
                    <a:solidFill>
                      <a:srgbClr val="0070C0"/>
                    </a:solidFill>
                    <a:latin typeface="ＭＳ Ｐゴシック" pitchFamily="50" charset="-128"/>
                  </a:rPr>
                  <a:t>B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ja-JP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𝜈</m:t>
                          </m:r>
                        </m:sub>
                      </m:sSub>
                      <m:r>
                        <a:rPr lang="en-US" altLang="ja-JP" sz="2800" i="1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altLang="ja-JP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altLang="ja-JP" sz="28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ja-JP" sz="28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</m:acc>
                        </m:sub>
                      </m:sSub>
                      <m:r>
                        <a:rPr lang="en-US" altLang="ja-JP" sz="2800" i="1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ja-JP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US" altLang="ja-JP" sz="28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ja-JP" sz="280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altLang="ja-JP" sz="280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en-US" altLang="ja-JP" sz="28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28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ja-JP" sz="28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8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altLang="ja-JP" sz="28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𝜈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ja-JP" sz="28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8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altLang="ja-JP" sz="28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𝛾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altLang="ja-JP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3</m:t>
                          </m:r>
                        </m:sup>
                      </m:sSup>
                      <m:f>
                        <m:fPr>
                          <m:ctrlPr>
                            <a:rPr lang="en-US" altLang="ja-JP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28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28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altLang="ja-JP" sz="28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𝛾</m:t>
                              </m:r>
                            </m:sub>
                          </m:sSub>
                        </m:num>
                        <m:den>
                          <m:r>
                            <a:rPr lang="en-US" altLang="ja-JP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altLang="ja-JP" sz="280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altLang="ja-JP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ja-JP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56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ja-JP" sz="28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ja-JP" sz="2800" b="0" i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cm</m:t>
                              </m:r>
                            </m:e>
                            <m:sup>
                              <m:r>
                                <a:rPr lang="en-US" altLang="ja-JP" sz="28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altLang="ja-JP" sz="2800" b="1" dirty="0" smtClean="0">
                  <a:solidFill>
                    <a:srgbClr val="0070C0"/>
                  </a:solidFill>
                  <a:latin typeface="ＭＳ Ｐゴシック" pitchFamily="50" charset="-128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𝜈</m:t>
                          </m:r>
                        </m:sub>
                      </m:sSub>
                      <m:r>
                        <a:rPr lang="en-US" altLang="ja-JP" sz="2800" i="1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ja-JP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28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28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sz="28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ja-JP" sz="28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11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altLang="ja-JP" sz="28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ja-JP" sz="280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ja-JP" sz="280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sSub>
                        <m:sSubPr>
                          <m:ctrlPr>
                            <a:rPr lang="en-US" altLang="ja-JP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en-US" altLang="ja-JP" sz="2800">
                          <a:solidFill>
                            <a:srgbClr val="0070C0"/>
                          </a:solidFill>
                          <a:latin typeface="Cambria Math"/>
                        </a:rPr>
                        <m:t>=1.95</m:t>
                      </m:r>
                      <m:r>
                        <m:rPr>
                          <m:sty m:val="p"/>
                        </m:rPr>
                        <a:rPr lang="en-US" altLang="ja-JP" sz="2800">
                          <a:solidFill>
                            <a:srgbClr val="0070C0"/>
                          </a:solidFill>
                          <a:latin typeface="Cambria Math"/>
                        </a:rPr>
                        <m:t>K</m:t>
                      </m:r>
                    </m:oMath>
                  </m:oMathPara>
                </a14:m>
                <a:endParaRPr lang="ja-JP" altLang="en-US" sz="28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83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861931" y="21568742"/>
                <a:ext cx="4398643" cy="3194016"/>
              </a:xfrm>
              <a:prstGeom prst="rect">
                <a:avLst/>
              </a:prstGeom>
              <a:blipFill rotWithShape="1">
                <a:blip r:embed="rId62"/>
                <a:stretch>
                  <a:fillRect t="-343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円弧 83"/>
          <p:cNvSpPr/>
          <p:nvPr/>
        </p:nvSpPr>
        <p:spPr>
          <a:xfrm>
            <a:off x="4404954" y="19422806"/>
            <a:ext cx="1431586" cy="3441846"/>
          </a:xfrm>
          <a:prstGeom prst="arc">
            <a:avLst>
              <a:gd name="adj1" fmla="val 17258220"/>
              <a:gd name="adj2" fmla="val 4523074"/>
            </a:avLst>
          </a:prstGeom>
          <a:ln w="76200" cmpd="sng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0" name="正方形/長方形 119"/>
              <p:cNvSpPr/>
              <p:nvPr/>
            </p:nvSpPr>
            <p:spPr>
              <a:xfrm>
                <a:off x="16083909" y="40378140"/>
                <a:ext cx="14145686" cy="243038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altLang="ja-JP" sz="48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Summary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altLang="ja-JP" sz="24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It is feasible to observe  </a:t>
                </a:r>
                <a:r>
                  <a:rPr lang="en-US" altLang="ja-JP" sz="24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cosmic </a:t>
                </a:r>
                <a:r>
                  <a:rPr lang="en-US" altLang="ja-JP" sz="24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background neutrino  decay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→</m:t>
                    </m:r>
                    <m:sSub>
                      <m:sSubPr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1,2</m:t>
                        </m:r>
                      </m:sub>
                    </m:sSub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+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𝛾</m:t>
                    </m:r>
                  </m:oMath>
                </a14:m>
                <a:r>
                  <a:rPr lang="en-US" altLang="ja-JP" sz="24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)</a:t>
                </a:r>
                <a:r>
                  <a:rPr lang="en-US" altLang="ja-JP" sz="24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  <a:sym typeface="Symbol"/>
                  </a:rPr>
                  <a:t>, if we assume Left-Right symmetric model.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altLang="ja-JP" sz="24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  <a:sym typeface="Symbol"/>
                  </a:rPr>
                  <a:t>We are developing STJ-based detectors to detect a photon from cosmic background neutrino decay.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altLang="ja-JP" sz="24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  <a:sym typeface="Symbol"/>
                  </a:rPr>
                  <a:t>A rocket experiment using the STJ detectors for neutrino decay search is in preparation.</a:t>
                </a:r>
                <a:endParaRPr lang="en-US" altLang="ja-JP" sz="2400" dirty="0">
                  <a:latin typeface="HGS明朝E" pitchFamily="18" charset="-128"/>
                  <a:ea typeface="HGS明朝E" pitchFamily="18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120" name="正方形/長方形 1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83909" y="40378140"/>
                <a:ext cx="14145686" cy="2430385"/>
              </a:xfrm>
              <a:prstGeom prst="rect">
                <a:avLst/>
              </a:prstGeom>
              <a:blipFill rotWithShape="1">
                <a:blip r:embed="rId63"/>
                <a:stretch>
                  <a:fillRect l="-1892" t="-5721" r="-129" b="-24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2" name="テキスト ボックス 121"/>
              <p:cNvSpPr txBox="1"/>
              <p:nvPr/>
            </p:nvSpPr>
            <p:spPr>
              <a:xfrm>
                <a:off x="16244247" y="37379032"/>
                <a:ext cx="13997039" cy="30149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4400" b="1" dirty="0" smtClean="0">
                    <a:solidFill>
                      <a:srgbClr val="002060"/>
                    </a:solidFill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Hf</a:t>
                </a:r>
                <a:r>
                  <a:rPr lang="en-US" altLang="ja-JP" sz="4400" b="1" dirty="0" smtClean="0">
                    <a:solidFill>
                      <a:srgbClr val="002060"/>
                    </a:solidFill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-STJ</a:t>
                </a:r>
              </a:p>
              <a:p>
                <a:r>
                  <a:rPr lang="en-US" altLang="ja-JP" sz="2400" dirty="0" smtClean="0">
                    <a:solidFill>
                      <a:srgbClr val="002060"/>
                    </a:solidFill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   Since </a:t>
                </a:r>
                <a:r>
                  <a:rPr lang="en-US" altLang="ja-JP" sz="2400" dirty="0" smtClean="0">
                    <a:solidFill>
                      <a:srgbClr val="002060"/>
                    </a:solidFill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hafnium has much smaller superconducting gap energy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solidFill>
                              <a:srgbClr val="00206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400" b="0" i="0" smtClean="0">
                            <a:solidFill>
                              <a:srgbClr val="00206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b="0" i="1" smtClean="0">
                            <a:solidFill>
                              <a:srgbClr val="00206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Hf</m:t>
                        </m:r>
                      </m:sub>
                    </m:sSub>
                    <m:r>
                      <a:rPr lang="en-US" altLang="ja-JP" sz="2400" b="0" i="1" smtClean="0">
                        <a:solidFill>
                          <a:srgbClr val="00206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=20</m:t>
                    </m:r>
                    <m:r>
                      <a:rPr lang="en-US" altLang="ja-JP" sz="2400" b="0" i="1" smtClean="0">
                        <a:solidFill>
                          <a:srgbClr val="00206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2400" b="0" i="1" smtClean="0">
                        <a:solidFill>
                          <a:srgbClr val="00206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eV</m:t>
                    </m:r>
                  </m:oMath>
                </a14:m>
                <a:r>
                  <a:rPr lang="en-US" altLang="ja-JP" sz="2400" dirty="0" smtClean="0">
                    <a:solidFill>
                      <a:srgbClr val="002060"/>
                    </a:solidFill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) than niobium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solidFill>
                              <a:srgbClr val="00206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400">
                            <a:solidFill>
                              <a:srgbClr val="00206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i="1">
                            <a:solidFill>
                              <a:srgbClr val="00206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Hf</m:t>
                        </m:r>
                      </m:sub>
                    </m:sSub>
                    <m:r>
                      <a:rPr lang="en-US" altLang="ja-JP" sz="2400" i="1">
                        <a:solidFill>
                          <a:srgbClr val="00206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400" b="0" i="1" smtClean="0">
                        <a:solidFill>
                          <a:srgbClr val="00206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1.55</m:t>
                    </m:r>
                    <m:r>
                      <m:rPr>
                        <m:sty m:val="p"/>
                      </m:rPr>
                      <a:rPr lang="en-US" altLang="ja-JP" sz="2400" b="0" i="1" smtClean="0">
                        <a:solidFill>
                          <a:srgbClr val="00206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400" dirty="0" smtClean="0">
                    <a:solidFill>
                      <a:srgbClr val="002060"/>
                    </a:solidFill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), </a:t>
                </a:r>
                <a:r>
                  <a:rPr lang="en-US" altLang="ja-JP" sz="2400" dirty="0" err="1" smtClean="0">
                    <a:solidFill>
                      <a:srgbClr val="002060"/>
                    </a:solidFill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Hf</a:t>
                </a:r>
                <a:r>
                  <a:rPr lang="en-US" altLang="ja-JP" sz="2400" dirty="0" smtClean="0">
                    <a:solidFill>
                      <a:srgbClr val="002060"/>
                    </a:solidFill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-STJ can generate enough statistics of quasi-particles from cooper pair breakings to achieve 2% energy resolution for photon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solidFill>
                              <a:srgbClr val="00206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solidFill>
                              <a:srgbClr val="00206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𝐸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206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𝛾</m:t>
                        </m:r>
                      </m:sub>
                    </m:sSub>
                    <m:r>
                      <a:rPr lang="en-US" altLang="ja-JP" sz="2400" b="0" i="1" smtClean="0">
                        <a:solidFill>
                          <a:srgbClr val="00206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=25 </m:t>
                    </m:r>
                    <m:r>
                      <m:rPr>
                        <m:sty m:val="p"/>
                      </m:rPr>
                      <a:rPr lang="en-US" altLang="ja-JP" sz="2400" b="0" i="1" smtClean="0">
                        <a:solidFill>
                          <a:srgbClr val="00206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400" dirty="0" smtClean="0">
                    <a:solidFill>
                      <a:srgbClr val="002060"/>
                    </a:solidFill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.</a:t>
                </a:r>
              </a:p>
              <a:p>
                <a:r>
                  <a:rPr lang="en-US" altLang="ja-JP" sz="2400" dirty="0" smtClean="0">
                    <a:solidFill>
                      <a:srgbClr val="002060"/>
                    </a:solidFill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   We </a:t>
                </a:r>
                <a:r>
                  <a:rPr lang="en-US" altLang="ja-JP" sz="2400" dirty="0" smtClean="0">
                    <a:solidFill>
                      <a:srgbClr val="002060"/>
                    </a:solidFill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are developing </a:t>
                </a:r>
                <a:r>
                  <a:rPr lang="en-US" altLang="ja-JP" sz="2400" dirty="0" err="1" smtClean="0">
                    <a:solidFill>
                      <a:srgbClr val="002060"/>
                    </a:solidFill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Hf</a:t>
                </a:r>
                <a:r>
                  <a:rPr lang="en-US" altLang="ja-JP" sz="2400" dirty="0" smtClean="0">
                    <a:solidFill>
                      <a:srgbClr val="002060"/>
                    </a:solidFill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-STJ and have established to process SIS structure by hafnium in 2011, which could be confirmed by the Josephson current. Currently,  our trial pieces of </a:t>
                </a:r>
                <a:r>
                  <a:rPr lang="en-US" altLang="ja-JP" sz="2400" dirty="0" err="1" smtClean="0">
                    <a:solidFill>
                      <a:srgbClr val="002060"/>
                    </a:solidFill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Hf</a:t>
                </a:r>
                <a:r>
                  <a:rPr lang="en-US" altLang="ja-JP" sz="2400" dirty="0" smtClean="0">
                    <a:solidFill>
                      <a:srgbClr val="002060"/>
                    </a:solidFill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-STJ has a large leak current, and need more improvement  to function as a far infrared photon detector.</a:t>
                </a:r>
              </a:p>
            </p:txBody>
          </p:sp>
        </mc:Choice>
        <mc:Fallback>
          <p:sp>
            <p:nvSpPr>
              <p:cNvPr id="122" name="テキスト ボックス 1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44247" y="37379032"/>
                <a:ext cx="13997039" cy="3014928"/>
              </a:xfrm>
              <a:prstGeom prst="rect">
                <a:avLst/>
              </a:prstGeom>
              <a:blipFill rotWithShape="1">
                <a:blip r:embed="rId64"/>
                <a:stretch>
                  <a:fillRect l="-1786" t="-3846" r="-1002" b="-364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3" name="テキスト ボックス 122"/>
          <p:cNvSpPr txBox="1"/>
          <p:nvPr/>
        </p:nvSpPr>
        <p:spPr>
          <a:xfrm>
            <a:off x="16186305" y="25695238"/>
            <a:ext cx="8337381" cy="3046970"/>
          </a:xfrm>
          <a:prstGeom prst="rect">
            <a:avLst/>
          </a:prstGeom>
          <a:noFill/>
        </p:spPr>
        <p:txBody>
          <a:bodyPr wrap="square" lIns="91421" tIns="45711" rIns="91421" bIns="45711" rtlCol="0">
            <a:spAutoFit/>
          </a:bodyPr>
          <a:lstStyle/>
          <a:p>
            <a:r>
              <a:rPr lang="en-US" altLang="ja-JP" sz="4400" dirty="0" err="1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Nb</a:t>
            </a:r>
            <a:r>
              <a:rPr lang="en-US" altLang="ja-JP" sz="44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/Al-STJ</a:t>
            </a:r>
          </a:p>
          <a:p>
            <a:r>
              <a:rPr lang="en-US" altLang="ja-JP" sz="28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 </a:t>
            </a:r>
            <a:r>
              <a:rPr lang="en-US" altLang="ja-JP" sz="24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We aim at detecting a single infrared photon for the neutrino decay search experiment.  We  measured </a:t>
            </a:r>
            <a:r>
              <a:rPr lang="en-US" altLang="ja-JP" sz="2400" b="1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the response of </a:t>
            </a:r>
            <a:r>
              <a:rPr lang="en-US" altLang="ja-JP" sz="2400" b="1" dirty="0" err="1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Nb</a:t>
            </a:r>
            <a:r>
              <a:rPr lang="en-US" altLang="ja-JP" sz="2400" b="1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/Al-STJ </a:t>
            </a:r>
            <a:r>
              <a:rPr lang="en-US" altLang="ja-JP" sz="24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(</a:t>
            </a:r>
            <a:r>
              <a:rPr lang="en-US" altLang="ja-JP" sz="2400" b="1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100μ</a:t>
            </a:r>
            <a:r>
              <a:rPr lang="en-US" altLang="ja-JP" sz="24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 </a:t>
            </a:r>
            <a:r>
              <a:rPr lang="en-US" altLang="ja-JP" sz="2400" b="1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x 100μ) to the infrared (1.31μm) light </a:t>
            </a:r>
            <a:r>
              <a:rPr lang="en-US" altLang="ja-JP" sz="2400" b="1" dirty="0" smtClean="0">
                <a:latin typeface="HGS明朝E" pitchFamily="18" charset="-128"/>
                <a:ea typeface="HGS明朝E" pitchFamily="18" charset="-128"/>
              </a:rPr>
              <a:t>at 1.9K. </a:t>
            </a:r>
            <a:r>
              <a:rPr lang="en-US" altLang="ja-JP" sz="2400" dirty="0" smtClean="0">
                <a:latin typeface="HGS明朝E" pitchFamily="18" charset="-128"/>
                <a:ea typeface="HGS明朝E" pitchFamily="18" charset="-128"/>
              </a:rPr>
              <a:t>Time spread at FWHM is 1μsec.  The number of photon was  estimated to be 93±11 from the spread of the signal charge distribution.</a:t>
            </a:r>
          </a:p>
        </p:txBody>
      </p:sp>
      <p:pic>
        <p:nvPicPr>
          <p:cNvPr id="124" name="図 123"/>
          <p:cNvPicPr>
            <a:picLocks noChangeAspect="1"/>
          </p:cNvPicPr>
          <p:nvPr/>
        </p:nvPicPr>
        <p:blipFill>
          <a:blip r:embed="rId6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956" y="34731771"/>
            <a:ext cx="3960780" cy="2043157"/>
          </a:xfrm>
          <a:prstGeom prst="rect">
            <a:avLst/>
          </a:prstGeom>
        </p:spPr>
      </p:pic>
      <p:sp>
        <p:nvSpPr>
          <p:cNvPr id="125" name="テキスト ボックス 124"/>
          <p:cNvSpPr txBox="1"/>
          <p:nvPr/>
        </p:nvSpPr>
        <p:spPr>
          <a:xfrm>
            <a:off x="16292116" y="33952758"/>
            <a:ext cx="3487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Square is 2.9 mm on a side.</a:t>
            </a:r>
            <a:endParaRPr kumimoji="1"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3" name="オブジェクト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4633636"/>
              </p:ext>
            </p:extLst>
          </p:nvPr>
        </p:nvGraphicFramePr>
        <p:xfrm>
          <a:off x="22012022" y="33311628"/>
          <a:ext cx="4774888" cy="3596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" name="Acrobat Document" r:id="rId66" imgW="4632120" imgH="3602520" progId="AcroExch.Document.11">
                  <p:embed/>
                </p:oleObj>
              </mc:Choice>
              <mc:Fallback>
                <p:oleObj name="Acrobat Document" r:id="rId66" imgW="4632120" imgH="3602520" progId="AcroExch.Document.11">
                  <p:embed/>
                  <p:pic>
                    <p:nvPicPr>
                      <p:cNvPr id="0" name="オブジェクト 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12022" y="33311628"/>
                        <a:ext cx="4774888" cy="3596222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0" name="図 129"/>
          <p:cNvPicPr>
            <a:picLocks noChangeAspect="1"/>
          </p:cNvPicPr>
          <p:nvPr/>
        </p:nvPicPr>
        <p:blipFill>
          <a:blip r:embed="rId68"/>
          <a:stretch>
            <a:fillRect/>
          </a:stretch>
        </p:blipFill>
        <p:spPr>
          <a:xfrm>
            <a:off x="26481054" y="33371332"/>
            <a:ext cx="3475550" cy="34824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1" name="テキスト ボックス 130"/>
          <p:cNvSpPr txBox="1"/>
          <p:nvPr/>
        </p:nvSpPr>
        <p:spPr>
          <a:xfrm>
            <a:off x="26438898" y="33705723"/>
            <a:ext cx="2311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 smtClean="0">
                <a:solidFill>
                  <a:schemeClr val="accent1"/>
                </a:solidFill>
              </a:rPr>
              <a:t>200nA /DIV.</a:t>
            </a:r>
            <a:endParaRPr kumimoji="1" lang="ja-JP" altLang="en-US" sz="1800" b="1" dirty="0">
              <a:solidFill>
                <a:schemeClr val="accent1"/>
              </a:solidFill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27575125" y="35587981"/>
            <a:ext cx="24563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leak current of Nb/Al-STJ is about 6nA at 0.5mV .</a:t>
            </a:r>
            <a:endParaRPr kumimoji="1"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5" name="図 3"/>
          <p:cNvPicPr>
            <a:picLocks noChangeAspect="1"/>
          </p:cNvPicPr>
          <p:nvPr/>
        </p:nvPicPr>
        <p:blipFill>
          <a:blip r:embed="rId6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9269" y="25695238"/>
            <a:ext cx="3875088" cy="268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" name="図 5"/>
          <p:cNvPicPr>
            <a:picLocks noChangeAspect="1"/>
          </p:cNvPicPr>
          <p:nvPr/>
        </p:nvPicPr>
        <p:blipFill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2982" y="26652723"/>
            <a:ext cx="2675892" cy="2006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テキスト ボックス 55"/>
          <p:cNvSpPr txBox="1">
            <a:spLocks noChangeArrowheads="1"/>
          </p:cNvSpPr>
          <p:nvPr/>
        </p:nvSpPr>
        <p:spPr bwMode="auto">
          <a:xfrm>
            <a:off x="27709709" y="27162338"/>
            <a:ext cx="936104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solidFill>
                  <a:srgbClr val="002060"/>
                </a:solidFill>
              </a:rPr>
              <a:t>pedestal</a:t>
            </a:r>
            <a:endParaRPr lang="en-US" altLang="ja-JP" sz="1600" b="1" dirty="0">
              <a:solidFill>
                <a:srgbClr val="002060"/>
              </a:solidFill>
            </a:endParaRPr>
          </a:p>
        </p:txBody>
      </p:sp>
      <p:sp>
        <p:nvSpPr>
          <p:cNvPr id="89" name="テキスト ボックス 55"/>
          <p:cNvSpPr txBox="1">
            <a:spLocks noChangeArrowheads="1"/>
          </p:cNvSpPr>
          <p:nvPr/>
        </p:nvSpPr>
        <p:spPr bwMode="auto">
          <a:xfrm>
            <a:off x="29015944" y="27085822"/>
            <a:ext cx="134732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solidFill>
                  <a:srgbClr val="FF0000"/>
                </a:solidFill>
              </a:rPr>
              <a:t>Signal charge</a:t>
            </a:r>
          </a:p>
          <a:p>
            <a:pPr eaLnBrk="1" hangingPunct="1"/>
            <a:r>
              <a:rPr lang="en-US" altLang="ja-JP" sz="1600" b="1" dirty="0" smtClean="0">
                <a:solidFill>
                  <a:srgbClr val="FF0000"/>
                </a:solidFill>
              </a:rPr>
              <a:t>distribution</a:t>
            </a:r>
            <a:endParaRPr lang="en-US" altLang="ja-JP" sz="1600" b="1" dirty="0">
              <a:solidFill>
                <a:srgbClr val="002060"/>
              </a:solidFill>
            </a:endParaRPr>
          </a:p>
        </p:txBody>
      </p:sp>
      <p:sp>
        <p:nvSpPr>
          <p:cNvPr id="90" name="テキスト ボックス 50"/>
          <p:cNvSpPr txBox="1">
            <a:spLocks noChangeArrowheads="1"/>
          </p:cNvSpPr>
          <p:nvPr/>
        </p:nvSpPr>
        <p:spPr bwMode="auto">
          <a:xfrm rot="16200000">
            <a:off x="24251133" y="27578759"/>
            <a:ext cx="10699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>
                <a:solidFill>
                  <a:srgbClr val="FF0000"/>
                </a:solidFill>
              </a:rPr>
              <a:t>50μV/DIV</a:t>
            </a:r>
            <a:endParaRPr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91" name="テキスト ボックス 51"/>
          <p:cNvSpPr txBox="1">
            <a:spLocks noChangeArrowheads="1"/>
          </p:cNvSpPr>
          <p:nvPr/>
        </p:nvSpPr>
        <p:spPr bwMode="auto">
          <a:xfrm>
            <a:off x="25276048" y="27952654"/>
            <a:ext cx="10525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>
                <a:solidFill>
                  <a:srgbClr val="FF0000"/>
                </a:solidFill>
              </a:rPr>
              <a:t>0.8μs/DIV</a:t>
            </a:r>
            <a:endParaRPr lang="ja-JP" altLang="en-US" sz="1600" dirty="0">
              <a:solidFill>
                <a:srgbClr val="FF0000"/>
              </a:solidFill>
            </a:endParaRPr>
          </a:p>
        </p:txBody>
      </p:sp>
      <p:cxnSp>
        <p:nvCxnSpPr>
          <p:cNvPr id="92" name="直線矢印コネクタ 91"/>
          <p:cNvCxnSpPr/>
          <p:nvPr/>
        </p:nvCxnSpPr>
        <p:spPr>
          <a:xfrm>
            <a:off x="25048158" y="27960114"/>
            <a:ext cx="3175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直線矢印コネクタ 92"/>
          <p:cNvCxnSpPr/>
          <p:nvPr/>
        </p:nvCxnSpPr>
        <p:spPr>
          <a:xfrm flipV="1">
            <a:off x="25048158" y="27627238"/>
            <a:ext cx="0" cy="3492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4" name="図 93"/>
          <p:cNvPicPr>
            <a:picLocks noChangeAspect="1"/>
          </p:cNvPicPr>
          <p:nvPr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1399" y="29098992"/>
            <a:ext cx="3779165" cy="283437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96" name="テキスト ボックス 55"/>
          <p:cNvSpPr txBox="1">
            <a:spLocks noChangeArrowheads="1"/>
          </p:cNvSpPr>
          <p:nvPr/>
        </p:nvSpPr>
        <p:spPr bwMode="auto">
          <a:xfrm>
            <a:off x="28014694" y="29685182"/>
            <a:ext cx="134732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solidFill>
                  <a:srgbClr val="FF0000"/>
                </a:solidFill>
              </a:rPr>
              <a:t>Signal charge</a:t>
            </a:r>
          </a:p>
          <a:p>
            <a:pPr eaLnBrk="1" hangingPunct="1"/>
            <a:r>
              <a:rPr lang="en-US" altLang="ja-JP" sz="1600" b="1" dirty="0" smtClean="0">
                <a:solidFill>
                  <a:srgbClr val="FF0000"/>
                </a:solidFill>
              </a:rPr>
              <a:t>distribution</a:t>
            </a:r>
            <a:endParaRPr lang="en-US" altLang="ja-JP" sz="1600" b="1" dirty="0">
              <a:solidFill>
                <a:srgbClr val="002060"/>
              </a:solidFill>
            </a:endParaRPr>
          </a:p>
        </p:txBody>
      </p:sp>
      <p:pic>
        <p:nvPicPr>
          <p:cNvPr id="97" name="Picture 3" descr="C:\Users\Kota Kasahara\Desktop\soi-stj_systematic.png"/>
          <p:cNvPicPr>
            <a:picLocks noChangeAspect="1" noChangeArrowheads="1"/>
          </p:cNvPicPr>
          <p:nvPr/>
        </p:nvPicPr>
        <p:blipFill>
          <a:blip r:embed="rId7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559349" y="33262490"/>
            <a:ext cx="1938135" cy="1380536"/>
          </a:xfrm>
          <a:prstGeom prst="rect">
            <a:avLst/>
          </a:prstGeom>
          <a:noFill/>
        </p:spPr>
      </p:pic>
      <p:sp>
        <p:nvSpPr>
          <p:cNvPr id="98" name="テキスト ボックス 97"/>
          <p:cNvSpPr txBox="1"/>
          <p:nvPr/>
        </p:nvSpPr>
        <p:spPr>
          <a:xfrm>
            <a:off x="20770047" y="33260464"/>
            <a:ext cx="1032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</a:t>
            </a:r>
            <a:endParaRPr kumimoji="1"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20779131" y="34082885"/>
            <a:ext cx="1032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</a:t>
            </a:r>
            <a:endParaRPr kumimoji="1"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19670902" y="33260464"/>
            <a:ext cx="1032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Gate</a:t>
            </a:r>
            <a:endParaRPr kumimoji="1"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20012044" y="33952757"/>
            <a:ext cx="1032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STJ</a:t>
            </a:r>
            <a:endParaRPr kumimoji="1"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26600237" y="34460756"/>
            <a:ext cx="2311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 smtClean="0">
                <a:solidFill>
                  <a:srgbClr val="FF0000"/>
                </a:solidFill>
              </a:rPr>
              <a:t>2mV /DIV.</a:t>
            </a:r>
            <a:endParaRPr kumimoji="1" lang="ja-JP" altLang="en-US" sz="1800" b="1" dirty="0">
              <a:solidFill>
                <a:srgbClr val="FF0000"/>
              </a:solidFill>
            </a:endParaRPr>
          </a:p>
        </p:txBody>
      </p:sp>
      <p:cxnSp>
        <p:nvCxnSpPr>
          <p:cNvPr id="103" name="直線矢印コネクタ 102"/>
          <p:cNvCxnSpPr/>
          <p:nvPr/>
        </p:nvCxnSpPr>
        <p:spPr>
          <a:xfrm>
            <a:off x="26865393" y="34400039"/>
            <a:ext cx="3175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直線矢印コネクタ 103"/>
          <p:cNvCxnSpPr/>
          <p:nvPr/>
        </p:nvCxnSpPr>
        <p:spPr>
          <a:xfrm flipV="1">
            <a:off x="26854572" y="34052376"/>
            <a:ext cx="0" cy="3492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テキスト ボックス 104"/>
          <p:cNvSpPr txBox="1"/>
          <p:nvPr/>
        </p:nvSpPr>
        <p:spPr>
          <a:xfrm>
            <a:off x="26328560" y="32849963"/>
            <a:ext cx="3991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 applying150 Gauss to STJ.</a:t>
            </a:r>
            <a:endParaRPr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6" name="テキスト ボックス 55"/>
          <p:cNvSpPr txBox="1">
            <a:spLocks noChangeArrowheads="1"/>
          </p:cNvSpPr>
          <p:nvPr/>
        </p:nvSpPr>
        <p:spPr bwMode="auto">
          <a:xfrm>
            <a:off x="24282296" y="25696638"/>
            <a:ext cx="374572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solidFill>
                  <a:srgbClr val="FF0000"/>
                </a:solidFill>
              </a:rPr>
              <a:t>Signal shape (1.31μ</a:t>
            </a:r>
            <a:r>
              <a:rPr lang="en-US" altLang="ja-JP" sz="1600" b="1" smtClean="0">
                <a:solidFill>
                  <a:srgbClr val="FF0000"/>
                </a:solidFill>
              </a:rPr>
              <a:t>,  N(photon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)=93±11</a:t>
            </a:r>
            <a:r>
              <a:rPr lang="en-US" altLang="ja-JP" sz="1600" b="1" dirty="0">
                <a:solidFill>
                  <a:srgbClr val="FF0000"/>
                </a:solidFill>
              </a:rPr>
              <a:t>)</a:t>
            </a:r>
            <a:endParaRPr lang="en-US" altLang="ja-JP" sz="1600" b="1" dirty="0" smtClean="0">
              <a:solidFill>
                <a:srgbClr val="FF0000"/>
              </a:solidFill>
            </a:endParaRPr>
          </a:p>
        </p:txBody>
      </p:sp>
      <p:pic>
        <p:nvPicPr>
          <p:cNvPr id="1637" name="Picture 613"/>
          <p:cNvPicPr>
            <a:picLocks noChangeAspect="1" noChangeArrowheads="1"/>
          </p:cNvPicPr>
          <p:nvPr/>
        </p:nvPicPr>
        <p:blipFill>
          <a:blip r:embed="rId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58" y="5053871"/>
            <a:ext cx="6555065" cy="4148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954411" y="17038726"/>
            <a:ext cx="4526962" cy="61758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8" name="テキスト ボックス 107"/>
              <p:cNvSpPr txBox="1"/>
              <p:nvPr/>
            </p:nvSpPr>
            <p:spPr>
              <a:xfrm>
                <a:off x="15027455" y="13856287"/>
                <a:ext cx="8897636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800" dirty="0" smtClean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we </a:t>
                </a:r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can detect C</a:t>
                </a:r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  <a:sym typeface="Symbol"/>
                  </a:rPr>
                  <a:t>B</a:t>
                </a:r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 decay photon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8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8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8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m:rPr>
                        <m:sty m:val="p"/>
                      </m:rPr>
                      <a:rPr lang="en-US" altLang="ja-JP" sz="28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 and </a:t>
                </a:r>
                <a:endParaRPr lang="en-US" altLang="ja-JP" sz="2800" i="1" dirty="0">
                  <a:latin typeface="Cambria Math"/>
                  <a:ea typeface="Arial Unicode MS" pitchFamily="50" charset="-128"/>
                  <a:cs typeface="Arial Unicode MS" pitchFamily="50" charset="-128"/>
                </a:endParaRPr>
              </a:p>
              <a:p>
                <a14:m>
                  <m:oMath xmlns:m="http://schemas.openxmlformats.org/officeDocument/2006/math">
                    <m:r>
                      <a:rPr lang="en-US" altLang="ja-JP" sz="28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8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(</m:t>
                    </m:r>
                    <m:sSub>
                      <m:sSubPr>
                        <m:ctrlPr>
                          <a:rPr lang="en-US" altLang="ja-JP" sz="28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8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e>
                      <m:sub>
                        <m:r>
                          <a:rPr lang="en-US" altLang="ja-JP" sz="28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8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)=</m:t>
                    </m:r>
                    <m:sSup>
                      <m:sSupPr>
                        <m:ctrlPr>
                          <a:rPr lang="en-US" altLang="ja-JP" sz="28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8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1.5×10</m:t>
                        </m:r>
                      </m:e>
                      <m:sup>
                        <m:r>
                          <a:rPr lang="en-US" altLang="ja-JP" sz="28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8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</m:oMath>
                </a14:m>
                <a:r>
                  <a:rPr lang="ja-JP" altLang="en-US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 </a:t>
                </a:r>
                <a:r>
                  <a:rPr lang="en-US" altLang="ja-JP" sz="2800" dirty="0">
                    <a:solidFill>
                      <a:srgbClr val="FF0000"/>
                    </a:solidFill>
                    <a:latin typeface="HGS明朝E" pitchFamily="18" charset="-128"/>
                    <a:ea typeface="HGS明朝E" pitchFamily="18" charset="-128"/>
                    <a:cs typeface="Arial Unicode MS" pitchFamily="50" charset="-128"/>
                  </a:rPr>
                  <a:t>at 6.7</a:t>
                </a:r>
                <a:r>
                  <a:rPr lang="en-US" altLang="ja-JP" sz="2800" dirty="0">
                    <a:solidFill>
                      <a:srgbClr val="FF0000"/>
                    </a:solidFill>
                    <a:latin typeface="HGS明朝E" pitchFamily="18" charset="-128"/>
                    <a:ea typeface="HGS明朝E" pitchFamily="18" charset="-128"/>
                    <a:cs typeface="Arial Unicode MS" pitchFamily="50" charset="-128"/>
                    <a:sym typeface="Symbol"/>
                  </a:rPr>
                  <a:t> significance</a:t>
                </a:r>
                <a:r>
                  <a:rPr lang="en-US" altLang="ja-JP" sz="2800" dirty="0">
                    <a:latin typeface="HGS明朝E" pitchFamily="18" charset="-128"/>
                    <a:ea typeface="HGS明朝E" pitchFamily="18" charset="-128"/>
                    <a:cs typeface="Arial Unicode MS" pitchFamily="50" charset="-128"/>
                    <a:sym typeface="Symbol"/>
                  </a:rPr>
                  <a:t>.</a:t>
                </a:r>
                <a:endParaRPr lang="en-US" altLang="ja-JP" sz="2800" b="1" dirty="0">
                  <a:latin typeface="HGS明朝E" pitchFamily="18" charset="-128"/>
                  <a:ea typeface="HGS明朝E" pitchFamily="18" charset="-128"/>
                </a:endParaRPr>
              </a:p>
              <a:p>
                <a:endParaRPr lang="en-US" altLang="ja-JP" sz="2800" dirty="0">
                  <a:latin typeface="HGS明朝E" pitchFamily="18" charset="-128"/>
                  <a:ea typeface="HGS明朝E" pitchFamily="18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108" name="テキスト ボックス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27455" y="13856287"/>
                <a:ext cx="8897636" cy="1384995"/>
              </a:xfrm>
              <a:prstGeom prst="rect">
                <a:avLst/>
              </a:prstGeom>
              <a:blipFill rotWithShape="1">
                <a:blip r:embed="rId74"/>
                <a:stretch>
                  <a:fillRect l="-1370" t="-5727" r="-75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4009</TotalTime>
  <Words>1119</Words>
  <Application>Microsoft Office PowerPoint</Application>
  <PresentationFormat>ユーザー設定</PresentationFormat>
  <Paragraphs>211</Paragraphs>
  <Slides>1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3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Office ​​テーマ</vt:lpstr>
      <vt:lpstr>数式</vt:lpstr>
      <vt:lpstr>Microsoft 数式 3.0</vt:lpstr>
      <vt:lpstr>Acrobat Document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kanai</dc:creator>
  <cp:lastModifiedBy>skim</cp:lastModifiedBy>
  <cp:revision>161</cp:revision>
  <dcterms:created xsi:type="dcterms:W3CDTF">2012-12-28T06:20:42Z</dcterms:created>
  <dcterms:modified xsi:type="dcterms:W3CDTF">2013-06-16T07:06:10Z</dcterms:modified>
</cp:coreProperties>
</file>